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7" r:id="rId3"/>
    <p:sldId id="268" r:id="rId4"/>
    <p:sldId id="269" r:id="rId5"/>
    <p:sldId id="271" r:id="rId6"/>
    <p:sldId id="276" r:id="rId7"/>
    <p:sldId id="275" r:id="rId8"/>
    <p:sldId id="285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58" r:id="rId17"/>
    <p:sldId id="290" r:id="rId18"/>
    <p:sldId id="289" r:id="rId19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9" d="100"/>
          <a:sy n="89" d="100"/>
        </p:scale>
        <p:origin x="374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F2A60-C9F3-4423-85DD-29FA8EAF40D0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9A2B7-AD0D-4F11-BB50-208E3DCD4B3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2670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F2A60-C9F3-4423-85DD-29FA8EAF40D0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9A2B7-AD0D-4F11-BB50-208E3DCD4B3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128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F2A60-C9F3-4423-85DD-29FA8EAF40D0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9A2B7-AD0D-4F11-BB50-208E3DCD4B3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700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F2A60-C9F3-4423-85DD-29FA8EAF40D0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9A2B7-AD0D-4F11-BB50-208E3DCD4B3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36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F2A60-C9F3-4423-85DD-29FA8EAF40D0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9A2B7-AD0D-4F11-BB50-208E3DCD4B3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880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F2A60-C9F3-4423-85DD-29FA8EAF40D0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9A2B7-AD0D-4F11-BB50-208E3DCD4B3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402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F2A60-C9F3-4423-85DD-29FA8EAF40D0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9A2B7-AD0D-4F11-BB50-208E3DCD4B3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616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F2A60-C9F3-4423-85DD-29FA8EAF40D0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9A2B7-AD0D-4F11-BB50-208E3DCD4B3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415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F2A60-C9F3-4423-85DD-29FA8EAF40D0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9A2B7-AD0D-4F11-BB50-208E3DCD4B3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274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F2A60-C9F3-4423-85DD-29FA8EAF40D0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9A2B7-AD0D-4F11-BB50-208E3DCD4B3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993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F2A60-C9F3-4423-85DD-29FA8EAF40D0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9A2B7-AD0D-4F11-BB50-208E3DCD4B3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443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F2A60-C9F3-4423-85DD-29FA8EAF40D0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9A2B7-AD0D-4F11-BB50-208E3DCD4B3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7712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infotrack.unige.ch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magojr.com/" TargetMode="External"/><Relationship Id="rId2" Type="http://schemas.openxmlformats.org/officeDocument/2006/relationships/hyperlink" Target="https://docs.google.com/viewer?a=v&amp;pid=sites&amp;srcid=ZGVmYXVsdGRvbWFpbnxzZWN0aW9uMzdjbnJzfGd4OjQxNWMwZWI2YjNjZTRjOG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jcr.incites.thomsonreuters.com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Mary.OSullivan@unige.ch" TargetMode="External"/><Relationship Id="rId2" Type="http://schemas.openxmlformats.org/officeDocument/2006/relationships/hyperlink" Target="mailto:bruno.amable@unige.ch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Pilar.Noguesmarco@unige.ch" TargetMode="External"/><Relationship Id="rId4" Type="http://schemas.openxmlformats.org/officeDocument/2006/relationships/hyperlink" Target="mailto:Juan.Flores@unige.ch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luisa.gagliardi@unige.ch" TargetMode="External"/><Relationship Id="rId2" Type="http://schemas.openxmlformats.org/officeDocument/2006/relationships/hyperlink" Target="mailto:mathieu.couttenier@unige.ch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Jean.Rochat@unige.ch" TargetMode="External"/><Relationship Id="rId4" Type="http://schemas.openxmlformats.org/officeDocument/2006/relationships/hyperlink" Target="mailto:Christophe.Farquet@unige.ch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pilar.noguesmarco@unige.ch" TargetMode="External"/><Relationship Id="rId2" Type="http://schemas.openxmlformats.org/officeDocument/2006/relationships/hyperlink" Target="mailto:gaetan.clavien@unige.ch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Pilar.Noguesmarco@unige.ch" TargetMode="External"/><Relationship Id="rId2" Type="http://schemas.openxmlformats.org/officeDocument/2006/relationships/hyperlink" Target="http://www.unige.ch/sciences-societe/dehe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79275" y="4098476"/>
            <a:ext cx="9144000" cy="2387600"/>
          </a:xfrm>
        </p:spPr>
        <p:txBody>
          <a:bodyPr>
            <a:noAutofit/>
          </a:bodyPr>
          <a:lstStyle/>
          <a:p>
            <a:pPr>
              <a:spcAft>
                <a:spcPts val="3600"/>
              </a:spcAft>
            </a:pPr>
            <a:r>
              <a:rPr lang="fr-CH" altLang="fr-FR" dirty="0"/>
              <a:t/>
            </a:r>
            <a:br>
              <a:rPr lang="fr-CH" altLang="fr-FR" dirty="0"/>
            </a:br>
            <a:r>
              <a:rPr lang="fr-CH" altLang="fr-FR" dirty="0"/>
              <a:t/>
            </a:r>
            <a:br>
              <a:rPr lang="fr-CH" altLang="fr-FR" dirty="0"/>
            </a:br>
            <a:r>
              <a:rPr lang="fr-CH" altLang="fr-FR" dirty="0" smtClean="0"/>
              <a:t/>
            </a:r>
            <a:br>
              <a:rPr lang="fr-CH" altLang="fr-FR" dirty="0" smtClean="0"/>
            </a:br>
            <a:r>
              <a:rPr lang="fr-CH" altLang="fr-FR" dirty="0"/>
              <a:t/>
            </a:r>
            <a:br>
              <a:rPr lang="fr-CH" altLang="fr-FR" dirty="0"/>
            </a:br>
            <a:r>
              <a:rPr lang="fr-CH" altLang="fr-FR" dirty="0" smtClean="0"/>
              <a:t/>
            </a:r>
            <a:br>
              <a:rPr lang="fr-CH" altLang="fr-FR" dirty="0" smtClean="0"/>
            </a:br>
            <a:r>
              <a:rPr lang="fr-CH" altLang="fr-FR" b="1" dirty="0" smtClean="0"/>
              <a:t>Projet </a:t>
            </a:r>
            <a:r>
              <a:rPr lang="fr-CH" altLang="fr-FR" b="1" dirty="0"/>
              <a:t>de recherche </a:t>
            </a:r>
            <a:br>
              <a:rPr lang="fr-CH" altLang="fr-FR" b="1" dirty="0"/>
            </a:br>
            <a:r>
              <a:rPr lang="fr-CH" altLang="fr-FR" b="1" dirty="0"/>
              <a:t>en </a:t>
            </a:r>
            <a:r>
              <a:rPr lang="es-ES" b="1" dirty="0" err="1"/>
              <a:t>histoire</a:t>
            </a:r>
            <a:r>
              <a:rPr lang="es-ES" b="1" dirty="0"/>
              <a:t>, </a:t>
            </a:r>
            <a:r>
              <a:rPr lang="es-ES" b="1" dirty="0" err="1"/>
              <a:t>économie</a:t>
            </a:r>
            <a:r>
              <a:rPr lang="es-ES" b="1" dirty="0"/>
              <a:t> et </a:t>
            </a:r>
            <a:r>
              <a:rPr lang="es-ES" b="1" dirty="0" err="1" smtClean="0"/>
              <a:t>société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fr-FR" sz="2900" i="1" dirty="0"/>
              <a:t>Pilar Nogues-Marco</a:t>
            </a:r>
            <a:br>
              <a:rPr lang="fr-FR" sz="2900" i="1" dirty="0"/>
            </a:br>
            <a:r>
              <a:rPr lang="es-ES" sz="2900" dirty="0" smtClean="0"/>
              <a:t/>
            </a:r>
            <a:br>
              <a:rPr lang="es-ES" sz="2900" dirty="0" smtClean="0"/>
            </a:br>
            <a:r>
              <a:rPr lang="es-ES" dirty="0"/>
              <a:t/>
            </a:r>
            <a:br>
              <a:rPr lang="es-ES" dirty="0"/>
            </a:br>
            <a:endParaRPr lang="en-US" altLang="fr-FR" sz="3200" dirty="0" smtClean="0"/>
          </a:p>
        </p:txBody>
      </p:sp>
    </p:spTree>
    <p:extLst>
      <p:ext uri="{BB962C8B-B14F-4D97-AF65-F5344CB8AC3E}">
        <p14:creationId xmlns:p14="http://schemas.microsoft.com/office/powerpoint/2010/main" val="47031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600325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914400" y="1051560"/>
            <a:ext cx="1072896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000" dirty="0" err="1" smtClean="0"/>
              <a:t>Ashman</a:t>
            </a:r>
            <a:r>
              <a:rPr lang="es-ES" sz="3000" dirty="0" smtClean="0"/>
              <a:t>, Sandra and Creme, Phyllis (1996): </a:t>
            </a:r>
            <a:r>
              <a:rPr lang="es-ES" sz="3000" dirty="0" err="1" smtClean="0"/>
              <a:t>How</a:t>
            </a:r>
            <a:r>
              <a:rPr lang="es-ES" sz="3000" dirty="0" smtClean="0"/>
              <a:t> to </a:t>
            </a:r>
            <a:r>
              <a:rPr lang="es-ES" sz="3000" dirty="0" err="1" smtClean="0"/>
              <a:t>write</a:t>
            </a:r>
            <a:r>
              <a:rPr lang="es-ES" sz="3000" dirty="0" smtClean="0"/>
              <a:t> </a:t>
            </a:r>
            <a:r>
              <a:rPr lang="es-ES" sz="3000" dirty="0" err="1" smtClean="0"/>
              <a:t>essays</a:t>
            </a:r>
            <a:r>
              <a:rPr lang="es-ES" sz="3000" dirty="0" smtClean="0"/>
              <a:t>: a </a:t>
            </a:r>
            <a:r>
              <a:rPr lang="es-ES" sz="3000" dirty="0" err="1" smtClean="0"/>
              <a:t>guide</a:t>
            </a:r>
            <a:r>
              <a:rPr lang="es-ES" sz="3000" dirty="0" smtClean="0"/>
              <a:t> </a:t>
            </a:r>
            <a:r>
              <a:rPr lang="es-ES" sz="3000" dirty="0" err="1" smtClean="0"/>
              <a:t>for</a:t>
            </a:r>
            <a:r>
              <a:rPr lang="es-ES" sz="3000" dirty="0" smtClean="0"/>
              <a:t> </a:t>
            </a:r>
            <a:r>
              <a:rPr lang="es-ES" sz="3000" dirty="0" err="1" smtClean="0"/>
              <a:t>students</a:t>
            </a:r>
            <a:r>
              <a:rPr lang="es-ES" sz="3000" dirty="0" smtClean="0"/>
              <a:t>, London: </a:t>
            </a:r>
            <a:r>
              <a:rPr lang="es-ES" sz="3000" dirty="0" err="1" smtClean="0"/>
              <a:t>University</a:t>
            </a:r>
            <a:r>
              <a:rPr lang="es-ES" sz="3000" dirty="0" smtClean="0"/>
              <a:t> of North London, 4th </a:t>
            </a:r>
            <a:r>
              <a:rPr lang="es-ES" sz="3000" dirty="0" err="1" smtClean="0"/>
              <a:t>edition</a:t>
            </a:r>
            <a:endParaRPr lang="es-ES" sz="30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" sz="30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" sz="30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" sz="3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732" y="2600325"/>
            <a:ext cx="11708296" cy="3779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1661160" y="45720"/>
            <a:ext cx="9357360" cy="1325563"/>
          </a:xfrm>
        </p:spPr>
        <p:txBody>
          <a:bodyPr>
            <a:normAutofit/>
          </a:bodyPr>
          <a:lstStyle/>
          <a:p>
            <a:pPr marL="0" indent="0"/>
            <a:r>
              <a:rPr lang="es-ES" sz="4000" b="1" dirty="0" smtClean="0">
                <a:solidFill>
                  <a:schemeClr val="accent1">
                    <a:lumMod val="75000"/>
                  </a:schemeClr>
                </a:solidFill>
              </a:rPr>
              <a:t>b. DES OUTILS POUR DÉVELOPPER LE </a:t>
            </a:r>
            <a:r>
              <a:rPr lang="es-ES" sz="4000" b="1" dirty="0" err="1" smtClean="0">
                <a:solidFill>
                  <a:schemeClr val="accent1">
                    <a:lumMod val="75000"/>
                  </a:schemeClr>
                </a:solidFill>
              </a:rPr>
              <a:t>PdR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19235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38200" y="594360"/>
            <a:ext cx="10515600" cy="5582603"/>
          </a:xfrm>
        </p:spPr>
        <p:txBody>
          <a:bodyPr/>
          <a:lstStyle/>
          <a:p>
            <a:pPr marL="0" indent="0">
              <a:buNone/>
            </a:pPr>
            <a:endParaRPr lang="es-ES" dirty="0" smtClean="0">
              <a:hlinkClick r:id="rId2"/>
            </a:endParaRPr>
          </a:p>
          <a:p>
            <a:pPr marL="0" indent="0">
              <a:buNone/>
            </a:pPr>
            <a:r>
              <a:rPr lang="es-ES" sz="4000" dirty="0" smtClean="0">
                <a:hlinkClick r:id="rId2"/>
              </a:rPr>
              <a:t>https</a:t>
            </a:r>
            <a:r>
              <a:rPr lang="es-ES" sz="4000" dirty="0">
                <a:hlinkClick r:id="rId2"/>
              </a:rPr>
              <a:t>://infotrack.unige.ch</a:t>
            </a:r>
            <a:r>
              <a:rPr lang="es-ES" sz="4000" dirty="0" smtClean="0">
                <a:hlinkClick r:id="rId2"/>
              </a:rPr>
              <a:t>/</a:t>
            </a:r>
            <a:endParaRPr lang="es-ES" sz="4000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" y="2039303"/>
            <a:ext cx="10915650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1140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38200" y="1371283"/>
            <a:ext cx="10515600" cy="4805680"/>
          </a:xfrm>
        </p:spPr>
        <p:txBody>
          <a:bodyPr>
            <a:noAutofit/>
          </a:bodyPr>
          <a:lstStyle/>
          <a:p>
            <a:pPr lvl="0" algn="just"/>
            <a:r>
              <a:rPr lang="fr-FR" sz="3200" dirty="0"/>
              <a:t>Une fois que l'</a:t>
            </a:r>
            <a:r>
              <a:rPr lang="fr-FR" sz="3200" dirty="0" err="1"/>
              <a:t>étudiant·e</a:t>
            </a:r>
            <a:r>
              <a:rPr lang="fr-FR" sz="3200" dirty="0"/>
              <a:t> a une idée générale de la thématique sur laquelle l'</a:t>
            </a:r>
            <a:r>
              <a:rPr lang="fr-FR" sz="3200" dirty="0" err="1"/>
              <a:t>étudiant·e</a:t>
            </a:r>
            <a:r>
              <a:rPr lang="fr-FR" sz="3200" dirty="0"/>
              <a:t> souhaite travailler, l'</a:t>
            </a:r>
            <a:r>
              <a:rPr lang="fr-FR" sz="3200" dirty="0" err="1"/>
              <a:t>étudiant·e</a:t>
            </a:r>
            <a:r>
              <a:rPr lang="fr-FR" sz="3200" dirty="0"/>
              <a:t>  doit envoyer un e-mail à un des membres du département en exposant succinctement la thématique. Dès lors que le membre du département est d'accord, trois brefs rendez-vous sont prévus.</a:t>
            </a:r>
            <a:endParaRPr lang="en-GB" sz="3200" dirty="0"/>
          </a:p>
          <a:p>
            <a:pPr lvl="0" algn="just"/>
            <a:r>
              <a:rPr lang="fr-FR" sz="3200" dirty="0"/>
              <a:t>Lors du </a:t>
            </a:r>
            <a:r>
              <a:rPr lang="fr-FR" sz="3200" b="1" u="sng" dirty="0"/>
              <a:t>premier rendez-vous</a:t>
            </a:r>
            <a:r>
              <a:rPr lang="fr-FR" sz="3200" dirty="0"/>
              <a:t>, l'</a:t>
            </a:r>
            <a:r>
              <a:rPr lang="fr-FR" sz="3200" dirty="0" err="1"/>
              <a:t>étudiant·e</a:t>
            </a:r>
            <a:r>
              <a:rPr lang="fr-FR" sz="3200" dirty="0"/>
              <a:t> doit être en mesure de présenter l'idée générale de recherche ainsi que les différents arguments. Il s'en suit un retour/discussion de l'</a:t>
            </a:r>
            <a:r>
              <a:rPr lang="fr-FR" sz="3200" dirty="0" err="1"/>
              <a:t>enseignant·e</a:t>
            </a:r>
            <a:r>
              <a:rPr lang="fr-FR" sz="3200" dirty="0" smtClean="0"/>
              <a:t>.</a:t>
            </a:r>
            <a:endParaRPr lang="en-GB" sz="3200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661160" y="45720"/>
            <a:ext cx="935736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000" b="1" dirty="0">
                <a:solidFill>
                  <a:schemeClr val="accent1">
                    <a:lumMod val="75000"/>
                  </a:schemeClr>
                </a:solidFill>
              </a:rPr>
              <a:t>c</a:t>
            </a:r>
            <a:r>
              <a:rPr lang="es-ES" sz="4000" b="1" dirty="0" smtClean="0">
                <a:solidFill>
                  <a:schemeClr val="accent1">
                    <a:lumMod val="75000"/>
                  </a:schemeClr>
                </a:solidFill>
              </a:rPr>
              <a:t>. ETAPES DE LA REALISATION DU </a:t>
            </a:r>
            <a:r>
              <a:rPr lang="es-ES" sz="4000" b="1" dirty="0" err="1" smtClean="0">
                <a:solidFill>
                  <a:schemeClr val="accent1">
                    <a:lumMod val="75000"/>
                  </a:schemeClr>
                </a:solidFill>
              </a:rPr>
              <a:t>PdR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7265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91551" y="227737"/>
            <a:ext cx="10515600" cy="6492240"/>
          </a:xfrm>
        </p:spPr>
        <p:txBody>
          <a:bodyPr>
            <a:noAutofit/>
          </a:bodyPr>
          <a:lstStyle/>
          <a:p>
            <a:pPr lvl="0" algn="just"/>
            <a:r>
              <a:rPr lang="fr-FR" sz="3200" dirty="0"/>
              <a:t>Lors du </a:t>
            </a:r>
            <a:r>
              <a:rPr lang="fr-FR" sz="3200" b="1" u="sng" dirty="0"/>
              <a:t>second et troisième rendez-vous</a:t>
            </a:r>
            <a:r>
              <a:rPr lang="fr-FR" sz="3200" dirty="0"/>
              <a:t>, l'</a:t>
            </a:r>
            <a:r>
              <a:rPr lang="fr-FR" sz="3200" dirty="0" err="1"/>
              <a:t>étudiant·e</a:t>
            </a:r>
            <a:r>
              <a:rPr lang="fr-FR" sz="3200" dirty="0"/>
              <a:t> doit présenter l'essentiel </a:t>
            </a:r>
            <a:r>
              <a:rPr lang="fr-FR" sz="3200" dirty="0" smtClean="0"/>
              <a:t>de son </a:t>
            </a:r>
            <a:r>
              <a:rPr lang="fr-FR" sz="3200" dirty="0"/>
              <a:t>travail avec notamment une problématique claire, un plan et les différents arguments. Il s'en suit un retour/discussion de l'</a:t>
            </a:r>
            <a:r>
              <a:rPr lang="fr-FR" sz="3200" dirty="0" err="1"/>
              <a:t>enseignant·e</a:t>
            </a:r>
            <a:r>
              <a:rPr lang="fr-FR" sz="3200" dirty="0"/>
              <a:t>. Avant les second et troisième rendez-vous, il serait appréciable d'envoyer à l'</a:t>
            </a:r>
            <a:r>
              <a:rPr lang="fr-FR" sz="3200" dirty="0" err="1"/>
              <a:t>enseignant·e</a:t>
            </a:r>
            <a:r>
              <a:rPr lang="fr-FR" sz="3200" dirty="0"/>
              <a:t>  trois jours avant un document de synthèse où apparait clairement le plan. </a:t>
            </a:r>
            <a:endParaRPr lang="en-GB" sz="3200" dirty="0"/>
          </a:p>
          <a:p>
            <a:pPr lvl="0" algn="just"/>
            <a:r>
              <a:rPr lang="fr-FR" sz="3200" dirty="0"/>
              <a:t>Le troisième rendez-vous est le dernier avant l'écriture du </a:t>
            </a:r>
            <a:r>
              <a:rPr lang="fr-FR" sz="3200" dirty="0" err="1" smtClean="0"/>
              <a:t>PdR</a:t>
            </a:r>
            <a:r>
              <a:rPr lang="fr-FR" sz="3200" dirty="0" smtClean="0"/>
              <a:t> </a:t>
            </a:r>
            <a:r>
              <a:rPr lang="fr-FR" sz="3200" dirty="0"/>
              <a:t>et devra intégrer les derniers commentaires réalisés.</a:t>
            </a:r>
            <a:endParaRPr lang="en-GB" sz="3200" dirty="0"/>
          </a:p>
          <a:p>
            <a:pPr lvl="0" algn="just"/>
            <a:r>
              <a:rPr lang="fr-FR" sz="3200" dirty="0"/>
              <a:t>Il n'est pas prévu qu'une version intermédiaire écrite du PDR soit envoyée. En ce sens, la version du PDR envoyée à l'</a:t>
            </a:r>
            <a:r>
              <a:rPr lang="fr-FR" sz="3200" dirty="0" err="1"/>
              <a:t>enseignant·e</a:t>
            </a:r>
            <a:r>
              <a:rPr lang="fr-FR" sz="3200" dirty="0"/>
              <a:t>  sera la version définitive qui sera notée. La date de rendu du produit final est à convenir avec l'</a:t>
            </a:r>
            <a:r>
              <a:rPr lang="fr-FR" sz="3200" dirty="0" err="1"/>
              <a:t>enseignant·e</a:t>
            </a:r>
            <a:r>
              <a:rPr lang="fr-FR" sz="3200" dirty="0"/>
              <a:t>.</a:t>
            </a:r>
            <a:endParaRPr lang="en-GB" sz="3200" dirty="0"/>
          </a:p>
          <a:p>
            <a:pPr algn="just"/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938037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38200" y="1478280"/>
            <a:ext cx="10515600" cy="4698683"/>
          </a:xfrm>
        </p:spPr>
        <p:txBody>
          <a:bodyPr>
            <a:normAutofit/>
          </a:bodyPr>
          <a:lstStyle/>
          <a:p>
            <a:pPr algn="just"/>
            <a:r>
              <a:rPr lang="fr-FR" dirty="0"/>
              <a:t>Meilleures sont les références que vous utilisez, plus </a:t>
            </a:r>
            <a:r>
              <a:rPr lang="fr-FR" dirty="0" smtClean="0"/>
              <a:t>il est facile </a:t>
            </a:r>
            <a:r>
              <a:rPr lang="fr-FR" dirty="0"/>
              <a:t>pour vous de </a:t>
            </a:r>
            <a:r>
              <a:rPr lang="fr-FR" dirty="0" smtClean="0"/>
              <a:t>comprendre le </a:t>
            </a:r>
            <a:r>
              <a:rPr lang="fr-FR" dirty="0"/>
              <a:t>sujet, approfondir </a:t>
            </a:r>
            <a:r>
              <a:rPr lang="fr-FR" dirty="0" smtClean="0"/>
              <a:t>les </a:t>
            </a:r>
            <a:r>
              <a:rPr lang="fr-FR" dirty="0"/>
              <a:t>arguments, identifier les débats, et faire un travail de </a:t>
            </a:r>
            <a:r>
              <a:rPr lang="fr-FR" dirty="0" smtClean="0"/>
              <a:t>qualité.</a:t>
            </a:r>
          </a:p>
          <a:p>
            <a:pPr marL="0" indent="0" algn="just">
              <a:buNone/>
            </a:pPr>
            <a:endParaRPr lang="fr-FR" dirty="0" smtClean="0"/>
          </a:p>
          <a:p>
            <a:pPr algn="just"/>
            <a:r>
              <a:rPr lang="fr-FR" dirty="0" smtClean="0"/>
              <a:t>La </a:t>
            </a:r>
            <a:r>
              <a:rPr lang="fr-FR" dirty="0"/>
              <a:t>qualité des références </a:t>
            </a:r>
            <a:r>
              <a:rPr lang="fr-FR" dirty="0" smtClean="0"/>
              <a:t>stimule </a:t>
            </a:r>
            <a:r>
              <a:rPr lang="fr-FR" dirty="0"/>
              <a:t>la qualité de votre travail. Toute la bibliographie n'a pas la même qualité, bien que vous puissiez trouver des arguments intéressants dans n'importe quel </a:t>
            </a:r>
            <a:r>
              <a:rPr lang="fr-FR" dirty="0" smtClean="0"/>
              <a:t>lieu.</a:t>
            </a:r>
          </a:p>
          <a:p>
            <a:pPr algn="just"/>
            <a:endParaRPr lang="fr-FR" dirty="0"/>
          </a:p>
          <a:p>
            <a:pPr algn="just"/>
            <a:r>
              <a:rPr lang="fr-FR" dirty="0"/>
              <a:t>Pour éviter </a:t>
            </a:r>
            <a:r>
              <a:rPr lang="fr-FR" dirty="0" smtClean="0"/>
              <a:t>de se perdre </a:t>
            </a:r>
            <a:r>
              <a:rPr lang="fr-FR" dirty="0"/>
              <a:t>dans le </a:t>
            </a:r>
            <a:r>
              <a:rPr lang="fr-FR" dirty="0" smtClean="0"/>
              <a:t>processus de </a:t>
            </a:r>
            <a:r>
              <a:rPr lang="fr-FR" dirty="0"/>
              <a:t>recherche de références, soyez </a:t>
            </a:r>
            <a:r>
              <a:rPr lang="fr-FR" dirty="0" smtClean="0"/>
              <a:t>sélectifs.</a:t>
            </a:r>
            <a:endParaRPr lang="es-ES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 smtClean="0">
                <a:solidFill>
                  <a:schemeClr val="accent1">
                    <a:lumMod val="75000"/>
                  </a:schemeClr>
                </a:solidFill>
              </a:rPr>
              <a:t>d</a:t>
            </a:r>
            <a:r>
              <a:rPr lang="fr-FR" sz="4000" b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fr-FR" sz="4000" b="1" dirty="0" smtClean="0">
                <a:solidFill>
                  <a:schemeClr val="accent1">
                    <a:lumMod val="75000"/>
                  </a:schemeClr>
                </a:solidFill>
              </a:rPr>
              <a:t>QUALITÉ DES PUBLICATIONS</a:t>
            </a:r>
            <a:r>
              <a:rPr lang="fr-FR" sz="40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fr-FR" sz="40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es-ES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3772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38200" y="487680"/>
            <a:ext cx="10515600" cy="56892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/>
              <a:t>C</a:t>
            </a:r>
            <a:r>
              <a:rPr lang="fr-FR" b="1" dirty="0" smtClean="0"/>
              <a:t>lassements </a:t>
            </a:r>
            <a:r>
              <a:rPr lang="fr-FR" b="1" dirty="0"/>
              <a:t>indicatifs des revues internationales:</a:t>
            </a:r>
            <a:endParaRPr lang="es-ES" b="1" dirty="0"/>
          </a:p>
          <a:p>
            <a:pPr marL="0" indent="0">
              <a:buNone/>
            </a:pPr>
            <a:endParaRPr lang="es-ES" dirty="0"/>
          </a:p>
          <a:p>
            <a:r>
              <a:rPr lang="fr-FR" dirty="0"/>
              <a:t>CNRS:</a:t>
            </a:r>
            <a:endParaRPr lang="es-ES" dirty="0"/>
          </a:p>
          <a:p>
            <a:pPr marL="0" indent="0">
              <a:buNone/>
            </a:pPr>
            <a:r>
              <a:rPr lang="fr-FR" u="sng" dirty="0">
                <a:hlinkClick r:id="rId2"/>
              </a:rPr>
              <a:t>https://docs.google.com/viewer?a=v&amp;pid=sites&amp;srcid=ZGVmYXVsdGRvbWFpbnxzZWN0aW9uMzdjbnJzfGd4OjQxNWMwZWI2YjNjZTRjOGE</a:t>
            </a:r>
            <a:endParaRPr lang="es-ES" dirty="0"/>
          </a:p>
          <a:p>
            <a:pPr marL="0" indent="0">
              <a:buNone/>
            </a:pPr>
            <a:endParaRPr lang="es-ES" dirty="0"/>
          </a:p>
          <a:p>
            <a:r>
              <a:rPr lang="en-GB" dirty="0" err="1"/>
              <a:t>SCImago</a:t>
            </a:r>
            <a:r>
              <a:rPr lang="en-GB" dirty="0"/>
              <a:t> Journal &amp; Country Rank:</a:t>
            </a:r>
            <a:endParaRPr lang="es-ES" dirty="0"/>
          </a:p>
          <a:p>
            <a:pPr marL="0" indent="0">
              <a:buNone/>
            </a:pPr>
            <a:r>
              <a:rPr lang="en-GB" u="sng" dirty="0">
                <a:hlinkClick r:id="rId3"/>
              </a:rPr>
              <a:t>http://www.scimagojr.com/</a:t>
            </a:r>
            <a:endParaRPr lang="es-ES" dirty="0"/>
          </a:p>
          <a:p>
            <a:pPr marL="0" indent="0">
              <a:buNone/>
            </a:pPr>
            <a:endParaRPr lang="es-ES" dirty="0"/>
          </a:p>
          <a:p>
            <a:r>
              <a:rPr lang="fr-FR" dirty="0"/>
              <a:t>Journal Citation Report: </a:t>
            </a:r>
            <a:endParaRPr lang="es-ES" dirty="0"/>
          </a:p>
          <a:p>
            <a:pPr marL="0" indent="0">
              <a:buNone/>
            </a:pPr>
            <a:r>
              <a:rPr lang="fr-FR" u="sng" dirty="0">
                <a:hlinkClick r:id="rId4"/>
              </a:rPr>
              <a:t>https://jcr.incites.thomsonreuters.com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059399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757238" y="-128190"/>
            <a:ext cx="10515600" cy="1325563"/>
          </a:xfrm>
        </p:spPr>
        <p:txBody>
          <a:bodyPr>
            <a:normAutofit/>
          </a:bodyPr>
          <a:lstStyle/>
          <a:p>
            <a:r>
              <a:rPr lang="fr-FR" sz="4000" b="1" dirty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fr-FR" sz="4000" b="1" dirty="0" smtClean="0">
                <a:solidFill>
                  <a:schemeClr val="accent1">
                    <a:lumMod val="75000"/>
                  </a:schemeClr>
                </a:solidFill>
              </a:rPr>
              <a:t>. ENSEIGNANT·E·S </a:t>
            </a:r>
            <a:endParaRPr lang="es-ES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697622"/>
              </p:ext>
            </p:extLst>
          </p:nvPr>
        </p:nvGraphicFramePr>
        <p:xfrm>
          <a:off x="515699" y="974785"/>
          <a:ext cx="10757139" cy="55467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762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041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7670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011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u="sng" dirty="0">
                          <a:effectLst/>
                        </a:rPr>
                        <a:t>Nom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u="sng">
                          <a:effectLst/>
                        </a:rPr>
                        <a:t>Spécialisation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u="sng">
                          <a:effectLst/>
                        </a:rPr>
                        <a:t>Courriel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043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Prof. Bruno Amable, po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Économie politique; Analyse comparative du capitalisme; Économie des institutions</a:t>
                      </a:r>
                      <a:endParaRPr lang="en-GB" sz="18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800" u="sng">
                          <a:effectLst/>
                          <a:hlinkClick r:id="rId2" tooltip="bruno.amable@unige.ch"/>
                        </a:rPr>
                        <a:t>bruno.amable@unige.ch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325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Prof. Mary O’Sullivan, po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Histoire des entreprises et des industries; Histoire des marchés financiers; Histoire comparée du développement économique; Histoire de la pensée économique</a:t>
                      </a:r>
                      <a:endParaRPr lang="en-GB" sz="18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800" u="sng">
                          <a:effectLst/>
                          <a:hlinkClick r:id="rId3"/>
                        </a:rPr>
                        <a:t>Mary.OSullivan@unige.ch</a:t>
                      </a:r>
                      <a:endParaRPr lang="en-GB" sz="18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043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Prof. Juan Flores, </a:t>
                      </a:r>
                      <a:r>
                        <a:rPr lang="fr-FR" sz="1800" dirty="0" err="1">
                          <a:effectLst/>
                        </a:rPr>
                        <a:t>pa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Histoire financière; Crises bancaires; Dette souveraine; Histoire économique des pays du Sud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800" u="sng">
                          <a:effectLst/>
                          <a:hlinkClick r:id="rId4"/>
                        </a:rPr>
                        <a:t>Juan.Flores@unige.ch</a:t>
                      </a:r>
                      <a:endParaRPr lang="en-GB" sz="18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043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1800" dirty="0">
                          <a:effectLst/>
                        </a:rPr>
                        <a:t>Prof. Pilar Nogues-Marco, </a:t>
                      </a:r>
                      <a:r>
                        <a:rPr lang="es-ES_tradnl" sz="1800" dirty="0" err="1">
                          <a:effectLst/>
                        </a:rPr>
                        <a:t>pa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Histoire monétaire; Développement financier; Histoire économique de l’époque moderne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800" u="sng" dirty="0">
                          <a:effectLst/>
                          <a:hlinkClick r:id="rId5"/>
                        </a:rPr>
                        <a:t>Pilar.Noguesmarco@unige.ch</a:t>
                      </a:r>
                      <a:endParaRPr lang="en-GB" sz="18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747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3439"/>
              </p:ext>
            </p:extLst>
          </p:nvPr>
        </p:nvGraphicFramePr>
        <p:xfrm>
          <a:off x="584711" y="577970"/>
          <a:ext cx="10757139" cy="55467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762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041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7670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011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u="sng" dirty="0">
                          <a:effectLst/>
                          <a:latin typeface="+mn-lt"/>
                        </a:rPr>
                        <a:t>Nom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u="sng">
                          <a:effectLst/>
                          <a:latin typeface="+mn-lt"/>
                        </a:rPr>
                        <a:t>Spécialisation</a:t>
                      </a:r>
                      <a:endParaRPr lang="en-GB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u="sng">
                          <a:effectLst/>
                          <a:latin typeface="+mn-lt"/>
                        </a:rPr>
                        <a:t>Courriel</a:t>
                      </a:r>
                      <a:endParaRPr lang="en-GB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043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 </a:t>
                      </a:r>
                      <a:r>
                        <a:rPr lang="es-ES_tradnl" sz="1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Mathieu Couttenier, pas</a:t>
                      </a:r>
                      <a:endParaRPr lang="en-GB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Conflits civils; Economie politique; Ressources naturelles; Média</a:t>
                      </a:r>
                      <a:endParaRPr lang="en-GB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800" u="sng">
                          <a:solidFill>
                            <a:srgbClr val="0000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mathieu.couttenier@unige.ch</a:t>
                      </a:r>
                      <a:endParaRPr lang="en-GB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325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 Luisa Gagliardi, pas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Géographie économique; Marchés du travail; Economie de l'innovation et changement technologique; Sociétés multinationales</a:t>
                      </a:r>
                      <a:endParaRPr lang="en-GB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800" u="sng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 tooltip="luisa.gagliardi@unige.ch"/>
                        </a:rPr>
                        <a:t>luisa.gagliardi@unige.ch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043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Dr. Christophe Farquet, ma</a:t>
                      </a:r>
                      <a:endParaRPr lang="en-GB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Histoire de la fiscalité internationale et de l’évasion fiscale; Histoire suisse; Histoire des organisations internationales</a:t>
                      </a:r>
                      <a:endParaRPr lang="en-GB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800" u="sng">
                          <a:solidFill>
                            <a:srgbClr val="0000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Christophe.Farquet@unige.ch</a:t>
                      </a:r>
                      <a:endParaRPr lang="en-GB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043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Dr. Jean Rochat, ma</a:t>
                      </a:r>
                      <a:endParaRPr lang="en-GB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Histoire juridique/du droit économique; Histoire économique de la France (18/19emes siècles)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800" u="sng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Jean.Rochat@unige.ch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46811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81000" y="207882"/>
            <a:ext cx="11673840" cy="778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3000" b="1" dirty="0" smtClean="0"/>
          </a:p>
          <a:p>
            <a:endParaRPr lang="fr-FR" sz="3200" dirty="0" smtClean="0"/>
          </a:p>
          <a:p>
            <a:endParaRPr lang="fr-FR" sz="3200" dirty="0"/>
          </a:p>
          <a:p>
            <a:r>
              <a:rPr lang="fr-FR" sz="3200" dirty="0" smtClean="0"/>
              <a:t>Questions </a:t>
            </a:r>
            <a:r>
              <a:rPr lang="fr-FR" sz="3200" dirty="0"/>
              <a:t>administratives: </a:t>
            </a:r>
            <a:r>
              <a:rPr lang="fr-FR" sz="3200" b="1" dirty="0">
                <a:latin typeface="thesansosfplain"/>
              </a:rPr>
              <a:t>Gaëtan </a:t>
            </a:r>
            <a:r>
              <a:rPr lang="fr-FR" sz="3200" b="1" dirty="0" err="1" smtClean="0">
                <a:latin typeface="thesansosfplain"/>
              </a:rPr>
              <a:t>Clavien</a:t>
            </a:r>
            <a:r>
              <a:rPr lang="fr-FR" sz="3200" dirty="0" smtClean="0"/>
              <a:t> (Conseiller </a:t>
            </a:r>
            <a:r>
              <a:rPr lang="fr-FR" sz="3200" dirty="0"/>
              <a:t>aux </a:t>
            </a:r>
            <a:r>
              <a:rPr lang="fr-FR" sz="3200" dirty="0" smtClean="0"/>
              <a:t>études)</a:t>
            </a:r>
            <a:endParaRPr lang="fr-FR" sz="3200" dirty="0"/>
          </a:p>
          <a:p>
            <a:r>
              <a:rPr lang="fr-FR" sz="3200" dirty="0" smtClean="0">
                <a:solidFill>
                  <a:srgbClr val="FC8E00"/>
                </a:solidFill>
                <a:hlinkClick r:id="rId2"/>
              </a:rPr>
              <a:t>gaetan.clavien@unige.ch</a:t>
            </a:r>
            <a:r>
              <a:rPr lang="fr-FR" sz="3200" dirty="0" smtClean="0"/>
              <a:t> Tél</a:t>
            </a:r>
            <a:r>
              <a:rPr lang="fr-FR" sz="3200" dirty="0"/>
              <a:t>. +41 22 379 80 </a:t>
            </a:r>
            <a:r>
              <a:rPr lang="fr-FR" sz="3200" dirty="0" smtClean="0"/>
              <a:t>05 Bureau 520</a:t>
            </a:r>
          </a:p>
          <a:p>
            <a:endParaRPr lang="fr-FR" sz="3200" dirty="0" smtClean="0"/>
          </a:p>
          <a:p>
            <a:endParaRPr lang="fr-FR" sz="3200" dirty="0"/>
          </a:p>
          <a:p>
            <a:endParaRPr lang="fr-FR" sz="3200" dirty="0" smtClean="0"/>
          </a:p>
          <a:p>
            <a:r>
              <a:rPr lang="fr-FR" sz="3200" dirty="0" smtClean="0"/>
              <a:t>Questions académiques: </a:t>
            </a:r>
            <a:r>
              <a:rPr lang="fr-FR" sz="3200" b="1" dirty="0">
                <a:latin typeface="thesansosfplain"/>
              </a:rPr>
              <a:t>Pilar </a:t>
            </a:r>
            <a:r>
              <a:rPr lang="fr-FR" sz="3200" b="1" dirty="0" err="1">
                <a:latin typeface="thesansosfplain"/>
              </a:rPr>
              <a:t>Nogues</a:t>
            </a:r>
            <a:r>
              <a:rPr lang="fr-FR" sz="3200" b="1" dirty="0">
                <a:latin typeface="thesansosfplain"/>
              </a:rPr>
              <a:t>-Marco </a:t>
            </a:r>
            <a:r>
              <a:rPr lang="fr-FR" sz="3200" dirty="0" smtClean="0"/>
              <a:t>(Directrice </a:t>
            </a:r>
            <a:r>
              <a:rPr lang="fr-FR" sz="3200" dirty="0" err="1" smtClean="0"/>
              <a:t>bachelor</a:t>
            </a:r>
            <a:r>
              <a:rPr lang="fr-FR" sz="3200" dirty="0" smtClean="0"/>
              <a:t>)</a:t>
            </a:r>
          </a:p>
          <a:p>
            <a:r>
              <a:rPr lang="fr-FR" sz="3200" dirty="0" smtClean="0">
                <a:hlinkClick r:id="rId3"/>
              </a:rPr>
              <a:t>pilar.noguesmarco@unige.ch</a:t>
            </a:r>
            <a:endParaRPr lang="fr-FR" sz="3200" dirty="0" smtClean="0"/>
          </a:p>
          <a:p>
            <a:endParaRPr lang="fr-FR" sz="3200" dirty="0"/>
          </a:p>
          <a:p>
            <a:endParaRPr lang="fr-FR" sz="3000" dirty="0" smtClean="0"/>
          </a:p>
          <a:p>
            <a:endParaRPr lang="fr-FR" sz="3000" b="1" dirty="0"/>
          </a:p>
          <a:p>
            <a:endParaRPr lang="fr-FR" sz="3000" b="1" dirty="0" smtClean="0"/>
          </a:p>
          <a:p>
            <a:endParaRPr lang="fr-FR" sz="3000" b="1" dirty="0"/>
          </a:p>
          <a:p>
            <a:endParaRPr lang="es-ES" sz="3000" dirty="0"/>
          </a:p>
        </p:txBody>
      </p:sp>
    </p:spTree>
    <p:extLst>
      <p:ext uri="{BB962C8B-B14F-4D97-AF65-F5344CB8AC3E}">
        <p14:creationId xmlns:p14="http://schemas.microsoft.com/office/powerpoint/2010/main" val="3786831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028700" y="679133"/>
            <a:ext cx="1043178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dirty="0" smtClean="0"/>
              <a:t>PROJET DE RECHERCHE = 12 CRÉDITS ECTS</a:t>
            </a:r>
          </a:p>
          <a:p>
            <a:pPr algn="ctr"/>
            <a:endParaRPr lang="es-ES" sz="3000" dirty="0"/>
          </a:p>
          <a:p>
            <a:pPr algn="ctr"/>
            <a:r>
              <a:rPr lang="es-ES" sz="3000" dirty="0" smtClean="0"/>
              <a:t>1 CRÉDIT  ECTS (</a:t>
            </a:r>
            <a:r>
              <a:rPr lang="fr-FR" sz="3000" i="1" dirty="0" err="1" smtClean="0"/>
              <a:t>European</a:t>
            </a:r>
            <a:r>
              <a:rPr lang="fr-FR" sz="3000" i="1" dirty="0" smtClean="0"/>
              <a:t> </a:t>
            </a:r>
            <a:r>
              <a:rPr lang="fr-FR" sz="3000" i="1" dirty="0" err="1"/>
              <a:t>Credit</a:t>
            </a:r>
            <a:r>
              <a:rPr lang="fr-FR" sz="3000" i="1" dirty="0"/>
              <a:t> Transfer System</a:t>
            </a:r>
            <a:r>
              <a:rPr lang="fr-FR" sz="3000" dirty="0"/>
              <a:t>) </a:t>
            </a:r>
            <a:r>
              <a:rPr lang="es-ES" sz="3000" dirty="0" smtClean="0"/>
              <a:t>= </a:t>
            </a:r>
          </a:p>
          <a:p>
            <a:pPr algn="ctr"/>
            <a:r>
              <a:rPr lang="es-ES" sz="3000" dirty="0" smtClean="0"/>
              <a:t>25 – 30 h de </a:t>
            </a:r>
            <a:r>
              <a:rPr lang="es-ES" sz="3000" dirty="0" err="1" smtClean="0"/>
              <a:t>travail</a:t>
            </a:r>
            <a:r>
              <a:rPr lang="es-ES" sz="3000" dirty="0" smtClean="0"/>
              <a:t> de </a:t>
            </a:r>
            <a:r>
              <a:rPr lang="es-ES" sz="3000" dirty="0" err="1" smtClean="0"/>
              <a:t>l'étudiant·e</a:t>
            </a:r>
            <a:endParaRPr lang="es-ES" sz="3000" dirty="0" smtClean="0"/>
          </a:p>
          <a:p>
            <a:pPr algn="ctr"/>
            <a:endParaRPr lang="es-ES" sz="3000" dirty="0" smtClean="0"/>
          </a:p>
          <a:p>
            <a:pPr algn="ctr"/>
            <a:r>
              <a:rPr lang="es-ES" sz="3000" b="1" dirty="0" smtClean="0"/>
              <a:t>Project de </a:t>
            </a:r>
            <a:r>
              <a:rPr lang="es-ES" sz="3000" b="1" dirty="0" err="1" smtClean="0"/>
              <a:t>Recherche</a:t>
            </a:r>
            <a:r>
              <a:rPr lang="es-ES" sz="3000" b="1" dirty="0" smtClean="0"/>
              <a:t> = 300 – 360 h</a:t>
            </a:r>
          </a:p>
          <a:p>
            <a:pPr algn="ctr"/>
            <a:endParaRPr lang="es-ES" sz="3000" dirty="0"/>
          </a:p>
          <a:p>
            <a:pPr marL="457200" indent="-457200" algn="just">
              <a:buFontTx/>
              <a:buChar char="-"/>
            </a:pPr>
            <a:r>
              <a:rPr lang="fr-FR" sz="3000" dirty="0" smtClean="0"/>
              <a:t>Le </a:t>
            </a:r>
            <a:r>
              <a:rPr lang="fr-FR" sz="3000" dirty="0"/>
              <a:t>projet de recherche est un travail qui démontre l'</a:t>
            </a:r>
            <a:r>
              <a:rPr lang="fr-FR" sz="3000" u="sng" dirty="0"/>
              <a:t>autonomie </a:t>
            </a:r>
            <a:r>
              <a:rPr lang="fr-FR" sz="3000" dirty="0"/>
              <a:t>et la </a:t>
            </a:r>
            <a:r>
              <a:rPr lang="fr-FR" sz="3000" u="sng" dirty="0"/>
              <a:t>maturité intellectuelle </a:t>
            </a:r>
            <a:r>
              <a:rPr lang="fr-FR" sz="3000" dirty="0"/>
              <a:t>de </a:t>
            </a:r>
            <a:r>
              <a:rPr lang="fr-FR" sz="3000" dirty="0" smtClean="0"/>
              <a:t>l'étudiant</a:t>
            </a:r>
          </a:p>
          <a:p>
            <a:pPr marL="457200" indent="-457200" algn="just">
              <a:buFontTx/>
              <a:buChar char="-"/>
            </a:pPr>
            <a:endParaRPr lang="fr-FR" sz="3000" dirty="0" smtClean="0"/>
          </a:p>
          <a:p>
            <a:pPr marL="457200" indent="-457200" algn="just">
              <a:buFontTx/>
              <a:buChar char="-"/>
            </a:pPr>
            <a:r>
              <a:rPr lang="fr-FR" sz="3000" dirty="0"/>
              <a:t>Le projet de recherche exige un </a:t>
            </a:r>
            <a:r>
              <a:rPr lang="fr-FR" sz="3000" u="sng" dirty="0"/>
              <a:t>travail constant </a:t>
            </a:r>
            <a:r>
              <a:rPr lang="fr-FR" sz="3000" dirty="0"/>
              <a:t>de l'étudiant</a:t>
            </a:r>
            <a:endParaRPr lang="es-ES" sz="3000" dirty="0"/>
          </a:p>
          <a:p>
            <a:pPr algn="ctr"/>
            <a:endParaRPr lang="es-ES" sz="3000" dirty="0" smtClean="0"/>
          </a:p>
          <a:p>
            <a:pPr algn="ctr"/>
            <a:endParaRPr lang="fr-FR" sz="3000" dirty="0"/>
          </a:p>
          <a:p>
            <a:pPr algn="ctr"/>
            <a:endParaRPr lang="es-ES" sz="3000" dirty="0" smtClean="0"/>
          </a:p>
        </p:txBody>
      </p:sp>
    </p:spTree>
    <p:extLst>
      <p:ext uri="{BB962C8B-B14F-4D97-AF65-F5344CB8AC3E}">
        <p14:creationId xmlns:p14="http://schemas.microsoft.com/office/powerpoint/2010/main" val="80893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19531" y="370936"/>
            <a:ext cx="1146048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700" dirty="0" smtClean="0"/>
              <a:t>PÉRIODE:  </a:t>
            </a:r>
            <a:r>
              <a:rPr lang="es-ES" sz="2700" dirty="0" err="1" smtClean="0"/>
              <a:t>Automne</a:t>
            </a:r>
            <a:r>
              <a:rPr lang="es-ES" sz="2700" dirty="0" smtClean="0"/>
              <a:t> </a:t>
            </a:r>
            <a:r>
              <a:rPr lang="es-ES" sz="2700" dirty="0" err="1" smtClean="0"/>
              <a:t>ou</a:t>
            </a:r>
            <a:r>
              <a:rPr lang="es-ES" sz="2700" dirty="0" smtClean="0"/>
              <a:t> </a:t>
            </a:r>
            <a:r>
              <a:rPr lang="es-ES" sz="2700" dirty="0" err="1" smtClean="0"/>
              <a:t>Printemps</a:t>
            </a:r>
            <a:endParaRPr lang="es-ES" sz="2700" dirty="0" smtClean="0"/>
          </a:p>
          <a:p>
            <a:pPr algn="just"/>
            <a:endParaRPr lang="fr-FR" sz="27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700" dirty="0" smtClean="0"/>
              <a:t>Le </a:t>
            </a:r>
            <a:r>
              <a:rPr lang="fr-FR" sz="2700" dirty="0" err="1" smtClean="0"/>
              <a:t>PdR</a:t>
            </a:r>
            <a:r>
              <a:rPr lang="fr-FR" sz="2700" dirty="0" smtClean="0"/>
              <a:t> </a:t>
            </a:r>
            <a:r>
              <a:rPr lang="fr-FR" sz="2700" dirty="0"/>
              <a:t>après avoir acquis 90 </a:t>
            </a:r>
            <a:r>
              <a:rPr lang="fr-FR" sz="2700" dirty="0" smtClean="0"/>
              <a:t>crédits</a:t>
            </a:r>
          </a:p>
          <a:p>
            <a:pPr algn="just"/>
            <a:endParaRPr lang="fr-FR" sz="27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700" dirty="0" smtClean="0"/>
              <a:t>Pas </a:t>
            </a:r>
            <a:r>
              <a:rPr lang="fr-FR" sz="2700" dirty="0"/>
              <a:t>d'inscription en ligne, la note obtenue sera enregistrée dans le relevé de notes immédiatement suivant la communication du </a:t>
            </a:r>
            <a:r>
              <a:rPr lang="fr-FR" sz="2700" dirty="0" smtClean="0"/>
              <a:t>résultat</a:t>
            </a:r>
            <a:endParaRPr lang="fr-FR" sz="2700" dirty="0"/>
          </a:p>
          <a:p>
            <a:pPr algn="just"/>
            <a:endParaRPr lang="fr-FR" sz="27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700" dirty="0" smtClean="0"/>
              <a:t>Le </a:t>
            </a:r>
            <a:r>
              <a:rPr lang="fr-FR" sz="2700" dirty="0" err="1" smtClean="0"/>
              <a:t>PdR</a:t>
            </a:r>
            <a:r>
              <a:rPr lang="fr-FR" sz="2700" dirty="0" smtClean="0"/>
              <a:t> </a:t>
            </a:r>
            <a:r>
              <a:rPr lang="fr-FR" sz="2700" dirty="0"/>
              <a:t>peut être «présenté» aux 3 </a:t>
            </a:r>
            <a:r>
              <a:rPr lang="fr-FR" sz="2700" dirty="0" smtClean="0"/>
              <a:t>sessions (2 tentatives): </a:t>
            </a:r>
          </a:p>
          <a:p>
            <a:pPr algn="just"/>
            <a:r>
              <a:rPr lang="fr-FR" sz="2700" dirty="0"/>
              <a:t>	</a:t>
            </a:r>
            <a:r>
              <a:rPr lang="fr-FR" sz="2700" dirty="0" smtClean="0"/>
              <a:t>- automne (janvier) et session extraordinaire d'août/septembre</a:t>
            </a:r>
          </a:p>
          <a:p>
            <a:pPr algn="just"/>
            <a:r>
              <a:rPr lang="fr-FR" sz="2700" dirty="0" smtClean="0"/>
              <a:t>   ou</a:t>
            </a:r>
            <a:r>
              <a:rPr lang="fr-FR" sz="2700" dirty="0"/>
              <a:t>	</a:t>
            </a:r>
            <a:r>
              <a:rPr lang="fr-FR" sz="2700" dirty="0" smtClean="0"/>
              <a:t>- printemps (juin) et </a:t>
            </a:r>
            <a:r>
              <a:rPr lang="fr-FR" sz="2700" dirty="0"/>
              <a:t>session extraordinaire </a:t>
            </a:r>
            <a:r>
              <a:rPr lang="fr-FR" sz="2700" dirty="0" smtClean="0"/>
              <a:t>d'août/septembre</a:t>
            </a:r>
          </a:p>
          <a:p>
            <a:pPr algn="just"/>
            <a:r>
              <a:rPr lang="fr-FR" sz="2700" dirty="0"/>
              <a:t> </a:t>
            </a:r>
            <a:r>
              <a:rPr lang="fr-FR" sz="2700" dirty="0" smtClean="0"/>
              <a:t>  ou   - session extraordinaire d'août/septembre et automne (janvier)</a:t>
            </a:r>
          </a:p>
          <a:p>
            <a:pPr algn="just"/>
            <a:endParaRPr lang="fr-FR" sz="27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800" dirty="0"/>
              <a:t>La date de rendu du </a:t>
            </a:r>
            <a:r>
              <a:rPr lang="fr-FR" sz="2800" dirty="0" err="1" smtClean="0"/>
              <a:t>PdR</a:t>
            </a:r>
            <a:r>
              <a:rPr lang="fr-FR" sz="2800" dirty="0" smtClean="0"/>
              <a:t> </a:t>
            </a:r>
            <a:r>
              <a:rPr lang="fr-FR" sz="2800" dirty="0"/>
              <a:t>est à convenir avec l'</a:t>
            </a:r>
            <a:r>
              <a:rPr lang="fr-FR" sz="2800" dirty="0" err="1"/>
              <a:t>enseignant·e</a:t>
            </a:r>
            <a:r>
              <a:rPr lang="fr-FR" sz="2800" dirty="0" smtClean="0"/>
              <a:t>. </a:t>
            </a:r>
            <a:r>
              <a:rPr lang="fr-FR" sz="2800" dirty="0" err="1"/>
              <a:t>Pdr</a:t>
            </a:r>
            <a:r>
              <a:rPr lang="fr-FR" sz="2800" dirty="0"/>
              <a:t> à rendre par e-mail au directeur ou directrice du </a:t>
            </a:r>
            <a:r>
              <a:rPr lang="fr-FR" sz="2800" dirty="0" err="1"/>
              <a:t>PdR</a:t>
            </a:r>
            <a:r>
              <a:rPr lang="fr-FR" sz="2800" dirty="0"/>
              <a:t> sous forme </a:t>
            </a:r>
            <a:r>
              <a:rPr lang="fr-FR" sz="2800" dirty="0" err="1"/>
              <a:t>pdf</a:t>
            </a:r>
            <a:r>
              <a:rPr lang="fr-FR" sz="2800" dirty="0"/>
              <a:t>.</a:t>
            </a:r>
            <a:endParaRPr lang="en-GB" sz="2800" dirty="0"/>
          </a:p>
          <a:p>
            <a:pPr algn="just"/>
            <a:endParaRPr lang="es-ES" sz="3000" dirty="0" smtClean="0"/>
          </a:p>
        </p:txBody>
      </p:sp>
    </p:spTree>
    <p:extLst>
      <p:ext uri="{BB962C8B-B14F-4D97-AF65-F5344CB8AC3E}">
        <p14:creationId xmlns:p14="http://schemas.microsoft.com/office/powerpoint/2010/main" val="39958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731520" y="-113347"/>
            <a:ext cx="10591800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ES" sz="3000" dirty="0"/>
          </a:p>
          <a:p>
            <a:pPr algn="just"/>
            <a:r>
              <a:rPr lang="es-ES" sz="3000" dirty="0" smtClean="0"/>
              <a:t>DEPARTMENT: </a:t>
            </a:r>
            <a:r>
              <a:rPr lang="es-ES" sz="3000" dirty="0" err="1" smtClean="0"/>
              <a:t>Département</a:t>
            </a:r>
            <a:r>
              <a:rPr lang="es-ES" sz="3000" dirty="0" smtClean="0"/>
              <a:t> </a:t>
            </a:r>
            <a:r>
              <a:rPr lang="es-ES" sz="3000" dirty="0" err="1" smtClean="0"/>
              <a:t>d’Histoire</a:t>
            </a:r>
            <a:r>
              <a:rPr lang="es-ES" sz="3000" dirty="0" smtClean="0"/>
              <a:t>, </a:t>
            </a:r>
            <a:r>
              <a:rPr lang="es-ES" sz="3000" dirty="0" err="1" smtClean="0"/>
              <a:t>Economie</a:t>
            </a:r>
            <a:r>
              <a:rPr lang="es-ES" sz="3000" dirty="0" smtClean="0"/>
              <a:t> et Société</a:t>
            </a:r>
          </a:p>
          <a:p>
            <a:pPr algn="just"/>
            <a:endParaRPr lang="es-ES" sz="3000" dirty="0"/>
          </a:p>
          <a:p>
            <a:pPr algn="just"/>
            <a:r>
              <a:rPr lang="es-ES" sz="3000" dirty="0">
                <a:hlinkClick r:id="rId2"/>
              </a:rPr>
              <a:t>http://www.unige.ch/sciences-societe/dehes</a:t>
            </a:r>
            <a:r>
              <a:rPr lang="es-ES" sz="3000" dirty="0" smtClean="0">
                <a:hlinkClick r:id="rId2"/>
              </a:rPr>
              <a:t>/</a:t>
            </a:r>
            <a:endParaRPr lang="es-ES" sz="3000" dirty="0" smtClean="0"/>
          </a:p>
          <a:p>
            <a:pPr algn="just"/>
            <a:endParaRPr lang="es-ES" sz="3000" dirty="0" smtClean="0"/>
          </a:p>
          <a:p>
            <a:pPr algn="just"/>
            <a:r>
              <a:rPr lang="es-ES" sz="3000" dirty="0" smtClean="0"/>
              <a:t>DOMAINES: </a:t>
            </a:r>
            <a:r>
              <a:rPr lang="es-ES" sz="3000" dirty="0" err="1" smtClean="0"/>
              <a:t>Histoire</a:t>
            </a:r>
            <a:r>
              <a:rPr lang="es-ES" sz="3000" dirty="0" smtClean="0"/>
              <a:t> </a:t>
            </a:r>
            <a:r>
              <a:rPr lang="es-ES" sz="3000" dirty="0" err="1" smtClean="0"/>
              <a:t>Économique</a:t>
            </a:r>
            <a:r>
              <a:rPr lang="es-ES" sz="3000" dirty="0" smtClean="0"/>
              <a:t> et </a:t>
            </a:r>
            <a:r>
              <a:rPr lang="fr-FR" sz="3200" dirty="0"/>
              <a:t>É</a:t>
            </a:r>
            <a:r>
              <a:rPr lang="fr-FR" sz="3200" dirty="0" smtClean="0"/>
              <a:t>conomie </a:t>
            </a:r>
            <a:r>
              <a:rPr lang="fr-FR" sz="3200" dirty="0"/>
              <a:t>P</a:t>
            </a:r>
            <a:r>
              <a:rPr lang="fr-FR" sz="3200" dirty="0" smtClean="0"/>
              <a:t>olitique (ou les deux = </a:t>
            </a:r>
            <a:r>
              <a:rPr lang="fr-FR" sz="3200" dirty="0" err="1" smtClean="0"/>
              <a:t>PdR</a:t>
            </a:r>
            <a:r>
              <a:rPr lang="fr-FR" sz="3200" dirty="0" smtClean="0"/>
              <a:t> qui explore les interstices des deux domaines)</a:t>
            </a:r>
          </a:p>
          <a:p>
            <a:pPr algn="just"/>
            <a:endParaRPr lang="es-ES" sz="3000" dirty="0"/>
          </a:p>
          <a:p>
            <a:pPr algn="just"/>
            <a:r>
              <a:rPr lang="fr-FR" sz="2400" dirty="0"/>
              <a:t>Les </a:t>
            </a:r>
            <a:r>
              <a:rPr lang="fr-FR" sz="2400" dirty="0" err="1"/>
              <a:t>étudiant·e·s</a:t>
            </a:r>
            <a:r>
              <a:rPr lang="fr-FR" sz="2400" dirty="0"/>
              <a:t> peuvent choisir aussi un autre </a:t>
            </a:r>
            <a:r>
              <a:rPr lang="fr-FR" sz="2400" dirty="0" err="1"/>
              <a:t>professeur·e</a:t>
            </a:r>
            <a:r>
              <a:rPr lang="fr-FR" sz="2400" dirty="0"/>
              <a:t> de l'Université de Genève (normalement en Sciences de la Société ou GSEM) qui accepte de diriger le </a:t>
            </a:r>
            <a:r>
              <a:rPr lang="fr-FR" sz="2400" dirty="0" err="1"/>
              <a:t>PdR</a:t>
            </a:r>
            <a:r>
              <a:rPr lang="fr-FR" sz="2400" dirty="0"/>
              <a:t>. Si le </a:t>
            </a:r>
            <a:r>
              <a:rPr lang="fr-FR" sz="2400" dirty="0" err="1"/>
              <a:t>professeur·e</a:t>
            </a:r>
            <a:r>
              <a:rPr lang="fr-FR" sz="2400" dirty="0"/>
              <a:t> n'est pas membre du département d'Histoire, Economie et Société, l'</a:t>
            </a:r>
            <a:r>
              <a:rPr lang="fr-FR" sz="2400" dirty="0" err="1"/>
              <a:t>étudiant·e</a:t>
            </a:r>
            <a:r>
              <a:rPr lang="fr-FR" sz="2400" dirty="0"/>
              <a:t> doit contacter par e-mail au début du semestre la Directrice du Programme de </a:t>
            </a:r>
            <a:r>
              <a:rPr lang="fr-FR" sz="2400" dirty="0" err="1"/>
              <a:t>Bachelor</a:t>
            </a:r>
            <a:r>
              <a:rPr lang="fr-FR" sz="2400" dirty="0"/>
              <a:t> en Histoire, Economie et Société, Pilar Nogues-Marco (</a:t>
            </a:r>
            <a:r>
              <a:rPr lang="fr-FR" sz="2400" u="sng" dirty="0">
                <a:hlinkClick r:id="rId3"/>
              </a:rPr>
              <a:t>Pilar.Noguesmarco@unige.ch</a:t>
            </a:r>
            <a:r>
              <a:rPr lang="fr-FR" sz="2400" u="sng" dirty="0"/>
              <a:t>)</a:t>
            </a:r>
            <a:r>
              <a:rPr lang="fr-FR" sz="2400" dirty="0"/>
              <a:t>, qui assignera comme second correcteur du </a:t>
            </a:r>
            <a:r>
              <a:rPr lang="fr-FR" sz="2400" dirty="0" err="1"/>
              <a:t>PdR</a:t>
            </a:r>
            <a:r>
              <a:rPr lang="fr-FR" sz="2400" dirty="0"/>
              <a:t> un membre du Département d'Histoire, Economie et Société.</a:t>
            </a:r>
            <a:endParaRPr lang="en-GB" sz="2400" dirty="0"/>
          </a:p>
          <a:p>
            <a:pPr algn="just"/>
            <a:endParaRPr lang="es-ES" sz="3000" dirty="0" smtClean="0"/>
          </a:p>
        </p:txBody>
      </p:sp>
    </p:spTree>
    <p:extLst>
      <p:ext uri="{BB962C8B-B14F-4D97-AF65-F5344CB8AC3E}">
        <p14:creationId xmlns:p14="http://schemas.microsoft.com/office/powerpoint/2010/main" val="49310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81000" y="207882"/>
            <a:ext cx="1147572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000" dirty="0" smtClean="0"/>
              <a:t>Aide-mémoire</a:t>
            </a:r>
            <a:r>
              <a:rPr lang="es-ES" sz="3000" dirty="0"/>
              <a:t> </a:t>
            </a:r>
            <a:r>
              <a:rPr lang="fr-FR" sz="3000" b="1" dirty="0" smtClean="0"/>
              <a:t>Le </a:t>
            </a:r>
            <a:r>
              <a:rPr lang="fr-FR" sz="3000" b="1" dirty="0"/>
              <a:t>projet de recherche en histoire, économie et société (</a:t>
            </a:r>
            <a:r>
              <a:rPr lang="fr-CH" sz="3000" b="1" dirty="0"/>
              <a:t>T208018 PR</a:t>
            </a:r>
            <a:r>
              <a:rPr lang="fr-FR" sz="3000" b="1" dirty="0" smtClean="0"/>
              <a:t>) 2017-18</a:t>
            </a:r>
            <a:endParaRPr lang="fr-FR" sz="3000" b="1" dirty="0"/>
          </a:p>
          <a:p>
            <a:r>
              <a:rPr lang="fr-FR" sz="2500" b="1" dirty="0">
                <a:solidFill>
                  <a:schemeClr val="accent1">
                    <a:lumMod val="75000"/>
                  </a:schemeClr>
                </a:solidFill>
              </a:rPr>
              <a:t>http://</a:t>
            </a:r>
            <a:r>
              <a:rPr lang="fr-FR" sz="2500" b="1" dirty="0" smtClean="0">
                <a:solidFill>
                  <a:schemeClr val="accent1">
                    <a:lumMod val="75000"/>
                  </a:schemeClr>
                </a:solidFill>
              </a:rPr>
              <a:t>www.unige.ch/sciences-societe/dehes/files/4715/0929/8201/Aide_Memoire_PdR_DEHES_2017-18.pdf</a:t>
            </a:r>
            <a:endParaRPr lang="fr-FR" sz="30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sz="3000" dirty="0" smtClean="0"/>
          </a:p>
          <a:p>
            <a:endParaRPr lang="fr-FR" sz="3000" b="1" dirty="0"/>
          </a:p>
          <a:p>
            <a:endParaRPr lang="fr-FR" sz="3000" b="1" dirty="0" smtClean="0"/>
          </a:p>
          <a:p>
            <a:endParaRPr lang="fr-FR" sz="3000" b="1" dirty="0"/>
          </a:p>
          <a:p>
            <a:endParaRPr lang="es-ES" sz="3000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172" y="2153631"/>
            <a:ext cx="11001375" cy="459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2453640" y="2939149"/>
            <a:ext cx="1036320" cy="6001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ángulo 4"/>
          <p:cNvSpPr/>
          <p:nvPr/>
        </p:nvSpPr>
        <p:spPr>
          <a:xfrm>
            <a:off x="8016240" y="6132910"/>
            <a:ext cx="3246120" cy="6001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8686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38200" y="757238"/>
            <a:ext cx="10515600" cy="5419725"/>
          </a:xfrm>
        </p:spPr>
        <p:txBody>
          <a:bodyPr/>
          <a:lstStyle/>
          <a:p>
            <a:endParaRPr lang="es-ES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/>
              <a:t>Aide-mémoire</a:t>
            </a:r>
            <a:r>
              <a:rPr lang="es-ES" dirty="0"/>
              <a:t> </a:t>
            </a:r>
            <a:r>
              <a:rPr lang="fr-FR" b="1" dirty="0"/>
              <a:t>Le projet de recherche en histoire, économie et société (</a:t>
            </a:r>
            <a:r>
              <a:rPr lang="fr-CH" b="1" dirty="0"/>
              <a:t>T208018 PR</a:t>
            </a:r>
            <a:r>
              <a:rPr lang="fr-FR" b="1" dirty="0"/>
              <a:t>) 2017-18</a:t>
            </a:r>
          </a:p>
          <a:p>
            <a:pPr marL="0" indent="0">
              <a:buNone/>
            </a:pPr>
            <a:endParaRPr lang="fr-FR" i="1" dirty="0"/>
          </a:p>
          <a:p>
            <a:pPr marL="0" indent="0">
              <a:buNone/>
            </a:pPr>
            <a:r>
              <a:rPr lang="fr-FR" dirty="0" smtClean="0"/>
              <a:t>	a. Deux modèles du </a:t>
            </a:r>
            <a:r>
              <a:rPr lang="fr-FR" dirty="0" err="1" smtClean="0"/>
              <a:t>PdR</a:t>
            </a:r>
            <a:r>
              <a:rPr lang="fr-FR" dirty="0" smtClean="0"/>
              <a:t> 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b. Des </a:t>
            </a:r>
            <a:r>
              <a:rPr lang="fr-FR" dirty="0"/>
              <a:t>outils pour développer le </a:t>
            </a:r>
            <a:r>
              <a:rPr lang="fr-FR" dirty="0" err="1" smtClean="0"/>
              <a:t>PdR</a:t>
            </a:r>
            <a:endParaRPr lang="fr-FR" dirty="0" smtClean="0"/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c. </a:t>
            </a:r>
            <a:r>
              <a:rPr lang="fr-FR" dirty="0"/>
              <a:t>É</a:t>
            </a:r>
            <a:r>
              <a:rPr lang="fr-FR" dirty="0" smtClean="0"/>
              <a:t>tapes de la réalisation du </a:t>
            </a:r>
            <a:r>
              <a:rPr lang="fr-FR" dirty="0" err="1" smtClean="0"/>
              <a:t>PdR</a:t>
            </a:r>
            <a:endParaRPr lang="fr-FR" dirty="0" smtClean="0"/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d. Qualité des publications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e. </a:t>
            </a:r>
            <a:r>
              <a:rPr lang="fr-FR" dirty="0" err="1" smtClean="0"/>
              <a:t>Enseignant·e·s</a:t>
            </a:r>
            <a:r>
              <a:rPr lang="fr-FR" dirty="0" smtClean="0"/>
              <a:t>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>
              <a:buFontTx/>
              <a:buChar char="-"/>
            </a:pPr>
            <a:endParaRPr lang="fr-FR" i="1" dirty="0"/>
          </a:p>
          <a:p>
            <a:pPr marL="514350" indent="-514350">
              <a:buAutoNum type="arabicPeriod"/>
            </a:pPr>
            <a:endParaRPr lang="fr-FR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1151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800" y="365125"/>
            <a:ext cx="11399520" cy="1325563"/>
          </a:xfrm>
        </p:spPr>
        <p:txBody>
          <a:bodyPr>
            <a:normAutofit/>
          </a:bodyPr>
          <a:lstStyle/>
          <a:p>
            <a:r>
              <a:rPr lang="es-ES" sz="4000" b="1" dirty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es-ES" sz="4000" b="1" dirty="0" smtClean="0">
                <a:solidFill>
                  <a:schemeClr val="accent1">
                    <a:lumMod val="75000"/>
                  </a:schemeClr>
                </a:solidFill>
              </a:rPr>
              <a:t>. DEUX MODELES DU </a:t>
            </a:r>
            <a:r>
              <a:rPr lang="es-ES" sz="4000" b="1" dirty="0" err="1" smtClean="0">
                <a:solidFill>
                  <a:schemeClr val="accent1">
                    <a:lumMod val="75000"/>
                  </a:schemeClr>
                </a:solidFill>
              </a:rPr>
              <a:t>PdR</a:t>
            </a:r>
            <a:endParaRPr lang="es-ES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9560" y="1825624"/>
            <a:ext cx="11658600" cy="4819015"/>
          </a:xfrm>
        </p:spPr>
        <p:txBody>
          <a:bodyPr>
            <a:normAutofit/>
          </a:bodyPr>
          <a:lstStyle/>
          <a:p>
            <a:pPr algn="just"/>
            <a:r>
              <a:rPr lang="fr-FR" b="1" dirty="0" smtClean="0"/>
              <a:t>Revue </a:t>
            </a:r>
            <a:r>
              <a:rPr lang="fr-FR" b="1" dirty="0"/>
              <a:t>approfondie de la littérature </a:t>
            </a:r>
            <a:r>
              <a:rPr lang="fr-FR" dirty="0"/>
              <a:t>portant sur sa question de recherche permettant de critiquer les arguments et preuves d’un pan de la littérature, réévaluer d’anciennes interprétations </a:t>
            </a:r>
            <a:r>
              <a:rPr lang="fr-FR" dirty="0" smtClean="0"/>
              <a:t>d’un sujet, </a:t>
            </a:r>
            <a:r>
              <a:rPr lang="fr-FR" dirty="0" err="1" smtClean="0"/>
              <a:t>etc</a:t>
            </a:r>
            <a:endParaRPr lang="fr-FR" dirty="0" smtClean="0"/>
          </a:p>
          <a:p>
            <a:pPr algn="just"/>
            <a:r>
              <a:rPr lang="fr-FR" dirty="0" smtClean="0"/>
              <a:t>Le </a:t>
            </a:r>
            <a:r>
              <a:rPr lang="fr-FR" dirty="0"/>
              <a:t>deuxième modèle est un travail basé sur un </a:t>
            </a:r>
            <a:r>
              <a:rPr lang="fr-FR" b="1" dirty="0"/>
              <a:t>petit corpus de </a:t>
            </a:r>
            <a:r>
              <a:rPr lang="fr-FR" b="1" dirty="0" smtClean="0"/>
              <a:t>donnés et/ou </a:t>
            </a:r>
            <a:r>
              <a:rPr lang="fr-FR" b="1" dirty="0"/>
              <a:t>d’archives primaires</a:t>
            </a:r>
            <a:r>
              <a:rPr lang="fr-FR" dirty="0"/>
              <a:t>. Dans ce cas, l’</a:t>
            </a:r>
            <a:r>
              <a:rPr lang="fr-FR" dirty="0" err="1"/>
              <a:t>étudiant·e</a:t>
            </a:r>
            <a:r>
              <a:rPr lang="fr-FR" dirty="0"/>
              <a:t> procède tout d’abord à une revue de la littérature existante avant d’en évaluer les lacunes et de démontrer en quoi les </a:t>
            </a:r>
            <a:r>
              <a:rPr lang="fr-FR" dirty="0" smtClean="0"/>
              <a:t>donnés et/ou </a:t>
            </a:r>
            <a:r>
              <a:rPr lang="fr-FR" dirty="0"/>
              <a:t>les sources étudiées de façon critique permettront de porter un regard nouveau sur la question</a:t>
            </a:r>
            <a:r>
              <a:rPr lang="fr-FR" dirty="0" smtClean="0"/>
              <a:t>.</a:t>
            </a:r>
          </a:p>
          <a:p>
            <a:pPr algn="just"/>
            <a:endParaRPr lang="fr-FR" dirty="0" smtClean="0"/>
          </a:p>
          <a:p>
            <a:pPr marL="0" indent="0" algn="just">
              <a:buNone/>
            </a:pPr>
            <a:r>
              <a:rPr lang="fr-FR" dirty="0" smtClean="0"/>
              <a:t> </a:t>
            </a:r>
            <a:r>
              <a:rPr lang="fr-FR" dirty="0"/>
              <a:t>Dans tous les cas, le </a:t>
            </a:r>
            <a:r>
              <a:rPr lang="fr-FR" dirty="0" err="1"/>
              <a:t>PdR</a:t>
            </a:r>
            <a:r>
              <a:rPr lang="fr-FR" dirty="0"/>
              <a:t> doit démontrer la capacité de l’</a:t>
            </a:r>
            <a:r>
              <a:rPr lang="fr-FR" dirty="0" err="1"/>
              <a:t>étudiant·e</a:t>
            </a:r>
            <a:r>
              <a:rPr lang="fr-FR" dirty="0"/>
              <a:t> à apporter une </a:t>
            </a:r>
            <a:r>
              <a:rPr lang="fr-FR" u="sng" dirty="0"/>
              <a:t>contribution </a:t>
            </a:r>
            <a:r>
              <a:rPr lang="fr-FR" u="sng" dirty="0" smtClean="0"/>
              <a:t>originale</a:t>
            </a:r>
            <a:r>
              <a:rPr lang="fr-FR" dirty="0" smtClean="0"/>
              <a:t> </a:t>
            </a:r>
            <a:r>
              <a:rPr lang="fr-FR" dirty="0"/>
              <a:t>aux connaissances existantes.</a:t>
            </a:r>
            <a:endParaRPr lang="es-ES" dirty="0"/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85639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38200" y="502920"/>
            <a:ext cx="10515600" cy="567404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b="1" dirty="0"/>
              <a:t>Revue </a:t>
            </a:r>
            <a:r>
              <a:rPr lang="fr-FR" b="1" dirty="0" smtClean="0"/>
              <a:t>de </a:t>
            </a:r>
            <a:r>
              <a:rPr lang="fr-FR" b="1" dirty="0"/>
              <a:t>la </a:t>
            </a:r>
            <a:r>
              <a:rPr lang="fr-FR" b="1" dirty="0" smtClean="0"/>
              <a:t>littérature</a:t>
            </a:r>
          </a:p>
          <a:p>
            <a:pPr marL="0" indent="0" algn="just">
              <a:buNone/>
            </a:pPr>
            <a:endParaRPr lang="fr-FR" b="1" dirty="0"/>
          </a:p>
          <a:p>
            <a:pPr marL="0" indent="0" algn="just">
              <a:buNone/>
            </a:pPr>
            <a:r>
              <a:rPr lang="fr-FR" dirty="0" smtClean="0"/>
              <a:t>- La revue de </a:t>
            </a:r>
            <a:r>
              <a:rPr lang="fr-FR" dirty="0"/>
              <a:t>littérature consiste </a:t>
            </a:r>
            <a:r>
              <a:rPr lang="fr-FR" dirty="0" smtClean="0"/>
              <a:t>à exposer les grandes lignes des travaux significatifs de recherche. Le mot « significatif » est clé. </a:t>
            </a:r>
          </a:p>
          <a:p>
            <a:pPr marL="0" indent="0" algn="just">
              <a:buNone/>
            </a:pPr>
            <a:r>
              <a:rPr lang="fr-FR" dirty="0" smtClean="0"/>
              <a:t>- La revue de la littérature n’est pas une longue liste de travaux, et vous devez faire référence seulement aux travaux les </a:t>
            </a:r>
            <a:r>
              <a:rPr lang="fr-FR" dirty="0"/>
              <a:t>plus importants</a:t>
            </a:r>
            <a:r>
              <a:rPr lang="fr-FR" dirty="0" smtClean="0"/>
              <a:t>.</a:t>
            </a:r>
          </a:p>
          <a:p>
            <a:pPr marL="0" indent="0" algn="just">
              <a:buNone/>
            </a:pPr>
            <a:r>
              <a:rPr lang="fr-FR" dirty="0" smtClean="0"/>
              <a:t>- Vous </a:t>
            </a:r>
            <a:r>
              <a:rPr lang="fr-FR" dirty="0"/>
              <a:t>devez éviter de mentionner tous les travaux que vous avez </a:t>
            </a:r>
            <a:r>
              <a:rPr lang="fr-FR" dirty="0" smtClean="0"/>
              <a:t>trouvés. Un résumé d’une longue liste de travaux n’est pas une bonne revue de la littérature</a:t>
            </a:r>
            <a:r>
              <a:rPr lang="fr-FR" dirty="0"/>
              <a:t>. </a:t>
            </a:r>
            <a:endParaRPr lang="fr-FR" dirty="0" smtClean="0"/>
          </a:p>
          <a:p>
            <a:pPr marL="0" indent="0" algn="just">
              <a:buNone/>
            </a:pPr>
            <a:r>
              <a:rPr lang="fr-FR" dirty="0" smtClean="0"/>
              <a:t>- Une bonne </a:t>
            </a:r>
            <a:r>
              <a:rPr lang="fr-FR" dirty="0"/>
              <a:t>revue de la littérature synthétise et organise la littérature existante sur les sujets qui sont importants pour développer une question de </a:t>
            </a:r>
            <a:r>
              <a:rPr lang="fr-FR" dirty="0" smtClean="0"/>
              <a:t>recherche</a:t>
            </a:r>
            <a:r>
              <a:rPr lang="fr-FR" dirty="0"/>
              <a:t>. Vous devez focaliser </a:t>
            </a:r>
            <a:r>
              <a:rPr lang="fr-FR" dirty="0" smtClean="0"/>
              <a:t>sur </a:t>
            </a:r>
            <a:r>
              <a:rPr lang="fr-FR" dirty="0"/>
              <a:t>la question de recherche durant toute la </a:t>
            </a:r>
            <a:r>
              <a:rPr lang="fr-FR" dirty="0" smtClean="0"/>
              <a:t>revue </a:t>
            </a:r>
            <a:r>
              <a:rPr lang="fr-FR" dirty="0"/>
              <a:t>de la </a:t>
            </a:r>
            <a:r>
              <a:rPr lang="fr-FR" dirty="0" smtClean="0"/>
              <a:t>littérature.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24916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841" y="467676"/>
            <a:ext cx="10561320" cy="6390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5898222" y="324232"/>
            <a:ext cx="567527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700" b="1" dirty="0" smtClean="0"/>
              <a:t>(Un </a:t>
            </a:r>
            <a:r>
              <a:rPr lang="es-ES" sz="2700" b="1" dirty="0" err="1"/>
              <a:t>cours</a:t>
            </a:r>
            <a:r>
              <a:rPr lang="es-ES" sz="2700" b="1" dirty="0"/>
              <a:t> </a:t>
            </a:r>
            <a:r>
              <a:rPr lang="es-ES" sz="2700" b="1" dirty="0" err="1" smtClean="0"/>
              <a:t>recommandé</a:t>
            </a:r>
            <a:r>
              <a:rPr lang="es-ES" sz="2700" b="1" dirty="0" smtClean="0"/>
              <a:t> </a:t>
            </a:r>
            <a:r>
              <a:rPr lang="es-ES" sz="2700" b="1" dirty="0" err="1" smtClean="0"/>
              <a:t>pour</a:t>
            </a:r>
            <a:r>
              <a:rPr lang="es-ES" sz="2700" b="1" dirty="0" smtClean="0"/>
              <a:t> le </a:t>
            </a:r>
            <a:r>
              <a:rPr lang="es-ES" sz="2700" b="1" dirty="0" err="1" smtClean="0"/>
              <a:t>PdR</a:t>
            </a:r>
            <a:r>
              <a:rPr lang="es-ES" sz="2700" b="1" dirty="0" smtClean="0"/>
              <a:t> en</a:t>
            </a:r>
          </a:p>
          <a:p>
            <a:r>
              <a:rPr lang="es-ES" sz="2700" b="1" dirty="0" err="1"/>
              <a:t>h</a:t>
            </a:r>
            <a:r>
              <a:rPr lang="es-ES" sz="2700" b="1" dirty="0" err="1" smtClean="0"/>
              <a:t>istoire</a:t>
            </a:r>
            <a:r>
              <a:rPr lang="es-ES" sz="2700" b="1" dirty="0" smtClean="0"/>
              <a:t> </a:t>
            </a:r>
            <a:r>
              <a:rPr lang="es-ES" sz="2700" b="1" dirty="0" err="1" smtClean="0"/>
              <a:t>économique</a:t>
            </a:r>
            <a:r>
              <a:rPr lang="es-ES" sz="2700" b="1" dirty="0" smtClean="0"/>
              <a:t> )</a:t>
            </a:r>
            <a:endParaRPr lang="es-ES" sz="2700" b="1" dirty="0"/>
          </a:p>
        </p:txBody>
      </p:sp>
    </p:spTree>
    <p:extLst>
      <p:ext uri="{BB962C8B-B14F-4D97-AF65-F5344CB8AC3E}">
        <p14:creationId xmlns:p14="http://schemas.microsoft.com/office/powerpoint/2010/main" val="59553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999</Words>
  <Application>Microsoft Office PowerPoint</Application>
  <PresentationFormat>Panorámica</PresentationFormat>
  <Paragraphs>141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thesansosfplain</vt:lpstr>
      <vt:lpstr>Times New Roman</vt:lpstr>
      <vt:lpstr>Tema de Office</vt:lpstr>
      <vt:lpstr>     Projet de recherche  en histoire, économie et société  Pilar Nogues-Marco 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a. DEUX MODELES DU PdR</vt:lpstr>
      <vt:lpstr>Presentación de PowerPoint</vt:lpstr>
      <vt:lpstr>Presentación de PowerPoint</vt:lpstr>
      <vt:lpstr>b. DES OUTILS POUR DÉVELOPPER LE PdR</vt:lpstr>
      <vt:lpstr>Presentación de PowerPoint</vt:lpstr>
      <vt:lpstr>Presentación de PowerPoint</vt:lpstr>
      <vt:lpstr>Presentación de PowerPoint</vt:lpstr>
      <vt:lpstr>d. QUALITÉ DES PUBLICATIONS </vt:lpstr>
      <vt:lpstr>Presentación de PowerPoint</vt:lpstr>
      <vt:lpstr>e. ENSEIGNANT·E·S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Pilar Nogues-Marco</dc:creator>
  <cp:lastModifiedBy>Pilar Nogues-Marco</cp:lastModifiedBy>
  <cp:revision>44</cp:revision>
  <cp:lastPrinted>2017-11-14T08:34:57Z</cp:lastPrinted>
  <dcterms:created xsi:type="dcterms:W3CDTF">2017-10-09T18:09:06Z</dcterms:created>
  <dcterms:modified xsi:type="dcterms:W3CDTF">2017-11-29T15:38:42Z</dcterms:modified>
</cp:coreProperties>
</file>