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424"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Texte du titre</a:t>
            </a:r>
          </a:p>
        </p:txBody>
      </p:sp>
      <p:sp>
        <p:nvSpPr>
          <p:cNvPr id="12" name="Texte niveau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9" name="Texte du titre"/>
          <p:cNvSpPr txBox="1">
            <a:spLocks noGrp="1"/>
          </p:cNvSpPr>
          <p:nvPr>
            <p:ph type="title"/>
          </p:nvPr>
        </p:nvSpPr>
        <p:spPr>
          <a:xfrm>
            <a:off x="831850" y="1709738"/>
            <a:ext cx="10515600" cy="2852737"/>
          </a:xfrm>
          <a:prstGeom prst="rect">
            <a:avLst/>
          </a:prstGeom>
        </p:spPr>
        <p:txBody>
          <a:bodyPr anchor="b"/>
          <a:lstStyle>
            <a:lvl1pPr>
              <a:defRPr sz="6000"/>
            </a:lvl1pPr>
          </a:lstStyle>
          <a:p>
            <a:r>
              <a:t>Texte du titre</a:t>
            </a:r>
          </a:p>
        </p:txBody>
      </p:sp>
      <p:sp>
        <p:nvSpPr>
          <p:cNvPr id="30" name="Texte niveau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838200" y="1825625"/>
            <a:ext cx="51816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Texte du titre"/>
          <p:cNvSpPr txBox="1">
            <a:spLocks noGrp="1"/>
          </p:cNvSpPr>
          <p:nvPr>
            <p:ph type="title"/>
          </p:nvPr>
        </p:nvSpPr>
        <p:spPr>
          <a:xfrm>
            <a:off x="839787" y="365125"/>
            <a:ext cx="10515601" cy="1325563"/>
          </a:xfrm>
          <a:prstGeom prst="rect">
            <a:avLst/>
          </a:prstGeom>
        </p:spPr>
        <p:txBody>
          <a:bodyPr/>
          <a:lstStyle/>
          <a:p>
            <a:r>
              <a:t>Texte du titre</a:t>
            </a:r>
          </a:p>
        </p:txBody>
      </p:sp>
      <p:sp>
        <p:nvSpPr>
          <p:cNvPr id="48" name="Texte niveau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49" name="Espace réservé du texte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7" name="Texte du titre"/>
          <p:cNvSpPr txBox="1">
            <a:spLocks noGrp="1"/>
          </p:cNvSpPr>
          <p:nvPr>
            <p:ph type="title"/>
          </p:nvPr>
        </p:nvSpPr>
        <p:spPr>
          <a:prstGeom prst="rect">
            <a:avLst/>
          </a:prstGeom>
        </p:spPr>
        <p:txBody>
          <a:bodyPr/>
          <a:lstStyle/>
          <a:p>
            <a:r>
              <a:t>Texte du titre</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73" name="Texte niveau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74" name="Espace réservé du texte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2"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83" name="Espace réservé pour une imag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Texte niveau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tif"/><Relationship Id="rId1" Type="http://schemas.openxmlformats.org/officeDocument/2006/relationships/slideLayout" Target="../slideLayouts/slideLayout2.xml"/><Relationship Id="rId6" Type="http://schemas.openxmlformats.org/officeDocument/2006/relationships/image" Target="../media/image10.tif"/><Relationship Id="rId5" Type="http://schemas.openxmlformats.org/officeDocument/2006/relationships/image" Target="../media/image9.tif"/><Relationship Id="rId4" Type="http://schemas.openxmlformats.org/officeDocument/2006/relationships/image" Target="../media/image8.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info@agnodice.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path.org/publications/so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br/>
            <a:endParaRPr/>
          </a:p>
        </p:txBody>
      </p:sp>
      <p:sp>
        <p:nvSpPr>
          <p:cNvPr id="95" name="Rectangle 63"/>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96" name="Rectangle 65"/>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sp>
        <p:nvSpPr>
          <p:cNvPr id="97" name="Freeform: Shape 67"/>
          <p:cNvSpPr/>
          <p:nvPr/>
        </p:nvSpPr>
        <p:spPr>
          <a:xfrm>
            <a:off x="1496933" y="3984"/>
            <a:ext cx="9376634" cy="6858001"/>
          </a:xfrm>
          <a:custGeom>
            <a:avLst/>
            <a:gdLst/>
            <a:ahLst/>
            <a:cxnLst>
              <a:cxn ang="0">
                <a:pos x="wd2" y="hd2"/>
              </a:cxn>
              <a:cxn ang="5400000">
                <a:pos x="wd2" y="hd2"/>
              </a:cxn>
              <a:cxn ang="10800000">
                <a:pos x="wd2" y="hd2"/>
              </a:cxn>
              <a:cxn ang="16200000">
                <a:pos x="wd2" y="hd2"/>
              </a:cxn>
            </a:cxnLst>
            <a:rect l="0" t="0" r="r" b="b"/>
            <a:pathLst>
              <a:path w="21600" h="21600" extrusionOk="0">
                <a:moveTo>
                  <a:pt x="3897" y="0"/>
                </a:moveTo>
                <a:lnTo>
                  <a:pt x="17703" y="0"/>
                </a:lnTo>
                <a:lnTo>
                  <a:pt x="18062" y="425"/>
                </a:lnTo>
                <a:cubicBezTo>
                  <a:pt x="20235" y="3126"/>
                  <a:pt x="21600" y="7022"/>
                  <a:pt x="21600" y="11355"/>
                </a:cubicBezTo>
                <a:cubicBezTo>
                  <a:pt x="21600" y="15178"/>
                  <a:pt x="20538" y="18661"/>
                  <a:pt x="18794" y="21283"/>
                </a:cubicBezTo>
                <a:lnTo>
                  <a:pt x="18574" y="21600"/>
                </a:lnTo>
                <a:lnTo>
                  <a:pt x="3026" y="21600"/>
                </a:lnTo>
                <a:lnTo>
                  <a:pt x="2806" y="21283"/>
                </a:lnTo>
                <a:cubicBezTo>
                  <a:pt x="1062" y="18661"/>
                  <a:pt x="0" y="15178"/>
                  <a:pt x="0" y="11355"/>
                </a:cubicBezTo>
                <a:cubicBezTo>
                  <a:pt x="0" y="7022"/>
                  <a:pt x="1365" y="3126"/>
                  <a:pt x="3538" y="425"/>
                </a:cubicBezTo>
                <a:close/>
              </a:path>
            </a:pathLst>
          </a:custGeom>
          <a:gradFill>
            <a:gsLst>
              <a:gs pos="16000">
                <a:schemeClr val="accent6">
                  <a:alpha val="20000"/>
                </a:schemeClr>
              </a:gs>
              <a:gs pos="85000">
                <a:schemeClr val="accent1">
                  <a:alpha val="40000"/>
                </a:schemeClr>
              </a:gs>
            </a:gsLst>
            <a:lin ang="12000000"/>
          </a:gradFill>
          <a:ln w="12700">
            <a:miter lim="400000"/>
          </a:ln>
        </p:spPr>
        <p:txBody>
          <a:bodyPr lIns="45719" rIns="45719" anchor="ctr"/>
          <a:lstStyle/>
          <a:p>
            <a:pPr algn="ctr">
              <a:defRPr>
                <a:solidFill>
                  <a:srgbClr val="FFFFFF"/>
                </a:solidFill>
              </a:defRPr>
            </a:pPr>
            <a:endParaRPr/>
          </a:p>
        </p:txBody>
      </p:sp>
      <p:grpSp>
        <p:nvGrpSpPr>
          <p:cNvPr id="105" name="Group 69"/>
          <p:cNvGrpSpPr/>
          <p:nvPr/>
        </p:nvGrpSpPr>
        <p:grpSpPr>
          <a:xfrm>
            <a:off x="1298867" y="-165878"/>
            <a:ext cx="9772766" cy="6858001"/>
            <a:chOff x="0" y="0"/>
            <a:chExt cx="9772765" cy="6858000"/>
          </a:xfrm>
        </p:grpSpPr>
        <p:sp>
          <p:nvSpPr>
            <p:cNvPr id="98" name="Freeform: Shape 70"/>
            <p:cNvSpPr/>
            <p:nvPr/>
          </p:nvSpPr>
          <p:spPr>
            <a:xfrm>
              <a:off x="257149" y="0"/>
              <a:ext cx="9313017" cy="6858000"/>
            </a:xfrm>
            <a:custGeom>
              <a:avLst/>
              <a:gdLst/>
              <a:ahLst/>
              <a:cxnLst>
                <a:cxn ang="0">
                  <a:pos x="wd2" y="hd2"/>
                </a:cxn>
                <a:cxn ang="5400000">
                  <a:pos x="wd2" y="hd2"/>
                </a:cxn>
                <a:cxn ang="10800000">
                  <a:pos x="wd2" y="hd2"/>
                </a:cxn>
                <a:cxn ang="16200000">
                  <a:pos x="wd2" y="hd2"/>
                </a:cxn>
              </a:cxnLst>
              <a:rect l="0" t="0" r="r" b="b"/>
              <a:pathLst>
                <a:path w="21572" h="21600" extrusionOk="0">
                  <a:moveTo>
                    <a:pt x="16200" y="0"/>
                  </a:moveTo>
                  <a:lnTo>
                    <a:pt x="17045" y="0"/>
                  </a:lnTo>
                  <a:lnTo>
                    <a:pt x="17315" y="261"/>
                  </a:lnTo>
                  <a:cubicBezTo>
                    <a:pt x="17587" y="535"/>
                    <a:pt x="17851" y="824"/>
                    <a:pt x="18106" y="1129"/>
                  </a:cubicBezTo>
                  <a:cubicBezTo>
                    <a:pt x="18616" y="1737"/>
                    <a:pt x="19086" y="2409"/>
                    <a:pt x="19508" y="3135"/>
                  </a:cubicBezTo>
                  <a:cubicBezTo>
                    <a:pt x="19932" y="3859"/>
                    <a:pt x="20300" y="4645"/>
                    <a:pt x="20609" y="5472"/>
                  </a:cubicBezTo>
                  <a:cubicBezTo>
                    <a:pt x="20917" y="6300"/>
                    <a:pt x="21159" y="7175"/>
                    <a:pt x="21326" y="8077"/>
                  </a:cubicBezTo>
                  <a:cubicBezTo>
                    <a:pt x="21409" y="8528"/>
                    <a:pt x="21471" y="8987"/>
                    <a:pt x="21512" y="9449"/>
                  </a:cubicBezTo>
                  <a:cubicBezTo>
                    <a:pt x="21554" y="9911"/>
                    <a:pt x="21575" y="10377"/>
                    <a:pt x="21572" y="10842"/>
                  </a:cubicBezTo>
                  <a:cubicBezTo>
                    <a:pt x="21565" y="11773"/>
                    <a:pt x="21475" y="12703"/>
                    <a:pt x="21289" y="13596"/>
                  </a:cubicBezTo>
                  <a:cubicBezTo>
                    <a:pt x="21196" y="14042"/>
                    <a:pt x="21088" y="14481"/>
                    <a:pt x="20948" y="14913"/>
                  </a:cubicBezTo>
                  <a:cubicBezTo>
                    <a:pt x="20808" y="15344"/>
                    <a:pt x="20636" y="15770"/>
                    <a:pt x="20407" y="16153"/>
                  </a:cubicBezTo>
                  <a:cubicBezTo>
                    <a:pt x="20292" y="16344"/>
                    <a:pt x="20167" y="16526"/>
                    <a:pt x="20027" y="16685"/>
                  </a:cubicBezTo>
                  <a:cubicBezTo>
                    <a:pt x="19889" y="16845"/>
                    <a:pt x="19742" y="16988"/>
                    <a:pt x="19591" y="17114"/>
                  </a:cubicBezTo>
                  <a:cubicBezTo>
                    <a:pt x="19441" y="17241"/>
                    <a:pt x="19287" y="17349"/>
                    <a:pt x="19135" y="17453"/>
                  </a:cubicBezTo>
                  <a:cubicBezTo>
                    <a:pt x="18983" y="17556"/>
                    <a:pt x="18832" y="17653"/>
                    <a:pt x="18684" y="17750"/>
                  </a:cubicBezTo>
                  <a:cubicBezTo>
                    <a:pt x="18388" y="17945"/>
                    <a:pt x="18103" y="18149"/>
                    <a:pt x="17833" y="18385"/>
                  </a:cubicBezTo>
                  <a:cubicBezTo>
                    <a:pt x="17564" y="18622"/>
                    <a:pt x="17308" y="18885"/>
                    <a:pt x="17072" y="19181"/>
                  </a:cubicBezTo>
                  <a:cubicBezTo>
                    <a:pt x="16955" y="19328"/>
                    <a:pt x="16838" y="19484"/>
                    <a:pt x="16722" y="19641"/>
                  </a:cubicBezTo>
                  <a:cubicBezTo>
                    <a:pt x="16606" y="19797"/>
                    <a:pt x="16492" y="19957"/>
                    <a:pt x="16378" y="20117"/>
                  </a:cubicBezTo>
                  <a:cubicBezTo>
                    <a:pt x="16152" y="20438"/>
                    <a:pt x="15928" y="20766"/>
                    <a:pt x="15703" y="21093"/>
                  </a:cubicBezTo>
                  <a:cubicBezTo>
                    <a:pt x="15590" y="21257"/>
                    <a:pt x="15477" y="21420"/>
                    <a:pt x="15362" y="21582"/>
                  </a:cubicBezTo>
                  <a:lnTo>
                    <a:pt x="15349" y="21600"/>
                  </a:lnTo>
                  <a:lnTo>
                    <a:pt x="14882" y="21600"/>
                  </a:lnTo>
                  <a:lnTo>
                    <a:pt x="15120" y="21280"/>
                  </a:lnTo>
                  <a:cubicBezTo>
                    <a:pt x="15234" y="21121"/>
                    <a:pt x="15347" y="20960"/>
                    <a:pt x="15460" y="20798"/>
                  </a:cubicBezTo>
                  <a:cubicBezTo>
                    <a:pt x="15686" y="20475"/>
                    <a:pt x="15910" y="20147"/>
                    <a:pt x="16136" y="19820"/>
                  </a:cubicBezTo>
                  <a:lnTo>
                    <a:pt x="16476" y="19331"/>
                  </a:lnTo>
                  <a:cubicBezTo>
                    <a:pt x="16591" y="19168"/>
                    <a:pt x="16706" y="19007"/>
                    <a:pt x="16828" y="18846"/>
                  </a:cubicBezTo>
                  <a:cubicBezTo>
                    <a:pt x="17309" y="18202"/>
                    <a:pt x="17886" y="17671"/>
                    <a:pt x="18472" y="17231"/>
                  </a:cubicBezTo>
                  <a:cubicBezTo>
                    <a:pt x="18763" y="17006"/>
                    <a:pt x="19050" y="16795"/>
                    <a:pt x="19299" y="16548"/>
                  </a:cubicBezTo>
                  <a:cubicBezTo>
                    <a:pt x="19549" y="16303"/>
                    <a:pt x="19758" y="16019"/>
                    <a:pt x="19920" y="15685"/>
                  </a:cubicBezTo>
                  <a:cubicBezTo>
                    <a:pt x="20086" y="15355"/>
                    <a:pt x="20208" y="14980"/>
                    <a:pt x="20307" y="14587"/>
                  </a:cubicBezTo>
                  <a:cubicBezTo>
                    <a:pt x="20405" y="14195"/>
                    <a:pt x="20478" y="13782"/>
                    <a:pt x="20536" y="13368"/>
                  </a:cubicBezTo>
                  <a:cubicBezTo>
                    <a:pt x="20550" y="13264"/>
                    <a:pt x="20565" y="13161"/>
                    <a:pt x="20576" y="13057"/>
                  </a:cubicBezTo>
                  <a:lnTo>
                    <a:pt x="20610" y="12745"/>
                  </a:lnTo>
                  <a:lnTo>
                    <a:pt x="20635" y="12432"/>
                  </a:lnTo>
                  <a:cubicBezTo>
                    <a:pt x="20645" y="12328"/>
                    <a:pt x="20647" y="12223"/>
                    <a:pt x="20653" y="12119"/>
                  </a:cubicBezTo>
                  <a:cubicBezTo>
                    <a:pt x="20676" y="11701"/>
                    <a:pt x="20676" y="11282"/>
                    <a:pt x="20664" y="10865"/>
                  </a:cubicBezTo>
                  <a:lnTo>
                    <a:pt x="20650" y="10552"/>
                  </a:lnTo>
                  <a:cubicBezTo>
                    <a:pt x="20644" y="10448"/>
                    <a:pt x="20635" y="10344"/>
                    <a:pt x="20628" y="10240"/>
                  </a:cubicBezTo>
                  <a:cubicBezTo>
                    <a:pt x="20622" y="10136"/>
                    <a:pt x="20610" y="10032"/>
                    <a:pt x="20602" y="9929"/>
                  </a:cubicBezTo>
                  <a:cubicBezTo>
                    <a:pt x="20593" y="9825"/>
                    <a:pt x="20581" y="9722"/>
                    <a:pt x="20569" y="9619"/>
                  </a:cubicBezTo>
                  <a:cubicBezTo>
                    <a:pt x="20520" y="9206"/>
                    <a:pt x="20457" y="8796"/>
                    <a:pt x="20378" y="8390"/>
                  </a:cubicBezTo>
                  <a:cubicBezTo>
                    <a:pt x="20219" y="7580"/>
                    <a:pt x="20003" y="6788"/>
                    <a:pt x="19737" y="6022"/>
                  </a:cubicBezTo>
                  <a:cubicBezTo>
                    <a:pt x="19603" y="5639"/>
                    <a:pt x="19458" y="5263"/>
                    <a:pt x="19302" y="4893"/>
                  </a:cubicBezTo>
                  <a:cubicBezTo>
                    <a:pt x="19147" y="4523"/>
                    <a:pt x="18978" y="4161"/>
                    <a:pt x="18801" y="3806"/>
                  </a:cubicBezTo>
                  <a:cubicBezTo>
                    <a:pt x="18623" y="3451"/>
                    <a:pt x="18434" y="3106"/>
                    <a:pt x="18238" y="2766"/>
                  </a:cubicBezTo>
                  <a:cubicBezTo>
                    <a:pt x="18040" y="2428"/>
                    <a:pt x="17832" y="2099"/>
                    <a:pt x="17615" y="1780"/>
                  </a:cubicBezTo>
                  <a:cubicBezTo>
                    <a:pt x="17397" y="1461"/>
                    <a:pt x="17172" y="1149"/>
                    <a:pt x="16935" y="852"/>
                  </a:cubicBezTo>
                  <a:close/>
                  <a:moveTo>
                    <a:pt x="4059" y="0"/>
                  </a:moveTo>
                  <a:lnTo>
                    <a:pt x="4994" y="0"/>
                  </a:lnTo>
                  <a:lnTo>
                    <a:pt x="4874" y="128"/>
                  </a:lnTo>
                  <a:cubicBezTo>
                    <a:pt x="4502" y="547"/>
                    <a:pt x="4156" y="1000"/>
                    <a:pt x="3837" y="1480"/>
                  </a:cubicBezTo>
                  <a:cubicBezTo>
                    <a:pt x="2984" y="2762"/>
                    <a:pt x="2324" y="4235"/>
                    <a:pt x="1867" y="5799"/>
                  </a:cubicBezTo>
                  <a:cubicBezTo>
                    <a:pt x="1640" y="6581"/>
                    <a:pt x="1462" y="7387"/>
                    <a:pt x="1345" y="8209"/>
                  </a:cubicBezTo>
                  <a:cubicBezTo>
                    <a:pt x="1230" y="9031"/>
                    <a:pt x="1170" y="9865"/>
                    <a:pt x="1167" y="10700"/>
                  </a:cubicBezTo>
                  <a:cubicBezTo>
                    <a:pt x="1162" y="11535"/>
                    <a:pt x="1214" y="12370"/>
                    <a:pt x="1321" y="13191"/>
                  </a:cubicBezTo>
                  <a:cubicBezTo>
                    <a:pt x="1427" y="14013"/>
                    <a:pt x="1596" y="14820"/>
                    <a:pt x="1815" y="15603"/>
                  </a:cubicBezTo>
                  <a:cubicBezTo>
                    <a:pt x="2257" y="17165"/>
                    <a:pt x="2918" y="18626"/>
                    <a:pt x="3771" y="19868"/>
                  </a:cubicBezTo>
                  <a:cubicBezTo>
                    <a:pt x="4198" y="20490"/>
                    <a:pt x="4671" y="21055"/>
                    <a:pt x="5180" y="21559"/>
                  </a:cubicBezTo>
                  <a:lnTo>
                    <a:pt x="5224" y="21600"/>
                  </a:lnTo>
                  <a:lnTo>
                    <a:pt x="3657" y="21600"/>
                  </a:lnTo>
                  <a:lnTo>
                    <a:pt x="3394" y="21288"/>
                  </a:lnTo>
                  <a:cubicBezTo>
                    <a:pt x="3267" y="21130"/>
                    <a:pt x="3142" y="20967"/>
                    <a:pt x="3020" y="20801"/>
                  </a:cubicBezTo>
                  <a:cubicBezTo>
                    <a:pt x="2047" y="19468"/>
                    <a:pt x="1270" y="17877"/>
                    <a:pt x="750" y="16146"/>
                  </a:cubicBezTo>
                  <a:cubicBezTo>
                    <a:pt x="227" y="14416"/>
                    <a:pt x="-25" y="12542"/>
                    <a:pt x="2" y="10681"/>
                  </a:cubicBezTo>
                  <a:cubicBezTo>
                    <a:pt x="14" y="9750"/>
                    <a:pt x="94" y="8821"/>
                    <a:pt x="245" y="7911"/>
                  </a:cubicBezTo>
                  <a:cubicBezTo>
                    <a:pt x="394" y="7003"/>
                    <a:pt x="607" y="6111"/>
                    <a:pt x="892" y="5263"/>
                  </a:cubicBezTo>
                  <a:cubicBezTo>
                    <a:pt x="1458" y="3563"/>
                    <a:pt x="2298" y="2038"/>
                    <a:pt x="3321" y="807"/>
                  </a:cubicBezTo>
                  <a:cubicBezTo>
                    <a:pt x="3449" y="653"/>
                    <a:pt x="3580" y="503"/>
                    <a:pt x="3713" y="358"/>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9" name="Freeform: Shape 71"/>
            <p:cNvSpPr/>
            <p:nvPr/>
          </p:nvSpPr>
          <p:spPr>
            <a:xfrm>
              <a:off x="356066" y="0"/>
              <a:ext cx="9065551" cy="6858000"/>
            </a:xfrm>
            <a:custGeom>
              <a:avLst/>
              <a:gdLst/>
              <a:ahLst/>
              <a:cxnLst>
                <a:cxn ang="0">
                  <a:pos x="wd2" y="hd2"/>
                </a:cxn>
                <a:cxn ang="5400000">
                  <a:pos x="wd2" y="hd2"/>
                </a:cxn>
                <a:cxn ang="10800000">
                  <a:pos x="wd2" y="hd2"/>
                </a:cxn>
                <a:cxn ang="16200000">
                  <a:pos x="wd2" y="hd2"/>
                </a:cxn>
              </a:cxnLst>
              <a:rect l="0" t="0" r="r" b="b"/>
              <a:pathLst>
                <a:path w="20745" h="21600" extrusionOk="0">
                  <a:moveTo>
                    <a:pt x="4210" y="0"/>
                  </a:moveTo>
                  <a:lnTo>
                    <a:pt x="15971" y="0"/>
                  </a:lnTo>
                  <a:lnTo>
                    <a:pt x="15995" y="21"/>
                  </a:lnTo>
                  <a:cubicBezTo>
                    <a:pt x="19311" y="3248"/>
                    <a:pt x="21600" y="8893"/>
                    <a:pt x="20440" y="14428"/>
                  </a:cubicBezTo>
                  <a:cubicBezTo>
                    <a:pt x="19663" y="18133"/>
                    <a:pt x="18260" y="17191"/>
                    <a:pt x="16399" y="19716"/>
                  </a:cubicBezTo>
                  <a:cubicBezTo>
                    <a:pt x="16166" y="20031"/>
                    <a:pt x="15941" y="20354"/>
                    <a:pt x="15718" y="20676"/>
                  </a:cubicBezTo>
                  <a:lnTo>
                    <a:pt x="15084" y="21600"/>
                  </a:lnTo>
                  <a:lnTo>
                    <a:pt x="11864" y="21600"/>
                  </a:lnTo>
                  <a:lnTo>
                    <a:pt x="12002" y="21473"/>
                  </a:lnTo>
                  <a:cubicBezTo>
                    <a:pt x="12542" y="20943"/>
                    <a:pt x="13098" y="20153"/>
                    <a:pt x="13807" y="19115"/>
                  </a:cubicBezTo>
                  <a:cubicBezTo>
                    <a:pt x="14132" y="18641"/>
                    <a:pt x="14468" y="18150"/>
                    <a:pt x="14829" y="17660"/>
                  </a:cubicBezTo>
                  <a:cubicBezTo>
                    <a:pt x="15774" y="16378"/>
                    <a:pt x="16645" y="15757"/>
                    <a:pt x="17280" y="15304"/>
                  </a:cubicBezTo>
                  <a:cubicBezTo>
                    <a:pt x="17592" y="15081"/>
                    <a:pt x="17839" y="14906"/>
                    <a:pt x="17950" y="14750"/>
                  </a:cubicBezTo>
                  <a:cubicBezTo>
                    <a:pt x="18075" y="14575"/>
                    <a:pt x="18206" y="14181"/>
                    <a:pt x="18320" y="13639"/>
                  </a:cubicBezTo>
                  <a:cubicBezTo>
                    <a:pt x="18611" y="12251"/>
                    <a:pt x="18619" y="10795"/>
                    <a:pt x="18344" y="9312"/>
                  </a:cubicBezTo>
                  <a:cubicBezTo>
                    <a:pt x="18080" y="7890"/>
                    <a:pt x="17550" y="6453"/>
                    <a:pt x="16811" y="5155"/>
                  </a:cubicBezTo>
                  <a:cubicBezTo>
                    <a:pt x="15972" y="3681"/>
                    <a:pt x="14903" y="2436"/>
                    <a:pt x="13720" y="1554"/>
                  </a:cubicBezTo>
                  <a:cubicBezTo>
                    <a:pt x="12566" y="693"/>
                    <a:pt x="11378" y="237"/>
                    <a:pt x="10286" y="237"/>
                  </a:cubicBezTo>
                  <a:cubicBezTo>
                    <a:pt x="8133" y="237"/>
                    <a:pt x="6108" y="1377"/>
                    <a:pt x="4582" y="3446"/>
                  </a:cubicBezTo>
                  <a:cubicBezTo>
                    <a:pt x="3836" y="4459"/>
                    <a:pt x="3250" y="5638"/>
                    <a:pt x="2841" y="6951"/>
                  </a:cubicBezTo>
                  <a:cubicBezTo>
                    <a:pt x="2416" y="8312"/>
                    <a:pt x="2201" y="9761"/>
                    <a:pt x="2201" y="11256"/>
                  </a:cubicBezTo>
                  <a:cubicBezTo>
                    <a:pt x="2201" y="12615"/>
                    <a:pt x="2379" y="13940"/>
                    <a:pt x="2732" y="15194"/>
                  </a:cubicBezTo>
                  <a:cubicBezTo>
                    <a:pt x="3072" y="16404"/>
                    <a:pt x="3563" y="17516"/>
                    <a:pt x="4192" y="18498"/>
                  </a:cubicBezTo>
                  <a:cubicBezTo>
                    <a:pt x="4936" y="19659"/>
                    <a:pt x="5869" y="20613"/>
                    <a:pt x="6890" y="21258"/>
                  </a:cubicBezTo>
                  <a:cubicBezTo>
                    <a:pt x="7023" y="21342"/>
                    <a:pt x="7157" y="21421"/>
                    <a:pt x="7293" y="21495"/>
                  </a:cubicBezTo>
                  <a:lnTo>
                    <a:pt x="7502" y="21600"/>
                  </a:lnTo>
                  <a:lnTo>
                    <a:pt x="3389" y="21600"/>
                  </a:lnTo>
                  <a:lnTo>
                    <a:pt x="3267" y="21454"/>
                  </a:lnTo>
                  <a:cubicBezTo>
                    <a:pt x="3004" y="21121"/>
                    <a:pt x="2755" y="20770"/>
                    <a:pt x="2519" y="20402"/>
                  </a:cubicBezTo>
                  <a:cubicBezTo>
                    <a:pt x="950" y="17953"/>
                    <a:pt x="0" y="14755"/>
                    <a:pt x="0" y="11255"/>
                  </a:cubicBezTo>
                  <a:cubicBezTo>
                    <a:pt x="0" y="6681"/>
                    <a:pt x="1623" y="2620"/>
                    <a:pt x="4132" y="76"/>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0" name="Freeform: Shape 72"/>
            <p:cNvSpPr/>
            <p:nvPr/>
          </p:nvSpPr>
          <p:spPr>
            <a:xfrm>
              <a:off x="344814" y="0"/>
              <a:ext cx="9088052" cy="6858000"/>
            </a:xfrm>
            <a:custGeom>
              <a:avLst/>
              <a:gdLst/>
              <a:ahLst/>
              <a:cxnLst>
                <a:cxn ang="0">
                  <a:pos x="wd2" y="hd2"/>
                </a:cxn>
                <a:cxn ang="5400000">
                  <a:pos x="wd2" y="hd2"/>
                </a:cxn>
                <a:cxn ang="10800000">
                  <a:pos x="wd2" y="hd2"/>
                </a:cxn>
                <a:cxn ang="16200000">
                  <a:pos x="wd2" y="hd2"/>
                </a:cxn>
              </a:cxnLst>
              <a:rect l="0" t="0" r="r" b="b"/>
              <a:pathLst>
                <a:path w="20745" h="21600" extrusionOk="0">
                  <a:moveTo>
                    <a:pt x="11776" y="0"/>
                  </a:moveTo>
                  <a:lnTo>
                    <a:pt x="15971" y="0"/>
                  </a:lnTo>
                  <a:lnTo>
                    <a:pt x="15995" y="21"/>
                  </a:lnTo>
                  <a:cubicBezTo>
                    <a:pt x="19311" y="3248"/>
                    <a:pt x="21600" y="8893"/>
                    <a:pt x="20440" y="14428"/>
                  </a:cubicBezTo>
                  <a:cubicBezTo>
                    <a:pt x="19663" y="18133"/>
                    <a:pt x="18260" y="17191"/>
                    <a:pt x="16399" y="19716"/>
                  </a:cubicBezTo>
                  <a:cubicBezTo>
                    <a:pt x="16166" y="20031"/>
                    <a:pt x="15941" y="20354"/>
                    <a:pt x="15718" y="20676"/>
                  </a:cubicBezTo>
                  <a:lnTo>
                    <a:pt x="15084" y="21600"/>
                  </a:lnTo>
                  <a:lnTo>
                    <a:pt x="12470" y="21600"/>
                  </a:lnTo>
                  <a:lnTo>
                    <a:pt x="12621" y="21432"/>
                  </a:lnTo>
                  <a:cubicBezTo>
                    <a:pt x="13103" y="20871"/>
                    <a:pt x="13580" y="20173"/>
                    <a:pt x="14079" y="19445"/>
                  </a:cubicBezTo>
                  <a:cubicBezTo>
                    <a:pt x="14401" y="18974"/>
                    <a:pt x="14734" y="18486"/>
                    <a:pt x="15091" y="18003"/>
                  </a:cubicBezTo>
                  <a:cubicBezTo>
                    <a:pt x="15997" y="16774"/>
                    <a:pt x="16839" y="16173"/>
                    <a:pt x="17453" y="15735"/>
                  </a:cubicBezTo>
                  <a:cubicBezTo>
                    <a:pt x="17843" y="15457"/>
                    <a:pt x="18071" y="15290"/>
                    <a:pt x="18216" y="15087"/>
                  </a:cubicBezTo>
                  <a:cubicBezTo>
                    <a:pt x="18386" y="14849"/>
                    <a:pt x="18540" y="14406"/>
                    <a:pt x="18673" y="13770"/>
                  </a:cubicBezTo>
                  <a:cubicBezTo>
                    <a:pt x="18981" y="12300"/>
                    <a:pt x="18990" y="10760"/>
                    <a:pt x="18700" y="9194"/>
                  </a:cubicBezTo>
                  <a:cubicBezTo>
                    <a:pt x="18424" y="7708"/>
                    <a:pt x="17872" y="6209"/>
                    <a:pt x="17103" y="4859"/>
                  </a:cubicBezTo>
                  <a:cubicBezTo>
                    <a:pt x="16234" y="3333"/>
                    <a:pt x="15126" y="2042"/>
                    <a:pt x="13899" y="1127"/>
                  </a:cubicBezTo>
                  <a:cubicBezTo>
                    <a:pt x="13295" y="676"/>
                    <a:pt x="12680" y="332"/>
                    <a:pt x="12072" y="100"/>
                  </a:cubicBezTo>
                  <a:close/>
                  <a:moveTo>
                    <a:pt x="4210" y="0"/>
                  </a:moveTo>
                  <a:lnTo>
                    <a:pt x="8525" y="0"/>
                  </a:lnTo>
                  <a:lnTo>
                    <a:pt x="8226" y="91"/>
                  </a:lnTo>
                  <a:cubicBezTo>
                    <a:pt x="6761" y="588"/>
                    <a:pt x="5417" y="1616"/>
                    <a:pt x="4321" y="3104"/>
                  </a:cubicBezTo>
                  <a:cubicBezTo>
                    <a:pt x="3541" y="4161"/>
                    <a:pt x="2929" y="5392"/>
                    <a:pt x="2502" y="6763"/>
                  </a:cubicBezTo>
                  <a:cubicBezTo>
                    <a:pt x="2059" y="8184"/>
                    <a:pt x="1834" y="9696"/>
                    <a:pt x="1834" y="11256"/>
                  </a:cubicBezTo>
                  <a:cubicBezTo>
                    <a:pt x="1834" y="12673"/>
                    <a:pt x="2021" y="14056"/>
                    <a:pt x="2389" y="15366"/>
                  </a:cubicBezTo>
                  <a:cubicBezTo>
                    <a:pt x="2744" y="16629"/>
                    <a:pt x="3257" y="17790"/>
                    <a:pt x="3914" y="18815"/>
                  </a:cubicBezTo>
                  <a:cubicBezTo>
                    <a:pt x="4594" y="19876"/>
                    <a:pt x="5425" y="20773"/>
                    <a:pt x="6337" y="21432"/>
                  </a:cubicBezTo>
                  <a:lnTo>
                    <a:pt x="6585" y="21600"/>
                  </a:lnTo>
                  <a:lnTo>
                    <a:pt x="3389" y="21600"/>
                  </a:lnTo>
                  <a:lnTo>
                    <a:pt x="3267" y="21454"/>
                  </a:lnTo>
                  <a:cubicBezTo>
                    <a:pt x="3004" y="21121"/>
                    <a:pt x="2755" y="20770"/>
                    <a:pt x="2519" y="20402"/>
                  </a:cubicBezTo>
                  <a:cubicBezTo>
                    <a:pt x="950" y="17953"/>
                    <a:pt x="0" y="14755"/>
                    <a:pt x="0" y="11255"/>
                  </a:cubicBezTo>
                  <a:cubicBezTo>
                    <a:pt x="0" y="6681"/>
                    <a:pt x="1623" y="2620"/>
                    <a:pt x="4132" y="76"/>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1" name="Freeform: Shape 73"/>
            <p:cNvSpPr/>
            <p:nvPr/>
          </p:nvSpPr>
          <p:spPr>
            <a:xfrm>
              <a:off x="325659" y="0"/>
              <a:ext cx="9107210" cy="6858000"/>
            </a:xfrm>
            <a:custGeom>
              <a:avLst/>
              <a:gdLst/>
              <a:ahLst/>
              <a:cxnLst>
                <a:cxn ang="0">
                  <a:pos x="wd2" y="hd2"/>
                </a:cxn>
                <a:cxn ang="5400000">
                  <a:pos x="wd2" y="hd2"/>
                </a:cxn>
                <a:cxn ang="10800000">
                  <a:pos x="wd2" y="hd2"/>
                </a:cxn>
                <a:cxn ang="16200000">
                  <a:pos x="wd2" y="hd2"/>
                </a:cxn>
              </a:cxnLst>
              <a:rect l="0" t="0" r="r" b="b"/>
              <a:pathLst>
                <a:path w="21579" h="21600" extrusionOk="0">
                  <a:moveTo>
                    <a:pt x="14654" y="0"/>
                  </a:moveTo>
                  <a:lnTo>
                    <a:pt x="16552" y="0"/>
                  </a:lnTo>
                  <a:lnTo>
                    <a:pt x="17354" y="778"/>
                  </a:lnTo>
                  <a:cubicBezTo>
                    <a:pt x="17623" y="1060"/>
                    <a:pt x="17882" y="1355"/>
                    <a:pt x="18132" y="1665"/>
                  </a:cubicBezTo>
                  <a:cubicBezTo>
                    <a:pt x="18632" y="2283"/>
                    <a:pt x="19098" y="2953"/>
                    <a:pt x="19516" y="3673"/>
                  </a:cubicBezTo>
                  <a:cubicBezTo>
                    <a:pt x="19936" y="4392"/>
                    <a:pt x="20306" y="5164"/>
                    <a:pt x="20624" y="5975"/>
                  </a:cubicBezTo>
                  <a:cubicBezTo>
                    <a:pt x="20782" y="6382"/>
                    <a:pt x="20924" y="6799"/>
                    <a:pt x="21053" y="7225"/>
                  </a:cubicBezTo>
                  <a:cubicBezTo>
                    <a:pt x="21084" y="7333"/>
                    <a:pt x="21117" y="7439"/>
                    <a:pt x="21145" y="7547"/>
                  </a:cubicBezTo>
                  <a:lnTo>
                    <a:pt x="21230" y="7873"/>
                  </a:lnTo>
                  <a:lnTo>
                    <a:pt x="21305" y="8204"/>
                  </a:lnTo>
                  <a:cubicBezTo>
                    <a:pt x="21330" y="8314"/>
                    <a:pt x="21350" y="8426"/>
                    <a:pt x="21371" y="8538"/>
                  </a:cubicBezTo>
                  <a:cubicBezTo>
                    <a:pt x="21536" y="9433"/>
                    <a:pt x="21594" y="10362"/>
                    <a:pt x="21576" y="11283"/>
                  </a:cubicBezTo>
                  <a:cubicBezTo>
                    <a:pt x="21566" y="11743"/>
                    <a:pt x="21528" y="12203"/>
                    <a:pt x="21462" y="12655"/>
                  </a:cubicBezTo>
                  <a:cubicBezTo>
                    <a:pt x="21395" y="13107"/>
                    <a:pt x="21302" y="13550"/>
                    <a:pt x="21196" y="13983"/>
                  </a:cubicBezTo>
                  <a:cubicBezTo>
                    <a:pt x="21090" y="14418"/>
                    <a:pt x="20976" y="14840"/>
                    <a:pt x="20842" y="15267"/>
                  </a:cubicBezTo>
                  <a:cubicBezTo>
                    <a:pt x="20774" y="15481"/>
                    <a:pt x="20702" y="15694"/>
                    <a:pt x="20619" y="15906"/>
                  </a:cubicBezTo>
                  <a:cubicBezTo>
                    <a:pt x="20535" y="16117"/>
                    <a:pt x="20442" y="16327"/>
                    <a:pt x="20332" y="16528"/>
                  </a:cubicBezTo>
                  <a:cubicBezTo>
                    <a:pt x="20224" y="16730"/>
                    <a:pt x="20101" y="16923"/>
                    <a:pt x="19965" y="17101"/>
                  </a:cubicBezTo>
                  <a:cubicBezTo>
                    <a:pt x="19897" y="17190"/>
                    <a:pt x="19827" y="17275"/>
                    <a:pt x="19754" y="17356"/>
                  </a:cubicBezTo>
                  <a:cubicBezTo>
                    <a:pt x="19681" y="17436"/>
                    <a:pt x="19607" y="17512"/>
                    <a:pt x="19532" y="17584"/>
                  </a:cubicBezTo>
                  <a:cubicBezTo>
                    <a:pt x="19229" y="17873"/>
                    <a:pt x="18923" y="18089"/>
                    <a:pt x="18643" y="18303"/>
                  </a:cubicBezTo>
                  <a:cubicBezTo>
                    <a:pt x="18363" y="18515"/>
                    <a:pt x="18104" y="18725"/>
                    <a:pt x="17863" y="18957"/>
                  </a:cubicBezTo>
                  <a:cubicBezTo>
                    <a:pt x="17742" y="19072"/>
                    <a:pt x="17626" y="19194"/>
                    <a:pt x="17513" y="19320"/>
                  </a:cubicBezTo>
                  <a:cubicBezTo>
                    <a:pt x="17400" y="19445"/>
                    <a:pt x="17291" y="19578"/>
                    <a:pt x="17184" y="19714"/>
                  </a:cubicBezTo>
                  <a:cubicBezTo>
                    <a:pt x="17130" y="19783"/>
                    <a:pt x="17080" y="19850"/>
                    <a:pt x="17026" y="19924"/>
                  </a:cubicBezTo>
                  <a:lnTo>
                    <a:pt x="16862" y="20148"/>
                  </a:lnTo>
                  <a:lnTo>
                    <a:pt x="16535" y="20603"/>
                  </a:lnTo>
                  <a:cubicBezTo>
                    <a:pt x="16315" y="20908"/>
                    <a:pt x="16088" y="21212"/>
                    <a:pt x="15858" y="21520"/>
                  </a:cubicBezTo>
                  <a:lnTo>
                    <a:pt x="15798" y="21600"/>
                  </a:lnTo>
                  <a:lnTo>
                    <a:pt x="14351" y="21600"/>
                  </a:lnTo>
                  <a:lnTo>
                    <a:pt x="14400" y="21529"/>
                  </a:lnTo>
                  <a:cubicBezTo>
                    <a:pt x="14504" y="21372"/>
                    <a:pt x="14607" y="21213"/>
                    <a:pt x="14711" y="21052"/>
                  </a:cubicBezTo>
                  <a:lnTo>
                    <a:pt x="15022" y="20566"/>
                  </a:lnTo>
                  <a:cubicBezTo>
                    <a:pt x="15231" y="20241"/>
                    <a:pt x="15441" y="19910"/>
                    <a:pt x="15665" y="19588"/>
                  </a:cubicBezTo>
                  <a:cubicBezTo>
                    <a:pt x="15778" y="19428"/>
                    <a:pt x="15893" y="19269"/>
                    <a:pt x="16012" y="19113"/>
                  </a:cubicBezTo>
                  <a:lnTo>
                    <a:pt x="16192" y="18879"/>
                  </a:lnTo>
                  <a:cubicBezTo>
                    <a:pt x="16253" y="18801"/>
                    <a:pt x="16320" y="18719"/>
                    <a:pt x="16385" y="18642"/>
                  </a:cubicBezTo>
                  <a:cubicBezTo>
                    <a:pt x="16648" y="18328"/>
                    <a:pt x="16938" y="18044"/>
                    <a:pt x="17241" y="17796"/>
                  </a:cubicBezTo>
                  <a:cubicBezTo>
                    <a:pt x="17543" y="17547"/>
                    <a:pt x="17860" y="17339"/>
                    <a:pt x="18161" y="17152"/>
                  </a:cubicBezTo>
                  <a:cubicBezTo>
                    <a:pt x="18312" y="17058"/>
                    <a:pt x="18459" y="16968"/>
                    <a:pt x="18596" y="16877"/>
                  </a:cubicBezTo>
                  <a:cubicBezTo>
                    <a:pt x="18735" y="16785"/>
                    <a:pt x="18865" y="16693"/>
                    <a:pt x="18983" y="16591"/>
                  </a:cubicBezTo>
                  <a:cubicBezTo>
                    <a:pt x="19221" y="16390"/>
                    <a:pt x="19414" y="16152"/>
                    <a:pt x="19572" y="15856"/>
                  </a:cubicBezTo>
                  <a:cubicBezTo>
                    <a:pt x="19729" y="15561"/>
                    <a:pt x="19853" y="15218"/>
                    <a:pt x="19945" y="14849"/>
                  </a:cubicBezTo>
                  <a:cubicBezTo>
                    <a:pt x="20037" y="14480"/>
                    <a:pt x="20095" y="14083"/>
                    <a:pt x="20128" y="13689"/>
                  </a:cubicBezTo>
                  <a:cubicBezTo>
                    <a:pt x="20160" y="13295"/>
                    <a:pt x="20167" y="12899"/>
                    <a:pt x="20160" y="12507"/>
                  </a:cubicBezTo>
                  <a:cubicBezTo>
                    <a:pt x="20151" y="12115"/>
                    <a:pt x="20130" y="11727"/>
                    <a:pt x="20101" y="11341"/>
                  </a:cubicBezTo>
                  <a:cubicBezTo>
                    <a:pt x="20071" y="10955"/>
                    <a:pt x="20026" y="10571"/>
                    <a:pt x="19963" y="10193"/>
                  </a:cubicBezTo>
                  <a:cubicBezTo>
                    <a:pt x="19901" y="9813"/>
                    <a:pt x="19827" y="9438"/>
                    <a:pt x="19748" y="9064"/>
                  </a:cubicBezTo>
                  <a:cubicBezTo>
                    <a:pt x="19591" y="8317"/>
                    <a:pt x="19406" y="7572"/>
                    <a:pt x="19163" y="6849"/>
                  </a:cubicBezTo>
                  <a:cubicBezTo>
                    <a:pt x="18920" y="6127"/>
                    <a:pt x="18631" y="5423"/>
                    <a:pt x="18301" y="4748"/>
                  </a:cubicBezTo>
                  <a:cubicBezTo>
                    <a:pt x="18134" y="4412"/>
                    <a:pt x="17959" y="4081"/>
                    <a:pt x="17775" y="3757"/>
                  </a:cubicBezTo>
                  <a:cubicBezTo>
                    <a:pt x="17590" y="3434"/>
                    <a:pt x="17393" y="3122"/>
                    <a:pt x="17189" y="2817"/>
                  </a:cubicBezTo>
                  <a:cubicBezTo>
                    <a:pt x="16780" y="2206"/>
                    <a:pt x="16333" y="1635"/>
                    <a:pt x="15850" y="1115"/>
                  </a:cubicBezTo>
                  <a:cubicBezTo>
                    <a:pt x="15489" y="724"/>
                    <a:pt x="15106" y="363"/>
                    <a:pt x="14706" y="40"/>
                  </a:cubicBezTo>
                  <a:close/>
                  <a:moveTo>
                    <a:pt x="4329" y="0"/>
                  </a:moveTo>
                  <a:lnTo>
                    <a:pt x="6652" y="0"/>
                  </a:lnTo>
                  <a:lnTo>
                    <a:pt x="6321" y="278"/>
                  </a:lnTo>
                  <a:cubicBezTo>
                    <a:pt x="6066" y="503"/>
                    <a:pt x="5819" y="742"/>
                    <a:pt x="5579" y="992"/>
                  </a:cubicBezTo>
                  <a:cubicBezTo>
                    <a:pt x="5339" y="1241"/>
                    <a:pt x="5111" y="1506"/>
                    <a:pt x="4881" y="1769"/>
                  </a:cubicBezTo>
                  <a:cubicBezTo>
                    <a:pt x="4651" y="2031"/>
                    <a:pt x="4427" y="2303"/>
                    <a:pt x="4219" y="2597"/>
                  </a:cubicBezTo>
                  <a:cubicBezTo>
                    <a:pt x="3386" y="3764"/>
                    <a:pt x="2720" y="5129"/>
                    <a:pt x="2262" y="6596"/>
                  </a:cubicBezTo>
                  <a:cubicBezTo>
                    <a:pt x="2033" y="7330"/>
                    <a:pt x="1856" y="8089"/>
                    <a:pt x="1736" y="8862"/>
                  </a:cubicBezTo>
                  <a:cubicBezTo>
                    <a:pt x="1676" y="9248"/>
                    <a:pt x="1630" y="9638"/>
                    <a:pt x="1596" y="10028"/>
                  </a:cubicBezTo>
                  <a:cubicBezTo>
                    <a:pt x="1564" y="10419"/>
                    <a:pt x="1543" y="10811"/>
                    <a:pt x="1534" y="11204"/>
                  </a:cubicBezTo>
                  <a:cubicBezTo>
                    <a:pt x="1527" y="11597"/>
                    <a:pt x="1529" y="11990"/>
                    <a:pt x="1548" y="12382"/>
                  </a:cubicBezTo>
                  <a:cubicBezTo>
                    <a:pt x="1563" y="12774"/>
                    <a:pt x="1594" y="13165"/>
                    <a:pt x="1636" y="13555"/>
                  </a:cubicBezTo>
                  <a:cubicBezTo>
                    <a:pt x="1721" y="14334"/>
                    <a:pt x="1863" y="15105"/>
                    <a:pt x="2065" y="15852"/>
                  </a:cubicBezTo>
                  <a:cubicBezTo>
                    <a:pt x="2267" y="16599"/>
                    <a:pt x="2526" y="17324"/>
                    <a:pt x="2838" y="18011"/>
                  </a:cubicBezTo>
                  <a:cubicBezTo>
                    <a:pt x="2994" y="18354"/>
                    <a:pt x="3163" y="18689"/>
                    <a:pt x="3344" y="19013"/>
                  </a:cubicBezTo>
                  <a:cubicBezTo>
                    <a:pt x="3434" y="19176"/>
                    <a:pt x="3529" y="19334"/>
                    <a:pt x="3625" y="19491"/>
                  </a:cubicBezTo>
                  <a:cubicBezTo>
                    <a:pt x="3723" y="19647"/>
                    <a:pt x="3823" y="19803"/>
                    <a:pt x="3926" y="19954"/>
                  </a:cubicBezTo>
                  <a:cubicBezTo>
                    <a:pt x="4132" y="20257"/>
                    <a:pt x="4349" y="20549"/>
                    <a:pt x="4576" y="20828"/>
                  </a:cubicBezTo>
                  <a:lnTo>
                    <a:pt x="5260" y="21600"/>
                  </a:lnTo>
                  <a:lnTo>
                    <a:pt x="3648" y="21600"/>
                  </a:lnTo>
                  <a:lnTo>
                    <a:pt x="3097" y="20941"/>
                  </a:lnTo>
                  <a:cubicBezTo>
                    <a:pt x="2611" y="20309"/>
                    <a:pt x="2164" y="19608"/>
                    <a:pt x="1777" y="18858"/>
                  </a:cubicBezTo>
                  <a:cubicBezTo>
                    <a:pt x="1391" y="18108"/>
                    <a:pt x="1062" y="17306"/>
                    <a:pt x="794" y="16470"/>
                  </a:cubicBezTo>
                  <a:cubicBezTo>
                    <a:pt x="527" y="15634"/>
                    <a:pt x="324" y="14761"/>
                    <a:pt x="188" y="13870"/>
                  </a:cubicBezTo>
                  <a:cubicBezTo>
                    <a:pt x="119" y="13425"/>
                    <a:pt x="70" y="12974"/>
                    <a:pt x="38" y="12522"/>
                  </a:cubicBezTo>
                  <a:cubicBezTo>
                    <a:pt x="9" y="12069"/>
                    <a:pt x="-6" y="11615"/>
                    <a:pt x="2" y="11160"/>
                  </a:cubicBezTo>
                  <a:cubicBezTo>
                    <a:pt x="8" y="10706"/>
                    <a:pt x="33" y="10252"/>
                    <a:pt x="77" y="9802"/>
                  </a:cubicBezTo>
                  <a:cubicBezTo>
                    <a:pt x="119" y="9351"/>
                    <a:pt x="180" y="8904"/>
                    <a:pt x="257" y="8461"/>
                  </a:cubicBezTo>
                  <a:cubicBezTo>
                    <a:pt x="410" y="7576"/>
                    <a:pt x="624" y="6711"/>
                    <a:pt x="896" y="5877"/>
                  </a:cubicBezTo>
                  <a:cubicBezTo>
                    <a:pt x="1440" y="4210"/>
                    <a:pt x="2217" y="2672"/>
                    <a:pt x="3184" y="1359"/>
                  </a:cubicBezTo>
                  <a:cubicBezTo>
                    <a:pt x="3426" y="1032"/>
                    <a:pt x="3675" y="712"/>
                    <a:pt x="3937" y="410"/>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2" name="Freeform: Shape 74"/>
            <p:cNvSpPr/>
            <p:nvPr/>
          </p:nvSpPr>
          <p:spPr>
            <a:xfrm>
              <a:off x="15032" y="0"/>
              <a:ext cx="9747621" cy="6858000"/>
            </a:xfrm>
            <a:custGeom>
              <a:avLst/>
              <a:gdLst/>
              <a:ahLst/>
              <a:cxnLst>
                <a:cxn ang="0">
                  <a:pos x="wd2" y="hd2"/>
                </a:cxn>
                <a:cxn ang="5400000">
                  <a:pos x="wd2" y="hd2"/>
                </a:cxn>
                <a:cxn ang="10800000">
                  <a:pos x="wd2" y="hd2"/>
                </a:cxn>
                <a:cxn ang="16200000">
                  <a:pos x="wd2" y="hd2"/>
                </a:cxn>
              </a:cxnLst>
              <a:rect l="0" t="0" r="r" b="b"/>
              <a:pathLst>
                <a:path w="21596" h="21600" extrusionOk="0">
                  <a:moveTo>
                    <a:pt x="16031" y="0"/>
                  </a:moveTo>
                  <a:lnTo>
                    <a:pt x="16724" y="0"/>
                  </a:lnTo>
                  <a:lnTo>
                    <a:pt x="17083" y="353"/>
                  </a:lnTo>
                  <a:cubicBezTo>
                    <a:pt x="17217" y="495"/>
                    <a:pt x="17349" y="641"/>
                    <a:pt x="17479" y="792"/>
                  </a:cubicBezTo>
                  <a:cubicBezTo>
                    <a:pt x="17609" y="943"/>
                    <a:pt x="17737" y="1097"/>
                    <a:pt x="17862" y="1255"/>
                  </a:cubicBezTo>
                  <a:cubicBezTo>
                    <a:pt x="17924" y="1334"/>
                    <a:pt x="17986" y="1414"/>
                    <a:pt x="18047" y="1494"/>
                  </a:cubicBezTo>
                  <a:cubicBezTo>
                    <a:pt x="18078" y="1534"/>
                    <a:pt x="18109" y="1574"/>
                    <a:pt x="18140" y="1615"/>
                  </a:cubicBezTo>
                  <a:lnTo>
                    <a:pt x="18231" y="1737"/>
                  </a:lnTo>
                  <a:cubicBezTo>
                    <a:pt x="18352" y="1901"/>
                    <a:pt x="18470" y="2069"/>
                    <a:pt x="18587" y="2239"/>
                  </a:cubicBezTo>
                  <a:cubicBezTo>
                    <a:pt x="18645" y="2325"/>
                    <a:pt x="18703" y="2411"/>
                    <a:pt x="18760" y="2498"/>
                  </a:cubicBezTo>
                  <a:lnTo>
                    <a:pt x="18803" y="2564"/>
                  </a:lnTo>
                  <a:lnTo>
                    <a:pt x="18846" y="2631"/>
                  </a:lnTo>
                  <a:lnTo>
                    <a:pt x="18929" y="2763"/>
                  </a:lnTo>
                  <a:cubicBezTo>
                    <a:pt x="19040" y="2940"/>
                    <a:pt x="19148" y="3120"/>
                    <a:pt x="19255" y="3304"/>
                  </a:cubicBezTo>
                  <a:cubicBezTo>
                    <a:pt x="19308" y="3396"/>
                    <a:pt x="19361" y="3489"/>
                    <a:pt x="19412" y="3583"/>
                  </a:cubicBezTo>
                  <a:lnTo>
                    <a:pt x="19489" y="3723"/>
                  </a:lnTo>
                  <a:lnTo>
                    <a:pt x="19565" y="3865"/>
                  </a:lnTo>
                  <a:cubicBezTo>
                    <a:pt x="19666" y="4054"/>
                    <a:pt x="19764" y="4247"/>
                    <a:pt x="19859" y="4444"/>
                  </a:cubicBezTo>
                  <a:cubicBezTo>
                    <a:pt x="19906" y="4542"/>
                    <a:pt x="19953" y="4642"/>
                    <a:pt x="19999" y="4742"/>
                  </a:cubicBezTo>
                  <a:lnTo>
                    <a:pt x="20067" y="4890"/>
                  </a:lnTo>
                  <a:cubicBezTo>
                    <a:pt x="20089" y="4940"/>
                    <a:pt x="20112" y="4991"/>
                    <a:pt x="20134" y="5041"/>
                  </a:cubicBezTo>
                  <a:cubicBezTo>
                    <a:pt x="20222" y="5243"/>
                    <a:pt x="20308" y="5448"/>
                    <a:pt x="20390" y="5655"/>
                  </a:cubicBezTo>
                  <a:cubicBezTo>
                    <a:pt x="20431" y="5759"/>
                    <a:pt x="20471" y="5863"/>
                    <a:pt x="20510" y="5968"/>
                  </a:cubicBezTo>
                  <a:lnTo>
                    <a:pt x="20569" y="6127"/>
                  </a:lnTo>
                  <a:lnTo>
                    <a:pt x="20626" y="6287"/>
                  </a:lnTo>
                  <a:cubicBezTo>
                    <a:pt x="20701" y="6501"/>
                    <a:pt x="20772" y="6717"/>
                    <a:pt x="20839" y="6936"/>
                  </a:cubicBezTo>
                  <a:cubicBezTo>
                    <a:pt x="20973" y="7374"/>
                    <a:pt x="21093" y="7821"/>
                    <a:pt x="21195" y="8276"/>
                  </a:cubicBezTo>
                  <a:cubicBezTo>
                    <a:pt x="21208" y="8333"/>
                    <a:pt x="21221" y="8390"/>
                    <a:pt x="21233" y="8448"/>
                  </a:cubicBezTo>
                  <a:lnTo>
                    <a:pt x="21252" y="8535"/>
                  </a:lnTo>
                  <a:lnTo>
                    <a:pt x="21270" y="8623"/>
                  </a:lnTo>
                  <a:cubicBezTo>
                    <a:pt x="21293" y="8738"/>
                    <a:pt x="21315" y="8853"/>
                    <a:pt x="21336" y="8969"/>
                  </a:cubicBezTo>
                  <a:cubicBezTo>
                    <a:pt x="21378" y="9201"/>
                    <a:pt x="21414" y="9435"/>
                    <a:pt x="21447" y="9670"/>
                  </a:cubicBezTo>
                  <a:cubicBezTo>
                    <a:pt x="21455" y="9728"/>
                    <a:pt x="21463" y="9787"/>
                    <a:pt x="21470" y="9846"/>
                  </a:cubicBezTo>
                  <a:lnTo>
                    <a:pt x="21492" y="10021"/>
                  </a:lnTo>
                  <a:cubicBezTo>
                    <a:pt x="21499" y="10082"/>
                    <a:pt x="21507" y="10148"/>
                    <a:pt x="21513" y="10215"/>
                  </a:cubicBezTo>
                  <a:lnTo>
                    <a:pt x="21520" y="10292"/>
                  </a:lnTo>
                  <a:lnTo>
                    <a:pt x="21528" y="10376"/>
                  </a:lnTo>
                  <a:cubicBezTo>
                    <a:pt x="21531" y="10406"/>
                    <a:pt x="21534" y="10437"/>
                    <a:pt x="21537" y="10471"/>
                  </a:cubicBezTo>
                  <a:lnTo>
                    <a:pt x="21541" y="10522"/>
                  </a:lnTo>
                  <a:lnTo>
                    <a:pt x="21545" y="10571"/>
                  </a:lnTo>
                  <a:lnTo>
                    <a:pt x="21558" y="10747"/>
                  </a:lnTo>
                  <a:cubicBezTo>
                    <a:pt x="21562" y="10806"/>
                    <a:pt x="21567" y="10864"/>
                    <a:pt x="21570" y="10923"/>
                  </a:cubicBezTo>
                  <a:lnTo>
                    <a:pt x="21579" y="11100"/>
                  </a:lnTo>
                  <a:lnTo>
                    <a:pt x="21584" y="11189"/>
                  </a:lnTo>
                  <a:lnTo>
                    <a:pt x="21586" y="11234"/>
                  </a:lnTo>
                  <a:lnTo>
                    <a:pt x="21588" y="11281"/>
                  </a:lnTo>
                  <a:lnTo>
                    <a:pt x="21590" y="11374"/>
                  </a:lnTo>
                  <a:lnTo>
                    <a:pt x="21592" y="11464"/>
                  </a:lnTo>
                  <a:cubicBezTo>
                    <a:pt x="21595" y="11583"/>
                    <a:pt x="21596" y="11703"/>
                    <a:pt x="21597" y="11823"/>
                  </a:cubicBezTo>
                  <a:cubicBezTo>
                    <a:pt x="21597" y="12064"/>
                    <a:pt x="21592" y="12305"/>
                    <a:pt x="21581" y="12550"/>
                  </a:cubicBezTo>
                  <a:lnTo>
                    <a:pt x="21572" y="12719"/>
                  </a:lnTo>
                  <a:cubicBezTo>
                    <a:pt x="21569" y="12775"/>
                    <a:pt x="21566" y="12839"/>
                    <a:pt x="21561" y="12912"/>
                  </a:cubicBezTo>
                  <a:lnTo>
                    <a:pt x="21531" y="13270"/>
                  </a:lnTo>
                  <a:cubicBezTo>
                    <a:pt x="21530" y="13285"/>
                    <a:pt x="21529" y="13299"/>
                    <a:pt x="21527" y="13314"/>
                  </a:cubicBezTo>
                  <a:lnTo>
                    <a:pt x="21522" y="13357"/>
                  </a:lnTo>
                  <a:lnTo>
                    <a:pt x="21513" y="13445"/>
                  </a:lnTo>
                  <a:lnTo>
                    <a:pt x="21494" y="13619"/>
                  </a:lnTo>
                  <a:lnTo>
                    <a:pt x="21488" y="13666"/>
                  </a:lnTo>
                  <a:lnTo>
                    <a:pt x="21482" y="13717"/>
                  </a:lnTo>
                  <a:cubicBezTo>
                    <a:pt x="21478" y="13750"/>
                    <a:pt x="21474" y="13781"/>
                    <a:pt x="21470" y="13811"/>
                  </a:cubicBezTo>
                  <a:lnTo>
                    <a:pt x="21447" y="13978"/>
                  </a:lnTo>
                  <a:cubicBezTo>
                    <a:pt x="21442" y="14010"/>
                    <a:pt x="21437" y="14041"/>
                    <a:pt x="21433" y="14073"/>
                  </a:cubicBezTo>
                  <a:lnTo>
                    <a:pt x="21419" y="14162"/>
                  </a:lnTo>
                  <a:cubicBezTo>
                    <a:pt x="21410" y="14220"/>
                    <a:pt x="21401" y="14279"/>
                    <a:pt x="21391" y="14338"/>
                  </a:cubicBezTo>
                  <a:cubicBezTo>
                    <a:pt x="21371" y="14455"/>
                    <a:pt x="21350" y="14573"/>
                    <a:pt x="21327" y="14691"/>
                  </a:cubicBezTo>
                  <a:cubicBezTo>
                    <a:pt x="21281" y="14927"/>
                    <a:pt x="21228" y="15163"/>
                    <a:pt x="21165" y="15398"/>
                  </a:cubicBezTo>
                  <a:cubicBezTo>
                    <a:pt x="21103" y="15631"/>
                    <a:pt x="21031" y="15866"/>
                    <a:pt x="20943" y="16097"/>
                  </a:cubicBezTo>
                  <a:cubicBezTo>
                    <a:pt x="20899" y="16213"/>
                    <a:pt x="20852" y="16328"/>
                    <a:pt x="20800" y="16441"/>
                  </a:cubicBezTo>
                  <a:cubicBezTo>
                    <a:pt x="20787" y="16469"/>
                    <a:pt x="20774" y="16497"/>
                    <a:pt x="20760" y="16525"/>
                  </a:cubicBezTo>
                  <a:lnTo>
                    <a:pt x="20740" y="16567"/>
                  </a:lnTo>
                  <a:lnTo>
                    <a:pt x="20720" y="16607"/>
                  </a:lnTo>
                  <a:cubicBezTo>
                    <a:pt x="20693" y="16660"/>
                    <a:pt x="20665" y="16713"/>
                    <a:pt x="20634" y="16768"/>
                  </a:cubicBezTo>
                  <a:cubicBezTo>
                    <a:pt x="20513" y="16986"/>
                    <a:pt x="20376" y="17183"/>
                    <a:pt x="20229" y="17357"/>
                  </a:cubicBezTo>
                  <a:cubicBezTo>
                    <a:pt x="20156" y="17444"/>
                    <a:pt x="20080" y="17526"/>
                    <a:pt x="20003" y="17603"/>
                  </a:cubicBezTo>
                  <a:cubicBezTo>
                    <a:pt x="19984" y="17622"/>
                    <a:pt x="19965" y="17641"/>
                    <a:pt x="19946" y="17659"/>
                  </a:cubicBezTo>
                  <a:cubicBezTo>
                    <a:pt x="19927" y="17677"/>
                    <a:pt x="19907" y="17695"/>
                    <a:pt x="19888" y="17713"/>
                  </a:cubicBezTo>
                  <a:cubicBezTo>
                    <a:pt x="19850" y="17748"/>
                    <a:pt x="19811" y="17783"/>
                    <a:pt x="19772" y="17817"/>
                  </a:cubicBezTo>
                  <a:cubicBezTo>
                    <a:pt x="19617" y="17950"/>
                    <a:pt x="19464" y="18068"/>
                    <a:pt x="19314" y="18178"/>
                  </a:cubicBezTo>
                  <a:lnTo>
                    <a:pt x="19092" y="18340"/>
                  </a:lnTo>
                  <a:lnTo>
                    <a:pt x="18873" y="18500"/>
                  </a:lnTo>
                  <a:cubicBezTo>
                    <a:pt x="18591" y="18706"/>
                    <a:pt x="18318" y="18928"/>
                    <a:pt x="18058" y="19171"/>
                  </a:cubicBezTo>
                  <a:cubicBezTo>
                    <a:pt x="17928" y="19292"/>
                    <a:pt x="17802" y="19418"/>
                    <a:pt x="17679" y="19550"/>
                  </a:cubicBezTo>
                  <a:cubicBezTo>
                    <a:pt x="17649" y="19583"/>
                    <a:pt x="17618" y="19616"/>
                    <a:pt x="17588" y="19650"/>
                  </a:cubicBezTo>
                  <a:lnTo>
                    <a:pt x="17499" y="19752"/>
                  </a:lnTo>
                  <a:lnTo>
                    <a:pt x="17411" y="19856"/>
                  </a:lnTo>
                  <a:lnTo>
                    <a:pt x="17324" y="19965"/>
                  </a:lnTo>
                  <a:cubicBezTo>
                    <a:pt x="17292" y="20004"/>
                    <a:pt x="17264" y="20040"/>
                    <a:pt x="17235" y="20077"/>
                  </a:cubicBezTo>
                  <a:lnTo>
                    <a:pt x="17148" y="20190"/>
                  </a:lnTo>
                  <a:cubicBezTo>
                    <a:pt x="17090" y="20266"/>
                    <a:pt x="17032" y="20344"/>
                    <a:pt x="16973" y="20422"/>
                  </a:cubicBezTo>
                  <a:lnTo>
                    <a:pt x="16622" y="20902"/>
                  </a:lnTo>
                  <a:lnTo>
                    <a:pt x="16115" y="21600"/>
                  </a:lnTo>
                  <a:lnTo>
                    <a:pt x="15023" y="21600"/>
                  </a:lnTo>
                  <a:lnTo>
                    <a:pt x="15188" y="21366"/>
                  </a:lnTo>
                  <a:cubicBezTo>
                    <a:pt x="15245" y="21284"/>
                    <a:pt x="15302" y="21204"/>
                    <a:pt x="15359" y="21121"/>
                  </a:cubicBezTo>
                  <a:lnTo>
                    <a:pt x="16043" y="20129"/>
                  </a:lnTo>
                  <a:lnTo>
                    <a:pt x="16390" y="19632"/>
                  </a:lnTo>
                  <a:cubicBezTo>
                    <a:pt x="16449" y="19549"/>
                    <a:pt x="16508" y="19465"/>
                    <a:pt x="16569" y="19382"/>
                  </a:cubicBezTo>
                  <a:lnTo>
                    <a:pt x="16660" y="19256"/>
                  </a:lnTo>
                  <a:cubicBezTo>
                    <a:pt x="16691" y="19215"/>
                    <a:pt x="16723" y="19173"/>
                    <a:pt x="16753" y="19134"/>
                  </a:cubicBezTo>
                  <a:lnTo>
                    <a:pt x="16848" y="19010"/>
                  </a:lnTo>
                  <a:lnTo>
                    <a:pt x="16946" y="18886"/>
                  </a:lnTo>
                  <a:cubicBezTo>
                    <a:pt x="16979" y="18846"/>
                    <a:pt x="17013" y="18806"/>
                    <a:pt x="17046" y="18766"/>
                  </a:cubicBezTo>
                  <a:cubicBezTo>
                    <a:pt x="17080" y="18726"/>
                    <a:pt x="17114" y="18688"/>
                    <a:pt x="17148" y="18649"/>
                  </a:cubicBezTo>
                  <a:cubicBezTo>
                    <a:pt x="17284" y="18495"/>
                    <a:pt x="17424" y="18348"/>
                    <a:pt x="17566" y="18208"/>
                  </a:cubicBezTo>
                  <a:cubicBezTo>
                    <a:pt x="17851" y="17928"/>
                    <a:pt x="18146" y="17674"/>
                    <a:pt x="18447" y="17441"/>
                  </a:cubicBezTo>
                  <a:lnTo>
                    <a:pt x="18665" y="17273"/>
                  </a:lnTo>
                  <a:lnTo>
                    <a:pt x="18881" y="17106"/>
                  </a:lnTo>
                  <a:cubicBezTo>
                    <a:pt x="19022" y="16996"/>
                    <a:pt x="19157" y="16888"/>
                    <a:pt x="19282" y="16775"/>
                  </a:cubicBezTo>
                  <a:cubicBezTo>
                    <a:pt x="19313" y="16746"/>
                    <a:pt x="19343" y="16718"/>
                    <a:pt x="19373" y="16689"/>
                  </a:cubicBezTo>
                  <a:cubicBezTo>
                    <a:pt x="19388" y="16674"/>
                    <a:pt x="19403" y="16660"/>
                    <a:pt x="19418" y="16645"/>
                  </a:cubicBezTo>
                  <a:cubicBezTo>
                    <a:pt x="19432" y="16630"/>
                    <a:pt x="19447" y="16615"/>
                    <a:pt x="19461" y="16601"/>
                  </a:cubicBezTo>
                  <a:cubicBezTo>
                    <a:pt x="19517" y="16542"/>
                    <a:pt x="19572" y="16481"/>
                    <a:pt x="19623" y="16417"/>
                  </a:cubicBezTo>
                  <a:cubicBezTo>
                    <a:pt x="19726" y="16290"/>
                    <a:pt x="19817" y="16153"/>
                    <a:pt x="19896" y="16007"/>
                  </a:cubicBezTo>
                  <a:cubicBezTo>
                    <a:pt x="19915" y="15971"/>
                    <a:pt x="19935" y="15931"/>
                    <a:pt x="19955" y="15890"/>
                  </a:cubicBezTo>
                  <a:lnTo>
                    <a:pt x="19970" y="15859"/>
                  </a:lnTo>
                  <a:lnTo>
                    <a:pt x="19984" y="15829"/>
                  </a:lnTo>
                  <a:cubicBezTo>
                    <a:pt x="19993" y="15810"/>
                    <a:pt x="20002" y="15790"/>
                    <a:pt x="20011" y="15770"/>
                  </a:cubicBezTo>
                  <a:cubicBezTo>
                    <a:pt x="20047" y="15689"/>
                    <a:pt x="20081" y="15605"/>
                    <a:pt x="20113" y="15518"/>
                  </a:cubicBezTo>
                  <a:cubicBezTo>
                    <a:pt x="20176" y="15343"/>
                    <a:pt x="20232" y="15156"/>
                    <a:pt x="20282" y="14961"/>
                  </a:cubicBezTo>
                  <a:cubicBezTo>
                    <a:pt x="20332" y="14767"/>
                    <a:pt x="20376" y="14567"/>
                    <a:pt x="20414" y="14362"/>
                  </a:cubicBezTo>
                  <a:cubicBezTo>
                    <a:pt x="20434" y="14260"/>
                    <a:pt x="20452" y="14156"/>
                    <a:pt x="20469" y="14052"/>
                  </a:cubicBezTo>
                  <a:cubicBezTo>
                    <a:pt x="20477" y="13999"/>
                    <a:pt x="20486" y="13947"/>
                    <a:pt x="20494" y="13894"/>
                  </a:cubicBezTo>
                  <a:lnTo>
                    <a:pt x="20505" y="13815"/>
                  </a:lnTo>
                  <a:lnTo>
                    <a:pt x="20516" y="13743"/>
                  </a:lnTo>
                  <a:lnTo>
                    <a:pt x="20538" y="13573"/>
                  </a:lnTo>
                  <a:lnTo>
                    <a:pt x="20548" y="13500"/>
                  </a:lnTo>
                  <a:lnTo>
                    <a:pt x="20552" y="13466"/>
                  </a:lnTo>
                  <a:lnTo>
                    <a:pt x="20556" y="13428"/>
                  </a:lnTo>
                  <a:lnTo>
                    <a:pt x="20574" y="13265"/>
                  </a:lnTo>
                  <a:lnTo>
                    <a:pt x="20583" y="13184"/>
                  </a:lnTo>
                  <a:lnTo>
                    <a:pt x="20588" y="13143"/>
                  </a:lnTo>
                  <a:cubicBezTo>
                    <a:pt x="20589" y="13129"/>
                    <a:pt x="20590" y="13115"/>
                    <a:pt x="20591" y="13101"/>
                  </a:cubicBezTo>
                  <a:lnTo>
                    <a:pt x="20617" y="12781"/>
                  </a:lnTo>
                  <a:cubicBezTo>
                    <a:pt x="20620" y="12740"/>
                    <a:pt x="20623" y="12691"/>
                    <a:pt x="20626" y="12632"/>
                  </a:cubicBezTo>
                  <a:lnTo>
                    <a:pt x="20635" y="12461"/>
                  </a:lnTo>
                  <a:cubicBezTo>
                    <a:pt x="20646" y="12251"/>
                    <a:pt x="20651" y="12037"/>
                    <a:pt x="20651" y="11822"/>
                  </a:cubicBezTo>
                  <a:cubicBezTo>
                    <a:pt x="20651" y="11715"/>
                    <a:pt x="20650" y="11606"/>
                    <a:pt x="20648" y="11498"/>
                  </a:cubicBezTo>
                  <a:lnTo>
                    <a:pt x="20645" y="11339"/>
                  </a:lnTo>
                  <a:lnTo>
                    <a:pt x="20644" y="11301"/>
                  </a:lnTo>
                  <a:lnTo>
                    <a:pt x="20643" y="11260"/>
                  </a:lnTo>
                  <a:lnTo>
                    <a:pt x="20639" y="11178"/>
                  </a:lnTo>
                  <a:lnTo>
                    <a:pt x="20632" y="11015"/>
                  </a:lnTo>
                  <a:cubicBezTo>
                    <a:pt x="20630" y="10960"/>
                    <a:pt x="20625" y="10905"/>
                    <a:pt x="20622" y="10850"/>
                  </a:cubicBezTo>
                  <a:lnTo>
                    <a:pt x="20611" y="10686"/>
                  </a:lnTo>
                  <a:lnTo>
                    <a:pt x="20608" y="10650"/>
                  </a:lnTo>
                  <a:lnTo>
                    <a:pt x="20606" y="10617"/>
                  </a:lnTo>
                  <a:lnTo>
                    <a:pt x="20600" y="10542"/>
                  </a:lnTo>
                  <a:lnTo>
                    <a:pt x="20592" y="10457"/>
                  </a:lnTo>
                  <a:lnTo>
                    <a:pt x="20584" y="10363"/>
                  </a:lnTo>
                  <a:cubicBezTo>
                    <a:pt x="20580" y="10317"/>
                    <a:pt x="20576" y="10271"/>
                    <a:pt x="20570" y="10219"/>
                  </a:cubicBezTo>
                  <a:lnTo>
                    <a:pt x="20552" y="10057"/>
                  </a:lnTo>
                  <a:cubicBezTo>
                    <a:pt x="20546" y="10004"/>
                    <a:pt x="20539" y="9950"/>
                    <a:pt x="20532" y="9897"/>
                  </a:cubicBezTo>
                  <a:cubicBezTo>
                    <a:pt x="20506" y="9683"/>
                    <a:pt x="20474" y="9471"/>
                    <a:pt x="20440" y="9260"/>
                  </a:cubicBezTo>
                  <a:cubicBezTo>
                    <a:pt x="20422" y="9154"/>
                    <a:pt x="20404" y="9048"/>
                    <a:pt x="20384" y="8943"/>
                  </a:cubicBezTo>
                  <a:lnTo>
                    <a:pt x="20370" y="8866"/>
                  </a:lnTo>
                  <a:lnTo>
                    <a:pt x="20355" y="8788"/>
                  </a:lnTo>
                  <a:cubicBezTo>
                    <a:pt x="20345" y="8736"/>
                    <a:pt x="20334" y="8684"/>
                    <a:pt x="20323" y="8632"/>
                  </a:cubicBezTo>
                  <a:cubicBezTo>
                    <a:pt x="20235" y="8214"/>
                    <a:pt x="20134" y="7800"/>
                    <a:pt x="20018" y="7394"/>
                  </a:cubicBezTo>
                  <a:cubicBezTo>
                    <a:pt x="19960" y="7190"/>
                    <a:pt x="19899" y="6989"/>
                    <a:pt x="19834" y="6789"/>
                  </a:cubicBezTo>
                  <a:lnTo>
                    <a:pt x="19785" y="6639"/>
                  </a:lnTo>
                  <a:lnTo>
                    <a:pt x="19735" y="6491"/>
                  </a:lnTo>
                  <a:cubicBezTo>
                    <a:pt x="19701" y="6392"/>
                    <a:pt x="19666" y="6292"/>
                    <a:pt x="19631" y="6194"/>
                  </a:cubicBezTo>
                  <a:cubicBezTo>
                    <a:pt x="19560" y="5997"/>
                    <a:pt x="19487" y="5801"/>
                    <a:pt x="19410" y="5607"/>
                  </a:cubicBezTo>
                  <a:lnTo>
                    <a:pt x="19353" y="5462"/>
                  </a:lnTo>
                  <a:lnTo>
                    <a:pt x="19293" y="5316"/>
                  </a:lnTo>
                  <a:cubicBezTo>
                    <a:pt x="19254" y="5220"/>
                    <a:pt x="19215" y="5125"/>
                    <a:pt x="19174" y="5031"/>
                  </a:cubicBezTo>
                  <a:cubicBezTo>
                    <a:pt x="19093" y="4841"/>
                    <a:pt x="19008" y="4653"/>
                    <a:pt x="18922" y="4466"/>
                  </a:cubicBezTo>
                  <a:lnTo>
                    <a:pt x="18856" y="4327"/>
                  </a:lnTo>
                  <a:lnTo>
                    <a:pt x="18790" y="4187"/>
                  </a:lnTo>
                  <a:cubicBezTo>
                    <a:pt x="18745" y="4095"/>
                    <a:pt x="18701" y="4004"/>
                    <a:pt x="18655" y="3913"/>
                  </a:cubicBezTo>
                  <a:cubicBezTo>
                    <a:pt x="18563" y="3730"/>
                    <a:pt x="18469" y="3550"/>
                    <a:pt x="18373" y="3370"/>
                  </a:cubicBezTo>
                  <a:lnTo>
                    <a:pt x="18300" y="3235"/>
                  </a:lnTo>
                  <a:lnTo>
                    <a:pt x="18264" y="3169"/>
                  </a:lnTo>
                  <a:lnTo>
                    <a:pt x="18228" y="3104"/>
                  </a:lnTo>
                  <a:cubicBezTo>
                    <a:pt x="18179" y="3016"/>
                    <a:pt x="18129" y="2928"/>
                    <a:pt x="18078" y="2841"/>
                  </a:cubicBezTo>
                  <a:cubicBezTo>
                    <a:pt x="17978" y="2667"/>
                    <a:pt x="17874" y="2495"/>
                    <a:pt x="17769" y="2325"/>
                  </a:cubicBezTo>
                  <a:lnTo>
                    <a:pt x="17690" y="2198"/>
                  </a:lnTo>
                  <a:lnTo>
                    <a:pt x="17610" y="2072"/>
                  </a:lnTo>
                  <a:cubicBezTo>
                    <a:pt x="17556" y="1988"/>
                    <a:pt x="17501" y="1905"/>
                    <a:pt x="17446" y="1822"/>
                  </a:cubicBezTo>
                  <a:cubicBezTo>
                    <a:pt x="17336" y="1657"/>
                    <a:pt x="17225" y="1494"/>
                    <a:pt x="17112" y="1336"/>
                  </a:cubicBezTo>
                  <a:cubicBezTo>
                    <a:pt x="16998" y="1177"/>
                    <a:pt x="16881" y="1021"/>
                    <a:pt x="16762" y="868"/>
                  </a:cubicBezTo>
                  <a:close/>
                  <a:moveTo>
                    <a:pt x="4060" y="0"/>
                  </a:moveTo>
                  <a:lnTo>
                    <a:pt x="4783" y="0"/>
                  </a:lnTo>
                  <a:lnTo>
                    <a:pt x="4673" y="119"/>
                  </a:lnTo>
                  <a:cubicBezTo>
                    <a:pt x="4547" y="262"/>
                    <a:pt x="4425" y="409"/>
                    <a:pt x="4305" y="559"/>
                  </a:cubicBezTo>
                  <a:cubicBezTo>
                    <a:pt x="4065" y="860"/>
                    <a:pt x="3836" y="1176"/>
                    <a:pt x="3619" y="1505"/>
                  </a:cubicBezTo>
                  <a:cubicBezTo>
                    <a:pt x="2748" y="2822"/>
                    <a:pt x="2054" y="4334"/>
                    <a:pt x="1557" y="5953"/>
                  </a:cubicBezTo>
                  <a:cubicBezTo>
                    <a:pt x="1433" y="6357"/>
                    <a:pt x="1321" y="6769"/>
                    <a:pt x="1223" y="7186"/>
                  </a:cubicBezTo>
                  <a:cubicBezTo>
                    <a:pt x="1125" y="7602"/>
                    <a:pt x="1041" y="8024"/>
                    <a:pt x="972" y="8450"/>
                  </a:cubicBezTo>
                  <a:cubicBezTo>
                    <a:pt x="938" y="8662"/>
                    <a:pt x="907" y="8877"/>
                    <a:pt x="880" y="9093"/>
                  </a:cubicBezTo>
                  <a:cubicBezTo>
                    <a:pt x="854" y="9309"/>
                    <a:pt x="830" y="9526"/>
                    <a:pt x="811" y="9743"/>
                  </a:cubicBezTo>
                  <a:cubicBezTo>
                    <a:pt x="771" y="10178"/>
                    <a:pt x="746" y="10615"/>
                    <a:pt x="736" y="11055"/>
                  </a:cubicBezTo>
                  <a:cubicBezTo>
                    <a:pt x="715" y="11933"/>
                    <a:pt x="753" y="12815"/>
                    <a:pt x="850" y="13689"/>
                  </a:cubicBezTo>
                  <a:cubicBezTo>
                    <a:pt x="875" y="13907"/>
                    <a:pt x="903" y="14124"/>
                    <a:pt x="936" y="14340"/>
                  </a:cubicBezTo>
                  <a:cubicBezTo>
                    <a:pt x="969" y="14556"/>
                    <a:pt x="1006" y="14771"/>
                    <a:pt x="1047" y="14986"/>
                  </a:cubicBezTo>
                  <a:cubicBezTo>
                    <a:pt x="1088" y="15200"/>
                    <a:pt x="1133" y="15413"/>
                    <a:pt x="1181" y="15625"/>
                  </a:cubicBezTo>
                  <a:cubicBezTo>
                    <a:pt x="1231" y="15837"/>
                    <a:pt x="1282" y="16047"/>
                    <a:pt x="1340" y="16255"/>
                  </a:cubicBezTo>
                  <a:cubicBezTo>
                    <a:pt x="1568" y="17088"/>
                    <a:pt x="1858" y="17893"/>
                    <a:pt x="2209" y="18648"/>
                  </a:cubicBezTo>
                  <a:cubicBezTo>
                    <a:pt x="2559" y="19403"/>
                    <a:pt x="2970" y="20108"/>
                    <a:pt x="3433" y="20745"/>
                  </a:cubicBezTo>
                  <a:cubicBezTo>
                    <a:pt x="3548" y="20904"/>
                    <a:pt x="3667" y="21059"/>
                    <a:pt x="3789" y="21210"/>
                  </a:cubicBezTo>
                  <a:lnTo>
                    <a:pt x="4121" y="21600"/>
                  </a:lnTo>
                  <a:lnTo>
                    <a:pt x="3704" y="21600"/>
                  </a:lnTo>
                  <a:lnTo>
                    <a:pt x="3607" y="21489"/>
                  </a:lnTo>
                  <a:cubicBezTo>
                    <a:pt x="3481" y="21337"/>
                    <a:pt x="3356" y="21181"/>
                    <a:pt x="3235" y="21021"/>
                  </a:cubicBezTo>
                  <a:cubicBezTo>
                    <a:pt x="2260" y="19743"/>
                    <a:pt x="1459" y="18209"/>
                    <a:pt x="892" y="16509"/>
                  </a:cubicBezTo>
                  <a:cubicBezTo>
                    <a:pt x="821" y="16296"/>
                    <a:pt x="754" y="16081"/>
                    <a:pt x="691" y="15864"/>
                  </a:cubicBezTo>
                  <a:cubicBezTo>
                    <a:pt x="629" y="15647"/>
                    <a:pt x="570" y="15427"/>
                    <a:pt x="515" y="15205"/>
                  </a:cubicBezTo>
                  <a:cubicBezTo>
                    <a:pt x="460" y="14983"/>
                    <a:pt x="409" y="14758"/>
                    <a:pt x="362" y="14532"/>
                  </a:cubicBezTo>
                  <a:cubicBezTo>
                    <a:pt x="316" y="14306"/>
                    <a:pt x="274" y="14077"/>
                    <a:pt x="237" y="13847"/>
                  </a:cubicBezTo>
                  <a:cubicBezTo>
                    <a:pt x="162" y="13389"/>
                    <a:pt x="105" y="12924"/>
                    <a:pt x="65" y="12456"/>
                  </a:cubicBezTo>
                  <a:cubicBezTo>
                    <a:pt x="46" y="12222"/>
                    <a:pt x="30" y="11987"/>
                    <a:pt x="20" y="11751"/>
                  </a:cubicBezTo>
                  <a:cubicBezTo>
                    <a:pt x="14" y="11633"/>
                    <a:pt x="10" y="11515"/>
                    <a:pt x="7" y="11397"/>
                  </a:cubicBezTo>
                  <a:cubicBezTo>
                    <a:pt x="4" y="11279"/>
                    <a:pt x="2" y="11162"/>
                    <a:pt x="1" y="11044"/>
                  </a:cubicBezTo>
                  <a:cubicBezTo>
                    <a:pt x="-3" y="10572"/>
                    <a:pt x="12" y="10098"/>
                    <a:pt x="45" y="9627"/>
                  </a:cubicBezTo>
                  <a:cubicBezTo>
                    <a:pt x="62" y="9392"/>
                    <a:pt x="82" y="9157"/>
                    <a:pt x="108" y="8923"/>
                  </a:cubicBezTo>
                  <a:cubicBezTo>
                    <a:pt x="134" y="8689"/>
                    <a:pt x="164" y="8456"/>
                    <a:pt x="200" y="8222"/>
                  </a:cubicBezTo>
                  <a:cubicBezTo>
                    <a:pt x="270" y="7757"/>
                    <a:pt x="361" y="7298"/>
                    <a:pt x="468" y="6848"/>
                  </a:cubicBezTo>
                  <a:cubicBezTo>
                    <a:pt x="576" y="6398"/>
                    <a:pt x="700" y="5958"/>
                    <a:pt x="840" y="5526"/>
                  </a:cubicBezTo>
                  <a:cubicBezTo>
                    <a:pt x="1120" y="4663"/>
                    <a:pt x="1465" y="3840"/>
                    <a:pt x="1865" y="3075"/>
                  </a:cubicBezTo>
                  <a:cubicBezTo>
                    <a:pt x="2064" y="2692"/>
                    <a:pt x="2278" y="2324"/>
                    <a:pt x="2504" y="1971"/>
                  </a:cubicBezTo>
                  <a:cubicBezTo>
                    <a:pt x="2731" y="1618"/>
                    <a:pt x="2970" y="1282"/>
                    <a:pt x="3219" y="963"/>
                  </a:cubicBezTo>
                  <a:cubicBezTo>
                    <a:pt x="3469" y="644"/>
                    <a:pt x="3730" y="342"/>
                    <a:pt x="4001" y="59"/>
                  </a:cubicBezTo>
                  <a:close/>
                </a:path>
              </a:pathLst>
            </a:custGeom>
            <a:solidFill>
              <a:srgbClr val="FFFFFF">
                <a:alpha val="3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3" name="Freeform: Shape 75"/>
            <p:cNvSpPr/>
            <p:nvPr/>
          </p:nvSpPr>
          <p:spPr>
            <a:xfrm>
              <a:off x="4917" y="0"/>
              <a:ext cx="9767848" cy="6858000"/>
            </a:xfrm>
            <a:custGeom>
              <a:avLst/>
              <a:gdLst/>
              <a:ahLst/>
              <a:cxnLst>
                <a:cxn ang="0">
                  <a:pos x="wd2" y="hd2"/>
                </a:cxn>
                <a:cxn ang="5400000">
                  <a:pos x="wd2" y="hd2"/>
                </a:cxn>
                <a:cxn ang="10800000">
                  <a:pos x="wd2" y="hd2"/>
                </a:cxn>
                <a:cxn ang="16200000">
                  <a:pos x="wd2" y="hd2"/>
                </a:cxn>
              </a:cxnLst>
              <a:rect l="0" t="0" r="r" b="b"/>
              <a:pathLst>
                <a:path w="21600" h="21600" extrusionOk="0">
                  <a:moveTo>
                    <a:pt x="15814" y="0"/>
                  </a:moveTo>
                  <a:lnTo>
                    <a:pt x="17428" y="0"/>
                  </a:lnTo>
                  <a:lnTo>
                    <a:pt x="17670" y="256"/>
                  </a:lnTo>
                  <a:cubicBezTo>
                    <a:pt x="20070" y="2927"/>
                    <a:pt x="21600" y="6969"/>
                    <a:pt x="21600" y="11493"/>
                  </a:cubicBezTo>
                  <a:cubicBezTo>
                    <a:pt x="21600" y="15012"/>
                    <a:pt x="20674" y="18239"/>
                    <a:pt x="19134" y="20756"/>
                  </a:cubicBezTo>
                  <a:lnTo>
                    <a:pt x="18565" y="21600"/>
                  </a:lnTo>
                  <a:lnTo>
                    <a:pt x="14954" y="21600"/>
                  </a:lnTo>
                  <a:lnTo>
                    <a:pt x="14962" y="21590"/>
                  </a:lnTo>
                  <a:cubicBezTo>
                    <a:pt x="14991" y="21552"/>
                    <a:pt x="15019" y="21511"/>
                    <a:pt x="15047" y="21471"/>
                  </a:cubicBezTo>
                  <a:lnTo>
                    <a:pt x="15218" y="21232"/>
                  </a:lnTo>
                  <a:cubicBezTo>
                    <a:pt x="15275" y="21152"/>
                    <a:pt x="15331" y="21073"/>
                    <a:pt x="15388" y="20992"/>
                  </a:cubicBezTo>
                  <a:lnTo>
                    <a:pt x="16072" y="20018"/>
                  </a:lnTo>
                  <a:lnTo>
                    <a:pt x="16418" y="19530"/>
                  </a:lnTo>
                  <a:cubicBezTo>
                    <a:pt x="16476" y="19448"/>
                    <a:pt x="16535" y="19366"/>
                    <a:pt x="16596" y="19284"/>
                  </a:cubicBezTo>
                  <a:lnTo>
                    <a:pt x="16688" y="19161"/>
                  </a:lnTo>
                  <a:cubicBezTo>
                    <a:pt x="16718" y="19121"/>
                    <a:pt x="16750" y="19079"/>
                    <a:pt x="16780" y="19041"/>
                  </a:cubicBezTo>
                  <a:lnTo>
                    <a:pt x="16875" y="18919"/>
                  </a:lnTo>
                  <a:lnTo>
                    <a:pt x="16973" y="18798"/>
                  </a:lnTo>
                  <a:cubicBezTo>
                    <a:pt x="17006" y="18758"/>
                    <a:pt x="17040" y="18719"/>
                    <a:pt x="17073" y="18680"/>
                  </a:cubicBezTo>
                  <a:cubicBezTo>
                    <a:pt x="17106" y="18641"/>
                    <a:pt x="17141" y="18603"/>
                    <a:pt x="17174" y="18565"/>
                  </a:cubicBezTo>
                  <a:cubicBezTo>
                    <a:pt x="17310" y="18413"/>
                    <a:pt x="17450" y="18269"/>
                    <a:pt x="17592" y="18132"/>
                  </a:cubicBezTo>
                  <a:cubicBezTo>
                    <a:pt x="17876" y="17857"/>
                    <a:pt x="18170" y="17607"/>
                    <a:pt x="18471" y="17378"/>
                  </a:cubicBezTo>
                  <a:lnTo>
                    <a:pt x="18689" y="17213"/>
                  </a:lnTo>
                  <a:lnTo>
                    <a:pt x="18904" y="17050"/>
                  </a:lnTo>
                  <a:cubicBezTo>
                    <a:pt x="19044" y="16942"/>
                    <a:pt x="19179" y="16835"/>
                    <a:pt x="19304" y="16724"/>
                  </a:cubicBezTo>
                  <a:cubicBezTo>
                    <a:pt x="19335" y="16696"/>
                    <a:pt x="19365" y="16669"/>
                    <a:pt x="19395" y="16640"/>
                  </a:cubicBezTo>
                  <a:cubicBezTo>
                    <a:pt x="19410" y="16626"/>
                    <a:pt x="19425" y="16611"/>
                    <a:pt x="19440" y="16597"/>
                  </a:cubicBezTo>
                  <a:cubicBezTo>
                    <a:pt x="19454" y="16582"/>
                    <a:pt x="19469" y="16568"/>
                    <a:pt x="19483" y="16553"/>
                  </a:cubicBezTo>
                  <a:cubicBezTo>
                    <a:pt x="19539" y="16495"/>
                    <a:pt x="19593" y="16436"/>
                    <a:pt x="19645" y="16373"/>
                  </a:cubicBezTo>
                  <a:cubicBezTo>
                    <a:pt x="19747" y="16248"/>
                    <a:pt x="19838" y="16114"/>
                    <a:pt x="19917" y="15970"/>
                  </a:cubicBezTo>
                  <a:cubicBezTo>
                    <a:pt x="19936" y="15935"/>
                    <a:pt x="19956" y="15896"/>
                    <a:pt x="19976" y="15855"/>
                  </a:cubicBezTo>
                  <a:lnTo>
                    <a:pt x="19991" y="15825"/>
                  </a:lnTo>
                  <a:lnTo>
                    <a:pt x="20005" y="15796"/>
                  </a:lnTo>
                  <a:cubicBezTo>
                    <a:pt x="20014" y="15777"/>
                    <a:pt x="20023" y="15757"/>
                    <a:pt x="20032" y="15737"/>
                  </a:cubicBezTo>
                  <a:cubicBezTo>
                    <a:pt x="20068" y="15658"/>
                    <a:pt x="20102" y="15576"/>
                    <a:pt x="20133" y="15490"/>
                  </a:cubicBezTo>
                  <a:cubicBezTo>
                    <a:pt x="20197" y="15319"/>
                    <a:pt x="20252" y="15135"/>
                    <a:pt x="20302" y="14944"/>
                  </a:cubicBezTo>
                  <a:cubicBezTo>
                    <a:pt x="20353" y="14753"/>
                    <a:pt x="20396" y="14557"/>
                    <a:pt x="20434" y="14356"/>
                  </a:cubicBezTo>
                  <a:cubicBezTo>
                    <a:pt x="20454" y="14255"/>
                    <a:pt x="20472" y="14153"/>
                    <a:pt x="20489" y="14051"/>
                  </a:cubicBezTo>
                  <a:cubicBezTo>
                    <a:pt x="20497" y="13999"/>
                    <a:pt x="20506" y="13948"/>
                    <a:pt x="20514" y="13896"/>
                  </a:cubicBezTo>
                  <a:lnTo>
                    <a:pt x="20525" y="13819"/>
                  </a:lnTo>
                  <a:lnTo>
                    <a:pt x="20536" y="13748"/>
                  </a:lnTo>
                  <a:lnTo>
                    <a:pt x="20558" y="13581"/>
                  </a:lnTo>
                  <a:lnTo>
                    <a:pt x="20568" y="13509"/>
                  </a:lnTo>
                  <a:lnTo>
                    <a:pt x="20572" y="13476"/>
                  </a:lnTo>
                  <a:lnTo>
                    <a:pt x="20576" y="13439"/>
                  </a:lnTo>
                  <a:lnTo>
                    <a:pt x="20594" y="13279"/>
                  </a:lnTo>
                  <a:lnTo>
                    <a:pt x="20603" y="13198"/>
                  </a:lnTo>
                  <a:lnTo>
                    <a:pt x="20607" y="13158"/>
                  </a:lnTo>
                  <a:cubicBezTo>
                    <a:pt x="20609" y="13145"/>
                    <a:pt x="20610" y="13131"/>
                    <a:pt x="20611" y="13118"/>
                  </a:cubicBezTo>
                  <a:lnTo>
                    <a:pt x="20637" y="12803"/>
                  </a:lnTo>
                  <a:cubicBezTo>
                    <a:pt x="20640" y="12763"/>
                    <a:pt x="20643" y="12715"/>
                    <a:pt x="20645" y="12657"/>
                  </a:cubicBezTo>
                  <a:lnTo>
                    <a:pt x="20654" y="12489"/>
                  </a:lnTo>
                  <a:cubicBezTo>
                    <a:pt x="20665" y="12283"/>
                    <a:pt x="20670" y="12072"/>
                    <a:pt x="20671" y="11861"/>
                  </a:cubicBezTo>
                  <a:cubicBezTo>
                    <a:pt x="20671" y="11756"/>
                    <a:pt x="20670" y="11650"/>
                    <a:pt x="20668" y="11543"/>
                  </a:cubicBezTo>
                  <a:lnTo>
                    <a:pt x="20665" y="11387"/>
                  </a:lnTo>
                  <a:lnTo>
                    <a:pt x="20664" y="11350"/>
                  </a:lnTo>
                  <a:lnTo>
                    <a:pt x="20662" y="11310"/>
                  </a:lnTo>
                  <a:lnTo>
                    <a:pt x="20659" y="11229"/>
                  </a:lnTo>
                  <a:lnTo>
                    <a:pt x="20652" y="11069"/>
                  </a:lnTo>
                  <a:cubicBezTo>
                    <a:pt x="20649" y="11015"/>
                    <a:pt x="20645" y="10961"/>
                    <a:pt x="20641" y="10907"/>
                  </a:cubicBezTo>
                  <a:lnTo>
                    <a:pt x="20630" y="10746"/>
                  </a:lnTo>
                  <a:lnTo>
                    <a:pt x="20628" y="10711"/>
                  </a:lnTo>
                  <a:lnTo>
                    <a:pt x="20626" y="10678"/>
                  </a:lnTo>
                  <a:lnTo>
                    <a:pt x="20619" y="10604"/>
                  </a:lnTo>
                  <a:lnTo>
                    <a:pt x="20611" y="10521"/>
                  </a:lnTo>
                  <a:lnTo>
                    <a:pt x="20603" y="10429"/>
                  </a:lnTo>
                  <a:cubicBezTo>
                    <a:pt x="20600" y="10384"/>
                    <a:pt x="20595" y="10338"/>
                    <a:pt x="20590" y="10287"/>
                  </a:cubicBezTo>
                  <a:lnTo>
                    <a:pt x="20571" y="10128"/>
                  </a:lnTo>
                  <a:cubicBezTo>
                    <a:pt x="20565" y="10076"/>
                    <a:pt x="20559" y="10023"/>
                    <a:pt x="20552" y="9971"/>
                  </a:cubicBezTo>
                  <a:cubicBezTo>
                    <a:pt x="20525" y="9762"/>
                    <a:pt x="20494" y="9553"/>
                    <a:pt x="20459" y="9345"/>
                  </a:cubicBezTo>
                  <a:cubicBezTo>
                    <a:pt x="20442" y="9241"/>
                    <a:pt x="20424" y="9138"/>
                    <a:pt x="20404" y="9035"/>
                  </a:cubicBezTo>
                  <a:lnTo>
                    <a:pt x="20390" y="8959"/>
                  </a:lnTo>
                  <a:lnTo>
                    <a:pt x="20375" y="8882"/>
                  </a:lnTo>
                  <a:cubicBezTo>
                    <a:pt x="20365" y="8832"/>
                    <a:pt x="20354" y="8780"/>
                    <a:pt x="20343" y="8729"/>
                  </a:cubicBezTo>
                  <a:cubicBezTo>
                    <a:pt x="20256" y="8318"/>
                    <a:pt x="20155" y="7912"/>
                    <a:pt x="20039" y="7513"/>
                  </a:cubicBezTo>
                  <a:cubicBezTo>
                    <a:pt x="19981" y="7314"/>
                    <a:pt x="19920" y="7115"/>
                    <a:pt x="19855" y="6919"/>
                  </a:cubicBezTo>
                  <a:lnTo>
                    <a:pt x="19806" y="6772"/>
                  </a:lnTo>
                  <a:lnTo>
                    <a:pt x="19756" y="6627"/>
                  </a:lnTo>
                  <a:cubicBezTo>
                    <a:pt x="19723" y="6529"/>
                    <a:pt x="19688" y="6432"/>
                    <a:pt x="19652" y="6335"/>
                  </a:cubicBezTo>
                  <a:cubicBezTo>
                    <a:pt x="19581" y="6141"/>
                    <a:pt x="19509" y="5949"/>
                    <a:pt x="19432" y="5759"/>
                  </a:cubicBezTo>
                  <a:lnTo>
                    <a:pt x="19375" y="5617"/>
                  </a:lnTo>
                  <a:lnTo>
                    <a:pt x="19316" y="5474"/>
                  </a:lnTo>
                  <a:cubicBezTo>
                    <a:pt x="19276" y="5379"/>
                    <a:pt x="19237" y="5286"/>
                    <a:pt x="19196" y="5193"/>
                  </a:cubicBezTo>
                  <a:cubicBezTo>
                    <a:pt x="19116" y="5007"/>
                    <a:pt x="19031" y="4822"/>
                    <a:pt x="18945" y="4639"/>
                  </a:cubicBezTo>
                  <a:lnTo>
                    <a:pt x="18879" y="4502"/>
                  </a:lnTo>
                  <a:lnTo>
                    <a:pt x="18813" y="4365"/>
                  </a:lnTo>
                  <a:cubicBezTo>
                    <a:pt x="18768" y="4275"/>
                    <a:pt x="18724" y="4185"/>
                    <a:pt x="18678" y="4095"/>
                  </a:cubicBezTo>
                  <a:cubicBezTo>
                    <a:pt x="18587" y="3917"/>
                    <a:pt x="18493" y="3739"/>
                    <a:pt x="18397" y="3562"/>
                  </a:cubicBezTo>
                  <a:lnTo>
                    <a:pt x="18324" y="3430"/>
                  </a:lnTo>
                  <a:lnTo>
                    <a:pt x="18288" y="3365"/>
                  </a:lnTo>
                  <a:lnTo>
                    <a:pt x="18252" y="3301"/>
                  </a:lnTo>
                  <a:cubicBezTo>
                    <a:pt x="18203" y="3215"/>
                    <a:pt x="18153" y="3129"/>
                    <a:pt x="18103" y="3043"/>
                  </a:cubicBezTo>
                  <a:cubicBezTo>
                    <a:pt x="18002" y="2872"/>
                    <a:pt x="17899" y="2704"/>
                    <a:pt x="17794" y="2537"/>
                  </a:cubicBezTo>
                  <a:lnTo>
                    <a:pt x="17715" y="2412"/>
                  </a:lnTo>
                  <a:lnTo>
                    <a:pt x="17635" y="2289"/>
                  </a:lnTo>
                  <a:cubicBezTo>
                    <a:pt x="17581" y="2206"/>
                    <a:pt x="17527" y="2124"/>
                    <a:pt x="17472" y="2043"/>
                  </a:cubicBezTo>
                  <a:cubicBezTo>
                    <a:pt x="17362" y="1881"/>
                    <a:pt x="17252" y="1721"/>
                    <a:pt x="17138" y="1565"/>
                  </a:cubicBezTo>
                  <a:cubicBezTo>
                    <a:pt x="17025" y="1410"/>
                    <a:pt x="16908" y="1256"/>
                    <a:pt x="16789" y="1106"/>
                  </a:cubicBezTo>
                  <a:cubicBezTo>
                    <a:pt x="16552" y="806"/>
                    <a:pt x="16305" y="517"/>
                    <a:pt x="16049" y="242"/>
                  </a:cubicBezTo>
                  <a:close/>
                  <a:moveTo>
                    <a:pt x="4172" y="0"/>
                  </a:moveTo>
                  <a:lnTo>
                    <a:pt x="5070" y="0"/>
                  </a:lnTo>
                  <a:lnTo>
                    <a:pt x="4722" y="371"/>
                  </a:lnTo>
                  <a:cubicBezTo>
                    <a:pt x="4597" y="511"/>
                    <a:pt x="4475" y="655"/>
                    <a:pt x="4355" y="803"/>
                  </a:cubicBezTo>
                  <a:cubicBezTo>
                    <a:pt x="4116" y="1099"/>
                    <a:pt x="3888" y="1409"/>
                    <a:pt x="3671" y="1732"/>
                  </a:cubicBezTo>
                  <a:cubicBezTo>
                    <a:pt x="2802" y="3025"/>
                    <a:pt x="2109" y="4509"/>
                    <a:pt x="1613" y="6099"/>
                  </a:cubicBezTo>
                  <a:cubicBezTo>
                    <a:pt x="1489" y="6496"/>
                    <a:pt x="1377" y="6901"/>
                    <a:pt x="1279" y="7310"/>
                  </a:cubicBezTo>
                  <a:cubicBezTo>
                    <a:pt x="1181" y="7719"/>
                    <a:pt x="1097" y="8133"/>
                    <a:pt x="1028" y="8551"/>
                  </a:cubicBezTo>
                  <a:cubicBezTo>
                    <a:pt x="995" y="8759"/>
                    <a:pt x="964" y="8971"/>
                    <a:pt x="937" y="9182"/>
                  </a:cubicBezTo>
                  <a:cubicBezTo>
                    <a:pt x="911" y="9394"/>
                    <a:pt x="887" y="9607"/>
                    <a:pt x="868" y="9821"/>
                  </a:cubicBezTo>
                  <a:cubicBezTo>
                    <a:pt x="828" y="10248"/>
                    <a:pt x="804" y="10677"/>
                    <a:pt x="793" y="11108"/>
                  </a:cubicBezTo>
                  <a:cubicBezTo>
                    <a:pt x="772" y="11971"/>
                    <a:pt x="810" y="12836"/>
                    <a:pt x="907" y="13695"/>
                  </a:cubicBezTo>
                  <a:cubicBezTo>
                    <a:pt x="932" y="13909"/>
                    <a:pt x="960" y="14122"/>
                    <a:pt x="993" y="14334"/>
                  </a:cubicBezTo>
                  <a:cubicBezTo>
                    <a:pt x="1025" y="14546"/>
                    <a:pt x="1062" y="14758"/>
                    <a:pt x="1103" y="14968"/>
                  </a:cubicBezTo>
                  <a:cubicBezTo>
                    <a:pt x="1144" y="15178"/>
                    <a:pt x="1189" y="15388"/>
                    <a:pt x="1238" y="15596"/>
                  </a:cubicBezTo>
                  <a:cubicBezTo>
                    <a:pt x="1287" y="15804"/>
                    <a:pt x="1339" y="16011"/>
                    <a:pt x="1396" y="16214"/>
                  </a:cubicBezTo>
                  <a:cubicBezTo>
                    <a:pt x="1623" y="17032"/>
                    <a:pt x="1913" y="17822"/>
                    <a:pt x="2263" y="18564"/>
                  </a:cubicBezTo>
                  <a:cubicBezTo>
                    <a:pt x="2613" y="19306"/>
                    <a:pt x="3023" y="19998"/>
                    <a:pt x="3485" y="20623"/>
                  </a:cubicBezTo>
                  <a:cubicBezTo>
                    <a:pt x="3716" y="20935"/>
                    <a:pt x="3959" y="21231"/>
                    <a:pt x="4213" y="21510"/>
                  </a:cubicBezTo>
                  <a:lnTo>
                    <a:pt x="4299" y="21600"/>
                  </a:lnTo>
                  <a:lnTo>
                    <a:pt x="3035" y="21600"/>
                  </a:lnTo>
                  <a:lnTo>
                    <a:pt x="2466" y="20756"/>
                  </a:lnTo>
                  <a:cubicBezTo>
                    <a:pt x="926" y="18239"/>
                    <a:pt x="0" y="15012"/>
                    <a:pt x="0" y="11493"/>
                  </a:cubicBezTo>
                  <a:cubicBezTo>
                    <a:pt x="0" y="6969"/>
                    <a:pt x="1530" y="2927"/>
                    <a:pt x="3930" y="256"/>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4" name="Freeform: Shape 76"/>
            <p:cNvSpPr/>
            <p:nvPr/>
          </p:nvSpPr>
          <p:spPr>
            <a:xfrm>
              <a:off x="-1" y="0"/>
              <a:ext cx="9767848" cy="6858000"/>
            </a:xfrm>
            <a:custGeom>
              <a:avLst/>
              <a:gdLst/>
              <a:ahLst/>
              <a:cxnLst>
                <a:cxn ang="0">
                  <a:pos x="wd2" y="hd2"/>
                </a:cxn>
                <a:cxn ang="5400000">
                  <a:pos x="wd2" y="hd2"/>
                </a:cxn>
                <a:cxn ang="10800000">
                  <a:pos x="wd2" y="hd2"/>
                </a:cxn>
                <a:cxn ang="16200000">
                  <a:pos x="wd2" y="hd2"/>
                </a:cxn>
              </a:cxnLst>
              <a:rect l="0" t="0" r="r" b="b"/>
              <a:pathLst>
                <a:path w="21600" h="21600" extrusionOk="0">
                  <a:moveTo>
                    <a:pt x="15802" y="0"/>
                  </a:moveTo>
                  <a:lnTo>
                    <a:pt x="17416" y="0"/>
                  </a:lnTo>
                  <a:lnTo>
                    <a:pt x="17670" y="269"/>
                  </a:lnTo>
                  <a:cubicBezTo>
                    <a:pt x="20070" y="2940"/>
                    <a:pt x="21600" y="6982"/>
                    <a:pt x="21600" y="11506"/>
                  </a:cubicBezTo>
                  <a:cubicBezTo>
                    <a:pt x="21600" y="15025"/>
                    <a:pt x="20674" y="18252"/>
                    <a:pt x="19134" y="20769"/>
                  </a:cubicBezTo>
                  <a:lnTo>
                    <a:pt x="18574" y="21600"/>
                  </a:lnTo>
                  <a:lnTo>
                    <a:pt x="14964" y="21600"/>
                  </a:lnTo>
                  <a:lnTo>
                    <a:pt x="15047" y="21484"/>
                  </a:lnTo>
                  <a:lnTo>
                    <a:pt x="15218" y="21245"/>
                  </a:lnTo>
                  <a:cubicBezTo>
                    <a:pt x="15275" y="21165"/>
                    <a:pt x="15331" y="21086"/>
                    <a:pt x="15388" y="21004"/>
                  </a:cubicBezTo>
                  <a:lnTo>
                    <a:pt x="16072" y="20031"/>
                  </a:lnTo>
                  <a:lnTo>
                    <a:pt x="16418" y="19543"/>
                  </a:lnTo>
                  <a:cubicBezTo>
                    <a:pt x="16476" y="19461"/>
                    <a:pt x="16535" y="19379"/>
                    <a:pt x="16596" y="19297"/>
                  </a:cubicBezTo>
                  <a:lnTo>
                    <a:pt x="16688" y="19174"/>
                  </a:lnTo>
                  <a:cubicBezTo>
                    <a:pt x="16718" y="19134"/>
                    <a:pt x="16750" y="19092"/>
                    <a:pt x="16780" y="19054"/>
                  </a:cubicBezTo>
                  <a:lnTo>
                    <a:pt x="16875" y="18932"/>
                  </a:lnTo>
                  <a:lnTo>
                    <a:pt x="16973" y="18811"/>
                  </a:lnTo>
                  <a:cubicBezTo>
                    <a:pt x="17006" y="18771"/>
                    <a:pt x="17040" y="18732"/>
                    <a:pt x="17073" y="18693"/>
                  </a:cubicBezTo>
                  <a:cubicBezTo>
                    <a:pt x="17106" y="18654"/>
                    <a:pt x="17141" y="18616"/>
                    <a:pt x="17174" y="18578"/>
                  </a:cubicBezTo>
                  <a:cubicBezTo>
                    <a:pt x="17310" y="18426"/>
                    <a:pt x="17450" y="18282"/>
                    <a:pt x="17592" y="18145"/>
                  </a:cubicBezTo>
                  <a:cubicBezTo>
                    <a:pt x="17876" y="17870"/>
                    <a:pt x="18170" y="17620"/>
                    <a:pt x="18471" y="17391"/>
                  </a:cubicBezTo>
                  <a:lnTo>
                    <a:pt x="18689" y="17226"/>
                  </a:lnTo>
                  <a:lnTo>
                    <a:pt x="18904" y="17063"/>
                  </a:lnTo>
                  <a:cubicBezTo>
                    <a:pt x="19044" y="16955"/>
                    <a:pt x="19179" y="16848"/>
                    <a:pt x="19304" y="16737"/>
                  </a:cubicBezTo>
                  <a:cubicBezTo>
                    <a:pt x="19335" y="16709"/>
                    <a:pt x="19365" y="16682"/>
                    <a:pt x="19395" y="16653"/>
                  </a:cubicBezTo>
                  <a:cubicBezTo>
                    <a:pt x="19410" y="16639"/>
                    <a:pt x="19425" y="16624"/>
                    <a:pt x="19440" y="16610"/>
                  </a:cubicBezTo>
                  <a:cubicBezTo>
                    <a:pt x="19454" y="16595"/>
                    <a:pt x="19469" y="16581"/>
                    <a:pt x="19483" y="16566"/>
                  </a:cubicBezTo>
                  <a:cubicBezTo>
                    <a:pt x="19539" y="16508"/>
                    <a:pt x="19593" y="16448"/>
                    <a:pt x="19645" y="16386"/>
                  </a:cubicBezTo>
                  <a:cubicBezTo>
                    <a:pt x="19747" y="16261"/>
                    <a:pt x="19838" y="16127"/>
                    <a:pt x="19917" y="15983"/>
                  </a:cubicBezTo>
                  <a:cubicBezTo>
                    <a:pt x="19936" y="15948"/>
                    <a:pt x="19956" y="15909"/>
                    <a:pt x="19976" y="15868"/>
                  </a:cubicBezTo>
                  <a:lnTo>
                    <a:pt x="19991" y="15838"/>
                  </a:lnTo>
                  <a:lnTo>
                    <a:pt x="20005" y="15809"/>
                  </a:lnTo>
                  <a:cubicBezTo>
                    <a:pt x="20014" y="15790"/>
                    <a:pt x="20023" y="15770"/>
                    <a:pt x="20032" y="15750"/>
                  </a:cubicBezTo>
                  <a:cubicBezTo>
                    <a:pt x="20068" y="15671"/>
                    <a:pt x="20102" y="15589"/>
                    <a:pt x="20133" y="15503"/>
                  </a:cubicBezTo>
                  <a:cubicBezTo>
                    <a:pt x="20197" y="15332"/>
                    <a:pt x="20252" y="15148"/>
                    <a:pt x="20302" y="14957"/>
                  </a:cubicBezTo>
                  <a:cubicBezTo>
                    <a:pt x="20353" y="14766"/>
                    <a:pt x="20396" y="14570"/>
                    <a:pt x="20434" y="14368"/>
                  </a:cubicBezTo>
                  <a:cubicBezTo>
                    <a:pt x="20454" y="14268"/>
                    <a:pt x="20472" y="14166"/>
                    <a:pt x="20489" y="14064"/>
                  </a:cubicBezTo>
                  <a:cubicBezTo>
                    <a:pt x="20497" y="14012"/>
                    <a:pt x="20506" y="13961"/>
                    <a:pt x="20514" y="13909"/>
                  </a:cubicBezTo>
                  <a:lnTo>
                    <a:pt x="20525" y="13831"/>
                  </a:lnTo>
                  <a:lnTo>
                    <a:pt x="20536" y="13760"/>
                  </a:lnTo>
                  <a:lnTo>
                    <a:pt x="20558" y="13594"/>
                  </a:lnTo>
                  <a:lnTo>
                    <a:pt x="20568" y="13522"/>
                  </a:lnTo>
                  <a:lnTo>
                    <a:pt x="20572" y="13489"/>
                  </a:lnTo>
                  <a:lnTo>
                    <a:pt x="20576" y="13452"/>
                  </a:lnTo>
                  <a:lnTo>
                    <a:pt x="20594" y="13291"/>
                  </a:lnTo>
                  <a:lnTo>
                    <a:pt x="20603" y="13211"/>
                  </a:lnTo>
                  <a:lnTo>
                    <a:pt x="20607" y="13171"/>
                  </a:lnTo>
                  <a:cubicBezTo>
                    <a:pt x="20609" y="13158"/>
                    <a:pt x="20610" y="13144"/>
                    <a:pt x="20611" y="13131"/>
                  </a:cubicBezTo>
                  <a:lnTo>
                    <a:pt x="20637" y="12816"/>
                  </a:lnTo>
                  <a:cubicBezTo>
                    <a:pt x="20640" y="12776"/>
                    <a:pt x="20643" y="12728"/>
                    <a:pt x="20645" y="12670"/>
                  </a:cubicBezTo>
                  <a:lnTo>
                    <a:pt x="20654" y="12502"/>
                  </a:lnTo>
                  <a:cubicBezTo>
                    <a:pt x="20665" y="12296"/>
                    <a:pt x="20670" y="12085"/>
                    <a:pt x="20671" y="11874"/>
                  </a:cubicBezTo>
                  <a:cubicBezTo>
                    <a:pt x="20671" y="11769"/>
                    <a:pt x="20670" y="11663"/>
                    <a:pt x="20668" y="11556"/>
                  </a:cubicBezTo>
                  <a:lnTo>
                    <a:pt x="20665" y="11399"/>
                  </a:lnTo>
                  <a:lnTo>
                    <a:pt x="20664" y="11363"/>
                  </a:lnTo>
                  <a:lnTo>
                    <a:pt x="20662" y="11322"/>
                  </a:lnTo>
                  <a:lnTo>
                    <a:pt x="20659" y="11242"/>
                  </a:lnTo>
                  <a:lnTo>
                    <a:pt x="20652" y="11081"/>
                  </a:lnTo>
                  <a:cubicBezTo>
                    <a:pt x="20649" y="11028"/>
                    <a:pt x="20645" y="10974"/>
                    <a:pt x="20641" y="10920"/>
                  </a:cubicBezTo>
                  <a:lnTo>
                    <a:pt x="20630" y="10759"/>
                  </a:lnTo>
                  <a:lnTo>
                    <a:pt x="20628" y="10724"/>
                  </a:lnTo>
                  <a:lnTo>
                    <a:pt x="20626" y="10690"/>
                  </a:lnTo>
                  <a:lnTo>
                    <a:pt x="20619" y="10617"/>
                  </a:lnTo>
                  <a:lnTo>
                    <a:pt x="20611" y="10534"/>
                  </a:lnTo>
                  <a:lnTo>
                    <a:pt x="20603" y="10442"/>
                  </a:lnTo>
                  <a:cubicBezTo>
                    <a:pt x="20600" y="10397"/>
                    <a:pt x="20595" y="10351"/>
                    <a:pt x="20590" y="10300"/>
                  </a:cubicBezTo>
                  <a:lnTo>
                    <a:pt x="20571" y="10141"/>
                  </a:lnTo>
                  <a:cubicBezTo>
                    <a:pt x="20565" y="10089"/>
                    <a:pt x="20559" y="10036"/>
                    <a:pt x="20552" y="9984"/>
                  </a:cubicBezTo>
                  <a:cubicBezTo>
                    <a:pt x="20525" y="9774"/>
                    <a:pt x="20494" y="9566"/>
                    <a:pt x="20459" y="9358"/>
                  </a:cubicBezTo>
                  <a:cubicBezTo>
                    <a:pt x="20442" y="9254"/>
                    <a:pt x="20424" y="9151"/>
                    <a:pt x="20404" y="9047"/>
                  </a:cubicBezTo>
                  <a:lnTo>
                    <a:pt x="20390" y="8972"/>
                  </a:lnTo>
                  <a:lnTo>
                    <a:pt x="20375" y="8895"/>
                  </a:lnTo>
                  <a:cubicBezTo>
                    <a:pt x="20365" y="8845"/>
                    <a:pt x="20354" y="8793"/>
                    <a:pt x="20343" y="8742"/>
                  </a:cubicBezTo>
                  <a:cubicBezTo>
                    <a:pt x="20256" y="8331"/>
                    <a:pt x="20155" y="7925"/>
                    <a:pt x="20039" y="7526"/>
                  </a:cubicBezTo>
                  <a:cubicBezTo>
                    <a:pt x="19981" y="7327"/>
                    <a:pt x="19920" y="7128"/>
                    <a:pt x="19855" y="6932"/>
                  </a:cubicBezTo>
                  <a:lnTo>
                    <a:pt x="19806" y="6785"/>
                  </a:lnTo>
                  <a:lnTo>
                    <a:pt x="19756" y="6639"/>
                  </a:lnTo>
                  <a:cubicBezTo>
                    <a:pt x="19723" y="6542"/>
                    <a:pt x="19688" y="6445"/>
                    <a:pt x="19652" y="6348"/>
                  </a:cubicBezTo>
                  <a:cubicBezTo>
                    <a:pt x="19581" y="6154"/>
                    <a:pt x="19509" y="5962"/>
                    <a:pt x="19432" y="5772"/>
                  </a:cubicBezTo>
                  <a:lnTo>
                    <a:pt x="19375" y="5630"/>
                  </a:lnTo>
                  <a:lnTo>
                    <a:pt x="19316" y="5487"/>
                  </a:lnTo>
                  <a:cubicBezTo>
                    <a:pt x="19276" y="5392"/>
                    <a:pt x="19237" y="5299"/>
                    <a:pt x="19196" y="5206"/>
                  </a:cubicBezTo>
                  <a:cubicBezTo>
                    <a:pt x="19116" y="5020"/>
                    <a:pt x="19031" y="4835"/>
                    <a:pt x="18945" y="4652"/>
                  </a:cubicBezTo>
                  <a:lnTo>
                    <a:pt x="18879" y="4515"/>
                  </a:lnTo>
                  <a:lnTo>
                    <a:pt x="18813" y="4378"/>
                  </a:lnTo>
                  <a:cubicBezTo>
                    <a:pt x="18768" y="4288"/>
                    <a:pt x="18724" y="4198"/>
                    <a:pt x="18678" y="4108"/>
                  </a:cubicBezTo>
                  <a:cubicBezTo>
                    <a:pt x="18587" y="3929"/>
                    <a:pt x="18493" y="3752"/>
                    <a:pt x="18397" y="3575"/>
                  </a:cubicBezTo>
                  <a:lnTo>
                    <a:pt x="18324" y="3443"/>
                  </a:lnTo>
                  <a:lnTo>
                    <a:pt x="18288" y="3378"/>
                  </a:lnTo>
                  <a:lnTo>
                    <a:pt x="18252" y="3314"/>
                  </a:lnTo>
                  <a:cubicBezTo>
                    <a:pt x="18203" y="3228"/>
                    <a:pt x="18153" y="3142"/>
                    <a:pt x="18103" y="3056"/>
                  </a:cubicBezTo>
                  <a:cubicBezTo>
                    <a:pt x="18002" y="2885"/>
                    <a:pt x="17899" y="2717"/>
                    <a:pt x="17794" y="2550"/>
                  </a:cubicBezTo>
                  <a:lnTo>
                    <a:pt x="17715" y="2425"/>
                  </a:lnTo>
                  <a:lnTo>
                    <a:pt x="17635" y="2302"/>
                  </a:lnTo>
                  <a:cubicBezTo>
                    <a:pt x="17581" y="2219"/>
                    <a:pt x="17527" y="2137"/>
                    <a:pt x="17472" y="2056"/>
                  </a:cubicBezTo>
                  <a:cubicBezTo>
                    <a:pt x="17362" y="1894"/>
                    <a:pt x="17252" y="1734"/>
                    <a:pt x="17138" y="1578"/>
                  </a:cubicBezTo>
                  <a:cubicBezTo>
                    <a:pt x="17025" y="1423"/>
                    <a:pt x="16908" y="1269"/>
                    <a:pt x="16789" y="1119"/>
                  </a:cubicBezTo>
                  <a:cubicBezTo>
                    <a:pt x="16552" y="819"/>
                    <a:pt x="16305" y="530"/>
                    <a:pt x="16049" y="255"/>
                  </a:cubicBezTo>
                  <a:close/>
                  <a:moveTo>
                    <a:pt x="4184" y="0"/>
                  </a:moveTo>
                  <a:lnTo>
                    <a:pt x="5083" y="0"/>
                  </a:lnTo>
                  <a:lnTo>
                    <a:pt x="4722" y="384"/>
                  </a:lnTo>
                  <a:cubicBezTo>
                    <a:pt x="4597" y="524"/>
                    <a:pt x="4475" y="668"/>
                    <a:pt x="4355" y="816"/>
                  </a:cubicBezTo>
                  <a:cubicBezTo>
                    <a:pt x="4116" y="1112"/>
                    <a:pt x="3888" y="1422"/>
                    <a:pt x="3671" y="1745"/>
                  </a:cubicBezTo>
                  <a:cubicBezTo>
                    <a:pt x="2802" y="3038"/>
                    <a:pt x="2109" y="4522"/>
                    <a:pt x="1613" y="6112"/>
                  </a:cubicBezTo>
                  <a:cubicBezTo>
                    <a:pt x="1489" y="6509"/>
                    <a:pt x="1377" y="6914"/>
                    <a:pt x="1279" y="7323"/>
                  </a:cubicBezTo>
                  <a:cubicBezTo>
                    <a:pt x="1181" y="7732"/>
                    <a:pt x="1097" y="8146"/>
                    <a:pt x="1028" y="8564"/>
                  </a:cubicBezTo>
                  <a:cubicBezTo>
                    <a:pt x="995" y="8772"/>
                    <a:pt x="964" y="8984"/>
                    <a:pt x="937" y="9195"/>
                  </a:cubicBezTo>
                  <a:cubicBezTo>
                    <a:pt x="911" y="9407"/>
                    <a:pt x="887" y="9620"/>
                    <a:pt x="868" y="9834"/>
                  </a:cubicBezTo>
                  <a:cubicBezTo>
                    <a:pt x="828" y="10261"/>
                    <a:pt x="804" y="10690"/>
                    <a:pt x="793" y="11121"/>
                  </a:cubicBezTo>
                  <a:cubicBezTo>
                    <a:pt x="772" y="11984"/>
                    <a:pt x="810" y="12849"/>
                    <a:pt x="907" y="13708"/>
                  </a:cubicBezTo>
                  <a:cubicBezTo>
                    <a:pt x="932" y="13922"/>
                    <a:pt x="960" y="14135"/>
                    <a:pt x="993" y="14347"/>
                  </a:cubicBezTo>
                  <a:cubicBezTo>
                    <a:pt x="1025" y="14559"/>
                    <a:pt x="1062" y="14771"/>
                    <a:pt x="1103" y="14981"/>
                  </a:cubicBezTo>
                  <a:cubicBezTo>
                    <a:pt x="1144" y="15191"/>
                    <a:pt x="1189" y="15401"/>
                    <a:pt x="1238" y="15609"/>
                  </a:cubicBezTo>
                  <a:cubicBezTo>
                    <a:pt x="1287" y="15817"/>
                    <a:pt x="1339" y="16024"/>
                    <a:pt x="1396" y="16227"/>
                  </a:cubicBezTo>
                  <a:cubicBezTo>
                    <a:pt x="1623" y="17045"/>
                    <a:pt x="1913" y="17835"/>
                    <a:pt x="2263" y="18577"/>
                  </a:cubicBezTo>
                  <a:cubicBezTo>
                    <a:pt x="2613" y="19319"/>
                    <a:pt x="3023" y="20011"/>
                    <a:pt x="3485" y="20635"/>
                  </a:cubicBezTo>
                  <a:cubicBezTo>
                    <a:pt x="3716" y="20948"/>
                    <a:pt x="3959" y="21244"/>
                    <a:pt x="4213" y="21523"/>
                  </a:cubicBezTo>
                  <a:lnTo>
                    <a:pt x="4287" y="21600"/>
                  </a:lnTo>
                  <a:lnTo>
                    <a:pt x="3026" y="21600"/>
                  </a:lnTo>
                  <a:lnTo>
                    <a:pt x="2466" y="20769"/>
                  </a:lnTo>
                  <a:cubicBezTo>
                    <a:pt x="926" y="18252"/>
                    <a:pt x="0" y="15025"/>
                    <a:pt x="0" y="11506"/>
                  </a:cubicBezTo>
                  <a:cubicBezTo>
                    <a:pt x="0" y="6982"/>
                    <a:pt x="1530" y="2940"/>
                    <a:pt x="3930" y="26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06" name="Titre 1"/>
          <p:cNvSpPr txBox="1">
            <a:spLocks noGrp="1"/>
          </p:cNvSpPr>
          <p:nvPr>
            <p:ph type="title"/>
          </p:nvPr>
        </p:nvSpPr>
        <p:spPr>
          <a:xfrm>
            <a:off x="2620519" y="1413890"/>
            <a:ext cx="7129462" cy="3698465"/>
          </a:xfrm>
          <a:prstGeom prst="rect">
            <a:avLst/>
          </a:prstGeom>
        </p:spPr>
        <p:txBody>
          <a:bodyPr anchor="b">
            <a:noAutofit/>
          </a:bodyPr>
          <a:lstStyle/>
          <a:p>
            <a:pPr algn="ctr" defTabSz="365760">
              <a:lnSpc>
                <a:spcPct val="150000"/>
              </a:lnSpc>
              <a:defRPr sz="1760">
                <a:solidFill>
                  <a:srgbClr val="44546A"/>
                </a:solidFill>
              </a:defRPr>
            </a:pPr>
            <a:br>
              <a:rPr sz="1600" dirty="0"/>
            </a:br>
            <a:br>
              <a:rPr sz="1600" dirty="0"/>
            </a:br>
            <a:r>
              <a:rPr sz="9600" b="1" dirty="0">
                <a:latin typeface="Carlito"/>
                <a:ea typeface="Carlito"/>
                <a:cs typeface="Carlito"/>
                <a:sym typeface="Carlito"/>
              </a:rPr>
              <a:t>Sexes, genres et </a:t>
            </a:r>
            <a:r>
              <a:rPr sz="9600" b="1" dirty="0" err="1">
                <a:latin typeface="Carlito"/>
                <a:ea typeface="Carlito"/>
                <a:cs typeface="Carlito"/>
                <a:sym typeface="Carlito"/>
              </a:rPr>
              <a:t>identités</a:t>
            </a:r>
            <a:r>
              <a:rPr sz="9600" b="1" dirty="0">
                <a:latin typeface="Carlito"/>
                <a:ea typeface="Carlito"/>
                <a:cs typeface="Carlito"/>
                <a:sym typeface="Carlito"/>
              </a:rPr>
              <a:t> : </a:t>
            </a:r>
            <a:r>
              <a:rPr sz="9600" b="1" dirty="0" err="1">
                <a:latin typeface="Carlito"/>
                <a:ea typeface="Carlito"/>
                <a:cs typeface="Carlito"/>
                <a:sym typeface="Carlito"/>
              </a:rPr>
              <a:t>sexualités</a:t>
            </a:r>
            <a:r>
              <a:rPr sz="9600" b="1" dirty="0">
                <a:latin typeface="Carlito"/>
                <a:ea typeface="Carlito"/>
                <a:cs typeface="Carlito"/>
                <a:sym typeface="Carlito"/>
              </a:rPr>
              <a:t> au </a:t>
            </a:r>
            <a:r>
              <a:rPr sz="9600" b="1" dirty="0" err="1">
                <a:latin typeface="Carlito"/>
                <a:ea typeface="Carlito"/>
                <a:cs typeface="Carlito"/>
                <a:sym typeface="Carlito"/>
              </a:rPr>
              <a:t>plur-iels</a:t>
            </a:r>
            <a:r>
              <a:rPr sz="9600" b="1" dirty="0">
                <a:latin typeface="Carlito"/>
                <a:ea typeface="Carlito"/>
                <a:cs typeface="Carlito"/>
                <a:sym typeface="Carlito"/>
              </a:rPr>
              <a:t> </a:t>
            </a: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br>
              <a:rPr sz="1600" dirty="0"/>
            </a:br>
            <a:r>
              <a:rPr sz="3200" dirty="0" err="1"/>
              <a:t>Repenser</a:t>
            </a:r>
            <a:r>
              <a:rPr sz="3200" dirty="0"/>
              <a:t> la </a:t>
            </a:r>
            <a:r>
              <a:rPr sz="3200" dirty="0" err="1"/>
              <a:t>sexualité</a:t>
            </a:r>
            <a:r>
              <a:rPr sz="3200" dirty="0"/>
              <a:t> des </a:t>
            </a:r>
            <a:r>
              <a:rPr sz="3200" dirty="0" err="1"/>
              <a:t>jeunes</a:t>
            </a:r>
            <a:r>
              <a:rPr sz="3200" dirty="0"/>
              <a:t> trans et non </a:t>
            </a:r>
            <a:r>
              <a:rPr sz="3200" dirty="0" err="1"/>
              <a:t>binaires</a:t>
            </a:r>
            <a:br>
              <a:rPr sz="3200" dirty="0"/>
            </a:br>
            <a:r>
              <a:rPr sz="1800" dirty="0" err="1"/>
              <a:t>Vers</a:t>
            </a:r>
            <a:r>
              <a:rPr sz="1800" dirty="0"/>
              <a:t> un </a:t>
            </a:r>
            <a:r>
              <a:rPr sz="1800" dirty="0" err="1"/>
              <a:t>modèle</a:t>
            </a:r>
            <a:r>
              <a:rPr sz="1800" dirty="0"/>
              <a:t> </a:t>
            </a:r>
            <a:r>
              <a:rPr sz="1800" dirty="0" err="1"/>
              <a:t>d’éducation</a:t>
            </a:r>
            <a:r>
              <a:rPr sz="1800" dirty="0"/>
              <a:t> </a:t>
            </a:r>
            <a:r>
              <a:rPr sz="1800" dirty="0" err="1"/>
              <a:t>sexuelle</a:t>
            </a:r>
            <a:r>
              <a:rPr sz="1800" dirty="0"/>
              <a:t> par et pour les </a:t>
            </a:r>
            <a:r>
              <a:rPr sz="1800" dirty="0" err="1"/>
              <a:t>jeunes</a:t>
            </a:r>
            <a:r>
              <a:rPr sz="1800" dirty="0"/>
              <a:t> trans (T) et non-</a:t>
            </a:r>
            <a:r>
              <a:rPr sz="1800" dirty="0" err="1"/>
              <a:t>binaires</a:t>
            </a:r>
            <a:r>
              <a:rPr sz="1800" dirty="0"/>
              <a:t> </a:t>
            </a:r>
            <a:br>
              <a:rPr sz="1800" dirty="0"/>
            </a:br>
            <a:r>
              <a:rPr sz="1800" dirty="0"/>
              <a:t>(NB)</a:t>
            </a:r>
          </a:p>
        </p:txBody>
      </p:sp>
      <p:grpSp>
        <p:nvGrpSpPr>
          <p:cNvPr id="111" name="Group 78"/>
          <p:cNvGrpSpPr/>
          <p:nvPr/>
        </p:nvGrpSpPr>
        <p:grpSpPr>
          <a:xfrm>
            <a:off x="-306" y="-4156"/>
            <a:ext cx="2514950" cy="2174334"/>
            <a:chOff x="0" y="0"/>
            <a:chExt cx="2514948" cy="2174333"/>
          </a:xfrm>
        </p:grpSpPr>
        <p:sp>
          <p:nvSpPr>
            <p:cNvPr id="107" name="Freeform: Shape 79"/>
            <p:cNvSpPr/>
            <p:nvPr/>
          </p:nvSpPr>
          <p:spPr>
            <a:xfrm>
              <a:off x="-1" y="4154"/>
              <a:ext cx="2514950" cy="2170179"/>
            </a:xfrm>
            <a:custGeom>
              <a:avLst/>
              <a:gdLst/>
              <a:ahLst/>
              <a:cxnLst>
                <a:cxn ang="0">
                  <a:pos x="wd2" y="hd2"/>
                </a:cxn>
                <a:cxn ang="5400000">
                  <a:pos x="wd2" y="hd2"/>
                </a:cxn>
                <a:cxn ang="10800000">
                  <a:pos x="wd2" y="hd2"/>
                </a:cxn>
                <a:cxn ang="16200000">
                  <a:pos x="wd2" y="hd2"/>
                </a:cxn>
              </a:cxnLst>
              <a:rect l="0" t="0" r="r" b="b"/>
              <a:pathLst>
                <a:path w="21600" h="21600" extrusionOk="0">
                  <a:moveTo>
                    <a:pt x="21180" y="0"/>
                  </a:moveTo>
                  <a:lnTo>
                    <a:pt x="21600" y="0"/>
                  </a:lnTo>
                  <a:lnTo>
                    <a:pt x="21577" y="123"/>
                  </a:lnTo>
                  <a:cubicBezTo>
                    <a:pt x="21315" y="1325"/>
                    <a:pt x="20978" y="2511"/>
                    <a:pt x="20569" y="3669"/>
                  </a:cubicBezTo>
                  <a:cubicBezTo>
                    <a:pt x="20296" y="4441"/>
                    <a:pt x="20000" y="5206"/>
                    <a:pt x="19666" y="5953"/>
                  </a:cubicBezTo>
                  <a:cubicBezTo>
                    <a:pt x="19337" y="6702"/>
                    <a:pt x="18974" y="7436"/>
                    <a:pt x="18584" y="8152"/>
                  </a:cubicBezTo>
                  <a:cubicBezTo>
                    <a:pt x="17801" y="9585"/>
                    <a:pt x="16908" y="10954"/>
                    <a:pt x="15908" y="12232"/>
                  </a:cubicBezTo>
                  <a:cubicBezTo>
                    <a:pt x="15406" y="12868"/>
                    <a:pt x="14882" y="13486"/>
                    <a:pt x="14328" y="14072"/>
                  </a:cubicBezTo>
                  <a:cubicBezTo>
                    <a:pt x="14190" y="14220"/>
                    <a:pt x="14052" y="14366"/>
                    <a:pt x="13909" y="14509"/>
                  </a:cubicBezTo>
                  <a:cubicBezTo>
                    <a:pt x="13768" y="14652"/>
                    <a:pt x="13629" y="14799"/>
                    <a:pt x="13483" y="14937"/>
                  </a:cubicBezTo>
                  <a:cubicBezTo>
                    <a:pt x="13195" y="15217"/>
                    <a:pt x="12899" y="15489"/>
                    <a:pt x="12601" y="15758"/>
                  </a:cubicBezTo>
                  <a:cubicBezTo>
                    <a:pt x="11403" y="16828"/>
                    <a:pt x="10110" y="17775"/>
                    <a:pt x="8747" y="18588"/>
                  </a:cubicBezTo>
                  <a:cubicBezTo>
                    <a:pt x="6703" y="19808"/>
                    <a:pt x="4488" y="20711"/>
                    <a:pt x="2197" y="21230"/>
                  </a:cubicBezTo>
                  <a:lnTo>
                    <a:pt x="0" y="21600"/>
                  </a:lnTo>
                  <a:lnTo>
                    <a:pt x="0" y="19310"/>
                  </a:lnTo>
                  <a:lnTo>
                    <a:pt x="1732" y="18939"/>
                  </a:lnTo>
                  <a:cubicBezTo>
                    <a:pt x="2424" y="18754"/>
                    <a:pt x="3110" y="18543"/>
                    <a:pt x="3787" y="18298"/>
                  </a:cubicBezTo>
                  <a:cubicBezTo>
                    <a:pt x="4465" y="18055"/>
                    <a:pt x="5134" y="17782"/>
                    <a:pt x="5794" y="17481"/>
                  </a:cubicBezTo>
                  <a:cubicBezTo>
                    <a:pt x="6452" y="17179"/>
                    <a:pt x="7102" y="16849"/>
                    <a:pt x="7740" y="16494"/>
                  </a:cubicBezTo>
                  <a:cubicBezTo>
                    <a:pt x="9017" y="15783"/>
                    <a:pt x="10251" y="14973"/>
                    <a:pt x="11431" y="14068"/>
                  </a:cubicBezTo>
                  <a:cubicBezTo>
                    <a:pt x="11725" y="13840"/>
                    <a:pt x="12018" y="13610"/>
                    <a:pt x="12304" y="13369"/>
                  </a:cubicBezTo>
                  <a:cubicBezTo>
                    <a:pt x="12449" y="13251"/>
                    <a:pt x="12590" y="13129"/>
                    <a:pt x="12733" y="13008"/>
                  </a:cubicBezTo>
                  <a:cubicBezTo>
                    <a:pt x="12876" y="12888"/>
                    <a:pt x="13017" y="12764"/>
                    <a:pt x="13156" y="12638"/>
                  </a:cubicBezTo>
                  <a:cubicBezTo>
                    <a:pt x="13716" y="12136"/>
                    <a:pt x="14263" y="11616"/>
                    <a:pt x="14790" y="11069"/>
                  </a:cubicBezTo>
                  <a:cubicBezTo>
                    <a:pt x="15846" y="9978"/>
                    <a:pt x="16825" y="8788"/>
                    <a:pt x="17705" y="7508"/>
                  </a:cubicBezTo>
                  <a:cubicBezTo>
                    <a:pt x="18145" y="6868"/>
                    <a:pt x="18561" y="6206"/>
                    <a:pt x="18948" y="5522"/>
                  </a:cubicBezTo>
                  <a:cubicBezTo>
                    <a:pt x="19329" y="4835"/>
                    <a:pt x="19689" y="4131"/>
                    <a:pt x="20007" y="3403"/>
                  </a:cubicBezTo>
                  <a:cubicBezTo>
                    <a:pt x="20089" y="3222"/>
                    <a:pt x="20166" y="3038"/>
                    <a:pt x="20241" y="2855"/>
                  </a:cubicBezTo>
                  <a:lnTo>
                    <a:pt x="20355" y="2578"/>
                  </a:lnTo>
                  <a:lnTo>
                    <a:pt x="20464" y="2299"/>
                  </a:lnTo>
                  <a:cubicBezTo>
                    <a:pt x="20534" y="2113"/>
                    <a:pt x="20606" y="1927"/>
                    <a:pt x="20670" y="1737"/>
                  </a:cubicBezTo>
                  <a:cubicBezTo>
                    <a:pt x="20735" y="1547"/>
                    <a:pt x="20806" y="1360"/>
                    <a:pt x="20864" y="1168"/>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8" name="Freeform: Shape 80"/>
            <p:cNvSpPr/>
            <p:nvPr/>
          </p:nvSpPr>
          <p:spPr>
            <a:xfrm>
              <a:off x="0" y="-1"/>
              <a:ext cx="2493063" cy="1947897"/>
            </a:xfrm>
            <a:custGeom>
              <a:avLst/>
              <a:gdLst/>
              <a:ahLst/>
              <a:cxnLst>
                <a:cxn ang="0">
                  <a:pos x="wd2" y="hd2"/>
                </a:cxn>
                <a:cxn ang="5400000">
                  <a:pos x="wd2" y="hd2"/>
                </a:cxn>
                <a:cxn ang="10800000">
                  <a:pos x="wd2" y="hd2"/>
                </a:cxn>
                <a:cxn ang="16200000">
                  <a:pos x="wd2" y="hd2"/>
                </a:cxn>
              </a:cxnLst>
              <a:rect l="0" t="0" r="r" b="b"/>
              <a:pathLst>
                <a:path w="21600" h="21600" extrusionOk="0">
                  <a:moveTo>
                    <a:pt x="16435" y="0"/>
                  </a:moveTo>
                  <a:lnTo>
                    <a:pt x="21600" y="0"/>
                  </a:lnTo>
                  <a:lnTo>
                    <a:pt x="21100" y="1976"/>
                  </a:lnTo>
                  <a:cubicBezTo>
                    <a:pt x="18092" y="11885"/>
                    <a:pt x="9788" y="19495"/>
                    <a:pt x="806" y="21467"/>
                  </a:cubicBezTo>
                  <a:lnTo>
                    <a:pt x="0" y="21600"/>
                  </a:lnTo>
                  <a:lnTo>
                    <a:pt x="0" y="15577"/>
                  </a:lnTo>
                  <a:lnTo>
                    <a:pt x="151" y="15551"/>
                  </a:lnTo>
                  <a:cubicBezTo>
                    <a:pt x="1453" y="15248"/>
                    <a:pt x="2756" y="14797"/>
                    <a:pt x="4022" y="14207"/>
                  </a:cubicBezTo>
                  <a:cubicBezTo>
                    <a:pt x="6528" y="13041"/>
                    <a:pt x="8914" y="11326"/>
                    <a:pt x="10922" y="9246"/>
                  </a:cubicBezTo>
                  <a:cubicBezTo>
                    <a:pt x="12926" y="7170"/>
                    <a:pt x="14566" y="4713"/>
                    <a:pt x="15664" y="2143"/>
                  </a:cubicBezTo>
                  <a:cubicBezTo>
                    <a:pt x="15875" y="1648"/>
                    <a:pt x="16067" y="1149"/>
                    <a:pt x="16240" y="64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9" name="Freeform: Shape 81"/>
            <p:cNvSpPr/>
            <p:nvPr/>
          </p:nvSpPr>
          <p:spPr>
            <a:xfrm>
              <a:off x="0" y="4154"/>
              <a:ext cx="2501090" cy="1972703"/>
            </a:xfrm>
            <a:custGeom>
              <a:avLst/>
              <a:gdLst/>
              <a:ahLst/>
              <a:cxnLst>
                <a:cxn ang="0">
                  <a:pos x="wd2" y="hd2"/>
                </a:cxn>
                <a:cxn ang="5400000">
                  <a:pos x="wd2" y="hd2"/>
                </a:cxn>
                <a:cxn ang="10800000">
                  <a:pos x="wd2" y="hd2"/>
                </a:cxn>
                <a:cxn ang="16200000">
                  <a:pos x="wd2" y="hd2"/>
                </a:cxn>
              </a:cxnLst>
              <a:rect l="0" t="0" r="r" b="b"/>
              <a:pathLst>
                <a:path w="21600" h="21600" extrusionOk="0">
                  <a:moveTo>
                    <a:pt x="20025" y="0"/>
                  </a:moveTo>
                  <a:lnTo>
                    <a:pt x="21600" y="0"/>
                  </a:lnTo>
                  <a:lnTo>
                    <a:pt x="21193" y="1838"/>
                  </a:lnTo>
                  <a:cubicBezTo>
                    <a:pt x="20965" y="2673"/>
                    <a:pt x="20698" y="3494"/>
                    <a:pt x="20391" y="4293"/>
                  </a:cubicBezTo>
                  <a:cubicBezTo>
                    <a:pt x="19159" y="7489"/>
                    <a:pt x="17374" y="10350"/>
                    <a:pt x="15271" y="12785"/>
                  </a:cubicBezTo>
                  <a:cubicBezTo>
                    <a:pt x="14217" y="14003"/>
                    <a:pt x="13079" y="15114"/>
                    <a:pt x="11876" y="16112"/>
                  </a:cubicBezTo>
                  <a:cubicBezTo>
                    <a:pt x="10672" y="17109"/>
                    <a:pt x="9404" y="17997"/>
                    <a:pt x="8081" y="18753"/>
                  </a:cubicBezTo>
                  <a:cubicBezTo>
                    <a:pt x="6094" y="19879"/>
                    <a:pt x="3993" y="20719"/>
                    <a:pt x="1834" y="21245"/>
                  </a:cubicBezTo>
                  <a:lnTo>
                    <a:pt x="0" y="21600"/>
                  </a:lnTo>
                  <a:lnTo>
                    <a:pt x="0" y="18966"/>
                  </a:lnTo>
                  <a:lnTo>
                    <a:pt x="1392" y="18686"/>
                  </a:lnTo>
                  <a:cubicBezTo>
                    <a:pt x="2052" y="18520"/>
                    <a:pt x="2707" y="18321"/>
                    <a:pt x="3355" y="18091"/>
                  </a:cubicBezTo>
                  <a:cubicBezTo>
                    <a:pt x="4651" y="17635"/>
                    <a:pt x="5915" y="17043"/>
                    <a:pt x="7140" y="16358"/>
                  </a:cubicBezTo>
                  <a:cubicBezTo>
                    <a:pt x="9597" y="15002"/>
                    <a:pt x="11891" y="13204"/>
                    <a:pt x="13903" y="11032"/>
                  </a:cubicBezTo>
                  <a:cubicBezTo>
                    <a:pt x="14906" y="9943"/>
                    <a:pt x="15835" y="8754"/>
                    <a:pt x="16668" y="7478"/>
                  </a:cubicBezTo>
                  <a:cubicBezTo>
                    <a:pt x="17502" y="6203"/>
                    <a:pt x="18238" y="4836"/>
                    <a:pt x="18854" y="3396"/>
                  </a:cubicBezTo>
                  <a:cubicBezTo>
                    <a:pt x="19162" y="2676"/>
                    <a:pt x="19444" y="1940"/>
                    <a:pt x="19693" y="118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sz="800">
                  <a:solidFill>
                    <a:srgbClr val="FFFFFF"/>
                  </a:solidFill>
                </a:defRPr>
              </a:pPr>
              <a:endParaRPr/>
            </a:p>
          </p:txBody>
        </p:sp>
        <p:sp>
          <p:nvSpPr>
            <p:cNvPr id="110" name="Freeform: Shape 82"/>
            <p:cNvSpPr/>
            <p:nvPr/>
          </p:nvSpPr>
          <p:spPr>
            <a:xfrm>
              <a:off x="609" y="4155"/>
              <a:ext cx="2491107" cy="1943662"/>
            </a:xfrm>
            <a:custGeom>
              <a:avLst/>
              <a:gdLst/>
              <a:ahLst/>
              <a:cxnLst>
                <a:cxn ang="0">
                  <a:pos x="wd2" y="hd2"/>
                </a:cxn>
                <a:cxn ang="5400000">
                  <a:pos x="wd2" y="hd2"/>
                </a:cxn>
                <a:cxn ang="10800000">
                  <a:pos x="wd2" y="hd2"/>
                </a:cxn>
                <a:cxn ang="16200000">
                  <a:pos x="wd2" y="hd2"/>
                </a:cxn>
              </a:cxnLst>
              <a:rect l="0" t="0" r="r" b="b"/>
              <a:pathLst>
                <a:path w="21600" h="21600" extrusionOk="0">
                  <a:moveTo>
                    <a:pt x="17302" y="0"/>
                  </a:moveTo>
                  <a:lnTo>
                    <a:pt x="21600" y="0"/>
                  </a:lnTo>
                  <a:lnTo>
                    <a:pt x="21111" y="1934"/>
                  </a:lnTo>
                  <a:cubicBezTo>
                    <a:pt x="18101" y="11865"/>
                    <a:pt x="9790" y="19491"/>
                    <a:pt x="802" y="21467"/>
                  </a:cubicBezTo>
                  <a:lnTo>
                    <a:pt x="0" y="21600"/>
                  </a:lnTo>
                  <a:lnTo>
                    <a:pt x="0" y="16575"/>
                  </a:lnTo>
                  <a:lnTo>
                    <a:pt x="296" y="16523"/>
                  </a:lnTo>
                  <a:cubicBezTo>
                    <a:pt x="1639" y="16211"/>
                    <a:pt x="2982" y="15742"/>
                    <a:pt x="4314" y="15120"/>
                  </a:cubicBezTo>
                  <a:cubicBezTo>
                    <a:pt x="6909" y="13912"/>
                    <a:pt x="9379" y="12133"/>
                    <a:pt x="11459" y="9976"/>
                  </a:cubicBezTo>
                  <a:cubicBezTo>
                    <a:pt x="13575" y="7781"/>
                    <a:pt x="15238" y="5285"/>
                    <a:pt x="16401" y="2557"/>
                  </a:cubicBezTo>
                  <a:cubicBezTo>
                    <a:pt x="16624" y="2034"/>
                    <a:pt x="16826" y="1507"/>
                    <a:pt x="17008" y="97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16" name="Group 84"/>
          <p:cNvGrpSpPr/>
          <p:nvPr/>
        </p:nvGrpSpPr>
        <p:grpSpPr>
          <a:xfrm>
            <a:off x="9685726" y="4683666"/>
            <a:ext cx="2514949" cy="2174334"/>
            <a:chOff x="0" y="0"/>
            <a:chExt cx="2514948" cy="2174333"/>
          </a:xfrm>
        </p:grpSpPr>
        <p:sp>
          <p:nvSpPr>
            <p:cNvPr id="112" name="Freeform: Shape 85"/>
            <p:cNvSpPr/>
            <p:nvPr/>
          </p:nvSpPr>
          <p:spPr>
            <a:xfrm rot="10800000">
              <a:off x="-1" y="0"/>
              <a:ext cx="2514950" cy="2170179"/>
            </a:xfrm>
            <a:custGeom>
              <a:avLst/>
              <a:gdLst/>
              <a:ahLst/>
              <a:cxnLst>
                <a:cxn ang="0">
                  <a:pos x="wd2" y="hd2"/>
                </a:cxn>
                <a:cxn ang="5400000">
                  <a:pos x="wd2" y="hd2"/>
                </a:cxn>
                <a:cxn ang="10800000">
                  <a:pos x="wd2" y="hd2"/>
                </a:cxn>
                <a:cxn ang="16200000">
                  <a:pos x="wd2" y="hd2"/>
                </a:cxn>
              </a:cxnLst>
              <a:rect l="0" t="0" r="r" b="b"/>
              <a:pathLst>
                <a:path w="21600" h="21600" extrusionOk="0">
                  <a:moveTo>
                    <a:pt x="21180" y="0"/>
                  </a:moveTo>
                  <a:lnTo>
                    <a:pt x="21600" y="0"/>
                  </a:lnTo>
                  <a:lnTo>
                    <a:pt x="21577" y="123"/>
                  </a:lnTo>
                  <a:cubicBezTo>
                    <a:pt x="21315" y="1325"/>
                    <a:pt x="20978" y="2511"/>
                    <a:pt x="20569" y="3669"/>
                  </a:cubicBezTo>
                  <a:cubicBezTo>
                    <a:pt x="20296" y="4441"/>
                    <a:pt x="20000" y="5206"/>
                    <a:pt x="19666" y="5953"/>
                  </a:cubicBezTo>
                  <a:cubicBezTo>
                    <a:pt x="19337" y="6702"/>
                    <a:pt x="18974" y="7436"/>
                    <a:pt x="18584" y="8152"/>
                  </a:cubicBezTo>
                  <a:cubicBezTo>
                    <a:pt x="17801" y="9585"/>
                    <a:pt x="16908" y="10954"/>
                    <a:pt x="15908" y="12232"/>
                  </a:cubicBezTo>
                  <a:cubicBezTo>
                    <a:pt x="15406" y="12868"/>
                    <a:pt x="14882" y="13486"/>
                    <a:pt x="14328" y="14072"/>
                  </a:cubicBezTo>
                  <a:cubicBezTo>
                    <a:pt x="14190" y="14220"/>
                    <a:pt x="14052" y="14366"/>
                    <a:pt x="13909" y="14509"/>
                  </a:cubicBezTo>
                  <a:cubicBezTo>
                    <a:pt x="13768" y="14652"/>
                    <a:pt x="13629" y="14799"/>
                    <a:pt x="13483" y="14937"/>
                  </a:cubicBezTo>
                  <a:cubicBezTo>
                    <a:pt x="13195" y="15217"/>
                    <a:pt x="12899" y="15489"/>
                    <a:pt x="12601" y="15758"/>
                  </a:cubicBezTo>
                  <a:cubicBezTo>
                    <a:pt x="11403" y="16828"/>
                    <a:pt x="10110" y="17775"/>
                    <a:pt x="8747" y="18588"/>
                  </a:cubicBezTo>
                  <a:cubicBezTo>
                    <a:pt x="6703" y="19808"/>
                    <a:pt x="4488" y="20711"/>
                    <a:pt x="2197" y="21230"/>
                  </a:cubicBezTo>
                  <a:lnTo>
                    <a:pt x="0" y="21600"/>
                  </a:lnTo>
                  <a:lnTo>
                    <a:pt x="0" y="19310"/>
                  </a:lnTo>
                  <a:lnTo>
                    <a:pt x="1732" y="18939"/>
                  </a:lnTo>
                  <a:cubicBezTo>
                    <a:pt x="2424" y="18754"/>
                    <a:pt x="3110" y="18543"/>
                    <a:pt x="3787" y="18298"/>
                  </a:cubicBezTo>
                  <a:cubicBezTo>
                    <a:pt x="4465" y="18055"/>
                    <a:pt x="5134" y="17782"/>
                    <a:pt x="5794" y="17481"/>
                  </a:cubicBezTo>
                  <a:cubicBezTo>
                    <a:pt x="6452" y="17179"/>
                    <a:pt x="7102" y="16849"/>
                    <a:pt x="7740" y="16494"/>
                  </a:cubicBezTo>
                  <a:cubicBezTo>
                    <a:pt x="9017" y="15783"/>
                    <a:pt x="10251" y="14973"/>
                    <a:pt x="11431" y="14068"/>
                  </a:cubicBezTo>
                  <a:cubicBezTo>
                    <a:pt x="11725" y="13840"/>
                    <a:pt x="12018" y="13610"/>
                    <a:pt x="12304" y="13369"/>
                  </a:cubicBezTo>
                  <a:cubicBezTo>
                    <a:pt x="12449" y="13251"/>
                    <a:pt x="12590" y="13129"/>
                    <a:pt x="12733" y="13008"/>
                  </a:cubicBezTo>
                  <a:cubicBezTo>
                    <a:pt x="12876" y="12888"/>
                    <a:pt x="13017" y="12764"/>
                    <a:pt x="13156" y="12638"/>
                  </a:cubicBezTo>
                  <a:cubicBezTo>
                    <a:pt x="13716" y="12136"/>
                    <a:pt x="14263" y="11616"/>
                    <a:pt x="14790" y="11069"/>
                  </a:cubicBezTo>
                  <a:cubicBezTo>
                    <a:pt x="15846" y="9978"/>
                    <a:pt x="16825" y="8788"/>
                    <a:pt x="17705" y="7508"/>
                  </a:cubicBezTo>
                  <a:cubicBezTo>
                    <a:pt x="18145" y="6868"/>
                    <a:pt x="18561" y="6206"/>
                    <a:pt x="18948" y="5522"/>
                  </a:cubicBezTo>
                  <a:cubicBezTo>
                    <a:pt x="19329" y="4835"/>
                    <a:pt x="19689" y="4131"/>
                    <a:pt x="20007" y="3403"/>
                  </a:cubicBezTo>
                  <a:cubicBezTo>
                    <a:pt x="20089" y="3222"/>
                    <a:pt x="20166" y="3038"/>
                    <a:pt x="20241" y="2855"/>
                  </a:cubicBezTo>
                  <a:lnTo>
                    <a:pt x="20355" y="2578"/>
                  </a:lnTo>
                  <a:lnTo>
                    <a:pt x="20464" y="2299"/>
                  </a:lnTo>
                  <a:cubicBezTo>
                    <a:pt x="20534" y="2113"/>
                    <a:pt x="20606" y="1927"/>
                    <a:pt x="20670" y="1737"/>
                  </a:cubicBezTo>
                  <a:cubicBezTo>
                    <a:pt x="20735" y="1547"/>
                    <a:pt x="20806" y="1360"/>
                    <a:pt x="20864" y="1168"/>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3" name="Freeform: Shape 86"/>
            <p:cNvSpPr/>
            <p:nvPr/>
          </p:nvSpPr>
          <p:spPr>
            <a:xfrm rot="10800000">
              <a:off x="21885" y="226437"/>
              <a:ext cx="2493063" cy="1947897"/>
            </a:xfrm>
            <a:custGeom>
              <a:avLst/>
              <a:gdLst/>
              <a:ahLst/>
              <a:cxnLst>
                <a:cxn ang="0">
                  <a:pos x="wd2" y="hd2"/>
                </a:cxn>
                <a:cxn ang="5400000">
                  <a:pos x="wd2" y="hd2"/>
                </a:cxn>
                <a:cxn ang="10800000">
                  <a:pos x="wd2" y="hd2"/>
                </a:cxn>
                <a:cxn ang="16200000">
                  <a:pos x="wd2" y="hd2"/>
                </a:cxn>
              </a:cxnLst>
              <a:rect l="0" t="0" r="r" b="b"/>
              <a:pathLst>
                <a:path w="21600" h="21600" extrusionOk="0">
                  <a:moveTo>
                    <a:pt x="16435" y="0"/>
                  </a:moveTo>
                  <a:lnTo>
                    <a:pt x="21600" y="0"/>
                  </a:lnTo>
                  <a:lnTo>
                    <a:pt x="21100" y="1976"/>
                  </a:lnTo>
                  <a:cubicBezTo>
                    <a:pt x="18092" y="11885"/>
                    <a:pt x="9788" y="19495"/>
                    <a:pt x="806" y="21467"/>
                  </a:cubicBezTo>
                  <a:lnTo>
                    <a:pt x="0" y="21600"/>
                  </a:lnTo>
                  <a:lnTo>
                    <a:pt x="0" y="15577"/>
                  </a:lnTo>
                  <a:lnTo>
                    <a:pt x="151" y="15551"/>
                  </a:lnTo>
                  <a:cubicBezTo>
                    <a:pt x="1453" y="15248"/>
                    <a:pt x="2756" y="14797"/>
                    <a:pt x="4022" y="14207"/>
                  </a:cubicBezTo>
                  <a:cubicBezTo>
                    <a:pt x="6528" y="13041"/>
                    <a:pt x="8914" y="11326"/>
                    <a:pt x="10922" y="9246"/>
                  </a:cubicBezTo>
                  <a:cubicBezTo>
                    <a:pt x="12926" y="7170"/>
                    <a:pt x="14566" y="4713"/>
                    <a:pt x="15664" y="2143"/>
                  </a:cubicBezTo>
                  <a:cubicBezTo>
                    <a:pt x="15875" y="1648"/>
                    <a:pt x="16067" y="1149"/>
                    <a:pt x="16240" y="64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4" name="Freeform: Shape 87"/>
            <p:cNvSpPr/>
            <p:nvPr/>
          </p:nvSpPr>
          <p:spPr>
            <a:xfrm rot="10800000">
              <a:off x="13858" y="197476"/>
              <a:ext cx="2501090" cy="1972703"/>
            </a:xfrm>
            <a:custGeom>
              <a:avLst/>
              <a:gdLst/>
              <a:ahLst/>
              <a:cxnLst>
                <a:cxn ang="0">
                  <a:pos x="wd2" y="hd2"/>
                </a:cxn>
                <a:cxn ang="5400000">
                  <a:pos x="wd2" y="hd2"/>
                </a:cxn>
                <a:cxn ang="10800000">
                  <a:pos x="wd2" y="hd2"/>
                </a:cxn>
                <a:cxn ang="16200000">
                  <a:pos x="wd2" y="hd2"/>
                </a:cxn>
              </a:cxnLst>
              <a:rect l="0" t="0" r="r" b="b"/>
              <a:pathLst>
                <a:path w="21600" h="21600" extrusionOk="0">
                  <a:moveTo>
                    <a:pt x="20025" y="0"/>
                  </a:moveTo>
                  <a:lnTo>
                    <a:pt x="21600" y="0"/>
                  </a:lnTo>
                  <a:lnTo>
                    <a:pt x="21193" y="1838"/>
                  </a:lnTo>
                  <a:cubicBezTo>
                    <a:pt x="20965" y="2673"/>
                    <a:pt x="20698" y="3494"/>
                    <a:pt x="20391" y="4293"/>
                  </a:cubicBezTo>
                  <a:cubicBezTo>
                    <a:pt x="19159" y="7489"/>
                    <a:pt x="17374" y="10350"/>
                    <a:pt x="15271" y="12785"/>
                  </a:cubicBezTo>
                  <a:cubicBezTo>
                    <a:pt x="14217" y="14003"/>
                    <a:pt x="13079" y="15114"/>
                    <a:pt x="11876" y="16112"/>
                  </a:cubicBezTo>
                  <a:cubicBezTo>
                    <a:pt x="10672" y="17109"/>
                    <a:pt x="9404" y="17997"/>
                    <a:pt x="8081" y="18753"/>
                  </a:cubicBezTo>
                  <a:cubicBezTo>
                    <a:pt x="6094" y="19879"/>
                    <a:pt x="3993" y="20719"/>
                    <a:pt x="1834" y="21245"/>
                  </a:cubicBezTo>
                  <a:lnTo>
                    <a:pt x="0" y="21600"/>
                  </a:lnTo>
                  <a:lnTo>
                    <a:pt x="0" y="18966"/>
                  </a:lnTo>
                  <a:lnTo>
                    <a:pt x="1392" y="18686"/>
                  </a:lnTo>
                  <a:cubicBezTo>
                    <a:pt x="2052" y="18520"/>
                    <a:pt x="2707" y="18321"/>
                    <a:pt x="3355" y="18091"/>
                  </a:cubicBezTo>
                  <a:cubicBezTo>
                    <a:pt x="4651" y="17635"/>
                    <a:pt x="5915" y="17043"/>
                    <a:pt x="7140" y="16358"/>
                  </a:cubicBezTo>
                  <a:cubicBezTo>
                    <a:pt x="9597" y="15002"/>
                    <a:pt x="11891" y="13204"/>
                    <a:pt x="13903" y="11032"/>
                  </a:cubicBezTo>
                  <a:cubicBezTo>
                    <a:pt x="14906" y="9943"/>
                    <a:pt x="15835" y="8754"/>
                    <a:pt x="16668" y="7478"/>
                  </a:cubicBezTo>
                  <a:cubicBezTo>
                    <a:pt x="17502" y="6203"/>
                    <a:pt x="18238" y="4836"/>
                    <a:pt x="18854" y="3396"/>
                  </a:cubicBezTo>
                  <a:cubicBezTo>
                    <a:pt x="19162" y="2676"/>
                    <a:pt x="19444" y="1940"/>
                    <a:pt x="19693" y="118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sz="800">
                  <a:solidFill>
                    <a:srgbClr val="FFFFFF"/>
                  </a:solidFill>
                </a:defRPr>
              </a:pPr>
              <a:endParaRPr/>
            </a:p>
          </p:txBody>
        </p:sp>
        <p:sp>
          <p:nvSpPr>
            <p:cNvPr id="115" name="Freeform: Shape 88"/>
            <p:cNvSpPr/>
            <p:nvPr/>
          </p:nvSpPr>
          <p:spPr>
            <a:xfrm rot="10800000">
              <a:off x="23232" y="226516"/>
              <a:ext cx="2491107" cy="1943662"/>
            </a:xfrm>
            <a:custGeom>
              <a:avLst/>
              <a:gdLst/>
              <a:ahLst/>
              <a:cxnLst>
                <a:cxn ang="0">
                  <a:pos x="wd2" y="hd2"/>
                </a:cxn>
                <a:cxn ang="5400000">
                  <a:pos x="wd2" y="hd2"/>
                </a:cxn>
                <a:cxn ang="10800000">
                  <a:pos x="wd2" y="hd2"/>
                </a:cxn>
                <a:cxn ang="16200000">
                  <a:pos x="wd2" y="hd2"/>
                </a:cxn>
              </a:cxnLst>
              <a:rect l="0" t="0" r="r" b="b"/>
              <a:pathLst>
                <a:path w="21600" h="21600" extrusionOk="0">
                  <a:moveTo>
                    <a:pt x="17302" y="0"/>
                  </a:moveTo>
                  <a:lnTo>
                    <a:pt x="21600" y="0"/>
                  </a:lnTo>
                  <a:lnTo>
                    <a:pt x="21111" y="1934"/>
                  </a:lnTo>
                  <a:cubicBezTo>
                    <a:pt x="18101" y="11865"/>
                    <a:pt x="9790" y="19491"/>
                    <a:pt x="802" y="21467"/>
                  </a:cubicBezTo>
                  <a:lnTo>
                    <a:pt x="0" y="21600"/>
                  </a:lnTo>
                  <a:lnTo>
                    <a:pt x="0" y="16575"/>
                  </a:lnTo>
                  <a:lnTo>
                    <a:pt x="296" y="16523"/>
                  </a:lnTo>
                  <a:cubicBezTo>
                    <a:pt x="1639" y="16211"/>
                    <a:pt x="2982" y="15742"/>
                    <a:pt x="4314" y="15120"/>
                  </a:cubicBezTo>
                  <a:cubicBezTo>
                    <a:pt x="6909" y="13912"/>
                    <a:pt x="9379" y="12133"/>
                    <a:pt x="11459" y="9976"/>
                  </a:cubicBezTo>
                  <a:cubicBezTo>
                    <a:pt x="13575" y="7781"/>
                    <a:pt x="15238" y="5285"/>
                    <a:pt x="16401" y="2557"/>
                  </a:cubicBezTo>
                  <a:cubicBezTo>
                    <a:pt x="16624" y="2034"/>
                    <a:pt x="16826" y="1507"/>
                    <a:pt x="17008" y="97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17" name="ZoneTexte 38"/>
          <p:cNvSpPr txBox="1"/>
          <p:nvPr/>
        </p:nvSpPr>
        <p:spPr>
          <a:xfrm>
            <a:off x="576584" y="4442935"/>
            <a:ext cx="11038524" cy="3235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lnSpc>
                <a:spcPct val="150000"/>
              </a:lnSpc>
              <a:defRPr sz="1400">
                <a:solidFill>
                  <a:srgbClr val="44546A"/>
                </a:solidFill>
                <a:latin typeface="Calibri Light"/>
                <a:ea typeface="Calibri Light"/>
                <a:cs typeface="Calibri Light"/>
                <a:sym typeface="Calibri Light"/>
              </a:defRPr>
            </a:pPr>
            <a:r>
              <a:rPr dirty="0"/>
              <a:t>Cycles de </a:t>
            </a:r>
            <a:r>
              <a:rPr dirty="0" err="1"/>
              <a:t>conférences</a:t>
            </a:r>
            <a:endParaRPr dirty="0"/>
          </a:p>
          <a:p>
            <a:pPr algn="r">
              <a:lnSpc>
                <a:spcPct val="150000"/>
              </a:lnSpc>
              <a:defRPr sz="1400">
                <a:solidFill>
                  <a:srgbClr val="44546A"/>
                </a:solidFill>
                <a:latin typeface="Calibri Light"/>
                <a:ea typeface="Calibri Light"/>
                <a:cs typeface="Calibri Light"/>
                <a:sym typeface="Calibri Light"/>
              </a:defRPr>
            </a:pPr>
            <a:r>
              <a:rPr dirty="0"/>
              <a:t>Centre Maurice Chalumeau</a:t>
            </a:r>
          </a:p>
          <a:p>
            <a:pPr algn="r">
              <a:lnSpc>
                <a:spcPct val="150000"/>
              </a:lnSpc>
              <a:defRPr sz="1400">
                <a:solidFill>
                  <a:srgbClr val="44546A"/>
                </a:solidFill>
                <a:latin typeface="Calibri Light"/>
                <a:ea typeface="Calibri Light"/>
                <a:cs typeface="Calibri Light"/>
                <a:sym typeface="Calibri Light"/>
              </a:defRPr>
            </a:pPr>
            <a:r>
              <a:rPr dirty="0"/>
              <a:t>Regards </a:t>
            </a:r>
            <a:r>
              <a:rPr dirty="0" err="1"/>
              <a:t>psychologiques</a:t>
            </a:r>
            <a:r>
              <a:rPr dirty="0"/>
              <a:t> </a:t>
            </a:r>
            <a:r>
              <a:rPr dirty="0" err="1"/>
              <a:t>croisés</a:t>
            </a:r>
            <a:r>
              <a:rPr dirty="0"/>
              <a:t> sur les </a:t>
            </a:r>
            <a:r>
              <a:rPr dirty="0" err="1"/>
              <a:t>sexualités</a:t>
            </a:r>
            <a:endParaRPr dirty="0"/>
          </a:p>
          <a:p>
            <a:pPr algn="r">
              <a:lnSpc>
                <a:spcPct val="150000"/>
              </a:lnSpc>
              <a:defRPr sz="1400">
                <a:solidFill>
                  <a:srgbClr val="44546A"/>
                </a:solidFill>
                <a:latin typeface="Calibri Light"/>
                <a:ea typeface="Calibri Light"/>
                <a:cs typeface="Calibri Light"/>
                <a:sym typeface="Calibri Light"/>
              </a:defRPr>
            </a:pPr>
            <a:r>
              <a:rPr dirty="0" err="1"/>
              <a:t>Mercredi</a:t>
            </a:r>
            <a:r>
              <a:rPr dirty="0"/>
              <a:t> 07 </a:t>
            </a:r>
            <a:r>
              <a:rPr dirty="0" err="1"/>
              <a:t>avril</a:t>
            </a:r>
            <a:r>
              <a:rPr dirty="0"/>
              <a:t> 2021</a:t>
            </a:r>
            <a:br>
              <a:rPr dirty="0"/>
            </a:br>
            <a:endParaRPr sz="1600" dirty="0"/>
          </a:p>
          <a:p>
            <a:pPr>
              <a:defRPr sz="1600">
                <a:latin typeface="Arial"/>
                <a:ea typeface="Arial"/>
                <a:cs typeface="Arial"/>
                <a:sym typeface="Arial"/>
              </a:defRPr>
            </a:pPr>
            <a:r>
              <a:rPr dirty="0"/>
              <a:t>  </a:t>
            </a:r>
            <a:r>
              <a:rPr sz="10600" dirty="0"/>
              <a:t>   </a:t>
            </a:r>
            <a:r>
              <a:rPr dirty="0"/>
              <a:t>   </a:t>
            </a:r>
            <a:r>
              <a:rPr sz="2000" dirty="0"/>
              <a:t>      </a:t>
            </a:r>
            <a:r>
              <a:rPr dirty="0"/>
              <a:t>        </a:t>
            </a:r>
          </a:p>
        </p:txBody>
      </p:sp>
      <p:sp>
        <p:nvSpPr>
          <p:cNvPr id="118" name="ZoneTexte 40"/>
          <p:cNvSpPr txBox="1"/>
          <p:nvPr/>
        </p:nvSpPr>
        <p:spPr>
          <a:xfrm>
            <a:off x="251591" y="5554269"/>
            <a:ext cx="4937760" cy="1017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sz="1600">
                <a:solidFill>
                  <a:srgbClr val="44546A"/>
                </a:solidFill>
                <a:latin typeface="Calibri Light"/>
                <a:ea typeface="Calibri Light"/>
                <a:cs typeface="Calibri Light"/>
                <a:sym typeface="Calibri Light"/>
              </a:defRPr>
            </a:pPr>
            <a:r>
              <a:t>Adèle Zufferey Psychologue responsable clinique</a:t>
            </a:r>
          </a:p>
          <a:p>
            <a:pPr>
              <a:lnSpc>
                <a:spcPct val="150000"/>
              </a:lnSpc>
              <a:defRPr sz="1600">
                <a:solidFill>
                  <a:srgbClr val="44546A"/>
                </a:solidFill>
                <a:latin typeface="Calibri Light"/>
                <a:ea typeface="Calibri Light"/>
                <a:cs typeface="Calibri Light"/>
                <a:sym typeface="Calibri Light"/>
              </a:defRPr>
            </a:pPr>
            <a:r>
              <a:t>Psychologue FSP, Sexothérapeute  </a:t>
            </a:r>
          </a:p>
          <a:p>
            <a:pPr>
              <a:lnSpc>
                <a:spcPct val="150000"/>
              </a:lnSpc>
              <a:defRPr sz="1600">
                <a:solidFill>
                  <a:srgbClr val="44546A"/>
                </a:solidFill>
                <a:latin typeface="Calibri Light"/>
                <a:ea typeface="Calibri Light"/>
                <a:cs typeface="Calibri Light"/>
                <a:sym typeface="Calibri Light"/>
              </a:defRPr>
            </a:pPr>
            <a:r>
              <a:t>Fondation Agnodice </a:t>
            </a:r>
          </a:p>
        </p:txBody>
      </p:sp>
      <p:pic>
        <p:nvPicPr>
          <p:cNvPr id="119" name="Image 7" descr="Image 7"/>
          <p:cNvPicPr>
            <a:picLocks noChangeAspect="1"/>
          </p:cNvPicPr>
          <p:nvPr/>
        </p:nvPicPr>
        <p:blipFill>
          <a:blip r:embed="rId2"/>
          <a:srcRect l="11043" t="9277" r="12211" b="22770"/>
          <a:stretch>
            <a:fillRect/>
          </a:stretch>
        </p:blipFill>
        <p:spPr>
          <a:xfrm>
            <a:off x="10018277" y="240322"/>
            <a:ext cx="1642551" cy="77694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220"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1" name="Rectangle 2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226" name="Group 22"/>
          <p:cNvGrpSpPr/>
          <p:nvPr/>
        </p:nvGrpSpPr>
        <p:grpSpPr>
          <a:xfrm>
            <a:off x="-21864" y="508839"/>
            <a:ext cx="5217960" cy="6239661"/>
            <a:chOff x="0" y="1"/>
            <a:chExt cx="5217959" cy="6239660"/>
          </a:xfrm>
        </p:grpSpPr>
        <p:sp>
          <p:nvSpPr>
            <p:cNvPr id="222"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3"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4"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5"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27" name="Titre 1"/>
          <p:cNvSpPr txBox="1">
            <a:spLocks noGrp="1"/>
          </p:cNvSpPr>
          <p:nvPr>
            <p:ph type="title"/>
          </p:nvPr>
        </p:nvSpPr>
        <p:spPr>
          <a:xfrm>
            <a:off x="40594" y="1442682"/>
            <a:ext cx="4619109" cy="4371975"/>
          </a:xfrm>
          <a:prstGeom prst="rect">
            <a:avLst/>
          </a:prstGeom>
        </p:spPr>
        <p:txBody>
          <a:bodyPr/>
          <a:lstStyle/>
          <a:p>
            <a:pPr>
              <a:defRPr sz="3600">
                <a:solidFill>
                  <a:srgbClr val="44546A"/>
                </a:solidFill>
              </a:defRPr>
            </a:pPr>
            <a:r>
              <a:t>Quelques exemples de déconstructions</a:t>
            </a:r>
          </a:p>
          <a:p>
            <a:pPr>
              <a:defRPr sz="1800">
                <a:solidFill>
                  <a:srgbClr val="44546A"/>
                </a:solidFill>
              </a:defRPr>
            </a:pPr>
            <a:r>
              <a:t>basées sur des retours de jeunes concerné.e.x.s</a:t>
            </a:r>
          </a:p>
        </p:txBody>
      </p:sp>
      <p:sp>
        <p:nvSpPr>
          <p:cNvPr id="228" name="Espace réservé du contenu 2"/>
          <p:cNvSpPr txBox="1">
            <a:spLocks noGrp="1"/>
          </p:cNvSpPr>
          <p:nvPr>
            <p:ph type="body" sz="half" idx="1"/>
          </p:nvPr>
        </p:nvSpPr>
        <p:spPr>
          <a:xfrm>
            <a:off x="6160351" y="1013485"/>
            <a:ext cx="5221225" cy="5230369"/>
          </a:xfrm>
          <a:prstGeom prst="rect">
            <a:avLst/>
          </a:prstGeom>
        </p:spPr>
        <p:txBody>
          <a:bodyPr anchor="ctr"/>
          <a:lstStyle/>
          <a:p>
            <a:pPr marL="192023" indent="-192023" defTabSz="768095">
              <a:lnSpc>
                <a:spcPct val="150000"/>
              </a:lnSpc>
              <a:spcBef>
                <a:spcPts val="800"/>
              </a:spcBef>
              <a:defRPr sz="2016">
                <a:solidFill>
                  <a:srgbClr val="44546A"/>
                </a:solidFill>
              </a:defRPr>
            </a:pPr>
            <a:r>
              <a:t>La pénétration n’est pas l’acte ultime et nécessaire de la sexualité et n’est pas que « par les hommes envers les femmes »</a:t>
            </a:r>
          </a:p>
          <a:p>
            <a:pPr marL="192023" indent="-192023" defTabSz="768095">
              <a:lnSpc>
                <a:spcPct val="150000"/>
              </a:lnSpc>
              <a:spcBef>
                <a:spcPts val="800"/>
              </a:spcBef>
              <a:defRPr sz="2016">
                <a:solidFill>
                  <a:srgbClr val="44546A"/>
                </a:solidFill>
              </a:defRPr>
            </a:pPr>
            <a:r>
              <a:t>D’autres </a:t>
            </a:r>
            <a:r>
              <a:rPr i="1"/>
              <a:t>organes</a:t>
            </a:r>
            <a:r>
              <a:t> sexuels que la génitalité </a:t>
            </a:r>
          </a:p>
          <a:p>
            <a:pPr marL="192023" indent="-192023" defTabSz="768095">
              <a:lnSpc>
                <a:spcPct val="150000"/>
              </a:lnSpc>
              <a:spcBef>
                <a:spcPts val="800"/>
              </a:spcBef>
              <a:defRPr sz="2016">
                <a:solidFill>
                  <a:srgbClr val="44546A"/>
                </a:solidFill>
              </a:defRPr>
            </a:pPr>
            <a:r>
              <a:t>Effets des hormones sur le corps ; oestrogènes, testostérone =&gt; croissance mammaire, dicklit,… </a:t>
            </a:r>
          </a:p>
          <a:p>
            <a:pPr marL="192023" indent="-192023" defTabSz="768095">
              <a:lnSpc>
                <a:spcPct val="150000"/>
              </a:lnSpc>
              <a:spcBef>
                <a:spcPts val="800"/>
              </a:spcBef>
              <a:defRPr sz="2016">
                <a:solidFill>
                  <a:srgbClr val="44546A"/>
                </a:solidFill>
              </a:defRPr>
            </a:pPr>
            <a:r>
              <a:t>Hypersexualisation des thématiques trans dans la pornographie à destination hétérocis.</a:t>
            </a:r>
          </a:p>
          <a:p>
            <a:pPr marL="192023" indent="-192023" defTabSz="768095">
              <a:lnSpc>
                <a:spcPct val="150000"/>
              </a:lnSpc>
              <a:spcBef>
                <a:spcPts val="800"/>
              </a:spcBef>
              <a:defRPr sz="2016">
                <a:solidFill>
                  <a:srgbClr val="44546A"/>
                </a:solidFill>
              </a:defRPr>
            </a:pPr>
            <a:r>
              <a:t>L’intersexuation et sa diversité</a:t>
            </a:r>
          </a:p>
          <a:p>
            <a:pPr marL="192023" indent="-192023" defTabSz="768095">
              <a:lnSpc>
                <a:spcPct val="150000"/>
              </a:lnSpc>
              <a:spcBef>
                <a:spcPts val="800"/>
              </a:spcBef>
              <a:defRPr sz="2016">
                <a:solidFill>
                  <a:srgbClr val="44546A"/>
                </a:solidFill>
              </a:defRPr>
            </a:pPr>
            <a:r>
              <a:t>Et tant d’autres thèmes !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231"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32" name="Rectangle 20"/>
          <p:cNvSpPr/>
          <p:nvPr/>
        </p:nvSpPr>
        <p:spPr>
          <a:xfrm>
            <a:off x="152" y="199669"/>
            <a:ext cx="12191696" cy="68580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800">
                <a:solidFill>
                  <a:srgbClr val="FFFFFF"/>
                </a:solidFill>
              </a:defRPr>
            </a:pPr>
            <a:endParaRPr/>
          </a:p>
        </p:txBody>
      </p:sp>
      <p:pic>
        <p:nvPicPr>
          <p:cNvPr id="233" name="Image" descr="Image"/>
          <p:cNvPicPr>
            <a:picLocks/>
          </p:cNvPicPr>
          <p:nvPr/>
        </p:nvPicPr>
        <p:blipFill>
          <a:blip r:embed="rId2"/>
          <a:stretch>
            <a:fillRect/>
          </a:stretch>
        </p:blipFill>
        <p:spPr>
          <a:xfrm>
            <a:off x="152" y="199669"/>
            <a:ext cx="1421672" cy="2750668"/>
          </a:xfrm>
          <a:prstGeom prst="rect">
            <a:avLst/>
          </a:prstGeom>
          <a:ln w="12700">
            <a:miter lim="400000"/>
          </a:ln>
        </p:spPr>
      </p:pic>
      <p:grpSp>
        <p:nvGrpSpPr>
          <p:cNvPr id="238" name="Group 22"/>
          <p:cNvGrpSpPr/>
          <p:nvPr/>
        </p:nvGrpSpPr>
        <p:grpSpPr>
          <a:xfrm>
            <a:off x="-21864" y="508839"/>
            <a:ext cx="5217960" cy="6239661"/>
            <a:chOff x="0" y="1"/>
            <a:chExt cx="5217959" cy="6239660"/>
          </a:xfrm>
        </p:grpSpPr>
        <p:sp>
          <p:nvSpPr>
            <p:cNvPr id="234"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5"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6"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7"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39" name="Titre 1"/>
          <p:cNvSpPr txBox="1">
            <a:spLocks noGrp="1"/>
          </p:cNvSpPr>
          <p:nvPr>
            <p:ph type="title"/>
          </p:nvPr>
        </p:nvSpPr>
        <p:spPr>
          <a:xfrm>
            <a:off x="135381" y="1537469"/>
            <a:ext cx="4619109" cy="4371975"/>
          </a:xfrm>
          <a:prstGeom prst="rect">
            <a:avLst/>
          </a:prstGeom>
        </p:spPr>
        <p:txBody>
          <a:bodyPr/>
          <a:lstStyle>
            <a:lvl1pPr>
              <a:defRPr sz="3600">
                <a:solidFill>
                  <a:srgbClr val="44546A"/>
                </a:solidFill>
              </a:defRPr>
            </a:lvl1pPr>
          </a:lstStyle>
          <a:p>
            <a:r>
              <a:t>Aux armes, révoltés !</a:t>
            </a:r>
          </a:p>
        </p:txBody>
      </p:sp>
      <p:pic>
        <p:nvPicPr>
          <p:cNvPr id="240" name="Image" descr="Image"/>
          <p:cNvPicPr>
            <a:picLocks noChangeAspect="1"/>
          </p:cNvPicPr>
          <p:nvPr/>
        </p:nvPicPr>
        <p:blipFill>
          <a:blip r:embed="rId3"/>
          <a:stretch>
            <a:fillRect/>
          </a:stretch>
        </p:blipFill>
        <p:spPr>
          <a:xfrm>
            <a:off x="6987190" y="191864"/>
            <a:ext cx="1692720" cy="2750668"/>
          </a:xfrm>
          <a:prstGeom prst="rect">
            <a:avLst/>
          </a:prstGeom>
          <a:ln w="12700">
            <a:miter lim="400000"/>
          </a:ln>
        </p:spPr>
      </p:pic>
      <p:pic>
        <p:nvPicPr>
          <p:cNvPr id="241" name="Image" descr="Image"/>
          <p:cNvPicPr>
            <a:picLocks noChangeAspect="1"/>
          </p:cNvPicPr>
          <p:nvPr/>
        </p:nvPicPr>
        <p:blipFill>
          <a:blip r:embed="rId4"/>
          <a:stretch>
            <a:fillRect/>
          </a:stretch>
        </p:blipFill>
        <p:spPr>
          <a:xfrm>
            <a:off x="8852740" y="190341"/>
            <a:ext cx="2234592" cy="3298441"/>
          </a:xfrm>
          <a:prstGeom prst="rect">
            <a:avLst/>
          </a:prstGeom>
          <a:ln w="12700">
            <a:miter lim="400000"/>
          </a:ln>
        </p:spPr>
      </p:pic>
      <p:pic>
        <p:nvPicPr>
          <p:cNvPr id="242" name="Image" descr="Image"/>
          <p:cNvPicPr>
            <a:picLocks noChangeAspect="1"/>
          </p:cNvPicPr>
          <p:nvPr/>
        </p:nvPicPr>
        <p:blipFill>
          <a:blip r:embed="rId5"/>
          <a:stretch>
            <a:fillRect/>
          </a:stretch>
        </p:blipFill>
        <p:spPr>
          <a:xfrm>
            <a:off x="6651266" y="2505715"/>
            <a:ext cx="2113898" cy="3128568"/>
          </a:xfrm>
          <a:prstGeom prst="rect">
            <a:avLst/>
          </a:prstGeom>
          <a:ln w="12700">
            <a:miter lim="400000"/>
          </a:ln>
        </p:spPr>
      </p:pic>
      <p:pic>
        <p:nvPicPr>
          <p:cNvPr id="243" name="Image" descr="Image"/>
          <p:cNvPicPr>
            <a:picLocks noChangeAspect="1"/>
          </p:cNvPicPr>
          <p:nvPr/>
        </p:nvPicPr>
        <p:blipFill>
          <a:blip r:embed="rId6"/>
          <a:stretch>
            <a:fillRect/>
          </a:stretch>
        </p:blipFill>
        <p:spPr>
          <a:xfrm>
            <a:off x="8891700" y="3209959"/>
            <a:ext cx="2156672" cy="329844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246"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47" name="Rectangle 2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252" name="Group 22"/>
          <p:cNvGrpSpPr/>
          <p:nvPr/>
        </p:nvGrpSpPr>
        <p:grpSpPr>
          <a:xfrm>
            <a:off x="-21864" y="508839"/>
            <a:ext cx="5217960" cy="6239661"/>
            <a:chOff x="0" y="1"/>
            <a:chExt cx="5217959" cy="6239660"/>
          </a:xfrm>
        </p:grpSpPr>
        <p:sp>
          <p:nvSpPr>
            <p:cNvPr id="248"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9"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0"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1"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53" name="Titre 1"/>
          <p:cNvSpPr txBox="1">
            <a:spLocks noGrp="1"/>
          </p:cNvSpPr>
          <p:nvPr>
            <p:ph type="title"/>
          </p:nvPr>
        </p:nvSpPr>
        <p:spPr>
          <a:xfrm>
            <a:off x="-6800" y="1442682"/>
            <a:ext cx="4619109" cy="4371975"/>
          </a:xfrm>
          <a:prstGeom prst="rect">
            <a:avLst/>
          </a:prstGeom>
        </p:spPr>
        <p:txBody>
          <a:bodyPr/>
          <a:lstStyle>
            <a:lvl1pPr>
              <a:defRPr sz="3600">
                <a:solidFill>
                  <a:srgbClr val="44546A"/>
                </a:solidFill>
              </a:defRPr>
            </a:lvl1pPr>
          </a:lstStyle>
          <a:p>
            <a:r>
              <a:t>Une sexualité sans normes (de genre) ; un multiple des possibles</a:t>
            </a:r>
          </a:p>
        </p:txBody>
      </p:sp>
      <p:sp>
        <p:nvSpPr>
          <p:cNvPr id="254" name="Espace réservé du contenu 2"/>
          <p:cNvSpPr txBox="1">
            <a:spLocks noGrp="1"/>
          </p:cNvSpPr>
          <p:nvPr>
            <p:ph type="body" sz="half" idx="1"/>
          </p:nvPr>
        </p:nvSpPr>
        <p:spPr>
          <a:xfrm>
            <a:off x="6172200" y="1124578"/>
            <a:ext cx="5221224" cy="5230369"/>
          </a:xfrm>
          <a:prstGeom prst="rect">
            <a:avLst/>
          </a:prstGeom>
        </p:spPr>
        <p:txBody>
          <a:bodyPr anchor="ctr"/>
          <a:lstStyle/>
          <a:p>
            <a:pPr marL="196596" indent="-196596" defTabSz="786384">
              <a:lnSpc>
                <a:spcPct val="150000"/>
              </a:lnSpc>
              <a:spcBef>
                <a:spcPts val="800"/>
              </a:spcBef>
              <a:defRPr sz="2064">
                <a:solidFill>
                  <a:srgbClr val="44546A"/>
                </a:solidFill>
              </a:defRPr>
            </a:pPr>
            <a:r>
              <a:t>Déconstruire les sexualités hétérocisnormées, c’est faire évoluer un positionnement général, féministe, non obsédé par la génialité. </a:t>
            </a:r>
          </a:p>
          <a:p>
            <a:pPr marL="196596" indent="-196596" defTabSz="786384">
              <a:lnSpc>
                <a:spcPct val="150000"/>
              </a:lnSpc>
              <a:spcBef>
                <a:spcPts val="800"/>
              </a:spcBef>
              <a:defRPr sz="2064">
                <a:solidFill>
                  <a:srgbClr val="44546A"/>
                </a:solidFill>
              </a:defRPr>
            </a:pPr>
            <a:r>
              <a:t>Attaquer à la racine des souffrances liées à la vie sexuelle de tou.te.x.s : angoisse de masculinitude, féminitude, complexes, désir,…</a:t>
            </a:r>
          </a:p>
          <a:p>
            <a:pPr marL="196596" indent="-196596" defTabSz="786384">
              <a:lnSpc>
                <a:spcPct val="150000"/>
              </a:lnSpc>
              <a:spcBef>
                <a:spcPts val="800"/>
              </a:spcBef>
              <a:defRPr sz="2064">
                <a:solidFill>
                  <a:srgbClr val="44546A"/>
                </a:solidFill>
              </a:defRPr>
            </a:pPr>
            <a:r>
              <a:t>Ouvrir le dialogue sur l’asexualité et les niveaux de consentement</a:t>
            </a:r>
          </a:p>
          <a:p>
            <a:pPr marL="196596" indent="-196596" defTabSz="786384">
              <a:lnSpc>
                <a:spcPct val="150000"/>
              </a:lnSpc>
              <a:spcBef>
                <a:spcPts val="800"/>
              </a:spcBef>
              <a:defRPr sz="2064">
                <a:solidFill>
                  <a:srgbClr val="44546A"/>
                </a:solidFil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257"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8" name="Rectangle 2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263" name="Group 22"/>
          <p:cNvGrpSpPr/>
          <p:nvPr/>
        </p:nvGrpSpPr>
        <p:grpSpPr>
          <a:xfrm>
            <a:off x="-21864" y="508839"/>
            <a:ext cx="5217960" cy="6239661"/>
            <a:chOff x="0" y="1"/>
            <a:chExt cx="5217959" cy="6239660"/>
          </a:xfrm>
        </p:grpSpPr>
        <p:sp>
          <p:nvSpPr>
            <p:cNvPr id="259"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0"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1"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2"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64" name="Titre 1"/>
          <p:cNvSpPr txBox="1">
            <a:spLocks noGrp="1"/>
          </p:cNvSpPr>
          <p:nvPr>
            <p:ph type="title"/>
          </p:nvPr>
        </p:nvSpPr>
        <p:spPr>
          <a:xfrm>
            <a:off x="99836" y="1442682"/>
            <a:ext cx="4619109" cy="4371975"/>
          </a:xfrm>
          <a:prstGeom prst="rect">
            <a:avLst/>
          </a:prstGeom>
        </p:spPr>
        <p:txBody>
          <a:bodyPr/>
          <a:lstStyle/>
          <a:p>
            <a:pPr>
              <a:defRPr sz="3600">
                <a:solidFill>
                  <a:srgbClr val="44546A"/>
                </a:solidFill>
              </a:defRPr>
            </a:pPr>
            <a:r>
              <a:t>De l’importance d’une sexologie intégrative</a:t>
            </a:r>
          </a:p>
          <a:p>
            <a:pPr>
              <a:defRPr sz="1600">
                <a:solidFill>
                  <a:srgbClr val="44546A"/>
                </a:solidFill>
              </a:defRPr>
            </a:pPr>
            <a:r>
              <a:t>ou comment brouiller le cis-tème</a:t>
            </a:r>
          </a:p>
        </p:txBody>
      </p:sp>
      <p:sp>
        <p:nvSpPr>
          <p:cNvPr id="265" name="Espace réservé du contenu 2"/>
          <p:cNvSpPr txBox="1">
            <a:spLocks noGrp="1"/>
          </p:cNvSpPr>
          <p:nvPr>
            <p:ph type="body" sz="half" idx="1"/>
          </p:nvPr>
        </p:nvSpPr>
        <p:spPr>
          <a:xfrm>
            <a:off x="6160351" y="813816"/>
            <a:ext cx="5221225" cy="5230368"/>
          </a:xfrm>
          <a:prstGeom prst="rect">
            <a:avLst/>
          </a:prstGeom>
        </p:spPr>
        <p:txBody>
          <a:bodyPr anchor="ctr"/>
          <a:lstStyle/>
          <a:p>
            <a:pPr>
              <a:lnSpc>
                <a:spcPct val="150000"/>
              </a:lnSpc>
              <a:defRPr sz="2400">
                <a:solidFill>
                  <a:srgbClr val="44546A"/>
                </a:solidFill>
              </a:defRPr>
            </a:pPr>
            <a:r>
              <a:t>Besoin de lieux de consultation inclusifs  dans leurs philosophies, éthiques et infrastructures (dossiers, accueils, formulaires,…)</a:t>
            </a:r>
          </a:p>
          <a:p>
            <a:pPr>
              <a:lnSpc>
                <a:spcPct val="150000"/>
              </a:lnSpc>
              <a:defRPr sz="2400">
                <a:solidFill>
                  <a:srgbClr val="44546A"/>
                </a:solidFill>
              </a:defRPr>
            </a:pPr>
            <a:r>
              <a:t>Des thérapeutes formé.e.x.s et déconstruit.e.x.s ; un travail de tous les jours ! </a:t>
            </a:r>
          </a:p>
          <a:p>
            <a:pPr>
              <a:lnSpc>
                <a:spcPct val="150000"/>
              </a:lnSpc>
              <a:defRPr sz="2400">
                <a:solidFill>
                  <a:srgbClr val="44546A"/>
                </a:solidFill>
              </a:defRPr>
            </a:pPr>
            <a:r>
              <a:t>Toutes les conjugaisons de couples peuvent avoir / ont des problèmes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Espace réservé du pied de page 4"/>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268" name="Rectangle 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69" name="Rectangle 1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274" name="Group 12"/>
          <p:cNvGrpSpPr/>
          <p:nvPr/>
        </p:nvGrpSpPr>
        <p:grpSpPr>
          <a:xfrm>
            <a:off x="-21864" y="508839"/>
            <a:ext cx="5217960" cy="6239661"/>
            <a:chOff x="0" y="1"/>
            <a:chExt cx="5217959" cy="6239660"/>
          </a:xfrm>
        </p:grpSpPr>
        <p:sp>
          <p:nvSpPr>
            <p:cNvPr id="270" name="Freeform: Shape 1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 name="Freeform: Shape 1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 name="Freeform: Shape 1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3" name="Freeform: Shape 1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75" name="Titre 1"/>
          <p:cNvSpPr txBox="1">
            <a:spLocks noGrp="1"/>
          </p:cNvSpPr>
          <p:nvPr>
            <p:ph type="title"/>
          </p:nvPr>
        </p:nvSpPr>
        <p:spPr>
          <a:xfrm>
            <a:off x="355718" y="1442682"/>
            <a:ext cx="3855721" cy="4371975"/>
          </a:xfrm>
          <a:prstGeom prst="rect">
            <a:avLst/>
          </a:prstGeom>
        </p:spPr>
        <p:txBody>
          <a:bodyPr/>
          <a:lstStyle/>
          <a:p>
            <a:pPr>
              <a:defRPr sz="3600">
                <a:solidFill>
                  <a:srgbClr val="44546A"/>
                </a:solidFill>
              </a:defRPr>
            </a:pPr>
            <a:r>
              <a:t>Projet :  </a:t>
            </a:r>
            <a:r>
              <a:rPr i="1"/>
              <a:t>Vers un modèle d’éducation sexuelle par et pour les jeunes trans (T) et non-binaires </a:t>
            </a:r>
            <a:br>
              <a:rPr i="1"/>
            </a:br>
            <a:r>
              <a:rPr i="1"/>
              <a:t>(NB)</a:t>
            </a:r>
          </a:p>
        </p:txBody>
      </p:sp>
      <p:sp>
        <p:nvSpPr>
          <p:cNvPr id="276" name="Espace réservé du contenu 2"/>
          <p:cNvSpPr txBox="1">
            <a:spLocks noGrp="1"/>
          </p:cNvSpPr>
          <p:nvPr>
            <p:ph type="body" sz="half" idx="1"/>
          </p:nvPr>
        </p:nvSpPr>
        <p:spPr>
          <a:xfrm>
            <a:off x="5999988" y="813816"/>
            <a:ext cx="5221224" cy="5230368"/>
          </a:xfrm>
          <a:prstGeom prst="rect">
            <a:avLst/>
          </a:prstGeom>
        </p:spPr>
        <p:txBody>
          <a:bodyPr anchor="ctr"/>
          <a:lstStyle/>
          <a:p>
            <a:pPr algn="just">
              <a:lnSpc>
                <a:spcPct val="150000"/>
              </a:lnSpc>
              <a:defRPr sz="2400">
                <a:solidFill>
                  <a:srgbClr val="44546A"/>
                </a:solidFill>
              </a:defRPr>
            </a:pPr>
            <a:r>
              <a:t>Cadre de la fondation Agnodice </a:t>
            </a:r>
          </a:p>
          <a:p>
            <a:pPr algn="just">
              <a:lnSpc>
                <a:spcPct val="150000"/>
              </a:lnSpc>
              <a:defRPr sz="2400" b="1">
                <a:solidFill>
                  <a:srgbClr val="44546A"/>
                </a:solidFill>
              </a:defRPr>
            </a:pPr>
            <a:r>
              <a:t>Recrutement</a:t>
            </a:r>
            <a:r>
              <a:rPr b="0"/>
              <a:t> : réseau large de la Fondation Agnodice et  de santé trans* et LGBTIQ associatifs</a:t>
            </a:r>
          </a:p>
        </p:txBody>
      </p:sp>
      <p:pic>
        <p:nvPicPr>
          <p:cNvPr id="277" name="Image 5" descr="Image 5"/>
          <p:cNvPicPr>
            <a:picLocks noChangeAspect="1"/>
          </p:cNvPicPr>
          <p:nvPr/>
        </p:nvPicPr>
        <p:blipFill>
          <a:blip r:embed="rId2"/>
          <a:stretch>
            <a:fillRect/>
          </a:stretch>
        </p:blipFill>
        <p:spPr>
          <a:xfrm>
            <a:off x="7911548" y="677291"/>
            <a:ext cx="2649255" cy="1329309"/>
          </a:xfrm>
          <a:prstGeom prst="rect">
            <a:avLst/>
          </a:prstGeom>
          <a:ln w="12700">
            <a:miter lim="400000"/>
          </a:ln>
        </p:spPr>
      </p:pic>
      <p:pic>
        <p:nvPicPr>
          <p:cNvPr id="278" name="Image 11" descr="Image 11"/>
          <p:cNvPicPr>
            <a:picLocks noChangeAspect="1"/>
          </p:cNvPicPr>
          <p:nvPr/>
        </p:nvPicPr>
        <p:blipFill>
          <a:blip r:embed="rId3"/>
          <a:stretch>
            <a:fillRect/>
          </a:stretch>
        </p:blipFill>
        <p:spPr>
          <a:xfrm>
            <a:off x="9236174" y="4719568"/>
            <a:ext cx="1689101" cy="1500258"/>
          </a:xfrm>
          <a:prstGeom prst="rect">
            <a:avLst/>
          </a:prstGeom>
          <a:ln w="12700">
            <a:miter lim="400000"/>
          </a:ln>
        </p:spPr>
      </p:pic>
      <p:pic>
        <p:nvPicPr>
          <p:cNvPr id="279" name="Image 17" descr="Image 17"/>
          <p:cNvPicPr>
            <a:picLocks noChangeAspect="1"/>
          </p:cNvPicPr>
          <p:nvPr/>
        </p:nvPicPr>
        <p:blipFill>
          <a:blip r:embed="rId4"/>
          <a:stretch>
            <a:fillRect/>
          </a:stretch>
        </p:blipFill>
        <p:spPr>
          <a:xfrm>
            <a:off x="6095846" y="4796227"/>
            <a:ext cx="1689101" cy="124795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282" name="Rectangle 27"/>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83" name="Rectangle 29"/>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288" name="Group 31"/>
          <p:cNvGrpSpPr/>
          <p:nvPr/>
        </p:nvGrpSpPr>
        <p:grpSpPr>
          <a:xfrm>
            <a:off x="-21864" y="508839"/>
            <a:ext cx="5217960" cy="6239661"/>
            <a:chOff x="0" y="1"/>
            <a:chExt cx="5217959" cy="6239660"/>
          </a:xfrm>
        </p:grpSpPr>
        <p:sp>
          <p:nvSpPr>
            <p:cNvPr id="284" name="Freeform: Shape 32"/>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5" name="Freeform: Shape 33"/>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6" name="Freeform: Shape 34"/>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7" name="Freeform: Shape 35"/>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89" name="Titre 1"/>
          <p:cNvSpPr txBox="1">
            <a:spLocks noGrp="1"/>
          </p:cNvSpPr>
          <p:nvPr>
            <p:ph type="title"/>
          </p:nvPr>
        </p:nvSpPr>
        <p:spPr>
          <a:xfrm>
            <a:off x="640079" y="1243013"/>
            <a:ext cx="3855722" cy="4371974"/>
          </a:xfrm>
          <a:prstGeom prst="rect">
            <a:avLst/>
          </a:prstGeom>
        </p:spPr>
        <p:txBody>
          <a:bodyPr/>
          <a:lstStyle>
            <a:lvl1pPr>
              <a:defRPr sz="3600">
                <a:solidFill>
                  <a:srgbClr val="44546A"/>
                </a:solidFill>
              </a:defRPr>
            </a:lvl1pPr>
          </a:lstStyle>
          <a:p>
            <a:r>
              <a:t>Buts généraux</a:t>
            </a:r>
          </a:p>
        </p:txBody>
      </p:sp>
      <p:sp>
        <p:nvSpPr>
          <p:cNvPr id="290" name="Espace réservé du contenu 2"/>
          <p:cNvSpPr txBox="1">
            <a:spLocks noGrp="1"/>
          </p:cNvSpPr>
          <p:nvPr>
            <p:ph type="body" sz="half" idx="1"/>
          </p:nvPr>
        </p:nvSpPr>
        <p:spPr>
          <a:xfrm>
            <a:off x="6172200" y="804672"/>
            <a:ext cx="5221224" cy="5230368"/>
          </a:xfrm>
          <a:prstGeom prst="rect">
            <a:avLst/>
          </a:prstGeom>
        </p:spPr>
        <p:txBody>
          <a:bodyPr anchor="ctr"/>
          <a:lstStyle/>
          <a:p>
            <a:pPr marL="226313" indent="-226313" defTabSz="905255">
              <a:lnSpc>
                <a:spcPct val="150000"/>
              </a:lnSpc>
              <a:spcBef>
                <a:spcPts val="900"/>
              </a:spcBef>
              <a:defRPr sz="1979">
                <a:solidFill>
                  <a:srgbClr val="44546A"/>
                </a:solidFill>
              </a:defRPr>
            </a:pPr>
            <a:r>
              <a:t>Améliorer la santé psychique et sexuelle des adolescent.e.x.s transgenres et non-binaires en Romandie</a:t>
            </a:r>
          </a:p>
          <a:p>
            <a:pPr marL="226313" indent="-226313" defTabSz="905255">
              <a:lnSpc>
                <a:spcPct val="150000"/>
              </a:lnSpc>
              <a:spcBef>
                <a:spcPts val="900"/>
              </a:spcBef>
              <a:defRPr sz="1979">
                <a:solidFill>
                  <a:srgbClr val="44546A"/>
                </a:solidFill>
              </a:defRPr>
            </a:pPr>
            <a:r>
              <a:t>Prévenir les prises de risques et leurs conséquences en termes d’exposition aux IST et au VIH via une sensibilisation en santé sexuelle axée sur la diversité des corps et des identités.</a:t>
            </a:r>
          </a:p>
          <a:p>
            <a:pPr marL="226313" indent="-226313" defTabSz="905255">
              <a:lnSpc>
                <a:spcPct val="150000"/>
              </a:lnSpc>
              <a:spcBef>
                <a:spcPts val="900"/>
              </a:spcBef>
              <a:defRPr sz="1979">
                <a:solidFill>
                  <a:srgbClr val="44546A"/>
                </a:solidFill>
              </a:defRPr>
            </a:pPr>
            <a:r>
              <a:t>Approfondir la compréhension des besoins et vulnérabilités spécifiques de ce groupe de population.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293"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94" name="Rectangle 2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299" name="Group 22"/>
          <p:cNvGrpSpPr/>
          <p:nvPr/>
        </p:nvGrpSpPr>
        <p:grpSpPr>
          <a:xfrm>
            <a:off x="-21864" y="508839"/>
            <a:ext cx="5217960" cy="6239661"/>
            <a:chOff x="0" y="1"/>
            <a:chExt cx="5217959" cy="6239660"/>
          </a:xfrm>
        </p:grpSpPr>
        <p:sp>
          <p:nvSpPr>
            <p:cNvPr id="295"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6"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7"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8"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00" name="Titre 1"/>
          <p:cNvSpPr txBox="1">
            <a:spLocks noGrp="1"/>
          </p:cNvSpPr>
          <p:nvPr>
            <p:ph type="title"/>
          </p:nvPr>
        </p:nvSpPr>
        <p:spPr>
          <a:xfrm>
            <a:off x="640079" y="1243013"/>
            <a:ext cx="3855722" cy="4371974"/>
          </a:xfrm>
          <a:prstGeom prst="rect">
            <a:avLst/>
          </a:prstGeom>
        </p:spPr>
        <p:txBody>
          <a:bodyPr/>
          <a:lstStyle>
            <a:lvl1pPr>
              <a:defRPr sz="3600">
                <a:solidFill>
                  <a:srgbClr val="44546A"/>
                </a:solidFill>
              </a:defRPr>
            </a:lvl1pPr>
          </a:lstStyle>
          <a:p>
            <a:r>
              <a:t>Buts spécifiques </a:t>
            </a:r>
          </a:p>
        </p:txBody>
      </p:sp>
      <p:sp>
        <p:nvSpPr>
          <p:cNvPr id="301" name="Espace réservé du contenu 2"/>
          <p:cNvSpPr txBox="1">
            <a:spLocks noGrp="1"/>
          </p:cNvSpPr>
          <p:nvPr>
            <p:ph type="body" sz="half" idx="1"/>
          </p:nvPr>
        </p:nvSpPr>
        <p:spPr>
          <a:xfrm>
            <a:off x="6172200" y="804672"/>
            <a:ext cx="5221224" cy="5230368"/>
          </a:xfrm>
          <a:prstGeom prst="rect">
            <a:avLst/>
          </a:prstGeom>
        </p:spPr>
        <p:txBody>
          <a:bodyPr anchor="ctr"/>
          <a:lstStyle/>
          <a:p>
            <a:pPr marL="226313" indent="-226313" defTabSz="905255">
              <a:lnSpc>
                <a:spcPct val="120000"/>
              </a:lnSpc>
              <a:spcBef>
                <a:spcPts val="900"/>
              </a:spcBef>
              <a:defRPr sz="2178">
                <a:solidFill>
                  <a:srgbClr val="44546A"/>
                </a:solidFill>
              </a:defRPr>
            </a:pPr>
            <a:r>
              <a:t>Développer, via un groupe de référence, un programme d’éducation sexuelle articulée autour de la diversité T et NB;</a:t>
            </a:r>
            <a:endParaRPr sz="2475"/>
          </a:p>
          <a:p>
            <a:pPr marL="226313" indent="-226313" defTabSz="905255">
              <a:lnSpc>
                <a:spcPct val="120000"/>
              </a:lnSpc>
              <a:spcBef>
                <a:spcPts val="900"/>
              </a:spcBef>
              <a:defRPr sz="2178">
                <a:solidFill>
                  <a:srgbClr val="44546A"/>
                </a:solidFill>
              </a:defRPr>
            </a:pPr>
            <a:r>
              <a:t>Former un groupe de pairs capables d’animer des séances groupales de promotion de la santé sexuelle, en méthodologie auto-gérée par les jeunes trans, pour les jeunes trans ;</a:t>
            </a:r>
            <a:endParaRPr sz="2475"/>
          </a:p>
          <a:p>
            <a:pPr marL="226313" indent="-226313" defTabSz="905255">
              <a:lnSpc>
                <a:spcPct val="120000"/>
              </a:lnSpc>
              <a:spcBef>
                <a:spcPts val="900"/>
              </a:spcBef>
              <a:defRPr sz="2178">
                <a:solidFill>
                  <a:srgbClr val="44546A"/>
                </a:solidFill>
              </a:defRPr>
            </a:pPr>
            <a:r>
              <a:t>Assurer durablement la sensibilisation et la formation des jeunes trans par des séances de groupe autogérées régulières.</a:t>
            </a:r>
            <a:endParaRPr sz="2475"/>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Espace réservé du pied de page 3"/>
          <p:cNvSpPr txBox="1"/>
          <p:nvPr/>
        </p:nvSpPr>
        <p:spPr>
          <a:xfrm>
            <a:off x="4084320" y="6356350"/>
            <a:ext cx="4023360" cy="365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a:lnSpc>
                <a:spcPct val="90000"/>
              </a:lnSpc>
              <a:spcBef>
                <a:spcPts val="600"/>
              </a:spcBef>
              <a:defRPr sz="900">
                <a:solidFill>
                  <a:srgbClr val="888888"/>
                </a:solidFill>
              </a:defRPr>
            </a:pPr>
            <a:r>
              <a:t>Repenser la sexualité des jeunes trans et non binaires</a:t>
            </a:r>
            <a:br/>
            <a:endParaRPr/>
          </a:p>
        </p:txBody>
      </p:sp>
      <p:sp>
        <p:nvSpPr>
          <p:cNvPr id="304" name="Rectangle 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5" name="Rectangle 1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310" name="Group 12"/>
          <p:cNvGrpSpPr/>
          <p:nvPr/>
        </p:nvGrpSpPr>
        <p:grpSpPr>
          <a:xfrm>
            <a:off x="-21864" y="508839"/>
            <a:ext cx="5217960" cy="6239661"/>
            <a:chOff x="0" y="1"/>
            <a:chExt cx="5217959" cy="6239660"/>
          </a:xfrm>
        </p:grpSpPr>
        <p:sp>
          <p:nvSpPr>
            <p:cNvPr id="306" name="Freeform: Shape 1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7" name="Freeform: Shape 1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8" name="Freeform: Shape 1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9" name="Freeform: Shape 1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11" name="Titre 1"/>
          <p:cNvSpPr txBox="1">
            <a:spLocks noGrp="1"/>
          </p:cNvSpPr>
          <p:nvPr>
            <p:ph type="title"/>
          </p:nvPr>
        </p:nvSpPr>
        <p:spPr>
          <a:xfrm>
            <a:off x="640079" y="1243013"/>
            <a:ext cx="3855722" cy="4371974"/>
          </a:xfrm>
          <a:prstGeom prst="rect">
            <a:avLst/>
          </a:prstGeom>
        </p:spPr>
        <p:txBody>
          <a:bodyPr/>
          <a:lstStyle>
            <a:lvl1pPr>
              <a:defRPr sz="3600">
                <a:solidFill>
                  <a:srgbClr val="44546A"/>
                </a:solidFill>
              </a:defRPr>
            </a:lvl1pPr>
          </a:lstStyle>
          <a:p>
            <a:r>
              <a:t>Domaines d’expertise (exemples) </a:t>
            </a:r>
          </a:p>
        </p:txBody>
      </p:sp>
      <p:sp>
        <p:nvSpPr>
          <p:cNvPr id="312" name="Espace réservé du contenu 2"/>
          <p:cNvSpPr txBox="1">
            <a:spLocks noGrp="1"/>
          </p:cNvSpPr>
          <p:nvPr>
            <p:ph type="body" sz="half" idx="1"/>
          </p:nvPr>
        </p:nvSpPr>
        <p:spPr>
          <a:xfrm>
            <a:off x="6041867" y="1013485"/>
            <a:ext cx="5221225" cy="5230369"/>
          </a:xfrm>
          <a:prstGeom prst="rect">
            <a:avLst/>
          </a:prstGeom>
        </p:spPr>
        <p:txBody>
          <a:bodyPr anchor="ctr"/>
          <a:lstStyle/>
          <a:p>
            <a:pPr>
              <a:lnSpc>
                <a:spcPct val="120000"/>
              </a:lnSpc>
              <a:defRPr sz="1600">
                <a:solidFill>
                  <a:srgbClr val="44546A"/>
                </a:solidFill>
              </a:defRPr>
            </a:pPr>
            <a:r>
              <a:t>Consentement</a:t>
            </a:r>
            <a:endParaRPr sz="2500"/>
          </a:p>
          <a:p>
            <a:pPr>
              <a:lnSpc>
                <a:spcPct val="120000"/>
              </a:lnSpc>
              <a:defRPr sz="1600">
                <a:solidFill>
                  <a:srgbClr val="44546A"/>
                </a:solidFill>
              </a:defRPr>
            </a:pPr>
            <a:r>
              <a:t>« C’est quoi faire l’amour » =&gt; le mythe de la pénétration </a:t>
            </a:r>
            <a:endParaRPr sz="2500"/>
          </a:p>
          <a:p>
            <a:pPr>
              <a:lnSpc>
                <a:spcPct val="120000"/>
              </a:lnSpc>
              <a:defRPr sz="1600">
                <a:solidFill>
                  <a:srgbClr val="44546A"/>
                </a:solidFill>
              </a:defRPr>
            </a:pPr>
            <a:r>
              <a:t>L’homosexualité chez les personnes T </a:t>
            </a:r>
            <a:endParaRPr sz="2500"/>
          </a:p>
          <a:p>
            <a:pPr>
              <a:lnSpc>
                <a:spcPct val="120000"/>
              </a:lnSpc>
              <a:defRPr sz="1600">
                <a:solidFill>
                  <a:srgbClr val="44546A"/>
                </a:solidFill>
              </a:defRPr>
            </a:pPr>
            <a:r>
              <a:t>Ne pas masculiniser ou féminiser un organe =&gt; vers la neutralité des organes génitaux</a:t>
            </a:r>
            <a:endParaRPr sz="2500"/>
          </a:p>
          <a:p>
            <a:pPr>
              <a:lnSpc>
                <a:spcPct val="120000"/>
              </a:lnSpc>
              <a:defRPr sz="1600">
                <a:solidFill>
                  <a:srgbClr val="44546A"/>
                </a:solidFill>
              </a:defRPr>
            </a:pPr>
            <a:r>
              <a:t>La communication avec les partenaires amoureux/romantiques/sexuels</a:t>
            </a:r>
            <a:endParaRPr sz="2500"/>
          </a:p>
          <a:p>
            <a:pPr>
              <a:lnSpc>
                <a:spcPct val="120000"/>
              </a:lnSpc>
              <a:defRPr sz="1600">
                <a:solidFill>
                  <a:srgbClr val="44546A"/>
                </a:solidFill>
              </a:defRPr>
            </a:pPr>
            <a:r>
              <a:t>Question de la virginité qui est toxique</a:t>
            </a:r>
            <a:endParaRPr sz="2500"/>
          </a:p>
          <a:p>
            <a:pPr>
              <a:lnSpc>
                <a:spcPct val="120000"/>
              </a:lnSpc>
              <a:defRPr sz="1600">
                <a:solidFill>
                  <a:srgbClr val="44546A"/>
                </a:solidFill>
              </a:defRPr>
            </a:pPr>
            <a:r>
              <a:t>Être partenaire d’une personne vivant avec une dysphorie </a:t>
            </a:r>
            <a:endParaRPr sz="2500"/>
          </a:p>
          <a:p>
            <a:pPr>
              <a:lnSpc>
                <a:spcPct val="120000"/>
              </a:lnSpc>
              <a:defRPr sz="1600">
                <a:solidFill>
                  <a:srgbClr val="44546A"/>
                </a:solidFill>
              </a:defRPr>
            </a:pPr>
            <a:r>
              <a:t>Etc…</a:t>
            </a:r>
            <a:endParaRPr sz="2500"/>
          </a:p>
          <a:p>
            <a:pPr>
              <a:lnSpc>
                <a:spcPct val="72000"/>
              </a:lnSpc>
              <a:defRPr sz="1800">
                <a:solidFill>
                  <a:srgbClr val="44546A"/>
                </a:solidFill>
              </a:defRPr>
            </a:pPr>
            <a:endParaRPr sz="250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315" name="Rectangle 9"/>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16" name="Rectangle 11"/>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321" name="Group 13"/>
          <p:cNvGrpSpPr/>
          <p:nvPr/>
        </p:nvGrpSpPr>
        <p:grpSpPr>
          <a:xfrm>
            <a:off x="-21864" y="508839"/>
            <a:ext cx="5217960" cy="6239661"/>
            <a:chOff x="0" y="1"/>
            <a:chExt cx="5217959" cy="6239660"/>
          </a:xfrm>
        </p:grpSpPr>
        <p:sp>
          <p:nvSpPr>
            <p:cNvPr id="317" name="Freeform: Shape 14"/>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8" name="Freeform: Shape 15"/>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9" name="Freeform: Shape 16"/>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0" name="Freeform: Shape 17"/>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22" name="Titre 1"/>
          <p:cNvSpPr txBox="1">
            <a:spLocks noGrp="1"/>
          </p:cNvSpPr>
          <p:nvPr>
            <p:ph type="title"/>
          </p:nvPr>
        </p:nvSpPr>
        <p:spPr>
          <a:xfrm>
            <a:off x="640079" y="1243013"/>
            <a:ext cx="3855722" cy="4371974"/>
          </a:xfrm>
          <a:prstGeom prst="rect">
            <a:avLst/>
          </a:prstGeom>
        </p:spPr>
        <p:txBody>
          <a:bodyPr/>
          <a:lstStyle>
            <a:lvl1pPr>
              <a:defRPr sz="3600">
                <a:solidFill>
                  <a:srgbClr val="44546A"/>
                </a:solidFill>
              </a:defRPr>
            </a:lvl1pPr>
          </a:lstStyle>
          <a:p>
            <a:r>
              <a:t>Finalité </a:t>
            </a:r>
          </a:p>
        </p:txBody>
      </p:sp>
      <p:sp>
        <p:nvSpPr>
          <p:cNvPr id="323" name="Espace réservé du contenu 2"/>
          <p:cNvSpPr txBox="1">
            <a:spLocks noGrp="1"/>
          </p:cNvSpPr>
          <p:nvPr>
            <p:ph type="body" sz="half" idx="1"/>
          </p:nvPr>
        </p:nvSpPr>
        <p:spPr>
          <a:xfrm>
            <a:off x="6172200" y="804672"/>
            <a:ext cx="5221224" cy="5230368"/>
          </a:xfrm>
          <a:prstGeom prst="rect">
            <a:avLst/>
          </a:prstGeom>
        </p:spPr>
        <p:txBody>
          <a:bodyPr anchor="ctr"/>
          <a:lstStyle/>
          <a:p>
            <a:pPr>
              <a:lnSpc>
                <a:spcPct val="150000"/>
              </a:lnSpc>
              <a:defRPr sz="2400">
                <a:solidFill>
                  <a:srgbClr val="44546A"/>
                </a:solidFill>
              </a:defRPr>
            </a:pPr>
            <a:r>
              <a:t>Lieu où les jeunes T et NB puissent se rendre pour parler de santé sexuelle</a:t>
            </a:r>
          </a:p>
          <a:p>
            <a:pPr>
              <a:lnSpc>
                <a:spcPct val="150000"/>
              </a:lnSpc>
              <a:defRPr sz="2400">
                <a:solidFill>
                  <a:srgbClr val="44546A"/>
                </a:solidFill>
              </a:defRPr>
            </a:pPr>
            <a:r>
              <a:t>Lieu intégratif et respectueux des diversités</a:t>
            </a:r>
          </a:p>
        </p:txBody>
      </p:sp>
      <p:pic>
        <p:nvPicPr>
          <p:cNvPr id="324" name="Image 6" descr="Image 6"/>
          <p:cNvPicPr>
            <a:picLocks noChangeAspect="1"/>
          </p:cNvPicPr>
          <p:nvPr/>
        </p:nvPicPr>
        <p:blipFill>
          <a:blip r:embed="rId2"/>
          <a:stretch>
            <a:fillRect/>
          </a:stretch>
        </p:blipFill>
        <p:spPr>
          <a:xfrm>
            <a:off x="7941064" y="4728900"/>
            <a:ext cx="2601012" cy="193358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327" name="Rectangle 9"/>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8" name="Rectangle 11"/>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333" name="Group 13"/>
          <p:cNvGrpSpPr/>
          <p:nvPr/>
        </p:nvGrpSpPr>
        <p:grpSpPr>
          <a:xfrm>
            <a:off x="-21864" y="508839"/>
            <a:ext cx="5217960" cy="6239661"/>
            <a:chOff x="0" y="1"/>
            <a:chExt cx="5217959" cy="6239660"/>
          </a:xfrm>
        </p:grpSpPr>
        <p:sp>
          <p:nvSpPr>
            <p:cNvPr id="329" name="Freeform: Shape 14"/>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0" name="Freeform: Shape 15"/>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1" name="Freeform: Shape 16"/>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2" name="Freeform: Shape 17"/>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34" name="Titre 1"/>
          <p:cNvSpPr txBox="1">
            <a:spLocks noGrp="1"/>
          </p:cNvSpPr>
          <p:nvPr>
            <p:ph type="title"/>
          </p:nvPr>
        </p:nvSpPr>
        <p:spPr>
          <a:xfrm>
            <a:off x="23963" y="1442682"/>
            <a:ext cx="3855721" cy="4371975"/>
          </a:xfrm>
          <a:prstGeom prst="rect">
            <a:avLst/>
          </a:prstGeom>
        </p:spPr>
        <p:txBody>
          <a:bodyPr/>
          <a:lstStyle/>
          <a:p>
            <a:pPr>
              <a:defRPr sz="3600">
                <a:solidFill>
                  <a:srgbClr val="44546A"/>
                </a:solidFill>
              </a:defRPr>
            </a:pPr>
            <a:r>
              <a:t>Avant qu’on s’quitte</a:t>
            </a:r>
          </a:p>
          <a:p>
            <a:pPr>
              <a:defRPr sz="3600">
                <a:solidFill>
                  <a:srgbClr val="44546A"/>
                </a:solidFill>
              </a:defRPr>
            </a:pPr>
            <a:r>
              <a:rPr sz="1700"/>
              <a:t>Derniers poppers d’informations</a:t>
            </a:r>
            <a:r>
              <a:t> </a:t>
            </a:r>
          </a:p>
        </p:txBody>
      </p:sp>
      <p:sp>
        <p:nvSpPr>
          <p:cNvPr id="335" name="Espace réservé du contenu 2"/>
          <p:cNvSpPr txBox="1">
            <a:spLocks noGrp="1"/>
          </p:cNvSpPr>
          <p:nvPr>
            <p:ph type="body" sz="half" idx="1"/>
          </p:nvPr>
        </p:nvSpPr>
        <p:spPr>
          <a:xfrm>
            <a:off x="6112958" y="1321543"/>
            <a:ext cx="5221224" cy="5230369"/>
          </a:xfrm>
          <a:prstGeom prst="rect">
            <a:avLst/>
          </a:prstGeom>
        </p:spPr>
        <p:txBody>
          <a:bodyPr anchor="ctr"/>
          <a:lstStyle/>
          <a:p>
            <a:pPr marL="189737" indent="-189737" defTabSz="758951">
              <a:lnSpc>
                <a:spcPct val="150000"/>
              </a:lnSpc>
              <a:spcBef>
                <a:spcPts val="800"/>
              </a:spcBef>
              <a:defRPr sz="1494">
                <a:solidFill>
                  <a:srgbClr val="44546A"/>
                </a:solidFill>
              </a:defRPr>
            </a:pPr>
            <a:r>
              <a:t>Le mythe de l’avant-après et du « naître dans le mauvais corps ». </a:t>
            </a:r>
            <a:endParaRPr sz="2075"/>
          </a:p>
          <a:p>
            <a:pPr marL="0" indent="0" defTabSz="758951">
              <a:lnSpc>
                <a:spcPct val="150000"/>
              </a:lnSpc>
              <a:spcBef>
                <a:spcPts val="800"/>
              </a:spcBef>
              <a:buSzTx/>
              <a:buNone/>
              <a:defRPr sz="1494" b="1">
                <a:solidFill>
                  <a:srgbClr val="44546A"/>
                </a:solidFill>
              </a:defRPr>
            </a:pPr>
            <a:r>
              <a:t>Importance de  rendre compte de la multiplicité des possibilités </a:t>
            </a:r>
            <a:r>
              <a:rPr b="0"/>
              <a:t>: </a:t>
            </a:r>
            <a:endParaRPr sz="2075"/>
          </a:p>
          <a:p>
            <a:pPr marL="189737" indent="-189737" defTabSz="758951">
              <a:lnSpc>
                <a:spcPct val="150000"/>
              </a:lnSpc>
              <a:spcBef>
                <a:spcPts val="800"/>
              </a:spcBef>
              <a:buFontTx/>
              <a:buChar char="➢"/>
              <a:defRPr sz="1494">
                <a:solidFill>
                  <a:srgbClr val="44546A"/>
                </a:solidFill>
              </a:defRPr>
            </a:pPr>
            <a:r>
              <a:t> une femme avec un pénis</a:t>
            </a:r>
            <a:endParaRPr sz="2075"/>
          </a:p>
          <a:p>
            <a:pPr marL="189737" indent="-189737" defTabSz="758951">
              <a:lnSpc>
                <a:spcPct val="150000"/>
              </a:lnSpc>
              <a:spcBef>
                <a:spcPts val="800"/>
              </a:spcBef>
              <a:buFontTx/>
              <a:buChar char="➢"/>
              <a:defRPr sz="1494">
                <a:solidFill>
                  <a:srgbClr val="44546A"/>
                </a:solidFill>
              </a:defRPr>
            </a:pPr>
            <a:r>
              <a:t> un homme avec vulve </a:t>
            </a:r>
            <a:endParaRPr sz="2075"/>
          </a:p>
          <a:p>
            <a:pPr marL="189737" indent="-189737" defTabSz="758951">
              <a:lnSpc>
                <a:spcPct val="150000"/>
              </a:lnSpc>
              <a:spcBef>
                <a:spcPts val="800"/>
              </a:spcBef>
              <a:buFontTx/>
              <a:buChar char="➢"/>
              <a:defRPr sz="1494">
                <a:solidFill>
                  <a:srgbClr val="44546A"/>
                </a:solidFill>
              </a:defRPr>
            </a:pPr>
            <a:r>
              <a:t> des personnes avec des organes génitaux qui n’ont pas envie d’être binaires.</a:t>
            </a:r>
            <a:endParaRPr sz="2075"/>
          </a:p>
          <a:p>
            <a:pPr marL="0" indent="0" defTabSz="758951">
              <a:lnSpc>
                <a:spcPct val="150000"/>
              </a:lnSpc>
              <a:spcBef>
                <a:spcPts val="800"/>
              </a:spcBef>
              <a:buSzTx/>
              <a:buNone/>
              <a:defRPr sz="1494" b="1">
                <a:solidFill>
                  <a:srgbClr val="44546A"/>
                </a:solidFill>
              </a:defRPr>
            </a:pPr>
            <a:r>
              <a:t>Vocabulaire :  </a:t>
            </a:r>
            <a:endParaRPr sz="2075"/>
          </a:p>
          <a:p>
            <a:pPr marL="189737" indent="-189737" defTabSz="758951">
              <a:lnSpc>
                <a:spcPct val="150000"/>
              </a:lnSpc>
              <a:spcBef>
                <a:spcPts val="800"/>
              </a:spcBef>
              <a:buFontTx/>
              <a:buChar char="➢"/>
              <a:defRPr sz="1494">
                <a:solidFill>
                  <a:srgbClr val="44546A"/>
                </a:solidFill>
              </a:defRPr>
            </a:pPr>
            <a:r>
              <a:t> préservatif pénien (et non préservatif masculin)</a:t>
            </a:r>
          </a:p>
          <a:p>
            <a:pPr marL="189737" indent="-189737" defTabSz="758951">
              <a:lnSpc>
                <a:spcPct val="150000"/>
              </a:lnSpc>
              <a:spcBef>
                <a:spcPts val="800"/>
              </a:spcBef>
              <a:buFontTx/>
              <a:buChar char="➢"/>
              <a:defRPr sz="1494">
                <a:solidFill>
                  <a:srgbClr val="44546A"/>
                </a:solidFill>
              </a:defRPr>
            </a:pPr>
            <a:r>
              <a:t>Lèvres intérieures, extérieures (plutôt que petites et grandes)</a:t>
            </a:r>
          </a:p>
          <a:p>
            <a:pPr marL="189737" indent="-189737" defTabSz="758951">
              <a:lnSpc>
                <a:spcPct val="150000"/>
              </a:lnSpc>
              <a:spcBef>
                <a:spcPts val="800"/>
              </a:spcBef>
              <a:buFontTx/>
              <a:buChar char="➢"/>
              <a:defRPr sz="1494">
                <a:solidFill>
                  <a:srgbClr val="44546A"/>
                </a:solidFill>
              </a:defRPr>
            </a:pPr>
            <a:r>
              <a:t>….</a:t>
            </a:r>
            <a:endParaRPr sz="2075"/>
          </a:p>
          <a:p>
            <a:pPr marL="189737" indent="-189737" defTabSz="758951">
              <a:spcBef>
                <a:spcPts val="800"/>
              </a:spcBef>
              <a:defRPr sz="1494">
                <a:solidFill>
                  <a:srgbClr val="44546A"/>
                </a:solidFill>
              </a:defRPr>
            </a:pPr>
            <a:endParaRPr sz="2075"/>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122" name="Rectangle 20"/>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3" name="Rectangle 22"/>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128" name="Group 24"/>
          <p:cNvGrpSpPr/>
          <p:nvPr/>
        </p:nvGrpSpPr>
        <p:grpSpPr>
          <a:xfrm>
            <a:off x="-21864" y="508839"/>
            <a:ext cx="5217960" cy="6239661"/>
            <a:chOff x="0" y="1"/>
            <a:chExt cx="5217959" cy="6239660"/>
          </a:xfrm>
        </p:grpSpPr>
        <p:sp>
          <p:nvSpPr>
            <p:cNvPr id="124" name="Freeform: Shape 25"/>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5" name="Freeform: Shape 26"/>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6" name="Freeform: Shape 27"/>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7" name="Freeform: Shape 28"/>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29" name="Titre 1"/>
          <p:cNvSpPr txBox="1">
            <a:spLocks noGrp="1"/>
          </p:cNvSpPr>
          <p:nvPr>
            <p:ph type="title"/>
          </p:nvPr>
        </p:nvSpPr>
        <p:spPr>
          <a:xfrm>
            <a:off x="383211" y="1243013"/>
            <a:ext cx="3855721" cy="4371974"/>
          </a:xfrm>
          <a:prstGeom prst="rect">
            <a:avLst/>
          </a:prstGeom>
        </p:spPr>
        <p:txBody>
          <a:bodyPr/>
          <a:lstStyle>
            <a:lvl1pPr>
              <a:defRPr sz="3600">
                <a:solidFill>
                  <a:srgbClr val="44546A"/>
                </a:solidFill>
              </a:defRPr>
            </a:lvl1pPr>
          </a:lstStyle>
          <a:p>
            <a:r>
              <a:t>Le genre : une dimension politique constituante de…</a:t>
            </a:r>
          </a:p>
        </p:txBody>
      </p:sp>
      <p:grpSp>
        <p:nvGrpSpPr>
          <p:cNvPr id="136" name="Group 11"/>
          <p:cNvGrpSpPr/>
          <p:nvPr/>
        </p:nvGrpSpPr>
        <p:grpSpPr>
          <a:xfrm>
            <a:off x="5146391" y="1051029"/>
            <a:ext cx="6415160" cy="4231106"/>
            <a:chOff x="0" y="0"/>
            <a:chExt cx="6415158" cy="4231104"/>
          </a:xfrm>
        </p:grpSpPr>
        <p:sp>
          <p:nvSpPr>
            <p:cNvPr id="130" name="Oval 2"/>
            <p:cNvSpPr/>
            <p:nvPr/>
          </p:nvSpPr>
          <p:spPr>
            <a:xfrm>
              <a:off x="3062512" y="515791"/>
              <a:ext cx="3352647" cy="2127642"/>
            </a:xfrm>
            <a:prstGeom prst="ellipse">
              <a:avLst/>
            </a:prstGeom>
            <a:solidFill>
              <a:srgbClr val="BBE0E3"/>
            </a:solidFill>
            <a:ln w="3175" cap="flat">
              <a:solidFill>
                <a:srgbClr val="000000"/>
              </a:solidFill>
              <a:prstDash val="solid"/>
              <a:round/>
            </a:ln>
            <a:effectLst/>
          </p:spPr>
          <p:txBody>
            <a:bodyPr wrap="square" lIns="38099" tIns="38099" rIns="38099" bIns="38099" numCol="1" anchor="ctr">
              <a:noAutofit/>
            </a:bodyPr>
            <a:lstStyle/>
            <a:p>
              <a:pPr defTabSz="762000">
                <a:defRPr sz="1400">
                  <a:latin typeface="Arial"/>
                  <a:ea typeface="Arial"/>
                  <a:cs typeface="Arial"/>
                  <a:sym typeface="Arial"/>
                </a:defRPr>
              </a:pPr>
              <a:endParaRPr/>
            </a:p>
          </p:txBody>
        </p:sp>
        <p:sp>
          <p:nvSpPr>
            <p:cNvPr id="131" name="Oval 3"/>
            <p:cNvSpPr/>
            <p:nvPr/>
          </p:nvSpPr>
          <p:spPr>
            <a:xfrm>
              <a:off x="-1" y="-1"/>
              <a:ext cx="3223699" cy="2450013"/>
            </a:xfrm>
            <a:prstGeom prst="ellipse">
              <a:avLst/>
            </a:prstGeom>
            <a:solidFill>
              <a:srgbClr val="CC99FF"/>
            </a:solidFill>
            <a:ln w="3175" cap="flat">
              <a:solidFill>
                <a:srgbClr val="000000"/>
              </a:solidFill>
              <a:prstDash val="solid"/>
              <a:round/>
            </a:ln>
            <a:effectLst/>
          </p:spPr>
          <p:txBody>
            <a:bodyPr wrap="square" lIns="38099" tIns="38099" rIns="38099" bIns="38099" numCol="1" anchor="ctr">
              <a:noAutofit/>
            </a:bodyPr>
            <a:lstStyle/>
            <a:p>
              <a:pPr defTabSz="762000">
                <a:defRPr sz="1400">
                  <a:latin typeface="Arial"/>
                  <a:ea typeface="Arial"/>
                  <a:cs typeface="Arial"/>
                  <a:sym typeface="Arial"/>
                </a:defRPr>
              </a:pPr>
              <a:endParaRPr/>
            </a:p>
          </p:txBody>
        </p:sp>
        <p:sp>
          <p:nvSpPr>
            <p:cNvPr id="132" name="Rectangle 5"/>
            <p:cNvSpPr txBox="1"/>
            <p:nvPr/>
          </p:nvSpPr>
          <p:spPr>
            <a:xfrm>
              <a:off x="3367420" y="941588"/>
              <a:ext cx="2901330" cy="1168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099" tIns="38099" rIns="38099" bIns="38099" numCol="1" anchor="t">
              <a:noAutofit/>
            </a:bodyPr>
            <a:lstStyle/>
            <a:p>
              <a:pPr marL="285750" indent="-285750" defTabSz="762000">
                <a:lnSpc>
                  <a:spcPct val="90000"/>
                </a:lnSpc>
                <a:spcBef>
                  <a:spcPts val="400"/>
                </a:spcBef>
                <a:defRPr sz="2000" b="1">
                  <a:solidFill>
                    <a:srgbClr val="0A1000"/>
                  </a:solidFill>
                  <a:latin typeface="Arial"/>
                  <a:ea typeface="Arial"/>
                  <a:cs typeface="Arial"/>
                  <a:sym typeface="Arial"/>
                </a:defRPr>
              </a:pPr>
              <a:r>
                <a:t>« l’ordre corporel »</a:t>
              </a:r>
              <a:r>
                <a:rPr>
                  <a:solidFill>
                    <a:srgbClr val="000000"/>
                  </a:solidFill>
                </a:rPr>
                <a:t> </a:t>
              </a:r>
              <a:r>
                <a:rPr b="0">
                  <a:solidFill>
                    <a:srgbClr val="000000"/>
                  </a:solidFill>
                </a:rPr>
                <a:t>emphase sur le dimorphisme génital et corporel</a:t>
              </a:r>
            </a:p>
          </p:txBody>
        </p:sp>
        <p:sp>
          <p:nvSpPr>
            <p:cNvPr id="133" name="Text Box 6"/>
            <p:cNvSpPr txBox="1"/>
            <p:nvPr/>
          </p:nvSpPr>
          <p:spPr>
            <a:xfrm>
              <a:off x="408335" y="454004"/>
              <a:ext cx="2836854" cy="14365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099" tIns="38099" rIns="38099" bIns="38099" numCol="1" anchor="t">
              <a:noAutofit/>
            </a:bodyPr>
            <a:lstStyle/>
            <a:p>
              <a:pPr defTabSz="762000">
                <a:lnSpc>
                  <a:spcPct val="90000"/>
                </a:lnSpc>
                <a:spcBef>
                  <a:spcPts val="400"/>
                </a:spcBef>
                <a:defRPr sz="2000" b="1">
                  <a:solidFill>
                    <a:srgbClr val="0A1000"/>
                  </a:solidFill>
                  <a:latin typeface="Arial"/>
                  <a:ea typeface="Arial"/>
                  <a:cs typeface="Arial"/>
                  <a:sym typeface="Arial"/>
                </a:defRPr>
              </a:pPr>
              <a:r>
                <a:t>« l’ordre social »</a:t>
              </a:r>
              <a:r>
                <a:rPr b="0">
                  <a:solidFill>
                    <a:srgbClr val="000000"/>
                  </a:solidFill>
                </a:rPr>
                <a:t>  caractérisation dichotomique des genres et distribution des pouvoirs et rôles</a:t>
              </a:r>
            </a:p>
          </p:txBody>
        </p:sp>
        <p:sp>
          <p:nvSpPr>
            <p:cNvPr id="134" name="Oval 8"/>
            <p:cNvSpPr/>
            <p:nvPr/>
          </p:nvSpPr>
          <p:spPr>
            <a:xfrm>
              <a:off x="564147" y="2103463"/>
              <a:ext cx="3868438" cy="2127641"/>
            </a:xfrm>
            <a:prstGeom prst="ellipse">
              <a:avLst/>
            </a:prstGeom>
            <a:solidFill>
              <a:srgbClr val="C24684"/>
            </a:solidFill>
            <a:ln w="3175" cap="flat">
              <a:solidFill>
                <a:srgbClr val="000000"/>
              </a:solidFill>
              <a:prstDash val="solid"/>
              <a:round/>
            </a:ln>
            <a:effectLst/>
          </p:spPr>
          <p:txBody>
            <a:bodyPr wrap="square" lIns="38099" tIns="38099" rIns="38099" bIns="38099" numCol="1" anchor="ctr">
              <a:noAutofit/>
            </a:bodyPr>
            <a:lstStyle/>
            <a:p>
              <a:pPr defTabSz="762000">
                <a:defRPr sz="1400">
                  <a:latin typeface="Arial"/>
                  <a:ea typeface="Arial"/>
                  <a:cs typeface="Arial"/>
                  <a:sym typeface="Arial"/>
                </a:defRPr>
              </a:pPr>
              <a:endParaRPr/>
            </a:p>
          </p:txBody>
        </p:sp>
        <p:sp>
          <p:nvSpPr>
            <p:cNvPr id="135" name="Text Box 9"/>
            <p:cNvSpPr txBox="1"/>
            <p:nvPr/>
          </p:nvSpPr>
          <p:spPr>
            <a:xfrm>
              <a:off x="1018151" y="2304944"/>
              <a:ext cx="3417120" cy="15518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099" tIns="38099" rIns="38099" bIns="38099" numCol="1" anchor="t">
              <a:noAutofit/>
            </a:bodyPr>
            <a:lstStyle/>
            <a:p>
              <a:pPr defTabSz="762000">
                <a:spcBef>
                  <a:spcPts val="1100"/>
                </a:spcBef>
                <a:defRPr sz="2000" b="1">
                  <a:solidFill>
                    <a:srgbClr val="0A1000"/>
                  </a:solidFill>
                  <a:latin typeface="Arial"/>
                  <a:ea typeface="Arial"/>
                  <a:cs typeface="Arial"/>
                  <a:sym typeface="Arial"/>
                </a:defRPr>
              </a:pPr>
              <a:r>
                <a:t>« l’ordre psychique »</a:t>
              </a:r>
              <a:r>
                <a:rPr b="0">
                  <a:solidFill>
                    <a:srgbClr val="000000"/>
                  </a:solidFill>
                </a:rPr>
                <a:t> dualité des sexes/genres comme élément théoriquement fondateur de la psyché</a:t>
              </a:r>
            </a:p>
          </p:txBody>
        </p:sp>
      </p:grpSp>
      <p:sp>
        <p:nvSpPr>
          <p:cNvPr id="137" name="Rectangle 12"/>
          <p:cNvSpPr/>
          <p:nvPr/>
        </p:nvSpPr>
        <p:spPr>
          <a:xfrm>
            <a:off x="9282549" y="4841256"/>
            <a:ext cx="2733048" cy="169598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099" tIns="38099" rIns="38099" bIns="38099">
            <a:spAutoFit/>
          </a:bodyPr>
          <a:lstStyle/>
          <a:p>
            <a:pPr defTabSz="762000">
              <a:defRPr sz="1400" b="1">
                <a:latin typeface="Arial"/>
                <a:ea typeface="Arial"/>
                <a:cs typeface="Arial"/>
                <a:sym typeface="Arial"/>
              </a:defRPr>
            </a:pPr>
            <a:r>
              <a:t>Perspective théorique d’Agnodice? </a:t>
            </a:r>
            <a:r>
              <a:rPr i="1"/>
              <a:t>Épistémologie non essentialiste</a:t>
            </a:r>
            <a:r>
              <a:rPr b="0" i="1"/>
              <a:t> où la genralité se conçoit, indépendamment du sexe, comme une genralité subjective, équilibrant des composantes « féminines », « masculines » et autres.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338" name="Rectangle 9"/>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9" name="Rectangle 11"/>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344" name="Group 13"/>
          <p:cNvGrpSpPr/>
          <p:nvPr/>
        </p:nvGrpSpPr>
        <p:grpSpPr>
          <a:xfrm>
            <a:off x="-21864" y="508839"/>
            <a:ext cx="5217960" cy="6239661"/>
            <a:chOff x="0" y="1"/>
            <a:chExt cx="5217959" cy="6239660"/>
          </a:xfrm>
        </p:grpSpPr>
        <p:sp>
          <p:nvSpPr>
            <p:cNvPr id="340" name="Freeform: Shape 14"/>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41" name="Freeform: Shape 15"/>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42" name="Freeform: Shape 16"/>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43" name="Freeform: Shape 17"/>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45" name="Titre 1"/>
          <p:cNvSpPr txBox="1">
            <a:spLocks noGrp="1"/>
          </p:cNvSpPr>
          <p:nvPr>
            <p:ph type="title"/>
          </p:nvPr>
        </p:nvSpPr>
        <p:spPr>
          <a:xfrm>
            <a:off x="23963" y="1442682"/>
            <a:ext cx="3855721" cy="4371975"/>
          </a:xfrm>
          <a:prstGeom prst="rect">
            <a:avLst/>
          </a:prstGeom>
        </p:spPr>
        <p:txBody>
          <a:bodyPr/>
          <a:lstStyle/>
          <a:p>
            <a:pPr>
              <a:defRPr sz="3600">
                <a:solidFill>
                  <a:srgbClr val="44546A"/>
                </a:solidFill>
              </a:defRPr>
            </a:pPr>
            <a:r>
              <a:t>Avant qu’on s’quitte</a:t>
            </a:r>
          </a:p>
          <a:p>
            <a:pPr>
              <a:defRPr sz="3600">
                <a:solidFill>
                  <a:srgbClr val="44546A"/>
                </a:solidFill>
              </a:defRPr>
            </a:pPr>
            <a:r>
              <a:rPr sz="1700"/>
              <a:t>Derniers poppers d’informations</a:t>
            </a:r>
            <a:r>
              <a:t> </a:t>
            </a:r>
          </a:p>
        </p:txBody>
      </p:sp>
      <p:sp>
        <p:nvSpPr>
          <p:cNvPr id="346" name="Espace réservé du contenu 2"/>
          <p:cNvSpPr txBox="1">
            <a:spLocks noGrp="1"/>
          </p:cNvSpPr>
          <p:nvPr>
            <p:ph type="body" sz="half" idx="1"/>
          </p:nvPr>
        </p:nvSpPr>
        <p:spPr>
          <a:xfrm>
            <a:off x="6053716" y="1013485"/>
            <a:ext cx="5221224" cy="5230369"/>
          </a:xfrm>
          <a:prstGeom prst="rect">
            <a:avLst/>
          </a:prstGeom>
        </p:spPr>
        <p:txBody>
          <a:bodyPr anchor="ctr"/>
          <a:lstStyle/>
          <a:p>
            <a:pPr marL="182880" indent="-182880" defTabSz="731520">
              <a:lnSpc>
                <a:spcPct val="150000"/>
              </a:lnSpc>
              <a:spcBef>
                <a:spcPts val="800"/>
              </a:spcBef>
              <a:defRPr sz="1920">
                <a:solidFill>
                  <a:srgbClr val="44546A"/>
                </a:solidFill>
              </a:defRPr>
            </a:pPr>
            <a:r>
              <a:t>Rappel : parcours du combattant : guerre administrative, sociale, sociétale, scolaire, familiale etc…</a:t>
            </a:r>
          </a:p>
          <a:p>
            <a:pPr marL="182880" indent="-182880" defTabSz="731520">
              <a:lnSpc>
                <a:spcPct val="150000"/>
              </a:lnSpc>
              <a:spcBef>
                <a:spcPts val="800"/>
              </a:spcBef>
              <a:buFontTx/>
              <a:buChar char="➢"/>
              <a:defRPr sz="1920" b="1">
                <a:solidFill>
                  <a:srgbClr val="44546A"/>
                </a:solidFill>
              </a:defRPr>
            </a:pPr>
            <a:r>
              <a:t>Ce parcours n’est pas un choix, mais un besoin et un droit </a:t>
            </a:r>
          </a:p>
          <a:p>
            <a:pPr marL="182880" indent="-182880" defTabSz="731520">
              <a:lnSpc>
                <a:spcPct val="150000"/>
              </a:lnSpc>
              <a:spcBef>
                <a:spcPts val="800"/>
              </a:spcBef>
              <a:defRPr sz="1920">
                <a:solidFill>
                  <a:srgbClr val="44546A"/>
                </a:solidFill>
              </a:defRPr>
            </a:pPr>
            <a:r>
              <a:t>Respect du droit à l’autodétermination dans la pratique affirmative. </a:t>
            </a:r>
          </a:p>
          <a:p>
            <a:pPr marL="182880" indent="-182880" defTabSz="731520">
              <a:lnSpc>
                <a:spcPct val="150000"/>
              </a:lnSpc>
              <a:spcBef>
                <a:spcPts val="800"/>
              </a:spcBef>
              <a:defRPr sz="1920">
                <a:solidFill>
                  <a:srgbClr val="44546A"/>
                </a:solidFill>
              </a:defRPr>
            </a:pPr>
            <a:r>
              <a:t>Avoir une attitude inclusive au quotidien en tant que professionnels de la santé, de l’éducation, ou même en tant qu’humain, permet d’augmenter la qualité de vie des jeunes Transgenres et Non Binaires.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349"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0" name="Rectangle 20"/>
          <p:cNvSpPr/>
          <p:nvPr/>
        </p:nvSpPr>
        <p:spPr>
          <a:xfrm>
            <a:off x="152" y="-1"/>
            <a:ext cx="12191696" cy="6858001"/>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355" name="Group 22"/>
          <p:cNvGrpSpPr/>
          <p:nvPr/>
        </p:nvGrpSpPr>
        <p:grpSpPr>
          <a:xfrm>
            <a:off x="-21864" y="508839"/>
            <a:ext cx="5217960" cy="6239661"/>
            <a:chOff x="0" y="1"/>
            <a:chExt cx="5217959" cy="6239660"/>
          </a:xfrm>
        </p:grpSpPr>
        <p:sp>
          <p:nvSpPr>
            <p:cNvPr id="351"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2"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3"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4"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56" name="Titre 1"/>
          <p:cNvSpPr txBox="1">
            <a:spLocks noGrp="1"/>
          </p:cNvSpPr>
          <p:nvPr>
            <p:ph type="title"/>
          </p:nvPr>
        </p:nvSpPr>
        <p:spPr>
          <a:xfrm>
            <a:off x="142447" y="1442682"/>
            <a:ext cx="4458230" cy="4371975"/>
          </a:xfrm>
          <a:prstGeom prst="rect">
            <a:avLst/>
          </a:prstGeom>
        </p:spPr>
        <p:txBody>
          <a:bodyPr/>
          <a:lstStyle>
            <a:lvl1pPr>
              <a:defRPr sz="3600">
                <a:solidFill>
                  <a:srgbClr val="44546A"/>
                </a:solidFill>
              </a:defRPr>
            </a:lvl1pPr>
          </a:lstStyle>
          <a:p>
            <a:r>
              <a:t>Ressources romandes</a:t>
            </a:r>
          </a:p>
        </p:txBody>
      </p:sp>
      <p:sp>
        <p:nvSpPr>
          <p:cNvPr id="357" name="Moins de 18 ans et parents – Suisse romande : Fondation Agnodice…"/>
          <p:cNvSpPr txBox="1"/>
          <p:nvPr/>
        </p:nvSpPr>
        <p:spPr>
          <a:xfrm>
            <a:off x="5411987" y="779365"/>
            <a:ext cx="5960087" cy="5698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38104" indent="-238104" defTabSz="457200">
              <a:buSzPct val="100000"/>
              <a:buChar char="➢"/>
              <a:defRPr sz="1500" b="1">
                <a:latin typeface="Arial"/>
                <a:ea typeface="Arial"/>
                <a:cs typeface="Arial"/>
                <a:sym typeface="Arial"/>
              </a:defRPr>
            </a:pPr>
            <a:r>
              <a:t>Moins de 18 ans et parents – Suisse romande </a:t>
            </a:r>
            <a:r>
              <a:rPr b="0"/>
              <a:t>: </a:t>
            </a:r>
            <a:r>
              <a:t>Fondation Agnodice</a:t>
            </a:r>
          </a:p>
          <a:p>
            <a:pPr defTabSz="457200">
              <a:defRPr sz="1500">
                <a:latin typeface="Arial"/>
                <a:ea typeface="Arial"/>
                <a:cs typeface="Arial"/>
                <a:sym typeface="Arial"/>
              </a:defRPr>
            </a:pPr>
            <a:r>
              <a:t>     info@agnodice.ch ou par téléphone: 079 855 78 42</a:t>
            </a:r>
          </a:p>
          <a:p>
            <a:pPr marL="142862" indent="-142862" defTabSz="457200">
              <a:buSzPct val="100000"/>
              <a:buChar char="➢"/>
              <a:defRPr sz="1500">
                <a:latin typeface="Arial"/>
                <a:ea typeface="Arial"/>
                <a:cs typeface="Arial"/>
                <a:sym typeface="Arial"/>
              </a:defRPr>
            </a:pPr>
            <a:endParaRPr/>
          </a:p>
          <a:p>
            <a:pPr marL="238104" indent="-238104" defTabSz="457200">
              <a:buSzPct val="100000"/>
              <a:buChar char="➢"/>
              <a:defRPr sz="1500" b="1">
                <a:latin typeface="Arial"/>
                <a:ea typeface="Arial"/>
                <a:cs typeface="Arial"/>
                <a:sym typeface="Arial"/>
              </a:defRPr>
            </a:pPr>
            <a:r>
              <a:t>Plus de 18 ans, Vaud</a:t>
            </a:r>
            <a:r>
              <a:rPr b="0"/>
              <a:t> : </a:t>
            </a:r>
            <a:r>
              <a:t>Checkpoint de la Fondation Profa</a:t>
            </a:r>
          </a:p>
          <a:p>
            <a:pPr defTabSz="457200">
              <a:defRPr sz="1500">
                <a:latin typeface="Arial"/>
                <a:ea typeface="Arial"/>
                <a:cs typeface="Arial"/>
                <a:sym typeface="Arial"/>
              </a:defRPr>
            </a:pPr>
            <a:r>
              <a:t>    trans@profa.ch ou Yannick Forney au téléphone: 021 631 01 77</a:t>
            </a:r>
          </a:p>
          <a:p>
            <a:pPr marL="142862" indent="-142862" defTabSz="457200">
              <a:buSzPct val="100000"/>
              <a:buChar char="➢"/>
              <a:defRPr sz="1500">
                <a:latin typeface="Arial"/>
                <a:ea typeface="Arial"/>
                <a:cs typeface="Arial"/>
                <a:sym typeface="Arial"/>
              </a:defRPr>
            </a:pPr>
            <a:endParaRPr/>
          </a:p>
          <a:p>
            <a:pPr marL="238104" indent="-238104" defTabSz="457200">
              <a:buSzPct val="100000"/>
              <a:buChar char="➢"/>
              <a:defRPr sz="1500" b="1">
                <a:latin typeface="Arial"/>
                <a:ea typeface="Arial"/>
                <a:cs typeface="Arial"/>
                <a:sym typeface="Arial"/>
              </a:defRPr>
            </a:pPr>
            <a:r>
              <a:t>Liste de professionnel-le-s de la santé expérimenté-e-s pour tous les âges: </a:t>
            </a:r>
            <a:r>
              <a:rPr b="0"/>
              <a:t>Sur site Agnodice.ch: portail professionnels.</a:t>
            </a:r>
          </a:p>
          <a:p>
            <a:pPr marL="142862" indent="-142862" defTabSz="457200">
              <a:buSzPct val="100000"/>
              <a:buChar char="➢"/>
              <a:defRPr sz="1500" b="1">
                <a:latin typeface="Arial"/>
                <a:ea typeface="Arial"/>
                <a:cs typeface="Arial"/>
                <a:sym typeface="Arial"/>
              </a:defRPr>
            </a:pPr>
            <a:endParaRPr b="0"/>
          </a:p>
          <a:p>
            <a:pPr marL="238104" indent="-238104" defTabSz="457200">
              <a:buSzPct val="100000"/>
              <a:buChar char="➢"/>
              <a:defRPr sz="1500" b="1">
                <a:latin typeface="Arial"/>
                <a:ea typeface="Arial"/>
                <a:cs typeface="Arial"/>
                <a:sym typeface="Arial"/>
              </a:defRPr>
            </a:pPr>
            <a:r>
              <a:t>Professionnel-les romand-e-s (santé, social, scolaire) :</a:t>
            </a:r>
            <a:r>
              <a:rPr b="0"/>
              <a:t> </a:t>
            </a:r>
            <a:r>
              <a:t>Fondation Agnodice</a:t>
            </a:r>
          </a:p>
          <a:p>
            <a:pPr defTabSz="457200">
              <a:defRPr sz="1500">
                <a:latin typeface="Arial"/>
                <a:ea typeface="Arial"/>
                <a:cs typeface="Arial"/>
                <a:sym typeface="Arial"/>
              </a:defRPr>
            </a:pPr>
            <a:r>
              <a:t>    ingénierie de formations sur mesure ou tout autre besoin: </a:t>
            </a:r>
            <a:r>
              <a:rPr u="sng">
                <a:solidFill>
                  <a:srgbClr val="0000FF"/>
                </a:solidFill>
                <a:uFill>
                  <a:solidFill>
                    <a:srgbClr val="0000FF"/>
                  </a:solidFill>
                </a:uFill>
                <a:hlinkClick r:id="rId2"/>
              </a:rPr>
              <a:t>info@agnodice.ch</a:t>
            </a:r>
          </a:p>
          <a:p>
            <a:pPr marL="142862" indent="-142862" defTabSz="457200">
              <a:buSzPct val="100000"/>
              <a:buChar char="➢"/>
              <a:defRPr sz="1500">
                <a:latin typeface="Arial"/>
                <a:ea typeface="Arial"/>
                <a:cs typeface="Arial"/>
                <a:sym typeface="Arial"/>
              </a:defRPr>
            </a:pPr>
            <a:endParaRPr u="sng">
              <a:solidFill>
                <a:srgbClr val="0000FF"/>
              </a:solidFill>
              <a:uFill>
                <a:solidFill>
                  <a:srgbClr val="0000FF"/>
                </a:solidFill>
              </a:uFill>
              <a:hlinkClick r:id="rId2"/>
            </a:endParaRPr>
          </a:p>
          <a:p>
            <a:pPr marL="238104" indent="-238104" defTabSz="457200">
              <a:buSzPct val="100000"/>
              <a:buChar char="➢"/>
              <a:defRPr sz="1500" b="1">
                <a:latin typeface="Arial"/>
                <a:ea typeface="Arial"/>
                <a:cs typeface="Arial"/>
                <a:sym typeface="Arial"/>
              </a:defRPr>
            </a:pPr>
            <a:r>
              <a:t>Besoins somatiques des 12 – 20 ans:</a:t>
            </a:r>
          </a:p>
          <a:p>
            <a:pPr lvl="1" defTabSz="457200">
              <a:defRPr sz="1500" b="1">
                <a:latin typeface="Arial"/>
                <a:ea typeface="Arial"/>
                <a:cs typeface="Arial"/>
                <a:sym typeface="Arial"/>
              </a:defRPr>
            </a:pPr>
            <a:r>
              <a:t>- Vaud: DISA du CHUV </a:t>
            </a:r>
            <a:r>
              <a:rPr b="0"/>
              <a:t>(Division interdisciplinaire de santé des adolescents)</a:t>
            </a:r>
          </a:p>
          <a:p>
            <a:pPr lvl="1" defTabSz="457200">
              <a:defRPr sz="1500" b="1">
                <a:latin typeface="Arial"/>
                <a:ea typeface="Arial"/>
                <a:cs typeface="Arial"/>
                <a:sym typeface="Arial"/>
              </a:defRPr>
            </a:pPr>
            <a:r>
              <a:t>- Genève: USJ des HUG </a:t>
            </a:r>
            <a:r>
              <a:rPr b="0"/>
              <a:t>(Unité Santé Jeunes)</a:t>
            </a:r>
          </a:p>
          <a:p>
            <a:pPr marL="142862" indent="-142862" defTabSz="457200">
              <a:buSzPct val="100000"/>
              <a:buChar char="➢"/>
              <a:defRPr sz="1500">
                <a:latin typeface="Arial"/>
                <a:ea typeface="Arial"/>
                <a:cs typeface="Arial"/>
                <a:sym typeface="Arial"/>
              </a:defRPr>
            </a:pPr>
            <a:endParaRPr b="0"/>
          </a:p>
          <a:p>
            <a:pPr marL="238104" indent="-238104" defTabSz="457200">
              <a:buSzPct val="100000"/>
              <a:buChar char="➢"/>
              <a:defRPr sz="1500" b="1">
                <a:latin typeface="Arial"/>
                <a:ea typeface="Arial"/>
                <a:cs typeface="Arial"/>
                <a:sym typeface="Arial"/>
              </a:defRPr>
            </a:pPr>
            <a:r>
              <a:t>Besoins en milieu scolaire:</a:t>
            </a:r>
          </a:p>
          <a:p>
            <a:pPr lvl="1" defTabSz="457200">
              <a:defRPr sz="1500" b="1">
                <a:latin typeface="Arial"/>
                <a:ea typeface="Arial"/>
                <a:cs typeface="Arial"/>
                <a:sym typeface="Arial"/>
              </a:defRPr>
            </a:pPr>
            <a:r>
              <a:t>- Vaud: DFJC - Unité PSPS </a:t>
            </a:r>
          </a:p>
          <a:p>
            <a:pPr lvl="1" defTabSz="457200">
              <a:defRPr sz="1500" b="1">
                <a:latin typeface="Arial"/>
                <a:ea typeface="Arial"/>
                <a:cs typeface="Arial"/>
                <a:sym typeface="Arial"/>
              </a:defRPr>
            </a:pPr>
            <a:r>
              <a:t>- Genève: DIP Genève – DGES II:</a:t>
            </a:r>
            <a:r>
              <a:rPr b="0"/>
              <a:t> Dir. service élèves   </a:t>
            </a:r>
          </a:p>
          <a:p>
            <a:pPr lvl="1" defTabSz="457200">
              <a:defRPr sz="1500">
                <a:latin typeface="Arial"/>
                <a:ea typeface="Arial"/>
                <a:cs typeface="Arial"/>
                <a:sym typeface="Arial"/>
              </a:defRPr>
            </a:pPr>
            <a:endParaRPr b="0"/>
          </a:p>
          <a:p>
            <a:pPr marL="238104" indent="-238104" defTabSz="457200">
              <a:buSzPct val="100000"/>
              <a:buChar char="➢"/>
              <a:defRPr sz="1500" b="1">
                <a:latin typeface="Arial"/>
                <a:ea typeface="Arial"/>
                <a:cs typeface="Arial"/>
                <a:sym typeface="Arial"/>
              </a:defRPr>
            </a:pPr>
            <a:r>
              <a:t>Associations LGBT : Vogay / Think Out / Dialogai, Le Refuge / Juragai / Alpagai / Sarigai / Sui Generi</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360"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61" name="Rectangle 20"/>
          <p:cNvSpPr/>
          <p:nvPr/>
        </p:nvSpPr>
        <p:spPr>
          <a:xfrm>
            <a:off x="152" y="-1"/>
            <a:ext cx="12191696" cy="6858001"/>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366" name="Group 22"/>
          <p:cNvGrpSpPr/>
          <p:nvPr/>
        </p:nvGrpSpPr>
        <p:grpSpPr>
          <a:xfrm>
            <a:off x="-21864" y="508839"/>
            <a:ext cx="5217960" cy="6239661"/>
            <a:chOff x="0" y="1"/>
            <a:chExt cx="5217959" cy="6239660"/>
          </a:xfrm>
        </p:grpSpPr>
        <p:sp>
          <p:nvSpPr>
            <p:cNvPr id="362"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3"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4"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5"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67" name="Titre 1"/>
          <p:cNvSpPr txBox="1">
            <a:spLocks noGrp="1"/>
          </p:cNvSpPr>
          <p:nvPr>
            <p:ph type="title"/>
          </p:nvPr>
        </p:nvSpPr>
        <p:spPr>
          <a:xfrm>
            <a:off x="83205" y="1549317"/>
            <a:ext cx="4458230" cy="4371975"/>
          </a:xfrm>
          <a:prstGeom prst="rect">
            <a:avLst/>
          </a:prstGeom>
        </p:spPr>
        <p:txBody>
          <a:bodyPr/>
          <a:lstStyle>
            <a:lvl1pPr>
              <a:defRPr sz="3600">
                <a:solidFill>
                  <a:srgbClr val="44546A"/>
                </a:solidFill>
              </a:defRPr>
            </a:lvl1pPr>
          </a:lstStyle>
          <a:p>
            <a:r>
              <a:t>Quelques autres supports d’apprentissage</a:t>
            </a:r>
          </a:p>
        </p:txBody>
      </p:sp>
      <p:sp>
        <p:nvSpPr>
          <p:cNvPr id="368" name="Espace réservé du contenu 3"/>
          <p:cNvSpPr txBox="1"/>
          <p:nvPr/>
        </p:nvSpPr>
        <p:spPr>
          <a:xfrm>
            <a:off x="5507660" y="559517"/>
            <a:ext cx="6387158" cy="5948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761970">
              <a:spcBef>
                <a:spcPts val="400"/>
              </a:spcBef>
              <a:defRPr sz="1700">
                <a:latin typeface="Arial"/>
                <a:ea typeface="Arial"/>
                <a:cs typeface="Arial"/>
                <a:sym typeface="Arial"/>
              </a:defRPr>
            </a:pPr>
            <a:r>
              <a:t>Bize R, Volkmar E, Berrut S, Medico D, Balthasar H, Bodenmann P, Makadon H.J.</a:t>
            </a:r>
            <a:endParaRPr sz="2300">
              <a:solidFill>
                <a:srgbClr val="43484C"/>
              </a:solidFill>
            </a:endParaRPr>
          </a:p>
          <a:p>
            <a:pPr defTabSz="761970">
              <a:spcBef>
                <a:spcPts val="400"/>
              </a:spcBef>
              <a:defRPr sz="1700" b="1">
                <a:latin typeface="Arial"/>
                <a:ea typeface="Arial"/>
                <a:cs typeface="Arial"/>
                <a:sym typeface="Arial"/>
              </a:defRPr>
            </a:pPr>
            <a:r>
              <a:t>Soins de qualité pour les personnes lesbiennes, gays, bisexuelles et trangenres.                                                                                                                          </a:t>
            </a:r>
            <a:r>
              <a:rPr b="0"/>
              <a:t>In </a:t>
            </a:r>
            <a:r>
              <a:rPr b="0" i="1"/>
              <a:t>Vulnérabilités, équité et santé</a:t>
            </a:r>
            <a:r>
              <a:rPr b="0"/>
              <a:t>; éd. RMS 2018</a:t>
            </a:r>
            <a:endParaRPr sz="2300">
              <a:solidFill>
                <a:srgbClr val="43484C"/>
              </a:solidFill>
            </a:endParaRPr>
          </a:p>
          <a:p>
            <a:pPr defTabSz="761970">
              <a:spcBef>
                <a:spcPts val="500"/>
              </a:spcBef>
              <a:defRPr sz="1700">
                <a:latin typeface="Arial"/>
                <a:ea typeface="Arial"/>
                <a:cs typeface="Arial"/>
                <a:sym typeface="Arial"/>
              </a:defRPr>
            </a:pPr>
            <a:endParaRPr sz="2300">
              <a:solidFill>
                <a:srgbClr val="43484C"/>
              </a:solidFill>
            </a:endParaRPr>
          </a:p>
          <a:p>
            <a:pPr defTabSz="457200">
              <a:defRPr sz="1700" b="1">
                <a:latin typeface="Franklin Gothic Book"/>
                <a:ea typeface="Franklin Gothic Book"/>
                <a:cs typeface="Franklin Gothic Book"/>
                <a:sym typeface="Franklin Gothic Book"/>
              </a:defRPr>
            </a:pPr>
            <a:r>
              <a:t>Genres, subjectivités et corps au-delà de la binarité</a:t>
            </a:r>
            <a:r>
              <a:rPr b="0"/>
              <a:t>. Medico. Filigrane (à paraître).</a:t>
            </a:r>
          </a:p>
          <a:p>
            <a:pPr marL="387350" indent="-374650" defTabSz="457200">
              <a:defRPr sz="1700" b="1">
                <a:latin typeface="Franklin Gothic Book"/>
                <a:ea typeface="Franklin Gothic Book"/>
                <a:cs typeface="Franklin Gothic Book"/>
                <a:sym typeface="Franklin Gothic Book"/>
              </a:defRPr>
            </a:pPr>
            <a:endParaRPr b="0"/>
          </a:p>
          <a:p>
            <a:pPr marL="387350" indent="-374650" defTabSz="457200">
              <a:defRPr sz="1700" b="1">
                <a:latin typeface="Franklin Gothic Book"/>
                <a:ea typeface="Franklin Gothic Book"/>
                <a:cs typeface="Franklin Gothic Book"/>
                <a:sym typeface="Franklin Gothic Book"/>
              </a:defRPr>
            </a:pPr>
            <a:r>
              <a:rPr b="0"/>
              <a:t>Medico, Pullen Sansfaçon, Zufferey, Galantino &amp; Bosom (2020)</a:t>
            </a:r>
          </a:p>
          <a:p>
            <a:pPr marL="387350" indent="-374650" defTabSz="457200">
              <a:defRPr sz="1700" b="1">
                <a:latin typeface="Franklin Gothic Book"/>
                <a:ea typeface="Franklin Gothic Book"/>
                <a:cs typeface="Franklin Gothic Book"/>
                <a:sym typeface="Franklin Gothic Book"/>
              </a:defRPr>
            </a:pPr>
            <a:r>
              <a:t> The experiences of Trans youth and their families in Switzerland : a journey to self acceptance and gender affirmation</a:t>
            </a:r>
            <a:r>
              <a:rPr b="0"/>
              <a:t>.</a:t>
            </a:r>
            <a:r>
              <a:t>	</a:t>
            </a:r>
          </a:p>
          <a:p>
            <a:pPr marL="387350" indent="-374650" defTabSz="457200">
              <a:defRPr sz="1700" b="1">
                <a:latin typeface="Franklin Gothic Book"/>
                <a:ea typeface="Franklin Gothic Book"/>
                <a:cs typeface="Franklin Gothic Book"/>
                <a:sym typeface="Franklin Gothic Book"/>
              </a:defRPr>
            </a:pPr>
            <a:endParaRPr/>
          </a:p>
          <a:p>
            <a:pPr marL="387350" indent="-374650" defTabSz="457200">
              <a:defRPr sz="1700" b="1">
                <a:latin typeface="Franklin Gothic Book"/>
                <a:ea typeface="Franklin Gothic Book"/>
                <a:cs typeface="Franklin Gothic Book"/>
                <a:sym typeface="Franklin Gothic Book"/>
              </a:defRPr>
            </a:pPr>
            <a:r>
              <a:rPr b="0"/>
              <a:t>Medico et Zufferey (2018).</a:t>
            </a:r>
          </a:p>
          <a:p>
            <a:pPr marL="387350" indent="-374650" defTabSz="457200">
              <a:defRPr sz="1700" b="1">
                <a:latin typeface="Franklin Gothic Book"/>
                <a:ea typeface="Franklin Gothic Book"/>
                <a:cs typeface="Franklin Gothic Book"/>
                <a:sym typeface="Franklin Gothic Book"/>
              </a:defRPr>
            </a:pPr>
            <a:r>
              <a:t> Un futur pour les enfants et les jeunes trans ? que savons-nous sur les besoins et les solutions ? </a:t>
            </a:r>
            <a:r>
              <a:rPr b="0"/>
              <a:t>Revue Médicale Suisse, 14 : 1765-1769.</a:t>
            </a:r>
          </a:p>
          <a:p>
            <a:pPr marL="387350" indent="-374650" defTabSz="457200">
              <a:defRPr sz="1700">
                <a:latin typeface="Franklin Gothic Book"/>
                <a:ea typeface="Franklin Gothic Book"/>
                <a:cs typeface="Franklin Gothic Book"/>
                <a:sym typeface="Franklin Gothic Book"/>
              </a:defRPr>
            </a:pPr>
            <a:endParaRPr b="0"/>
          </a:p>
          <a:p>
            <a:pPr defTabSz="761970">
              <a:spcBef>
                <a:spcPts val="400"/>
              </a:spcBef>
              <a:defRPr sz="1600">
                <a:latin typeface="Arial"/>
                <a:ea typeface="Arial"/>
                <a:cs typeface="Arial"/>
                <a:sym typeface="Arial"/>
              </a:defRPr>
            </a:pPr>
            <a:r>
              <a:t> </a:t>
            </a:r>
            <a:r>
              <a:rPr b="1"/>
              <a:t>Standards of Care (v.7) </a:t>
            </a:r>
            <a:r>
              <a:t>- World Professional Association for Transgender Health (plusieurs  langues)</a:t>
            </a:r>
          </a:p>
          <a:p>
            <a:pPr defTabSz="761970">
              <a:spcBef>
                <a:spcPts val="400"/>
              </a:spcBef>
              <a:defRPr sz="1700">
                <a:latin typeface="Arial"/>
                <a:ea typeface="Arial"/>
                <a:cs typeface="Arial"/>
                <a:sym typeface="Arial"/>
              </a:defRPr>
            </a:pPr>
            <a:r>
              <a:rPr u="sng">
                <a:solidFill>
                  <a:srgbClr val="0000FF"/>
                </a:solidFill>
                <a:uFill>
                  <a:solidFill>
                    <a:srgbClr val="0000FF"/>
                  </a:solidFill>
                </a:uFill>
                <a:hlinkClick r:id="rId2"/>
              </a:rPr>
              <a:t>https://www.wpath.org/publications/soc</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140" name="Rectangle 20"/>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1" name="Rectangle 22"/>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146" name="Group 24"/>
          <p:cNvGrpSpPr/>
          <p:nvPr/>
        </p:nvGrpSpPr>
        <p:grpSpPr>
          <a:xfrm>
            <a:off x="1833" y="1127226"/>
            <a:ext cx="3540921" cy="4234251"/>
            <a:chOff x="0" y="0"/>
            <a:chExt cx="3540920" cy="4234249"/>
          </a:xfrm>
        </p:grpSpPr>
        <p:sp>
          <p:nvSpPr>
            <p:cNvPr id="142" name="Freeform: Shape 25"/>
            <p:cNvSpPr/>
            <p:nvPr/>
          </p:nvSpPr>
          <p:spPr>
            <a:xfrm>
              <a:off x="-1" y="0"/>
              <a:ext cx="3520048" cy="423425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3" name="Freeform: Shape 26"/>
            <p:cNvSpPr/>
            <p:nvPr/>
          </p:nvSpPr>
          <p:spPr>
            <a:xfrm>
              <a:off x="0" y="31389"/>
              <a:ext cx="3539464" cy="4144490"/>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4" name="Freeform: Shape 27"/>
            <p:cNvSpPr/>
            <p:nvPr/>
          </p:nvSpPr>
          <p:spPr>
            <a:xfrm>
              <a:off x="-1" y="46296"/>
              <a:ext cx="3540920" cy="4139530"/>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5" name="Freeform: Shape 28"/>
            <p:cNvSpPr/>
            <p:nvPr/>
          </p:nvSpPr>
          <p:spPr>
            <a:xfrm>
              <a:off x="0" y="46296"/>
              <a:ext cx="3540921" cy="4139530"/>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47" name="Titre 1"/>
          <p:cNvSpPr txBox="1">
            <a:spLocks noGrp="1"/>
          </p:cNvSpPr>
          <p:nvPr>
            <p:ph type="title"/>
          </p:nvPr>
        </p:nvSpPr>
        <p:spPr>
          <a:xfrm>
            <a:off x="145283" y="1002617"/>
            <a:ext cx="2889984" cy="4483470"/>
          </a:xfrm>
          <a:prstGeom prst="rect">
            <a:avLst/>
          </a:prstGeom>
        </p:spPr>
        <p:txBody>
          <a:bodyPr/>
          <a:lstStyle>
            <a:lvl1pPr>
              <a:defRPr sz="3500">
                <a:solidFill>
                  <a:srgbClr val="44546A"/>
                </a:solidFill>
              </a:defRPr>
            </a:lvl1pPr>
          </a:lstStyle>
          <a:p>
            <a:r>
              <a:t>Rappel théorique et plus si définitions…</a:t>
            </a:r>
          </a:p>
        </p:txBody>
      </p:sp>
      <p:pic>
        <p:nvPicPr>
          <p:cNvPr id="148" name="Image 2" descr="Image 2"/>
          <p:cNvPicPr>
            <a:picLocks noChangeAspect="1"/>
          </p:cNvPicPr>
          <p:nvPr/>
        </p:nvPicPr>
        <p:blipFill>
          <a:blip r:embed="rId2"/>
          <a:stretch>
            <a:fillRect/>
          </a:stretch>
        </p:blipFill>
        <p:spPr>
          <a:xfrm>
            <a:off x="3695322" y="-224386"/>
            <a:ext cx="8280446" cy="6210334"/>
          </a:xfrm>
          <a:prstGeom prst="rect">
            <a:avLst/>
          </a:prstGeom>
          <a:ln w="12700">
            <a:miter lim="400000"/>
          </a:ln>
        </p:spPr>
      </p:pic>
      <p:sp>
        <p:nvSpPr>
          <p:cNvPr id="149" name="R. Bize, E. Volkmar, S. Berrut, D. Medico 2017…"/>
          <p:cNvSpPr txBox="1"/>
          <p:nvPr/>
        </p:nvSpPr>
        <p:spPr>
          <a:xfrm>
            <a:off x="3720396" y="5751386"/>
            <a:ext cx="4572001" cy="316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800" b="1">
                <a:latin typeface="Arial"/>
                <a:ea typeface="Arial"/>
                <a:cs typeface="Arial"/>
                <a:sym typeface="Arial"/>
              </a:defRPr>
            </a:pPr>
            <a:r>
              <a:t>R. Bize, E. Volkmar, S. Berrut, D. Medico 2017</a:t>
            </a:r>
            <a:endParaRPr sz="3200"/>
          </a:p>
          <a:p>
            <a:pPr>
              <a:defRPr sz="800" b="1">
                <a:latin typeface="Arial"/>
                <a:ea typeface="Arial"/>
                <a:cs typeface="Arial"/>
                <a:sym typeface="Arial"/>
              </a:defRPr>
            </a:pPr>
            <a:r>
              <a:t>d’après Sam Killermann  &amp; Trans Student Educational Resources TSER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152" name="Rectangle 19"/>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3" name="Rectangle 21"/>
          <p:cNvSpPr/>
          <p:nvPr/>
        </p:nvSpPr>
        <p:spPr>
          <a:xfrm>
            <a:off x="152" y="213271"/>
            <a:ext cx="12191696" cy="6858001"/>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158" name="Group 23"/>
          <p:cNvGrpSpPr/>
          <p:nvPr/>
        </p:nvGrpSpPr>
        <p:grpSpPr>
          <a:xfrm>
            <a:off x="-10015" y="1243892"/>
            <a:ext cx="3654622" cy="4370216"/>
            <a:chOff x="0" y="0"/>
            <a:chExt cx="3654621" cy="4370214"/>
          </a:xfrm>
        </p:grpSpPr>
        <p:sp>
          <p:nvSpPr>
            <p:cNvPr id="154" name="Freeform: Shape 24"/>
            <p:cNvSpPr/>
            <p:nvPr/>
          </p:nvSpPr>
          <p:spPr>
            <a:xfrm>
              <a:off x="-1" y="0"/>
              <a:ext cx="3633079" cy="4370216"/>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5" name="Freeform: Shape 25"/>
            <p:cNvSpPr/>
            <p:nvPr/>
          </p:nvSpPr>
          <p:spPr>
            <a:xfrm>
              <a:off x="0" y="32397"/>
              <a:ext cx="3653118" cy="4277573"/>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6" name="Freeform: Shape 26"/>
            <p:cNvSpPr/>
            <p:nvPr/>
          </p:nvSpPr>
          <p:spPr>
            <a:xfrm>
              <a:off x="-1" y="47782"/>
              <a:ext cx="3654622" cy="4272454"/>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7" name="Freeform: Shape 27"/>
            <p:cNvSpPr/>
            <p:nvPr/>
          </p:nvSpPr>
          <p:spPr>
            <a:xfrm>
              <a:off x="0" y="47782"/>
              <a:ext cx="3654622" cy="4272454"/>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59" name="Titre 1"/>
          <p:cNvSpPr txBox="1">
            <a:spLocks noGrp="1"/>
          </p:cNvSpPr>
          <p:nvPr>
            <p:ph type="title"/>
          </p:nvPr>
        </p:nvSpPr>
        <p:spPr>
          <a:xfrm>
            <a:off x="-10015" y="1122775"/>
            <a:ext cx="3855721" cy="4371975"/>
          </a:xfrm>
          <a:prstGeom prst="rect">
            <a:avLst/>
          </a:prstGeom>
        </p:spPr>
        <p:txBody>
          <a:bodyPr/>
          <a:lstStyle>
            <a:lvl1pPr>
              <a:defRPr sz="3600">
                <a:solidFill>
                  <a:srgbClr val="44546A"/>
                </a:solidFill>
              </a:defRPr>
            </a:lvl1pPr>
          </a:lstStyle>
          <a:p>
            <a:r>
              <a:t>Evolution des visions médicales</a:t>
            </a:r>
          </a:p>
        </p:txBody>
      </p:sp>
      <p:sp>
        <p:nvSpPr>
          <p:cNvPr id="160" name="Espace réservé du contenu 3"/>
          <p:cNvSpPr txBox="1"/>
          <p:nvPr/>
        </p:nvSpPr>
        <p:spPr>
          <a:xfrm>
            <a:off x="3827189" y="1065934"/>
            <a:ext cx="7634313" cy="4726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1148" tIns="41148" rIns="41148" bIns="41148">
            <a:spAutoFit/>
          </a:bodyPr>
          <a:lstStyle/>
          <a:p>
            <a:pPr defTabSz="914364">
              <a:defRPr b="1"/>
            </a:pPr>
            <a:r>
              <a:t>Deux paradigmes s’affrontent</a:t>
            </a:r>
            <a:r>
              <a:rPr b="0"/>
              <a:t> :</a:t>
            </a:r>
          </a:p>
          <a:p>
            <a:pPr lvl="1" indent="0" defTabSz="914364">
              <a:defRPr b="1"/>
            </a:pPr>
            <a:endParaRPr b="0"/>
          </a:p>
          <a:p>
            <a:pPr marL="537861" lvl="1" indent="-537861" defTabSz="914364">
              <a:buSzPct val="100000"/>
              <a:buAutoNum type="arabicPeriod"/>
              <a:defRPr b="1"/>
            </a:pPr>
            <a:r>
              <a:t>Dichotomie du genre : </a:t>
            </a:r>
          </a:p>
          <a:p>
            <a:pPr lvl="1" indent="0" defTabSz="914364">
              <a:defRPr b="1"/>
            </a:pPr>
            <a:r>
              <a:t>       </a:t>
            </a:r>
            <a:r>
              <a:rPr b="0"/>
              <a:t>Construction médicale et diagnostic plutôt que caractéristique identitaire.</a:t>
            </a:r>
          </a:p>
          <a:p>
            <a:pPr lvl="1" indent="0" defTabSz="914364"/>
            <a:r>
              <a:t>        typologie des troubles de l’identité de genre (DSM V, CIM 10).  </a:t>
            </a:r>
          </a:p>
          <a:p>
            <a:pPr lvl="1" indent="0" defTabSz="914364"/>
            <a:r>
              <a:t>       Médecin = garant du gate-keeping. </a:t>
            </a:r>
            <a:r>
              <a:rPr u="sng"/>
              <a:t>Cette position s’essouffle. </a:t>
            </a:r>
          </a:p>
          <a:p>
            <a:pPr lvl="1" indent="0" defTabSz="914364">
              <a:defRPr b="1"/>
            </a:pPr>
            <a:endParaRPr u="sng"/>
          </a:p>
          <a:p>
            <a:pPr marL="537861" indent="-537861" defTabSz="914364">
              <a:buSzPct val="100000"/>
              <a:buAutoNum type="arabicPeriod" startAt="2"/>
              <a:defRPr b="1"/>
            </a:pPr>
            <a:r>
              <a:t>Diversité du genre </a:t>
            </a:r>
            <a:r>
              <a:rPr b="0"/>
              <a:t>: Le genre n’est pas un continuum mais représente des agencements multiples, sans expression normée des rapports corps - genre </a:t>
            </a:r>
          </a:p>
          <a:p>
            <a:pPr defTabSz="914364">
              <a:defRPr b="1"/>
            </a:pPr>
            <a:r>
              <a:rPr b="0"/>
              <a:t>        </a:t>
            </a:r>
            <a:r>
              <a:t> Dépsychopathologisation à la CIM11 de l’OMS </a:t>
            </a:r>
            <a:r>
              <a:rPr b="0" i="1"/>
              <a:t>(incongruence du genre)</a:t>
            </a:r>
          </a:p>
          <a:p>
            <a:pPr defTabSz="914364"/>
            <a:endParaRPr b="0" i="1"/>
          </a:p>
          <a:p>
            <a:pPr defTabSz="914364">
              <a:buSzPct val="100000"/>
              <a:buChar char="à"/>
            </a:pPr>
            <a:r>
              <a:t> La seule approche éthique est phénoménologique, dite « </a:t>
            </a:r>
            <a:r>
              <a:rPr b="1" i="1"/>
              <a:t>transaffirmative</a:t>
            </a:r>
            <a:r>
              <a:rPr b="1"/>
              <a:t> »                                   </a:t>
            </a:r>
          </a:p>
          <a:p>
            <a:pPr defTabSz="914364">
              <a:defRPr b="1"/>
            </a:pPr>
            <a:r>
              <a:t>     </a:t>
            </a:r>
            <a:r>
              <a:rPr b="0"/>
              <a:t>respectueuse de la personne, et orientée résultats à long terme. </a:t>
            </a:r>
          </a:p>
          <a:p>
            <a:pPr defTabSz="914364">
              <a:defRPr b="1"/>
            </a:pPr>
            <a:endParaRPr b="0"/>
          </a:p>
          <a:p>
            <a:pPr defTabSz="914364">
              <a:buSzPct val="100000"/>
              <a:buChar char="à"/>
            </a:pPr>
            <a:r>
              <a:t> Chez les enfants aussi, </a:t>
            </a:r>
            <a:r>
              <a:rPr b="1"/>
              <a:t>l’approche éthique </a:t>
            </a:r>
            <a:r>
              <a:t>combine thérapie affirmative (sans  </a:t>
            </a:r>
          </a:p>
          <a:p>
            <a:pPr defTabSz="914364"/>
            <a:r>
              <a:t>     psychopathologisation) et approche scientifique fondée sur les preuves.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163"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64" name="Rectangle 20"/>
          <p:cNvSpPr/>
          <p:nvPr/>
        </p:nvSpPr>
        <p:spPr>
          <a:xfrm>
            <a:off x="304" y="-1270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169" name="Group 22"/>
          <p:cNvGrpSpPr/>
          <p:nvPr/>
        </p:nvGrpSpPr>
        <p:grpSpPr>
          <a:xfrm>
            <a:off x="-21864" y="508839"/>
            <a:ext cx="5217960" cy="6239661"/>
            <a:chOff x="0" y="1"/>
            <a:chExt cx="5217959" cy="6239660"/>
          </a:xfrm>
        </p:grpSpPr>
        <p:sp>
          <p:nvSpPr>
            <p:cNvPr id="165"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6"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7"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8"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70" name="Titre 1"/>
          <p:cNvSpPr txBox="1">
            <a:spLocks noGrp="1"/>
          </p:cNvSpPr>
          <p:nvPr>
            <p:ph type="title"/>
          </p:nvPr>
        </p:nvSpPr>
        <p:spPr>
          <a:xfrm>
            <a:off x="35811" y="1442682"/>
            <a:ext cx="4414725" cy="4371975"/>
          </a:xfrm>
          <a:prstGeom prst="rect">
            <a:avLst/>
          </a:prstGeom>
        </p:spPr>
        <p:txBody>
          <a:bodyPr/>
          <a:lstStyle/>
          <a:p>
            <a:pPr>
              <a:defRPr sz="3600">
                <a:solidFill>
                  <a:srgbClr val="44546A"/>
                </a:solidFill>
              </a:defRPr>
            </a:pPr>
            <a:r>
              <a:t>Il faut qu’on sex-plique</a:t>
            </a:r>
          </a:p>
          <a:p>
            <a:pPr algn="ctr">
              <a:defRPr sz="2400">
                <a:solidFill>
                  <a:srgbClr val="44546A"/>
                </a:solidFill>
              </a:defRPr>
            </a:pPr>
            <a:r>
              <a:t>Postulats de base</a:t>
            </a:r>
          </a:p>
        </p:txBody>
      </p:sp>
      <p:sp>
        <p:nvSpPr>
          <p:cNvPr id="171" name="Espace réservé du contenu 2"/>
          <p:cNvSpPr txBox="1">
            <a:spLocks noGrp="1"/>
          </p:cNvSpPr>
          <p:nvPr>
            <p:ph type="body" sz="half" idx="1"/>
          </p:nvPr>
        </p:nvSpPr>
        <p:spPr>
          <a:xfrm>
            <a:off x="6172200" y="-569742"/>
            <a:ext cx="5221224" cy="5230368"/>
          </a:xfrm>
          <a:prstGeom prst="rect">
            <a:avLst/>
          </a:prstGeom>
        </p:spPr>
        <p:txBody>
          <a:bodyPr anchor="ctr"/>
          <a:lstStyle/>
          <a:p>
            <a:pPr>
              <a:defRPr sz="2500">
                <a:solidFill>
                  <a:srgbClr val="44546A"/>
                </a:solidFill>
              </a:defRPr>
            </a:pPr>
            <a:endParaRPr/>
          </a:p>
          <a:p>
            <a:pPr>
              <a:lnSpc>
                <a:spcPct val="150000"/>
              </a:lnSpc>
              <a:defRPr sz="2500">
                <a:solidFill>
                  <a:srgbClr val="44546A"/>
                </a:solidFill>
              </a:defRPr>
            </a:pPr>
            <a:r>
              <a:t>Postulat 1 : L’hétérocisnormativité comme universalité</a:t>
            </a:r>
          </a:p>
          <a:p>
            <a:pPr>
              <a:lnSpc>
                <a:spcPct val="150000"/>
              </a:lnSpc>
              <a:defRPr sz="2500">
                <a:solidFill>
                  <a:srgbClr val="44546A"/>
                </a:solidFill>
              </a:defRPr>
            </a:pPr>
            <a:r>
              <a:t>Postulat 2 : La transnormativité comme unique voie à suivre</a:t>
            </a:r>
          </a:p>
          <a:p>
            <a:pPr>
              <a:lnSpc>
                <a:spcPct val="150000"/>
              </a:lnSpc>
              <a:defRPr sz="2500">
                <a:solidFill>
                  <a:srgbClr val="44546A"/>
                </a:solidFill>
              </a:defRPr>
            </a:pPr>
            <a:r>
              <a:t>Postulat 3 : 011001</a:t>
            </a:r>
          </a:p>
        </p:txBody>
      </p:sp>
      <p:pic>
        <p:nvPicPr>
          <p:cNvPr id="172" name="Image" descr="Image"/>
          <p:cNvPicPr>
            <a:picLocks noChangeAspect="1"/>
          </p:cNvPicPr>
          <p:nvPr/>
        </p:nvPicPr>
        <p:blipFill>
          <a:blip r:embed="rId2"/>
          <a:stretch>
            <a:fillRect/>
          </a:stretch>
        </p:blipFill>
        <p:spPr>
          <a:xfrm>
            <a:off x="6754738" y="4269705"/>
            <a:ext cx="3315441" cy="223154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175"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6" name="Rectangle 2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181" name="Group 22"/>
          <p:cNvGrpSpPr/>
          <p:nvPr/>
        </p:nvGrpSpPr>
        <p:grpSpPr>
          <a:xfrm>
            <a:off x="-21864" y="508839"/>
            <a:ext cx="5217960" cy="6239661"/>
            <a:chOff x="0" y="1"/>
            <a:chExt cx="5217959" cy="6239660"/>
          </a:xfrm>
        </p:grpSpPr>
        <p:sp>
          <p:nvSpPr>
            <p:cNvPr id="177"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8"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9"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0"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82" name="Titre 1"/>
          <p:cNvSpPr txBox="1">
            <a:spLocks noGrp="1"/>
          </p:cNvSpPr>
          <p:nvPr>
            <p:ph type="title"/>
          </p:nvPr>
        </p:nvSpPr>
        <p:spPr>
          <a:xfrm>
            <a:off x="35811" y="1442682"/>
            <a:ext cx="4414725" cy="4371975"/>
          </a:xfrm>
          <a:prstGeom prst="rect">
            <a:avLst/>
          </a:prstGeom>
        </p:spPr>
        <p:txBody>
          <a:bodyPr/>
          <a:lstStyle/>
          <a:p>
            <a:pPr>
              <a:defRPr sz="3600">
                <a:solidFill>
                  <a:srgbClr val="44546A"/>
                </a:solidFill>
              </a:defRPr>
            </a:pPr>
            <a:r>
              <a:t>Il faut qu’on sex-plique</a:t>
            </a:r>
          </a:p>
          <a:p>
            <a:pPr algn="ctr">
              <a:defRPr sz="2400">
                <a:solidFill>
                  <a:srgbClr val="44546A"/>
                </a:solidFill>
              </a:defRPr>
            </a:pPr>
            <a:r>
              <a:t>Activités sexuelles</a:t>
            </a:r>
          </a:p>
        </p:txBody>
      </p:sp>
      <p:sp>
        <p:nvSpPr>
          <p:cNvPr id="183" name="Espace réservé du contenu 2"/>
          <p:cNvSpPr txBox="1">
            <a:spLocks noGrp="1"/>
          </p:cNvSpPr>
          <p:nvPr>
            <p:ph type="body" sz="half" idx="1"/>
          </p:nvPr>
        </p:nvSpPr>
        <p:spPr>
          <a:xfrm>
            <a:off x="6077412" y="650642"/>
            <a:ext cx="5221225" cy="5230369"/>
          </a:xfrm>
          <a:prstGeom prst="rect">
            <a:avLst/>
          </a:prstGeom>
        </p:spPr>
        <p:txBody>
          <a:bodyPr anchor="ctr"/>
          <a:lstStyle/>
          <a:p>
            <a:pPr marL="214884" indent="-214884" defTabSz="859536">
              <a:spcBef>
                <a:spcPts val="900"/>
              </a:spcBef>
              <a:defRPr sz="1692">
                <a:solidFill>
                  <a:srgbClr val="44546A"/>
                </a:solidFill>
              </a:defRPr>
            </a:pPr>
            <a:endParaRPr/>
          </a:p>
          <a:p>
            <a:pPr marL="214884" indent="-214884" defTabSz="859536">
              <a:lnSpc>
                <a:spcPct val="150000"/>
              </a:lnSpc>
              <a:spcBef>
                <a:spcPts val="900"/>
              </a:spcBef>
              <a:defRPr sz="2256">
                <a:solidFill>
                  <a:srgbClr val="44546A"/>
                </a:solidFill>
              </a:defRPr>
            </a:pPr>
            <a:r>
              <a:t>Les populations issues des diversités n’ont pas nécessairement une moins grande activité sexuelle que les population hétérocisnormatives </a:t>
            </a:r>
            <a:r>
              <a:rPr sz="1692"/>
              <a:t>(Haley et al, 2019)</a:t>
            </a:r>
            <a:r>
              <a:t>. </a:t>
            </a:r>
          </a:p>
          <a:p>
            <a:pPr marL="214884" indent="-214884" defTabSz="859536">
              <a:lnSpc>
                <a:spcPct val="150000"/>
              </a:lnSpc>
              <a:spcBef>
                <a:spcPts val="900"/>
              </a:spcBef>
              <a:defRPr sz="2256">
                <a:solidFill>
                  <a:srgbClr val="44546A"/>
                </a:solidFill>
              </a:defRPr>
            </a:pPr>
            <a:r>
              <a:t>Iels sont pourtant plus exposé.e.x.s à avoir des comportements sexuels à risque tôt dans l’adolescence, sans moyens de contraception et sans consentement </a:t>
            </a:r>
            <a:r>
              <a:rPr sz="1692"/>
              <a:t>(Kaestle and Waller, 2011 ; Hobaica et al.,2018 ;2019 ; Owis,2019 ; Keiser and al, 2019)</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186"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7" name="Rectangle 2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192" name="Group 22"/>
          <p:cNvGrpSpPr/>
          <p:nvPr/>
        </p:nvGrpSpPr>
        <p:grpSpPr>
          <a:xfrm>
            <a:off x="-21864" y="508839"/>
            <a:ext cx="5217960" cy="6239661"/>
            <a:chOff x="0" y="1"/>
            <a:chExt cx="5217959" cy="6239660"/>
          </a:xfrm>
        </p:grpSpPr>
        <p:sp>
          <p:nvSpPr>
            <p:cNvPr id="188"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9"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0"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1"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93" name="Espace réservé du contenu 2"/>
          <p:cNvSpPr txBox="1">
            <a:spLocks noGrp="1"/>
          </p:cNvSpPr>
          <p:nvPr>
            <p:ph type="body" sz="half" idx="1"/>
          </p:nvPr>
        </p:nvSpPr>
        <p:spPr>
          <a:xfrm>
            <a:off x="6172200" y="804672"/>
            <a:ext cx="5221224" cy="5230368"/>
          </a:xfrm>
          <a:prstGeom prst="rect">
            <a:avLst/>
          </a:prstGeom>
        </p:spPr>
        <p:txBody>
          <a:bodyPr anchor="ctr"/>
          <a:lstStyle/>
          <a:p>
            <a:pPr>
              <a:lnSpc>
                <a:spcPct val="150000"/>
              </a:lnSpc>
              <a:defRPr sz="2400">
                <a:solidFill>
                  <a:srgbClr val="44546A"/>
                </a:solidFill>
              </a:defRPr>
            </a:pPr>
            <a:r>
              <a:t>L’exclusion des représentations T et NB semble entraîner des conséquences négatives sur le comportement des jeunes de ces catégories</a:t>
            </a:r>
            <a:r>
              <a:rPr sz="1800"/>
              <a:t> (Elia and Eliason, 2010 in Reeves, 2018)</a:t>
            </a:r>
            <a:r>
              <a:t>.</a:t>
            </a:r>
          </a:p>
          <a:p>
            <a:pPr>
              <a:lnSpc>
                <a:spcPct val="150000"/>
              </a:lnSpc>
              <a:defRPr sz="2400">
                <a:solidFill>
                  <a:srgbClr val="44546A"/>
                </a:solidFill>
              </a:defRPr>
            </a:pPr>
            <a:r>
              <a:rPr b="1"/>
              <a:t>Pourquoi ?</a:t>
            </a:r>
            <a:r>
              <a:t> =&gt; pas/peu d’espaces </a:t>
            </a:r>
            <a:r>
              <a:rPr i="1"/>
              <a:t>safe</a:t>
            </a:r>
            <a:r>
              <a:t> et formés sur ces questions ainsi que l’éducation sexuelle intégrative !</a:t>
            </a:r>
          </a:p>
        </p:txBody>
      </p:sp>
      <p:pic>
        <p:nvPicPr>
          <p:cNvPr id="194" name="Image 6" descr="Image 6"/>
          <p:cNvPicPr>
            <a:picLocks noChangeAspect="1"/>
          </p:cNvPicPr>
          <p:nvPr/>
        </p:nvPicPr>
        <p:blipFill>
          <a:blip r:embed="rId2"/>
          <a:stretch>
            <a:fillRect/>
          </a:stretch>
        </p:blipFill>
        <p:spPr>
          <a:xfrm>
            <a:off x="6408973" y="5345253"/>
            <a:ext cx="3917803" cy="1193660"/>
          </a:xfrm>
          <a:prstGeom prst="rect">
            <a:avLst/>
          </a:prstGeom>
          <a:ln w="12700">
            <a:miter lim="400000"/>
          </a:ln>
        </p:spPr>
      </p:pic>
      <p:sp>
        <p:nvSpPr>
          <p:cNvPr id="195" name="Titre 1"/>
          <p:cNvSpPr txBox="1">
            <a:spLocks noGrp="1"/>
          </p:cNvSpPr>
          <p:nvPr>
            <p:ph type="title"/>
          </p:nvPr>
        </p:nvSpPr>
        <p:spPr>
          <a:xfrm>
            <a:off x="47660" y="1442682"/>
            <a:ext cx="4414724" cy="4371975"/>
          </a:xfrm>
          <a:prstGeom prst="rect">
            <a:avLst/>
          </a:prstGeom>
        </p:spPr>
        <p:txBody>
          <a:bodyPr/>
          <a:lstStyle/>
          <a:p>
            <a:pPr>
              <a:defRPr sz="3600">
                <a:solidFill>
                  <a:srgbClr val="44546A"/>
                </a:solidFill>
              </a:defRPr>
            </a:pPr>
            <a:r>
              <a:t>Il faut qu’on sex-plique</a:t>
            </a:r>
          </a:p>
          <a:p>
            <a:pPr algn="ctr">
              <a:defRPr sz="2400">
                <a:solidFill>
                  <a:srgbClr val="44546A"/>
                </a:solidFill>
              </a:defRPr>
            </a:pPr>
            <a:r>
              <a:t>Et donc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198"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9" name="Rectangle 2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204" name="Group 22"/>
          <p:cNvGrpSpPr/>
          <p:nvPr/>
        </p:nvGrpSpPr>
        <p:grpSpPr>
          <a:xfrm>
            <a:off x="-21864" y="508839"/>
            <a:ext cx="5217960" cy="6239661"/>
            <a:chOff x="0" y="1"/>
            <a:chExt cx="5217959" cy="6239660"/>
          </a:xfrm>
        </p:grpSpPr>
        <p:sp>
          <p:nvSpPr>
            <p:cNvPr id="200"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1"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2"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3"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05" name="Titre 1"/>
          <p:cNvSpPr txBox="1">
            <a:spLocks noGrp="1"/>
          </p:cNvSpPr>
          <p:nvPr>
            <p:ph type="title"/>
          </p:nvPr>
        </p:nvSpPr>
        <p:spPr>
          <a:xfrm>
            <a:off x="687473" y="1442682"/>
            <a:ext cx="4414725" cy="4371975"/>
          </a:xfrm>
          <a:prstGeom prst="rect">
            <a:avLst/>
          </a:prstGeom>
        </p:spPr>
        <p:txBody>
          <a:bodyPr/>
          <a:lstStyle>
            <a:lvl1pPr>
              <a:defRPr sz="3600">
                <a:solidFill>
                  <a:srgbClr val="44546A"/>
                </a:solidFill>
              </a:defRPr>
            </a:lvl1pPr>
          </a:lstStyle>
          <a:p>
            <a:r>
              <a:t>La faute à qui ? </a:t>
            </a:r>
          </a:p>
        </p:txBody>
      </p:sp>
      <p:pic>
        <p:nvPicPr>
          <p:cNvPr id="206" name="Image" descr="Image"/>
          <p:cNvPicPr>
            <a:picLocks noChangeAspect="1"/>
          </p:cNvPicPr>
          <p:nvPr/>
        </p:nvPicPr>
        <p:blipFill>
          <a:blip r:embed="rId2"/>
          <a:stretch>
            <a:fillRect/>
          </a:stretch>
        </p:blipFill>
        <p:spPr>
          <a:xfrm>
            <a:off x="5478709" y="1604141"/>
            <a:ext cx="6066129" cy="429080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Espace réservé du pied de page 3"/>
          <p:cNvSpPr txBox="1"/>
          <p:nvPr/>
        </p:nvSpPr>
        <p:spPr>
          <a:xfrm>
            <a:off x="4084320" y="6319510"/>
            <a:ext cx="4023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Repenser la sexualité des jeunes trans et non binaires</a:t>
            </a:r>
            <a:br/>
            <a:endParaRPr/>
          </a:p>
        </p:txBody>
      </p:sp>
      <p:sp>
        <p:nvSpPr>
          <p:cNvPr id="209" name="Rectangle 18"/>
          <p:cNvSpPr/>
          <p:nvPr/>
        </p:nvSpPr>
        <p:spPr>
          <a:xfrm>
            <a:off x="-1" y="1"/>
            <a:ext cx="12191697" cy="68580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0" name="Rectangle 20"/>
          <p:cNvSpPr/>
          <p:nvPr/>
        </p:nvSpPr>
        <p:spPr>
          <a:xfrm>
            <a:off x="304" y="0"/>
            <a:ext cx="12191697" cy="6858000"/>
          </a:xfrm>
          <a:prstGeom prst="rect">
            <a:avLst/>
          </a:prstGeom>
          <a:solidFill>
            <a:srgbClr val="FFFFFF"/>
          </a:solidFill>
          <a:ln w="12700">
            <a:miter lim="400000"/>
          </a:ln>
        </p:spPr>
        <p:txBody>
          <a:bodyPr lIns="45719" rIns="45719" anchor="ctr"/>
          <a:lstStyle/>
          <a:p>
            <a:pPr algn="ctr">
              <a:defRPr sz="800">
                <a:solidFill>
                  <a:srgbClr val="FFFFFF"/>
                </a:solidFill>
              </a:defRPr>
            </a:pPr>
            <a:endParaRPr/>
          </a:p>
        </p:txBody>
      </p:sp>
      <p:grpSp>
        <p:nvGrpSpPr>
          <p:cNvPr id="215" name="Group 22"/>
          <p:cNvGrpSpPr/>
          <p:nvPr/>
        </p:nvGrpSpPr>
        <p:grpSpPr>
          <a:xfrm>
            <a:off x="-21864" y="508839"/>
            <a:ext cx="5217960" cy="6239661"/>
            <a:chOff x="0" y="1"/>
            <a:chExt cx="5217959" cy="6239660"/>
          </a:xfrm>
        </p:grpSpPr>
        <p:sp>
          <p:nvSpPr>
            <p:cNvPr id="211" name="Freeform: Shape 23"/>
            <p:cNvSpPr/>
            <p:nvPr/>
          </p:nvSpPr>
          <p:spPr>
            <a:xfrm>
              <a:off x="-1" y="1"/>
              <a:ext cx="5187200" cy="6239661"/>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844" y="19531"/>
                  </a:ln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041" y="814"/>
                  </a:ln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2" name="Freeform: Shape 24"/>
            <p:cNvSpPr/>
            <p:nvPr/>
          </p:nvSpPr>
          <p:spPr>
            <a:xfrm>
              <a:off x="0" y="46256"/>
              <a:ext cx="5215813" cy="6107389"/>
            </a:xfrm>
            <a:custGeom>
              <a:avLst/>
              <a:gdLst/>
              <a:ahLst/>
              <a:cxnLst>
                <a:cxn ang="0">
                  <a:pos x="wd2" y="hd2"/>
                </a:cxn>
                <a:cxn ang="5400000">
                  <a:pos x="wd2" y="hd2"/>
                </a:cxn>
                <a:cxn ang="10800000">
                  <a:pos x="wd2" y="hd2"/>
                </a:cxn>
                <a:cxn ang="16200000">
                  <a:pos x="wd2" y="hd2"/>
                </a:cxn>
              </a:cxnLst>
              <a:rect l="0" t="0" r="r" b="b"/>
              <a:pathLst>
                <a:path w="21104" h="21049"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3" name="Freeform: Shape 25"/>
            <p:cNvSpPr/>
            <p:nvPr/>
          </p:nvSpPr>
          <p:spPr>
            <a:xfrm>
              <a:off x="-1" y="68222"/>
              <a:ext cx="5217958"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4514"/>
                  </a:lnTo>
                  <a:lnTo>
                    <a:pt x="235" y="14873"/>
                  </a:lnTo>
                  <a:cubicBezTo>
                    <a:pt x="801" y="15702"/>
                    <a:pt x="1419" y="16382"/>
                    <a:pt x="2107" y="16935"/>
                  </a:cubicBezTo>
                  <a:cubicBezTo>
                    <a:pt x="3090" y="17726"/>
                    <a:pt x="4223" y="18260"/>
                    <a:pt x="5572" y="18568"/>
                  </a:cubicBezTo>
                  <a:cubicBezTo>
                    <a:pt x="7943" y="19109"/>
                    <a:pt x="9996" y="18230"/>
                    <a:pt x="12638" y="16929"/>
                  </a:cubicBezTo>
                  <a:cubicBezTo>
                    <a:pt x="13230" y="16637"/>
                    <a:pt x="13802" y="16383"/>
                    <a:pt x="14355" y="16137"/>
                  </a:cubicBezTo>
                  <a:cubicBezTo>
                    <a:pt x="15394" y="15676"/>
                    <a:pt x="16290" y="15278"/>
                    <a:pt x="16940" y="14802"/>
                  </a:cubicBezTo>
                  <a:cubicBezTo>
                    <a:pt x="17516" y="14381"/>
                    <a:pt x="17846" y="13932"/>
                    <a:pt x="18044" y="13301"/>
                  </a:cubicBezTo>
                  <a:cubicBezTo>
                    <a:pt x="18403" y="12158"/>
                    <a:pt x="18487" y="10992"/>
                    <a:pt x="18293" y="9833"/>
                  </a:cubicBezTo>
                  <a:cubicBezTo>
                    <a:pt x="18106" y="8712"/>
                    <a:pt x="17668" y="7646"/>
                    <a:pt x="16993" y="6665"/>
                  </a:cubicBezTo>
                  <a:cubicBezTo>
                    <a:pt x="15632" y="4684"/>
                    <a:pt x="13449" y="3266"/>
                    <a:pt x="10849" y="2672"/>
                  </a:cubicBezTo>
                  <a:cubicBezTo>
                    <a:pt x="8097" y="2043"/>
                    <a:pt x="5973" y="2242"/>
                    <a:pt x="3749" y="3338"/>
                  </a:cubicBezTo>
                  <a:cubicBezTo>
                    <a:pt x="2997" y="3708"/>
                    <a:pt x="2705" y="3948"/>
                    <a:pt x="2519" y="4134"/>
                  </a:cubicBezTo>
                  <a:cubicBezTo>
                    <a:pt x="2248" y="4405"/>
                    <a:pt x="1992" y="4797"/>
                    <a:pt x="1638" y="5340"/>
                  </a:cubicBezTo>
                  <a:cubicBezTo>
                    <a:pt x="1283" y="5884"/>
                    <a:pt x="829" y="6580"/>
                    <a:pt x="162" y="7451"/>
                  </a:cubicBezTo>
                  <a:lnTo>
                    <a:pt x="0" y="7659"/>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4" name="Freeform: Shape 26"/>
            <p:cNvSpPr/>
            <p:nvPr/>
          </p:nvSpPr>
          <p:spPr>
            <a:xfrm>
              <a:off x="0" y="68222"/>
              <a:ext cx="5217959" cy="6100081"/>
            </a:xfrm>
            <a:custGeom>
              <a:avLst/>
              <a:gdLst/>
              <a:ahLst/>
              <a:cxnLst>
                <a:cxn ang="0">
                  <a:pos x="wd2" y="hd2"/>
                </a:cxn>
                <a:cxn ang="5400000">
                  <a:pos x="wd2" y="hd2"/>
                </a:cxn>
                <a:cxn ang="10800000">
                  <a:pos x="wd2" y="hd2"/>
                </a:cxn>
                <a:cxn ang="16200000">
                  <a:pos x="wd2" y="hd2"/>
                </a:cxn>
              </a:cxnLst>
              <a:rect l="0" t="0" r="r" b="b"/>
              <a:pathLst>
                <a:path w="21113" h="21050" extrusionOk="0">
                  <a:moveTo>
                    <a:pt x="7896" y="1"/>
                  </a:moveTo>
                  <a:cubicBezTo>
                    <a:pt x="9054" y="-7"/>
                    <a:pt x="10263" y="138"/>
                    <a:pt x="11553" y="433"/>
                  </a:cubicBezTo>
                  <a:cubicBezTo>
                    <a:pt x="14962" y="1212"/>
                    <a:pt x="17684" y="3086"/>
                    <a:pt x="19338" y="5492"/>
                  </a:cubicBezTo>
                  <a:cubicBezTo>
                    <a:pt x="21022" y="7942"/>
                    <a:pt x="21600" y="10942"/>
                    <a:pt x="20670" y="13902"/>
                  </a:cubicBezTo>
                  <a:cubicBezTo>
                    <a:pt x="19749" y="16835"/>
                    <a:pt x="16855" y="17530"/>
                    <a:pt x="13997" y="18937"/>
                  </a:cubicBezTo>
                  <a:cubicBezTo>
                    <a:pt x="11140" y="20344"/>
                    <a:pt x="8308" y="21593"/>
                    <a:pt x="4869" y="20807"/>
                  </a:cubicBezTo>
                  <a:cubicBezTo>
                    <a:pt x="2994" y="20379"/>
                    <a:pt x="1483" y="19619"/>
                    <a:pt x="242" y="18622"/>
                  </a:cubicBezTo>
                  <a:lnTo>
                    <a:pt x="0" y="18405"/>
                  </a:lnTo>
                  <a:lnTo>
                    <a:pt x="0" y="15278"/>
                  </a:lnTo>
                  <a:lnTo>
                    <a:pt x="453" y="15883"/>
                  </a:lnTo>
                  <a:cubicBezTo>
                    <a:pt x="871" y="16389"/>
                    <a:pt x="1317" y="16831"/>
                    <a:pt x="1796" y="17217"/>
                  </a:cubicBezTo>
                  <a:cubicBezTo>
                    <a:pt x="2835" y="18052"/>
                    <a:pt x="4032" y="18616"/>
                    <a:pt x="5455" y="18941"/>
                  </a:cubicBezTo>
                  <a:cubicBezTo>
                    <a:pt x="6609" y="19205"/>
                    <a:pt x="7732" y="19174"/>
                    <a:pt x="8988" y="18848"/>
                  </a:cubicBezTo>
                  <a:cubicBezTo>
                    <a:pt x="10285" y="18509"/>
                    <a:pt x="11614" y="17880"/>
                    <a:pt x="12864" y="17265"/>
                  </a:cubicBezTo>
                  <a:cubicBezTo>
                    <a:pt x="13448" y="16977"/>
                    <a:pt x="14016" y="16725"/>
                    <a:pt x="14565" y="16481"/>
                  </a:cubicBezTo>
                  <a:cubicBezTo>
                    <a:pt x="15628" y="16010"/>
                    <a:pt x="16546" y="15602"/>
                    <a:pt x="17236" y="15096"/>
                  </a:cubicBezTo>
                  <a:cubicBezTo>
                    <a:pt x="17877" y="14627"/>
                    <a:pt x="18261" y="14105"/>
                    <a:pt x="18482" y="13402"/>
                  </a:cubicBezTo>
                  <a:cubicBezTo>
                    <a:pt x="18857" y="12209"/>
                    <a:pt x="18944" y="10990"/>
                    <a:pt x="18742" y="9780"/>
                  </a:cubicBezTo>
                  <a:cubicBezTo>
                    <a:pt x="18546" y="8609"/>
                    <a:pt x="18089" y="7496"/>
                    <a:pt x="17384" y="6470"/>
                  </a:cubicBezTo>
                  <a:cubicBezTo>
                    <a:pt x="15962" y="4402"/>
                    <a:pt x="13682" y="2921"/>
                    <a:pt x="10966" y="2300"/>
                  </a:cubicBezTo>
                  <a:cubicBezTo>
                    <a:pt x="9508" y="1967"/>
                    <a:pt x="8214" y="1862"/>
                    <a:pt x="7011" y="1979"/>
                  </a:cubicBezTo>
                  <a:cubicBezTo>
                    <a:pt x="5830" y="2094"/>
                    <a:pt x="4689" y="2430"/>
                    <a:pt x="3523" y="3004"/>
                  </a:cubicBezTo>
                  <a:cubicBezTo>
                    <a:pt x="2712" y="3403"/>
                    <a:pt x="2386" y="3673"/>
                    <a:pt x="2175" y="3884"/>
                  </a:cubicBezTo>
                  <a:cubicBezTo>
                    <a:pt x="1874" y="4184"/>
                    <a:pt x="1609" y="4590"/>
                    <a:pt x="1242" y="5152"/>
                  </a:cubicBezTo>
                  <a:cubicBezTo>
                    <a:pt x="949" y="5602"/>
                    <a:pt x="588" y="6155"/>
                    <a:pt x="95" y="6824"/>
                  </a:cubicBezTo>
                  <a:lnTo>
                    <a:pt x="0" y="6951"/>
                  </a:lnTo>
                  <a:lnTo>
                    <a:pt x="0" y="3160"/>
                  </a:lnTo>
                  <a:lnTo>
                    <a:pt x="237" y="2858"/>
                  </a:lnTo>
                  <a:cubicBezTo>
                    <a:pt x="718" y="2314"/>
                    <a:pt x="1318" y="1858"/>
                    <a:pt x="2390" y="1330"/>
                  </a:cubicBezTo>
                  <a:cubicBezTo>
                    <a:pt x="4176" y="451"/>
                    <a:pt x="5965" y="13"/>
                    <a:pt x="7896" y="1"/>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16" name="Titre 1"/>
          <p:cNvSpPr txBox="1">
            <a:spLocks noGrp="1"/>
          </p:cNvSpPr>
          <p:nvPr>
            <p:ph type="title"/>
          </p:nvPr>
        </p:nvSpPr>
        <p:spPr>
          <a:xfrm>
            <a:off x="277562" y="1442682"/>
            <a:ext cx="4619109" cy="4371975"/>
          </a:xfrm>
          <a:prstGeom prst="rect">
            <a:avLst/>
          </a:prstGeom>
        </p:spPr>
        <p:txBody>
          <a:bodyPr/>
          <a:lstStyle>
            <a:lvl1pPr>
              <a:defRPr sz="3600">
                <a:solidFill>
                  <a:srgbClr val="44546A"/>
                </a:solidFill>
              </a:defRPr>
            </a:lvl1pPr>
          </a:lstStyle>
          <a:p>
            <a:r>
              <a:t>Education sexuelle à l’école ; le reflet d’un cis-tème</a:t>
            </a:r>
          </a:p>
        </p:txBody>
      </p:sp>
      <p:sp>
        <p:nvSpPr>
          <p:cNvPr id="217" name="Espace réservé du contenu 2"/>
          <p:cNvSpPr txBox="1">
            <a:spLocks noGrp="1"/>
          </p:cNvSpPr>
          <p:nvPr>
            <p:ph type="body" sz="half" idx="1"/>
          </p:nvPr>
        </p:nvSpPr>
        <p:spPr>
          <a:xfrm>
            <a:off x="6172200" y="804672"/>
            <a:ext cx="5221224" cy="5230368"/>
          </a:xfrm>
          <a:prstGeom prst="rect">
            <a:avLst/>
          </a:prstGeom>
        </p:spPr>
        <p:txBody>
          <a:bodyPr anchor="ctr"/>
          <a:lstStyle/>
          <a:p>
            <a:pPr marL="205739" indent="-205739" defTabSz="822959">
              <a:lnSpc>
                <a:spcPct val="150000"/>
              </a:lnSpc>
              <a:spcBef>
                <a:spcPts val="900"/>
              </a:spcBef>
              <a:defRPr sz="2159">
                <a:solidFill>
                  <a:srgbClr val="44546A"/>
                </a:solidFill>
              </a:defRPr>
            </a:pPr>
            <a:r>
              <a:t>Les cours d’éducation sexuelle à l’école ne sont pas (encore) assez intégratifs des diversités  </a:t>
            </a:r>
          </a:p>
          <a:p>
            <a:pPr marL="205739" indent="-205739" defTabSz="822959">
              <a:lnSpc>
                <a:spcPct val="150000"/>
              </a:lnSpc>
              <a:spcBef>
                <a:spcPts val="900"/>
              </a:spcBef>
              <a:defRPr sz="2159">
                <a:solidFill>
                  <a:srgbClr val="44546A"/>
                </a:solidFill>
              </a:defRPr>
            </a:pPr>
            <a:r>
              <a:t>Les 3 postulats de base éclipsent les réalités </a:t>
            </a:r>
          </a:p>
          <a:p>
            <a:pPr marL="205739" indent="-205739" defTabSz="822959">
              <a:lnSpc>
                <a:spcPct val="150000"/>
              </a:lnSpc>
              <a:spcBef>
                <a:spcPts val="900"/>
              </a:spcBef>
              <a:defRPr sz="2159">
                <a:solidFill>
                  <a:srgbClr val="44546A"/>
                </a:solidFill>
              </a:defRPr>
            </a:pPr>
            <a:r>
              <a:t>Besoin d’une refonte de : concepts, anatomies, vocabulaires, représentations, fantasmatiques, génitalités,… « </a:t>
            </a:r>
          </a:p>
          <a:p>
            <a:pPr marL="205739" indent="-205739" defTabSz="822959">
              <a:lnSpc>
                <a:spcPct val="150000"/>
              </a:lnSpc>
              <a:spcBef>
                <a:spcPts val="900"/>
              </a:spcBef>
              <a:defRPr sz="2159">
                <a:solidFill>
                  <a:srgbClr val="44546A"/>
                </a:solidFill>
              </a:defRPr>
            </a:pPr>
            <a:r>
              <a:t>« Une révolution sexuelle » plaidée par Paul B. Preciado </a:t>
            </a:r>
            <a:r>
              <a:rPr sz="1800"/>
              <a:t>(Un appartement sur Uranus, 2019)</a:t>
            </a:r>
          </a:p>
        </p:txBody>
      </p:sp>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1799</Words>
  <Application>Microsoft Office PowerPoint</Application>
  <PresentationFormat>Grand écran</PresentationFormat>
  <Paragraphs>169</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Carlito</vt:lpstr>
      <vt:lpstr>Franklin Gothic Book</vt:lpstr>
      <vt:lpstr>Thème Office</vt:lpstr>
      <vt:lpstr>  Sexes, genres et identités : sexualités au plur-iels                    Repenser la sexualité des jeunes trans et non binaires Vers un modèle d’éducation sexuelle par et pour les jeunes trans (T) et non-binaires  (NB)</vt:lpstr>
      <vt:lpstr>Le genre : une dimension politique constituante de…</vt:lpstr>
      <vt:lpstr>Rappel théorique et plus si définitions…</vt:lpstr>
      <vt:lpstr>Evolution des visions médicales</vt:lpstr>
      <vt:lpstr>Il faut qu’on sex-plique Postulats de base</vt:lpstr>
      <vt:lpstr>Il faut qu’on sex-plique Activités sexuelles</vt:lpstr>
      <vt:lpstr>Il faut qu’on sex-plique Et donc ?</vt:lpstr>
      <vt:lpstr>La faute à qui ? </vt:lpstr>
      <vt:lpstr>Education sexuelle à l’école ; le reflet d’un cis-tème</vt:lpstr>
      <vt:lpstr>Quelques exemples de déconstructions basées sur des retours de jeunes concerné.e.x.s</vt:lpstr>
      <vt:lpstr>Aux armes, révoltés !</vt:lpstr>
      <vt:lpstr>Une sexualité sans normes (de genre) ; un multiple des possibles</vt:lpstr>
      <vt:lpstr>De l’importance d’une sexologie intégrative ou comment brouiller le cis-tème</vt:lpstr>
      <vt:lpstr>Projet :  Vers un modèle d’éducation sexuelle par et pour les jeunes trans (T) et non-binaires  (NB)</vt:lpstr>
      <vt:lpstr>Buts généraux</vt:lpstr>
      <vt:lpstr>Buts spécifiques </vt:lpstr>
      <vt:lpstr>Domaines d’expertise (exemples) </vt:lpstr>
      <vt:lpstr>Finalité </vt:lpstr>
      <vt:lpstr>Avant qu’on s’quitte Derniers poppers d’informations </vt:lpstr>
      <vt:lpstr>Avant qu’on s’quitte Derniers poppers d’informations </vt:lpstr>
      <vt:lpstr>Ressources romandes</vt:lpstr>
      <vt:lpstr>Quelques autres supports d’apprentissage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Sexes, genres et identités : sexualités au plur-iels                    Repenser la sexualité des jeunes trans et non binaires Vers un modèle d’éducation sexuelle par et pour les jeunes trans (T) et non-binaires  (NB)</dc:title>
  <cp:lastModifiedBy>Jorge Daniel Sequeira Granja</cp:lastModifiedBy>
  <cp:revision>1</cp:revision>
  <dcterms:modified xsi:type="dcterms:W3CDTF">2021-04-21T15:33:31Z</dcterms:modified>
</cp:coreProperties>
</file>