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notesSlides/notesSlide12.xml" ContentType="application/vnd.openxmlformats-officedocument.presentationml.notesSlide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notesSlides/notesSlide13.xml" ContentType="application/vnd.openxmlformats-officedocument.presentationml.notesSlide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notesSlides/notesSlide14.xml" ContentType="application/vnd.openxmlformats-officedocument.presentationml.notesSlide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5" r:id="rId3"/>
  </p:sldMasterIdLst>
  <p:notesMasterIdLst>
    <p:notesMasterId r:id="rId43"/>
  </p:notesMasterIdLst>
  <p:handoutMasterIdLst>
    <p:handoutMasterId r:id="rId44"/>
  </p:handoutMasterIdLst>
  <p:sldIdLst>
    <p:sldId id="256" r:id="rId4"/>
    <p:sldId id="257" r:id="rId5"/>
    <p:sldId id="309" r:id="rId6"/>
    <p:sldId id="301" r:id="rId7"/>
    <p:sldId id="311" r:id="rId8"/>
    <p:sldId id="324" r:id="rId9"/>
    <p:sldId id="325" r:id="rId10"/>
    <p:sldId id="327" r:id="rId11"/>
    <p:sldId id="361" r:id="rId12"/>
    <p:sldId id="356" r:id="rId13"/>
    <p:sldId id="357" r:id="rId14"/>
    <p:sldId id="330" r:id="rId15"/>
    <p:sldId id="332" r:id="rId16"/>
    <p:sldId id="334" r:id="rId17"/>
    <p:sldId id="335" r:id="rId18"/>
    <p:sldId id="326" r:id="rId19"/>
    <p:sldId id="358" r:id="rId20"/>
    <p:sldId id="336" r:id="rId21"/>
    <p:sldId id="313" r:id="rId22"/>
    <p:sldId id="339" r:id="rId23"/>
    <p:sldId id="340" r:id="rId24"/>
    <p:sldId id="362" r:id="rId25"/>
    <p:sldId id="342" r:id="rId26"/>
    <p:sldId id="344" r:id="rId27"/>
    <p:sldId id="359" r:id="rId28"/>
    <p:sldId id="363" r:id="rId29"/>
    <p:sldId id="343" r:id="rId30"/>
    <p:sldId id="353" r:id="rId31"/>
    <p:sldId id="367" r:id="rId32"/>
    <p:sldId id="346" r:id="rId33"/>
    <p:sldId id="364" r:id="rId34"/>
    <p:sldId id="365" r:id="rId35"/>
    <p:sldId id="366" r:id="rId36"/>
    <p:sldId id="348" r:id="rId37"/>
    <p:sldId id="349" r:id="rId38"/>
    <p:sldId id="350" r:id="rId39"/>
    <p:sldId id="351" r:id="rId40"/>
    <p:sldId id="354" r:id="rId41"/>
    <p:sldId id="322" r:id="rId42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5" autoAdjust="0"/>
    <p:restoredTop sz="94646" autoAdjust="0"/>
  </p:normalViewPr>
  <p:slideViewPr>
    <p:cSldViewPr>
      <p:cViewPr>
        <p:scale>
          <a:sx n="75" d="100"/>
          <a:sy n="75" d="100"/>
        </p:scale>
        <p:origin x="-780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6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102FA-8D32-4FA2-8B19-7D1D59180440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6A765-8F44-4693-8159-B97A0855A167}" type="slidenum">
              <a:rPr kumimoji="1" lang="ja-JP" altLang="en-US" smtClean="0"/>
              <a:t>‹N°›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554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body"/>
          </p:nvPr>
        </p:nvSpPr>
        <p:spPr>
          <a:xfrm>
            <a:off x="756000" y="5051718"/>
            <a:ext cx="6047640" cy="478565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r-FR"/>
              <a:t>Cliquez pour modifier le format des notes</a:t>
            </a:r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1421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fr-FR"/>
              <a:t>&lt;en-tête&gt;</a:t>
            </a:r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1421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fr-FR"/>
              <a:t>&lt;date/heure&gt;</a:t>
            </a:r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ftr"/>
          </p:nvPr>
        </p:nvSpPr>
        <p:spPr>
          <a:xfrm>
            <a:off x="0" y="10103794"/>
            <a:ext cx="3280680" cy="531421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fr-FR"/>
              <a:t>&lt;pied de page&gt;</a:t>
            </a:r>
            <a:endParaRPr/>
          </a:p>
        </p:txBody>
      </p:sp>
      <p:sp>
        <p:nvSpPr>
          <p:cNvPr id="77" name="PlaceHolder 5"/>
          <p:cNvSpPr>
            <a:spLocks noGrp="1"/>
          </p:cNvSpPr>
          <p:nvPr>
            <p:ph type="sldNum"/>
          </p:nvPr>
        </p:nvSpPr>
        <p:spPr>
          <a:xfrm>
            <a:off x="4278960" y="10103794"/>
            <a:ext cx="3280680" cy="531421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312141F1-0121-4131-91D1-618141314141}" type="slidenum">
              <a:rPr lang="fr-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67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58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38" name="CustomShape 2"/>
          <p:cNvSpPr/>
          <p:nvPr/>
        </p:nvSpPr>
        <p:spPr>
          <a:xfrm>
            <a:off x="0" y="0"/>
            <a:ext cx="360" cy="358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6111E101-7141-41C1-A1C1-21C16131011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58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140" name="CustomShape 2"/>
          <p:cNvSpPr/>
          <p:nvPr/>
        </p:nvSpPr>
        <p:spPr>
          <a:xfrm>
            <a:off x="0" y="0"/>
            <a:ext cx="360" cy="358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01312181-2161-4171-81C1-61F1A1C17171}" type="slidenum">
              <a:rPr lang="fr-FR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577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12141F1-0121-4131-91D1-61814131414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3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39999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11663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‹N°›</a:t>
            </a:fld>
            <a:endParaRPr lang="fr-CH" dirty="0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8500"/>
            <a:ext cx="91440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348280" y="6043546"/>
            <a:ext cx="5009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BIBLIOTHÈQUE</a:t>
            </a:r>
          </a:p>
          <a:p>
            <a:r>
              <a:rPr lang="fr-CH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AIDE ET FORMATION</a:t>
            </a:r>
          </a:p>
        </p:txBody>
      </p:sp>
    </p:spTree>
    <p:extLst>
      <p:ext uri="{BB962C8B-B14F-4D97-AF65-F5344CB8AC3E}">
        <p14:creationId xmlns:p14="http://schemas.microsoft.com/office/powerpoint/2010/main" val="2054893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avec band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1"/>
            <a:ext cx="8229600" cy="410445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 w="28575">
            <a:solidFill>
              <a:srgbClr val="CF00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11663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‹N°›</a:t>
            </a:fld>
            <a:endParaRPr lang="fr-CH" dirty="0">
              <a:solidFill>
                <a:prstClr val="black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78500"/>
            <a:ext cx="91440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ZoneTexte 7"/>
          <p:cNvSpPr txBox="1"/>
          <p:nvPr userDrawn="1"/>
        </p:nvSpPr>
        <p:spPr>
          <a:xfrm>
            <a:off x="348280" y="6043546"/>
            <a:ext cx="50095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BIBLIOTHÈQUE</a:t>
            </a:r>
          </a:p>
          <a:p>
            <a:r>
              <a:rPr lang="fr-CH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AIDE ET FORMATION</a:t>
            </a:r>
          </a:p>
        </p:txBody>
      </p:sp>
    </p:spTree>
    <p:extLst>
      <p:ext uri="{BB962C8B-B14F-4D97-AF65-F5344CB8AC3E}">
        <p14:creationId xmlns:p14="http://schemas.microsoft.com/office/powerpoint/2010/main" val="1817790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sans band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1"/>
            <a:ext cx="8229600" cy="4104456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 w="28575">
            <a:solidFill>
              <a:srgbClr val="CF00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11663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‹N°›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34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39999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5779080"/>
            <a:ext cx="9143280" cy="1078200"/>
          </a:xfrm>
          <a:prstGeom prst="rect">
            <a:avLst/>
          </a:prstGeom>
        </p:spPr>
      </p:pic>
      <p:sp>
        <p:nvSpPr>
          <p:cNvPr id="5" name="CustomShape 1"/>
          <p:cNvSpPr/>
          <p:nvPr/>
        </p:nvSpPr>
        <p:spPr>
          <a:xfrm>
            <a:off x="348120" y="6021360"/>
            <a:ext cx="6009120" cy="63864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fr-FR" b="1">
                <a:solidFill>
                  <a:srgbClr val="FFFFFF"/>
                </a:solidFill>
                <a:latin typeface="Arial"/>
              </a:rPr>
              <a:t>Bibliothèque</a:t>
            </a:r>
            <a:endParaRPr/>
          </a:p>
          <a:p>
            <a:r>
              <a:rPr lang="fr-FR" b="1">
                <a:solidFill>
                  <a:srgbClr val="FFFFFF"/>
                </a:solidFill>
                <a:latin typeface="Arial"/>
              </a:rPr>
              <a:t>Uni Arve - Sciences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fr-FR"/>
              <a:t>Cliquez pour éditer le format du texte-titre</a:t>
            </a:r>
            <a:endParaRPr/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fr-FR"/>
              <a:t>Second niveau de plan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fr-FR"/>
              <a:t>Troisième niveau de plan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fr-FR"/>
              <a:t>Quatrième niveau de plan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fr-FR"/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fr-FR"/>
              <a:t>Huitième niveau de plan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fr-FR"/>
              <a:t>Neuvième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 8"/>
          <p:cNvPicPr/>
          <p:nvPr/>
        </p:nvPicPr>
        <p:blipFill>
          <a:blip r:embed="rId14"/>
          <a:stretch>
            <a:fillRect/>
          </a:stretch>
        </p:blipFill>
        <p:spPr>
          <a:xfrm>
            <a:off x="0" y="5779080"/>
            <a:ext cx="9143280" cy="1078200"/>
          </a:xfrm>
          <a:prstGeom prst="rect">
            <a:avLst/>
          </a:prstGeom>
        </p:spPr>
      </p:pic>
      <p:sp>
        <p:nvSpPr>
          <p:cNvPr id="37" name="CustomShape 1"/>
          <p:cNvSpPr/>
          <p:nvPr/>
        </p:nvSpPr>
        <p:spPr>
          <a:xfrm>
            <a:off x="348120" y="6021360"/>
            <a:ext cx="6009120" cy="63864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fr-FR" b="1">
                <a:solidFill>
                  <a:srgbClr val="FFFFFF"/>
                </a:solidFill>
                <a:latin typeface="Arial"/>
              </a:rPr>
              <a:t>Bibliothèque</a:t>
            </a:r>
            <a:endParaRPr/>
          </a:p>
          <a:p>
            <a:r>
              <a:rPr lang="fr-FR" b="1">
                <a:solidFill>
                  <a:srgbClr val="FFFFFF"/>
                </a:solidFill>
                <a:latin typeface="Arial"/>
              </a:rPr>
              <a:t>Uni Arve - Sciences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0" y="1484640"/>
            <a:ext cx="9144000" cy="0"/>
          </a:xfrm>
          <a:prstGeom prst="line">
            <a:avLst/>
          </a:prstGeom>
          <a:ln w="28440">
            <a:solidFill>
              <a:srgbClr val="CA0060"/>
            </a:solidFill>
            <a:round/>
          </a:ln>
        </p:spPr>
      </p:sp>
      <p:sp>
        <p:nvSpPr>
          <p:cNvPr id="39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fr-FR"/>
              <a:t>Cliquez pour éditer le format du texte-titre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/>
              <a:t>Cliquez pour éditer le format du plan de texte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fr-FR"/>
              <a:t>Second niveau de plan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fr-FR"/>
              <a:t>Troisième niveau de plan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fr-FR"/>
              <a:t>Quatrième niveau de plan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fr-FR"/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/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/>
              <a:t>Septième niveau de plan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fr-FR"/>
              <a:t>Huitième niveau de plan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fr-FR"/>
              <a:t>Neuvième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876256" y="116632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‹N°›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55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.besson-girard@unige.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Th%C3%A9saurus#cite_note-hudon-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Relationship Id="rId5" Type="http://schemas.openxmlformats.org/officeDocument/2006/relationships/hyperlink" Target="https://fr.wikipedia.org/wiki/Concept" TargetMode="External"/><Relationship Id="rId4" Type="http://schemas.openxmlformats.org/officeDocument/2006/relationships/hyperlink" Target="https://fr.wikipedia.org/wiki/Index_terminologiqu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track.unige.ch/les-etapes-essentielles-pour-aboutir-une-question-de-recher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5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27.xml"/><Relationship Id="rId4" Type="http://schemas.openxmlformats.org/officeDocument/2006/relationships/control" Target="../activeX/activeX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5.xml"/><Relationship Id="rId7" Type="http://schemas.openxmlformats.org/officeDocument/2006/relationships/image" Target="../media/image5.wmf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7.xml"/><Relationship Id="rId4" Type="http://schemas.openxmlformats.org/officeDocument/2006/relationships/control" Target="../activeX/activeX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8.xml"/><Relationship Id="rId7" Type="http://schemas.openxmlformats.org/officeDocument/2006/relationships/image" Target="../media/image5.wmf"/><Relationship Id="rId2" Type="http://schemas.openxmlformats.org/officeDocument/2006/relationships/control" Target="../activeX/activeX7.xml"/><Relationship Id="rId1" Type="http://schemas.openxmlformats.org/officeDocument/2006/relationships/vmlDrawing" Target="../drawings/vmlDrawing3.v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7.xml"/><Relationship Id="rId4" Type="http://schemas.openxmlformats.org/officeDocument/2006/relationships/control" Target="../activeX/activeX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1.xml"/><Relationship Id="rId7" Type="http://schemas.openxmlformats.org/officeDocument/2006/relationships/image" Target="../media/image5.wmf"/><Relationship Id="rId2" Type="http://schemas.openxmlformats.org/officeDocument/2006/relationships/control" Target="../activeX/activeX10.xml"/><Relationship Id="rId1" Type="http://schemas.openxmlformats.org/officeDocument/2006/relationships/vmlDrawing" Target="../drawings/vmlDrawing4.v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27.xml"/><Relationship Id="rId4" Type="http://schemas.openxmlformats.org/officeDocument/2006/relationships/control" Target="../activeX/activeX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xplore.rero.ch/fr_CH/ge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ge.ch/biblio/old/chinois/accueil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7.xml"/><Relationship Id="rId5" Type="http://schemas.openxmlformats.org/officeDocument/2006/relationships/hyperlink" Target="https://www.unige.ch/lettres/estas/unites/chinois/general/liens/" TargetMode="External"/><Relationship Id="rId4" Type="http://schemas.openxmlformats.org/officeDocument/2006/relationships/hyperlink" Target="https://www.unige.ch/biblio/old/japonais/accueil/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fr.wikipedia.org/wiki/CiNii" TargetMode="External"/><Relationship Id="rId13" Type="http://schemas.openxmlformats.org/officeDocument/2006/relationships/hyperlink" Target="https://fr.wikipedia.org/w/index.php?title=Project_MUSE&amp;action=edit&amp;redlink=1" TargetMode="External"/><Relationship Id="rId18" Type="http://schemas.openxmlformats.org/officeDocument/2006/relationships/hyperlink" Target="https://fr.wikipedia.org/wiki/Biblioth%C3%A8que_nationale_de_la_Di%C3%A8te" TargetMode="External"/><Relationship Id="rId3" Type="http://schemas.openxmlformats.org/officeDocument/2006/relationships/hyperlink" Target="https://fr.wikipedia.org/wiki/Google_Scholar" TargetMode="External"/><Relationship Id="rId7" Type="http://schemas.openxmlformats.org/officeDocument/2006/relationships/hyperlink" Target="https://fr.wikipedia.org/wiki/FreeFullPDF" TargetMode="External"/><Relationship Id="rId12" Type="http://schemas.openxmlformats.org/officeDocument/2006/relationships/hyperlink" Target="https://fr.wikipedia.org/wiki/OpenEdition" TargetMode="External"/><Relationship Id="rId17" Type="http://schemas.openxmlformats.org/officeDocument/2006/relationships/hyperlink" Target="https://en.wikipedia.org/wiki/Chinese_Social_Science_Citation_Index" TargetMode="External"/><Relationship Id="rId2" Type="http://schemas.openxmlformats.org/officeDocument/2006/relationships/notesSlide" Target="../notesSlides/notesSlide27.xml"/><Relationship Id="rId16" Type="http://schemas.openxmlformats.org/officeDocument/2006/relationships/hyperlink" Target="https://fr.wikipedia.org/w/index.php?title=Chinese_Social_Science_Citation_Index&amp;action=edit&amp;redlink=1" TargetMode="External"/><Relationship Id="rId20" Type="http://schemas.openxmlformats.org/officeDocument/2006/relationships/hyperlink" Target="http://www.theses.fr/" TargetMode="External"/><Relationship Id="rId1" Type="http://schemas.openxmlformats.org/officeDocument/2006/relationships/slideLayout" Target="../slideLayouts/slideLayout27.xml"/><Relationship Id="rId6" Type="http://schemas.openxmlformats.org/officeDocument/2006/relationships/hyperlink" Target="https://fr.wikipedia.org/wiki/ScientificCommons" TargetMode="External"/><Relationship Id="rId11" Type="http://schemas.openxmlformats.org/officeDocument/2006/relationships/hyperlink" Target="https://fr.wikipedia.org/w/index.php?title=OAIster&amp;action=edit&amp;redlink=1" TargetMode="External"/><Relationship Id="rId5" Type="http://schemas.openxmlformats.org/officeDocument/2006/relationships/hyperlink" Target="http://www.base-search.net/" TargetMode="External"/><Relationship Id="rId15" Type="http://schemas.openxmlformats.org/officeDocument/2006/relationships/hyperlink" Target="https://fr.wikipedia.org/wiki/WorldCat" TargetMode="External"/><Relationship Id="rId10" Type="http://schemas.openxmlformats.org/officeDocument/2006/relationships/hyperlink" Target="https://fr.wikipedia.org/wiki/JSTOR" TargetMode="External"/><Relationship Id="rId19" Type="http://schemas.openxmlformats.org/officeDocument/2006/relationships/hyperlink" Target="https://fr.wikipedia.org/w/index.php?title=Airiti_Inc&amp;action=edit&amp;redlink=1" TargetMode="External"/><Relationship Id="rId4" Type="http://schemas.openxmlformats.org/officeDocument/2006/relationships/hyperlink" Target="https://fr.wikipedia.org/wiki/Isidore_(plateforme)" TargetMode="External"/><Relationship Id="rId9" Type="http://schemas.openxmlformats.org/officeDocument/2006/relationships/hyperlink" Target="https://fr.wikipedia.org/wiki/%C3%89rudit_(%C3%A9dition)" TargetMode="External"/><Relationship Id="rId14" Type="http://schemas.openxmlformats.org/officeDocument/2006/relationships/hyperlink" Target="https://fr.wikipedia.org/w/index.php?title=Zasshi_Kiji_Sakuin&amp;action=edit&amp;redlink=1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zbib.org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e.besson-girard@unige.ch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://infolit.be/CoMLiS/ch16s01.html" TargetMode="External"/><Relationship Id="rId3" Type="http://schemas.openxmlformats.org/officeDocument/2006/relationships/hyperlink" Target="http://lol.univ-catholille.fr/sites/all/FORMATION/ESPAS/co/_web.html" TargetMode="External"/><Relationship Id="rId7" Type="http://schemas.openxmlformats.org/officeDocument/2006/relationships/hyperlink" Target="https://infotrack.unige.ch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7.xml"/><Relationship Id="rId6" Type="http://schemas.openxmlformats.org/officeDocument/2006/relationships/hyperlink" Target="https://journals.openedition.org/aldebaran/5822?file=1" TargetMode="External"/><Relationship Id="rId5" Type="http://schemas.openxmlformats.org/officeDocument/2006/relationships/hyperlink" Target="http://www.infosphere.uqam.ca/" TargetMode="External"/><Relationship Id="rId4" Type="http://schemas.openxmlformats.org/officeDocument/2006/relationships/hyperlink" Target="https://www.boiteaoutils.info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track.unige.ch/lidentification-des-mots-cles-pertinents-pour-sa-question-d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track.unige.ch/lidentification-des-mots-cles-pertinents-pour-sa-question-d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0&amp;ved=2ahUKEwjyzO_27KDlAhWymFwKHdNcBvMQFjAJegQIBhAC&amp;url=http://bib.insa-toulouse.fr/_resources/formation/typologie_documents_supports2.pdf%3Fdownload%3Dtrue&amp;usg=AOvVaw0hyQu1NeO1mhPtuNQ03Lb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Relationship Id="rId4" Type="http://schemas.openxmlformats.org/officeDocument/2006/relationships/hyperlink" Target="http://www.termsciences.fr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685800" y="1268640"/>
            <a:ext cx="7771680" cy="25916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fr-CH" sz="3800" b="1" i="1" dirty="0" smtClean="0">
                <a:solidFill>
                  <a:srgbClr val="000000"/>
                </a:solidFill>
                <a:latin typeface="Arial"/>
              </a:rPr>
              <a:t>Méthode &amp; ressources</a:t>
            </a:r>
          </a:p>
          <a:p>
            <a:pPr algn="ctr"/>
            <a:r>
              <a:rPr lang="fr-CH" sz="3800" b="1" i="1" dirty="0" smtClean="0">
                <a:solidFill>
                  <a:srgbClr val="000000"/>
                </a:solidFill>
                <a:latin typeface="Arial"/>
              </a:rPr>
              <a:t>Trouvez l’information pertinente pour vos travaux académiques</a:t>
            </a:r>
          </a:p>
        </p:txBody>
      </p:sp>
      <p:sp>
        <p:nvSpPr>
          <p:cNvPr id="79" name="CustomShape 2"/>
          <p:cNvSpPr/>
          <p:nvPr/>
        </p:nvSpPr>
        <p:spPr>
          <a:xfrm>
            <a:off x="350280" y="5085184"/>
            <a:ext cx="5589872" cy="652496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fr-FR" u="sng" dirty="0" smtClean="0">
                <a:solidFill>
                  <a:srgbClr val="000000"/>
                </a:solidFill>
                <a:latin typeface="Arial"/>
                <a:hlinkClick r:id="rId3"/>
              </a:rPr>
              <a:t>france.besson-girard@unige.ch</a:t>
            </a:r>
            <a:endParaRPr lang="fr-FR" u="sng" dirty="0" smtClean="0">
              <a:solidFill>
                <a:srgbClr val="000000"/>
              </a:solidFill>
              <a:latin typeface="Arial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Arial"/>
              </a:rPr>
              <a:t>Bibliothécaire spécialiste 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– Etudes 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est-asiatiques </a:t>
            </a:r>
            <a:endParaRPr dirty="0"/>
          </a:p>
        </p:txBody>
      </p:sp>
      <p:sp>
        <p:nvSpPr>
          <p:cNvPr id="80" name="CustomShape 3"/>
          <p:cNvSpPr/>
          <p:nvPr/>
        </p:nvSpPr>
        <p:spPr>
          <a:xfrm>
            <a:off x="4632480" y="5373360"/>
            <a:ext cx="4077720" cy="364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/>
            <a:r>
              <a:rPr lang="fr-FR" dirty="0" smtClean="0">
                <a:solidFill>
                  <a:srgbClr val="000000"/>
                </a:solidFill>
                <a:latin typeface="Arial"/>
              </a:rPr>
              <a:t>12.10.2019</a:t>
            </a:r>
            <a:endParaRPr dirty="0"/>
          </a:p>
        </p:txBody>
      </p:sp>
      <p:sp>
        <p:nvSpPr>
          <p:cNvPr id="81" name="CustomShape 4"/>
          <p:cNvSpPr/>
          <p:nvPr/>
        </p:nvSpPr>
        <p:spPr>
          <a:xfrm>
            <a:off x="685800" y="4221000"/>
            <a:ext cx="7771680" cy="10792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dirty="0"/>
          </a:p>
        </p:txBody>
      </p:sp>
      <p:pic>
        <p:nvPicPr>
          <p:cNvPr id="8" name="Image 7" descr="templat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1.2 - Préparer sa recherche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lnSpcReduction="10000"/>
          </a:bodyPr>
          <a:lstStyle/>
          <a:p>
            <a:pPr marL="0" lvl="2" indent="0">
              <a:buNone/>
            </a:pPr>
            <a:r>
              <a:rPr lang="fr-CH" sz="3200" dirty="0" smtClean="0"/>
              <a:t>Définition du thésaurus : </a:t>
            </a:r>
          </a:p>
          <a:p>
            <a:pPr marL="0" lvl="2" indent="0">
              <a:buNone/>
            </a:pPr>
            <a:r>
              <a:rPr lang="fr-CH" altLang="ja-JP" sz="3200" dirty="0"/>
              <a:t>Un </a:t>
            </a:r>
            <a:r>
              <a:rPr lang="fr-CH" altLang="ja-JP" sz="3200" b="1" dirty="0"/>
              <a:t>thésaurus</a:t>
            </a:r>
            <a:r>
              <a:rPr lang="fr-CH" altLang="ja-JP" sz="3200" dirty="0"/>
              <a:t>, </a:t>
            </a:r>
            <a:r>
              <a:rPr lang="fr-CH" altLang="ja-JP" sz="3200" b="1" dirty="0"/>
              <a:t>thésaurus de descripteurs</a:t>
            </a:r>
            <a:r>
              <a:rPr lang="fr-CH" altLang="ja-JP" sz="3200" dirty="0"/>
              <a:t> ou </a:t>
            </a:r>
            <a:r>
              <a:rPr lang="fr-CH" altLang="ja-JP" sz="3200" b="1" dirty="0"/>
              <a:t>thésaurus documentaire</a:t>
            </a:r>
            <a:r>
              <a:rPr lang="fr-CH" altLang="ja-JP" sz="3200" baseline="30000" dirty="0">
                <a:hlinkClick r:id="rId3"/>
              </a:rPr>
              <a:t>2</a:t>
            </a:r>
            <a:r>
              <a:rPr lang="fr-CH" altLang="ja-JP" sz="3200" dirty="0"/>
              <a:t>, est une liste organisée de </a:t>
            </a:r>
            <a:r>
              <a:rPr lang="fr-CH" altLang="ja-JP" sz="3200" dirty="0">
                <a:hlinkClick r:id="rId4" tooltip="Index terminologique"/>
              </a:rPr>
              <a:t>termes</a:t>
            </a:r>
            <a:r>
              <a:rPr lang="fr-CH" altLang="ja-JP" sz="3200" dirty="0"/>
              <a:t> contrôlés et normalisés (descripteurs et non descripteurs) représentant les </a:t>
            </a:r>
            <a:r>
              <a:rPr lang="fr-CH" altLang="ja-JP" sz="3200" dirty="0">
                <a:hlinkClick r:id="rId5" tooltip="Concept"/>
              </a:rPr>
              <a:t>concepts</a:t>
            </a:r>
            <a:r>
              <a:rPr lang="fr-CH" altLang="ja-JP" sz="3200" dirty="0"/>
              <a:t> d'un domaine de la connaissance.</a:t>
            </a:r>
            <a:endParaRPr lang="fr-CH" altLang="ja-JP" sz="3200" dirty="0" smtClean="0"/>
          </a:p>
          <a:p>
            <a:pPr marL="800100" lvl="2" indent="0">
              <a:buNone/>
            </a:pPr>
            <a:r>
              <a:rPr lang="fr-CH" dirty="0" smtClean="0"/>
              <a:t>				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10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2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1.2 - Préparer sa </a:t>
            </a:r>
            <a:r>
              <a:rPr lang="fr-CH" dirty="0" smtClean="0"/>
              <a:t>recherche : choix du sujet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CH" altLang="ja-JP" sz="5900" b="1" dirty="0" smtClean="0"/>
              <a:t>La méthode </a:t>
            </a:r>
            <a:r>
              <a:rPr lang="fr-CH" altLang="ja-JP" sz="5900" b="1" dirty="0" smtClean="0"/>
              <a:t>QQQOCP</a:t>
            </a:r>
          </a:p>
          <a:p>
            <a:pPr marL="0" indent="0">
              <a:buNone/>
            </a:pPr>
            <a:endParaRPr lang="fr-CH" altLang="ja-JP" dirty="0" smtClean="0">
              <a:hlinkClick r:id="rId3"/>
            </a:endParaRPr>
          </a:p>
          <a:p>
            <a:pPr marL="0" indent="0">
              <a:buNone/>
            </a:pPr>
            <a:r>
              <a:rPr lang="fr-CH" altLang="ja-JP" dirty="0" smtClean="0">
                <a:hlinkClick r:id="rId3"/>
              </a:rPr>
              <a:t>De </a:t>
            </a:r>
            <a:r>
              <a:rPr lang="fr-CH" altLang="ja-JP" dirty="0">
                <a:hlinkClick r:id="rId3"/>
              </a:rPr>
              <a:t>l’art de cerner son sujet sans tourner en rond </a:t>
            </a:r>
            <a:endParaRPr lang="fr-CH" altLang="ja-JP" dirty="0"/>
          </a:p>
          <a:p>
            <a:pPr marL="0" indent="0">
              <a:buNone/>
            </a:pPr>
            <a:endParaRPr lang="fr-CH" altLang="ja-JP" b="1" dirty="0" smtClean="0"/>
          </a:p>
          <a:p>
            <a:pPr marL="0" indent="0">
              <a:buNone/>
            </a:pPr>
            <a:endParaRPr lang="fr-CH" altLang="ja-JP" b="1" dirty="0"/>
          </a:p>
          <a:p>
            <a:pPr marL="0" indent="0">
              <a:buNone/>
            </a:pPr>
            <a:r>
              <a:rPr lang="fr-CH" altLang="ja-JP" sz="5100" b="1" dirty="0" smtClean="0"/>
              <a:t>Test : </a:t>
            </a:r>
            <a:r>
              <a:rPr lang="fr-CH" altLang="ja-JP" sz="5100" dirty="0" smtClean="0"/>
              <a:t>Quelles </a:t>
            </a:r>
            <a:r>
              <a:rPr lang="fr-CH" altLang="ja-JP" sz="5100" dirty="0"/>
              <a:t>sont les </a:t>
            </a:r>
            <a:r>
              <a:rPr lang="fr-CH" altLang="ja-JP" sz="5100" b="1" dirty="0"/>
              <a:t>6</a:t>
            </a:r>
            <a:r>
              <a:rPr lang="fr-CH" altLang="ja-JP" sz="5100" dirty="0"/>
              <a:t> questions </a:t>
            </a:r>
            <a:r>
              <a:rPr lang="ja-JP" altLang="fr-CH" sz="5100" dirty="0" smtClean="0"/>
              <a:t> </a:t>
            </a:r>
            <a:r>
              <a:rPr lang="fr-CH" altLang="ja-JP" sz="5100" dirty="0" smtClean="0"/>
              <a:t>à se </a:t>
            </a:r>
            <a:r>
              <a:rPr lang="fr-CH" altLang="ja-JP" sz="5100" dirty="0"/>
              <a:t>poser afin de </a:t>
            </a:r>
            <a:r>
              <a:rPr lang="fr-CH" altLang="ja-JP" sz="5100" dirty="0" smtClean="0"/>
              <a:t>dégager </a:t>
            </a:r>
            <a:r>
              <a:rPr lang="fr-CH" altLang="ja-JP" sz="5100" dirty="0"/>
              <a:t>une </a:t>
            </a:r>
            <a:r>
              <a:rPr lang="fr-CH" altLang="ja-JP" sz="5100" dirty="0" smtClean="0"/>
              <a:t>problématique</a:t>
            </a:r>
            <a:r>
              <a:rPr lang="fr-CH" altLang="ja-JP" sz="5100" dirty="0"/>
              <a:t> ? </a:t>
            </a:r>
            <a:br>
              <a:rPr lang="fr-CH" altLang="ja-JP" sz="5100" dirty="0"/>
            </a:br>
            <a:r>
              <a:rPr lang="fr-CH" altLang="ja-JP" sz="5100" dirty="0"/>
              <a:t>	</a:t>
            </a:r>
            <a:endParaRPr lang="fr-CH" altLang="ja-JP" sz="5100" dirty="0" smtClean="0"/>
          </a:p>
          <a:p>
            <a:pPr marL="0" indent="0">
              <a:buNone/>
            </a:pPr>
            <a:r>
              <a:rPr lang="fr-CH" altLang="ja-JP" sz="5100" dirty="0" smtClean="0"/>
              <a:t>1 </a:t>
            </a:r>
            <a:r>
              <a:rPr lang="fr-CH" altLang="ja-JP" sz="5100" dirty="0"/>
              <a:t>- Qui ?, quoi ?, quand ?, pour qui ?, combien ?, comment ?</a:t>
            </a:r>
            <a:br>
              <a:rPr lang="fr-CH" altLang="ja-JP" sz="5100" dirty="0"/>
            </a:br>
            <a:r>
              <a:rPr lang="fr-CH" altLang="ja-JP" sz="5100" dirty="0"/>
              <a:t/>
            </a:r>
            <a:br>
              <a:rPr lang="fr-CH" altLang="ja-JP" sz="5100" dirty="0"/>
            </a:br>
            <a:r>
              <a:rPr lang="fr-CH" altLang="ja-JP" sz="5100" dirty="0"/>
              <a:t>2 - Qui ?, quoi ?, quand ?, pourquoi ?, ou ?, comment ?</a:t>
            </a:r>
            <a:br>
              <a:rPr lang="fr-CH" altLang="ja-JP" sz="5100" dirty="0"/>
            </a:br>
            <a:r>
              <a:rPr lang="fr-CH" altLang="ja-JP" sz="5100" dirty="0"/>
              <a:t/>
            </a:r>
            <a:br>
              <a:rPr lang="fr-CH" altLang="ja-JP" sz="5100" dirty="0"/>
            </a:br>
            <a:r>
              <a:rPr lang="fr-CH" altLang="ja-JP" sz="5100" dirty="0"/>
              <a:t>3 - Que ?, quoi ?, quand ?, quel ?, combien ?, quelles </a:t>
            </a:r>
            <a:r>
              <a:rPr lang="fr-CH" altLang="ja-JP" sz="5100" dirty="0" smtClean="0"/>
              <a:t>?</a:t>
            </a:r>
          </a:p>
          <a:p>
            <a:pPr marL="0" indent="0">
              <a:buNone/>
            </a:pPr>
            <a:endParaRPr lang="fr-CH" altLang="ja-JP" sz="5100" dirty="0"/>
          </a:p>
          <a:p>
            <a:pPr marL="0" indent="0">
              <a:buNone/>
            </a:pPr>
            <a:r>
              <a:rPr lang="fr-CH" altLang="ja-JP" sz="5100" b="1" dirty="0" smtClean="0"/>
              <a:t>A vous de voter</a:t>
            </a:r>
            <a:r>
              <a:rPr lang="fr-CH" altLang="ja-JP" sz="5100" dirty="0"/>
              <a:t>	</a:t>
            </a:r>
            <a:r>
              <a:rPr lang="fr-CH" altLang="ja-JP" sz="5100" dirty="0" smtClean="0"/>
              <a:t>Code d’accès </a:t>
            </a:r>
            <a:r>
              <a:rPr lang="fr-CH" altLang="ja-JP" sz="5100" dirty="0" err="1" smtClean="0"/>
              <a:t>Votamatic</a:t>
            </a:r>
            <a:r>
              <a:rPr lang="fr-CH" altLang="ja-JP" sz="5100" dirty="0"/>
              <a:t> </a:t>
            </a:r>
            <a:r>
              <a:rPr lang="fr-CH" altLang="ja-JP" sz="5100" b="1" dirty="0" smtClean="0"/>
              <a:t>XSRM</a:t>
            </a:r>
            <a:endParaRPr lang="fr-CH" altLang="ja-JP" sz="51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11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9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1.2 - Préparer sa recherche  </a:t>
            </a:r>
            <a:r>
              <a:rPr lang="fr-CH" dirty="0" smtClean="0"/>
              <a:t>: choix du sujet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92500" lnSpcReduction="20000"/>
          </a:bodyPr>
          <a:lstStyle/>
          <a:p>
            <a:pPr marL="800100" lvl="2" indent="0">
              <a:buNone/>
            </a:pPr>
            <a:r>
              <a:rPr lang="fr-CH" altLang="ja-JP" sz="3000" b="1" dirty="0" smtClean="0"/>
              <a:t>Bruit</a:t>
            </a:r>
            <a:r>
              <a:rPr lang="fr-CH" altLang="ja-JP" sz="3000" dirty="0" smtClean="0"/>
              <a:t> </a:t>
            </a:r>
            <a:r>
              <a:rPr lang="fr-CH" altLang="ja-JP" sz="3000" dirty="0"/>
              <a:t>: restreindre le sujet</a:t>
            </a:r>
          </a:p>
          <a:p>
            <a:pPr marL="800100" lvl="2" indent="0">
              <a:buNone/>
            </a:pPr>
            <a:endParaRPr lang="fr-CH" altLang="ja-JP" sz="3000" b="1" dirty="0" smtClean="0"/>
          </a:p>
          <a:p>
            <a:pPr marL="800100" lvl="2" indent="0">
              <a:buNone/>
            </a:pPr>
            <a:r>
              <a:rPr lang="fr-CH" altLang="ja-JP" sz="3000" b="1" dirty="0" smtClean="0"/>
              <a:t>Silence</a:t>
            </a:r>
            <a:r>
              <a:rPr lang="fr-CH" altLang="ja-JP" sz="3000" dirty="0" smtClean="0"/>
              <a:t> </a:t>
            </a:r>
            <a:r>
              <a:rPr lang="fr-CH" altLang="ja-JP" sz="3000" dirty="0"/>
              <a:t>: élargir le </a:t>
            </a:r>
            <a:r>
              <a:rPr lang="fr-CH" altLang="ja-JP" sz="3000" dirty="0" smtClean="0"/>
              <a:t>sujet</a:t>
            </a:r>
          </a:p>
          <a:p>
            <a:pPr marL="800100" lvl="2" indent="0">
              <a:buNone/>
            </a:pPr>
            <a:endParaRPr lang="fr-CH" altLang="ja-JP" sz="3000" dirty="0"/>
          </a:p>
          <a:p>
            <a:pPr marL="800100" lvl="2" indent="0">
              <a:buNone/>
            </a:pPr>
            <a:r>
              <a:rPr lang="fr-CH" altLang="ja-JP" sz="3000" dirty="0" smtClean="0"/>
              <a:t>Démonstration pratique sur Explore</a:t>
            </a:r>
          </a:p>
          <a:p>
            <a:pPr marL="800100" lvl="2" indent="0">
              <a:buNone/>
            </a:pPr>
            <a:endParaRPr lang="fr-CH" altLang="ja-JP" sz="3000" dirty="0" smtClean="0"/>
          </a:p>
          <a:p>
            <a:pPr marL="800100" lvl="2" indent="0">
              <a:buNone/>
            </a:pPr>
            <a:r>
              <a:rPr lang="fr-CH" altLang="ja-JP" sz="3000" dirty="0" smtClean="0"/>
              <a:t>Ex : </a:t>
            </a:r>
            <a:r>
              <a:rPr lang="fr-CH" altLang="ja-JP" sz="3000" dirty="0" err="1" smtClean="0"/>
              <a:t>Pimiko</a:t>
            </a:r>
            <a:r>
              <a:rPr lang="fr-CH" altLang="ja-JP" sz="3000" dirty="0" smtClean="0"/>
              <a:t> </a:t>
            </a:r>
            <a:r>
              <a:rPr lang="fr-CH" altLang="ja-JP" sz="3000" dirty="0" smtClean="0"/>
              <a:t>et «histoire </a:t>
            </a:r>
            <a:r>
              <a:rPr lang="fr-CH" altLang="ja-JP" sz="3000" dirty="0"/>
              <a:t>du Japon»</a:t>
            </a:r>
          </a:p>
          <a:p>
            <a:pPr marL="800100" lvl="2" indent="0">
              <a:buNone/>
            </a:pPr>
            <a:endParaRPr lang="fr-CH" altLang="ja-JP" dirty="0" smtClean="0"/>
          </a:p>
          <a:p>
            <a:pPr marL="800100" lvl="2" indent="0">
              <a:buNone/>
            </a:pPr>
            <a:r>
              <a:rPr lang="fr-CH" altLang="ja-JP" dirty="0" smtClean="0"/>
              <a:t> </a:t>
            </a:r>
          </a:p>
          <a:p>
            <a:pPr marL="0" indent="0">
              <a:buNone/>
            </a:pPr>
            <a:endParaRPr lang="fr-CH" b="1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12</a:t>
            </a:fld>
            <a:endParaRPr lang="fr-CH" dirty="0">
              <a:solidFill>
                <a:prstClr val="black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6" name="DefaultOcx" r:id="rId2" imgW="257040" imgH="276120"/>
        </mc:Choice>
        <mc:Fallback>
          <p:control name="DefaultOcx" r:id="rId2" imgW="257040" imgH="2761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7" name="HTMLCheckbox1" r:id="rId3" imgW="257040" imgH="276120"/>
        </mc:Choice>
        <mc:Fallback>
          <p:control name="HTMLCheckbox1" r:id="rId3" imgW="257040" imgH="276120">
            <p:pic>
              <p:nvPicPr>
                <p:cNvPr id="0" name="HTMLCheck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058" name="HTMLCheckbox2" r:id="rId4" imgW="257040" imgH="276120"/>
        </mc:Choice>
        <mc:Fallback>
          <p:control name="HTMLCheckbox2" r:id="rId4" imgW="257040" imgH="276120">
            <p:pic>
              <p:nvPicPr>
                <p:cNvPr id="0" name="HTMLCheck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10427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1.3 – Formuler le sujet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r>
              <a:rPr lang="fr-CH" altLang="ja-JP" b="1" dirty="0" smtClean="0"/>
              <a:t>Phrase courte</a:t>
            </a:r>
            <a:r>
              <a:rPr lang="fr-CH" altLang="ja-JP" dirty="0" smtClean="0"/>
              <a:t>, si possible sous forme de question</a:t>
            </a:r>
          </a:p>
          <a:p>
            <a:pPr marL="800100" lvl="2" indent="0">
              <a:buNone/>
            </a:pPr>
            <a:r>
              <a:rPr lang="fr-CH" altLang="ja-JP" dirty="0" smtClean="0"/>
              <a:t>(termes significatifs)</a:t>
            </a:r>
          </a:p>
          <a:p>
            <a:pPr marL="800100" lvl="2" indent="0">
              <a:buNone/>
            </a:pPr>
            <a:r>
              <a:rPr lang="fr-CH" altLang="ja-JP" b="1" dirty="0" smtClean="0"/>
              <a:t>Concepts clés</a:t>
            </a:r>
          </a:p>
          <a:p>
            <a:pPr marL="800100" lvl="2" indent="0">
              <a:buNone/>
            </a:pPr>
            <a:r>
              <a:rPr lang="fr-CH" altLang="ja-JP" dirty="0" smtClean="0"/>
              <a:t>Chaque terme correspond à un concept ou mot clé qui va servir à l’élaboration de la recherche</a:t>
            </a:r>
          </a:p>
          <a:p>
            <a:pPr marL="800100" lvl="2" indent="0">
              <a:buNone/>
            </a:pPr>
            <a:r>
              <a:rPr lang="fr-CH" altLang="ja-JP" b="1" dirty="0" smtClean="0"/>
              <a:t>Sélection de termes</a:t>
            </a:r>
          </a:p>
          <a:p>
            <a:pPr marL="800100" lvl="2" indent="0">
              <a:buNone/>
            </a:pPr>
            <a:r>
              <a:rPr lang="fr-CH" altLang="ja-JP" dirty="0" smtClean="0"/>
              <a:t>Chercher des synonymes, termes associés, leurs traductions</a:t>
            </a:r>
          </a:p>
          <a:p>
            <a:pPr marL="800100" lvl="2" indent="0">
              <a:buNone/>
            </a:pPr>
            <a:endParaRPr lang="fr-CH" altLang="ja-JP" dirty="0"/>
          </a:p>
          <a:p>
            <a:pPr marL="800100" lvl="2" indent="0">
              <a:buNone/>
            </a:pPr>
            <a:endParaRPr lang="fr-CH" altLang="ja-JP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13</a:t>
            </a:fld>
            <a:endParaRPr lang="fr-CH" dirty="0">
              <a:solidFill>
                <a:prstClr val="black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104" name="DefaultOcx" r:id="rId2" imgW="257040" imgH="276120"/>
        </mc:Choice>
        <mc:Fallback>
          <p:control name="DefaultOcx" r:id="rId2" imgW="257040" imgH="2761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5" name="HTMLCheckbox1" r:id="rId3" imgW="257040" imgH="276120"/>
        </mc:Choice>
        <mc:Fallback>
          <p:control name="HTMLCheckbox1" r:id="rId3" imgW="257040" imgH="276120">
            <p:pic>
              <p:nvPicPr>
                <p:cNvPr id="0" name="HTMLCheck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6" name="HTMLCheckbox2" r:id="rId4" imgW="257040" imgH="276120"/>
        </mc:Choice>
        <mc:Fallback>
          <p:control name="HTMLCheckbox2" r:id="rId4" imgW="257040" imgH="276120">
            <p:pic>
              <p:nvPicPr>
                <p:cNvPr id="0" name="HTMLCheck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2675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1.4 – S’organiser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endParaRPr lang="fr-CH" altLang="ja-JP" b="1" dirty="0" smtClean="0"/>
          </a:p>
          <a:p>
            <a:pPr marL="800100" lvl="2" indent="0">
              <a:buNone/>
            </a:pPr>
            <a:r>
              <a:rPr lang="fr-CH" altLang="ja-JP" b="1" dirty="0"/>
              <a:t>Evaluer le budget </a:t>
            </a:r>
            <a:r>
              <a:rPr lang="fr-CH" altLang="ja-JP" dirty="0"/>
              <a:t>temps (Gantt, </a:t>
            </a:r>
            <a:r>
              <a:rPr lang="fr-CH" altLang="ja-JP" dirty="0" err="1"/>
              <a:t>Mindmaping</a:t>
            </a:r>
            <a:r>
              <a:rPr lang="fr-CH" altLang="ja-JP" dirty="0"/>
              <a:t>…)</a:t>
            </a:r>
          </a:p>
          <a:p>
            <a:pPr marL="800100" lvl="2" indent="0">
              <a:buNone/>
            </a:pPr>
            <a:r>
              <a:rPr lang="fr-CH" altLang="ja-JP" dirty="0"/>
              <a:t>(avoir identifié </a:t>
            </a:r>
            <a:r>
              <a:rPr lang="fr-CH" altLang="ja-JP" dirty="0" smtClean="0"/>
              <a:t>les </a:t>
            </a:r>
            <a:r>
              <a:rPr lang="fr-CH" altLang="ja-JP" dirty="0"/>
              <a:t>obstacles) </a:t>
            </a:r>
          </a:p>
          <a:p>
            <a:pPr marL="800100" lvl="2" indent="0">
              <a:buNone/>
            </a:pPr>
            <a:endParaRPr lang="fr-CH" altLang="ja-JP" dirty="0"/>
          </a:p>
          <a:p>
            <a:pPr marL="800100" lvl="2" indent="0">
              <a:buNone/>
            </a:pPr>
            <a:r>
              <a:rPr lang="fr-CH" altLang="ja-JP" dirty="0"/>
              <a:t>Utiliser un </a:t>
            </a:r>
            <a:r>
              <a:rPr lang="fr-CH" altLang="ja-JP" b="1" dirty="0"/>
              <a:t>journal de suivi des recherche </a:t>
            </a:r>
            <a:r>
              <a:rPr lang="fr-CH" altLang="ja-JP" dirty="0"/>
              <a:t>(virtuel ou physique)</a:t>
            </a:r>
          </a:p>
          <a:p>
            <a:pPr marL="800100" lvl="2" indent="0">
              <a:buNone/>
            </a:pPr>
            <a:endParaRPr lang="fr-CH" altLang="ja-JP" dirty="0"/>
          </a:p>
          <a:p>
            <a:pPr marL="800100" lvl="2" indent="0">
              <a:buNone/>
            </a:pPr>
            <a:r>
              <a:rPr lang="fr-CH" altLang="ja-JP" dirty="0"/>
              <a:t>Utiliser un </a:t>
            </a:r>
            <a:r>
              <a:rPr lang="fr-CH" altLang="ja-JP" b="1" dirty="0"/>
              <a:t>outil de gestion bibliographique</a:t>
            </a:r>
          </a:p>
          <a:p>
            <a:pPr marL="800100" lvl="2" indent="0">
              <a:buNone/>
            </a:pPr>
            <a:endParaRPr lang="fr-CH" altLang="ja-JP" b="1" dirty="0" smtClean="0"/>
          </a:p>
          <a:p>
            <a:pPr marL="800100" lvl="2" indent="0">
              <a:buNone/>
            </a:pPr>
            <a:endParaRPr lang="fr-CH" altLang="ja-JP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14</a:t>
            </a:fld>
            <a:endParaRPr lang="fr-CH" dirty="0">
              <a:solidFill>
                <a:prstClr val="black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6152" name="DefaultOcx" r:id="rId2" imgW="257040" imgH="276120"/>
        </mc:Choice>
        <mc:Fallback>
          <p:control name="DefaultOcx" r:id="rId2" imgW="257040" imgH="2761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3" name="HTMLCheckbox1" r:id="rId3" imgW="257040" imgH="276120"/>
        </mc:Choice>
        <mc:Fallback>
          <p:control name="HTMLCheckbox1" r:id="rId3" imgW="257040" imgH="276120">
            <p:pic>
              <p:nvPicPr>
                <p:cNvPr id="0" name="HTMLCheck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6154" name="HTMLCheckbox2" r:id="rId4" imgW="257040" imgH="276120"/>
        </mc:Choice>
        <mc:Fallback>
          <p:control name="HTMLCheckbox2" r:id="rId4" imgW="257040" imgH="276120">
            <p:pic>
              <p:nvPicPr>
                <p:cNvPr id="0" name="HTMLCheck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59247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2.4 – S’organiser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25000" lnSpcReduction="20000"/>
          </a:bodyPr>
          <a:lstStyle/>
          <a:p>
            <a:pPr marL="800100" lvl="2" indent="0">
              <a:buNone/>
            </a:pPr>
            <a:endParaRPr lang="fr-CH" altLang="ja-JP" b="1" dirty="0" smtClean="0"/>
          </a:p>
          <a:p>
            <a:pPr marL="0" indent="0">
              <a:buNone/>
            </a:pPr>
            <a:r>
              <a:rPr lang="fr-CH" altLang="ja-JP" sz="7200" dirty="0"/>
              <a:t>Un </a:t>
            </a:r>
            <a:r>
              <a:rPr lang="fr-CH" altLang="ja-JP" sz="7200" b="1" dirty="0"/>
              <a:t>"budget temps" </a:t>
            </a:r>
            <a:r>
              <a:rPr lang="fr-CH" altLang="ja-JP" sz="7200" dirty="0"/>
              <a:t>vous prévient de quelques désillusions liées à la recherche documentaire tels que :</a:t>
            </a:r>
          </a:p>
          <a:p>
            <a:pPr marL="0" indent="0">
              <a:buNone/>
            </a:pPr>
            <a:endParaRPr lang="fr-CH" altLang="ja-JP" sz="7200" dirty="0"/>
          </a:p>
          <a:p>
            <a:pPr marL="0" indent="0">
              <a:buNone/>
            </a:pPr>
            <a:r>
              <a:rPr lang="fr-CH" altLang="ja-JP" sz="7200" dirty="0"/>
              <a:t>la récolte d'informations ne donne pas immédiatement les résultats escomptés, les mots-clés et la logique doivent être </a:t>
            </a:r>
            <a:r>
              <a:rPr lang="fr-CH" altLang="ja-JP" sz="7200" dirty="0" smtClean="0"/>
              <a:t>redéfinis</a:t>
            </a:r>
            <a:r>
              <a:rPr lang="fr-CH" altLang="ja-JP" sz="7200" dirty="0"/>
              <a:t/>
            </a:r>
            <a:br>
              <a:rPr lang="fr-CH" altLang="ja-JP" sz="7200" dirty="0"/>
            </a:br>
            <a:endParaRPr lang="fr-CH" altLang="ja-JP" sz="7200" dirty="0"/>
          </a:p>
          <a:p>
            <a:pPr marL="0" indent="0">
              <a:buNone/>
            </a:pPr>
            <a:r>
              <a:rPr lang="fr-CH" altLang="ja-JP" sz="7200" dirty="0"/>
              <a:t>=&gt; il faut donc compléter le recueil de documents par une recherche complémentaire.</a:t>
            </a:r>
          </a:p>
          <a:p>
            <a:pPr marL="0" indent="0">
              <a:buNone/>
            </a:pPr>
            <a:endParaRPr lang="fr-CH" altLang="ja-JP" sz="7200" dirty="0"/>
          </a:p>
          <a:p>
            <a:pPr marL="0" indent="0">
              <a:buNone/>
            </a:pPr>
            <a:r>
              <a:rPr lang="fr-CH" altLang="ja-JP" sz="7200" dirty="0"/>
              <a:t>le document fondamental recherché est déjà emprunté par un autre utilisateur, ou ne se trouve que dans une autre bibliothèque  =&gt; il faut 2 à 6 jours pour le faire venir.</a:t>
            </a:r>
          </a:p>
          <a:p>
            <a:pPr marL="0" indent="0">
              <a:buNone/>
            </a:pPr>
            <a:endParaRPr lang="fr-CH" altLang="ja-JP" sz="7200" dirty="0"/>
          </a:p>
          <a:p>
            <a:pPr marL="0" indent="0">
              <a:buNone/>
            </a:pPr>
            <a:r>
              <a:rPr lang="fr-CH" altLang="ja-JP" sz="7200" dirty="0"/>
              <a:t>l'article désiré existe en version électronique, mais l'Université n'est pas abonnée au journal en question =&gt; il faut donc commander le PDF.</a:t>
            </a:r>
          </a:p>
          <a:p>
            <a:pPr marL="800100" lvl="2" indent="0">
              <a:buNone/>
            </a:pPr>
            <a:endParaRPr lang="fr-CH" altLang="ja-JP" b="1" dirty="0" smtClean="0"/>
          </a:p>
          <a:p>
            <a:pPr marL="800100" lvl="2" indent="0">
              <a:buNone/>
            </a:pPr>
            <a:endParaRPr lang="fr-CH" altLang="ja-JP" dirty="0" smtClean="0"/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15</a:t>
            </a:fld>
            <a:endParaRPr lang="fr-CH" dirty="0">
              <a:solidFill>
                <a:prstClr val="black"/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176" name="DefaultOcx" r:id="rId2" imgW="257040" imgH="276120"/>
        </mc:Choice>
        <mc:Fallback>
          <p:control name="DefaultOcx" r:id="rId2" imgW="257040" imgH="276120">
            <p:pic>
              <p:nvPicPr>
                <p:cNvPr id="0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7" name="HTMLCheckbox1" r:id="rId3" imgW="257040" imgH="276120"/>
        </mc:Choice>
        <mc:Fallback>
          <p:control name="HTMLCheckbox1" r:id="rId3" imgW="257040" imgH="276120">
            <p:pic>
              <p:nvPicPr>
                <p:cNvPr id="0" name="HTMLCheck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8" name="HTMLCheckbox2" r:id="rId4" imgW="257040" imgH="276120"/>
        </mc:Choice>
        <mc:Fallback>
          <p:control name="HTMLCheckbox2" r:id="rId4" imgW="257040" imgH="276120">
            <p:pic>
              <p:nvPicPr>
                <p:cNvPr id="0" name="HTMLCheck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371600" cy="2762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77314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1 - Préparer sa recherche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b="1" dirty="0" smtClean="0"/>
              <a:t>Conclusion</a:t>
            </a:r>
            <a:r>
              <a:rPr lang="fr-CH" dirty="0" smtClean="0"/>
              <a:t> </a:t>
            </a:r>
          </a:p>
          <a:p>
            <a:pPr marL="0" indent="0">
              <a:buNone/>
            </a:pPr>
            <a:endParaRPr lang="fr-CH" dirty="0" smtClean="0"/>
          </a:p>
          <a:p>
            <a:pPr marL="0" indent="0" algn="just">
              <a:buNone/>
            </a:pPr>
            <a:r>
              <a:rPr lang="fr-CH" dirty="0" smtClean="0"/>
              <a:t>En clarifiant le but du travail, en cernant bien le sujet, il est plus facile d’établir une stratégie de recherche efficace et de s’organiser.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16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4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2 - Sélectionner les sources d’information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17</a:t>
            </a:fld>
            <a:endParaRPr lang="fr-CH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628800"/>
            <a:ext cx="8784976" cy="4505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fr-CH" altLang="ja-JP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De grands </a:t>
            </a:r>
            <a:r>
              <a:rPr lang="fr-CH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progrès 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technologiques, de plus  en plus de publications en ligne. </a:t>
            </a:r>
            <a:endParaRPr lang="fr-CH" altLang="ja-JP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20000"/>
              </a:spcBef>
            </a:pPr>
            <a:r>
              <a:rPr lang="fr-CH" altLang="ja-JP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fr-CH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choix de plus en plus difficiles et des 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moyens d'accès </a:t>
            </a:r>
            <a:r>
              <a:rPr lang="fr-CH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de plus en plus sophistiques et 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nombreux. </a:t>
            </a:r>
          </a:p>
          <a:p>
            <a:pPr algn="just">
              <a:spcBef>
                <a:spcPct val="20000"/>
              </a:spcBef>
            </a:pPr>
            <a:r>
              <a:rPr lang="fr-CH" altLang="ja-JP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=&gt;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Enjeux </a:t>
            </a:r>
            <a:r>
              <a:rPr lang="fr-CH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pour l‘étudiant et le chercheur 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accéder aux ressources </a:t>
            </a:r>
            <a:r>
              <a:rPr lang="fr-CH" altLang="ja-JP" sz="3200" dirty="0">
                <a:latin typeface="Arial" panose="020B0604020202020204" pitchFamily="34" charset="0"/>
                <a:cs typeface="Arial" panose="020B0604020202020204" pitchFamily="34" charset="0"/>
              </a:rPr>
              <a:t>et ne pas perdre le fil de la recherche</a:t>
            </a:r>
          </a:p>
          <a:p>
            <a:r>
              <a:rPr lang="fr-CH" altLang="ja-JP" dirty="0" smtClean="0"/>
              <a:t> 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86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2 - Sélectionner les sources d’information Plan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18</a:t>
            </a:fld>
            <a:endParaRPr lang="fr-CH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628800"/>
            <a:ext cx="8784976" cy="539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 des sources scientifiques</a:t>
            </a:r>
          </a:p>
          <a:p>
            <a:pPr marL="514350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Choix du type de documents et de ressources</a:t>
            </a:r>
          </a:p>
          <a:p>
            <a:pPr marL="514350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Les ressources en bibliothèque :</a:t>
            </a:r>
          </a:p>
          <a:p>
            <a:pPr marL="914400" lvl="1" indent="-457200" algn="just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Explore </a:t>
            </a:r>
            <a:r>
              <a:rPr lang="fr-CH" altLang="ja-JP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Geneve</a:t>
            </a: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 catalogue, etc.</a:t>
            </a:r>
          </a:p>
          <a:p>
            <a:pPr marL="914400" lvl="1" indent="-457200" algn="just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Autres points d’accès aux ressources de la bibliothèque</a:t>
            </a:r>
          </a:p>
          <a:p>
            <a:pPr marL="514350" indent="-514350" algn="just">
              <a:spcBef>
                <a:spcPct val="20000"/>
              </a:spcBef>
              <a:buFont typeface="+mj-lt"/>
              <a:buAutoNum type="arabicPeriod"/>
            </a:pPr>
            <a:r>
              <a:rPr lang="fr-CH" altLang="ja-JP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Les ressources du Web</a:t>
            </a:r>
          </a:p>
          <a:p>
            <a:pPr algn="just">
              <a:spcBef>
                <a:spcPct val="20000"/>
              </a:spcBef>
            </a:pPr>
            <a:endParaRPr lang="fr-CH" altLang="ja-JP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CH" altLang="ja-JP" dirty="0" smtClean="0"/>
              <a:t> 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24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fr-CH" dirty="0" smtClean="0"/>
              <a:t>2.1 Sélectionner les sources </a:t>
            </a:r>
            <a:br>
              <a:rPr lang="fr-CH" dirty="0" smtClean="0"/>
            </a:br>
            <a:r>
              <a:rPr lang="fr-CH" dirty="0" smtClean="0"/>
              <a:t>d’information : </a:t>
            </a:r>
            <a:r>
              <a:rPr lang="fr-CH" dirty="0" smtClean="0"/>
              <a:t>définition des sources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p"/>
            </a:pPr>
            <a:r>
              <a:rPr lang="fr-CH" altLang="ja-JP" dirty="0" smtClean="0"/>
              <a:t>«</a:t>
            </a:r>
            <a:r>
              <a:rPr lang="fr-CH" altLang="ja-JP" dirty="0"/>
              <a:t> </a:t>
            </a:r>
            <a:r>
              <a:rPr lang="fr-CH" altLang="ja-JP" b="1" dirty="0"/>
              <a:t>sources primaires </a:t>
            </a:r>
            <a:r>
              <a:rPr lang="fr-CH" altLang="ja-JP" dirty="0"/>
              <a:t>» </a:t>
            </a:r>
            <a:r>
              <a:rPr lang="fr-CH" altLang="ja-JP" dirty="0" smtClean="0"/>
              <a:t>= </a:t>
            </a:r>
            <a:r>
              <a:rPr lang="fr-CH" altLang="ja-JP" b="1" dirty="0" smtClean="0"/>
              <a:t>premier</a:t>
            </a:r>
            <a:r>
              <a:rPr lang="fr-CH" altLang="ja-JP" dirty="0" smtClean="0"/>
              <a:t> </a:t>
            </a:r>
            <a:r>
              <a:rPr lang="fr-CH" altLang="ja-JP" dirty="0"/>
              <a:t>témoignage de ce qui s'est passé, de ce qu'on a pensé ou de ce qu'on a dit.</a:t>
            </a:r>
          </a:p>
          <a:p>
            <a:pPr lvl="2" indent="-342900">
              <a:buFont typeface="Wingdings" panose="05000000000000000000" pitchFamily="2" charset="2"/>
              <a:buChar char="p"/>
            </a:pPr>
            <a:r>
              <a:rPr lang="fr-CH" altLang="ja-JP" dirty="0" smtClean="0"/>
              <a:t>Ex. Les </a:t>
            </a:r>
            <a:r>
              <a:rPr lang="fr-CH" altLang="ja-JP" dirty="0"/>
              <a:t>sources primaires sont tout ce qui a été créé au moment même où s'est passé un événement ou peu de temps après. </a:t>
            </a:r>
            <a:r>
              <a:rPr lang="fr-CH" altLang="ja-JP" dirty="0" smtClean="0"/>
              <a:t>Généralement, rares </a:t>
            </a:r>
            <a:r>
              <a:rPr lang="fr-CH" altLang="ja-JP" dirty="0"/>
              <a:t>ou uniques</a:t>
            </a:r>
            <a:r>
              <a:rPr lang="fr-CH" altLang="ja-JP" dirty="0" smtClean="0"/>
              <a:t>.</a:t>
            </a:r>
          </a:p>
          <a:p>
            <a:pPr lvl="2" indent="-342900">
              <a:buFont typeface="Wingdings" panose="05000000000000000000" pitchFamily="2" charset="2"/>
              <a:buChar char="p"/>
            </a:pPr>
            <a:endParaRPr lang="fr-CH" altLang="ja-JP" dirty="0"/>
          </a:p>
          <a:p>
            <a:pPr>
              <a:buFont typeface="Wingdings" panose="05000000000000000000" pitchFamily="2" charset="2"/>
              <a:buChar char="p"/>
            </a:pPr>
            <a:r>
              <a:rPr lang="fr-CH" altLang="ja-JP" dirty="0"/>
              <a:t>« </a:t>
            </a:r>
            <a:r>
              <a:rPr lang="fr-CH" altLang="ja-JP" b="1" dirty="0"/>
              <a:t>sources </a:t>
            </a:r>
            <a:r>
              <a:rPr lang="fr-CH" altLang="ja-JP" b="1" dirty="0" smtClean="0"/>
              <a:t>secondaires</a:t>
            </a:r>
            <a:r>
              <a:rPr lang="fr-CH" altLang="ja-JP" dirty="0"/>
              <a:t> » = </a:t>
            </a:r>
            <a:r>
              <a:rPr lang="fr-CH" altLang="ja-JP" dirty="0" smtClean="0"/>
              <a:t>témoins </a:t>
            </a:r>
            <a:r>
              <a:rPr lang="fr-CH" altLang="ja-JP" dirty="0"/>
              <a:t>de seconde main </a:t>
            </a:r>
            <a:r>
              <a:rPr lang="fr-CH" altLang="ja-JP" dirty="0" smtClean="0"/>
              <a:t>publiés, créées </a:t>
            </a:r>
            <a:r>
              <a:rPr lang="fr-CH" altLang="ja-JP" b="1" dirty="0" smtClean="0"/>
              <a:t>après</a:t>
            </a:r>
            <a:r>
              <a:rPr lang="fr-CH" altLang="ja-JP" dirty="0" smtClean="0"/>
              <a:t> </a:t>
            </a:r>
            <a:r>
              <a:rPr lang="fr-CH" altLang="ja-JP" dirty="0"/>
              <a:t>les sources primaires, </a:t>
            </a:r>
            <a:r>
              <a:rPr lang="fr-CH" altLang="ja-JP" dirty="0" smtClean="0"/>
              <a:t>elles </a:t>
            </a:r>
            <a:r>
              <a:rPr lang="fr-CH" altLang="ja-JP" dirty="0"/>
              <a:t>utilisent souvent les sources primaires ou en parlent. </a:t>
            </a:r>
            <a:endParaRPr lang="fr-CH" altLang="ja-JP" dirty="0" smtClean="0"/>
          </a:p>
          <a:p>
            <a:pPr>
              <a:buFont typeface="Wingdings" panose="05000000000000000000" pitchFamily="2" charset="2"/>
              <a:buChar char="p"/>
            </a:pPr>
            <a:endParaRPr lang="fr-CH" altLang="ja-JP" dirty="0" smtClean="0"/>
          </a:p>
          <a:p>
            <a:pPr>
              <a:buFont typeface="Wingdings" panose="05000000000000000000" pitchFamily="2" charset="2"/>
              <a:buChar char="p"/>
            </a:pPr>
            <a:r>
              <a:rPr lang="fr-CH" dirty="0" smtClean="0"/>
              <a:t>« </a:t>
            </a:r>
            <a:r>
              <a:rPr lang="fr-CH" b="1" dirty="0" smtClean="0"/>
              <a:t>Sources tertiaires</a:t>
            </a:r>
            <a:r>
              <a:rPr lang="fr-CH" dirty="0" smtClean="0"/>
              <a:t>» = les bases de données bibliographiques, compilations de sources secondaires, encyclopédies, dictionnaires, ouvrages généralistes, manuels…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19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1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/>
            <a:r>
              <a:rPr lang="fr-FR" sz="3800" dirty="0" smtClean="0">
                <a:solidFill>
                  <a:srgbClr val="000000"/>
                </a:solidFill>
                <a:latin typeface="Arial"/>
              </a:rPr>
              <a:t>Objectifs</a:t>
            </a:r>
            <a:endParaRPr dirty="0"/>
          </a:p>
        </p:txBody>
      </p:sp>
      <p:sp>
        <p:nvSpPr>
          <p:cNvPr id="83" name="CustomShape 2"/>
          <p:cNvSpPr/>
          <p:nvPr/>
        </p:nvSpPr>
        <p:spPr>
          <a:xfrm>
            <a:off x="457200" y="1989000"/>
            <a:ext cx="8614800" cy="3383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>
              <a:buSzPct val="120000"/>
            </a:pP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Vous montrer une méthodologie validée pour </a:t>
            </a: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permettre de réaliser </a:t>
            </a: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:</a:t>
            </a:r>
            <a:endParaRPr lang="fr-FR" sz="3200" dirty="0" smtClean="0">
              <a:solidFill>
                <a:srgbClr val="000000"/>
              </a:solidFill>
              <a:latin typeface="Arial"/>
            </a:endParaRPr>
          </a:p>
          <a:p>
            <a:pPr algn="just">
              <a:buSzPct val="120000"/>
            </a:pPr>
            <a:endParaRPr lang="fr-FR" sz="3200" dirty="0">
              <a:solidFill>
                <a:srgbClr val="000000"/>
              </a:solidFill>
              <a:latin typeface="Arial"/>
            </a:endParaRPr>
          </a:p>
          <a:p>
            <a:pPr lvl="2" algn="just">
              <a:buSzPct val="120000"/>
            </a:pP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travail </a:t>
            </a: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scientifique rigoureux </a:t>
            </a:r>
          </a:p>
          <a:p>
            <a:pPr lvl="2" algn="just">
              <a:buSzPct val="120000"/>
            </a:pP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une </a:t>
            </a:r>
            <a:r>
              <a:rPr lang="fr-FR" sz="3200" dirty="0" smtClean="0">
                <a:solidFill>
                  <a:srgbClr val="000000"/>
                </a:solidFill>
                <a:latin typeface="Arial"/>
              </a:rPr>
              <a:t>documentation riche  </a:t>
            </a:r>
          </a:p>
          <a:p>
            <a:pPr marL="457200" indent="-457200">
              <a:buSzPct val="120000"/>
              <a:buFont typeface="Arial" panose="020B0604020202020204" pitchFamily="34" charset="0"/>
              <a:buChar char="•"/>
            </a:pPr>
            <a:endParaRPr lang="fr-FR" sz="3200" dirty="0" smtClean="0">
              <a:solidFill>
                <a:srgbClr val="000000"/>
              </a:solidFill>
              <a:latin typeface="Arial"/>
            </a:endParaRPr>
          </a:p>
          <a:p>
            <a:pPr>
              <a:buSzPct val="120000"/>
            </a:pPr>
            <a:endParaRPr lang="fr-FR" sz="3200" dirty="0" smtClean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8748360" y="-27360"/>
            <a:ext cx="647280" cy="43128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A1916111-E1C1-4181-A101-C11171C16101}" type="slidenum">
              <a:rPr lang="fr-FR">
                <a:solidFill>
                  <a:srgbClr val="000000"/>
                </a:solidFill>
                <a:latin typeface="Arial"/>
              </a:rPr>
              <a:t>2</a:t>
            </a:fld>
            <a:endParaRPr/>
          </a:p>
        </p:txBody>
      </p:sp>
      <p:pic>
        <p:nvPicPr>
          <p:cNvPr id="5" name="Image 4" descr="templa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779008"/>
            <a:ext cx="9144000" cy="1078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2.2 Sélectionner les sources </a:t>
            </a:r>
            <a:br>
              <a:rPr lang="fr-CH" dirty="0" smtClean="0"/>
            </a:br>
            <a:r>
              <a:rPr lang="fr-CH" dirty="0" smtClean="0"/>
              <a:t>d’information : choix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r>
              <a:rPr lang="fr-CH" dirty="0" smtClean="0"/>
              <a:t>Après l’analyse et la délimitation du sujet, choisissons les meilleures sources d’information en choisissant le bon </a:t>
            </a:r>
            <a:r>
              <a:rPr lang="fr-CH" b="1" dirty="0" smtClean="0"/>
              <a:t>type</a:t>
            </a:r>
            <a:r>
              <a:rPr lang="fr-CH" dirty="0" smtClean="0"/>
              <a:t> </a:t>
            </a:r>
            <a:r>
              <a:rPr lang="fr-CH" b="1" dirty="0" smtClean="0"/>
              <a:t>de documents </a:t>
            </a:r>
            <a:r>
              <a:rPr lang="fr-CH" dirty="0" smtClean="0"/>
              <a:t>et de </a:t>
            </a:r>
            <a:r>
              <a:rPr lang="fr-CH" b="1" dirty="0" smtClean="0"/>
              <a:t>ressources </a:t>
            </a:r>
            <a:endParaRPr lang="fr-CH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20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55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2.2 Sélectionner les sources </a:t>
            </a:r>
            <a:br>
              <a:rPr lang="fr-CH" dirty="0" smtClean="0"/>
            </a:br>
            <a:r>
              <a:rPr lang="fr-CH" dirty="0" smtClean="0"/>
              <a:t>d’information : choix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2200" dirty="0" smtClean="0"/>
              <a:t>Cette opération </a:t>
            </a:r>
            <a:r>
              <a:rPr lang="fr-CH" sz="2200" b="1" dirty="0" smtClean="0"/>
              <a:t>dépend de la nature du sujet et du type de document </a:t>
            </a:r>
            <a:r>
              <a:rPr lang="fr-CH" sz="2200" dirty="0" smtClean="0"/>
              <a:t>recherché</a:t>
            </a:r>
          </a:p>
          <a:p>
            <a:pPr marL="0" indent="0">
              <a:buNone/>
            </a:pPr>
            <a:endParaRPr lang="fr-CH" sz="1200" dirty="0" smtClean="0"/>
          </a:p>
          <a:p>
            <a:pPr marL="0" indent="0">
              <a:buNone/>
            </a:pPr>
            <a:r>
              <a:rPr lang="fr-CH" sz="1200" dirty="0" smtClean="0"/>
              <a:t>Tableau adapté de : Bernard Dionne, </a:t>
            </a:r>
            <a:r>
              <a:rPr lang="fr-CH" sz="1200" i="1" dirty="0" smtClean="0"/>
              <a:t>Pour réussir : guide méthodologique pour les études et la recherche. </a:t>
            </a:r>
            <a:r>
              <a:rPr lang="fr-CH" sz="1200" dirty="0" smtClean="0"/>
              <a:t>6</a:t>
            </a:r>
            <a:r>
              <a:rPr lang="fr-CH" sz="1200" baseline="30000" dirty="0" smtClean="0"/>
              <a:t>e</a:t>
            </a:r>
            <a:r>
              <a:rPr lang="fr-CH" sz="1200" dirty="0" smtClean="0"/>
              <a:t> édition, Montréal, </a:t>
            </a:r>
            <a:r>
              <a:rPr lang="fr-CH" sz="1200" dirty="0" err="1" smtClean="0"/>
              <a:t>Chenelière</a:t>
            </a:r>
            <a:r>
              <a:rPr lang="fr-CH" sz="1200" dirty="0" smtClean="0"/>
              <a:t> éducation, 2013, p. 152-153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21</a:t>
            </a:fld>
            <a:endParaRPr lang="fr-CH" dirty="0">
              <a:solidFill>
                <a:prstClr val="black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193550"/>
              </p:ext>
            </p:extLst>
          </p:nvPr>
        </p:nvGraphicFramePr>
        <p:xfrm>
          <a:off x="467544" y="3356992"/>
          <a:ext cx="8280920" cy="3168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800200"/>
                <a:gridCol w="1512168"/>
                <a:gridCol w="1656184"/>
                <a:gridCol w="1656184"/>
              </a:tblGrid>
              <a:tr h="672075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Méthode</a:t>
                      </a:r>
                      <a:r>
                        <a:rPr kumimoji="1" lang="fr-CH" altLang="ja-JP" baseline="0" dirty="0" smtClean="0"/>
                        <a:t> de recherche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Buts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Sources d’information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Outils suppl.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Procédures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48139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Historique (enquête et reconstitution)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Explorer, découvrir, analyser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Primaires</a:t>
                      </a:r>
                    </a:p>
                    <a:p>
                      <a:r>
                        <a:rPr kumimoji="1" lang="fr-CH" altLang="ja-JP" dirty="0" smtClean="0"/>
                        <a:t>Secondaires</a:t>
                      </a:r>
                    </a:p>
                    <a:p>
                      <a:r>
                        <a:rPr kumimoji="1" lang="fr-CH" altLang="ja-JP" dirty="0" smtClean="0"/>
                        <a:t>Tertiaires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Fiches de lecture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Inventaire, dépouillement, classement,</a:t>
                      </a:r>
                      <a:r>
                        <a:rPr kumimoji="1" lang="fr-CH" altLang="ja-JP" baseline="0" dirty="0" smtClean="0"/>
                        <a:t> critique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248139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Entrevue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Brosser un portrait, recueillir</a:t>
                      </a:r>
                      <a:r>
                        <a:rPr kumimoji="1" lang="fr-CH" altLang="ja-JP" baseline="0" dirty="0" smtClean="0"/>
                        <a:t> des informations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Personnes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Enregistrement, grille d’entrevue, questionnaire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Entrevue</a:t>
                      </a:r>
                      <a:r>
                        <a:rPr kumimoji="1" lang="fr-CH" altLang="ja-JP" baseline="0" dirty="0" smtClean="0"/>
                        <a:t> structurée, semi structurée, non structurée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25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fr-CH" dirty="0" smtClean="0"/>
              <a:t>2.3 Sélectionner les sources </a:t>
            </a:r>
            <a:br>
              <a:rPr lang="fr-CH" dirty="0" smtClean="0"/>
            </a:br>
            <a:r>
              <a:rPr lang="fr-CH" dirty="0" smtClean="0"/>
              <a:t>d’information : les ressources en bibliothèque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lnSpcReduction="10000"/>
          </a:bodyPr>
          <a:lstStyle/>
          <a:p>
            <a:r>
              <a:rPr lang="fr-CH" dirty="0" smtClean="0"/>
              <a:t>Un outil de découverte qui permet d’accéder à tous les types de ressource : Explore Genève</a:t>
            </a:r>
          </a:p>
          <a:p>
            <a:pPr marL="0" indent="0">
              <a:buNone/>
            </a:pPr>
            <a:endParaRPr lang="fr-CH" dirty="0"/>
          </a:p>
          <a:p>
            <a:pPr marL="400050" lvl="1" indent="0">
              <a:buNone/>
            </a:pPr>
            <a:r>
              <a:rPr lang="fr-CH" b="1" dirty="0" smtClean="0">
                <a:hlinkClick r:id="rId3"/>
              </a:rPr>
              <a:t>Explore </a:t>
            </a:r>
            <a:r>
              <a:rPr lang="fr-CH" b="1" dirty="0" err="1" smtClean="0">
                <a:hlinkClick r:id="rId3"/>
              </a:rPr>
              <a:t>Geneve</a:t>
            </a:r>
            <a:r>
              <a:rPr lang="fr-CH" b="1" dirty="0" smtClean="0">
                <a:hlinkClick r:id="rId3"/>
              </a:rPr>
              <a:t> </a:t>
            </a:r>
            <a:r>
              <a:rPr lang="fr-CH" dirty="0" smtClean="0"/>
              <a:t>: catalogue, bases de données bibliographiques, bases de données multidisciplinaires, ebooks, archive ouverte, revues, articles…</a:t>
            </a:r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22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36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fr-CH" dirty="0" smtClean="0"/>
              <a:t>2.3 Sélectionner les sources </a:t>
            </a:r>
            <a:br>
              <a:rPr lang="fr-CH" dirty="0" smtClean="0"/>
            </a:br>
            <a:r>
              <a:rPr lang="fr-CH" dirty="0" smtClean="0"/>
              <a:t>d’information : les ressources en bibliothèque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dirty="0" smtClean="0"/>
              <a:t>Expliquer ce que c’est, ebooks,… montrer l’interface, Mon compte, recherche avancée, séminaire, facettes, liste et liste temporaire, mémoires de </a:t>
            </a:r>
            <a:r>
              <a:rPr lang="fr-CH" dirty="0" err="1" smtClean="0"/>
              <a:t>Maspea</a:t>
            </a:r>
            <a:r>
              <a:rPr lang="fr-CH" dirty="0" smtClean="0"/>
              <a:t> BFLMA</a:t>
            </a:r>
          </a:p>
          <a:p>
            <a:r>
              <a:rPr lang="fr-CH" dirty="0" smtClean="0"/>
              <a:t>10 minutes maxi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23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39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altLang="ja-JP" dirty="0"/>
              <a:t>2.3 Sélectionner les sources </a:t>
            </a:r>
            <a:br>
              <a:rPr lang="fr-CH" altLang="ja-JP" dirty="0"/>
            </a:br>
            <a:r>
              <a:rPr lang="fr-CH" altLang="ja-JP" dirty="0"/>
              <a:t>d’information : les ressources en bibliothèque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b="1" dirty="0" smtClean="0"/>
              <a:t>Explore Genève - e</a:t>
            </a:r>
            <a:r>
              <a:rPr lang="fr-CH" i="1" dirty="0" smtClean="0"/>
              <a:t>xercice pratique :</a:t>
            </a:r>
          </a:p>
          <a:p>
            <a:pPr marL="0" indent="0">
              <a:buNone/>
            </a:pPr>
            <a:endParaRPr lang="fr-CH" i="1" dirty="0" smtClean="0"/>
          </a:p>
          <a:p>
            <a:pPr marL="0" indent="0">
              <a:buNone/>
            </a:pPr>
            <a:r>
              <a:rPr lang="fr-CH" altLang="ja-JP" sz="2400" dirty="0" smtClean="0"/>
              <a:t>«</a:t>
            </a:r>
            <a:r>
              <a:rPr lang="fr-CH" altLang="ja-JP" sz="2400" dirty="0" smtClean="0"/>
              <a:t>Conseils </a:t>
            </a:r>
            <a:r>
              <a:rPr lang="fr-CH" altLang="ja-JP" sz="2400" dirty="0"/>
              <a:t>pour rédiger et présenter un mémoire ou une </a:t>
            </a:r>
            <a:r>
              <a:rPr lang="fr-CH" altLang="ja-JP" sz="2400" dirty="0" smtClean="0"/>
              <a:t>thèse»</a:t>
            </a:r>
          </a:p>
          <a:p>
            <a:pPr marL="0" indent="0">
              <a:buNone/>
            </a:pPr>
            <a:endParaRPr lang="fr-CH" altLang="ja-JP" sz="2400" dirty="0" smtClean="0"/>
          </a:p>
          <a:p>
            <a:pPr marL="0" indent="0">
              <a:buNone/>
            </a:pPr>
            <a:r>
              <a:rPr lang="fr-CH" altLang="ja-JP" sz="2400" dirty="0" smtClean="0"/>
              <a:t>Vrai – </a:t>
            </a:r>
            <a:r>
              <a:rPr lang="fr-CH" altLang="ja-JP" sz="2400" dirty="0" smtClean="0"/>
              <a:t>faux ? </a:t>
            </a:r>
            <a:r>
              <a:rPr lang="fr-CH" altLang="ja-JP" sz="2400" dirty="0" smtClean="0"/>
              <a:t>(votons – votre code </a:t>
            </a:r>
            <a:r>
              <a:rPr lang="fr-CH" altLang="ja-JP" sz="2400" dirty="0" err="1" smtClean="0"/>
              <a:t>Votamatic</a:t>
            </a:r>
            <a:r>
              <a:rPr lang="fr-CH" altLang="ja-JP" sz="2400" dirty="0" smtClean="0"/>
              <a:t> est : </a:t>
            </a:r>
            <a:r>
              <a:rPr lang="fr-CH" altLang="ja-JP" sz="2400" b="1" dirty="0"/>
              <a:t>JGNP</a:t>
            </a:r>
            <a:r>
              <a:rPr lang="fr-CH" altLang="ja-JP" sz="2400" dirty="0" smtClean="0"/>
              <a:t>)</a:t>
            </a:r>
            <a:endParaRPr lang="fr-CH" altLang="ja-JP" sz="2400" dirty="0"/>
          </a:p>
          <a:p>
            <a:pPr marL="0" indent="0">
              <a:buNone/>
            </a:pPr>
            <a:r>
              <a:rPr lang="fr-CH" altLang="ja-JP" sz="2400" dirty="0" smtClean="0"/>
              <a:t>Sa côte est :  </a:t>
            </a:r>
            <a:r>
              <a:rPr lang="fr-CH" altLang="ja-JP" sz="2400" b="1" dirty="0" smtClean="0"/>
              <a:t>004 BZE </a:t>
            </a:r>
          </a:p>
          <a:p>
            <a:pPr marL="0" indent="0">
              <a:buNone/>
            </a:pPr>
            <a:r>
              <a:rPr lang="fr-CH" altLang="ja-JP" sz="2400" dirty="0" smtClean="0"/>
              <a:t>Il se trouve à </a:t>
            </a:r>
            <a:r>
              <a:rPr lang="fr-CH" altLang="ja-JP" sz="2400" b="1" dirty="0" smtClean="0"/>
              <a:t>Uni Bastions Français</a:t>
            </a:r>
            <a:endParaRPr lang="fr-CH" altLang="ja-JP" sz="2400" b="1" dirty="0"/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24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91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altLang="ja-JP" dirty="0"/>
              <a:t>2.3 Sélectionner les sources </a:t>
            </a:r>
            <a:br>
              <a:rPr lang="fr-CH" altLang="ja-JP" dirty="0"/>
            </a:br>
            <a:r>
              <a:rPr lang="fr-CH" altLang="ja-JP" dirty="0"/>
              <a:t>d’information : les ressources en bibliothèque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fr-CH" altLang="ja-JP" dirty="0"/>
              <a:t>Autres points d’accès aux ressources de la </a:t>
            </a:r>
            <a:r>
              <a:rPr lang="fr-CH" altLang="ja-JP" dirty="0" smtClean="0"/>
              <a:t>bibliothèque et en particulier sur la Chine, la Corée, le Japon</a:t>
            </a:r>
          </a:p>
          <a:p>
            <a:pPr marL="400050" lvl="1" indent="0">
              <a:buNone/>
            </a:pPr>
            <a:endParaRPr lang="fr-CH" altLang="ja-JP" dirty="0"/>
          </a:p>
          <a:p>
            <a:pPr marL="400050" lvl="1" indent="0">
              <a:buNone/>
            </a:pPr>
            <a:r>
              <a:rPr lang="fr-CH" altLang="ja-JP" dirty="0" smtClean="0"/>
              <a:t>Les pages des collections de </a:t>
            </a:r>
          </a:p>
          <a:p>
            <a:pPr marL="400050" lvl="1" indent="0">
              <a:buNone/>
            </a:pPr>
            <a:r>
              <a:rPr lang="fr-CH" altLang="ja-JP" dirty="0" smtClean="0">
                <a:hlinkClick r:id="rId3"/>
              </a:rPr>
              <a:t>chinois </a:t>
            </a:r>
            <a:endParaRPr lang="fr-CH" altLang="ja-JP" dirty="0" smtClean="0"/>
          </a:p>
          <a:p>
            <a:pPr marL="400050" lvl="1" indent="0">
              <a:buNone/>
            </a:pPr>
            <a:r>
              <a:rPr lang="fr-CH" altLang="ja-JP" dirty="0" smtClean="0">
                <a:hlinkClick r:id="rId4"/>
              </a:rPr>
              <a:t>japonais</a:t>
            </a:r>
            <a:endParaRPr lang="fr-CH" altLang="ja-JP" dirty="0" smtClean="0"/>
          </a:p>
          <a:p>
            <a:pPr marL="400050" lvl="1" indent="0">
              <a:buNone/>
            </a:pPr>
            <a:endParaRPr lang="fr-CH" altLang="ja-JP" dirty="0" smtClean="0"/>
          </a:p>
          <a:p>
            <a:pPr marL="400050" lvl="1" indent="0">
              <a:buNone/>
            </a:pPr>
            <a:r>
              <a:rPr lang="fr-CH" altLang="ja-JP" dirty="0" smtClean="0"/>
              <a:t>Les </a:t>
            </a:r>
            <a:r>
              <a:rPr lang="fr-CH" altLang="ja-JP" dirty="0" smtClean="0">
                <a:hlinkClick r:id="rId5"/>
              </a:rPr>
              <a:t>liens</a:t>
            </a:r>
            <a:r>
              <a:rPr lang="fr-CH" altLang="ja-JP" dirty="0" smtClean="0"/>
              <a:t> sélectionnés par les enseignants</a:t>
            </a:r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25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4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altLang="ja-JP" dirty="0"/>
              <a:t>2.3 Sélectionner les sources </a:t>
            </a:r>
            <a:br>
              <a:rPr lang="fr-CH" altLang="ja-JP" dirty="0"/>
            </a:br>
            <a:r>
              <a:rPr lang="fr-CH" altLang="ja-JP" dirty="0"/>
              <a:t>d’information : les ressources en bibliothèque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fr-CH" altLang="ja-JP" dirty="0"/>
              <a:t>Autres points d’accès aux ressources de la </a:t>
            </a:r>
            <a:r>
              <a:rPr lang="fr-CH" altLang="ja-JP" dirty="0" smtClean="0"/>
              <a:t>bibliothèque et en particulier sur la Chine, la Corée, le Japon</a:t>
            </a:r>
            <a:endParaRPr lang="fr-CH" altLang="ja-JP" dirty="0"/>
          </a:p>
          <a:p>
            <a:pPr marL="400050" lvl="1" indent="0">
              <a:buNone/>
            </a:pPr>
            <a:endParaRPr lang="fr-CH" altLang="ja-JP" dirty="0" smtClean="0"/>
          </a:p>
          <a:p>
            <a:pPr marL="400050" lvl="1" indent="0">
              <a:buNone/>
            </a:pPr>
            <a:r>
              <a:rPr lang="fr-CH" altLang="ja-JP" dirty="0" smtClean="0"/>
              <a:t>Anthologies</a:t>
            </a:r>
            <a:r>
              <a:rPr lang="fr-CH" altLang="ja-JP" dirty="0"/>
              <a:t>, bibliographies, manuels, </a:t>
            </a:r>
            <a:r>
              <a:rPr lang="fr-CH" altLang="ja-JP" dirty="0" smtClean="0"/>
              <a:t>dictionnaires</a:t>
            </a:r>
          </a:p>
          <a:p>
            <a:pPr marL="400050" lvl="1" indent="0">
              <a:buNone/>
            </a:pPr>
            <a:r>
              <a:rPr lang="fr-CH" altLang="ja-JP" dirty="0" err="1" smtClean="0"/>
              <a:t>Bibliography</a:t>
            </a:r>
            <a:r>
              <a:rPr lang="fr-CH" altLang="ja-JP" dirty="0" smtClean="0"/>
              <a:t> </a:t>
            </a:r>
            <a:r>
              <a:rPr lang="fr-CH" altLang="ja-JP" dirty="0"/>
              <a:t>of Asian </a:t>
            </a:r>
            <a:r>
              <a:rPr lang="fr-CH" altLang="ja-JP" dirty="0" err="1" smtClean="0"/>
              <a:t>Studies</a:t>
            </a:r>
            <a:endParaRPr lang="fr-CH" altLang="ja-JP" dirty="0" smtClean="0"/>
          </a:p>
          <a:p>
            <a:pPr marL="400050" lvl="1" indent="0">
              <a:buNone/>
            </a:pPr>
            <a:endParaRPr lang="fr-CH" altLang="ja-JP" dirty="0"/>
          </a:p>
          <a:p>
            <a:pPr marL="400050" lvl="1" indent="0">
              <a:buNone/>
            </a:pPr>
            <a:r>
              <a:rPr lang="fr-CH" altLang="ja-JP" dirty="0" smtClean="0"/>
              <a:t>Les pages des collections de chinois et japonais</a:t>
            </a:r>
          </a:p>
          <a:p>
            <a:pPr marL="400050" lvl="1" indent="0">
              <a:buNone/>
            </a:pPr>
            <a:r>
              <a:rPr lang="fr-CH" altLang="ja-JP" dirty="0" smtClean="0"/>
              <a:t>Les liens présentés par les enseignants</a:t>
            </a:r>
          </a:p>
          <a:p>
            <a:pPr marL="0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26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49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2.4 Sélectionner les ressources du Web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2400" b="1" dirty="0" smtClean="0"/>
              <a:t>Les moteurs de recherches et bases de données</a:t>
            </a:r>
          </a:p>
          <a:p>
            <a:pPr marL="0" indent="0">
              <a:buNone/>
            </a:pPr>
            <a:endParaRPr lang="fr-CH" sz="2400" b="1" dirty="0"/>
          </a:p>
          <a:p>
            <a:pPr marL="857250" lvl="2" indent="0">
              <a:buNone/>
            </a:pPr>
            <a:r>
              <a:rPr lang="fr-CH" altLang="ja-JP" dirty="0">
                <a:hlinkClick r:id="rId3" tooltip="Google Scholar"/>
              </a:rPr>
              <a:t>Google </a:t>
            </a:r>
            <a:r>
              <a:rPr lang="fr-CH" altLang="ja-JP" dirty="0" err="1">
                <a:hlinkClick r:id="rId3" tooltip="Google Scholar"/>
              </a:rPr>
              <a:t>Scholar</a:t>
            </a:r>
            <a:r>
              <a:rPr lang="fr-CH" dirty="0" smtClean="0"/>
              <a:t>, </a:t>
            </a:r>
            <a:r>
              <a:rPr lang="fr-CH" altLang="ja-JP" dirty="0">
                <a:hlinkClick r:id="rId4" tooltip="Isidore (plateforme)"/>
              </a:rPr>
              <a:t>ISIDORE</a:t>
            </a:r>
            <a:r>
              <a:rPr lang="fr-CH" dirty="0" smtClean="0"/>
              <a:t>, </a:t>
            </a:r>
            <a:r>
              <a:rPr lang="fr-CH" dirty="0" smtClean="0">
                <a:hlinkClick r:id="rId5"/>
              </a:rPr>
              <a:t>Base</a:t>
            </a:r>
            <a:r>
              <a:rPr lang="fr-CH" dirty="0" smtClean="0"/>
              <a:t>, </a:t>
            </a:r>
            <a:r>
              <a:rPr lang="fr-CH" altLang="ja-JP" dirty="0" err="1" smtClean="0">
                <a:hlinkClick r:id="rId6"/>
              </a:rPr>
              <a:t>ScientificCommons</a:t>
            </a:r>
            <a:r>
              <a:rPr lang="fr-CH" dirty="0" smtClean="0"/>
              <a:t>, </a:t>
            </a:r>
            <a:r>
              <a:rPr lang="fr-CH" altLang="ja-JP" dirty="0" err="1">
                <a:hlinkClick r:id="rId7" tooltip="FreeFullPDF"/>
              </a:rPr>
              <a:t>FreeFullPDF</a:t>
            </a:r>
            <a:r>
              <a:rPr lang="fr-CH" altLang="ja-JP" dirty="0"/>
              <a:t> </a:t>
            </a:r>
            <a:r>
              <a:rPr lang="fr-CH" altLang="ja-JP" dirty="0" smtClean="0"/>
              <a:t>, </a:t>
            </a:r>
            <a:r>
              <a:rPr lang="fr-CH" altLang="ja-JP" dirty="0" err="1" smtClean="0">
                <a:hlinkClick r:id="rId8"/>
              </a:rPr>
              <a:t>CiNii</a:t>
            </a:r>
            <a:r>
              <a:rPr lang="fr-CH" altLang="ja-JP" dirty="0" smtClean="0"/>
              <a:t>, </a:t>
            </a:r>
            <a:r>
              <a:rPr lang="fr-CH" altLang="ja-JP" dirty="0" smtClean="0">
                <a:hlinkClick r:id="rId9"/>
              </a:rPr>
              <a:t>Érudit</a:t>
            </a:r>
            <a:r>
              <a:rPr lang="fr-CH" altLang="ja-JP" dirty="0" smtClean="0"/>
              <a:t>, </a:t>
            </a:r>
            <a:r>
              <a:rPr lang="fr-CH" altLang="ja-JP" i="1" dirty="0" smtClean="0">
                <a:hlinkClick r:id="rId10"/>
              </a:rPr>
              <a:t>JSTOR</a:t>
            </a:r>
            <a:r>
              <a:rPr lang="fr-CH" altLang="ja-JP" i="1" dirty="0" smtClean="0"/>
              <a:t>, </a:t>
            </a:r>
            <a:r>
              <a:rPr lang="fr-CH" altLang="ja-JP" i="1" dirty="0" err="1" smtClean="0">
                <a:hlinkClick r:id="rId11" tooltip="OAIster (page inexistante)"/>
              </a:rPr>
              <a:t>OAIster</a:t>
            </a:r>
            <a:r>
              <a:rPr lang="fr-CH" altLang="ja-JP" i="1" dirty="0" smtClean="0"/>
              <a:t> , </a:t>
            </a:r>
            <a:r>
              <a:rPr lang="fr-CH" altLang="ja-JP" dirty="0" err="1" smtClean="0">
                <a:hlinkClick r:id="rId12"/>
              </a:rPr>
              <a:t>OpenEdition</a:t>
            </a:r>
            <a:r>
              <a:rPr lang="fr-CH" altLang="ja-JP" dirty="0" smtClean="0"/>
              <a:t>, </a:t>
            </a:r>
            <a:r>
              <a:rPr lang="fr-CH" altLang="ja-JP" i="1" dirty="0">
                <a:hlinkClick r:id="rId13" tooltip="Project MUSE (page inexistante)"/>
              </a:rPr>
              <a:t>Project </a:t>
            </a:r>
            <a:r>
              <a:rPr lang="fr-CH" altLang="ja-JP" i="1" dirty="0" smtClean="0">
                <a:hlinkClick r:id="rId13" tooltip="Project MUSE (page inexistante)"/>
              </a:rPr>
              <a:t>MUSE</a:t>
            </a:r>
            <a:r>
              <a:rPr lang="fr-CH" altLang="ja-JP" i="1" dirty="0" smtClean="0"/>
              <a:t>, </a:t>
            </a:r>
            <a:r>
              <a:rPr lang="fr-CH" altLang="ja-JP" i="1" dirty="0" err="1">
                <a:hlinkClick r:id="rId14" tooltip="Zasshi Kiji Sakuin (page inexistante)"/>
              </a:rPr>
              <a:t>Zasshi</a:t>
            </a:r>
            <a:r>
              <a:rPr lang="fr-CH" altLang="ja-JP" i="1" dirty="0">
                <a:hlinkClick r:id="rId14" tooltip="Zasshi Kiji Sakuin (page inexistante)"/>
              </a:rPr>
              <a:t> </a:t>
            </a:r>
            <a:r>
              <a:rPr lang="fr-CH" altLang="ja-JP" i="1" dirty="0" err="1">
                <a:hlinkClick r:id="rId14" tooltip="Zasshi Kiji Sakuin (page inexistante)"/>
              </a:rPr>
              <a:t>Kiji</a:t>
            </a:r>
            <a:r>
              <a:rPr lang="fr-CH" altLang="ja-JP" i="1" dirty="0">
                <a:hlinkClick r:id="rId14" tooltip="Zasshi Kiji Sakuin (page inexistante)"/>
              </a:rPr>
              <a:t> </a:t>
            </a:r>
            <a:r>
              <a:rPr lang="fr-CH" altLang="ja-JP" i="1" dirty="0" err="1">
                <a:hlinkClick r:id="rId14" tooltip="Zasshi Kiji Sakuin (page inexistante)"/>
              </a:rPr>
              <a:t>Sakuin</a:t>
            </a:r>
            <a:r>
              <a:rPr lang="fr-CH" altLang="ja-JP" i="1" dirty="0">
                <a:hlinkClick r:id="rId14" tooltip="Zasshi Kiji Sakuin (page inexistante)"/>
              </a:rPr>
              <a:t>: </a:t>
            </a:r>
            <a:r>
              <a:rPr lang="fr-CH" altLang="ja-JP" i="1" dirty="0" err="1">
                <a:hlinkClick r:id="rId14" tooltip="Zasshi Kiji Sakuin (page inexistante)"/>
              </a:rPr>
              <a:t>Japanese</a:t>
            </a:r>
            <a:r>
              <a:rPr lang="fr-CH" altLang="ja-JP" i="1" dirty="0">
                <a:hlinkClick r:id="rId14" tooltip="Zasshi Kiji Sakuin (page inexistante)"/>
              </a:rPr>
              <a:t> </a:t>
            </a:r>
            <a:r>
              <a:rPr lang="fr-CH" altLang="ja-JP" i="1" dirty="0" err="1">
                <a:hlinkClick r:id="rId14" tooltip="Zasshi Kiji Sakuin (page inexistante)"/>
              </a:rPr>
              <a:t>Periodicals</a:t>
            </a:r>
            <a:r>
              <a:rPr lang="fr-CH" altLang="ja-JP" i="1" dirty="0">
                <a:hlinkClick r:id="rId14" tooltip="Zasshi Kiji Sakuin (page inexistante)"/>
              </a:rPr>
              <a:t> </a:t>
            </a:r>
            <a:r>
              <a:rPr lang="fr-CH" altLang="ja-JP" i="1" dirty="0" smtClean="0">
                <a:hlinkClick r:id="rId14" tooltip="Zasshi Kiji Sakuin (page inexistante)"/>
              </a:rPr>
              <a:t>Index</a:t>
            </a:r>
            <a:r>
              <a:rPr lang="fr-CH" altLang="ja-JP" i="1" dirty="0" smtClean="0"/>
              <a:t>, </a:t>
            </a:r>
            <a:r>
              <a:rPr lang="fr-CH" altLang="ja-JP" i="1" dirty="0" err="1" smtClean="0">
                <a:hlinkClick r:id="rId15"/>
              </a:rPr>
              <a:t>WorldCat</a:t>
            </a:r>
            <a:r>
              <a:rPr lang="fr-CH" altLang="ja-JP" i="1" dirty="0" smtClean="0"/>
              <a:t>, </a:t>
            </a:r>
            <a:r>
              <a:rPr lang="fr-CH" altLang="ja-JP" i="1" dirty="0" err="1">
                <a:hlinkClick r:id="rId16" tooltip="Chinese Social Science Citation Index (page inexistante)"/>
              </a:rPr>
              <a:t>Chinese</a:t>
            </a:r>
            <a:r>
              <a:rPr lang="fr-CH" altLang="ja-JP" i="1" dirty="0">
                <a:hlinkClick r:id="rId16" tooltip="Chinese Social Science Citation Index (page inexistante)"/>
              </a:rPr>
              <a:t> Social Science Citation Index</a:t>
            </a:r>
            <a:r>
              <a:rPr lang="fr-CH" altLang="ja-JP" i="1" dirty="0"/>
              <a:t> </a:t>
            </a:r>
            <a:r>
              <a:rPr lang="fr-CH" altLang="ja-JP" i="1" dirty="0">
                <a:hlinkClick r:id="rId17" tooltip="en:Chinese Social Science Citation Index"/>
              </a:rPr>
              <a:t>(en</a:t>
            </a:r>
            <a:r>
              <a:rPr lang="fr-CH" altLang="ja-JP" i="1" dirty="0" smtClean="0">
                <a:hlinkClick r:id="rId17" tooltip="en:Chinese Social Science Citation Index"/>
              </a:rPr>
              <a:t>)</a:t>
            </a:r>
            <a:r>
              <a:rPr lang="fr-CH" altLang="ja-JP" i="1" dirty="0" smtClean="0"/>
              <a:t>, </a:t>
            </a:r>
            <a:r>
              <a:rPr lang="fr-CH" altLang="ja-JP" dirty="0">
                <a:hlinkClick r:id="rId18"/>
              </a:rPr>
              <a:t>Bibliothèque nationale de la </a:t>
            </a:r>
            <a:r>
              <a:rPr lang="fr-CH" altLang="ja-JP" dirty="0" smtClean="0">
                <a:hlinkClick r:id="rId18"/>
              </a:rPr>
              <a:t>Diète</a:t>
            </a:r>
            <a:r>
              <a:rPr lang="fr-CH" altLang="ja-JP" dirty="0" smtClean="0"/>
              <a:t>, </a:t>
            </a:r>
            <a:r>
              <a:rPr lang="fr-CH" altLang="ja-JP" dirty="0" err="1">
                <a:hlinkClick r:id="rId19" tooltip="Airiti Inc (page inexistante)"/>
              </a:rPr>
              <a:t>Airiti</a:t>
            </a:r>
            <a:r>
              <a:rPr lang="fr-CH" altLang="ja-JP" dirty="0">
                <a:hlinkClick r:id="rId19" tooltip="Airiti Inc (page inexistante)"/>
              </a:rPr>
              <a:t> </a:t>
            </a:r>
            <a:r>
              <a:rPr lang="fr-CH" altLang="ja-JP" dirty="0" err="1" smtClean="0">
                <a:hlinkClick r:id="rId19" tooltip="Airiti Inc (page inexistante)"/>
              </a:rPr>
              <a:t>Inc</a:t>
            </a:r>
            <a:r>
              <a:rPr lang="fr-CH" altLang="ja-JP" dirty="0" smtClean="0"/>
              <a:t>, </a:t>
            </a:r>
            <a:r>
              <a:rPr lang="fr-CH" altLang="ja-JP" dirty="0" smtClean="0">
                <a:hlinkClick r:id="rId20"/>
              </a:rPr>
              <a:t>Theses.fr</a:t>
            </a:r>
            <a:endParaRPr lang="fr-CH" altLang="ja-JP" dirty="0" smtClean="0"/>
          </a:p>
          <a:p>
            <a:pPr marL="0" lvl="2" indent="0">
              <a:buNone/>
            </a:pPr>
            <a:endParaRPr lang="fr-CH" altLang="ja-JP" sz="4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27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1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altLang="ja-JP" dirty="0" smtClean="0"/>
              <a:t>2.3 </a:t>
            </a:r>
            <a:r>
              <a:rPr lang="fr-CH" altLang="ja-JP" dirty="0"/>
              <a:t>Sélectionner les sources </a:t>
            </a:r>
            <a:br>
              <a:rPr lang="fr-CH" altLang="ja-JP" dirty="0"/>
            </a:br>
            <a:r>
              <a:rPr lang="fr-CH" altLang="ja-JP" dirty="0"/>
              <a:t>d’information : </a:t>
            </a:r>
            <a:r>
              <a:rPr lang="fr-CH" altLang="ja-JP" dirty="0" smtClean="0"/>
              <a:t>conclusion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3"/>
            <a:ext cx="8229600" cy="3381326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fr-CH" dirty="0" smtClean="0"/>
              <a:t>Les ressources en bibliothèque sont elles aussi de plus en plus nombreuses, il est difficile d’échapper à une forme de confusion. </a:t>
            </a:r>
          </a:p>
          <a:p>
            <a:pPr algn="just"/>
            <a:r>
              <a:rPr lang="fr-CH" altLang="ja-JP" dirty="0"/>
              <a:t>Identifier un périmètre est la première étape du processus de recherche d'informations pour trouver les bons outils =&gt; aller chercher au bon endroit. </a:t>
            </a:r>
            <a:endParaRPr lang="fr-CH" dirty="0" smtClean="0"/>
          </a:p>
          <a:p>
            <a:pPr algn="just"/>
            <a:r>
              <a:rPr lang="fr-CH" altLang="ja-JP" dirty="0"/>
              <a:t>Pensez à la </a:t>
            </a:r>
            <a:r>
              <a:rPr lang="fr-CH" altLang="ja-JP" b="1" dirty="0"/>
              <a:t>littérature grise </a:t>
            </a:r>
            <a:r>
              <a:rPr lang="fr-CH" altLang="ja-JP" dirty="0"/>
              <a:t>(thèses, mémoires, études, rapports, </a:t>
            </a:r>
            <a:r>
              <a:rPr lang="fr-CH" altLang="ja-JP" dirty="0" smtClean="0"/>
              <a:t>…)</a:t>
            </a:r>
          </a:p>
          <a:p>
            <a:pPr algn="just"/>
            <a:r>
              <a:rPr lang="fr-CH" altLang="ja-JP" dirty="0"/>
              <a:t>Utilisez le PEB pour obtenir ce que vous ne trouvez pas, envoyez des suggestions d’achat au bibliothécaire</a:t>
            </a:r>
            <a:r>
              <a:rPr lang="fr-CH" altLang="ja-JP" dirty="0" smtClean="0"/>
              <a:t>.</a:t>
            </a:r>
          </a:p>
          <a:p>
            <a:pPr algn="just"/>
            <a:r>
              <a:rPr lang="fr-CH" dirty="0" smtClean="0"/>
              <a:t>Promenez vous dans les rayons</a:t>
            </a:r>
          </a:p>
          <a:p>
            <a:pPr algn="just"/>
            <a:r>
              <a:rPr lang="fr-CH" altLang="ja-JP" dirty="0" smtClean="0"/>
              <a:t>Demandez de l’aide au bibliothécaire</a:t>
            </a:r>
          </a:p>
          <a:p>
            <a:pPr algn="just"/>
            <a:r>
              <a:rPr lang="fr-CH" altLang="ja-JP" dirty="0" smtClean="0"/>
              <a:t>Formez </a:t>
            </a:r>
            <a:r>
              <a:rPr lang="fr-CH" altLang="ja-JP" dirty="0"/>
              <a:t>vous en atelier pour la recherche </a:t>
            </a:r>
            <a:r>
              <a:rPr lang="fr-CH" altLang="ja-JP" dirty="0" smtClean="0"/>
              <a:t>d’information</a:t>
            </a:r>
            <a:endParaRPr lang="fr-CH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28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61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CH" altLang="ja-JP" dirty="0" smtClean="0"/>
              <a:t>3 Chercher et localiser l’information : les techniques de recherche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3"/>
            <a:ext cx="8229600" cy="3381326"/>
          </a:xfrm>
        </p:spPr>
        <p:txBody>
          <a:bodyPr>
            <a:normAutofit/>
          </a:bodyPr>
          <a:lstStyle/>
          <a:p>
            <a:pPr marL="400050" lvl="1" indent="0" algn="just">
              <a:buNone/>
            </a:pPr>
            <a:r>
              <a:rPr kumimoji="1" lang="fr-CH" altLang="ja-JP" dirty="0"/>
              <a:t>Vous </a:t>
            </a:r>
            <a:r>
              <a:rPr kumimoji="1" lang="fr-CH" altLang="ja-JP" dirty="0" smtClean="0"/>
              <a:t>comprendrez que </a:t>
            </a:r>
            <a:r>
              <a:rPr kumimoji="1" lang="fr-CH" altLang="ja-JP" dirty="0"/>
              <a:t>lorsque vous faites une recherche en utilisant la technologie, vous faites face à une deuxième </a:t>
            </a:r>
            <a:r>
              <a:rPr kumimoji="1" lang="fr-CH" altLang="ja-JP" dirty="0" smtClean="0"/>
              <a:t>difficulté : </a:t>
            </a:r>
          </a:p>
          <a:p>
            <a:pPr marL="400050" lvl="1" indent="0" algn="just">
              <a:buNone/>
            </a:pPr>
            <a:endParaRPr kumimoji="1" lang="fr-CH" altLang="ja-JP" dirty="0" smtClean="0"/>
          </a:p>
          <a:p>
            <a:pPr marL="400050" lvl="1" indent="0" algn="just">
              <a:buNone/>
            </a:pPr>
            <a:r>
              <a:rPr kumimoji="1" lang="fr-CH" altLang="ja-JP" dirty="0" smtClean="0"/>
              <a:t>Le langage numérique </a:t>
            </a:r>
            <a:r>
              <a:rPr kumimoji="1" lang="fr-CH" altLang="ja-JP" dirty="0"/>
              <a:t>(langage binaire</a:t>
            </a:r>
            <a:r>
              <a:rPr kumimoji="1" lang="fr-CH" altLang="ja-JP" dirty="0" smtClean="0"/>
              <a:t>) </a:t>
            </a:r>
            <a:r>
              <a:rPr kumimoji="1" lang="fr-CH" altLang="ja-JP" dirty="0" smtClean="0"/>
              <a:t>et les algorithmes de recherche</a:t>
            </a:r>
            <a:endParaRPr kumimoji="1" lang="fr-CH" altLang="ja-JP" dirty="0" smtClean="0"/>
          </a:p>
          <a:p>
            <a:pPr marL="400050" lvl="1" indent="0" algn="just">
              <a:buNone/>
            </a:pPr>
            <a:endParaRPr kumimoji="1" lang="fr-CH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29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57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Introduction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CH" altLang="ja-JP" dirty="0" smtClean="0"/>
              <a:t>Faire un travail académique est compliqué. </a:t>
            </a:r>
          </a:p>
          <a:p>
            <a:pPr marL="0" indent="0" algn="just">
              <a:buNone/>
            </a:pPr>
            <a:r>
              <a:rPr lang="fr-CH" altLang="ja-JP" dirty="0" smtClean="0"/>
              <a:t>Surabondance de l’information, des supports, opacité quant aux sources.</a:t>
            </a:r>
          </a:p>
          <a:p>
            <a:pPr marL="0" indent="0" algn="just">
              <a:buNone/>
            </a:pPr>
            <a:endParaRPr lang="fr-CH" altLang="ja-JP" dirty="0" smtClean="0"/>
          </a:p>
          <a:p>
            <a:pPr marL="0" indent="0" algn="just">
              <a:buNone/>
            </a:pPr>
            <a:r>
              <a:rPr lang="fr-CH" altLang="ja-JP" dirty="0" smtClean="0"/>
              <a:t>La bibliothèque est un espace physique et virtuel, où l’information est choisie, traitée de manière à vous aider face à ces défis.</a:t>
            </a:r>
          </a:p>
          <a:p>
            <a:pPr marL="0" indent="0" algn="just">
              <a:buNone/>
            </a:pPr>
            <a:endParaRPr lang="fr-CH" altLang="ja-JP" dirty="0" smtClean="0"/>
          </a:p>
          <a:p>
            <a:pPr marL="0" indent="0" algn="just">
              <a:buNone/>
            </a:pPr>
            <a:r>
              <a:rPr lang="fr-CH" altLang="ja-JP" b="1" dirty="0"/>
              <a:t>Qu’est ce qui </a:t>
            </a:r>
            <a:r>
              <a:rPr lang="fr-CH" altLang="ja-JP" b="1" dirty="0" smtClean="0"/>
              <a:t>selon vous, est </a:t>
            </a:r>
            <a:r>
              <a:rPr lang="fr-CH" altLang="ja-JP" b="1" dirty="0"/>
              <a:t>important de faire </a:t>
            </a:r>
            <a:r>
              <a:rPr lang="fr-CH" altLang="ja-JP" b="1" dirty="0" smtClean="0"/>
              <a:t>pour </a:t>
            </a:r>
            <a:r>
              <a:rPr lang="fr-CH" altLang="ja-JP" b="1" dirty="0"/>
              <a:t>réaliser un travail universitaire </a:t>
            </a:r>
            <a:r>
              <a:rPr lang="fr-CH" altLang="ja-JP" b="1" dirty="0" smtClean="0"/>
              <a:t>?</a:t>
            </a:r>
          </a:p>
          <a:p>
            <a:pPr marL="0" indent="0" algn="just">
              <a:buNone/>
            </a:pPr>
            <a:endParaRPr lang="fr-CH" altLang="ja-JP" b="1" dirty="0"/>
          </a:p>
          <a:p>
            <a:pPr marL="0" indent="0" algn="just">
              <a:buNone/>
            </a:pPr>
            <a:endParaRPr lang="fr-CH" altLang="ja-JP" b="1" dirty="0" smtClean="0"/>
          </a:p>
          <a:p>
            <a:pPr marL="0" indent="0" algn="just">
              <a:buNone/>
            </a:pPr>
            <a:endParaRPr lang="fr-CH" altLang="ja-JP" b="1" dirty="0" smtClean="0"/>
          </a:p>
          <a:p>
            <a:pPr marL="0" indent="0" algn="just">
              <a:buNone/>
            </a:pPr>
            <a:endParaRPr lang="fr-CH" altLang="ja-JP" b="1" dirty="0"/>
          </a:p>
          <a:p>
            <a:pPr marL="0" indent="0" algn="just">
              <a:buNone/>
            </a:pPr>
            <a:endParaRPr lang="fr-CH" altLang="ja-JP" dirty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61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3 Chercher et localiser l’information : les techniques de recherche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H" dirty="0" smtClean="0"/>
              <a:t>Partez du principe que où que </a:t>
            </a:r>
            <a:r>
              <a:rPr lang="fr-CH" dirty="0" smtClean="0"/>
              <a:t>vous cherchiez les techniques sont identiques :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- Opérateurs booléens 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- «Vocabulaire adapté» : opérateurs de base et </a:t>
            </a:r>
            <a:r>
              <a:rPr lang="fr-CH" dirty="0" smtClean="0"/>
              <a:t>avancés</a:t>
            </a:r>
            <a:endParaRPr lang="fr-CH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30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3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3.1 Chercher et localiser l’information : les opérateurs booléens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r>
              <a:rPr lang="fr-CH" dirty="0" smtClean="0"/>
              <a:t>Et (ET, AND, +,…)</a:t>
            </a:r>
          </a:p>
          <a:p>
            <a:r>
              <a:rPr lang="fr-CH" dirty="0" smtClean="0"/>
              <a:t>Ou (OU, OR)</a:t>
            </a:r>
          </a:p>
          <a:p>
            <a:r>
              <a:rPr lang="fr-CH" dirty="0" smtClean="0"/>
              <a:t>Sauf (SAUF, WITHOUT, -)</a:t>
            </a:r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r>
              <a:rPr lang="fr-CH" dirty="0" smtClean="0"/>
              <a:t>Sur Google, Google </a:t>
            </a:r>
            <a:r>
              <a:rPr lang="fr-CH" dirty="0" err="1" smtClean="0"/>
              <a:t>Scholar</a:t>
            </a:r>
            <a:r>
              <a:rPr lang="fr-CH" dirty="0" smtClean="0"/>
              <a:t>, les bases de données, Explore Genève, …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31</a:t>
            </a:fld>
            <a:endParaRPr lang="fr-CH" dirty="0">
              <a:solidFill>
                <a:prstClr val="black"/>
              </a:solidFill>
            </a:endParaRPr>
          </a:p>
        </p:txBody>
      </p:sp>
      <p:pic>
        <p:nvPicPr>
          <p:cNvPr id="10242" name="Picture 2" descr="http://lol.univ-catholille.fr/sites/all/FORMATION/ISA/res/boleensf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16832"/>
            <a:ext cx="2238375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36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ja-JP" dirty="0" smtClean="0"/>
              <a:t>3.2 Chercher </a:t>
            </a:r>
            <a:r>
              <a:rPr lang="fr-CH" altLang="ja-JP" dirty="0"/>
              <a:t>et localiser l’information : </a:t>
            </a:r>
            <a:r>
              <a:rPr lang="fr-CH" altLang="ja-JP" dirty="0" smtClean="0"/>
              <a:t>les opérateurs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r>
              <a:rPr lang="fr-CH" dirty="0" smtClean="0"/>
              <a:t>Troncature : ? Ou $</a:t>
            </a:r>
          </a:p>
          <a:p>
            <a:r>
              <a:rPr lang="fr-CH" dirty="0" smtClean="0"/>
              <a:t>La recherche par expression</a:t>
            </a:r>
          </a:p>
          <a:p>
            <a:r>
              <a:rPr lang="fr-CH" dirty="0" smtClean="0"/>
              <a:t>La casse</a:t>
            </a:r>
          </a:p>
          <a:p>
            <a:r>
              <a:rPr lang="fr-CH" dirty="0" smtClean="0"/>
              <a:t>* pour remplacer une, plusieurs lettres</a:t>
            </a:r>
          </a:p>
          <a:p>
            <a:r>
              <a:rPr lang="fr-CH" dirty="0" smtClean="0"/>
              <a:t>() pour grouper les parties de recherches</a:t>
            </a:r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32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10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altLang="ja-JP" dirty="0" smtClean="0"/>
              <a:t>3.3 Chercher </a:t>
            </a:r>
            <a:r>
              <a:rPr lang="fr-CH" altLang="ja-JP" dirty="0"/>
              <a:t>et localiser l’information : </a:t>
            </a:r>
            <a:r>
              <a:rPr lang="fr-CH" altLang="ja-JP" dirty="0" smtClean="0"/>
              <a:t>les opérateurs avancés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lnSpcReduction="10000"/>
          </a:bodyPr>
          <a:lstStyle/>
          <a:p>
            <a:r>
              <a:rPr lang="fr-CH" altLang="ja-JP" b="1" dirty="0"/>
              <a:t>site</a:t>
            </a:r>
            <a:r>
              <a:rPr lang="fr-CH" altLang="ja-JP" b="1" dirty="0" smtClean="0"/>
              <a:t>:  </a:t>
            </a:r>
          </a:p>
          <a:p>
            <a:r>
              <a:rPr lang="fr-CH" altLang="ja-JP" b="1" dirty="0" err="1"/>
              <a:t>filetype</a:t>
            </a:r>
            <a:r>
              <a:rPr lang="fr-CH" altLang="ja-JP" b="1" dirty="0" smtClean="0"/>
              <a:t>:</a:t>
            </a:r>
          </a:p>
          <a:p>
            <a:r>
              <a:rPr lang="fr-CH" altLang="ja-JP" b="1" dirty="0" err="1"/>
              <a:t>intitle</a:t>
            </a:r>
            <a:r>
              <a:rPr lang="fr-CH" altLang="ja-JP" b="1" dirty="0" smtClean="0"/>
              <a:t>:</a:t>
            </a:r>
          </a:p>
          <a:p>
            <a:r>
              <a:rPr lang="fr-CH" altLang="ja-JP" b="1" dirty="0" err="1"/>
              <a:t>related</a:t>
            </a:r>
            <a:r>
              <a:rPr lang="fr-CH" altLang="ja-JP" b="1" dirty="0" smtClean="0"/>
              <a:t>:</a:t>
            </a:r>
          </a:p>
          <a:p>
            <a:pPr marL="0" indent="0">
              <a:buNone/>
            </a:pPr>
            <a:r>
              <a:rPr lang="fr-CH" b="1" dirty="0" smtClean="0"/>
              <a:t> etc.</a:t>
            </a:r>
          </a:p>
          <a:p>
            <a:pPr marL="0" indent="0">
              <a:buNone/>
            </a:pPr>
            <a:r>
              <a:rPr lang="fr-CH" dirty="0" smtClean="0"/>
              <a:t>Sur tous, la recherche complexe est aussi possible.</a:t>
            </a:r>
            <a:endParaRPr lang="fr-CH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33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40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4 Evaluer la qualité et la pertinence des sources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 fontScale="92500" lnSpcReduction="20000"/>
          </a:bodyPr>
          <a:lstStyle/>
          <a:p>
            <a:r>
              <a:rPr lang="fr-CH" dirty="0" smtClean="0"/>
              <a:t> Principaux critères </a:t>
            </a:r>
            <a:endParaRPr lang="fr-CH" dirty="0" smtClean="0"/>
          </a:p>
          <a:p>
            <a:endParaRPr lang="fr-CH" dirty="0" smtClean="0"/>
          </a:p>
          <a:p>
            <a:pPr marL="800100" lvl="2" indent="0">
              <a:buNone/>
            </a:pPr>
            <a:r>
              <a:rPr lang="fr-CH" sz="2600" dirty="0" smtClean="0"/>
              <a:t>L’auteur, l’éditeur de la ressource (niveau d’expertise)</a:t>
            </a:r>
          </a:p>
          <a:p>
            <a:pPr marL="800100" lvl="2" indent="0">
              <a:buNone/>
            </a:pPr>
            <a:r>
              <a:rPr lang="fr-CH" sz="2600" dirty="0" smtClean="0"/>
              <a:t>La notoriété, cité, recommandé par l’enseignant</a:t>
            </a:r>
          </a:p>
          <a:p>
            <a:pPr marL="800100" lvl="2" indent="0">
              <a:buNone/>
            </a:pPr>
            <a:r>
              <a:rPr lang="fr-CH" sz="2600" dirty="0" smtClean="0"/>
              <a:t>L’intérêt, la pertinence</a:t>
            </a:r>
          </a:p>
          <a:p>
            <a:pPr marL="800100" lvl="2" indent="0">
              <a:buNone/>
            </a:pPr>
            <a:r>
              <a:rPr lang="fr-CH" sz="2600" dirty="0" smtClean="0"/>
              <a:t>Le contenu : </a:t>
            </a:r>
            <a:r>
              <a:rPr lang="fr-CH" sz="2600" dirty="0"/>
              <a:t>l</a:t>
            </a:r>
            <a:r>
              <a:rPr lang="fr-CH" sz="2600" dirty="0" smtClean="0"/>
              <a:t>e titre, le résumé</a:t>
            </a:r>
          </a:p>
          <a:p>
            <a:pPr marL="800100" lvl="2" indent="0">
              <a:buNone/>
            </a:pPr>
            <a:r>
              <a:rPr lang="fr-CH" sz="2600" dirty="0" smtClean="0"/>
              <a:t>La qualité de l’information : structurée</a:t>
            </a:r>
          </a:p>
          <a:p>
            <a:pPr marL="800100" lvl="2" indent="0">
              <a:buNone/>
            </a:pPr>
            <a:endParaRPr lang="fr-CH" sz="2600" dirty="0"/>
          </a:p>
          <a:p>
            <a:pPr marL="800100" lvl="2" indent="0">
              <a:buNone/>
            </a:pPr>
            <a:r>
              <a:rPr lang="fr-CH" sz="2600" dirty="0" smtClean="0"/>
              <a:t>Réputés fiables : </a:t>
            </a:r>
            <a:r>
              <a:rPr lang="fr-CH" sz="2600" b="1" dirty="0" smtClean="0"/>
              <a:t>littérature grise</a:t>
            </a:r>
            <a:r>
              <a:rPr lang="fr-CH" sz="2600" dirty="0" smtClean="0"/>
              <a:t>, banques de données bibliographiques par exemple</a:t>
            </a:r>
          </a:p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  <a:p>
            <a:pPr marL="800100" lvl="2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34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22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4 Evaluer la qualité et la pertinence des sources : proposition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  <a:p>
            <a:pPr marL="800100" lvl="2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35</a:t>
            </a:fld>
            <a:endParaRPr lang="fr-CH" dirty="0">
              <a:solidFill>
                <a:prstClr val="black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0369"/>
              </p:ext>
            </p:extLst>
          </p:nvPr>
        </p:nvGraphicFramePr>
        <p:xfrm>
          <a:off x="179512" y="3331447"/>
          <a:ext cx="8856984" cy="3265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1486"/>
                <a:gridCol w="6315498"/>
              </a:tblGrid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 dirty="0">
                          <a:effectLst/>
                        </a:rPr>
                        <a:t>Auteur</a:t>
                      </a:r>
                      <a:endParaRPr lang="ja-JP" sz="1400" kern="100" dirty="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 dirty="0">
                          <a:effectLst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Spécialité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Publié par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 dirty="0">
                          <a:effectLst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Sujet traité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Date de publication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Bibliographie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Période couverte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>
                          <a:effectLst/>
                        </a:rPr>
                        <a:t>Mots clés choisis</a:t>
                      </a:r>
                      <a:endParaRPr lang="ja-JP" sz="140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>
                          <a:effectLst/>
                        </a:rPr>
                        <a:t> </a:t>
                      </a:r>
                      <a:endParaRPr lang="ja-JP" sz="1050" kern="10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28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400" kern="100" dirty="0">
                          <a:effectLst/>
                        </a:rPr>
                        <a:t>Abstract</a:t>
                      </a:r>
                      <a:endParaRPr lang="ja-JP" sz="1400" kern="100" dirty="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CH" sz="1050" kern="100" dirty="0">
                          <a:effectLst/>
                        </a:rPr>
                        <a:t> </a:t>
                      </a:r>
                      <a:endParaRPr lang="ja-JP" sz="1050" kern="100" dirty="0">
                        <a:effectLst/>
                        <a:latin typeface="Century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669455"/>
            <a:ext cx="896448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fr-CH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Grille</a:t>
            </a:r>
            <a:r>
              <a:rPr kumimoji="1" lang="fr-CH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 </a:t>
            </a:r>
            <a:r>
              <a:rPr kumimoji="1" lang="fr-CH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de sélection</a:t>
            </a:r>
            <a:r>
              <a:rPr kumimoji="1" lang="fr-CH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 </a:t>
            </a:r>
            <a:r>
              <a:rPr kumimoji="1" lang="fr-CH" altLang="ja-JP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MS Mincho" pitchFamily="49" charset="-128"/>
                <a:cs typeface="Arial" panose="020B0604020202020204" pitchFamily="34" charset="0"/>
              </a:rPr>
              <a:t> </a:t>
            </a:r>
            <a:r>
              <a:rPr lang="fr-CH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en fonction de plusieurs </a:t>
            </a:r>
            <a:r>
              <a:rPr lang="fr-CH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critères (si </a:t>
            </a:r>
            <a:r>
              <a:rPr lang="fr-CH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dans votre choix, un élément n’entre pas dans votre </a:t>
            </a:r>
            <a:r>
              <a:rPr lang="fr-CH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présélection</a:t>
            </a:r>
            <a:r>
              <a:rPr lang="fr-CH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, vous pouvez éliminer la référence ou la </a:t>
            </a:r>
            <a:r>
              <a:rPr lang="fr-CH" altLang="ja-JP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prendre </a:t>
            </a:r>
            <a:r>
              <a:rPr lang="fr-CH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avec prudence.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fr-CH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  <a:cs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835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5 Veille et gestion bibliographique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  <a:p>
            <a:pPr marL="800100" lvl="2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36</a:t>
            </a:fld>
            <a:endParaRPr lang="fr-CH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67544" y="1628801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fr-CH" altLang="ja-JP" sz="3800" dirty="0" smtClean="0"/>
              <a:t>Surveiller les nouvelles publications, suivre un auteur</a:t>
            </a:r>
          </a:p>
          <a:p>
            <a:r>
              <a:rPr kumimoji="1" lang="fr-CH" altLang="ja-JP" sz="3800" dirty="0" smtClean="0"/>
              <a:t>Se créer un compte dans les bases de données visitées</a:t>
            </a:r>
          </a:p>
          <a:p>
            <a:r>
              <a:rPr kumimoji="1" lang="fr-CH" altLang="ja-JP" sz="3800" dirty="0" smtClean="0"/>
              <a:t>Organiser sa veille  (Google alerte sur mots clés et fil RSS)</a:t>
            </a:r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3800" dirty="0"/>
          </a:p>
          <a:p>
            <a:pPr marL="0" indent="0">
              <a:buFont typeface="Arial" panose="020B0604020202020204" pitchFamily="34" charset="0"/>
              <a:buNone/>
            </a:pPr>
            <a:r>
              <a:rPr kumimoji="1" lang="fr-CH" altLang="ja-JP" sz="3800" b="1" dirty="0" smtClean="0"/>
              <a:t>Pour vous aider :</a:t>
            </a:r>
          </a:p>
          <a:p>
            <a:pPr marL="400050" lvl="1" indent="0" algn="just">
              <a:buFont typeface="Arial" panose="020B0604020202020204" pitchFamily="34" charset="0"/>
              <a:buNone/>
            </a:pPr>
            <a:r>
              <a:rPr kumimoji="1" lang="fr-CH" altLang="ja-JP" sz="3800" dirty="0"/>
              <a:t>A rassembler toutes vos notes, vos liens, vos documents, vos fiches de lecture, faire une veille : les outils de gestion bibliographiques 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kumimoji="1" lang="fr-CH" altLang="ja-JP" sz="3800" b="1" dirty="0" err="1" smtClean="0"/>
              <a:t>Zotero</a:t>
            </a:r>
            <a:r>
              <a:rPr kumimoji="1" lang="fr-CH" altLang="ja-JP" sz="3800" b="1" dirty="0" smtClean="0"/>
              <a:t> et End Note</a:t>
            </a:r>
          </a:p>
          <a:p>
            <a:pPr marL="0" indent="0">
              <a:buNone/>
            </a:pPr>
            <a:r>
              <a:rPr kumimoji="1" lang="fr-CH" altLang="ja-JP" sz="3800" dirty="0"/>
              <a:t>Découvri</a:t>
            </a:r>
            <a:r>
              <a:rPr lang="fr-CH" altLang="ja-JP" sz="3800" dirty="0"/>
              <a:t>r </a:t>
            </a:r>
            <a:r>
              <a:rPr lang="fr-CH" altLang="ja-JP" sz="3800" dirty="0" err="1" smtClean="0">
                <a:hlinkClick r:id="rId3"/>
              </a:rPr>
              <a:t>ZoteroBib</a:t>
            </a:r>
            <a:endParaRPr lang="fr-CH" altLang="ja-JP" sz="3800" dirty="0" smtClean="0"/>
          </a:p>
          <a:p>
            <a:pPr marL="0" indent="0">
              <a:buNone/>
            </a:pPr>
            <a:endParaRPr lang="fr-CH" altLang="ja-JP" sz="3800" dirty="0" smtClean="0"/>
          </a:p>
          <a:p>
            <a:pPr marL="0" indent="0">
              <a:buNone/>
            </a:pPr>
            <a:endParaRPr lang="fr-CH" altLang="ja-JP" sz="3800" dirty="0" smtClean="0"/>
          </a:p>
          <a:p>
            <a:pPr marL="0" indent="0">
              <a:buNone/>
            </a:pPr>
            <a:endParaRPr kumimoji="1" lang="fr-CH" altLang="ja-JP" sz="3800" dirty="0"/>
          </a:p>
          <a:p>
            <a:pPr marL="0" indent="0">
              <a:buNone/>
            </a:pPr>
            <a:endParaRPr kumimoji="1" lang="fr-CH" altLang="ja-JP" sz="38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507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Conclusion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  <a:p>
            <a:pPr marL="800100" lvl="2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37</a:t>
            </a:fld>
            <a:endParaRPr lang="fr-CH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67544" y="1628801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Arial" panose="020B0604020202020204" pitchFamily="34" charset="0"/>
              <a:buNone/>
            </a:pPr>
            <a:endParaRPr kumimoji="1" lang="fr-CH" altLang="ja-JP" dirty="0" smtClean="0"/>
          </a:p>
          <a:p>
            <a:pPr marL="400050" lvl="1" indent="0" algn="just">
              <a:buFont typeface="Arial" panose="020B0604020202020204" pitchFamily="34" charset="0"/>
              <a:buNone/>
            </a:pPr>
            <a:r>
              <a:rPr kumimoji="1" lang="fr-CH" altLang="ja-JP" dirty="0" smtClean="0"/>
              <a:t>Vous avez compris l’essentiel d’une méthodologie de recherche d’information pour un travail académique.</a:t>
            </a:r>
          </a:p>
          <a:p>
            <a:pPr marL="400050" lvl="1" indent="0">
              <a:buFont typeface="Arial" panose="020B0604020202020204" pitchFamily="34" charset="0"/>
              <a:buNone/>
            </a:pPr>
            <a:endParaRPr kumimoji="1" lang="fr-CH" altLang="ja-JP" dirty="0" smtClean="0"/>
          </a:p>
          <a:p>
            <a:pPr marL="400050" lvl="1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kumimoji="1" lang="fr-CH" altLang="ja-JP" sz="2400" b="1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569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Merci…</a:t>
            </a:r>
            <a:r>
              <a:rPr lang="fr-CH" dirty="0"/>
              <a:t/>
            </a:r>
            <a:br>
              <a:rPr lang="fr-CH" dirty="0"/>
            </a:br>
            <a:r>
              <a:rPr lang="fr-CH" dirty="0"/>
              <a:t>00000001 00000100 00010000 </a:t>
            </a:r>
            <a:r>
              <a:rPr lang="fr-CH" dirty="0" smtClean="0"/>
              <a:t>01000000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  <a:p>
            <a:pPr marL="800100" lvl="2" indent="0">
              <a:buNone/>
            </a:pPr>
            <a:endParaRPr lang="fr-CH" dirty="0" smtClean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38</a:t>
            </a:fld>
            <a:endParaRPr lang="fr-CH" dirty="0">
              <a:solidFill>
                <a:prstClr val="black"/>
              </a:solidFill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467544" y="1628801"/>
            <a:ext cx="82296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Font typeface="Arial" panose="020B0604020202020204" pitchFamily="34" charset="0"/>
              <a:buNone/>
            </a:pPr>
            <a:endParaRPr kumimoji="1" lang="fr-CH" altLang="ja-JP" dirty="0" smtClean="0"/>
          </a:p>
          <a:p>
            <a:pPr marL="400050" lvl="1" indent="0">
              <a:buNone/>
            </a:pPr>
            <a:r>
              <a:rPr kumimoji="1" lang="fr-CH" altLang="ja-JP" sz="3600" dirty="0"/>
              <a:t>Des ateliers pratiques sont prévus </a:t>
            </a:r>
            <a:r>
              <a:rPr kumimoji="1" lang="fr-CH" altLang="ja-JP" sz="3600" dirty="0" smtClean="0"/>
              <a:t>:  janvier - février 2020 </a:t>
            </a:r>
            <a:r>
              <a:rPr kumimoji="1" lang="fr-CH" altLang="ja-JP" sz="3600" dirty="0" smtClean="0"/>
              <a:t>(planning en préparation)</a:t>
            </a:r>
            <a:endParaRPr kumimoji="1" lang="fr-CH" altLang="ja-JP" sz="3600" dirty="0"/>
          </a:p>
          <a:p>
            <a:pPr marL="400050" lvl="1" indent="0">
              <a:buNone/>
            </a:pPr>
            <a:endParaRPr kumimoji="1" lang="fr-CH" altLang="ja-JP" sz="3600" dirty="0"/>
          </a:p>
          <a:p>
            <a:pPr marL="400050" lvl="1" indent="0">
              <a:buNone/>
            </a:pPr>
            <a:r>
              <a:rPr kumimoji="1" lang="fr-CH" altLang="ja-JP" sz="3600" dirty="0"/>
              <a:t>Mon bureau est ouvert pour vous recevoir </a:t>
            </a:r>
            <a:r>
              <a:rPr kumimoji="1" lang="fr-CH" altLang="ja-JP" sz="3600" dirty="0" smtClean="0"/>
              <a:t>les </a:t>
            </a:r>
            <a:r>
              <a:rPr kumimoji="1" lang="fr-CH" altLang="ja-JP" sz="3600" b="1" dirty="0" smtClean="0"/>
              <a:t>mardis </a:t>
            </a:r>
            <a:r>
              <a:rPr kumimoji="1" lang="fr-CH" altLang="ja-JP" sz="3600" b="1" dirty="0"/>
              <a:t>de 11h à </a:t>
            </a:r>
            <a:r>
              <a:rPr kumimoji="1" lang="fr-CH" altLang="ja-JP" sz="3600" b="1" dirty="0" smtClean="0"/>
              <a:t>13h </a:t>
            </a:r>
          </a:p>
          <a:p>
            <a:pPr marL="400050" lvl="1" indent="0">
              <a:buNone/>
            </a:pPr>
            <a:endParaRPr kumimoji="1" lang="fr-CH" altLang="ja-JP" dirty="0" smtClean="0"/>
          </a:p>
          <a:p>
            <a:pPr marL="400050" lvl="1" indent="0">
              <a:buNone/>
            </a:pPr>
            <a:r>
              <a:rPr kumimoji="1" lang="fr-CH" altLang="ja-JP" sz="3600" dirty="0"/>
              <a:t>Coordonnées :</a:t>
            </a:r>
          </a:p>
          <a:p>
            <a:pPr marL="400050" lvl="1" indent="0">
              <a:buNone/>
            </a:pPr>
            <a:r>
              <a:rPr kumimoji="1" lang="fr-CH" altLang="ja-JP" dirty="0" smtClean="0">
                <a:hlinkClick r:id="rId3"/>
              </a:rPr>
              <a:t>france.besson-girard@unige.ch</a:t>
            </a:r>
            <a:r>
              <a:rPr kumimoji="1" lang="fr-CH" altLang="ja-JP" dirty="0" smtClean="0"/>
              <a:t> </a:t>
            </a:r>
            <a:endParaRPr kumimoji="1" lang="fr-CH" altLang="ja-JP" dirty="0"/>
          </a:p>
          <a:p>
            <a:pPr marL="400050" lvl="1" indent="0">
              <a:buFont typeface="Arial" panose="020B0604020202020204" pitchFamily="34" charset="0"/>
              <a:buNone/>
            </a:pPr>
            <a:endParaRPr kumimoji="1" lang="fr-CH" altLang="ja-JP" sz="2000" dirty="0"/>
          </a:p>
          <a:p>
            <a:pPr marL="0" indent="0" algn="ctr">
              <a:buFont typeface="Arial" panose="020B0604020202020204" pitchFamily="34" charset="0"/>
              <a:buNone/>
            </a:pPr>
            <a:endParaRPr kumimoji="1" lang="fr-CH" altLang="ja-JP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 algn="just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fr-CH" altLang="ja-JP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765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fr-CH" altLang="ja-JP" dirty="0" smtClean="0"/>
              <a:t>A bientôt</a:t>
            </a:r>
            <a:endParaRPr kumimoji="1" lang="ja-JP" alt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fr-CH" altLang="ja-JP" sz="2400" b="1" dirty="0" smtClean="0"/>
              <a:t>Documentation consultée</a:t>
            </a:r>
          </a:p>
          <a:p>
            <a:pPr marL="0" indent="0">
              <a:buNone/>
            </a:pPr>
            <a:endParaRPr kumimoji="1" lang="fr-CH" altLang="ja-JP" sz="2400" b="1" dirty="0" smtClean="0"/>
          </a:p>
          <a:p>
            <a:pPr marL="0" indent="0">
              <a:buNone/>
            </a:pPr>
            <a:r>
              <a:rPr lang="fr-CH" altLang="ja-JP" sz="2000" dirty="0" smtClean="0">
                <a:hlinkClick r:id="rId3"/>
              </a:rPr>
              <a:t>Méthodologie </a:t>
            </a:r>
            <a:r>
              <a:rPr lang="fr-CH" altLang="ja-JP" sz="2000" dirty="0">
                <a:hlinkClick r:id="rId3"/>
              </a:rPr>
              <a:t>de la recherche d'information documentaire</a:t>
            </a:r>
          </a:p>
          <a:p>
            <a:pPr marL="0" indent="0">
              <a:buNone/>
            </a:pPr>
            <a:r>
              <a:rPr lang="fr-CH" altLang="ja-JP" sz="2000" dirty="0" smtClean="0">
                <a:hlinkClick r:id="rId4"/>
              </a:rPr>
              <a:t>La </a:t>
            </a:r>
            <a:r>
              <a:rPr lang="fr-CH" altLang="ja-JP" sz="2000" dirty="0">
                <a:hlinkClick r:id="rId4"/>
              </a:rPr>
              <a:t>boîte à outils des </a:t>
            </a:r>
            <a:r>
              <a:rPr lang="fr-CH" altLang="ja-JP" sz="2000" dirty="0" smtClean="0">
                <a:hlinkClick r:id="rId4"/>
              </a:rPr>
              <a:t>historiens</a:t>
            </a:r>
            <a:endParaRPr kumimoji="1" lang="fr-CH" altLang="ja-JP" sz="2000" dirty="0" smtClean="0"/>
          </a:p>
          <a:p>
            <a:pPr marL="0" indent="0" algn="just">
              <a:buNone/>
            </a:pPr>
            <a:r>
              <a:rPr kumimoji="1" lang="fr-CH" altLang="ja-JP" sz="2000" dirty="0" err="1" smtClean="0">
                <a:hlinkClick r:id="rId5"/>
              </a:rPr>
              <a:t>Infosphère</a:t>
            </a:r>
            <a:r>
              <a:rPr kumimoji="1" lang="fr-CH" altLang="ja-JP" sz="2000" dirty="0" smtClean="0">
                <a:hlinkClick r:id="rId5"/>
              </a:rPr>
              <a:t> </a:t>
            </a:r>
            <a:endParaRPr kumimoji="1" lang="fr-CH" altLang="ja-JP" sz="2000" dirty="0" smtClean="0"/>
          </a:p>
          <a:p>
            <a:pPr marL="0" indent="0" algn="just">
              <a:buNone/>
            </a:pPr>
            <a:r>
              <a:rPr kumimoji="1" lang="fr-CH" altLang="ja-JP" sz="2000" dirty="0">
                <a:hlinkClick r:id="rId6"/>
              </a:rPr>
              <a:t>Recherche documentaire sur l’internet en SHS </a:t>
            </a:r>
            <a:r>
              <a:rPr kumimoji="1" lang="fr-CH" altLang="ja-JP" sz="2000" dirty="0"/>
              <a:t>– Véronique </a:t>
            </a:r>
            <a:r>
              <a:rPr kumimoji="1" lang="fr-CH" altLang="ja-JP" sz="2000" dirty="0" err="1" smtClean="0"/>
              <a:t>Ginouves</a:t>
            </a:r>
            <a:endParaRPr kumimoji="1" lang="fr-CH" altLang="ja-JP" sz="2000" dirty="0" smtClean="0"/>
          </a:p>
          <a:p>
            <a:pPr marL="0" indent="0">
              <a:buNone/>
            </a:pPr>
            <a:r>
              <a:rPr lang="fr-CH" altLang="ja-JP" sz="2000" dirty="0" err="1">
                <a:hlinkClick r:id="rId7"/>
              </a:rPr>
              <a:t>InfoTrack</a:t>
            </a:r>
            <a:r>
              <a:rPr lang="fr-CH" altLang="ja-JP" sz="2000" dirty="0">
                <a:hlinkClick r:id="rId7"/>
              </a:rPr>
              <a:t> : Formation aux compétences informationnelles</a:t>
            </a:r>
          </a:p>
          <a:p>
            <a:pPr marL="0" indent="0" algn="just">
              <a:buNone/>
            </a:pPr>
            <a:r>
              <a:rPr kumimoji="1" lang="fr-CH" altLang="ja-JP" sz="2000" dirty="0" smtClean="0"/>
              <a:t>Doc </a:t>
            </a:r>
            <a:r>
              <a:rPr kumimoji="1" lang="fr-CH" altLang="ja-JP" sz="2000" dirty="0" err="1" smtClean="0"/>
              <a:t>Insa</a:t>
            </a:r>
            <a:r>
              <a:rPr kumimoji="1" lang="fr-CH" altLang="ja-JP" sz="2000" dirty="0" smtClean="0"/>
              <a:t> – Sapristi :  </a:t>
            </a:r>
            <a:r>
              <a:rPr kumimoji="1" lang="fr-CH" altLang="ja-JP" sz="2000" dirty="0" smtClean="0">
                <a:hlinkClick r:id="rId8"/>
              </a:rPr>
              <a:t>Comprendre et maîtriser la littérature scientifique</a:t>
            </a:r>
            <a:endParaRPr kumimoji="1" lang="fr-CH" altLang="ja-JP" sz="2000" dirty="0" smtClean="0"/>
          </a:p>
          <a:p>
            <a:pPr marL="0" indent="0" algn="just">
              <a:buNone/>
            </a:pPr>
            <a:endParaRPr kumimoji="1" lang="fr-CH" altLang="ja-JP" sz="2000" dirty="0" smtClean="0"/>
          </a:p>
          <a:p>
            <a:pPr marL="0" indent="0">
              <a:buNone/>
            </a:pPr>
            <a:endParaRPr kumimoji="1" lang="fr-CH" altLang="ja-JP" sz="2000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39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3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Plan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514350" indent="-514350">
              <a:buSzPct val="120000"/>
              <a:buFont typeface="+mj-lt"/>
              <a:buAutoNum type="arabicPeriod"/>
            </a:pPr>
            <a:r>
              <a:rPr lang="fr-FR" altLang="ja-JP" dirty="0" smtClean="0">
                <a:solidFill>
                  <a:srgbClr val="000000"/>
                </a:solidFill>
                <a:latin typeface="Arial"/>
              </a:rPr>
              <a:t>Préparer sa recherche</a:t>
            </a:r>
            <a:endParaRPr lang="fr-FR" altLang="ja-JP" dirty="0">
              <a:solidFill>
                <a:srgbClr val="000000"/>
              </a:solidFill>
              <a:latin typeface="Arial"/>
            </a:endParaRPr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fr-FR" altLang="ja-JP" dirty="0" smtClean="0">
                <a:solidFill>
                  <a:srgbClr val="000000"/>
                </a:solidFill>
                <a:latin typeface="Arial"/>
              </a:rPr>
              <a:t>Sélectionner les sources d’information</a:t>
            </a:r>
            <a:endParaRPr lang="fr-FR" altLang="ja-JP" dirty="0">
              <a:solidFill>
                <a:srgbClr val="000000"/>
              </a:solidFill>
              <a:latin typeface="Arial"/>
            </a:endParaRPr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fr-FR" altLang="ja-JP" dirty="0" smtClean="0">
                <a:solidFill>
                  <a:srgbClr val="000000"/>
                </a:solidFill>
                <a:latin typeface="Arial"/>
              </a:rPr>
              <a:t>Chercher et localiser</a:t>
            </a:r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fr-FR" altLang="ja-JP" dirty="0" smtClean="0">
                <a:solidFill>
                  <a:srgbClr val="000000"/>
                </a:solidFill>
                <a:latin typeface="Arial"/>
              </a:rPr>
              <a:t>Evaluer la qualité et la pertinence de l’information trouvée</a:t>
            </a:r>
          </a:p>
          <a:p>
            <a:pPr marL="514350" indent="-514350">
              <a:buSzPct val="120000"/>
              <a:buFont typeface="+mj-lt"/>
              <a:buAutoNum type="arabicPeriod"/>
            </a:pPr>
            <a:r>
              <a:rPr lang="fr-FR" altLang="ja-JP" dirty="0" smtClean="0">
                <a:solidFill>
                  <a:srgbClr val="000000"/>
                </a:solidFill>
                <a:latin typeface="Arial"/>
              </a:rPr>
              <a:t>Veille et outils de gestion bibliographique</a:t>
            </a:r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4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97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1 - Préparer sa recherche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CH" dirty="0" smtClean="0"/>
              <a:t>Comprendre le but du travail</a:t>
            </a:r>
          </a:p>
          <a:p>
            <a:pPr marL="514350" indent="-514350">
              <a:buFont typeface="+mj-lt"/>
              <a:buAutoNum type="arabicPeriod"/>
            </a:pPr>
            <a:r>
              <a:rPr lang="fr-CH" altLang="ja-JP" dirty="0" smtClean="0"/>
              <a:t>Choix du sujet </a:t>
            </a:r>
          </a:p>
          <a:p>
            <a:pPr marL="514350" indent="-514350">
              <a:buFont typeface="+mj-lt"/>
              <a:buAutoNum type="arabicPeriod"/>
            </a:pPr>
            <a:r>
              <a:rPr lang="fr-CH" altLang="ja-JP" dirty="0" smtClean="0"/>
              <a:t>Formuler le sujet</a:t>
            </a:r>
          </a:p>
          <a:p>
            <a:pPr marL="514350" indent="-514350">
              <a:buFont typeface="+mj-lt"/>
              <a:buAutoNum type="arabicPeriod"/>
            </a:pPr>
            <a:r>
              <a:rPr lang="fr-CH" dirty="0" smtClean="0"/>
              <a:t>S’organiser </a:t>
            </a:r>
          </a:p>
          <a:p>
            <a:pPr marL="0" lvl="1" indent="0">
              <a:buNone/>
            </a:pPr>
            <a:endParaRPr lang="fr-CH" altLang="ja-JP" dirty="0" smtClean="0">
              <a:hlinkClick r:id="rId3"/>
            </a:endParaRPr>
          </a:p>
          <a:p>
            <a:pPr marL="0" lvl="1" indent="0">
              <a:buNone/>
            </a:pPr>
            <a:r>
              <a:rPr lang="fr-CH" altLang="ja-JP" dirty="0" err="1" smtClean="0">
                <a:hlinkClick r:id="rId3"/>
              </a:rPr>
              <a:t>Infotrack</a:t>
            </a:r>
            <a:r>
              <a:rPr lang="fr-CH" altLang="ja-JP" dirty="0">
                <a:hlinkClick r:id="rId3"/>
              </a:rPr>
              <a:t>: les </a:t>
            </a:r>
            <a:r>
              <a:rPr lang="fr-CH" altLang="ja-JP" dirty="0" smtClean="0">
                <a:hlinkClick r:id="rId3"/>
              </a:rPr>
              <a:t>clés</a:t>
            </a:r>
            <a:r>
              <a:rPr lang="fr-CH" altLang="ja-JP" dirty="0" smtClean="0"/>
              <a:t> pour </a:t>
            </a:r>
            <a:r>
              <a:rPr lang="fr-CH" altLang="ja-JP" dirty="0"/>
              <a:t>une préparation réussie</a:t>
            </a:r>
          </a:p>
          <a:p>
            <a:pPr marL="514350" indent="-514350">
              <a:buFont typeface="+mj-lt"/>
              <a:buAutoNum type="arabicPeriod"/>
            </a:pPr>
            <a:endParaRPr lang="fr-CH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5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45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1.1 - Préparer sa recherche </a:t>
            </a:r>
            <a:r>
              <a:rPr lang="fr-CH" dirty="0" smtClean="0"/>
              <a:t>: but de votre travail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H" dirty="0" smtClean="0"/>
              <a:t>Comprendre le but </a:t>
            </a:r>
            <a:r>
              <a:rPr lang="fr-CH" dirty="0" smtClean="0"/>
              <a:t>de votre </a:t>
            </a:r>
            <a:r>
              <a:rPr lang="fr-CH" dirty="0" smtClean="0"/>
              <a:t>travail </a:t>
            </a:r>
            <a:r>
              <a:rPr lang="fr-CH" sz="3200" dirty="0" smtClean="0"/>
              <a:t>: </a:t>
            </a:r>
            <a:endParaRPr lang="fr-CH" sz="3200" dirty="0" smtClean="0"/>
          </a:p>
          <a:p>
            <a:pPr marL="0" indent="0" algn="just">
              <a:buNone/>
            </a:pPr>
            <a:endParaRPr lang="fr-CH" sz="3200" dirty="0" smtClean="0"/>
          </a:p>
          <a:p>
            <a:pPr marL="0" indent="0" algn="just">
              <a:buNone/>
            </a:pPr>
            <a:r>
              <a:rPr lang="fr-CH" sz="3200" dirty="0" smtClean="0"/>
              <a:t>de </a:t>
            </a:r>
            <a:r>
              <a:rPr lang="fr-CH" sz="3200" dirty="0" smtClean="0"/>
              <a:t>la nature du travail dépend </a:t>
            </a:r>
            <a:r>
              <a:rPr lang="fr-CH" sz="3200" dirty="0" smtClean="0"/>
              <a:t>la </a:t>
            </a:r>
            <a:r>
              <a:rPr lang="fr-CH" sz="3200" b="1" dirty="0" smtClean="0"/>
              <a:t>méthodologie</a:t>
            </a:r>
            <a:r>
              <a:rPr lang="fr-CH" sz="3200" dirty="0" smtClean="0"/>
              <a:t> </a:t>
            </a:r>
          </a:p>
          <a:p>
            <a:pPr marL="400050" lvl="1" indent="0">
              <a:buNone/>
            </a:pPr>
            <a:endParaRPr lang="fr-CH" altLang="ja-JP" dirty="0" smtClean="0">
              <a:hlinkClick r:id="rId3"/>
            </a:endParaRPr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6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3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1.1 - Préparer sa recherche </a:t>
            </a:r>
            <a:r>
              <a:rPr lang="fr-CH" dirty="0" smtClean="0"/>
              <a:t>: but de votre travail</a:t>
            </a:r>
            <a:r>
              <a:rPr lang="fr-CH" dirty="0" smtClean="0"/>
              <a:t>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9882"/>
            <a:ext cx="8229600" cy="38133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7</a:t>
            </a:fld>
            <a:endParaRPr lang="fr-CH" dirty="0">
              <a:solidFill>
                <a:prstClr val="black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490657"/>
              </p:ext>
            </p:extLst>
          </p:nvPr>
        </p:nvGraphicFramePr>
        <p:xfrm>
          <a:off x="467544" y="1988840"/>
          <a:ext cx="8280920" cy="4104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731261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But du travail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Méthodologie possible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26482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Informer,</a:t>
                      </a:r>
                      <a:r>
                        <a:rPr kumimoji="1" lang="fr-CH" altLang="ja-JP" baseline="0" dirty="0" smtClean="0"/>
                        <a:t> présenter des faits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Recension d’écrits (méthode historique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06744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Retracer</a:t>
                      </a:r>
                      <a:r>
                        <a:rPr kumimoji="1" lang="fr-CH" altLang="ja-JP" baseline="0" dirty="0" smtClean="0"/>
                        <a:t> l’évolution d’une idée ou d’un courant de pensées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CH" altLang="ja-JP" dirty="0" smtClean="0"/>
                        <a:t>Recension d’écrits (méthode historique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706744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Analyser une situation, un évènement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Entrevue</a:t>
                      </a:r>
                    </a:p>
                    <a:p>
                      <a:r>
                        <a:rPr kumimoji="1" lang="fr-CH" altLang="ja-JP" dirty="0" smtClean="0"/>
                        <a:t>Analyse de données 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06744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Tester une</a:t>
                      </a:r>
                      <a:r>
                        <a:rPr kumimoji="1" lang="fr-CH" altLang="ja-JP" baseline="0" dirty="0" smtClean="0"/>
                        <a:t> hypothèse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Observation</a:t>
                      </a:r>
                    </a:p>
                    <a:p>
                      <a:r>
                        <a:rPr kumimoji="1" lang="fr-CH" altLang="ja-JP" dirty="0" smtClean="0"/>
                        <a:t>Analyse</a:t>
                      </a:r>
                      <a:r>
                        <a:rPr kumimoji="1" lang="fr-CH" altLang="ja-JP" baseline="0" dirty="0" smtClean="0"/>
                        <a:t> de données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26482"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Proposer une solution à un problème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fr-CH" altLang="ja-JP" dirty="0" smtClean="0"/>
                        <a:t>Etude de cas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62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1.2 - Préparer sa </a:t>
            </a:r>
            <a:r>
              <a:rPr lang="fr-CH" dirty="0" smtClean="0"/>
              <a:t>recherche : choix du sujet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176463"/>
          </a:xfrm>
        </p:spPr>
        <p:txBody>
          <a:bodyPr>
            <a:normAutofit fontScale="32500" lnSpcReduction="20000"/>
          </a:bodyPr>
          <a:lstStyle/>
          <a:p>
            <a:pPr marL="0" lvl="2" indent="0" algn="just">
              <a:buNone/>
            </a:pPr>
            <a:endParaRPr lang="fr-CH" sz="8600" b="1" dirty="0" smtClean="0"/>
          </a:p>
          <a:p>
            <a:pPr marL="0" lvl="2" indent="0" algn="just">
              <a:buNone/>
            </a:pPr>
            <a:r>
              <a:rPr lang="fr-CH" altLang="ja-JP" sz="8600" b="1" dirty="0" smtClean="0"/>
              <a:t>Cerner</a:t>
            </a:r>
            <a:r>
              <a:rPr lang="fr-CH" altLang="ja-JP" sz="8600" b="1" dirty="0"/>
              <a:t>, préciser, </a:t>
            </a:r>
            <a:r>
              <a:rPr lang="fr-CH" altLang="ja-JP" sz="8600" b="1" dirty="0" smtClean="0"/>
              <a:t>approfondir</a:t>
            </a:r>
            <a:endParaRPr lang="fr-CH" altLang="ja-JP" sz="8600" b="1" dirty="0" smtClean="0"/>
          </a:p>
          <a:p>
            <a:pPr marL="0" lvl="2" indent="0" algn="just">
              <a:buNone/>
            </a:pPr>
            <a:r>
              <a:rPr lang="fr-CH" altLang="ja-JP" sz="8600" b="1" dirty="0" smtClean="0"/>
              <a:t>Clarifier </a:t>
            </a:r>
            <a:r>
              <a:rPr lang="fr-CH" altLang="ja-JP" sz="8600" dirty="0" smtClean="0"/>
              <a:t>le sujet et l’appréhender </a:t>
            </a:r>
            <a:r>
              <a:rPr lang="fr-CH" altLang="ja-JP" sz="8600" b="1" dirty="0" smtClean="0"/>
              <a:t>globalement </a:t>
            </a:r>
          </a:p>
          <a:p>
            <a:pPr marL="800100" lvl="2" indent="0">
              <a:buNone/>
            </a:pPr>
            <a:endParaRPr lang="fr-CH" sz="7400" dirty="0" smtClean="0"/>
          </a:p>
          <a:p>
            <a:pPr marL="1771650" lvl="3" indent="-514350">
              <a:buFont typeface="+mj-lt"/>
              <a:buAutoNum type="alphaUcParenR"/>
            </a:pPr>
            <a:r>
              <a:rPr lang="fr-CH" sz="7400" dirty="0" smtClean="0"/>
              <a:t>Facteurs extérieurs, pertinence </a:t>
            </a:r>
          </a:p>
          <a:p>
            <a:pPr marL="1771650" lvl="3" indent="-514350">
              <a:buFont typeface="+mj-lt"/>
              <a:buAutoNum type="alphaUcParenR"/>
            </a:pPr>
            <a:r>
              <a:rPr lang="fr-CH" sz="7400" dirty="0" smtClean="0"/>
              <a:t>Critères personnels</a:t>
            </a:r>
          </a:p>
          <a:p>
            <a:pPr marL="1771650" lvl="3" indent="-514350">
              <a:buFont typeface="+mj-lt"/>
              <a:buAutoNum type="alphaUcParenR"/>
            </a:pPr>
            <a:r>
              <a:rPr lang="fr-CH" altLang="ja-JP" sz="7400" dirty="0" smtClean="0"/>
              <a:t>Quels </a:t>
            </a:r>
            <a:r>
              <a:rPr lang="fr-CH" altLang="ja-JP" sz="7400" b="1" dirty="0">
                <a:hlinkClick r:id="rId3"/>
              </a:rPr>
              <a:t>types</a:t>
            </a:r>
            <a:r>
              <a:rPr lang="fr-CH" altLang="ja-JP" sz="7400" dirty="0"/>
              <a:t> de </a:t>
            </a:r>
            <a:r>
              <a:rPr lang="fr-CH" altLang="ja-JP" sz="7400" dirty="0" smtClean="0"/>
              <a:t>documents ?</a:t>
            </a:r>
            <a:endParaRPr lang="fr-CH" altLang="ja-JP" sz="7400" dirty="0"/>
          </a:p>
          <a:p>
            <a:pPr marL="1771650" lvl="3" indent="-514350">
              <a:buFont typeface="+mj-lt"/>
              <a:buAutoNum type="alphaUcParenR"/>
            </a:pPr>
            <a:r>
              <a:rPr lang="fr-CH" altLang="ja-JP" sz="7400" dirty="0" smtClean="0"/>
              <a:t>Grille </a:t>
            </a:r>
            <a:r>
              <a:rPr lang="fr-CH" altLang="ja-JP" sz="7400" dirty="0"/>
              <a:t>d’analyse </a:t>
            </a:r>
            <a:r>
              <a:rPr lang="fr-CH" altLang="ja-JP" sz="7400" dirty="0" smtClean="0"/>
              <a:t>(diapositive suivante) </a:t>
            </a:r>
            <a:endParaRPr lang="fr-CH" altLang="ja-JP" sz="7400" dirty="0"/>
          </a:p>
          <a:p>
            <a:pPr marL="1771650" lvl="3" indent="-514350">
              <a:buFont typeface="+mj-lt"/>
              <a:buAutoNum type="alphaUcParenR"/>
            </a:pPr>
            <a:r>
              <a:rPr lang="fr-CH" altLang="ja-JP" sz="7400" dirty="0" smtClean="0"/>
              <a:t>Normaliser </a:t>
            </a:r>
            <a:r>
              <a:rPr lang="fr-CH" altLang="ja-JP" sz="7400" dirty="0"/>
              <a:t>les termes (</a:t>
            </a:r>
            <a:r>
              <a:rPr lang="fr-CH" altLang="ja-JP" sz="7400" dirty="0" smtClean="0"/>
              <a:t>thésaurus - </a:t>
            </a:r>
            <a:r>
              <a:rPr lang="fr-CH" altLang="ja-JP" sz="7400" dirty="0">
                <a:hlinkClick r:id="rId4" tooltip="http://www.termsciences.fr/ (nouvelle fenêtre)"/>
              </a:rPr>
              <a:t>www.termsciences.fr</a:t>
            </a:r>
            <a:r>
              <a:rPr lang="fr-CH" altLang="ja-JP" sz="7400" dirty="0" smtClean="0"/>
              <a:t>)</a:t>
            </a:r>
            <a:endParaRPr lang="fr-CH" altLang="ja-JP" sz="7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8</a:t>
            </a:fld>
            <a:endParaRPr lang="fr-CH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1.2 - Préparer sa recherche  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176463"/>
          </a:xfrm>
        </p:spPr>
        <p:txBody>
          <a:bodyPr>
            <a:normAutofit/>
          </a:bodyPr>
          <a:lstStyle/>
          <a:p>
            <a:pPr marL="1314450" lvl="2" indent="-514350"/>
            <a:endParaRPr lang="fr-CH" sz="3200" dirty="0" smtClean="0"/>
          </a:p>
          <a:p>
            <a:pPr marL="800100" lvl="2" indent="0">
              <a:buNone/>
            </a:pPr>
            <a:endParaRPr lang="fr-CH" dirty="0"/>
          </a:p>
          <a:p>
            <a:pPr marL="800100" lvl="2" indent="0">
              <a:buNone/>
            </a:pPr>
            <a:endParaRPr lang="fr-CH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AE4D-9261-4701-B819-5C4F0470183B}" type="slidenum">
              <a:rPr lang="fr-CH" smtClean="0">
                <a:solidFill>
                  <a:prstClr val="black"/>
                </a:solidFill>
              </a:rPr>
              <a:pPr/>
              <a:t>9</a:t>
            </a:fld>
            <a:endParaRPr lang="fr-CH" dirty="0">
              <a:solidFill>
                <a:prstClr val="black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9036496" cy="6768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443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iblioge-unima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1691</Words>
  <Application>Microsoft Office PowerPoint</Application>
  <PresentationFormat>Affichage à l'écran (4:3)</PresentationFormat>
  <Paragraphs>406</Paragraphs>
  <Slides>39</Slides>
  <Notes>39</Notes>
  <HiddenSlides>5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39</vt:i4>
      </vt:variant>
    </vt:vector>
  </HeadingPairs>
  <TitlesOfParts>
    <vt:vector size="42" baseType="lpstr">
      <vt:lpstr>Office Theme</vt:lpstr>
      <vt:lpstr>Office Theme</vt:lpstr>
      <vt:lpstr>biblioge-unimail</vt:lpstr>
      <vt:lpstr>Présentation PowerPoint</vt:lpstr>
      <vt:lpstr>Présentation PowerPoint</vt:lpstr>
      <vt:lpstr>Introduction  </vt:lpstr>
      <vt:lpstr>Plan  </vt:lpstr>
      <vt:lpstr>1 - Préparer sa recherche  </vt:lpstr>
      <vt:lpstr>1.1 - Préparer sa recherche : but de votre travail</vt:lpstr>
      <vt:lpstr>1.1 - Préparer sa recherche : but de votre travail </vt:lpstr>
      <vt:lpstr>1.2 - Préparer sa recherche : choix du sujet  </vt:lpstr>
      <vt:lpstr>1.2 - Préparer sa recherche  </vt:lpstr>
      <vt:lpstr>1.2 - Préparer sa recherche  </vt:lpstr>
      <vt:lpstr>1.2 - Préparer sa recherche : choix du sujet  </vt:lpstr>
      <vt:lpstr>1.2 - Préparer sa recherche  : choix du sujet</vt:lpstr>
      <vt:lpstr>1.3 – Formuler le sujet</vt:lpstr>
      <vt:lpstr>1.4 – S’organiser</vt:lpstr>
      <vt:lpstr>2.4 – S’organiser</vt:lpstr>
      <vt:lpstr>1 - Préparer sa recherche  </vt:lpstr>
      <vt:lpstr>2 - Sélectionner les sources d’information</vt:lpstr>
      <vt:lpstr>2 - Sélectionner les sources d’information Plan</vt:lpstr>
      <vt:lpstr>2.1 Sélectionner les sources  d’information : définition des sources</vt:lpstr>
      <vt:lpstr>2.2 Sélectionner les sources  d’information : choix</vt:lpstr>
      <vt:lpstr>2.2 Sélectionner les sources  d’information : choix</vt:lpstr>
      <vt:lpstr>2.3 Sélectionner les sources  d’information : les ressources en bibliothèque</vt:lpstr>
      <vt:lpstr>2.3 Sélectionner les sources  d’information : les ressources en bibliothèque</vt:lpstr>
      <vt:lpstr>2.3 Sélectionner les sources  d’information : les ressources en bibliothèque</vt:lpstr>
      <vt:lpstr>2.3 Sélectionner les sources  d’information : les ressources en bibliothèque</vt:lpstr>
      <vt:lpstr>2.3 Sélectionner les sources  d’information : les ressources en bibliothèque</vt:lpstr>
      <vt:lpstr>2.4 Sélectionner les ressources du Web</vt:lpstr>
      <vt:lpstr>2.3 Sélectionner les sources  d’information : conclusion</vt:lpstr>
      <vt:lpstr>3 Chercher et localiser l’information : les techniques de recherche</vt:lpstr>
      <vt:lpstr>3 Chercher et localiser l’information : les techniques de recherche</vt:lpstr>
      <vt:lpstr>3.1 Chercher et localiser l’information : les opérateurs booléens</vt:lpstr>
      <vt:lpstr>3.2 Chercher et localiser l’information : les opérateurs</vt:lpstr>
      <vt:lpstr>3.3 Chercher et localiser l’information : les opérateurs avancés</vt:lpstr>
      <vt:lpstr>4 Evaluer la qualité et la pertinence des sources</vt:lpstr>
      <vt:lpstr>4 Evaluer la qualité et la pertinence des sources : proposition</vt:lpstr>
      <vt:lpstr>5 Veille et gestion bibliographique</vt:lpstr>
      <vt:lpstr>Conclusion</vt:lpstr>
      <vt:lpstr>Merci… 00000001 00000100 00010000 01000000</vt:lpstr>
      <vt:lpstr>A bientôt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France Marie Thérèse Besson-Girard</dc:creator>
  <cp:lastModifiedBy>France Marie Thérèse Besson-Girard</cp:lastModifiedBy>
  <cp:revision>144</cp:revision>
  <cp:lastPrinted>2019-10-17T07:37:25Z</cp:lastPrinted>
  <dcterms:modified xsi:type="dcterms:W3CDTF">2019-10-17T08:49:41Z</dcterms:modified>
</cp:coreProperties>
</file>