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1161" r:id="rId2"/>
    <p:sldId id="1162" r:id="rId3"/>
    <p:sldId id="1076" r:id="rId4"/>
    <p:sldId id="1077" r:id="rId5"/>
    <p:sldId id="1078" r:id="rId6"/>
    <p:sldId id="1079" r:id="rId7"/>
    <p:sldId id="1080" r:id="rId8"/>
    <p:sldId id="1081" r:id="rId9"/>
    <p:sldId id="1091" r:id="rId10"/>
    <p:sldId id="1082" r:id="rId11"/>
    <p:sldId id="1083" r:id="rId12"/>
    <p:sldId id="1084" r:id="rId13"/>
    <p:sldId id="1086" r:id="rId14"/>
    <p:sldId id="1087" r:id="rId15"/>
    <p:sldId id="1088" r:id="rId16"/>
    <p:sldId id="1089" r:id="rId17"/>
    <p:sldId id="1163" r:id="rId18"/>
    <p:sldId id="1090" r:id="rId19"/>
    <p:sldId id="1101" r:id="rId20"/>
    <p:sldId id="1128" r:id="rId21"/>
    <p:sldId id="1129" r:id="rId22"/>
    <p:sldId id="1130" r:id="rId23"/>
    <p:sldId id="1164" r:id="rId24"/>
    <p:sldId id="1095" r:id="rId25"/>
    <p:sldId id="1096" r:id="rId26"/>
    <p:sldId id="1097" r:id="rId27"/>
    <p:sldId id="1098" r:id="rId28"/>
    <p:sldId id="1099" r:id="rId29"/>
    <p:sldId id="1131" r:id="rId30"/>
    <p:sldId id="1132" r:id="rId31"/>
    <p:sldId id="1133" r:id="rId32"/>
    <p:sldId id="1100" r:id="rId33"/>
    <p:sldId id="1135" r:id="rId34"/>
    <p:sldId id="1184" r:id="rId35"/>
    <p:sldId id="1185" r:id="rId36"/>
    <p:sldId id="1187" r:id="rId37"/>
    <p:sldId id="1186" r:id="rId38"/>
    <p:sldId id="1102" r:id="rId39"/>
    <p:sldId id="1104" r:id="rId40"/>
    <p:sldId id="1105" r:id="rId41"/>
    <p:sldId id="1106" r:id="rId42"/>
    <p:sldId id="1166" r:id="rId43"/>
    <p:sldId id="1167" r:id="rId44"/>
    <p:sldId id="1168" r:id="rId45"/>
    <p:sldId id="1169" r:id="rId46"/>
    <p:sldId id="1170" r:id="rId47"/>
    <p:sldId id="1171" r:id="rId48"/>
    <p:sldId id="1173" r:id="rId49"/>
    <p:sldId id="1172" r:id="rId50"/>
    <p:sldId id="1174" r:id="rId51"/>
    <p:sldId id="1107" r:id="rId52"/>
    <p:sldId id="1108" r:id="rId53"/>
    <p:sldId id="1109" r:id="rId54"/>
    <p:sldId id="1110" r:id="rId55"/>
    <p:sldId id="1111" r:id="rId56"/>
    <p:sldId id="1112" r:id="rId57"/>
    <p:sldId id="1113" r:id="rId58"/>
    <p:sldId id="1175" r:id="rId59"/>
    <p:sldId id="1176" r:id="rId60"/>
    <p:sldId id="1177" r:id="rId61"/>
    <p:sldId id="1179" r:id="rId62"/>
    <p:sldId id="1178" r:id="rId63"/>
    <p:sldId id="1180" r:id="rId64"/>
    <p:sldId id="1181" r:id="rId65"/>
    <p:sldId id="1182" r:id="rId66"/>
    <p:sldId id="1183" r:id="rId67"/>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3B7"/>
    <a:srgbClr val="CC9900"/>
    <a:srgbClr val="9900CC"/>
    <a:srgbClr val="69A131"/>
    <a:srgbClr val="58B931"/>
    <a:srgbClr val="97ACC5"/>
    <a:srgbClr val="125862"/>
    <a:srgbClr val="96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5407" autoAdjust="0"/>
  </p:normalViewPr>
  <p:slideViewPr>
    <p:cSldViewPr>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D032EE-0FC6-4BCE-8B74-C316D0C476AF}"/>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E8D53F15-A713-4188-8829-664B293265D9}"/>
              </a:ext>
            </a:extLst>
          </p:cNvPr>
          <p:cNvSpPr>
            <a:spLocks noGrp="1"/>
          </p:cNvSpPr>
          <p:nvPr>
            <p:ph type="dt" sz="quarter" idx="1"/>
          </p:nvPr>
        </p:nvSpPr>
        <p:spPr>
          <a:xfrm>
            <a:off x="3859213" y="0"/>
            <a:ext cx="2951162" cy="498475"/>
          </a:xfrm>
          <a:prstGeom prst="rect">
            <a:avLst/>
          </a:prstGeom>
        </p:spPr>
        <p:txBody>
          <a:bodyPr vert="horz" lIns="91440" tIns="45720" rIns="91440" bIns="45720" rtlCol="0"/>
          <a:lstStyle>
            <a:lvl1pPr algn="r">
              <a:defRPr sz="1200"/>
            </a:lvl1pPr>
          </a:lstStyle>
          <a:p>
            <a:fld id="{C5EA1C2A-8C86-48BC-BAA0-C33BFAAC43E0}" type="datetimeFigureOut">
              <a:rPr lang="en-CH" smtClean="0"/>
              <a:t>09/03/2022</a:t>
            </a:fld>
            <a:endParaRPr lang="en-CH"/>
          </a:p>
        </p:txBody>
      </p:sp>
      <p:sp>
        <p:nvSpPr>
          <p:cNvPr id="4" name="Footer Placeholder 3">
            <a:extLst>
              <a:ext uri="{FF2B5EF4-FFF2-40B4-BE49-F238E27FC236}">
                <a16:creationId xmlns:a16="http://schemas.microsoft.com/office/drawing/2014/main" id="{299EDF6A-5551-47BD-80F9-9846581D9EC3}"/>
              </a:ext>
            </a:extLst>
          </p:cNvPr>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4B831C90-A430-413D-AFC3-5A9F68C2F9FC}"/>
              </a:ext>
            </a:extLst>
          </p:cNvPr>
          <p:cNvSpPr>
            <a:spLocks noGrp="1"/>
          </p:cNvSpPr>
          <p:nvPr>
            <p:ph type="sldNum" sz="quarter" idx="3"/>
          </p:nvPr>
        </p:nvSpPr>
        <p:spPr>
          <a:xfrm>
            <a:off x="3859213" y="9444038"/>
            <a:ext cx="2951162" cy="498475"/>
          </a:xfrm>
          <a:prstGeom prst="rect">
            <a:avLst/>
          </a:prstGeom>
        </p:spPr>
        <p:txBody>
          <a:bodyPr vert="horz" lIns="91440" tIns="45720" rIns="91440" bIns="45720" rtlCol="0" anchor="b"/>
          <a:lstStyle>
            <a:lvl1pPr algn="r">
              <a:defRPr sz="1200"/>
            </a:lvl1pPr>
          </a:lstStyle>
          <a:p>
            <a:fld id="{A03E4B80-EE47-4A2B-A23A-4E69158DAFC1}" type="slidenum">
              <a:rPr lang="en-CH" smtClean="0"/>
              <a:t>‹#›</a:t>
            </a:fld>
            <a:endParaRPr lang="en-CH"/>
          </a:p>
        </p:txBody>
      </p:sp>
    </p:spTree>
    <p:extLst>
      <p:ext uri="{BB962C8B-B14F-4D97-AF65-F5344CB8AC3E}">
        <p14:creationId xmlns:p14="http://schemas.microsoft.com/office/powerpoint/2010/main" val="29140843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851"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8536" y="1"/>
            <a:ext cx="2951851" cy="498852"/>
          </a:xfrm>
          <a:prstGeom prst="rect">
            <a:avLst/>
          </a:prstGeom>
        </p:spPr>
        <p:txBody>
          <a:bodyPr vert="horz" lIns="91440" tIns="45720" rIns="91440" bIns="45720" rtlCol="0"/>
          <a:lstStyle>
            <a:lvl1pPr algn="r">
              <a:defRPr sz="1200"/>
            </a:lvl1pPr>
          </a:lstStyle>
          <a:p>
            <a:fld id="{98824CB4-0329-44D2-8D35-5AA3CADFEC42}" type="datetimeFigureOut">
              <a:rPr lang="en-GB" smtClean="0"/>
              <a:t>09/03/2022</a:t>
            </a:fld>
            <a:endParaRPr lang="en-GB"/>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197" y="4784834"/>
            <a:ext cx="5449570" cy="39148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B5939602-0E2D-47BB-A83D-FEA357011C12}" type="slidenum">
              <a:rPr lang="en-GB" smtClean="0"/>
              <a:t>‹#›</a:t>
            </a:fld>
            <a:endParaRPr lang="en-GB"/>
          </a:p>
        </p:txBody>
      </p:sp>
    </p:spTree>
    <p:extLst>
      <p:ext uri="{BB962C8B-B14F-4D97-AF65-F5344CB8AC3E}">
        <p14:creationId xmlns:p14="http://schemas.microsoft.com/office/powerpoint/2010/main" val="38176326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28646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20420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50919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987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BC3D1-62FA-473C-B260-1968E2238C33}"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0564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3EBC3D1-62FA-473C-B260-1968E2238C33}"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1154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3EBC3D1-62FA-473C-B260-1968E2238C33}" type="datetimeFigureOut">
              <a:rPr lang="en-GB" smtClean="0"/>
              <a:t>09/03/2022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6598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EBC3D1-62FA-473C-B260-1968E2238C33}" type="datetimeFigureOut">
              <a:rPr lang="en-GB" smtClean="0"/>
              <a:t>09/03/2022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870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BC3D1-62FA-473C-B260-1968E2238C33}" type="datetimeFigureOut">
              <a:rPr lang="en-GB" smtClean="0"/>
              <a:t>09/03/2022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74524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BC3D1-62FA-473C-B260-1968E2238C33}"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32334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BC3D1-62FA-473C-B260-1968E2238C33}"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07391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BC3D1-62FA-473C-B260-1968E2238C33}" type="datetimeFigureOut">
              <a:rPr lang="en-GB" smtClean="0"/>
              <a:t>09/03/2022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DBBE5-22A6-4526-9CE2-8F57881DBE87}" type="slidenum">
              <a:rPr lang="en-GB" smtClean="0"/>
              <a:t>‹#›</a:t>
            </a:fld>
            <a:endParaRPr lang="en-GB"/>
          </a:p>
        </p:txBody>
      </p:sp>
    </p:spTree>
    <p:extLst>
      <p:ext uri="{BB962C8B-B14F-4D97-AF65-F5344CB8AC3E}">
        <p14:creationId xmlns:p14="http://schemas.microsoft.com/office/powerpoint/2010/main" val="178951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1646" y="1772816"/>
            <a:ext cx="9548708" cy="1592552"/>
          </a:xfrm>
          <a:prstGeom prst="rect">
            <a:avLst/>
          </a:prstGeom>
          <a:noFill/>
        </p:spPr>
        <p:txBody>
          <a:bodyPr wrap="square" rtlCol="0">
            <a:spAutoFit/>
          </a:bodyPr>
          <a:lstStyle/>
          <a:p>
            <a:pPr algn="ctr">
              <a:lnSpc>
                <a:spcPct val="150000"/>
              </a:lnSpc>
            </a:pPr>
            <a:r>
              <a:rPr lang="fr-CH" sz="4000" b="1">
                <a:solidFill>
                  <a:schemeClr val="tx2">
                    <a:lumMod val="75000"/>
                  </a:schemeClr>
                </a:solidFill>
                <a:latin typeface="Tw Cen MT" panose="020B0602020104020603" pitchFamily="34" charset="0"/>
              </a:rPr>
              <a:t>Multilevel Regression</a:t>
            </a:r>
          </a:p>
          <a:p>
            <a:pPr algn="ctr">
              <a:lnSpc>
                <a:spcPct val="150000"/>
              </a:lnSpc>
            </a:pPr>
            <a:r>
              <a:rPr lang="fr-CH" sz="2800">
                <a:solidFill>
                  <a:schemeClr val="tx2">
                    <a:lumMod val="75000"/>
                  </a:schemeClr>
                </a:solidFill>
                <a:latin typeface="Tw Cen MT" panose="020B0602020104020603" pitchFamily="34" charset="0"/>
              </a:rPr>
              <a:t>Part 4: Hierarchical, trial-level and longitudinal data</a:t>
            </a:r>
          </a:p>
        </p:txBody>
      </p:sp>
      <p:cxnSp>
        <p:nvCxnSpPr>
          <p:cNvPr id="6" name="Straight Connector 5"/>
          <p:cNvCxnSpPr>
            <a:cxnSpLocks/>
          </p:cNvCxnSpPr>
          <p:nvPr/>
        </p:nvCxnSpPr>
        <p:spPr>
          <a:xfrm>
            <a:off x="911424" y="1844824"/>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0922" y="4059649"/>
            <a:ext cx="2658548" cy="1169551"/>
          </a:xfrm>
          <a:prstGeom prst="rect">
            <a:avLst/>
          </a:prstGeom>
          <a:noFill/>
        </p:spPr>
        <p:txBody>
          <a:bodyPr wrap="none" rtlCol="0">
            <a:spAutoFit/>
          </a:bodyPr>
          <a:lstStyle/>
          <a:p>
            <a:pPr algn="ctr"/>
            <a:r>
              <a:rPr lang="fr-CH" sz="1400" dirty="0">
                <a:latin typeface="Calibri Light" panose="020F0302020204030204" pitchFamily="34" charset="0"/>
                <a:cs typeface="Calibri Light" panose="020F0302020204030204" pitchFamily="34" charset="0"/>
              </a:rPr>
              <a:t>Ben Meuleman, </a:t>
            </a:r>
            <a:r>
              <a:rPr lang="fr-CH" sz="1400" dirty="0" err="1">
                <a:latin typeface="Calibri Light" panose="020F0302020204030204" pitchFamily="34" charset="0"/>
                <a:cs typeface="Calibri Light" panose="020F0302020204030204" pitchFamily="34" charset="0"/>
              </a:rPr>
              <a:t>Ph.D</a:t>
            </a:r>
            <a:r>
              <a:rPr lang="fr-CH" sz="1400" dirty="0">
                <a:latin typeface="Calibri Light" panose="020F0302020204030204" pitchFamily="34" charset="0"/>
                <a:cs typeface="Calibri Light" panose="020F0302020204030204" pitchFamily="34" charset="0"/>
              </a:rPr>
              <a:t>.</a:t>
            </a:r>
          </a:p>
          <a:p>
            <a:pPr algn="ctr"/>
            <a:r>
              <a:rPr lang="fr-CH" sz="1400" dirty="0" err="1">
                <a:latin typeface="Calibri Light" panose="020F0302020204030204" pitchFamily="34" charset="0"/>
                <a:cs typeface="Calibri Light" panose="020F0302020204030204" pitchFamily="34" charset="0"/>
              </a:rPr>
              <a:t>Swiss</a:t>
            </a:r>
            <a:r>
              <a:rPr lang="fr-CH" sz="1400" dirty="0">
                <a:latin typeface="Calibri Light" panose="020F0302020204030204" pitchFamily="34" charset="0"/>
                <a:cs typeface="Calibri Light" panose="020F0302020204030204" pitchFamily="34" charset="0"/>
              </a:rPr>
              <a:t> Center for Affective Sciences</a:t>
            </a:r>
          </a:p>
          <a:p>
            <a:pPr algn="ctr"/>
            <a:r>
              <a:rPr lang="fr-CH" sz="1400" dirty="0">
                <a:latin typeface="Calibri Light" panose="020F0302020204030204" pitchFamily="34" charset="0"/>
                <a:cs typeface="Calibri Light" panose="020F0302020204030204" pitchFamily="34" charset="0"/>
              </a:rPr>
              <a:t>Université de Genève</a:t>
            </a:r>
          </a:p>
          <a:p>
            <a:pPr algn="ctr"/>
            <a:endParaRPr lang="fr-CH" sz="1400" dirty="0">
              <a:latin typeface="Calibri Light" panose="020F0302020204030204" pitchFamily="34" charset="0"/>
              <a:cs typeface="Calibri Light" panose="020F0302020204030204" pitchFamily="34" charset="0"/>
            </a:endParaRPr>
          </a:p>
          <a:p>
            <a:pPr algn="ctr"/>
            <a:r>
              <a:rPr lang="fr-CH" sz="1400">
                <a:latin typeface="Calibri Light" panose="020F0302020204030204" pitchFamily="34" charset="0"/>
                <a:cs typeface="Calibri Light" panose="020F0302020204030204" pitchFamily="34" charset="0"/>
              </a:rPr>
              <a:t>March 1–4, 2022</a:t>
            </a:r>
            <a:endParaRPr lang="en-GB" sz="1400" dirty="0">
              <a:latin typeface="Calibri Light" panose="020F0302020204030204" pitchFamily="34" charset="0"/>
              <a:cs typeface="Calibri Light" panose="020F030202020403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15681" y="5373216"/>
            <a:ext cx="2010373" cy="773221"/>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944" y="5574809"/>
            <a:ext cx="1584176" cy="4574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0176" y="5443180"/>
            <a:ext cx="1368152" cy="703256"/>
          </a:xfrm>
          <a:prstGeom prst="rect">
            <a:avLst/>
          </a:prstGeom>
        </p:spPr>
      </p:pic>
      <p:cxnSp>
        <p:nvCxnSpPr>
          <p:cNvPr id="12" name="Straight Connector 11">
            <a:extLst>
              <a:ext uri="{FF2B5EF4-FFF2-40B4-BE49-F238E27FC236}">
                <a16:creationId xmlns:a16="http://schemas.microsoft.com/office/drawing/2014/main" id="{AC47809B-B105-4D08-9F20-E7368AB7D889}"/>
              </a:ext>
            </a:extLst>
          </p:cNvPr>
          <p:cNvCxnSpPr>
            <a:cxnSpLocks/>
          </p:cNvCxnSpPr>
          <p:nvPr/>
        </p:nvCxnSpPr>
        <p:spPr>
          <a:xfrm>
            <a:off x="911424" y="3573016"/>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579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fr-CH" sz="1600" dirty="0" err="1">
                <a:latin typeface="Calibri Light" panose="020F0302020204030204" pitchFamily="34" charset="0"/>
                <a:cs typeface="Calibri Light" panose="020F0302020204030204" pitchFamily="34" charset="0"/>
              </a:rPr>
              <a:t>Now</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have </a:t>
            </a:r>
            <a:r>
              <a:rPr lang="fr-CH" sz="1600" dirty="0" err="1">
                <a:latin typeface="Calibri Light" panose="020F0302020204030204" pitchFamily="34" charset="0"/>
                <a:cs typeface="Calibri Light" panose="020F0302020204030204" pitchFamily="34" charset="0"/>
              </a:rPr>
              <a:t>chosen</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suitable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structure.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proceed</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inspect</a:t>
            </a:r>
            <a:r>
              <a:rPr lang="fr-CH" sz="1600" dirty="0">
                <a:latin typeface="Calibri Light" panose="020F0302020204030204" pitchFamily="34" charset="0"/>
                <a:cs typeface="Calibri Light" panose="020F0302020204030204" pitchFamily="34" charset="0"/>
              </a:rPr>
              <a:t> main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re-</a:t>
            </a:r>
            <a:r>
              <a:rPr lang="fr-CH" sz="1600" dirty="0" err="1">
                <a:latin typeface="Calibri Light" panose="020F0302020204030204" pitchFamily="34" charset="0"/>
                <a:cs typeface="Calibri Light" panose="020F0302020204030204" pitchFamily="34" charset="0"/>
              </a:rPr>
              <a:t>estimate</a:t>
            </a:r>
            <a:r>
              <a:rPr lang="fr-CH" sz="1600" dirty="0">
                <a:latin typeface="Calibri Light" panose="020F0302020204030204" pitchFamily="34" charset="0"/>
                <a:cs typeface="Calibri Light" panose="020F0302020204030204" pitchFamily="34" charset="0"/>
              </a:rPr>
              <a:t> the model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ML estimation, and </a:t>
            </a:r>
            <a:r>
              <a:rPr lang="fr-CH" sz="1600" dirty="0" err="1">
                <a:latin typeface="Calibri Light" panose="020F0302020204030204" pitchFamily="34" charset="0"/>
                <a:cs typeface="Calibri Light" panose="020F0302020204030204" pitchFamily="34" charset="0"/>
              </a:rPr>
              <a:t>ask</a:t>
            </a:r>
            <a:r>
              <a:rPr lang="fr-CH" sz="1600" dirty="0">
                <a:latin typeface="Calibri Light" panose="020F0302020204030204" pitchFamily="34" charset="0"/>
                <a:cs typeface="Calibri Light" panose="020F0302020204030204" pitchFamily="34" charset="0"/>
              </a:rPr>
              <a:t> for </a:t>
            </a:r>
            <a:r>
              <a:rPr lang="fr-CH" sz="1400" dirty="0" err="1">
                <a:latin typeface="Courier New" panose="02070309020205020404" pitchFamily="49" charset="0"/>
                <a:cs typeface="Courier New" panose="02070309020205020404" pitchFamily="49" charset="0"/>
              </a:rPr>
              <a:t>summary</a:t>
            </a:r>
            <a:r>
              <a:rPr lang="fr-CH" sz="1600" dirty="0">
                <a:latin typeface="Calibri Light" panose="020F0302020204030204" pitchFamily="34" charset="0"/>
                <a:cs typeface="Calibri Light" panose="020F0302020204030204" pitchFamily="34" charset="0"/>
              </a:rPr>
              <a:t> output of the model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pPr marL="0" indent="0">
              <a:buNone/>
            </a:pPr>
            <a:r>
              <a:rPr lang="da-DK" sz="1200" dirty="0">
                <a:latin typeface="Courier New" panose="02070309020205020404" pitchFamily="49" charset="0"/>
                <a:cs typeface="Courier New" panose="02070309020205020404" pitchFamily="49" charset="0"/>
              </a:rPr>
              <a:t>	mod3 &lt;- lmer(Quality~</a:t>
            </a:r>
            <a:r>
              <a:rPr lang="da-DK" sz="1200" b="1" dirty="0">
                <a:solidFill>
                  <a:srgbClr val="FF0000"/>
                </a:solidFill>
                <a:latin typeface="Courier New" panose="02070309020205020404" pitchFamily="49" charset="0"/>
                <a:cs typeface="Courier New" panose="02070309020205020404" pitchFamily="49" charset="0"/>
              </a:rPr>
              <a:t>Starcat*Criterion</a:t>
            </a:r>
            <a:r>
              <a:rPr lang="da-DK" sz="1200" dirty="0">
                <a:latin typeface="Courier New" panose="02070309020205020404" pitchFamily="49" charset="0"/>
                <a:cs typeface="Courier New" panose="02070309020205020404" pitchFamily="49" charset="0"/>
              </a:rPr>
              <a:t>+(1|Restaurant)+(1|Critic),data=resto,</a:t>
            </a:r>
            <a:r>
              <a:rPr lang="da-DK" sz="1200" dirty="0">
                <a:solidFill>
                  <a:srgbClr val="FF0000"/>
                </a:solidFill>
                <a:latin typeface="Courier New" panose="02070309020205020404" pitchFamily="49" charset="0"/>
                <a:cs typeface="Courier New" panose="02070309020205020404" pitchFamily="49" charset="0"/>
              </a:rPr>
              <a:t>REML=FALSE</a:t>
            </a:r>
            <a:r>
              <a:rPr lang="da-DK" sz="1200" dirty="0">
                <a:latin typeface="Courier New" panose="02070309020205020404" pitchFamily="49" charset="0"/>
                <a:cs typeface="Courier New" panose="02070309020205020404" pitchFamily="49" charset="0"/>
              </a:rPr>
              <a:t>)</a:t>
            </a:r>
          </a:p>
          <a:p>
            <a:pPr marL="0" indent="0">
              <a:buNone/>
            </a:pPr>
            <a:r>
              <a:rPr lang="da-DK" sz="1200" dirty="0">
                <a:latin typeface="Courier New" panose="02070309020205020404" pitchFamily="49" charset="0"/>
                <a:cs typeface="Courier New" panose="02070309020205020404" pitchFamily="49" charset="0"/>
              </a:rPr>
              <a:t>	summary(mod3)</a:t>
            </a:r>
          </a:p>
        </p:txBody>
      </p:sp>
      <p:cxnSp>
        <p:nvCxnSpPr>
          <p:cNvPr id="5" name="Straight Connector 4">
            <a:extLst>
              <a:ext uri="{FF2B5EF4-FFF2-40B4-BE49-F238E27FC236}">
                <a16:creationId xmlns:a16="http://schemas.microsoft.com/office/drawing/2014/main" id="{D6667E51-1806-4892-AE8E-ECB180509056}"/>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3690ED0-2744-41BC-9A2A-FD53D97D66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9" name="TextBox 8">
            <a:extLst>
              <a:ext uri="{FF2B5EF4-FFF2-40B4-BE49-F238E27FC236}">
                <a16:creationId xmlns:a16="http://schemas.microsoft.com/office/drawing/2014/main" id="{36743E0D-4977-42EF-886F-8037CE602756}"/>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Restaurant data – </a:t>
            </a:r>
            <a:r>
              <a:rPr lang="fr-CH" sz="3200" dirty="0" err="1">
                <a:solidFill>
                  <a:schemeClr val="tx2">
                    <a:lumMod val="75000"/>
                  </a:schemeClr>
                </a:solidFill>
                <a:latin typeface="Tw Cen MT" panose="020B0602020104020603" pitchFamily="34" charset="0"/>
              </a:rPr>
              <a:t>Fixed</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effects</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selection</a:t>
            </a:r>
            <a:endParaRPr lang="en-GB" sz="3200" dirty="0">
              <a:solidFill>
                <a:schemeClr val="tx2">
                  <a:lumMod val="75000"/>
                </a:schemeClr>
              </a:solidFill>
              <a:latin typeface="Tw Cen MT" panose="020B0602020104020603" pitchFamily="34" charset="0"/>
            </a:endParaRPr>
          </a:p>
        </p:txBody>
      </p:sp>
      <p:sp>
        <p:nvSpPr>
          <p:cNvPr id="2" name="Rectangle 1">
            <a:extLst>
              <a:ext uri="{FF2B5EF4-FFF2-40B4-BE49-F238E27FC236}">
                <a16:creationId xmlns:a16="http://schemas.microsoft.com/office/drawing/2014/main" id="{FECBE65F-09D2-4AFB-919D-60D3C26CB2A5}"/>
              </a:ext>
            </a:extLst>
          </p:cNvPr>
          <p:cNvSpPr/>
          <p:nvPr/>
        </p:nvSpPr>
        <p:spPr>
          <a:xfrm>
            <a:off x="2160240" y="3140968"/>
            <a:ext cx="6816080" cy="3046988"/>
          </a:xfrm>
          <a:prstGeom prst="rect">
            <a:avLst/>
          </a:prstGeom>
          <a:ln>
            <a:solidFill>
              <a:schemeClr val="tx1">
                <a:lumMod val="50000"/>
                <a:lumOff val="50000"/>
              </a:schemeClr>
            </a:solidFill>
            <a:prstDash val="dash"/>
          </a:ln>
        </p:spPr>
        <p:txBody>
          <a:bodyPr wrap="square">
            <a:spAutoFit/>
          </a:bodyPr>
          <a:lstStyle/>
          <a:p>
            <a:r>
              <a:rPr lang="da-DK" sz="1200" dirty="0">
                <a:latin typeface="Courier New" panose="02070309020205020404" pitchFamily="49" charset="0"/>
                <a:cs typeface="Courier New" panose="02070309020205020404" pitchFamily="49" charset="0"/>
              </a:rPr>
              <a:t>Fixed effects:</a:t>
            </a:r>
          </a:p>
          <a:p>
            <a:r>
              <a:rPr lang="da-DK" sz="1200" dirty="0">
                <a:latin typeface="Courier New" panose="02070309020205020404" pitchFamily="49" charset="0"/>
                <a:cs typeface="Courier New" panose="02070309020205020404" pitchFamily="49" charset="0"/>
              </a:rPr>
              <a:t>	          Estimate  Std.Error     df   t-val    P-val    </a:t>
            </a:r>
          </a:p>
          <a:p>
            <a:r>
              <a:rPr lang="da-DK" sz="1200" dirty="0">
                <a:latin typeface="Courier New" panose="02070309020205020404" pitchFamily="49" charset="0"/>
                <a:cs typeface="Courier New" panose="02070309020205020404" pitchFamily="49" charset="0"/>
              </a:rPr>
              <a:t>(Intercept)          70.7683     2.0334  30.00  34.803  &lt; 2e-16 ***</a:t>
            </a:r>
          </a:p>
          <a:p>
            <a:r>
              <a:rPr lang="da-DK" sz="1200" dirty="0">
                <a:latin typeface="Courier New" panose="02070309020205020404" pitchFamily="49" charset="0"/>
                <a:cs typeface="Courier New" panose="02070309020205020404" pitchFamily="49" charset="0"/>
              </a:rPr>
              <a:t>Starcat1             -9.8083     2.8756  30.00  -3.411  0.00187 ** </a:t>
            </a:r>
          </a:p>
          <a:p>
            <a:r>
              <a:rPr lang="da-DK" sz="1200" dirty="0">
                <a:latin typeface="Courier New" panose="02070309020205020404" pitchFamily="49" charset="0"/>
                <a:cs typeface="Courier New" panose="02070309020205020404" pitchFamily="49" charset="0"/>
              </a:rPr>
              <a:t>Starcat2             -0.4983     2.8756  30.00  -0.173  0.86358    </a:t>
            </a:r>
          </a:p>
          <a:p>
            <a:r>
              <a:rPr lang="da-DK" sz="1200" dirty="0">
                <a:latin typeface="Courier New" panose="02070309020205020404" pitchFamily="49" charset="0"/>
                <a:cs typeface="Courier New" panose="02070309020205020404" pitchFamily="49" charset="0"/>
              </a:rPr>
              <a:t>Criterion1           -0.1283     0.1545 450.00  -0.831  0.40670    </a:t>
            </a:r>
          </a:p>
          <a:p>
            <a:r>
              <a:rPr lang="da-DK" sz="1200" dirty="0">
                <a:latin typeface="Courier New" panose="02070309020205020404" pitchFamily="49" charset="0"/>
                <a:cs typeface="Courier New" panose="02070309020205020404" pitchFamily="49" charset="0"/>
              </a:rPr>
              <a:t>Criterion2           -0.2550     0.1545 450.00  -1.650  0.09960 .  </a:t>
            </a:r>
          </a:p>
          <a:p>
            <a:r>
              <a:rPr lang="da-DK" sz="1200" dirty="0">
                <a:latin typeface="Courier New" panose="02070309020205020404" pitchFamily="49" charset="0"/>
                <a:cs typeface="Courier New" panose="02070309020205020404" pitchFamily="49" charset="0"/>
              </a:rPr>
              <a:t>Criterion3            0.6983     0.1545 450.00   4.519 7.94e-06 ***</a:t>
            </a:r>
          </a:p>
          <a:p>
            <a:r>
              <a:rPr lang="da-DK" sz="1200" dirty="0">
                <a:latin typeface="Courier New" panose="02070309020205020404" pitchFamily="49" charset="0"/>
                <a:cs typeface="Courier New" panose="02070309020205020404" pitchFamily="49" charset="0"/>
              </a:rPr>
              <a:t>Starcat1:Criterion1  -0.3717     0.2185 450.00  -1.701  0.08968 .  </a:t>
            </a:r>
          </a:p>
          <a:p>
            <a:r>
              <a:rPr lang="da-DK" sz="1200" dirty="0">
                <a:latin typeface="Courier New" panose="02070309020205020404" pitchFamily="49" charset="0"/>
                <a:cs typeface="Courier New" panose="02070309020205020404" pitchFamily="49" charset="0"/>
              </a:rPr>
              <a:t>Starcat2:Criterion1  -0.1017     0.2185 450.00  -0.465  0.64199    </a:t>
            </a:r>
          </a:p>
          <a:p>
            <a:r>
              <a:rPr lang="da-DK" sz="1200" dirty="0">
                <a:latin typeface="Courier New" panose="02070309020205020404" pitchFamily="49" charset="0"/>
                <a:cs typeface="Courier New" panose="02070309020205020404" pitchFamily="49" charset="0"/>
              </a:rPr>
              <a:t>Starcat1:Criterion2  -0.6050     0.2185 450.00  -2.768  0.00586 ** </a:t>
            </a:r>
          </a:p>
          <a:p>
            <a:r>
              <a:rPr lang="da-DK" sz="1200" dirty="0">
                <a:latin typeface="Courier New" panose="02070309020205020404" pitchFamily="49" charset="0"/>
                <a:cs typeface="Courier New" panose="02070309020205020404" pitchFamily="49" charset="0"/>
              </a:rPr>
              <a:t>Starcat2:Criterion2   0.6650     0.2185 450.00   3.043  0.00248 ** </a:t>
            </a:r>
          </a:p>
          <a:p>
            <a:r>
              <a:rPr lang="da-DK" sz="1200" dirty="0">
                <a:latin typeface="Courier New" panose="02070309020205020404" pitchFamily="49" charset="0"/>
                <a:cs typeface="Courier New" panose="02070309020205020404" pitchFamily="49" charset="0"/>
              </a:rPr>
              <a:t>Starcat1:Criterion3   1.3817     0.2185 450.00   6.323 6.21e-10 ***</a:t>
            </a:r>
          </a:p>
          <a:p>
            <a:r>
              <a:rPr lang="da-DK" sz="1200" dirty="0">
                <a:latin typeface="Courier New" panose="02070309020205020404" pitchFamily="49" charset="0"/>
                <a:cs typeface="Courier New" panose="02070309020205020404" pitchFamily="49" charset="0"/>
              </a:rPr>
              <a:t>Starcat2:Criterion3  -0.5283     0.2185 450.00  -2.418  0.01602 *  </a:t>
            </a:r>
          </a:p>
          <a:p>
            <a:r>
              <a:rPr lang="da-DK" sz="1200" dirty="0">
                <a:latin typeface="Courier New" panose="02070309020205020404" pitchFamily="49" charset="0"/>
                <a:cs typeface="Courier New" panose="02070309020205020404" pitchFamily="49" charset="0"/>
              </a:rPr>
              <a:t>---</a:t>
            </a:r>
          </a:p>
          <a:p>
            <a:r>
              <a:rPr lang="da-DK" sz="1200" dirty="0">
                <a:latin typeface="Courier New" panose="02070309020205020404" pitchFamily="49" charset="0"/>
                <a:cs typeface="Courier New" panose="02070309020205020404" pitchFamily="49" charset="0"/>
              </a:rPr>
              <a:t>Signif. codes:  0 ‘***’ 0.001 ‘**’ 0.01 ‘*’ 0.05 ‘.’ 0.1 ‘ ’ 1</a:t>
            </a:r>
          </a:p>
        </p:txBody>
      </p:sp>
      <p:sp>
        <p:nvSpPr>
          <p:cNvPr id="10" name="TextBox 9">
            <a:extLst>
              <a:ext uri="{FF2B5EF4-FFF2-40B4-BE49-F238E27FC236}">
                <a16:creationId xmlns:a16="http://schemas.microsoft.com/office/drawing/2014/main" id="{A2F25A5D-0B1E-4F49-9B67-1F87861D601D}"/>
              </a:ext>
            </a:extLst>
          </p:cNvPr>
          <p:cNvSpPr txBox="1"/>
          <p:nvPr/>
        </p:nvSpPr>
        <p:spPr>
          <a:xfrm>
            <a:off x="9098231" y="4293096"/>
            <a:ext cx="1750297" cy="523220"/>
          </a:xfrm>
          <a:prstGeom prst="rect">
            <a:avLst/>
          </a:prstGeom>
          <a:noFill/>
        </p:spPr>
        <p:txBody>
          <a:bodyPr wrap="square" rtlCol="0">
            <a:spAutoFit/>
          </a:bodyPr>
          <a:lstStyle/>
          <a:p>
            <a:pPr algn="r"/>
            <a:r>
              <a:rPr lang="en-GB" sz="1400" dirty="0">
                <a:solidFill>
                  <a:srgbClr val="FF0000"/>
                </a:solidFill>
                <a:latin typeface="Calibri Light" panose="020F0302020204030204" pitchFamily="34" charset="0"/>
                <a:cs typeface="Calibri Light" panose="020F0302020204030204" pitchFamily="34" charset="0"/>
              </a:rPr>
              <a:t>How do we even interpret these??</a:t>
            </a:r>
          </a:p>
        </p:txBody>
      </p:sp>
    </p:spTree>
    <p:extLst>
      <p:ext uri="{BB962C8B-B14F-4D97-AF65-F5344CB8AC3E}">
        <p14:creationId xmlns:p14="http://schemas.microsoft.com/office/powerpoint/2010/main" val="300246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Fortunately, </a:t>
            </a:r>
            <a:r>
              <a:rPr lang="da-DK" sz="1400" dirty="0">
                <a:latin typeface="Courier New" panose="02070309020205020404" pitchFamily="49" charset="0"/>
                <a:cs typeface="Courier New" panose="02070309020205020404" pitchFamily="49" charset="0"/>
              </a:rPr>
              <a:t>lmerTest</a:t>
            </a:r>
            <a:r>
              <a:rPr lang="da-DK" sz="1600" dirty="0">
                <a:latin typeface="Times New Roman" panose="02020603050405020304" pitchFamily="18" charset="0"/>
                <a:cs typeface="Times New Roman" panose="02020603050405020304" pitchFamily="18" charset="0"/>
              </a:rPr>
              <a:t> </a:t>
            </a:r>
            <a:r>
              <a:rPr lang="da-DK" sz="1600" dirty="0">
                <a:latin typeface="Calibri Light" panose="020F0302020204030204" pitchFamily="34" charset="0"/>
                <a:cs typeface="Calibri Light" panose="020F0302020204030204" pitchFamily="34" charset="0"/>
              </a:rPr>
              <a:t>comes with a handy </a:t>
            </a:r>
            <a:r>
              <a:rPr lang="da-DK" sz="1600" dirty="0">
                <a:latin typeface="Courier New" panose="02070309020205020404" pitchFamily="49" charset="0"/>
                <a:cs typeface="Courier New" panose="02070309020205020404" pitchFamily="49" charset="0"/>
              </a:rPr>
              <a:t>anova</a:t>
            </a:r>
            <a:r>
              <a:rPr lang="da-DK" sz="1600" dirty="0">
                <a:latin typeface="Times New Roman" panose="02020603050405020304" pitchFamily="18" charset="0"/>
                <a:cs typeface="Times New Roman" panose="02020603050405020304" pitchFamily="18" charset="0"/>
              </a:rPr>
              <a:t> </a:t>
            </a:r>
            <a:r>
              <a:rPr lang="da-DK" sz="1600" dirty="0">
                <a:latin typeface="Calibri Light" panose="020F0302020204030204" pitchFamily="34" charset="0"/>
                <a:cs typeface="Calibri Light" panose="020F0302020204030204" pitchFamily="34" charset="0"/>
              </a:rPr>
              <a:t>function, which performs omnibus tests and Type II and Type III breakdowns of model parameters</a:t>
            </a:r>
            <a:r>
              <a:rPr lang="da-DK" sz="1600">
                <a:latin typeface="Calibri Light" panose="020F0302020204030204" pitchFamily="34" charset="0"/>
                <a:cs typeface="Calibri Light" panose="020F0302020204030204" pitchFamily="34" charset="0"/>
              </a:rPr>
              <a:t>. </a:t>
            </a:r>
            <a:r>
              <a:rPr lang="da-DK" sz="1600">
                <a:solidFill>
                  <a:srgbClr val="FF0000"/>
                </a:solidFill>
                <a:latin typeface="Calibri Light" panose="020F0302020204030204" pitchFamily="34" charset="0"/>
                <a:cs typeface="Calibri Light" panose="020F0302020204030204" pitchFamily="34" charset="0"/>
              </a:rPr>
              <a:t>Type II ANOVA is almost always preferred! </a:t>
            </a:r>
            <a:r>
              <a:rPr lang="da-DK" sz="1600">
                <a:latin typeface="Calibri Light" panose="020F0302020204030204" pitchFamily="34" charset="0"/>
                <a:cs typeface="Calibri Light" panose="020F0302020204030204" pitchFamily="34" charset="0"/>
              </a:rPr>
              <a:t>The </a:t>
            </a:r>
            <a:r>
              <a:rPr lang="da-DK" sz="1600" dirty="0">
                <a:latin typeface="Calibri Light" panose="020F0302020204030204" pitchFamily="34" charset="0"/>
                <a:cs typeface="Calibri Light" panose="020F0302020204030204" pitchFamily="34" charset="0"/>
              </a:rPr>
              <a:t>function can be run as follows:</a:t>
            </a:r>
          </a:p>
          <a:p>
            <a:endParaRPr lang="da-DK" sz="1200" dirty="0">
              <a:latin typeface="Times New Roman" panose="02020603050405020304" pitchFamily="18" charset="0"/>
              <a:cs typeface="Times New Roman" panose="02020603050405020304" pitchFamily="18" charset="0"/>
            </a:endParaRPr>
          </a:p>
          <a:p>
            <a:pPr marL="0" indent="0">
              <a:buNone/>
            </a:pPr>
            <a:r>
              <a:rPr lang="da-DK" sz="1200" dirty="0">
                <a:latin typeface="Courier New" panose="02070309020205020404" pitchFamily="49" charset="0"/>
                <a:cs typeface="Courier New" panose="02070309020205020404" pitchFamily="49" charset="0"/>
              </a:rPr>
              <a:t>	anova(mod3,</a:t>
            </a:r>
            <a:r>
              <a:rPr lang="da-DK" sz="1200" b="1" dirty="0">
                <a:solidFill>
                  <a:srgbClr val="FF0000"/>
                </a:solidFill>
                <a:latin typeface="Courier New" panose="02070309020205020404" pitchFamily="49" charset="0"/>
                <a:cs typeface="Courier New" panose="02070309020205020404" pitchFamily="49" charset="0"/>
              </a:rPr>
              <a:t>type=2</a:t>
            </a:r>
            <a:r>
              <a:rPr lang="da-DK" sz="1200" dirty="0">
                <a:latin typeface="Courier New" panose="02070309020205020404" pitchFamily="49" charset="0"/>
                <a:cs typeface="Courier New" panose="02070309020205020404" pitchFamily="49" charset="0"/>
              </a:rPr>
              <a:t>)</a:t>
            </a:r>
          </a:p>
          <a:p>
            <a:pPr marL="0" indent="0">
              <a:buNone/>
            </a:pPr>
            <a:endParaRPr lang="da-DK" sz="1200" dirty="0">
              <a:latin typeface="Times New Roman" panose="02020603050405020304" pitchFamily="18" charset="0"/>
              <a:cs typeface="Times New Roman" panose="02020603050405020304" pitchFamily="18" charset="0"/>
            </a:endParaRPr>
          </a:p>
          <a:p>
            <a:r>
              <a:rPr lang="da-DK" sz="1600" dirty="0">
                <a:latin typeface="Calibri Light" panose="020F0302020204030204" pitchFamily="34" charset="0"/>
                <a:cs typeface="Calibri Light" panose="020F0302020204030204" pitchFamily="34" charset="0"/>
              </a:rPr>
              <a:t>Which returns:</a:t>
            </a: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a:latin typeface="Calibri Light" panose="020F0302020204030204" pitchFamily="34" charset="0"/>
              <a:cs typeface="Calibri Light" panose="020F0302020204030204" pitchFamily="34" charset="0"/>
            </a:endParaRPr>
          </a:p>
          <a:p>
            <a:r>
              <a:rPr lang="da-DK" sz="1600">
                <a:latin typeface="Calibri Light" panose="020F0302020204030204" pitchFamily="34" charset="0"/>
                <a:cs typeface="Calibri Light" panose="020F0302020204030204" pitchFamily="34" charset="0"/>
              </a:rPr>
              <a:t>Evidence </a:t>
            </a:r>
            <a:r>
              <a:rPr lang="da-DK" sz="1600" dirty="0">
                <a:latin typeface="Calibri Light" panose="020F0302020204030204" pitchFamily="34" charset="0"/>
                <a:cs typeface="Calibri Light" panose="020F0302020204030204" pitchFamily="34" charset="0"/>
              </a:rPr>
              <a:t>for an interaction between the number of stars a restaurant has and the criteria on which the restaurants were rated. But we already suspected that </a:t>
            </a:r>
            <a:r>
              <a:rPr lang="da-DK" sz="1600">
                <a:latin typeface="Calibri Light" panose="020F0302020204030204" pitchFamily="34" charset="0"/>
                <a:cs typeface="Calibri Light" panose="020F0302020204030204" pitchFamily="34" charset="0"/>
              </a:rPr>
              <a:t>from our data-based plot. </a:t>
            </a:r>
            <a:r>
              <a:rPr lang="da-DK" sz="1600" dirty="0">
                <a:latin typeface="Calibri Light" panose="020F0302020204030204" pitchFamily="34" charset="0"/>
                <a:cs typeface="Calibri Light" panose="020F0302020204030204" pitchFamily="34" charset="0"/>
              </a:rPr>
              <a:t>Does a </a:t>
            </a:r>
            <a:r>
              <a:rPr lang="da-DK" sz="1600" dirty="0">
                <a:solidFill>
                  <a:srgbClr val="0070C0"/>
                </a:solidFill>
                <a:latin typeface="Calibri Light" panose="020F0302020204030204" pitchFamily="34" charset="0"/>
                <a:cs typeface="Calibri Light" panose="020F0302020204030204" pitchFamily="34" charset="0"/>
              </a:rPr>
              <a:t>model-based plot</a:t>
            </a:r>
            <a:r>
              <a:rPr lang="da-DK" sz="1600" dirty="0">
                <a:latin typeface="Calibri Light" panose="020F0302020204030204" pitchFamily="34" charset="0"/>
                <a:cs typeface="Calibri Light" panose="020F0302020204030204" pitchFamily="34" charset="0"/>
              </a:rPr>
              <a:t> agree...?</a:t>
            </a:r>
          </a:p>
        </p:txBody>
      </p:sp>
      <p:cxnSp>
        <p:nvCxnSpPr>
          <p:cNvPr id="5" name="Straight Connector 4">
            <a:extLst>
              <a:ext uri="{FF2B5EF4-FFF2-40B4-BE49-F238E27FC236}">
                <a16:creationId xmlns:a16="http://schemas.microsoft.com/office/drawing/2014/main" id="{D6667E51-1806-4892-AE8E-ECB180509056}"/>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3690ED0-2744-41BC-9A2A-FD53D97D66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9" name="TextBox 8">
            <a:extLst>
              <a:ext uri="{FF2B5EF4-FFF2-40B4-BE49-F238E27FC236}">
                <a16:creationId xmlns:a16="http://schemas.microsoft.com/office/drawing/2014/main" id="{36743E0D-4977-42EF-886F-8037CE602756}"/>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Restaurant data – </a:t>
            </a:r>
            <a:r>
              <a:rPr lang="fr-CH" sz="3200" dirty="0" err="1">
                <a:solidFill>
                  <a:schemeClr val="tx2">
                    <a:lumMod val="75000"/>
                  </a:schemeClr>
                </a:solidFill>
                <a:latin typeface="Tw Cen MT" panose="020B0602020104020603" pitchFamily="34" charset="0"/>
              </a:rPr>
              <a:t>Fixed</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effects</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selection</a:t>
            </a:r>
            <a:endParaRPr lang="en-GB" sz="3200" dirty="0">
              <a:solidFill>
                <a:schemeClr val="tx2">
                  <a:lumMod val="75000"/>
                </a:schemeClr>
              </a:solidFill>
              <a:latin typeface="Tw Cen MT" panose="020B0602020104020603" pitchFamily="34" charset="0"/>
            </a:endParaRPr>
          </a:p>
        </p:txBody>
      </p:sp>
      <p:sp>
        <p:nvSpPr>
          <p:cNvPr id="4" name="Rectangle 3">
            <a:extLst>
              <a:ext uri="{FF2B5EF4-FFF2-40B4-BE49-F238E27FC236}">
                <a16:creationId xmlns:a16="http://schemas.microsoft.com/office/drawing/2014/main" id="{A9FC2573-9B50-4E9B-89A7-E0ED2C5ED895}"/>
              </a:ext>
            </a:extLst>
          </p:cNvPr>
          <p:cNvSpPr/>
          <p:nvPr/>
        </p:nvSpPr>
        <p:spPr>
          <a:xfrm>
            <a:off x="3189317" y="3140968"/>
            <a:ext cx="6651099" cy="1384995"/>
          </a:xfrm>
          <a:prstGeom prst="rect">
            <a:avLst/>
          </a:prstGeom>
          <a:ln>
            <a:solidFill>
              <a:schemeClr val="tx1">
                <a:lumMod val="50000"/>
                <a:lumOff val="50000"/>
              </a:schemeClr>
            </a:solidFill>
            <a:prstDash val="dash"/>
          </a:ln>
        </p:spPr>
        <p:txBody>
          <a:bodyPr wrap="square">
            <a:spAutoFit/>
          </a:bodyPr>
          <a:lstStyle/>
          <a:p>
            <a:r>
              <a:rPr lang="da-DK" sz="1200" dirty="0">
                <a:latin typeface="Courier New" panose="02070309020205020404" pitchFamily="49" charset="0"/>
                <a:cs typeface="Courier New" panose="02070309020205020404" pitchFamily="49" charset="0"/>
              </a:rPr>
              <a:t>Type II Analysis of Variance Table with Satterthwaite's method</a:t>
            </a:r>
          </a:p>
          <a:p>
            <a:r>
              <a:rPr lang="da-DK" sz="1200" dirty="0">
                <a:latin typeface="Courier New" panose="02070309020205020404" pitchFamily="49" charset="0"/>
                <a:cs typeface="Courier New" panose="02070309020205020404" pitchFamily="49" charset="0"/>
              </a:rPr>
              <a:t>                   Sum Sq Mean Sq NumDF DenDF F value    Pr(&gt;F)    </a:t>
            </a:r>
          </a:p>
          <a:p>
            <a:r>
              <a:rPr lang="da-DK" sz="1200" dirty="0">
                <a:latin typeface="Courier New" panose="02070309020205020404" pitchFamily="49" charset="0"/>
                <a:cs typeface="Courier New" panose="02070309020205020404" pitchFamily="49" charset="0"/>
              </a:rPr>
              <a:t>Starcat            78.033  39.016     2    30  8.1700 0.0014706 ** </a:t>
            </a:r>
          </a:p>
          <a:p>
            <a:r>
              <a:rPr lang="da-DK" sz="1200" dirty="0">
                <a:latin typeface="Courier New" panose="02070309020205020404" pitchFamily="49" charset="0"/>
                <a:cs typeface="Courier New" panose="02070309020205020404" pitchFamily="49" charset="0"/>
              </a:rPr>
              <a:t>Criterion         100.258  33.419     3   450  6.9980 0.0001311 ***</a:t>
            </a:r>
          </a:p>
          <a:p>
            <a:r>
              <a:rPr lang="da-DK" sz="1200" dirty="0">
                <a:latin typeface="Courier New" panose="02070309020205020404" pitchFamily="49" charset="0"/>
                <a:cs typeface="Courier New" panose="02070309020205020404" pitchFamily="49" charset="0"/>
              </a:rPr>
              <a:t>Starcat:Criterion 222.977  37.163     6   450  7.7818 5.569e-08 ***</a:t>
            </a:r>
          </a:p>
          <a:p>
            <a:r>
              <a:rPr lang="da-DK" sz="1200" dirty="0">
                <a:latin typeface="Courier New" panose="02070309020205020404" pitchFamily="49" charset="0"/>
                <a:cs typeface="Courier New" panose="02070309020205020404" pitchFamily="49" charset="0"/>
              </a:rPr>
              <a:t>---</a:t>
            </a:r>
          </a:p>
          <a:p>
            <a:r>
              <a:rPr lang="da-DK" sz="1200" dirty="0">
                <a:latin typeface="Courier New" panose="02070309020205020404" pitchFamily="49" charset="0"/>
                <a:cs typeface="Courier New" panose="02070309020205020404" pitchFamily="49" charset="0"/>
              </a:rPr>
              <a:t>Signif. codes:  0 ‘***’ 0.001 ‘**’ 0.01 ‘*’ 0.05 ‘.’ 0.1 ‘ ’ 1</a:t>
            </a:r>
            <a:endParaRPr lang="da-DK"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365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667E51-1806-4892-AE8E-ECB180509056}"/>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3690ED0-2744-41BC-9A2A-FD53D97D66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9" name="TextBox 8">
            <a:extLst>
              <a:ext uri="{FF2B5EF4-FFF2-40B4-BE49-F238E27FC236}">
                <a16:creationId xmlns:a16="http://schemas.microsoft.com/office/drawing/2014/main" id="{36743E0D-4977-42EF-886F-8037CE602756}"/>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Restaurant data – </a:t>
            </a:r>
            <a:r>
              <a:rPr lang="fr-CH" sz="3200" dirty="0" err="1">
                <a:solidFill>
                  <a:schemeClr val="tx2">
                    <a:lumMod val="75000"/>
                  </a:schemeClr>
                </a:solidFill>
                <a:latin typeface="Tw Cen MT" panose="020B0602020104020603" pitchFamily="34" charset="0"/>
              </a:rPr>
              <a:t>Fixed</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effects</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selection</a:t>
            </a:r>
            <a:endParaRPr lang="en-GB" sz="3200" dirty="0">
              <a:solidFill>
                <a:schemeClr val="tx2">
                  <a:lumMod val="75000"/>
                </a:schemeClr>
              </a:solidFill>
              <a:latin typeface="Tw Cen MT" panose="020B0602020104020603" pitchFamily="34" charset="0"/>
            </a:endParaRPr>
          </a:p>
        </p:txBody>
      </p:sp>
      <p:pic>
        <p:nvPicPr>
          <p:cNvPr id="6" name="Picture 5">
            <a:extLst>
              <a:ext uri="{FF2B5EF4-FFF2-40B4-BE49-F238E27FC236}">
                <a16:creationId xmlns:a16="http://schemas.microsoft.com/office/drawing/2014/main" id="{B2E8137E-FB7F-44CC-8DA4-90686E23A7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024" y="1844824"/>
            <a:ext cx="10731952" cy="4554563"/>
          </a:xfrm>
          <a:prstGeom prst="rect">
            <a:avLst/>
          </a:prstGeom>
        </p:spPr>
      </p:pic>
      <p:sp>
        <p:nvSpPr>
          <p:cNvPr id="8" name="Oval 7">
            <a:extLst>
              <a:ext uri="{FF2B5EF4-FFF2-40B4-BE49-F238E27FC236}">
                <a16:creationId xmlns:a16="http://schemas.microsoft.com/office/drawing/2014/main" id="{1DB935A3-FEF4-4284-B6E7-F21B6A5D9A65}"/>
              </a:ext>
            </a:extLst>
          </p:cNvPr>
          <p:cNvSpPr/>
          <p:nvPr/>
        </p:nvSpPr>
        <p:spPr>
          <a:xfrm>
            <a:off x="2639616" y="4122105"/>
            <a:ext cx="1008112" cy="13951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806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The interaction test was a </a:t>
            </a:r>
            <a:r>
              <a:rPr lang="da-DK" sz="1600" dirty="0">
                <a:solidFill>
                  <a:srgbClr val="0070C0"/>
                </a:solidFill>
                <a:latin typeface="Calibri Light" panose="020F0302020204030204" pitchFamily="34" charset="0"/>
                <a:cs typeface="Calibri Light" panose="020F0302020204030204" pitchFamily="34" charset="0"/>
              </a:rPr>
              <a:t>3 × 4 omnibus test </a:t>
            </a:r>
            <a:r>
              <a:rPr lang="da-DK" sz="1600" dirty="0">
                <a:latin typeface="Calibri Light" panose="020F0302020204030204" pitchFamily="34" charset="0"/>
                <a:cs typeface="Calibri Light" panose="020F0302020204030204" pitchFamily="34" charset="0"/>
              </a:rPr>
              <a:t>involving multiple parameters simultaneously. It does </a:t>
            </a:r>
            <a:r>
              <a:rPr lang="da-DK" sz="1600">
                <a:latin typeface="Calibri Light" panose="020F0302020204030204" pitchFamily="34" charset="0"/>
                <a:cs typeface="Calibri Light" panose="020F0302020204030204" pitchFamily="34" charset="0"/>
              </a:rPr>
              <a:t>not return </a:t>
            </a:r>
            <a:r>
              <a:rPr lang="da-DK" sz="1600" dirty="0">
                <a:latin typeface="Calibri Light" panose="020F0302020204030204" pitchFamily="34" charset="0"/>
                <a:cs typeface="Calibri Light" panose="020F0302020204030204" pitchFamily="34" charset="0"/>
              </a:rPr>
              <a:t>pairwise contrasts. To </a:t>
            </a:r>
            <a:r>
              <a:rPr lang="da-DK" sz="1600">
                <a:latin typeface="Calibri Light" panose="020F0302020204030204" pitchFamily="34" charset="0"/>
                <a:cs typeface="Calibri Light" panose="020F0302020204030204" pitchFamily="34" charset="0"/>
              </a:rPr>
              <a:t>investigate these, </a:t>
            </a:r>
            <a:r>
              <a:rPr lang="da-DK" sz="1600" dirty="0">
                <a:latin typeface="Calibri Light" panose="020F0302020204030204" pitchFamily="34" charset="0"/>
                <a:cs typeface="Calibri Light" panose="020F0302020204030204" pitchFamily="34" charset="0"/>
              </a:rPr>
              <a:t>we should proceed with conducting </a:t>
            </a:r>
            <a:r>
              <a:rPr lang="da-DK" sz="1600" dirty="0">
                <a:solidFill>
                  <a:srgbClr val="0070C0"/>
                </a:solidFill>
                <a:latin typeface="Calibri Light" panose="020F0302020204030204" pitchFamily="34" charset="0"/>
                <a:cs typeface="Calibri Light" panose="020F0302020204030204" pitchFamily="34" charset="0"/>
              </a:rPr>
              <a:t>follow-up tests</a:t>
            </a:r>
            <a:r>
              <a:rPr lang="da-DK" sz="1600" dirty="0">
                <a:latin typeface="Calibri Light" panose="020F0302020204030204" pitchFamily="34" charset="0"/>
                <a:cs typeface="Calibri Light" panose="020F0302020204030204" pitchFamily="34" charset="0"/>
              </a:rPr>
              <a:t>. In practice, there are four ways to do this in R, each with advantages and disadvantages:</a:t>
            </a:r>
          </a:p>
          <a:p>
            <a:endParaRPr lang="da-DK" sz="1600" dirty="0">
              <a:latin typeface="Calibri Light" panose="020F0302020204030204" pitchFamily="34" charset="0"/>
              <a:cs typeface="Calibri Light" panose="020F0302020204030204" pitchFamily="34" charset="0"/>
            </a:endParaRPr>
          </a:p>
          <a:p>
            <a:pPr lvl="1"/>
            <a:r>
              <a:rPr lang="da-DK" sz="1600" b="1" u="sng" dirty="0">
                <a:solidFill>
                  <a:srgbClr val="0070C0"/>
                </a:solidFill>
                <a:latin typeface="Calibri Light" panose="020F0302020204030204" pitchFamily="34" charset="0"/>
                <a:cs typeface="Calibri Light" panose="020F0302020204030204" pitchFamily="34" charset="0"/>
              </a:rPr>
              <a:t>Subsetting</a:t>
            </a:r>
            <a:r>
              <a:rPr lang="da-DK" sz="1600" dirty="0">
                <a:latin typeface="Calibri Light" panose="020F0302020204030204" pitchFamily="34" charset="0"/>
                <a:cs typeface="Calibri Light" panose="020F0302020204030204" pitchFamily="34" charset="0"/>
              </a:rPr>
              <a:t>: We subset our data to a contrast of interest. </a:t>
            </a:r>
            <a:r>
              <a:rPr lang="da-DK" sz="1600" b="1" dirty="0">
                <a:solidFill>
                  <a:srgbClr val="00B050"/>
                </a:solidFill>
                <a:latin typeface="Calibri Light" panose="020F0302020204030204" pitchFamily="34" charset="0"/>
                <a:cs typeface="Calibri Light" panose="020F0302020204030204" pitchFamily="34" charset="0"/>
              </a:rPr>
              <a:t>(+)</a:t>
            </a:r>
            <a:r>
              <a:rPr lang="da-DK" sz="1600" dirty="0">
                <a:latin typeface="Calibri Light" panose="020F0302020204030204" pitchFamily="34" charset="0"/>
                <a:cs typeface="Calibri Light" panose="020F0302020204030204" pitchFamily="34" charset="0"/>
              </a:rPr>
              <a:t> This is fast and simple but </a:t>
            </a:r>
            <a:r>
              <a:rPr lang="da-DK" sz="1600" b="1" dirty="0">
                <a:solidFill>
                  <a:srgbClr val="C00000"/>
                </a:solidFill>
                <a:latin typeface="Calibri Light" panose="020F0302020204030204" pitchFamily="34" charset="0"/>
                <a:cs typeface="Calibri Light" panose="020F0302020204030204" pitchFamily="34" charset="0"/>
              </a:rPr>
              <a:t>(−) </a:t>
            </a:r>
            <a:r>
              <a:rPr lang="da-DK" sz="1600" dirty="0">
                <a:latin typeface="Calibri Light" panose="020F0302020204030204" pitchFamily="34" charset="0"/>
                <a:cs typeface="Calibri Light" panose="020F0302020204030204" pitchFamily="34" charset="0"/>
              </a:rPr>
              <a:t>you lose statistical power. Generally not the desired </a:t>
            </a:r>
            <a:r>
              <a:rPr lang="da-DK" sz="1600">
                <a:latin typeface="Calibri Light" panose="020F0302020204030204" pitchFamily="34" charset="0"/>
                <a:cs typeface="Calibri Light" panose="020F0302020204030204" pitchFamily="34" charset="0"/>
              </a:rPr>
              <a:t>approach!</a:t>
            </a:r>
            <a:endParaRPr lang="da-DK" sz="1600" dirty="0">
              <a:latin typeface="Calibri Light" panose="020F0302020204030204" pitchFamily="34" charset="0"/>
              <a:cs typeface="Calibri Light" panose="020F0302020204030204" pitchFamily="34" charset="0"/>
            </a:endParaRPr>
          </a:p>
          <a:p>
            <a:pPr lvl="1"/>
            <a:r>
              <a:rPr lang="da-DK" sz="1600" b="1" u="sng" dirty="0">
                <a:solidFill>
                  <a:srgbClr val="0070C0"/>
                </a:solidFill>
                <a:latin typeface="Calibri Light" panose="020F0302020204030204" pitchFamily="34" charset="0"/>
                <a:cs typeface="Calibri Light" panose="020F0302020204030204" pitchFamily="34" charset="0"/>
              </a:rPr>
              <a:t>Manual dummy recoding</a:t>
            </a:r>
            <a:r>
              <a:rPr lang="da-DK" sz="1600" dirty="0">
                <a:latin typeface="Calibri Light" panose="020F0302020204030204" pitchFamily="34" charset="0"/>
                <a:cs typeface="Calibri Light" panose="020F0302020204030204" pitchFamily="34" charset="0"/>
              </a:rPr>
              <a:t>: We manually recode our dummy variables to correspond to interesting contrasts, and get our test results directly from the model's summary/parameter output. </a:t>
            </a:r>
            <a:r>
              <a:rPr lang="da-DK" sz="1600" b="1" dirty="0">
                <a:solidFill>
                  <a:srgbClr val="00B050"/>
                </a:solidFill>
                <a:latin typeface="Calibri Light" panose="020F0302020204030204" pitchFamily="34" charset="0"/>
                <a:cs typeface="Calibri Light" panose="020F0302020204030204" pitchFamily="34" charset="0"/>
              </a:rPr>
              <a:t>(+)</a:t>
            </a:r>
            <a:r>
              <a:rPr lang="da-DK" sz="1600" dirty="0">
                <a:latin typeface="Calibri Light" panose="020F0302020204030204" pitchFamily="34" charset="0"/>
                <a:cs typeface="Calibri Light" panose="020F0302020204030204" pitchFamily="34" charset="0"/>
              </a:rPr>
              <a:t> Will yield correct tests without loss of power but </a:t>
            </a:r>
            <a:r>
              <a:rPr lang="da-DK" sz="1600" b="1" dirty="0">
                <a:solidFill>
                  <a:srgbClr val="C00000"/>
                </a:solidFill>
                <a:latin typeface="Calibri Light" panose="020F0302020204030204" pitchFamily="34" charset="0"/>
                <a:cs typeface="Calibri Light" panose="020F0302020204030204" pitchFamily="34" charset="0"/>
              </a:rPr>
              <a:t>(−) </a:t>
            </a:r>
            <a:r>
              <a:rPr lang="da-DK" sz="1600" dirty="0">
                <a:latin typeface="Calibri Light" panose="020F0302020204030204" pitchFamily="34" charset="0"/>
                <a:cs typeface="Calibri Light" panose="020F0302020204030204" pitchFamily="34" charset="0"/>
              </a:rPr>
              <a:t>can be tedious to run manually for large </a:t>
            </a:r>
            <a:r>
              <a:rPr lang="da-DK" sz="1600">
                <a:latin typeface="Calibri Light" panose="020F0302020204030204" pitchFamily="34" charset="0"/>
                <a:cs typeface="Calibri Light" panose="020F0302020204030204" pitchFamily="34" charset="0"/>
              </a:rPr>
              <a:t>designs.</a:t>
            </a:r>
            <a:endParaRPr lang="da-DK" sz="1600" dirty="0">
              <a:latin typeface="Calibri Light" panose="020F0302020204030204" pitchFamily="34" charset="0"/>
              <a:cs typeface="Calibri Light" panose="020F0302020204030204" pitchFamily="34" charset="0"/>
            </a:endParaRPr>
          </a:p>
          <a:p>
            <a:pPr lvl="1"/>
            <a:r>
              <a:rPr lang="da-DK" sz="1600" b="1" u="sng">
                <a:solidFill>
                  <a:srgbClr val="0070C0"/>
                </a:solidFill>
                <a:latin typeface="Calibri Light" panose="020F0302020204030204" pitchFamily="34" charset="0"/>
                <a:cs typeface="Calibri Light" panose="020F0302020204030204" pitchFamily="34" charset="0"/>
              </a:rPr>
              <a:t>Difflsmeans</a:t>
            </a:r>
            <a:r>
              <a:rPr lang="da-DK" sz="1600" dirty="0">
                <a:latin typeface="Calibri Light" panose="020F0302020204030204" pitchFamily="34" charset="0"/>
                <a:cs typeface="Calibri Light" panose="020F0302020204030204" pitchFamily="34" charset="0"/>
              </a:rPr>
              <a:t>: We run the </a:t>
            </a:r>
            <a:r>
              <a:rPr lang="da-DK" sz="1400" dirty="0">
                <a:latin typeface="Courier New" panose="02070309020205020404" pitchFamily="49" charset="0"/>
                <a:cs typeface="Courier New" panose="02070309020205020404" pitchFamily="49" charset="0"/>
              </a:rPr>
              <a:t>difflsmeans</a:t>
            </a:r>
            <a:r>
              <a:rPr lang="da-DK" sz="1600" dirty="0">
                <a:latin typeface="Times New Roman" panose="02020603050405020304" pitchFamily="18" charset="0"/>
                <a:cs typeface="Times New Roman" panose="02020603050405020304" pitchFamily="18" charset="0"/>
              </a:rPr>
              <a:t> </a:t>
            </a:r>
            <a:r>
              <a:rPr lang="da-DK" sz="1600" dirty="0">
                <a:latin typeface="Calibri Light" panose="020F0302020204030204" pitchFamily="34" charset="0"/>
                <a:cs typeface="Calibri Light" panose="020F0302020204030204" pitchFamily="34" charset="0"/>
              </a:rPr>
              <a:t>function from the </a:t>
            </a:r>
            <a:r>
              <a:rPr lang="da-DK" sz="1400" dirty="0">
                <a:latin typeface="Courier New" panose="02070309020205020404" pitchFamily="49" charset="0"/>
                <a:cs typeface="Courier New" panose="02070309020205020404" pitchFamily="49" charset="0"/>
              </a:rPr>
              <a:t>lmerTest</a:t>
            </a:r>
            <a:r>
              <a:rPr lang="da-DK" sz="1600" dirty="0">
                <a:latin typeface="Times New Roman" panose="02020603050405020304" pitchFamily="18" charset="0"/>
                <a:cs typeface="Times New Roman" panose="02020603050405020304" pitchFamily="18" charset="0"/>
              </a:rPr>
              <a:t> </a:t>
            </a:r>
            <a:r>
              <a:rPr lang="da-DK" sz="1600" dirty="0">
                <a:latin typeface="Calibri Light" panose="020F0302020204030204" pitchFamily="34" charset="0"/>
                <a:cs typeface="Calibri Light" panose="020F0302020204030204" pitchFamily="34" charset="0"/>
              </a:rPr>
              <a:t>library on our model and obtain every pairwise contrast. </a:t>
            </a:r>
            <a:r>
              <a:rPr lang="da-DK" sz="1600" b="1" dirty="0">
                <a:solidFill>
                  <a:srgbClr val="00B050"/>
                </a:solidFill>
                <a:latin typeface="Calibri Light" panose="020F0302020204030204" pitchFamily="34" charset="0"/>
                <a:cs typeface="Calibri Light" panose="020F0302020204030204" pitchFamily="34" charset="0"/>
              </a:rPr>
              <a:t>(+) </a:t>
            </a:r>
            <a:r>
              <a:rPr lang="da-DK" sz="1600" dirty="0">
                <a:latin typeface="Calibri Light" panose="020F0302020204030204" pitchFamily="34" charset="0"/>
                <a:cs typeface="Calibri Light" panose="020F0302020204030204" pitchFamily="34" charset="0"/>
              </a:rPr>
              <a:t>Fast, efficient, and correct but </a:t>
            </a:r>
            <a:r>
              <a:rPr lang="da-DK" sz="1600" b="1" dirty="0">
                <a:solidFill>
                  <a:srgbClr val="C00000"/>
                </a:solidFill>
                <a:latin typeface="Calibri Light" panose="020F0302020204030204" pitchFamily="34" charset="0"/>
                <a:cs typeface="Calibri Light" panose="020F0302020204030204" pitchFamily="34" charset="0"/>
              </a:rPr>
              <a:t>(−) </a:t>
            </a:r>
            <a:r>
              <a:rPr lang="da-DK" sz="1600" dirty="0">
                <a:latin typeface="Calibri Light" panose="020F0302020204030204" pitchFamily="34" charset="0"/>
                <a:cs typeface="Calibri Light" panose="020F0302020204030204" pitchFamily="34" charset="0"/>
              </a:rPr>
              <a:t>only handles factors and allows no custom contrasts (e.g., sliced joint </a:t>
            </a:r>
            <a:r>
              <a:rPr lang="da-DK" sz="1600">
                <a:latin typeface="Calibri Light" panose="020F0302020204030204" pitchFamily="34" charset="0"/>
                <a:cs typeface="Calibri Light" panose="020F0302020204030204" pitchFamily="34" charset="0"/>
              </a:rPr>
              <a:t>tests).</a:t>
            </a:r>
            <a:endParaRPr lang="da-DK" sz="1600" dirty="0">
              <a:latin typeface="Calibri Light" panose="020F0302020204030204" pitchFamily="34" charset="0"/>
              <a:cs typeface="Calibri Light" panose="020F0302020204030204" pitchFamily="34" charset="0"/>
            </a:endParaRPr>
          </a:p>
          <a:p>
            <a:pPr lvl="1"/>
            <a:r>
              <a:rPr lang="da-DK" sz="1600" b="1" u="sng" dirty="0">
                <a:solidFill>
                  <a:srgbClr val="0070C0"/>
                </a:solidFill>
                <a:latin typeface="Calibri Light" panose="020F0302020204030204" pitchFamily="34" charset="0"/>
                <a:cs typeface="Calibri Light" panose="020F0302020204030204" pitchFamily="34" charset="0"/>
              </a:rPr>
              <a:t>General linear hypothesis</a:t>
            </a:r>
            <a:r>
              <a:rPr lang="da-DK" sz="1600" dirty="0">
                <a:latin typeface="Calibri Light" panose="020F0302020204030204" pitchFamily="34" charset="0"/>
                <a:cs typeface="Calibri Light" panose="020F0302020204030204" pitchFamily="34" charset="0"/>
              </a:rPr>
              <a:t>: We construct the desired contrasts with a general linear hypothesis (GLH), using e.g., </a:t>
            </a:r>
            <a:r>
              <a:rPr lang="da-DK" sz="1400" dirty="0">
                <a:latin typeface="Courier New" panose="02070309020205020404" pitchFamily="49" charset="0"/>
                <a:cs typeface="Courier New" panose="02070309020205020404" pitchFamily="49" charset="0"/>
              </a:rPr>
              <a:t>linearHypothesis{car}</a:t>
            </a:r>
            <a:r>
              <a:rPr lang="da-DK" sz="1600" dirty="0">
                <a:latin typeface="Calibri Light" panose="020F0302020204030204" pitchFamily="34" charset="0"/>
                <a:cs typeface="Calibri Light" panose="020F0302020204030204" pitchFamily="34" charset="0"/>
              </a:rPr>
              <a:t>, or </a:t>
            </a:r>
            <a:r>
              <a:rPr lang="da-DK" sz="1400" dirty="0">
                <a:latin typeface="Courier New" panose="02070309020205020404" pitchFamily="49" charset="0"/>
                <a:cs typeface="Courier New" panose="02070309020205020404" pitchFamily="49" charset="0"/>
              </a:rPr>
              <a:t>contest{lmerTest}</a:t>
            </a:r>
            <a:r>
              <a:rPr lang="da-DK" sz="1600" dirty="0">
                <a:latin typeface="Calibri Light" panose="020F0302020204030204" pitchFamily="34" charset="0"/>
                <a:cs typeface="Calibri Light" panose="020F0302020204030204" pitchFamily="34" charset="0"/>
              </a:rPr>
              <a:t>. </a:t>
            </a:r>
            <a:r>
              <a:rPr lang="da-DK" sz="1600" b="1" dirty="0">
                <a:solidFill>
                  <a:srgbClr val="00B050"/>
                </a:solidFill>
                <a:latin typeface="Calibri Light" panose="020F0302020204030204" pitchFamily="34" charset="0"/>
                <a:cs typeface="Calibri Light" panose="020F0302020204030204" pitchFamily="34" charset="0"/>
              </a:rPr>
              <a:t>(+)</a:t>
            </a:r>
            <a:r>
              <a:rPr lang="da-DK" sz="1600" dirty="0">
                <a:latin typeface="Calibri Light" panose="020F0302020204030204" pitchFamily="34" charset="0"/>
                <a:cs typeface="Calibri Light" panose="020F0302020204030204" pitchFamily="34" charset="0"/>
              </a:rPr>
              <a:t> Offers complete flexibility but </a:t>
            </a:r>
            <a:r>
              <a:rPr lang="da-DK" sz="1600" b="1" dirty="0">
                <a:solidFill>
                  <a:srgbClr val="C00000"/>
                </a:solidFill>
                <a:latin typeface="Calibri Light" panose="020F0302020204030204" pitchFamily="34" charset="0"/>
                <a:cs typeface="Calibri Light" panose="020F0302020204030204" pitchFamily="34" charset="0"/>
              </a:rPr>
              <a:t>(−) </a:t>
            </a:r>
            <a:r>
              <a:rPr lang="da-DK" sz="1600" dirty="0">
                <a:latin typeface="Calibri Light" panose="020F0302020204030204" pitchFamily="34" charset="0"/>
                <a:cs typeface="Calibri Light" panose="020F0302020204030204" pitchFamily="34" charset="0"/>
              </a:rPr>
              <a:t>requires a thorough understanding of how to create contrast matrices.</a:t>
            </a:r>
          </a:p>
          <a:p>
            <a:endParaRPr lang="da-DK" sz="1600" dirty="0">
              <a:latin typeface="Times New Roman" panose="02020603050405020304" pitchFamily="18" charset="0"/>
              <a:cs typeface="Times New Roman" panose="02020603050405020304" pitchFamily="18" charset="0"/>
            </a:endParaRPr>
          </a:p>
          <a:p>
            <a:pPr marL="0" indent="0">
              <a:buNone/>
            </a:pPr>
            <a:r>
              <a:rPr lang="fr-CH" sz="16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Restaurant data – Follow-up tests</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9EB124FE-0DDF-4C6E-9750-5CBA5F0FCAB4}"/>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42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In practice, the </a:t>
            </a:r>
            <a:r>
              <a:rPr lang="da-DK" sz="1400" dirty="0">
                <a:latin typeface="Courier New" panose="02070309020205020404" pitchFamily="49" charset="0"/>
                <a:cs typeface="Courier New" panose="02070309020205020404" pitchFamily="49" charset="0"/>
              </a:rPr>
              <a:t>difflsmeans</a:t>
            </a:r>
            <a:r>
              <a:rPr lang="da-DK" sz="1600" dirty="0">
                <a:latin typeface="Times New Roman" panose="02020603050405020304" pitchFamily="18" charset="0"/>
                <a:cs typeface="Times New Roman" panose="02020603050405020304" pitchFamily="18" charset="0"/>
              </a:rPr>
              <a:t> </a:t>
            </a:r>
            <a:r>
              <a:rPr lang="da-DK" sz="1600" dirty="0">
                <a:latin typeface="Calibri Light" panose="020F0302020204030204" pitchFamily="34" charset="0"/>
                <a:cs typeface="Calibri Light" panose="020F0302020204030204" pitchFamily="34" charset="0"/>
              </a:rPr>
              <a:t>function will often be the most helpful method. However, manual dummy recoding or GLHs may be necessary in models that contain both continuous and categorical predictors.</a:t>
            </a:r>
            <a:endParaRPr lang="da-DK" sz="1200" dirty="0">
              <a:latin typeface="Calibri Light" panose="020F0302020204030204" pitchFamily="34" charset="0"/>
              <a:cs typeface="Calibri Light" panose="020F0302020204030204" pitchFamily="34" charset="0"/>
            </a:endParaRPr>
          </a:p>
          <a:p>
            <a:endParaRPr lang="da-DK" sz="1200" dirty="0">
              <a:latin typeface="Times New Roman" panose="02020603050405020304" pitchFamily="18" charset="0"/>
              <a:cs typeface="Times New Roman" panose="02020603050405020304" pitchFamily="18" charset="0"/>
            </a:endParaRPr>
          </a:p>
          <a:p>
            <a:pPr marL="0" indent="0">
              <a:buNone/>
            </a:pPr>
            <a:r>
              <a:rPr lang="da-DK" sz="1200" dirty="0">
                <a:latin typeface="Courier New" panose="02070309020205020404" pitchFamily="49" charset="0"/>
                <a:cs typeface="Courier New" panose="02070309020205020404" pitchFamily="49" charset="0"/>
              </a:rPr>
              <a:t>	difflsmeans(mod3)</a:t>
            </a:r>
          </a:p>
          <a:p>
            <a:endParaRPr lang="da-DK" sz="1200" dirty="0">
              <a:latin typeface="Times New Roman" panose="02020603050405020304" pitchFamily="18" charset="0"/>
              <a:cs typeface="Times New Roman" panose="02020603050405020304" pitchFamily="18" charset="0"/>
            </a:endParaRPr>
          </a:p>
          <a:p>
            <a:r>
              <a:rPr lang="da-DK" sz="1600" dirty="0">
                <a:latin typeface="Calibri Light" panose="020F0302020204030204" pitchFamily="34" charset="0"/>
                <a:cs typeface="Calibri Light" panose="020F0302020204030204" pitchFamily="34" charset="0"/>
              </a:rPr>
              <a:t>This produces a massive table with 75 pairwise contrasts: all main effects contrasts and all possible interaction contrasts. For example, the main effects contrasts for star category are:</a:t>
            </a: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r>
              <a:rPr lang="da-DK" sz="1600" dirty="0">
                <a:latin typeface="Calibri Light" panose="020F0302020204030204" pitchFamily="34" charset="0"/>
                <a:cs typeface="Calibri Light" panose="020F0302020204030204" pitchFamily="34" charset="0"/>
              </a:rPr>
              <a:t>The contrast table can be cumbersome to navigate for large designs </a:t>
            </a:r>
            <a:r>
              <a:rPr lang="da-DK" sz="1600">
                <a:latin typeface="Calibri Light" panose="020F0302020204030204" pitchFamily="34" charset="0"/>
                <a:cs typeface="Calibri Light" panose="020F0302020204030204" pitchFamily="34" charset="0"/>
              </a:rPr>
              <a:t>but it is exhaustive! </a:t>
            </a:r>
            <a:r>
              <a:rPr lang="da-DK" sz="1600" dirty="0">
                <a:latin typeface="Calibri Light" panose="020F0302020204030204" pitchFamily="34" charset="0"/>
                <a:cs typeface="Calibri Light" panose="020F0302020204030204" pitchFamily="34" charset="0"/>
              </a:rPr>
              <a:t>Likewise, the </a:t>
            </a:r>
            <a:r>
              <a:rPr lang="da-DK" sz="1400">
                <a:latin typeface="Courier New" panose="02070309020205020404" pitchFamily="49" charset="0"/>
                <a:cs typeface="Courier New" panose="02070309020205020404" pitchFamily="49" charset="0"/>
              </a:rPr>
              <a:t>lmerTest</a:t>
            </a:r>
            <a:r>
              <a:rPr lang="da-DK" sz="1600">
                <a:latin typeface="Times New Roman" panose="02020603050405020304" pitchFamily="18" charset="0"/>
                <a:cs typeface="Times New Roman" panose="02020603050405020304" pitchFamily="18" charset="0"/>
              </a:rPr>
              <a:t> </a:t>
            </a:r>
            <a:r>
              <a:rPr lang="da-DK" sz="1600">
                <a:latin typeface="Calibri Light" panose="020F0302020204030204" pitchFamily="34" charset="0"/>
                <a:cs typeface="Calibri Light" panose="020F0302020204030204" pitchFamily="34" charset="0"/>
              </a:rPr>
              <a:t>package </a:t>
            </a:r>
            <a:r>
              <a:rPr lang="da-DK" sz="1600" dirty="0">
                <a:latin typeface="Calibri Light" panose="020F0302020204030204" pitchFamily="34" charset="0"/>
                <a:cs typeface="Calibri Light" panose="020F0302020204030204" pitchFamily="34" charset="0"/>
              </a:rPr>
              <a:t>has an </a:t>
            </a:r>
            <a:r>
              <a:rPr lang="da-DK" sz="1400" dirty="0">
                <a:solidFill>
                  <a:srgbClr val="0070C0"/>
                </a:solidFill>
                <a:latin typeface="Courier New" panose="02070309020205020404" pitchFamily="49" charset="0"/>
                <a:cs typeface="Courier New" panose="02070309020205020404" pitchFamily="49" charset="0"/>
              </a:rPr>
              <a:t>ls_means</a:t>
            </a:r>
            <a:r>
              <a:rPr lang="da-DK" sz="1600" dirty="0">
                <a:latin typeface="Times New Roman" panose="02020603050405020304" pitchFamily="18" charset="0"/>
                <a:cs typeface="Times New Roman" panose="02020603050405020304" pitchFamily="18" charset="0"/>
              </a:rPr>
              <a:t> </a:t>
            </a:r>
            <a:r>
              <a:rPr lang="da-DK" sz="1600" dirty="0">
                <a:latin typeface="Calibri Light" panose="020F0302020204030204" pitchFamily="34" charset="0"/>
                <a:cs typeface="Calibri Light" panose="020F0302020204030204" pitchFamily="34" charset="0"/>
              </a:rPr>
              <a:t>function which will print model-based averages per condition, their adjusted standard errors, and significance tests. For multilevel models, </a:t>
            </a:r>
            <a:r>
              <a:rPr lang="da-DK" sz="1600" dirty="0">
                <a:solidFill>
                  <a:srgbClr val="0070C0"/>
                </a:solidFill>
                <a:latin typeface="Calibri Light" panose="020F0302020204030204" pitchFamily="34" charset="0"/>
                <a:cs typeface="Calibri Light" panose="020F0302020204030204" pitchFamily="34" charset="0"/>
              </a:rPr>
              <a:t>model-based averages </a:t>
            </a:r>
            <a:r>
              <a:rPr lang="da-DK" sz="1600" dirty="0">
                <a:latin typeface="Calibri Light" panose="020F0302020204030204" pitchFamily="34" charset="0"/>
                <a:cs typeface="Calibri Light" panose="020F0302020204030204" pitchFamily="34" charset="0"/>
              </a:rPr>
              <a:t>and SEs are generally preferred over data-based averages and SEs! The presence of the random effects can sometimes make these two kinds substantially different...</a:t>
            </a:r>
          </a:p>
          <a:p>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r>
              <a:rPr lang="fr-CH" sz="16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Restaurant data – Follow-up tests</a:t>
            </a:r>
            <a:endParaRPr lang="en-GB" sz="3200" dirty="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069F8D63-1F62-4580-A67E-C1783117CCA2}"/>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5DDCE47-224C-48F0-B21B-E02E1CF803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9" name="TextBox 8">
            <a:extLst>
              <a:ext uri="{FF2B5EF4-FFF2-40B4-BE49-F238E27FC236}">
                <a16:creationId xmlns:a16="http://schemas.microsoft.com/office/drawing/2014/main" id="{69C9E244-16EA-44CF-8AE5-F5BDD5898735}"/>
              </a:ext>
            </a:extLst>
          </p:cNvPr>
          <p:cNvSpPr txBox="1"/>
          <p:nvPr/>
        </p:nvSpPr>
        <p:spPr>
          <a:xfrm>
            <a:off x="2135560" y="3647273"/>
            <a:ext cx="7388778" cy="830997"/>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da-DK"/>
              <a:t>	           Estimate Std.Err    df  t-val   lower   upper Pr(&gt;|t|)    </a:t>
            </a:r>
          </a:p>
          <a:p>
            <a:r>
              <a:rPr lang="da-DK"/>
              <a:t>Starcat0 - Starcat1   - 9.310   4.980  30.0 -1.869 -19.482   0.862 0.071 .  </a:t>
            </a:r>
          </a:p>
          <a:p>
            <a:r>
              <a:rPr lang="da-DK"/>
              <a:t>Starcat0 - Starcat2   -20.115   4.980  30.0 -4.038 -30.287  -9.942 0.000 ***</a:t>
            </a:r>
          </a:p>
          <a:p>
            <a:r>
              <a:rPr lang="da-DK"/>
              <a:t>Starcat1 - Starcat2   -10.805   4.980  30.0 -2.169 -20.977  -0.632 0.038 * </a:t>
            </a:r>
            <a:endParaRPr lang="da-DK" dirty="0"/>
          </a:p>
        </p:txBody>
      </p:sp>
    </p:spTree>
    <p:extLst>
      <p:ext uri="{BB962C8B-B14F-4D97-AF65-F5344CB8AC3E}">
        <p14:creationId xmlns:p14="http://schemas.microsoft.com/office/powerpoint/2010/main" val="643548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5904656" cy="4925144"/>
          </a:xfrm>
        </p:spPr>
        <p:txBody>
          <a:bodyPr>
            <a:noAutofit/>
          </a:bodyPr>
          <a:lstStyle/>
          <a:p>
            <a:r>
              <a:rPr lang="da-DK" sz="1400" dirty="0">
                <a:latin typeface="Courier New" panose="02070309020205020404" pitchFamily="49" charset="0"/>
                <a:cs typeface="Courier New" panose="02070309020205020404" pitchFamily="49" charset="0"/>
              </a:rPr>
              <a:t>difflsmeans</a:t>
            </a:r>
            <a:r>
              <a:rPr lang="da-DK" sz="1400" dirty="0">
                <a:latin typeface="Times New Roman" panose="02020603050405020304" pitchFamily="18" charset="0"/>
                <a:cs typeface="Times New Roman" panose="02020603050405020304" pitchFamily="18" charset="0"/>
              </a:rPr>
              <a:t> </a:t>
            </a:r>
            <a:r>
              <a:rPr lang="da-DK" sz="1600" dirty="0">
                <a:latin typeface="Calibri Light" panose="020F0302020204030204" pitchFamily="34" charset="0"/>
                <a:cs typeface="Calibri Light" panose="020F0302020204030204" pitchFamily="34" charset="0"/>
              </a:rPr>
              <a:t>does not allow the user to conduct </a:t>
            </a:r>
            <a:r>
              <a:rPr lang="da-DK" sz="1600" dirty="0">
                <a:solidFill>
                  <a:srgbClr val="0070C0"/>
                </a:solidFill>
                <a:latin typeface="Calibri Light" panose="020F0302020204030204" pitchFamily="34" charset="0"/>
                <a:cs typeface="Calibri Light" panose="020F0302020204030204" pitchFamily="34" charset="0"/>
              </a:rPr>
              <a:t>sliced joint tests</a:t>
            </a:r>
            <a:r>
              <a:rPr lang="da-DK" sz="1600" dirty="0">
                <a:latin typeface="Calibri Light" panose="020F0302020204030204" pitchFamily="34" charset="0"/>
                <a:cs typeface="Calibri Light" panose="020F0302020204030204" pitchFamily="34" charset="0"/>
              </a:rPr>
              <a:t>, that is, omnibus tests of an effect conditioned on levels of another effect.</a:t>
            </a:r>
          </a:p>
          <a:p>
            <a:endParaRPr lang="da-DK" sz="1600" dirty="0">
              <a:latin typeface="Times New Roman" panose="02020603050405020304" pitchFamily="18" charset="0"/>
              <a:cs typeface="Times New Roman" panose="02020603050405020304" pitchFamily="18" charset="0"/>
            </a:endParaRPr>
          </a:p>
          <a:p>
            <a:r>
              <a:rPr lang="da-DK" sz="1600" dirty="0">
                <a:latin typeface="Calibri Light" panose="020F0302020204030204" pitchFamily="34" charset="0"/>
                <a:cs typeface="Calibri Light" panose="020F0302020204030204" pitchFamily="34" charset="0"/>
              </a:rPr>
              <a:t>After establishing the significant star × criteria interaction, we may wish to proceed first with testing the criterion effect within each star category.</a:t>
            </a:r>
          </a:p>
          <a:p>
            <a:endParaRPr lang="da-DK" sz="1600" dirty="0">
              <a:latin typeface="Times New Roman" panose="02020603050405020304" pitchFamily="18" charset="0"/>
              <a:cs typeface="Times New Roman" panose="02020603050405020304" pitchFamily="18" charset="0"/>
            </a:endParaRPr>
          </a:p>
          <a:p>
            <a:r>
              <a:rPr lang="da-DK" sz="1600" dirty="0">
                <a:latin typeface="Calibri Light" panose="020F0302020204030204" pitchFamily="34" charset="0"/>
                <a:cs typeface="Calibri Light" panose="020F0302020204030204" pitchFamily="34" charset="0"/>
              </a:rPr>
              <a:t>Some authors refer to such tests as </a:t>
            </a:r>
            <a:r>
              <a:rPr lang="en-GB" sz="1600" dirty="0">
                <a:latin typeface="Calibri Light" panose="020F0302020204030204" pitchFamily="34" charset="0"/>
                <a:cs typeface="Calibri Light" panose="020F0302020204030204" pitchFamily="34" charset="0"/>
              </a:rPr>
              <a:t>“</a:t>
            </a:r>
            <a:r>
              <a:rPr lang="da-DK" sz="1600" dirty="0">
                <a:solidFill>
                  <a:srgbClr val="0070C0"/>
                </a:solidFill>
                <a:latin typeface="Calibri Light" panose="020F0302020204030204" pitchFamily="34" charset="0"/>
                <a:cs typeface="Calibri Light" panose="020F0302020204030204" pitchFamily="34" charset="0"/>
              </a:rPr>
              <a:t>simple effects</a:t>
            </a:r>
            <a:r>
              <a:rPr lang="en-GB" sz="1600" dirty="0">
                <a:latin typeface="Calibri Light" panose="020F0302020204030204" pitchFamily="34" charset="0"/>
                <a:cs typeface="Calibri Light" panose="020F0302020204030204" pitchFamily="34" charset="0"/>
              </a:rPr>
              <a:t>”</a:t>
            </a:r>
            <a:r>
              <a:rPr lang="da-DK" sz="1600" dirty="0">
                <a:latin typeface="Calibri Light" panose="020F0302020204030204" pitchFamily="34" charset="0"/>
                <a:cs typeface="Calibri Light" panose="020F0302020204030204" pitchFamily="34" charset="0"/>
              </a:rPr>
              <a:t> (Maxwell &amp; Delaney, 2004). The software SAS calls these sliced tests.</a:t>
            </a:r>
          </a:p>
          <a:p>
            <a:endParaRPr lang="da-DK" sz="1600" dirty="0">
              <a:latin typeface="Times New Roman" panose="02020603050405020304" pitchFamily="18" charset="0"/>
              <a:cs typeface="Times New Roman" panose="02020603050405020304" pitchFamily="18" charset="0"/>
            </a:endParaRPr>
          </a:p>
          <a:p>
            <a:r>
              <a:rPr lang="da-DK" sz="1600" dirty="0">
                <a:latin typeface="Calibri Light" panose="020F0302020204030204" pitchFamily="34" charset="0"/>
                <a:cs typeface="Calibri Light" panose="020F0302020204030204" pitchFamily="34" charset="0"/>
              </a:rPr>
              <a:t>Once again, we could subset our data (and lose power) or construct a custom general linear hypothesis (which is complicated). In R we can use either </a:t>
            </a:r>
            <a:r>
              <a:rPr lang="da-DK" sz="1400" dirty="0">
                <a:solidFill>
                  <a:srgbClr val="0070C0"/>
                </a:solidFill>
                <a:latin typeface="Courier New" panose="02070309020205020404" pitchFamily="49" charset="0"/>
                <a:cs typeface="Courier New" panose="02070309020205020404" pitchFamily="49" charset="0"/>
              </a:rPr>
              <a:t>contest{lmerTest}</a:t>
            </a:r>
            <a:r>
              <a:rPr lang="da-DK" sz="1600" dirty="0">
                <a:latin typeface="Calibri Light" panose="020F0302020204030204" pitchFamily="34" charset="0"/>
                <a:cs typeface="Calibri Light" panose="020F0302020204030204" pitchFamily="34" charset="0"/>
              </a:rPr>
              <a:t>, or the easier </a:t>
            </a:r>
            <a:r>
              <a:rPr lang="da-DK" sz="1400" dirty="0">
                <a:solidFill>
                  <a:srgbClr val="0070C0"/>
                </a:solidFill>
                <a:latin typeface="Courier New" panose="02070309020205020404" pitchFamily="49" charset="0"/>
                <a:cs typeface="Courier New" panose="02070309020205020404" pitchFamily="49" charset="0"/>
              </a:rPr>
              <a:t>joint_tests{emmeans</a:t>
            </a:r>
            <a:r>
              <a:rPr lang="da-DK" sz="1400" dirty="0">
                <a:solidFill>
                  <a:srgbClr val="0070C0"/>
                </a:solidFill>
                <a:latin typeface="Times New Roman" panose="02020603050405020304" pitchFamily="18" charset="0"/>
                <a:cs typeface="Times New Roman" panose="02020603050405020304" pitchFamily="18" charset="0"/>
              </a:rPr>
              <a:t>}</a:t>
            </a:r>
            <a:r>
              <a:rPr lang="da-DK" sz="1400" dirty="0">
                <a:latin typeface="Times New Roman" panose="02020603050405020304" pitchFamily="18" charset="0"/>
                <a:cs typeface="Times New Roman" panose="02020603050405020304" pitchFamily="18" charset="0"/>
              </a:rPr>
              <a:t> </a:t>
            </a:r>
            <a:r>
              <a:rPr lang="da-DK" sz="1600" dirty="0">
                <a:latin typeface="Calibri Light" panose="020F0302020204030204" pitchFamily="34" charset="0"/>
                <a:cs typeface="Calibri Light" panose="020F0302020204030204" pitchFamily="34" charset="0"/>
              </a:rPr>
              <a:t>.</a:t>
            </a:r>
          </a:p>
          <a:p>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r>
              <a:rPr lang="fr-CH" sz="16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Restaurant data – </a:t>
            </a:r>
            <a:r>
              <a:rPr lang="fr-CH" sz="3200" dirty="0" err="1">
                <a:solidFill>
                  <a:schemeClr val="tx2">
                    <a:lumMod val="75000"/>
                  </a:schemeClr>
                </a:solidFill>
                <a:latin typeface="Tw Cen MT" panose="020B0602020104020603" pitchFamily="34" charset="0"/>
              </a:rPr>
              <a:t>Sliced</a:t>
            </a:r>
            <a:r>
              <a:rPr lang="fr-CH" sz="3200" dirty="0">
                <a:solidFill>
                  <a:schemeClr val="tx2">
                    <a:lumMod val="75000"/>
                  </a:schemeClr>
                </a:solidFill>
                <a:latin typeface="Tw Cen MT" panose="020B0602020104020603" pitchFamily="34" charset="0"/>
              </a:rPr>
              <a:t> joint tests</a:t>
            </a:r>
            <a:endParaRPr lang="en-GB" sz="3200" dirty="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069F8D63-1F62-4580-A67E-C1783117CCA2}"/>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5DDCE47-224C-48F0-B21B-E02E1CF803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8" name="Content Placeholder 2">
            <a:extLst>
              <a:ext uri="{FF2B5EF4-FFF2-40B4-BE49-F238E27FC236}">
                <a16:creationId xmlns:a16="http://schemas.microsoft.com/office/drawing/2014/main" id="{5312B3FE-BC4D-4900-8C26-F9E8F56454A1}"/>
              </a:ext>
            </a:extLst>
          </p:cNvPr>
          <p:cNvSpPr txBox="1">
            <a:spLocks/>
          </p:cNvSpPr>
          <p:nvPr/>
        </p:nvSpPr>
        <p:spPr>
          <a:xfrm>
            <a:off x="7320136" y="1600200"/>
            <a:ext cx="3672408" cy="4925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a-DK" sz="1200">
                <a:latin typeface="Courier New" panose="02070309020205020404" pitchFamily="49" charset="0"/>
                <a:cs typeface="Courier New" panose="02070309020205020404" pitchFamily="49" charset="0"/>
              </a:rPr>
              <a:t>library</a:t>
            </a:r>
            <a:r>
              <a:rPr lang="da-DK" sz="1200" dirty="0">
                <a:latin typeface="Courier New" panose="02070309020205020404" pitchFamily="49" charset="0"/>
                <a:cs typeface="Courier New" panose="02070309020205020404" pitchFamily="49" charset="0"/>
              </a:rPr>
              <a:t>(emmeans)</a:t>
            </a:r>
          </a:p>
          <a:p>
            <a:pPr marL="0" indent="0">
              <a:buNone/>
            </a:pPr>
            <a:r>
              <a:rPr lang="da-DK" sz="1200">
                <a:latin typeface="Courier New" panose="02070309020205020404" pitchFamily="49" charset="0"/>
                <a:cs typeface="Courier New" panose="02070309020205020404" pitchFamily="49" charset="0"/>
              </a:rPr>
              <a:t>joint</a:t>
            </a:r>
            <a:r>
              <a:rPr lang="da-DK" sz="1200" dirty="0">
                <a:latin typeface="Courier New" panose="02070309020205020404" pitchFamily="49" charset="0"/>
                <a:cs typeface="Courier New" panose="02070309020205020404" pitchFamily="49" charset="0"/>
              </a:rPr>
              <a:t>_tests(mod3,by="Starcat")</a:t>
            </a:r>
          </a:p>
          <a:p>
            <a:pPr marL="0" indent="0">
              <a:buNone/>
            </a:pPr>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r>
              <a:rPr lang="da-DK" sz="1600" dirty="0">
                <a:latin typeface="Times New Roman" panose="02020603050405020304" pitchFamily="18" charset="0"/>
                <a:cs typeface="Times New Roman" panose="02020603050405020304" pitchFamily="18" charset="0"/>
              </a:rPr>
              <a:t> </a:t>
            </a:r>
          </a:p>
          <a:p>
            <a:endParaRPr lang="da-DK"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a-DK"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fr-CH" sz="1600" dirty="0">
                <a:latin typeface="Times New Roman" panose="02020603050405020304" pitchFamily="18" charset="0"/>
                <a:cs typeface="Times New Roman" panose="02020603050405020304" pitchFamily="18" charset="0"/>
              </a:rPr>
              <a:t> </a:t>
            </a:r>
          </a:p>
        </p:txBody>
      </p:sp>
      <p:sp>
        <p:nvSpPr>
          <p:cNvPr id="9" name="Rectangle 8">
            <a:extLst>
              <a:ext uri="{FF2B5EF4-FFF2-40B4-BE49-F238E27FC236}">
                <a16:creationId xmlns:a16="http://schemas.microsoft.com/office/drawing/2014/main" id="{C33F39FE-53A9-4755-A971-47D7AF56E4F0}"/>
              </a:ext>
            </a:extLst>
          </p:cNvPr>
          <p:cNvSpPr/>
          <p:nvPr/>
        </p:nvSpPr>
        <p:spPr>
          <a:xfrm>
            <a:off x="7457156" y="2276872"/>
            <a:ext cx="3823420" cy="2123658"/>
          </a:xfrm>
          <a:prstGeom prst="rect">
            <a:avLst/>
          </a:prstGeom>
          <a:ln>
            <a:solidFill>
              <a:schemeClr val="tx1">
                <a:lumMod val="50000"/>
                <a:lumOff val="50000"/>
              </a:schemeClr>
            </a:solidFill>
            <a:prstDash val="dash"/>
          </a:ln>
        </p:spPr>
        <p:txBody>
          <a:bodyPr wrap="square">
            <a:spAutoFit/>
          </a:bodyPr>
          <a:lstStyle/>
          <a:p>
            <a:r>
              <a:rPr lang="da-DK" sz="1200" b="1" dirty="0">
                <a:solidFill>
                  <a:srgbClr val="FF0000"/>
                </a:solidFill>
                <a:latin typeface="Courier New" panose="02070309020205020404" pitchFamily="49" charset="0"/>
                <a:cs typeface="Courier New" panose="02070309020205020404" pitchFamily="49" charset="0"/>
              </a:rPr>
              <a:t>Starcat = 0:</a:t>
            </a:r>
          </a:p>
          <a:p>
            <a:r>
              <a:rPr lang="da-DK" sz="1200" dirty="0">
                <a:latin typeface="Courier New" panose="02070309020205020404" pitchFamily="49" charset="0"/>
                <a:cs typeface="Courier New" panose="02070309020205020404" pitchFamily="49" charset="0"/>
              </a:rPr>
              <a:t> model term df1    df2 F.ratio p.value</a:t>
            </a:r>
          </a:p>
          <a:p>
            <a:r>
              <a:rPr lang="da-DK" sz="1200" dirty="0">
                <a:latin typeface="Courier New" panose="02070309020205020404" pitchFamily="49" charset="0"/>
                <a:cs typeface="Courier New" panose="02070309020205020404" pitchFamily="49" charset="0"/>
              </a:rPr>
              <a:t> Criterion    3 459.18  19.955  </a:t>
            </a:r>
            <a:r>
              <a:rPr lang="da-DK" sz="1200" b="1" dirty="0">
                <a:solidFill>
                  <a:srgbClr val="FF0000"/>
                </a:solidFill>
                <a:latin typeface="Courier New" panose="02070309020205020404" pitchFamily="49" charset="0"/>
                <a:cs typeface="Courier New" panose="02070309020205020404" pitchFamily="49" charset="0"/>
              </a:rPr>
              <a:t>&lt;.0001</a:t>
            </a:r>
          </a:p>
          <a:p>
            <a:endParaRPr lang="da-DK" sz="1200" dirty="0">
              <a:latin typeface="Courier New" panose="02070309020205020404" pitchFamily="49" charset="0"/>
              <a:cs typeface="Courier New" panose="02070309020205020404" pitchFamily="49" charset="0"/>
            </a:endParaRPr>
          </a:p>
          <a:p>
            <a:r>
              <a:rPr lang="da-DK" sz="1200" dirty="0">
                <a:latin typeface="Courier New" panose="02070309020205020404" pitchFamily="49" charset="0"/>
                <a:cs typeface="Courier New" panose="02070309020205020404" pitchFamily="49" charset="0"/>
              </a:rPr>
              <a:t>Starcat = 1:</a:t>
            </a:r>
          </a:p>
          <a:p>
            <a:r>
              <a:rPr lang="da-DK" sz="1200" dirty="0">
                <a:latin typeface="Courier New" panose="02070309020205020404" pitchFamily="49" charset="0"/>
                <a:cs typeface="Courier New" panose="02070309020205020404" pitchFamily="49" charset="0"/>
              </a:rPr>
              <a:t> model term df1    df2 F.ratio p.value</a:t>
            </a:r>
          </a:p>
          <a:p>
            <a:r>
              <a:rPr lang="da-DK" sz="1200" dirty="0">
                <a:latin typeface="Courier New" panose="02070309020205020404" pitchFamily="49" charset="0"/>
                <a:cs typeface="Courier New" panose="02070309020205020404" pitchFamily="49" charset="0"/>
              </a:rPr>
              <a:t> Criterion    3 459.18   1.274  0.2828</a:t>
            </a:r>
          </a:p>
          <a:p>
            <a:endParaRPr lang="da-DK" sz="1200" dirty="0">
              <a:latin typeface="Courier New" panose="02070309020205020404" pitchFamily="49" charset="0"/>
              <a:cs typeface="Courier New" panose="02070309020205020404" pitchFamily="49" charset="0"/>
            </a:endParaRPr>
          </a:p>
          <a:p>
            <a:r>
              <a:rPr lang="da-DK" sz="1200" dirty="0">
                <a:latin typeface="Courier New" panose="02070309020205020404" pitchFamily="49" charset="0"/>
                <a:cs typeface="Courier New" panose="02070309020205020404" pitchFamily="49" charset="0"/>
              </a:rPr>
              <a:t>Starcat = 2:</a:t>
            </a:r>
          </a:p>
          <a:p>
            <a:r>
              <a:rPr lang="da-DK" sz="1200" dirty="0">
                <a:latin typeface="Courier New" panose="02070309020205020404" pitchFamily="49" charset="0"/>
                <a:cs typeface="Courier New" panose="02070309020205020404" pitchFamily="49" charset="0"/>
              </a:rPr>
              <a:t> model term df1    df2 F.ratio p.value</a:t>
            </a:r>
          </a:p>
          <a:p>
            <a:r>
              <a:rPr lang="da-DK" sz="1200" dirty="0">
                <a:latin typeface="Courier New" panose="02070309020205020404" pitchFamily="49" charset="0"/>
                <a:cs typeface="Courier New" panose="02070309020205020404" pitchFamily="49" charset="0"/>
              </a:rPr>
              <a:t> Criterion    3 459.18   0.882  0.4503</a:t>
            </a:r>
          </a:p>
        </p:txBody>
      </p:sp>
    </p:spTree>
    <p:extLst>
      <p:ext uri="{BB962C8B-B14F-4D97-AF65-F5344CB8AC3E}">
        <p14:creationId xmlns:p14="http://schemas.microsoft.com/office/powerpoint/2010/main" val="3522588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10225136" cy="4925144"/>
          </a:xfrm>
        </p:spPr>
        <p:txBody>
          <a:bodyPr>
            <a:noAutofit/>
          </a:bodyPr>
          <a:lstStyle/>
          <a:p>
            <a:r>
              <a:rPr lang="da-DK" sz="1600">
                <a:latin typeface="Calibri Light" panose="020F0302020204030204" pitchFamily="34" charset="0"/>
                <a:cs typeface="Calibri Light" panose="020F0302020204030204" pitchFamily="34" charset="0"/>
              </a:rPr>
              <a:t>Since no </a:t>
            </a:r>
            <a:r>
              <a:rPr lang="da-DK" sz="1600" dirty="0">
                <a:latin typeface="Calibri Light" panose="020F0302020204030204" pitchFamily="34" charset="0"/>
                <a:cs typeface="Calibri Light" panose="020F0302020204030204" pitchFamily="34" charset="0"/>
              </a:rPr>
              <a:t>fixed effects </a:t>
            </a:r>
            <a:r>
              <a:rPr lang="da-DK" sz="1600">
                <a:latin typeface="Calibri Light" panose="020F0302020204030204" pitchFamily="34" charset="0"/>
                <a:cs typeface="Calibri Light" panose="020F0302020204030204" pitchFamily="34" charset="0"/>
              </a:rPr>
              <a:t>are also random effects, </a:t>
            </a:r>
            <a:r>
              <a:rPr lang="da-DK" sz="1600" dirty="0">
                <a:latin typeface="Calibri Light" panose="020F0302020204030204" pitchFamily="34" charset="0"/>
                <a:cs typeface="Calibri Light" panose="020F0302020204030204" pitchFamily="34" charset="0"/>
              </a:rPr>
              <a:t>it is a bit safer </a:t>
            </a:r>
            <a:r>
              <a:rPr lang="da-DK" sz="1600">
                <a:latin typeface="Calibri Light" panose="020F0302020204030204" pitchFamily="34" charset="0"/>
                <a:cs typeface="Calibri Light" panose="020F0302020204030204" pitchFamily="34" charset="0"/>
              </a:rPr>
              <a:t>to run a partial-</a:t>
            </a:r>
            <a:r>
              <a:rPr lang="da-DK" sz="1600" i="1">
                <a:latin typeface="Calibri Light" panose="020F0302020204030204" pitchFamily="34" charset="0"/>
                <a:cs typeface="Calibri Light" panose="020F0302020204030204" pitchFamily="34" charset="0"/>
              </a:rPr>
              <a:t>R</a:t>
            </a:r>
            <a:r>
              <a:rPr lang="da-DK" sz="1600" i="1" baseline="30000">
                <a:latin typeface="Calibri Light" panose="020F0302020204030204" pitchFamily="34" charset="0"/>
                <a:cs typeface="Calibri Light" panose="020F0302020204030204" pitchFamily="34" charset="0"/>
              </a:rPr>
              <a:t>2</a:t>
            </a:r>
            <a:r>
              <a:rPr lang="da-DK" sz="1600">
                <a:latin typeface="Calibri Light" panose="020F0302020204030204" pitchFamily="34" charset="0"/>
                <a:cs typeface="Calibri Light" panose="020F0302020204030204" pitchFamily="34" charset="0"/>
              </a:rPr>
              <a:t> breakdown. </a:t>
            </a:r>
            <a:r>
              <a:rPr lang="da-DK" sz="1600" dirty="0">
                <a:latin typeface="Calibri Light" panose="020F0302020204030204" pitchFamily="34" charset="0"/>
                <a:cs typeface="Calibri Light" panose="020F0302020204030204" pitchFamily="34" charset="0"/>
              </a:rPr>
              <a:t>Unfortunately</a:t>
            </a:r>
            <a:r>
              <a:rPr lang="da-DK" sz="1600">
                <a:latin typeface="Calibri Light" panose="020F0302020204030204" pitchFamily="34" charset="0"/>
                <a:cs typeface="Calibri Light" panose="020F0302020204030204" pitchFamily="34" charset="0"/>
              </a:rPr>
              <a:t>,  </a:t>
            </a:r>
            <a:r>
              <a:rPr lang="da-DK" sz="1400" dirty="0">
                <a:latin typeface="Courier New" panose="02070309020205020404" pitchFamily="49" charset="0"/>
                <a:cs typeface="Courier New" panose="02070309020205020404" pitchFamily="49" charset="0"/>
              </a:rPr>
              <a:t>r2beta{r2glmm</a:t>
            </a:r>
            <a:r>
              <a:rPr lang="da-DK" sz="1400">
                <a:latin typeface="Courier New" panose="02070309020205020404" pitchFamily="49" charset="0"/>
                <a:cs typeface="Courier New" panose="02070309020205020404" pitchFamily="49" charset="0"/>
              </a:rPr>
              <a:t>}</a:t>
            </a:r>
            <a:r>
              <a:rPr lang="da-DK" sz="1400">
                <a:latin typeface="Times New Roman" panose="02020603050405020304" pitchFamily="18" charset="0"/>
                <a:cs typeface="Times New Roman" panose="02020603050405020304" pitchFamily="18" charset="0"/>
              </a:rPr>
              <a:t> </a:t>
            </a:r>
            <a:r>
              <a:rPr lang="da-DK" sz="1600">
                <a:latin typeface="Calibri Light" panose="020F0302020204030204" pitchFamily="34" charset="0"/>
                <a:cs typeface="Calibri Light" panose="020F0302020204030204" pitchFamily="34" charset="0"/>
              </a:rPr>
              <a:t>is not useful because it returns partial-</a:t>
            </a:r>
            <a:r>
              <a:rPr lang="da-DK" sz="1600" i="1">
                <a:latin typeface="Calibri Light" panose="020F0302020204030204" pitchFamily="34" charset="0"/>
                <a:cs typeface="Calibri Light" panose="020F0302020204030204" pitchFamily="34" charset="0"/>
              </a:rPr>
              <a:t>R</a:t>
            </a:r>
            <a:r>
              <a:rPr lang="da-DK" sz="1600" i="1" baseline="30000">
                <a:latin typeface="Calibri Light" panose="020F0302020204030204" pitchFamily="34" charset="0"/>
                <a:cs typeface="Calibri Light" panose="020F0302020204030204" pitchFamily="34" charset="0"/>
              </a:rPr>
              <a:t>2 </a:t>
            </a:r>
            <a:r>
              <a:rPr lang="da-DK" sz="1600">
                <a:latin typeface="Calibri Light" panose="020F0302020204030204" pitchFamily="34" charset="0"/>
                <a:cs typeface="Calibri Light" panose="020F0302020204030204" pitchFamily="34" charset="0"/>
              </a:rPr>
              <a:t>for individual (dummy) parameters, when we really want an omnibus value for an entire effect. Instead we can manually compare </a:t>
            </a:r>
            <a:r>
              <a:rPr lang="da-DK" sz="1600" i="1" dirty="0">
                <a:latin typeface="Calibri Light" panose="020F0302020204030204" pitchFamily="34" charset="0"/>
                <a:cs typeface="Calibri Light" panose="020F0302020204030204" pitchFamily="34" charset="0"/>
              </a:rPr>
              <a:t>R</a:t>
            </a:r>
            <a:r>
              <a:rPr lang="da-DK" sz="1600" i="1" baseline="30000" dirty="0">
                <a:latin typeface="Calibri Light" panose="020F0302020204030204" pitchFamily="34" charset="0"/>
                <a:cs typeface="Calibri Light" panose="020F0302020204030204" pitchFamily="34" charset="0"/>
              </a:rPr>
              <a:t>2</a:t>
            </a:r>
            <a:r>
              <a:rPr lang="da-DK" sz="1600" dirty="0">
                <a:latin typeface="Calibri Light" panose="020F0302020204030204" pitchFamily="34" charset="0"/>
                <a:cs typeface="Calibri Light" panose="020F0302020204030204" pitchFamily="34" charset="0"/>
              </a:rPr>
              <a:t>, using </a:t>
            </a:r>
            <a:r>
              <a:rPr lang="da-DK" sz="1400" dirty="0">
                <a:latin typeface="Courier New" panose="02070309020205020404" pitchFamily="49" charset="0"/>
                <a:cs typeface="Courier New" panose="02070309020205020404" pitchFamily="49" charset="0"/>
              </a:rPr>
              <a:t>r.squaredGLMM{MuMIn}</a:t>
            </a:r>
            <a:r>
              <a:rPr lang="da-DK" sz="1600" dirty="0">
                <a:latin typeface="Calibri Light" panose="020F0302020204030204" pitchFamily="34" charset="0"/>
                <a:cs typeface="Calibri Light" panose="020F0302020204030204" pitchFamily="34" charset="0"/>
              </a:rPr>
              <a:t>:</a:t>
            </a: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r>
              <a:rPr lang="da-DK" sz="1600">
                <a:latin typeface="Calibri Light" panose="020F0302020204030204" pitchFamily="34" charset="0"/>
                <a:cs typeface="Calibri Light" panose="020F0302020204030204" pitchFamily="34" charset="0"/>
              </a:rPr>
              <a:t>Note </a:t>
            </a:r>
            <a:r>
              <a:rPr lang="da-DK" sz="1600" dirty="0">
                <a:latin typeface="Calibri Light" panose="020F0302020204030204" pitchFamily="34" charset="0"/>
                <a:cs typeface="Calibri Light" panose="020F0302020204030204" pitchFamily="34" charset="0"/>
              </a:rPr>
              <a:t>that, although the interaction model achieves the best fit, the increase in </a:t>
            </a:r>
            <a:r>
              <a:rPr lang="da-DK" sz="1600" i="1">
                <a:latin typeface="Calibri Light" panose="020F0302020204030204" pitchFamily="34" charset="0"/>
                <a:cs typeface="Calibri Light" panose="020F0302020204030204" pitchFamily="34" charset="0"/>
              </a:rPr>
              <a:t>R</a:t>
            </a:r>
            <a:r>
              <a:rPr lang="da-DK" sz="1600" i="1" baseline="30000">
                <a:latin typeface="Calibri Light" panose="020F0302020204030204" pitchFamily="34" charset="0"/>
                <a:cs typeface="Calibri Light" panose="020F0302020204030204" pitchFamily="34" charset="0"/>
              </a:rPr>
              <a:t>2</a:t>
            </a:r>
            <a:r>
              <a:rPr lang="da-DK" sz="1600">
                <a:latin typeface="Calibri Light" panose="020F0302020204030204" pitchFamily="34" charset="0"/>
                <a:cs typeface="Calibri Light" panose="020F0302020204030204" pitchFamily="34" charset="0"/>
              </a:rPr>
              <a:t> from adding the interaction is practically negligible (versus </a:t>
            </a:r>
            <a:r>
              <a:rPr lang="fr-CH" sz="1400">
                <a:latin typeface="Courier New" panose="02070309020205020404" pitchFamily="49" charset="0"/>
                <a:cs typeface="Courier New" panose="02070309020205020404" pitchFamily="49" charset="0"/>
              </a:rPr>
              <a:t>Starcat+Criterion</a:t>
            </a:r>
            <a:r>
              <a:rPr lang="da-DK" sz="1600">
                <a:latin typeface="Calibri Light" panose="020F0302020204030204" pitchFamily="34" charset="0"/>
                <a:cs typeface="Calibri Light" panose="020F0302020204030204" pitchFamily="34" charset="0"/>
              </a:rPr>
              <a:t>). The partial-</a:t>
            </a:r>
            <a:r>
              <a:rPr lang="da-DK" sz="1600" i="1">
                <a:latin typeface="Calibri Light" panose="020F0302020204030204" pitchFamily="34" charset="0"/>
                <a:cs typeface="Calibri Light" panose="020F0302020204030204" pitchFamily="34" charset="0"/>
              </a:rPr>
              <a:t>R</a:t>
            </a:r>
            <a:r>
              <a:rPr lang="da-DK" sz="1600" i="1" baseline="30000">
                <a:latin typeface="Calibri Light" panose="020F0302020204030204" pitchFamily="34" charset="0"/>
                <a:cs typeface="Calibri Light" panose="020F0302020204030204" pitchFamily="34" charset="0"/>
              </a:rPr>
              <a:t>2</a:t>
            </a:r>
            <a:r>
              <a:rPr lang="da-DK" sz="1600">
                <a:latin typeface="Calibri Light" panose="020F0302020204030204" pitchFamily="34" charset="0"/>
                <a:cs typeface="Calibri Light" panose="020F0302020204030204" pitchFamily="34" charset="0"/>
              </a:rPr>
              <a:t> does not seem to capture well the importance of the interaction.</a:t>
            </a:r>
            <a:endParaRPr lang="da-DK" sz="1600" dirty="0">
              <a:latin typeface="Calibri Light" panose="020F0302020204030204" pitchFamily="34" charset="0"/>
              <a:cs typeface="Calibri Light" panose="020F0302020204030204" pitchFamily="34"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r>
              <a:rPr lang="fr-CH" sz="16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Restaurant data – Model fit</a:t>
            </a:r>
            <a:endParaRPr lang="en-GB" sz="3200" dirty="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069F8D63-1F62-4580-A67E-C1783117CCA2}"/>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5DDCE47-224C-48F0-B21B-E02E1CF803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graphicFrame>
        <p:nvGraphicFramePr>
          <p:cNvPr id="8" name="Table 7">
            <a:extLst>
              <a:ext uri="{FF2B5EF4-FFF2-40B4-BE49-F238E27FC236}">
                <a16:creationId xmlns:a16="http://schemas.microsoft.com/office/drawing/2014/main" id="{D0C109C9-0724-46CF-8B49-A374FB088531}"/>
              </a:ext>
            </a:extLst>
          </p:cNvPr>
          <p:cNvGraphicFramePr>
            <a:graphicFrameLocks noGrp="1"/>
          </p:cNvGraphicFramePr>
          <p:nvPr>
            <p:extLst>
              <p:ext uri="{D42A27DB-BD31-4B8C-83A1-F6EECF244321}">
                <p14:modId xmlns:p14="http://schemas.microsoft.com/office/powerpoint/2010/main" val="3700241018"/>
              </p:ext>
            </p:extLst>
          </p:nvPr>
        </p:nvGraphicFramePr>
        <p:xfrm>
          <a:off x="2423592" y="2780928"/>
          <a:ext cx="4977204" cy="2088234"/>
        </p:xfrm>
        <a:graphic>
          <a:graphicData uri="http://schemas.openxmlformats.org/drawingml/2006/table">
            <a:tbl>
              <a:tblPr firstRow="1" bandRow="1">
                <a:tableStyleId>{2D5ABB26-0587-4C30-8999-92F81FD0307C}</a:tableStyleId>
              </a:tblPr>
              <a:tblGrid>
                <a:gridCol w="2016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801204">
                  <a:extLst>
                    <a:ext uri="{9D8B030D-6E8A-4147-A177-3AD203B41FA5}">
                      <a16:colId xmlns:a16="http://schemas.microsoft.com/office/drawing/2014/main" val="20003"/>
                    </a:ext>
                  </a:extLst>
                </a:gridCol>
              </a:tblGrid>
              <a:tr h="348039">
                <a:tc>
                  <a:txBody>
                    <a:bodyPr/>
                    <a:lstStyle/>
                    <a:p>
                      <a:r>
                        <a:rPr lang="fr-CH" sz="1200" b="1">
                          <a:latin typeface="Calibri Light" panose="020F0302020204030204" pitchFamily="34" charset="0"/>
                          <a:cs typeface="Calibri Light" panose="020F0302020204030204" pitchFamily="34" charset="0"/>
                        </a:rPr>
                        <a:t>Fixed effects model</a:t>
                      </a:r>
                      <a:r>
                        <a:rPr lang="fr-CH" sz="1200" b="1" baseline="0">
                          <a:latin typeface="Calibri Light" panose="020F0302020204030204" pitchFamily="34" charset="0"/>
                          <a:cs typeface="Calibri Light" panose="020F0302020204030204" pitchFamily="34" charset="0"/>
                        </a:rPr>
                        <a:t> (ML)</a:t>
                      </a:r>
                      <a:endParaRPr lang="en-GB" sz="1200" b="1" baseline="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H" sz="1200" b="1" i="0" dirty="0">
                          <a:latin typeface="Calibri Light" panose="020F0302020204030204" pitchFamily="34" charset="0"/>
                          <a:cs typeface="Calibri Light" panose="020F0302020204030204" pitchFamily="34" charset="0"/>
                        </a:rPr>
                        <a:t>Marginal </a:t>
                      </a:r>
                      <a:r>
                        <a:rPr lang="da-DK" sz="1200" b="1" i="1" dirty="0">
                          <a:latin typeface="Calibri Light" panose="020F0302020204030204" pitchFamily="34" charset="0"/>
                          <a:cs typeface="Calibri Light" panose="020F0302020204030204" pitchFamily="34" charset="0"/>
                        </a:rPr>
                        <a:t>R</a:t>
                      </a:r>
                      <a:r>
                        <a:rPr lang="da-DK" sz="1200" b="1" i="1" baseline="30000" dirty="0">
                          <a:latin typeface="Calibri Light" panose="020F0302020204030204" pitchFamily="34" charset="0"/>
                          <a:cs typeface="Calibri Light" panose="020F0302020204030204" pitchFamily="34" charset="0"/>
                        </a:rPr>
                        <a:t>2</a:t>
                      </a:r>
                      <a:endParaRPr lang="en-GB" sz="1200" b="1" i="1" dirty="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H" sz="1200" b="1" i="0" dirty="0" err="1">
                          <a:latin typeface="Calibri Light" panose="020F0302020204030204" pitchFamily="34" charset="0"/>
                          <a:cs typeface="Calibri Light" panose="020F0302020204030204" pitchFamily="34" charset="0"/>
                        </a:rPr>
                        <a:t>Conditional</a:t>
                      </a:r>
                      <a:r>
                        <a:rPr lang="fr-CH" sz="1200" b="1" i="0" dirty="0">
                          <a:latin typeface="Calibri Light" panose="020F0302020204030204" pitchFamily="34" charset="0"/>
                          <a:cs typeface="Calibri Light" panose="020F0302020204030204" pitchFamily="34" charset="0"/>
                        </a:rPr>
                        <a:t> </a:t>
                      </a:r>
                      <a:r>
                        <a:rPr lang="da-DK" sz="1200" b="1" i="1" dirty="0">
                          <a:latin typeface="Calibri Light" panose="020F0302020204030204" pitchFamily="34" charset="0"/>
                          <a:cs typeface="Calibri Light" panose="020F0302020204030204" pitchFamily="34" charset="0"/>
                        </a:rPr>
                        <a:t>R</a:t>
                      </a:r>
                      <a:r>
                        <a:rPr lang="da-DK" sz="1200" b="1" i="1" baseline="30000" dirty="0">
                          <a:latin typeface="Calibri Light" panose="020F0302020204030204" pitchFamily="34" charset="0"/>
                          <a:cs typeface="Calibri Light" panose="020F0302020204030204" pitchFamily="34" charset="0"/>
                        </a:rPr>
                        <a:t>2</a:t>
                      </a:r>
                      <a:endParaRPr lang="en-GB" sz="1200" b="1" i="1" dirty="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H" sz="1200" b="1" i="0" dirty="0">
                          <a:latin typeface="Calibri Light" panose="020F0302020204030204" pitchFamily="34" charset="0"/>
                          <a:cs typeface="Calibri Light" panose="020F0302020204030204" pitchFamily="34" charset="0"/>
                        </a:rPr>
                        <a:t>AIC</a:t>
                      </a:r>
                      <a:endParaRPr lang="en-GB" sz="1200" b="1" i="0" dirty="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8039">
                <a:tc>
                  <a:txBody>
                    <a:bodyPr/>
                    <a:lstStyle/>
                    <a:p>
                      <a:r>
                        <a:rPr lang="fr-CH" sz="1200">
                          <a:latin typeface="Courier New" panose="02070309020205020404" pitchFamily="49" charset="0"/>
                          <a:cs typeface="Courier New" panose="02070309020205020404" pitchFamily="49" charset="0"/>
                        </a:rPr>
                        <a:t>1</a:t>
                      </a:r>
                      <a:endParaRPr lang="en-GB" sz="1200">
                        <a:latin typeface="Courier New" panose="02070309020205020404" pitchFamily="49" charset="0"/>
                        <a:cs typeface="Courier New" panose="02070309020205020404" pitchFamily="49" charset="0"/>
                      </a:endParaRPr>
                    </a:p>
                  </a:txBody>
                  <a:tcPr anchor="ctr">
                    <a:lnT w="12700" cap="flat" cmpd="sng" algn="ctr">
                      <a:solidFill>
                        <a:schemeClr val="tx1"/>
                      </a:solidFill>
                      <a:prstDash val="solid"/>
                      <a:round/>
                      <a:headEnd type="none" w="med" len="med"/>
                      <a:tailEnd type="none" w="med" len="med"/>
                    </a:lnT>
                  </a:tcPr>
                </a:tc>
                <a:tc>
                  <a:txBody>
                    <a:bodyPr/>
                    <a:lstStyle/>
                    <a:p>
                      <a:pPr algn="r"/>
                      <a:r>
                        <a:rPr lang="fr-CH" sz="1200">
                          <a:latin typeface="Calibri Light" panose="020F0302020204030204" pitchFamily="34" charset="0"/>
                          <a:cs typeface="Calibri Light" panose="020F0302020204030204" pitchFamily="34" charset="0"/>
                        </a:rPr>
                        <a:t>0.000</a:t>
                      </a:r>
                      <a:endParaRPr lang="en-GB" sz="12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r"/>
                      <a:r>
                        <a:rPr lang="fr-CH" sz="1200">
                          <a:latin typeface="Calibri Light" panose="020F0302020204030204" pitchFamily="34" charset="0"/>
                          <a:cs typeface="Calibri Light" panose="020F0302020204030204" pitchFamily="34" charset="0"/>
                        </a:rPr>
                        <a:t>0.975</a:t>
                      </a:r>
                      <a:endParaRPr lang="en-GB" sz="12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r"/>
                      <a:r>
                        <a:rPr lang="fr-CH" sz="1200">
                          <a:latin typeface="Calibri Light" panose="020F0302020204030204" pitchFamily="34" charset="0"/>
                          <a:cs typeface="Calibri Light" panose="020F0302020204030204" pitchFamily="34" charset="0"/>
                        </a:rPr>
                        <a:t>3302</a:t>
                      </a:r>
                      <a:endParaRPr lang="en-GB" sz="12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48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200" dirty="0" err="1">
                          <a:latin typeface="Courier New" panose="02070309020205020404" pitchFamily="49" charset="0"/>
                          <a:cs typeface="Courier New" panose="02070309020205020404" pitchFamily="49" charset="0"/>
                        </a:rPr>
                        <a:t>Starcat</a:t>
                      </a:r>
                      <a:endParaRPr lang="en-GB" sz="1200" dirty="0">
                        <a:latin typeface="Courier New" panose="02070309020205020404" pitchFamily="49" charset="0"/>
                        <a:cs typeface="Courier New" panose="02070309020205020404" pitchFamily="49" charset="0"/>
                      </a:endParaRPr>
                    </a:p>
                  </a:txBody>
                  <a:tcPr anchor="ctr"/>
                </a:tc>
                <a:tc>
                  <a:txBody>
                    <a:bodyPr/>
                    <a:lstStyle/>
                    <a:p>
                      <a:pPr algn="r"/>
                      <a:r>
                        <a:rPr lang="fr-CH" sz="1200" dirty="0">
                          <a:latin typeface="Calibri Light" panose="020F0302020204030204" pitchFamily="34" charset="0"/>
                          <a:cs typeface="Calibri Light" panose="020F0302020204030204" pitchFamily="34" charset="0"/>
                        </a:rPr>
                        <a:t>0.308</a:t>
                      </a:r>
                      <a:endParaRPr lang="en-GB" sz="1200" dirty="0">
                        <a:latin typeface="Calibri Light" panose="020F0302020204030204" pitchFamily="34" charset="0"/>
                        <a:cs typeface="Calibri Light" panose="020F0302020204030204" pitchFamily="34" charset="0"/>
                      </a:endParaRPr>
                    </a:p>
                  </a:txBody>
                  <a:tcPr anchor="ctr"/>
                </a:tc>
                <a:tc>
                  <a:txBody>
                    <a:bodyPr/>
                    <a:lstStyle/>
                    <a:p>
                      <a:pPr algn="r"/>
                      <a:r>
                        <a:rPr lang="fr-CH" sz="1200" dirty="0">
                          <a:latin typeface="Calibri Light" panose="020F0302020204030204" pitchFamily="34" charset="0"/>
                          <a:cs typeface="Calibri Light" panose="020F0302020204030204" pitchFamily="34" charset="0"/>
                        </a:rPr>
                        <a:t>0.975</a:t>
                      </a:r>
                      <a:endParaRPr lang="en-GB" sz="1200" dirty="0">
                        <a:latin typeface="Calibri Light" panose="020F0302020204030204" pitchFamily="34" charset="0"/>
                        <a:cs typeface="Calibri Light" panose="020F0302020204030204" pitchFamily="34" charset="0"/>
                      </a:endParaRPr>
                    </a:p>
                  </a:txBody>
                  <a:tcPr anchor="ctr"/>
                </a:tc>
                <a:tc>
                  <a:txBody>
                    <a:bodyPr/>
                    <a:lstStyle/>
                    <a:p>
                      <a:pPr algn="r"/>
                      <a:r>
                        <a:rPr lang="fr-CH" sz="1200">
                          <a:latin typeface="Calibri Light" panose="020F0302020204030204" pitchFamily="34" charset="0"/>
                          <a:cs typeface="Calibri Light" panose="020F0302020204030204" pitchFamily="34" charset="0"/>
                        </a:rPr>
                        <a:t>3293</a:t>
                      </a:r>
                      <a:endParaRPr lang="en-GB" sz="12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02"/>
                  </a:ext>
                </a:extLst>
              </a:tr>
              <a:tr h="348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200" dirty="0" err="1">
                          <a:latin typeface="Courier New" panose="02070309020205020404" pitchFamily="49" charset="0"/>
                          <a:cs typeface="Courier New" panose="02070309020205020404" pitchFamily="49" charset="0"/>
                        </a:rPr>
                        <a:t>Criterion</a:t>
                      </a:r>
                      <a:endParaRPr lang="en-GB" sz="1200" dirty="0">
                        <a:latin typeface="Courier New" panose="02070309020205020404" pitchFamily="49" charset="0"/>
                        <a:cs typeface="Courier New" panose="02070309020205020404" pitchFamily="49" charset="0"/>
                      </a:endParaRPr>
                    </a:p>
                  </a:txBody>
                  <a:tcPr anchor="ctr"/>
                </a:tc>
                <a:tc>
                  <a:txBody>
                    <a:bodyPr/>
                    <a:lstStyle/>
                    <a:p>
                      <a:pPr algn="r"/>
                      <a:r>
                        <a:rPr lang="fr-CH" sz="1200">
                          <a:latin typeface="Calibri Light" panose="020F0302020204030204" pitchFamily="34" charset="0"/>
                          <a:cs typeface="Calibri Light" panose="020F0302020204030204" pitchFamily="34" charset="0"/>
                        </a:rPr>
                        <a:t>0.000</a:t>
                      </a:r>
                      <a:endParaRPr lang="en-GB" sz="1200">
                        <a:latin typeface="Calibri Light" panose="020F0302020204030204" pitchFamily="34" charset="0"/>
                        <a:cs typeface="Calibri Light" panose="020F0302020204030204" pitchFamily="34" charset="0"/>
                      </a:endParaRPr>
                    </a:p>
                  </a:txBody>
                  <a:tcPr anchor="ctr"/>
                </a:tc>
                <a:tc>
                  <a:txBody>
                    <a:bodyPr/>
                    <a:lstStyle/>
                    <a:p>
                      <a:pPr algn="r"/>
                      <a:r>
                        <a:rPr lang="fr-CH" sz="1200">
                          <a:latin typeface="Calibri Light" panose="020F0302020204030204" pitchFamily="34" charset="0"/>
                          <a:cs typeface="Calibri Light" panose="020F0302020204030204" pitchFamily="34" charset="0"/>
                        </a:rPr>
                        <a:t>0.976</a:t>
                      </a:r>
                      <a:endParaRPr lang="en-GB" sz="1200">
                        <a:latin typeface="Calibri Light" panose="020F0302020204030204" pitchFamily="34" charset="0"/>
                        <a:cs typeface="Calibri Light" panose="020F0302020204030204" pitchFamily="34" charset="0"/>
                      </a:endParaRPr>
                    </a:p>
                  </a:txBody>
                  <a:tcPr anchor="ctr"/>
                </a:tc>
                <a:tc>
                  <a:txBody>
                    <a:bodyPr/>
                    <a:lstStyle/>
                    <a:p>
                      <a:pPr algn="r"/>
                      <a:r>
                        <a:rPr lang="fr-CH" sz="1200">
                          <a:latin typeface="Calibri Light" panose="020F0302020204030204" pitchFamily="34" charset="0"/>
                          <a:cs typeface="Calibri Light" panose="020F0302020204030204" pitchFamily="34" charset="0"/>
                        </a:rPr>
                        <a:t>3290</a:t>
                      </a:r>
                      <a:endParaRPr lang="en-GB" sz="12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03"/>
                  </a:ext>
                </a:extLst>
              </a:tr>
              <a:tr h="348039">
                <a:tc>
                  <a:txBody>
                    <a:bodyPr/>
                    <a:lstStyle/>
                    <a:p>
                      <a:r>
                        <a:rPr lang="fr-CH" sz="1200">
                          <a:latin typeface="Courier New" panose="02070309020205020404" pitchFamily="49" charset="0"/>
                          <a:cs typeface="Courier New" panose="02070309020205020404" pitchFamily="49" charset="0"/>
                        </a:rPr>
                        <a:t>Starcat+Criterion</a:t>
                      </a:r>
                      <a:endParaRPr lang="en-GB" sz="1200">
                        <a:latin typeface="Courier New" panose="02070309020205020404" pitchFamily="49" charset="0"/>
                        <a:cs typeface="Courier New" panose="02070309020205020404" pitchFamily="49" charset="0"/>
                      </a:endParaRPr>
                    </a:p>
                  </a:txBody>
                  <a:tcPr anchor="ctr"/>
                </a:tc>
                <a:tc>
                  <a:txBody>
                    <a:bodyPr/>
                    <a:lstStyle/>
                    <a:p>
                      <a:pPr algn="r"/>
                      <a:r>
                        <a:rPr lang="fr-CH" sz="1200">
                          <a:latin typeface="Calibri Light" panose="020F0302020204030204" pitchFamily="34" charset="0"/>
                          <a:cs typeface="Calibri Light" panose="020F0302020204030204" pitchFamily="34" charset="0"/>
                        </a:rPr>
                        <a:t>0.308</a:t>
                      </a:r>
                      <a:endParaRPr lang="en-GB" sz="1200">
                        <a:latin typeface="Calibri Light" panose="020F0302020204030204" pitchFamily="34" charset="0"/>
                        <a:cs typeface="Calibri Light" panose="020F0302020204030204" pitchFamily="34" charset="0"/>
                      </a:endParaRPr>
                    </a:p>
                  </a:txBody>
                  <a:tcPr anchor="ctr"/>
                </a:tc>
                <a:tc>
                  <a:txBody>
                    <a:bodyPr/>
                    <a:lstStyle/>
                    <a:p>
                      <a:pPr algn="r"/>
                      <a:r>
                        <a:rPr lang="fr-CH" sz="1200">
                          <a:latin typeface="Calibri Light" panose="020F0302020204030204" pitchFamily="34" charset="0"/>
                          <a:cs typeface="Calibri Light" panose="020F0302020204030204" pitchFamily="34" charset="0"/>
                        </a:rPr>
                        <a:t>0.976</a:t>
                      </a:r>
                      <a:endParaRPr lang="en-GB" sz="1200">
                        <a:latin typeface="Calibri Light" panose="020F0302020204030204" pitchFamily="34" charset="0"/>
                        <a:cs typeface="Calibri Light" panose="020F0302020204030204" pitchFamily="34" charset="0"/>
                      </a:endParaRPr>
                    </a:p>
                  </a:txBody>
                  <a:tcPr anchor="ctr"/>
                </a:tc>
                <a:tc>
                  <a:txBody>
                    <a:bodyPr/>
                    <a:lstStyle/>
                    <a:p>
                      <a:pPr algn="r"/>
                      <a:r>
                        <a:rPr lang="fr-CH" sz="1200">
                          <a:latin typeface="Calibri Light" panose="020F0302020204030204" pitchFamily="34" charset="0"/>
                          <a:cs typeface="Calibri Light" panose="020F0302020204030204" pitchFamily="34" charset="0"/>
                        </a:rPr>
                        <a:t>3281</a:t>
                      </a:r>
                      <a:endParaRPr lang="en-GB" sz="12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04"/>
                  </a:ext>
                </a:extLst>
              </a:tr>
              <a:tr h="348039">
                <a:tc>
                  <a:txBody>
                    <a:bodyPr/>
                    <a:lstStyle/>
                    <a:p>
                      <a:r>
                        <a:rPr lang="fr-CH" sz="1200" dirty="0" err="1">
                          <a:latin typeface="Courier New" panose="02070309020205020404" pitchFamily="49" charset="0"/>
                          <a:cs typeface="Courier New" panose="02070309020205020404" pitchFamily="49" charset="0"/>
                        </a:rPr>
                        <a:t>Starcat</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Criterion</a:t>
                      </a:r>
                      <a:endParaRPr lang="en-GB" sz="1200" dirty="0">
                        <a:latin typeface="Courier New" panose="02070309020205020404" pitchFamily="49" charset="0"/>
                        <a:cs typeface="Courier New" panose="02070309020205020404" pitchFamily="49" charset="0"/>
                      </a:endParaRPr>
                    </a:p>
                  </a:txBody>
                  <a:tcPr anchor="ctr">
                    <a:lnB w="12700" cap="flat" cmpd="sng" algn="ctr">
                      <a:solidFill>
                        <a:schemeClr val="tx1"/>
                      </a:solidFill>
                      <a:prstDash val="solid"/>
                      <a:round/>
                      <a:headEnd type="none" w="med" len="med"/>
                      <a:tailEnd type="none" w="med" len="med"/>
                    </a:lnB>
                  </a:tcPr>
                </a:tc>
                <a:tc>
                  <a:txBody>
                    <a:bodyPr/>
                    <a:lstStyle/>
                    <a:p>
                      <a:pPr algn="r"/>
                      <a:r>
                        <a:rPr lang="fr-CH" sz="1200" dirty="0">
                          <a:latin typeface="Calibri Light" panose="020F0302020204030204" pitchFamily="34" charset="0"/>
                          <a:cs typeface="Calibri Light" panose="020F0302020204030204" pitchFamily="34" charset="0"/>
                        </a:rPr>
                        <a:t>0.309</a:t>
                      </a:r>
                      <a:endParaRPr lang="en-GB" sz="1200" dirty="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r"/>
                      <a:r>
                        <a:rPr lang="fr-CH" sz="1200" dirty="0">
                          <a:latin typeface="Calibri Light" panose="020F0302020204030204" pitchFamily="34" charset="0"/>
                          <a:cs typeface="Calibri Light" panose="020F0302020204030204" pitchFamily="34" charset="0"/>
                        </a:rPr>
                        <a:t>0.978</a:t>
                      </a:r>
                      <a:endParaRPr lang="en-GB" sz="1200" dirty="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r"/>
                      <a:r>
                        <a:rPr lang="fr-CH" sz="1200" dirty="0">
                          <a:latin typeface="Calibri Light" panose="020F0302020204030204" pitchFamily="34" charset="0"/>
                          <a:cs typeface="Calibri Light" panose="020F0302020204030204" pitchFamily="34" charset="0"/>
                        </a:rPr>
                        <a:t>3248</a:t>
                      </a:r>
                      <a:endParaRPr lang="en-GB" sz="1200" dirty="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78722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a:latin typeface="Calibri Light" panose="020F0302020204030204" pitchFamily="34" charset="0"/>
                <a:cs typeface="Calibri Light" panose="020F0302020204030204" pitchFamily="34" charset="0"/>
              </a:rPr>
              <a:t>For effect sizes, we cannot use our standardized regression coefficients directly, since these represent dummy variables. For an ”omnibus” effect size, we could refit our model with </a:t>
            </a:r>
            <a:r>
              <a:rPr lang="da-DK" sz="1400">
                <a:latin typeface="Courier New" panose="02070309020205020404" pitchFamily="49" charset="0"/>
                <a:cs typeface="Courier New" panose="02070309020205020404" pitchFamily="49" charset="0"/>
              </a:rPr>
              <a:t>Quality</a:t>
            </a:r>
            <a:r>
              <a:rPr lang="da-DK" sz="1600">
                <a:latin typeface="Calibri Light" panose="020F0302020204030204" pitchFamily="34" charset="0"/>
                <a:cs typeface="Calibri Light" panose="020F0302020204030204" pitchFamily="34" charset="0"/>
              </a:rPr>
              <a:t> standardized, run </a:t>
            </a:r>
            <a:r>
              <a:rPr lang="da-DK" sz="1400">
                <a:latin typeface="Courier New" panose="02070309020205020404" pitchFamily="49" charset="0"/>
                <a:cs typeface="Courier New" panose="02070309020205020404" pitchFamily="49" charset="0"/>
              </a:rPr>
              <a:t>difflsmeans</a:t>
            </a:r>
            <a:r>
              <a:rPr lang="da-DK" sz="1600">
                <a:latin typeface="Calibri Light" panose="020F0302020204030204" pitchFamily="34" charset="0"/>
                <a:cs typeface="Calibri Light" panose="020F0302020204030204" pitchFamily="34" charset="0"/>
              </a:rPr>
              <a:t>, and take the maximal contrast among pairwise contrasts as effect size for the main effects, e.g.:</a:t>
            </a:r>
            <a:endParaRPr lang="da-DK" sz="1600" dirty="0">
              <a:latin typeface="Calibri Light" panose="020F0302020204030204" pitchFamily="34" charset="0"/>
              <a:cs typeface="Calibri Light" panose="020F0302020204030204" pitchFamily="34"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r>
              <a:rPr lang="da-DK" sz="1600">
                <a:latin typeface="Calibri Light" panose="020F0302020204030204" pitchFamily="34" charset="0"/>
                <a:cs typeface="Calibri Light" panose="020F0302020204030204" pitchFamily="34" charset="0"/>
              </a:rPr>
              <a:t>For the interaction, we need to chose an appropriate </a:t>
            </a:r>
            <a:r>
              <a:rPr lang="da-DK" sz="1600" i="1">
                <a:solidFill>
                  <a:srgbClr val="0070C0"/>
                </a:solidFill>
                <a:latin typeface="Calibri Light" panose="020F0302020204030204" pitchFamily="34" charset="0"/>
                <a:cs typeface="Calibri Light" panose="020F0302020204030204" pitchFamily="34" charset="0"/>
              </a:rPr>
              <a:t>difference of contrasts</a:t>
            </a:r>
            <a:r>
              <a:rPr lang="da-DK" sz="1600">
                <a:latin typeface="Calibri Light" panose="020F0302020204030204" pitchFamily="34" charset="0"/>
                <a:cs typeface="Calibri Light" panose="020F0302020204030204" pitchFamily="34" charset="0"/>
              </a:rPr>
              <a:t>. For example, we could look at the Creativity–Food contrast for each star level, and take the </a:t>
            </a:r>
            <a:r>
              <a:rPr lang="da-DK" sz="1600" i="1">
                <a:solidFill>
                  <a:srgbClr val="0070C0"/>
                </a:solidFill>
                <a:latin typeface="Calibri Light" panose="020F0302020204030204" pitchFamily="34" charset="0"/>
                <a:cs typeface="Calibri Light" panose="020F0302020204030204" pitchFamily="34" charset="0"/>
              </a:rPr>
              <a:t>maximal difference</a:t>
            </a:r>
            <a:r>
              <a:rPr lang="da-DK" sz="1600">
                <a:solidFill>
                  <a:srgbClr val="0070C0"/>
                </a:solidFill>
                <a:latin typeface="Calibri Light" panose="020F0302020204030204" pitchFamily="34" charset="0"/>
                <a:cs typeface="Calibri Light" panose="020F0302020204030204" pitchFamily="34" charset="0"/>
              </a:rPr>
              <a:t> </a:t>
            </a:r>
            <a:r>
              <a:rPr lang="da-DK" sz="1600">
                <a:latin typeface="Calibri Light" panose="020F0302020204030204" pitchFamily="34" charset="0"/>
                <a:cs typeface="Calibri Light" panose="020F0302020204030204" pitchFamily="34" charset="0"/>
              </a:rPr>
              <a:t>among those, which is -0.198−0.016 = -0.214:</a:t>
            </a:r>
            <a:endParaRPr lang="da-DK" sz="1600" dirty="0">
              <a:latin typeface="Calibri Light" panose="020F0302020204030204" pitchFamily="34" charset="0"/>
              <a:cs typeface="Calibri Light" panose="020F0302020204030204" pitchFamily="34"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r>
              <a:rPr lang="fr-CH" sz="16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Restaurant data </a:t>
            </a:r>
            <a:r>
              <a:rPr lang="fr-CH" sz="3200">
                <a:solidFill>
                  <a:schemeClr val="tx2">
                    <a:lumMod val="75000"/>
                  </a:schemeClr>
                </a:solidFill>
                <a:latin typeface="Tw Cen MT" panose="020B0602020104020603" pitchFamily="34" charset="0"/>
              </a:rPr>
              <a:t>– Effect size</a:t>
            </a:r>
            <a:endParaRPr lang="en-GB" sz="3200" dirty="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069F8D63-1F62-4580-A67E-C1783117CCA2}"/>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5DDCE47-224C-48F0-B21B-E02E1CF803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9" name="TextBox 8">
            <a:extLst>
              <a:ext uri="{FF2B5EF4-FFF2-40B4-BE49-F238E27FC236}">
                <a16:creationId xmlns:a16="http://schemas.microsoft.com/office/drawing/2014/main" id="{8762098B-5FD1-4174-953E-F1B9D41D1A03}"/>
              </a:ext>
            </a:extLst>
          </p:cNvPr>
          <p:cNvSpPr txBox="1"/>
          <p:nvPr/>
        </p:nvSpPr>
        <p:spPr>
          <a:xfrm>
            <a:off x="1559496" y="2613392"/>
            <a:ext cx="9000999" cy="1631216"/>
          </a:xfrm>
          <a:prstGeom prst="rect">
            <a:avLst/>
          </a:prstGeom>
          <a:ln>
            <a:solidFill>
              <a:schemeClr val="tx1">
                <a:lumMod val="50000"/>
                <a:lumOff val="50000"/>
              </a:schemeClr>
            </a:solidFill>
            <a:prstDash val="dash"/>
          </a:ln>
        </p:spPr>
        <p:txBody>
          <a:bodyPr wrap="square">
            <a:spAutoFit/>
          </a:bodyPr>
          <a:lstStyle>
            <a:defPPr>
              <a:defRPr lang="en-US"/>
            </a:defPPr>
            <a:lvl1pPr>
              <a:defRPr sz="1200" b="1">
                <a:solidFill>
                  <a:srgbClr val="FF0000"/>
                </a:solidFill>
                <a:latin typeface="Courier New" panose="02070309020205020404" pitchFamily="49" charset="0"/>
                <a:cs typeface="Courier New" panose="02070309020205020404" pitchFamily="49" charset="0"/>
              </a:defRPr>
            </a:lvl1pPr>
          </a:lstStyle>
          <a:p>
            <a:r>
              <a:rPr lang="en-GB" sz="1000" b="0">
                <a:solidFill>
                  <a:schemeClr val="tx1"/>
                </a:solidFill>
              </a:rPr>
              <a:t>                                               Estimate  Std. Error    df t value  Pr(&gt;|t|)    </a:t>
            </a:r>
          </a:p>
          <a:p>
            <a:r>
              <a:rPr lang="en-GB" sz="1000" b="0">
                <a:solidFill>
                  <a:schemeClr val="tx1"/>
                </a:solidFill>
              </a:rPr>
              <a:t>Starcat0 - Starcat1                         -0.62658079  0.33521240  30.0 -1.8692 0.0713845 .  </a:t>
            </a:r>
          </a:p>
          <a:p>
            <a:r>
              <a:rPr lang="en-GB" sz="1000"/>
              <a:t>Starcat0 - Starcat2                         -1.35377794  0.33521240  30.0 -4.0386 0.0003434 ***</a:t>
            </a:r>
          </a:p>
          <a:p>
            <a:r>
              <a:rPr lang="en-GB" sz="1000" b="0">
                <a:solidFill>
                  <a:schemeClr val="tx1"/>
                </a:solidFill>
              </a:rPr>
              <a:t>Starcat1 - Starcat2                         -0.72719715  0.33521240  30.0 -2.1694 0.0381075 *  </a:t>
            </a:r>
          </a:p>
          <a:p>
            <a:r>
              <a:rPr lang="en-GB" sz="1000" b="0">
                <a:solidFill>
                  <a:schemeClr val="tx1"/>
                </a:solidFill>
              </a:rPr>
              <a:t>CriterionAmbience - CriterionCreativity      0.00852491  0.01698283 450.0  0.5020 0.6159326    </a:t>
            </a:r>
          </a:p>
          <a:p>
            <a:r>
              <a:rPr lang="en-GB" sz="1000" b="0">
                <a:solidFill>
                  <a:schemeClr val="tx1"/>
                </a:solidFill>
              </a:rPr>
              <a:t>CriterionAmbience - CriterionFood           -0.05563625  0.01698283 450.0 -3.2760 0.0011342 ** </a:t>
            </a:r>
          </a:p>
          <a:p>
            <a:r>
              <a:rPr lang="en-GB" sz="1000" b="0">
                <a:solidFill>
                  <a:schemeClr val="tx1"/>
                </a:solidFill>
              </a:rPr>
              <a:t>CriterionAmbience - CriterionService         0.01256302  0.01698283 450.0  0.7397 0.4598384    </a:t>
            </a:r>
          </a:p>
          <a:p>
            <a:r>
              <a:rPr lang="en-GB" sz="1000" b="0">
                <a:solidFill>
                  <a:schemeClr val="tx1"/>
                </a:solidFill>
              </a:rPr>
              <a:t>CriterionCreativity - CriterionFood         -0.06416116  0.01698283 450.0 -3.7780 0.0001793 ***</a:t>
            </a:r>
          </a:p>
          <a:p>
            <a:r>
              <a:rPr lang="en-GB" sz="1000" b="0">
                <a:solidFill>
                  <a:schemeClr val="tx1"/>
                </a:solidFill>
              </a:rPr>
              <a:t>CriterionCreativity - CriterionService       0.00403811  0.01698283 450.0  0.2378 0.8121628    </a:t>
            </a:r>
          </a:p>
          <a:p>
            <a:r>
              <a:rPr lang="en-GB" sz="1000"/>
              <a:t>CriterionFood - CriterionService             0.06819927  0.01698283 450.0  4.0158 6.942e-05 ***</a:t>
            </a:r>
          </a:p>
        </p:txBody>
      </p:sp>
      <p:sp>
        <p:nvSpPr>
          <p:cNvPr id="12" name="TextBox 11">
            <a:extLst>
              <a:ext uri="{FF2B5EF4-FFF2-40B4-BE49-F238E27FC236}">
                <a16:creationId xmlns:a16="http://schemas.microsoft.com/office/drawing/2014/main" id="{08E44481-25AE-4B53-8BC4-A2EA771838CD}"/>
              </a:ext>
            </a:extLst>
          </p:cNvPr>
          <p:cNvSpPr txBox="1"/>
          <p:nvPr/>
        </p:nvSpPr>
        <p:spPr>
          <a:xfrm>
            <a:off x="1559496" y="5445224"/>
            <a:ext cx="9000999" cy="707886"/>
          </a:xfrm>
          <a:prstGeom prst="rect">
            <a:avLst/>
          </a:prstGeom>
          <a:ln>
            <a:solidFill>
              <a:schemeClr val="tx1">
                <a:lumMod val="50000"/>
                <a:lumOff val="50000"/>
              </a:schemeClr>
            </a:solidFill>
            <a:prstDash val="dash"/>
          </a:ln>
        </p:spPr>
        <p:txBody>
          <a:bodyPr wrap="square">
            <a:spAutoFit/>
          </a:bodyPr>
          <a:lstStyle>
            <a:defPPr>
              <a:defRPr lang="en-US"/>
            </a:defPPr>
            <a:lvl1pPr>
              <a:defRPr sz="1200" b="1">
                <a:solidFill>
                  <a:srgbClr val="FF0000"/>
                </a:solidFill>
                <a:latin typeface="Courier New" panose="02070309020205020404" pitchFamily="49" charset="0"/>
                <a:cs typeface="Courier New" panose="02070309020205020404" pitchFamily="49" charset="0"/>
              </a:defRPr>
            </a:lvl1pPr>
          </a:lstStyle>
          <a:p>
            <a:r>
              <a:rPr lang="en-GB" sz="1000" b="0">
                <a:solidFill>
                  <a:schemeClr val="tx1"/>
                </a:solidFill>
              </a:rPr>
              <a:t>                                                               Estimate  Std. Error    df t value  Pr(&gt;|t|)    </a:t>
            </a:r>
          </a:p>
          <a:p>
            <a:r>
              <a:rPr lang="en-GB" sz="1000"/>
              <a:t>Starcat0:CriterionCreativity - Starcat0:CriterionFood       -0.19786762  0.02941513 450.0 -6.7267 5.286e-11 ***</a:t>
            </a:r>
          </a:p>
          <a:p>
            <a:r>
              <a:rPr lang="en-GB" sz="1000"/>
              <a:t>Starcat1:CriterionCreativity - Starcat1:CriterionFood        0.01615246  0.02941513 450.0  0.5491 0.5831949</a:t>
            </a:r>
          </a:p>
          <a:p>
            <a:r>
              <a:rPr lang="en-GB" sz="1000" b="0">
                <a:solidFill>
                  <a:schemeClr val="tx1"/>
                </a:solidFill>
              </a:rPr>
              <a:t>Starcat2:CriterionCreativity - Starcat2:CriterionFood       -0.01076831  0.02941513 450.0 -0.3661 0.7144770</a:t>
            </a:r>
            <a:endParaRPr lang="en-GB" sz="1000"/>
          </a:p>
        </p:txBody>
      </p:sp>
    </p:spTree>
    <p:extLst>
      <p:ext uri="{BB962C8B-B14F-4D97-AF65-F5344CB8AC3E}">
        <p14:creationId xmlns:p14="http://schemas.microsoft.com/office/powerpoint/2010/main" val="317801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A recurring question for multilevel models is </a:t>
            </a:r>
            <a:r>
              <a:rPr lang="da-DK" sz="1600" i="1" dirty="0">
                <a:latin typeface="Calibri Light" panose="020F0302020204030204" pitchFamily="34" charset="0"/>
                <a:cs typeface="Calibri Light" panose="020F0302020204030204" pitchFamily="34" charset="0"/>
              </a:rPr>
              <a:t>how do I decide which variables should be a random effect</a:t>
            </a:r>
            <a:r>
              <a:rPr lang="da-DK" sz="1600" dirty="0">
                <a:latin typeface="Calibri Light" panose="020F0302020204030204" pitchFamily="34" charset="0"/>
                <a:cs typeface="Calibri Light" panose="020F0302020204030204" pitchFamily="34" charset="0"/>
              </a:rPr>
              <a:t>? </a:t>
            </a:r>
            <a:br>
              <a:rPr lang="da-DK" sz="1600" dirty="0">
                <a:latin typeface="Calibri Light" panose="020F0302020204030204" pitchFamily="34" charset="0"/>
                <a:cs typeface="Calibri Light" panose="020F0302020204030204" pitchFamily="34" charset="0"/>
              </a:rPr>
            </a:br>
            <a:r>
              <a:rPr lang="da-DK" sz="1600" dirty="0">
                <a:latin typeface="Calibri Light" panose="020F0302020204030204" pitchFamily="34" charset="0"/>
                <a:cs typeface="Calibri Light" panose="020F0302020204030204" pitchFamily="34" charset="0"/>
              </a:rPr>
              <a:t>The following considerations can be taken into account for random intercepts and </a:t>
            </a:r>
            <a:r>
              <a:rPr lang="da-DK" sz="1600">
                <a:latin typeface="Calibri Light" panose="020F0302020204030204" pitchFamily="34" charset="0"/>
                <a:cs typeface="Calibri Light" panose="020F0302020204030204" pitchFamily="34" charset="0"/>
              </a:rPr>
              <a:t>slopes.</a:t>
            </a:r>
            <a:endParaRPr lang="fr-CH" sz="1600" dirty="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dirty="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For </a:t>
            </a:r>
            <a:r>
              <a:rPr lang="fr-CH" sz="1600" dirty="0">
                <a:latin typeface="Calibri Light" panose="020F0302020204030204" pitchFamily="34" charset="0"/>
                <a:cs typeface="Calibri Light" panose="020F0302020204030204" pitchFamily="34" charset="0"/>
              </a:rPr>
              <a:t>the restaurant data, </a:t>
            </a:r>
            <a:r>
              <a:rPr lang="fr-CH" sz="1600" dirty="0" err="1">
                <a:latin typeface="Calibri Light" panose="020F0302020204030204" pitchFamily="34" charset="0"/>
                <a:cs typeface="Calibri Light" panose="020F0302020204030204" pitchFamily="34" charset="0"/>
              </a:rPr>
              <a:t>region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motivated</a:t>
            </a:r>
            <a:r>
              <a:rPr lang="fr-CH" sz="1600">
                <a:latin typeface="Calibri Light" panose="020F0302020204030204" pitchFamily="34" charset="0"/>
                <a:cs typeface="Calibri Light" panose="020F0302020204030204" pitchFamily="34" charset="0"/>
              </a:rPr>
              <a:t> as </a:t>
            </a:r>
            <a:r>
              <a:rPr lang="fr-CH" sz="1600" err="1">
                <a:latin typeface="Calibri Light" panose="020F0302020204030204" pitchFamily="34" charset="0"/>
                <a:cs typeface="Calibri Light" panose="020F0302020204030204" pitchFamily="34" charset="0"/>
              </a:rPr>
              <a:t>fixed</a:t>
            </a:r>
            <a:r>
              <a:rPr lang="fr-CH" sz="1600">
                <a:latin typeface="Calibri Light" panose="020F0302020204030204" pitchFamily="34" charset="0"/>
                <a:cs typeface="Calibri Light" panose="020F0302020204030204" pitchFamily="34" charset="0"/>
              </a:rPr>
              <a:t> and random</a:t>
            </a:r>
            <a:r>
              <a:rPr lang="fr-CH" sz="1600" dirty="0">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If the </a:t>
            </a:r>
            <a:r>
              <a:rPr lang="fr-CH" sz="1600" err="1">
                <a:latin typeface="Calibri Light" panose="020F0302020204030204" pitchFamily="34" charset="0"/>
                <a:cs typeface="Calibri Light" panose="020F0302020204030204" pitchFamily="34" charset="0"/>
              </a:rPr>
              <a:t>interest</a:t>
            </a:r>
            <a:r>
              <a:rPr lang="fr-CH" sz="1600">
                <a:latin typeface="Calibri Light" panose="020F0302020204030204" pitchFamily="34" charset="0"/>
                <a:cs typeface="Calibri Light" panose="020F0302020204030204" pitchFamily="34" charset="0"/>
              </a:rPr>
              <a:t> w</a:t>
            </a:r>
            <a:r>
              <a:rPr lang="fr-CH" sz="1600" dirty="0">
                <a:latin typeface="Calibri Light" panose="020F0302020204030204" pitchFamily="34" charset="0"/>
                <a:cs typeface="Calibri Light" panose="020F0302020204030204" pitchFamily="34" charset="0"/>
              </a:rPr>
              <a:t>a</a:t>
            </a:r>
            <a:r>
              <a:rPr lang="fr-CH" sz="1600">
                <a:latin typeface="Calibri Light" panose="020F0302020204030204" pitchFamily="34" charset="0"/>
                <a:cs typeface="Calibri Light" panose="020F0302020204030204" pitchFamily="34" charset="0"/>
              </a:rPr>
              <a:t>s </a:t>
            </a:r>
            <a:r>
              <a:rPr lang="fr-CH" sz="1600" dirty="0">
                <a:latin typeface="Calibri Light" panose="020F0302020204030204" pitchFamily="34" charset="0"/>
                <a:cs typeface="Calibri Light" panose="020F0302020204030204" pitchFamily="34" charset="0"/>
              </a:rPr>
              <a:t>to </a:t>
            </a:r>
            <a:r>
              <a:rPr lang="fr-CH" sz="1600" dirty="0" err="1">
                <a:latin typeface="Calibri Light" panose="020F0302020204030204" pitchFamily="34" charset="0"/>
                <a:cs typeface="Calibri Light" panose="020F0302020204030204" pitchFamily="34" charset="0"/>
              </a:rPr>
              <a:t>contrast</a:t>
            </a:r>
            <a:r>
              <a:rPr lang="fr-CH" sz="1600" dirty="0">
                <a:latin typeface="Calibri Light" panose="020F0302020204030204" pitchFamily="34" charset="0"/>
                <a:cs typeface="Calibri Light" panose="020F0302020204030204" pitchFamily="34" charset="0"/>
              </a:rPr>
              <a:t> pairs </a:t>
            </a:r>
            <a:r>
              <a:rPr lang="fr-CH" sz="1600">
                <a:latin typeface="Calibri Light" panose="020F0302020204030204" pitchFamily="34" charset="0"/>
                <a:cs typeface="Calibri Light" panose="020F0302020204030204" pitchFamily="34" charset="0"/>
              </a:rPr>
              <a:t>of regions, </a:t>
            </a:r>
            <a:r>
              <a:rPr lang="fr-CH" sz="1600" dirty="0" err="1">
                <a:latin typeface="Calibri Light" panose="020F0302020204030204" pitchFamily="34" charset="0"/>
                <a:cs typeface="Calibri Light" panose="020F0302020204030204" pitchFamily="34" charset="0"/>
              </a:rPr>
              <a:t>fixed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makes</a:t>
            </a:r>
            <a:r>
              <a:rPr lang="fr-CH" sz="1600" dirty="0">
                <a:latin typeface="Calibri Light" panose="020F0302020204030204" pitchFamily="34" charset="0"/>
                <a:cs typeface="Calibri Light" panose="020F0302020204030204" pitchFamily="34" charset="0"/>
              </a:rPr>
              <a:t> more </a:t>
            </a:r>
            <a:r>
              <a:rPr lang="fr-CH" sz="1600" dirty="0" err="1">
                <a:latin typeface="Calibri Light" panose="020F0302020204030204" pitchFamily="34" charset="0"/>
                <a:cs typeface="Calibri Light" panose="020F0302020204030204" pitchFamily="34" charset="0"/>
              </a:rPr>
              <a:t>sense</a:t>
            </a:r>
            <a:r>
              <a:rPr lang="fr-CH" sz="1600" dirty="0">
                <a:latin typeface="Calibri Light" panose="020F0302020204030204" pitchFamily="34" charset="0"/>
                <a:cs typeface="Calibri Light" panose="020F0302020204030204" pitchFamily="34" charset="0"/>
              </a:rPr>
              <a:t>. If the </a:t>
            </a:r>
            <a:r>
              <a:rPr lang="fr-CH" sz="1600" err="1">
                <a:latin typeface="Calibri Light" panose="020F0302020204030204" pitchFamily="34" charset="0"/>
                <a:cs typeface="Calibri Light" panose="020F0302020204030204" pitchFamily="34" charset="0"/>
              </a:rPr>
              <a:t>interest</a:t>
            </a:r>
            <a:r>
              <a:rPr lang="fr-CH" sz="1600">
                <a:latin typeface="Calibri Light" panose="020F0302020204030204" pitchFamily="34" charset="0"/>
                <a:cs typeface="Calibri Light" panose="020F0302020204030204" pitchFamily="34" charset="0"/>
              </a:rPr>
              <a:t> w</a:t>
            </a:r>
            <a:r>
              <a:rPr lang="fr-CH" sz="1600" dirty="0">
                <a:latin typeface="Calibri Light" panose="020F0302020204030204" pitchFamily="34" charset="0"/>
                <a:cs typeface="Calibri Light" panose="020F0302020204030204" pitchFamily="34" charset="0"/>
              </a:rPr>
              <a:t>a</a:t>
            </a:r>
            <a:r>
              <a:rPr lang="fr-CH" sz="1600">
                <a:latin typeface="Calibri Light" panose="020F0302020204030204" pitchFamily="34" charset="0"/>
                <a:cs typeface="Calibri Light" panose="020F0302020204030204" pitchFamily="34" charset="0"/>
              </a:rPr>
              <a:t>s </a:t>
            </a:r>
            <a:r>
              <a:rPr lang="fr-CH" sz="1600" dirty="0">
                <a:latin typeface="Calibri Light" panose="020F0302020204030204" pitchFamily="34" charset="0"/>
                <a:cs typeface="Calibri Light" panose="020F0302020204030204" pitchFamily="34" charset="0"/>
              </a:rPr>
              <a:t>to </a:t>
            </a:r>
            <a:r>
              <a:rPr lang="fr-CH" sz="1600" err="1">
                <a:latin typeface="Calibri Light" panose="020F0302020204030204" pitchFamily="34" charset="0"/>
                <a:cs typeface="Calibri Light" panose="020F0302020204030204" pitchFamily="34" charset="0"/>
              </a:rPr>
              <a:t>generalize</a:t>
            </a:r>
            <a:r>
              <a:rPr lang="fr-CH" sz="1600">
                <a:latin typeface="Calibri Light" panose="020F0302020204030204" pitchFamily="34" charset="0"/>
                <a:cs typeface="Calibri Light" panose="020F0302020204030204" pitchFamily="34" charset="0"/>
              </a:rPr>
              <a:t> other effects to </a:t>
            </a:r>
            <a:r>
              <a:rPr lang="fr-CH" sz="1600" dirty="0">
                <a:latin typeface="Calibri Light" panose="020F0302020204030204" pitchFamily="34" charset="0"/>
                <a:cs typeface="Calibri Light" panose="020F0302020204030204" pitchFamily="34" charset="0"/>
              </a:rPr>
              <a:t>the population of </a:t>
            </a:r>
            <a:r>
              <a:rPr lang="fr-CH" sz="1600" dirty="0" err="1">
                <a:latin typeface="Calibri Light" panose="020F0302020204030204" pitchFamily="34" charset="0"/>
                <a:cs typeface="Calibri Light" panose="020F0302020204030204" pitchFamily="34" charset="0"/>
              </a:rPr>
              <a:t>regions</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random</a:t>
            </a:r>
            <a:r>
              <a:rPr lang="fr-CH" sz="1600">
                <a:latin typeface="Calibri Light" panose="020F0302020204030204" pitchFamily="34" charset="0"/>
                <a:cs typeface="Calibri Light" panose="020F0302020204030204" pitchFamily="34" charset="0"/>
              </a:rPr>
              <a:t> makes more sense. However, 5 region levels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low</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estimate</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a reliable variance!</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or </a:t>
            </a:r>
            <a:r>
              <a:rPr lang="fr-CH" sz="3200" dirty="0" err="1">
                <a:solidFill>
                  <a:schemeClr val="tx2">
                    <a:lumMod val="75000"/>
                  </a:schemeClr>
                </a:solidFill>
                <a:latin typeface="Tw Cen MT" panose="020B0602020104020603" pitchFamily="34" charset="0"/>
              </a:rPr>
              <a:t>fixed</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effect</a:t>
            </a:r>
            <a:r>
              <a:rPr lang="fr-CH" sz="3200" dirty="0">
                <a:solidFill>
                  <a:schemeClr val="tx2">
                    <a:lumMod val="75000"/>
                  </a:schemeClr>
                </a:solidFill>
                <a:latin typeface="Tw Cen MT" panose="020B0602020104020603" pitchFamily="34" charset="0"/>
              </a:rPr>
              <a:t>?</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9EB124FE-0DDF-4C6E-9750-5CBA5F0FCAB4}"/>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C88FED9-8371-490F-A559-712DEE904E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0456" y="240340"/>
            <a:ext cx="1728192" cy="1697948"/>
          </a:xfrm>
          <a:prstGeom prst="rect">
            <a:avLst/>
          </a:prstGeom>
        </p:spPr>
      </p:pic>
      <p:graphicFrame>
        <p:nvGraphicFramePr>
          <p:cNvPr id="2" name="Table 3">
            <a:extLst>
              <a:ext uri="{FF2B5EF4-FFF2-40B4-BE49-F238E27FC236}">
                <a16:creationId xmlns:a16="http://schemas.microsoft.com/office/drawing/2014/main" id="{86369805-61B0-475C-926C-FE3D7E08A189}"/>
              </a:ext>
            </a:extLst>
          </p:cNvPr>
          <p:cNvGraphicFramePr>
            <a:graphicFrameLocks noGrp="1"/>
          </p:cNvGraphicFramePr>
          <p:nvPr>
            <p:extLst>
              <p:ext uri="{D42A27DB-BD31-4B8C-83A1-F6EECF244321}">
                <p14:modId xmlns:p14="http://schemas.microsoft.com/office/powerpoint/2010/main" val="3596721847"/>
              </p:ext>
            </p:extLst>
          </p:nvPr>
        </p:nvGraphicFramePr>
        <p:xfrm>
          <a:off x="1919536" y="2492896"/>
          <a:ext cx="8208912" cy="2520280"/>
        </p:xfrm>
        <a:graphic>
          <a:graphicData uri="http://schemas.openxmlformats.org/drawingml/2006/table">
            <a:tbl>
              <a:tblPr firstRow="1" bandRow="1">
                <a:tableStyleId>{2D5ABB26-0587-4C30-8999-92F81FD0307C}</a:tableStyleId>
              </a:tblPr>
              <a:tblGrid>
                <a:gridCol w="4104456">
                  <a:extLst>
                    <a:ext uri="{9D8B030D-6E8A-4147-A177-3AD203B41FA5}">
                      <a16:colId xmlns:a16="http://schemas.microsoft.com/office/drawing/2014/main" val="935547108"/>
                    </a:ext>
                  </a:extLst>
                </a:gridCol>
                <a:gridCol w="4104456">
                  <a:extLst>
                    <a:ext uri="{9D8B030D-6E8A-4147-A177-3AD203B41FA5}">
                      <a16:colId xmlns:a16="http://schemas.microsoft.com/office/drawing/2014/main" val="3859796625"/>
                    </a:ext>
                  </a:extLst>
                </a:gridCol>
              </a:tblGrid>
              <a:tr h="407938">
                <a:tc>
                  <a:txBody>
                    <a:bodyPr/>
                    <a:lstStyle/>
                    <a:p>
                      <a:r>
                        <a:rPr lang="en-US" sz="1600" b="1">
                          <a:solidFill>
                            <a:srgbClr val="002060"/>
                          </a:solidFill>
                          <a:latin typeface="Calibri Light" panose="020F0302020204030204" pitchFamily="34" charset="0"/>
                          <a:cs typeface="Calibri Light" panose="020F0302020204030204" pitchFamily="34" charset="0"/>
                        </a:rPr>
                        <a:t>Random intercepts</a:t>
                      </a:r>
                      <a:endParaRPr lang="en-GB" sz="1600" b="1">
                        <a:solidFill>
                          <a:srgbClr val="002060"/>
                        </a:solidFill>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600" b="1">
                          <a:solidFill>
                            <a:srgbClr val="002060"/>
                          </a:solidFill>
                          <a:latin typeface="Calibri Light" panose="020F0302020204030204" pitchFamily="34" charset="0"/>
                          <a:cs typeface="Calibri Light" panose="020F0302020204030204" pitchFamily="34" charset="0"/>
                        </a:rPr>
                        <a:t>Random slopes</a:t>
                      </a:r>
                      <a:endParaRPr lang="en-GB" sz="1600" b="1">
                        <a:solidFill>
                          <a:srgbClr val="002060"/>
                        </a:solidFill>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56297287"/>
                  </a:ext>
                </a:extLst>
              </a:tr>
              <a:tr h="2112342">
                <a:tc>
                  <a:txBody>
                    <a:bodyPr/>
                    <a:lstStyle/>
                    <a:p>
                      <a:pPr marL="285750" indent="-285750">
                        <a:buFont typeface="Arial" panose="020B0604020202020204" pitchFamily="34" charset="0"/>
                        <a:buChar char="•"/>
                      </a:pPr>
                      <a:r>
                        <a:rPr lang="en-US" sz="1200">
                          <a:latin typeface="Calibri Light" panose="020F0302020204030204" pitchFamily="34" charset="0"/>
                          <a:cs typeface="Calibri Light" panose="020F0302020204030204" pitchFamily="34" charset="0"/>
                        </a:rPr>
                        <a:t>Should be categorical variables</a:t>
                      </a:r>
                    </a:p>
                    <a:p>
                      <a:pPr marL="285750" indent="-285750">
                        <a:buFont typeface="Arial" panose="020B0604020202020204" pitchFamily="34" charset="0"/>
                        <a:buChar char="•"/>
                      </a:pPr>
                      <a:r>
                        <a:rPr lang="en-US" sz="1200">
                          <a:latin typeface="Calibri Light" panose="020F0302020204030204" pitchFamily="34" charset="0"/>
                          <a:cs typeface="Calibri Light" panose="020F0302020204030204" pitchFamily="34" charset="0"/>
                        </a:rPr>
                        <a:t>There is (natural) repeated data clustering within the levels of the variable (e.g., subjects, stimuli, cities)</a:t>
                      </a:r>
                    </a:p>
                    <a:p>
                      <a:pPr marL="285750" indent="-285750">
                        <a:buFont typeface="Arial" panose="020B0604020202020204" pitchFamily="34" charset="0"/>
                        <a:buChar char="•"/>
                      </a:pPr>
                      <a:r>
                        <a:rPr lang="en-US" sz="1200">
                          <a:latin typeface="Calibri Light" panose="020F0302020204030204" pitchFamily="34" charset="0"/>
                          <a:cs typeface="Calibri Light" panose="020F0302020204030204" pitchFamily="34" charset="0"/>
                        </a:rPr>
                        <a:t>The levels are considered a random sample from a population of levels</a:t>
                      </a:r>
                    </a:p>
                    <a:p>
                      <a:pPr marL="285750" indent="-285750">
                        <a:buFont typeface="Arial" panose="020B0604020202020204" pitchFamily="34" charset="0"/>
                        <a:buChar char="•"/>
                      </a:pPr>
                      <a:r>
                        <a:rPr lang="en-US" sz="1200">
                          <a:latin typeface="Calibri Light" panose="020F0302020204030204" pitchFamily="34" charset="0"/>
                          <a:cs typeface="Calibri Light" panose="020F0302020204030204" pitchFamily="34" charset="0"/>
                        </a:rPr>
                        <a:t>The analysis wants to generalize its finding to this population of levels</a:t>
                      </a:r>
                    </a:p>
                    <a:p>
                      <a:pPr marL="285750" indent="-285750">
                        <a:buFont typeface="Arial" panose="020B0604020202020204" pitchFamily="34" charset="0"/>
                        <a:buChar char="•"/>
                      </a:pPr>
                      <a:r>
                        <a:rPr lang="en-US" sz="1200">
                          <a:latin typeface="Calibri Light" panose="020F0302020204030204" pitchFamily="34" charset="0"/>
                          <a:cs typeface="Calibri Light" panose="020F0302020204030204" pitchFamily="34" charset="0"/>
                        </a:rPr>
                        <a:t>The number of distinct levels is at least &gt;5 or &gt;10</a:t>
                      </a:r>
                    </a:p>
                    <a:p>
                      <a:pPr marL="285750" indent="-285750">
                        <a:buFont typeface="Arial" panose="020B0604020202020204" pitchFamily="34" charset="0"/>
                        <a:buChar char="•"/>
                      </a:pPr>
                      <a:r>
                        <a:rPr lang="en-US" sz="1200">
                          <a:latin typeface="Calibri Light" panose="020F0302020204030204" pitchFamily="34" charset="0"/>
                          <a:cs typeface="Calibri Light" panose="020F0302020204030204" pitchFamily="34" charset="0"/>
                        </a:rPr>
                        <a:t>There is no interest in direct contrasts between pairs of levels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a:latin typeface="Calibri Light" panose="020F0302020204030204" pitchFamily="34" charset="0"/>
                          <a:cs typeface="Calibri Light" panose="020F0302020204030204" pitchFamily="34" charset="0"/>
                        </a:rPr>
                        <a:t>Can be categorical or continuous variables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a:latin typeface="Calibri Light" panose="020F0302020204030204" pitchFamily="34" charset="0"/>
                          <a:cs typeface="Calibri Light" panose="020F0302020204030204" pitchFamily="34" charset="0"/>
                        </a:rPr>
                        <a:t>Fixed variables that are measured repeatedly within random intercept variables (e.g., a time effect within subjects)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a:latin typeface="Calibri Light" panose="020F0302020204030204" pitchFamily="34" charset="0"/>
                          <a:cs typeface="Calibri Light" panose="020F0302020204030204" pitchFamily="34" charset="0"/>
                        </a:rPr>
                        <a:t>They are measured at least &gt;5 times within those random intercepts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a:latin typeface="Calibri Light" panose="020F0302020204030204" pitchFamily="34" charset="0"/>
                          <a:cs typeface="Calibri Light" panose="020F0302020204030204" pitchFamily="34" charset="0"/>
                        </a:rPr>
                        <a:t>Within these units of data clustering, the fixed variable is expected to have a relationship with the dependent that deviates from the population level effect of the fixed variable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765742"/>
                  </a:ext>
                </a:extLst>
              </a:tr>
            </a:tbl>
          </a:graphicData>
        </a:graphic>
      </p:graphicFrame>
    </p:spTree>
    <p:extLst>
      <p:ext uri="{BB962C8B-B14F-4D97-AF65-F5344CB8AC3E}">
        <p14:creationId xmlns:p14="http://schemas.microsoft.com/office/powerpoint/2010/main" val="159832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A </a:t>
            </a:r>
            <a:r>
              <a:rPr lang="en-GB" sz="1600" dirty="0">
                <a:latin typeface="Calibri Light" panose="020F0302020204030204" pitchFamily="34" charset="0"/>
                <a:cs typeface="Calibri Light" panose="020F0302020204030204" pitchFamily="34" charset="0"/>
              </a:rPr>
              <a:t>second recurring question is </a:t>
            </a:r>
            <a:r>
              <a:rPr lang="en-GB" sz="1600" i="1" dirty="0">
                <a:latin typeface="Calibri Light" panose="020F0302020204030204" pitchFamily="34" charset="0"/>
                <a:cs typeface="Calibri Light" panose="020F0302020204030204" pitchFamily="34" charset="0"/>
              </a:rPr>
              <a:t>how many random effects</a:t>
            </a:r>
            <a:r>
              <a:rPr lang="en-GB" sz="1600" dirty="0">
                <a:latin typeface="Calibri Light" panose="020F0302020204030204" pitchFamily="34" charset="0"/>
                <a:cs typeface="Calibri Light" panose="020F0302020204030204" pitchFamily="34" charset="0"/>
              </a:rPr>
              <a:t> one should potentially include into a model. Should one exhaustively fit all possibilities and just retain the one with minimal AIC? Or should there be some minimal complexity regardless of AIC?</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This </a:t>
            </a:r>
            <a:r>
              <a:rPr lang="en-GB" sz="1600">
                <a:latin typeface="Calibri Light" panose="020F0302020204030204" pitchFamily="34" charset="0"/>
                <a:cs typeface="Calibri Light" panose="020F0302020204030204" pitchFamily="34" charset="0"/>
              </a:rPr>
              <a:t>question has been controversial in the literature, </a:t>
            </a:r>
            <a:r>
              <a:rPr lang="en-GB" sz="1600" dirty="0">
                <a:latin typeface="Calibri Light" panose="020F0302020204030204" pitchFamily="34" charset="0"/>
                <a:cs typeface="Calibri Light" panose="020F0302020204030204" pitchFamily="34" charset="0"/>
              </a:rPr>
              <a:t>with some arguing that the random </a:t>
            </a:r>
            <a:r>
              <a:rPr lang="en-GB" sz="1600">
                <a:latin typeface="Calibri Light" panose="020F0302020204030204" pitchFamily="34" charset="0"/>
                <a:cs typeface="Calibri Light" panose="020F0302020204030204" pitchFamily="34" charset="0"/>
              </a:rPr>
              <a:t>effects should </a:t>
            </a:r>
            <a:r>
              <a:rPr lang="en-GB" sz="1600" dirty="0">
                <a:latin typeface="Calibri Light" panose="020F0302020204030204" pitchFamily="34" charset="0"/>
                <a:cs typeface="Calibri Light" panose="020F0302020204030204" pitchFamily="34" charset="0"/>
              </a:rPr>
              <a:t>always be maximal (Bar et al., </a:t>
            </a:r>
            <a:r>
              <a:rPr lang="en-GB" sz="1600">
                <a:latin typeface="Calibri Light" panose="020F0302020204030204" pitchFamily="34" charset="0"/>
                <a:cs typeface="Calibri Light" panose="020F0302020204030204" pitchFamily="34" charset="0"/>
              </a:rPr>
              <a:t>2013), </a:t>
            </a:r>
            <a:r>
              <a:rPr lang="en-GB" sz="1600" dirty="0">
                <a:latin typeface="Calibri Light" panose="020F0302020204030204" pitchFamily="34" charset="0"/>
                <a:cs typeface="Calibri Light" panose="020F0302020204030204" pitchFamily="34" charset="0"/>
              </a:rPr>
              <a:t>and others countering that sparse structures are preferred, subject to Occam’s razor philosophy (Bates et al., 2015; </a:t>
            </a:r>
            <a:r>
              <a:rPr lang="en-GB" sz="1600" dirty="0" err="1">
                <a:latin typeface="Calibri Light" panose="020F0302020204030204" pitchFamily="34" charset="0"/>
                <a:cs typeface="Calibri Light" panose="020F0302020204030204" pitchFamily="34" charset="0"/>
              </a:rPr>
              <a:t>Matuschek</a:t>
            </a:r>
            <a:r>
              <a:rPr lang="en-GB" sz="1600" dirty="0">
                <a:latin typeface="Calibri Light" panose="020F0302020204030204" pitchFamily="34" charset="0"/>
                <a:cs typeface="Calibri Light" panose="020F0302020204030204" pitchFamily="34" charset="0"/>
              </a:rPr>
              <a:t> et al., 2017</a:t>
            </a:r>
            <a:r>
              <a:rPr lang="en-GB" sz="1600">
                <a:latin typeface="Calibri Light" panose="020F0302020204030204" pitchFamily="34" charset="0"/>
                <a:cs typeface="Calibri Light" panose="020F0302020204030204" pitchFamily="34" charset="0"/>
              </a:rPr>
              <a:t>). Two considerations </a:t>
            </a:r>
            <a:r>
              <a:rPr lang="en-GB" sz="1600" dirty="0">
                <a:latin typeface="Calibri Light" panose="020F0302020204030204" pitchFamily="34" charset="0"/>
                <a:cs typeface="Calibri Light" panose="020F0302020204030204" pitchFamily="34" charset="0"/>
              </a:rPr>
              <a:t>can be added to this:</a:t>
            </a:r>
          </a:p>
          <a:p>
            <a:endParaRPr lang="en-GB" sz="1600" dirty="0">
              <a:latin typeface="Calibri Light" panose="020F0302020204030204" pitchFamily="34" charset="0"/>
              <a:cs typeface="Calibri Light" panose="020F0302020204030204" pitchFamily="34" charset="0"/>
            </a:endParaRPr>
          </a:p>
          <a:p>
            <a:pPr lvl="1"/>
            <a:r>
              <a:rPr lang="en-GB" sz="1600">
                <a:latin typeface="Calibri Light" panose="020F0302020204030204" pitchFamily="34" charset="0"/>
                <a:cs typeface="Calibri Light" panose="020F0302020204030204" pitchFamily="34" charset="0"/>
              </a:rPr>
              <a:t>The </a:t>
            </a:r>
            <a:r>
              <a:rPr lang="en-GB" sz="1600" dirty="0">
                <a:latin typeface="Calibri Light" panose="020F0302020204030204" pitchFamily="34" charset="0"/>
                <a:cs typeface="Calibri Light" panose="020F0302020204030204" pitchFamily="34" charset="0"/>
              </a:rPr>
              <a:t>model with </a:t>
            </a:r>
            <a:r>
              <a:rPr lang="en-GB" sz="1600" dirty="0">
                <a:solidFill>
                  <a:srgbClr val="0070C0"/>
                </a:solidFill>
                <a:latin typeface="Calibri Light" panose="020F0302020204030204" pitchFamily="34" charset="0"/>
                <a:cs typeface="Calibri Light" panose="020F0302020204030204" pitchFamily="34" charset="0"/>
              </a:rPr>
              <a:t>only one random intercept is </a:t>
            </a:r>
            <a:r>
              <a:rPr lang="en-GB" sz="1600">
                <a:solidFill>
                  <a:srgbClr val="0070C0"/>
                </a:solidFill>
                <a:latin typeface="Calibri Light" panose="020F0302020204030204" pitchFamily="34" charset="0"/>
                <a:cs typeface="Calibri Light" panose="020F0302020204030204" pitchFamily="34" charset="0"/>
              </a:rPr>
              <a:t>overly simplistic</a:t>
            </a:r>
            <a:r>
              <a:rPr lang="en-GB" sz="1600">
                <a:latin typeface="Calibri Light" panose="020F0302020204030204" pitchFamily="34" charset="0"/>
                <a:cs typeface="Calibri Light" panose="020F0302020204030204" pitchFamily="34" charset="0"/>
              </a:rPr>
              <a:t>, and should never </a:t>
            </a:r>
            <a:r>
              <a:rPr lang="en-GB" sz="1600" dirty="0">
                <a:latin typeface="Calibri Light" panose="020F0302020204030204" pitchFamily="34" charset="0"/>
                <a:cs typeface="Calibri Light" panose="020F0302020204030204" pitchFamily="34" charset="0"/>
              </a:rPr>
              <a:t>be your </a:t>
            </a:r>
            <a:r>
              <a:rPr lang="en-GB" sz="1600">
                <a:latin typeface="Calibri Light" panose="020F0302020204030204" pitchFamily="34" charset="0"/>
                <a:cs typeface="Calibri Light" panose="020F0302020204030204" pitchFamily="34" charset="0"/>
              </a:rPr>
              <a:t>final structure, </a:t>
            </a:r>
            <a:r>
              <a:rPr lang="en-GB" sz="1600" dirty="0">
                <a:latin typeface="Calibri Light" panose="020F0302020204030204" pitchFamily="34" charset="0"/>
                <a:cs typeface="Calibri Light" panose="020F0302020204030204" pitchFamily="34" charset="0"/>
              </a:rPr>
              <a:t>unless there </a:t>
            </a:r>
            <a:r>
              <a:rPr lang="en-GB" sz="1600">
                <a:latin typeface="Calibri Light" panose="020F0302020204030204" pitchFamily="34" charset="0"/>
                <a:cs typeface="Calibri Light" panose="020F0302020204030204" pitchFamily="34" charset="0"/>
              </a:rPr>
              <a:t>is empirical </a:t>
            </a:r>
            <a:r>
              <a:rPr lang="en-GB" sz="1600" dirty="0">
                <a:latin typeface="Calibri Light" panose="020F0302020204030204" pitchFamily="34" charset="0"/>
                <a:cs typeface="Calibri Light" panose="020F0302020204030204" pitchFamily="34" charset="0"/>
              </a:rPr>
              <a:t>evidence against more </a:t>
            </a:r>
            <a:r>
              <a:rPr lang="en-GB" sz="1600">
                <a:latin typeface="Calibri Light" panose="020F0302020204030204" pitchFamily="34" charset="0"/>
                <a:cs typeface="Calibri Light" panose="020F0302020204030204" pitchFamily="34" charset="0"/>
              </a:rPr>
              <a:t>complex alternatives!</a:t>
            </a:r>
            <a:endParaRPr lang="en-GB" sz="1600" dirty="0">
              <a:latin typeface="Calibri Light" panose="020F0302020204030204" pitchFamily="34" charset="0"/>
              <a:cs typeface="Calibri Light" panose="020F0302020204030204" pitchFamily="34" charset="0"/>
            </a:endParaRPr>
          </a:p>
          <a:p>
            <a:pPr lvl="1"/>
            <a:endParaRPr lang="en-GB" sz="1600">
              <a:latin typeface="Calibri Light" panose="020F0302020204030204" pitchFamily="34" charset="0"/>
              <a:cs typeface="Calibri Light" panose="020F0302020204030204" pitchFamily="34" charset="0"/>
            </a:endParaRPr>
          </a:p>
          <a:p>
            <a:pPr lvl="1"/>
            <a:r>
              <a:rPr lang="en-GB" sz="1600">
                <a:latin typeface="Calibri Light" panose="020F0302020204030204" pitchFamily="34" charset="0"/>
                <a:cs typeface="Calibri Light" panose="020F0302020204030204" pitchFamily="34" charset="0"/>
              </a:rPr>
              <a:t>Recall that random slopes tend to </a:t>
            </a:r>
            <a:r>
              <a:rPr lang="en-GB" sz="1600">
                <a:solidFill>
                  <a:srgbClr val="0070C0"/>
                </a:solidFill>
                <a:latin typeface="Calibri Light" panose="020F0302020204030204" pitchFamily="34" charset="0"/>
                <a:cs typeface="Calibri Light" panose="020F0302020204030204" pitchFamily="34" charset="0"/>
              </a:rPr>
              <a:t>shrink the degrees of freedom for fixed effects tests to more plausible values!</a:t>
            </a:r>
            <a:r>
              <a:rPr lang="en-GB" sz="1600" dirty="0">
                <a:latin typeface="Calibri Light" panose="020F0302020204030204" pitchFamily="34" charset="0"/>
                <a:cs typeface="Calibri Light" panose="020F0302020204030204" pitchFamily="34" charset="0"/>
              </a:rPr>
              <a:t> </a:t>
            </a:r>
            <a:r>
              <a:rPr lang="en-GB" sz="1600">
                <a:latin typeface="Calibri Light" panose="020F0302020204030204" pitchFamily="34" charset="0"/>
                <a:cs typeface="Calibri Light" panose="020F0302020204030204" pitchFamily="34" charset="0"/>
              </a:rPr>
              <a:t>For </a:t>
            </a:r>
            <a:r>
              <a:rPr lang="en-GB" sz="1600" dirty="0">
                <a:latin typeface="Calibri Light" panose="020F0302020204030204" pitchFamily="34" charset="0"/>
                <a:cs typeface="Calibri Light" panose="020F0302020204030204" pitchFamily="34" charset="0"/>
              </a:rPr>
              <a:t>this reason, AIC is generally recommended for random effects selection, since it is </a:t>
            </a:r>
            <a:r>
              <a:rPr lang="en-GB" sz="1600">
                <a:latin typeface="Calibri Light" panose="020F0302020204030204" pitchFamily="34" charset="0"/>
                <a:cs typeface="Calibri Light" panose="020F0302020204030204" pitchFamily="34" charset="0"/>
              </a:rPr>
              <a:t>more liberal (versus BIC). </a:t>
            </a:r>
            <a:r>
              <a:rPr lang="en-GB" sz="1600" dirty="0">
                <a:latin typeface="Calibri Light" panose="020F0302020204030204" pitchFamily="34" charset="0"/>
                <a:cs typeface="Calibri Light" panose="020F0302020204030204" pitchFamily="34" charset="0"/>
              </a:rPr>
              <a:t>Even when a more </a:t>
            </a:r>
            <a:r>
              <a:rPr lang="en-GB" sz="1600">
                <a:latin typeface="Calibri Light" panose="020F0302020204030204" pitchFamily="34" charset="0"/>
                <a:cs typeface="Calibri Light" panose="020F0302020204030204" pitchFamily="34" charset="0"/>
              </a:rPr>
              <a:t>complex random effects structure has a slightly </a:t>
            </a:r>
            <a:r>
              <a:rPr lang="en-GB" sz="1600" dirty="0">
                <a:latin typeface="Calibri Light" panose="020F0302020204030204" pitchFamily="34" charset="0"/>
                <a:cs typeface="Calibri Light" panose="020F0302020204030204" pitchFamily="34" charset="0"/>
              </a:rPr>
              <a:t>higher AIC (</a:t>
            </a:r>
            <a:r>
              <a:rPr lang="en-GB" sz="1600">
                <a:latin typeface="Calibri Light" panose="020F0302020204030204" pitchFamily="34" charset="0"/>
                <a:cs typeface="Calibri Light" panose="020F0302020204030204" pitchFamily="34" charset="0"/>
              </a:rPr>
              <a:t>or produces computational warnings), </a:t>
            </a:r>
            <a:r>
              <a:rPr lang="en-GB" sz="1600" dirty="0">
                <a:latin typeface="Calibri Light" panose="020F0302020204030204" pitchFamily="34" charset="0"/>
                <a:cs typeface="Calibri Light" panose="020F0302020204030204" pitchFamily="34" charset="0"/>
              </a:rPr>
              <a:t>it may be preferred for its shrinkage of the degrees of freedom.</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How </a:t>
            </a:r>
            <a:r>
              <a:rPr lang="fr-CH" sz="3200" dirty="0" err="1">
                <a:solidFill>
                  <a:schemeClr val="tx2">
                    <a:lumMod val="75000"/>
                  </a:schemeClr>
                </a:solidFill>
                <a:latin typeface="Tw Cen MT" panose="020B0602020104020603" pitchFamily="34" charset="0"/>
              </a:rPr>
              <a:t>many</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effects</a:t>
            </a:r>
            <a:r>
              <a:rPr lang="fr-CH" sz="3200" dirty="0">
                <a:solidFill>
                  <a:schemeClr val="tx2">
                    <a:lumMod val="75000"/>
                  </a:schemeClr>
                </a:solidFill>
                <a:latin typeface="Tw Cen MT" panose="020B0602020104020603" pitchFamily="34" charset="0"/>
              </a:rPr>
              <a:t>?</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9EB124FE-0DDF-4C6E-9750-5CBA5F0FCAB4}"/>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73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432" y="1516435"/>
            <a:ext cx="7776864" cy="5008909"/>
          </a:xfrm>
        </p:spPr>
        <p:txBody>
          <a:bodyPr>
            <a:normAutofit lnSpcReduction="10000"/>
          </a:bodyPr>
          <a:lstStyle/>
          <a:p>
            <a:pPr marL="400050">
              <a:buFont typeface="+mj-lt"/>
              <a:buAutoNum type="arabicPeriod"/>
            </a:pPr>
            <a:r>
              <a:rPr lang="en-US" sz="200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Traditional repeated measures models</a:t>
            </a: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Standard linear model</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Non-independent data</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Challenges to classic approaches</a:t>
            </a:r>
            <a:endParaRPr lang="en-US" sz="2000" dirty="0">
              <a:solidFill>
                <a:schemeClr val="accent1">
                  <a:lumMod val="75000"/>
                </a:schemeClr>
              </a:solidFill>
              <a:latin typeface="Calibri Light" panose="020F0302020204030204" pitchFamily="34" charset="0"/>
              <a:ea typeface="Verdana" panose="020B0604030504040204" pitchFamily="34" charset="0"/>
              <a:cs typeface="Calibri Light" panose="020F0302020204030204" pitchFamily="34" charset="0"/>
            </a:endParaRPr>
          </a:p>
          <a:p>
            <a:pPr marL="400050">
              <a:buFont typeface="+mj-lt"/>
              <a:buAutoNum type="arabicPeriod"/>
            </a:pPr>
            <a:r>
              <a:rPr lang="en-US" sz="200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Random intercept and random slope model</a:t>
            </a: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Random intercept model</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Random slope model</a:t>
            </a:r>
          </a:p>
          <a:p>
            <a:pPr marL="400050">
              <a:buFont typeface="+mj-lt"/>
              <a:buAutoNum type="arabicPeriod"/>
            </a:pPr>
            <a:r>
              <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Model selection </a:t>
            </a:r>
            <a:r>
              <a:rPr lang="en-US" sz="200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and diagnostics for multilevel models</a:t>
            </a: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Selection of random and fixed effects</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Model fit and effect sizes</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Problems and residual diagnostics</a:t>
            </a:r>
          </a:p>
          <a:p>
            <a:pPr marL="400050">
              <a:buFont typeface="+mj-lt"/>
              <a:buAutoNum type="arabicPeriod"/>
            </a:pPr>
            <a:r>
              <a:rPr lang="en-US" sz="200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Hierarchical, trial-level, and longitudinal data</a:t>
            </a: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Hierarchical data and post-hoc tests</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Crossed random effects and trial-level analysis</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Longitudinal data analysis</a:t>
            </a:r>
          </a:p>
          <a:p>
            <a:pPr marL="457200">
              <a:buFont typeface="+mj-lt"/>
              <a:buAutoNum type="arabicPeriod"/>
            </a:pPr>
            <a:r>
              <a:rPr lang="en-US" sz="200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Miscellaneous topics in multilevel models</a:t>
            </a: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400050">
              <a:buFont typeface="+mj-lt"/>
              <a:buAutoNum type="arabicPeriod"/>
            </a:pP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0" indent="0">
              <a:buNone/>
            </a:pPr>
            <a:endParaRPr lang="en-US" sz="2800" dirty="0">
              <a:latin typeface="Tw Cen MT" panose="020B0602020104020603" pitchFamily="34" charset="0"/>
              <a:cs typeface="Times New Roman" panose="02020603050405020304" pitchFamily="18" charset="0"/>
            </a:endParaRPr>
          </a:p>
          <a:p>
            <a:pPr marL="0" indent="0">
              <a:buNone/>
            </a:pPr>
            <a:endParaRPr lang="en-US" sz="2800" dirty="0">
              <a:latin typeface="Tw Cen MT" panose="020B0602020104020603" pitchFamily="34" charset="0"/>
              <a:cs typeface="Times New Roman" panose="02020603050405020304" pitchFamily="18" charset="0"/>
            </a:endParaRPr>
          </a:p>
          <a:p>
            <a:endParaRPr lang="en-US" sz="2800" dirty="0">
              <a:latin typeface="Tw Cen MT" panose="020B0602020104020603" pitchFamily="34" charset="0"/>
              <a:cs typeface="Times New Roman" panose="02020603050405020304" pitchFamily="18" charset="0"/>
            </a:endParaRPr>
          </a:p>
          <a:p>
            <a:endParaRPr lang="fr-CH" sz="2800" dirty="0">
              <a:latin typeface="Tw Cen MT" panose="020B0602020104020603"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Contents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1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For the restaurant data, we have so far ignored a number of additional covariates that could be considered as fixed and random effects. For each level of the hierarchy, we have available the following covariates:</a:t>
            </a:r>
          </a:p>
          <a:p>
            <a:endParaRPr lang="da-DK" sz="1600" dirty="0">
              <a:latin typeface="Calibri Light" panose="020F0302020204030204" pitchFamily="34" charset="0"/>
              <a:cs typeface="Calibri Light" panose="020F0302020204030204" pitchFamily="34" charset="0"/>
            </a:endParaRPr>
          </a:p>
          <a:p>
            <a:pPr lvl="1"/>
            <a:r>
              <a:rPr lang="da-DK" sz="1600" u="sng" dirty="0">
                <a:solidFill>
                  <a:schemeClr val="bg2">
                    <a:lumMod val="50000"/>
                  </a:schemeClr>
                </a:solidFill>
                <a:latin typeface="Calibri Light" panose="020F0302020204030204" pitchFamily="34" charset="0"/>
                <a:cs typeface="Calibri Light" panose="020F0302020204030204" pitchFamily="34" charset="0"/>
              </a:rPr>
              <a:t>Region-level</a:t>
            </a:r>
            <a:r>
              <a:rPr lang="da-DK" sz="1600" dirty="0">
                <a:latin typeface="Calibri Light" panose="020F0302020204030204" pitchFamily="34" charset="0"/>
                <a:cs typeface="Calibri Light" panose="020F0302020204030204" pitchFamily="34" charset="0"/>
              </a:rPr>
              <a:t>: Location of the region in France (categorical; north or south)</a:t>
            </a:r>
          </a:p>
          <a:p>
            <a:pPr lvl="1"/>
            <a:r>
              <a:rPr lang="da-DK" sz="1600" u="sng" dirty="0">
                <a:solidFill>
                  <a:srgbClr val="9900CC"/>
                </a:solidFill>
                <a:latin typeface="Calibri Light" panose="020F0302020204030204" pitchFamily="34" charset="0"/>
                <a:cs typeface="Calibri Light" panose="020F0302020204030204" pitchFamily="34" charset="0"/>
              </a:rPr>
              <a:t>Restaurant-level</a:t>
            </a:r>
            <a:r>
              <a:rPr lang="da-DK" sz="1600" dirty="0">
                <a:latin typeface="Calibri Light" panose="020F0302020204030204" pitchFamily="34" charset="0"/>
                <a:cs typeface="Calibri Light" panose="020F0302020204030204" pitchFamily="34" charset="0"/>
              </a:rPr>
              <a:t>: Year when restaurant opened (continuous; 1961–2014)</a:t>
            </a:r>
          </a:p>
          <a:p>
            <a:pPr lvl="1"/>
            <a:r>
              <a:rPr lang="da-DK" sz="1600" u="sng" dirty="0">
                <a:solidFill>
                  <a:srgbClr val="00B050"/>
                </a:solidFill>
                <a:latin typeface="Calibri Light" panose="020F0302020204030204" pitchFamily="34" charset="0"/>
                <a:cs typeface="Calibri Light" panose="020F0302020204030204" pitchFamily="34" charset="0"/>
              </a:rPr>
              <a:t>Critic-level</a:t>
            </a:r>
            <a:r>
              <a:rPr lang="da-DK" sz="1600" dirty="0">
                <a:latin typeface="Calibri Light" panose="020F0302020204030204" pitchFamily="34" charset="0"/>
                <a:cs typeface="Calibri Light" panose="020F0302020204030204" pitchFamily="34" charset="0"/>
              </a:rPr>
              <a:t>: Gender of critic (categorical; male or female) and time of service when critic visited (categorical; lunch or dinner service)</a:t>
            </a: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r>
              <a:rPr lang="fr-CH" sz="16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How many random effects?</a:t>
            </a:r>
            <a:endParaRPr lang="en-GB" sz="3200" dirty="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069F8D63-1F62-4580-A67E-C1783117CCA2}"/>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5DDCE47-224C-48F0-B21B-E02E1CF803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8" name="Rectangle 7">
            <a:extLst>
              <a:ext uri="{FF2B5EF4-FFF2-40B4-BE49-F238E27FC236}">
                <a16:creationId xmlns:a16="http://schemas.microsoft.com/office/drawing/2014/main" id="{BA43A2A5-F1CA-480B-8B1E-6810E5EE19F8}"/>
              </a:ext>
            </a:extLst>
          </p:cNvPr>
          <p:cNvSpPr/>
          <p:nvPr/>
        </p:nvSpPr>
        <p:spPr>
          <a:xfrm>
            <a:off x="1658802" y="3944743"/>
            <a:ext cx="9333742" cy="1785104"/>
          </a:xfrm>
          <a:prstGeom prst="rect">
            <a:avLst/>
          </a:prstGeom>
          <a:ln>
            <a:solidFill>
              <a:schemeClr val="tx1">
                <a:lumMod val="50000"/>
                <a:lumOff val="50000"/>
              </a:schemeClr>
            </a:solidFill>
            <a:prstDash val="dash"/>
          </a:ln>
        </p:spPr>
        <p:txBody>
          <a:bodyPr wrap="square">
            <a:spAutoFit/>
          </a:bodyPr>
          <a:lstStyle/>
          <a:p>
            <a:r>
              <a:rPr lang="en-CH" sz="1100" dirty="0">
                <a:latin typeface="Courier New" panose="02070309020205020404" pitchFamily="49" charset="0"/>
                <a:cs typeface="Courier New" panose="02070309020205020404" pitchFamily="49" charset="0"/>
              </a:rPr>
              <a:t>resto[sample(1:600,6),]</a:t>
            </a:r>
            <a:endParaRPr lang="en-US" sz="1100" dirty="0">
              <a:latin typeface="Courier New" panose="02070309020205020404" pitchFamily="49" charset="0"/>
              <a:cs typeface="Courier New" panose="02070309020205020404" pitchFamily="49" charset="0"/>
            </a:endParaRPr>
          </a:p>
          <a:p>
            <a:endParaRPr lang="en-CH" sz="1100" dirty="0">
              <a:latin typeface="Courier New" panose="02070309020205020404" pitchFamily="49" charset="0"/>
              <a:cs typeface="Courier New" panose="02070309020205020404" pitchFamily="49" charset="0"/>
            </a:endParaRPr>
          </a:p>
          <a:p>
            <a:r>
              <a:rPr lang="en-GB" sz="1100" b="1" dirty="0">
                <a:solidFill>
                  <a:schemeClr val="bg2">
                    <a:lumMod val="50000"/>
                  </a:schemeClr>
                </a:solidFill>
                <a:latin typeface="Courier New" panose="02070309020205020404" pitchFamily="49" charset="0"/>
                <a:cs typeface="Courier New" panose="02070309020205020404" pitchFamily="49" charset="0"/>
              </a:rPr>
              <a:t>           </a:t>
            </a:r>
            <a:r>
              <a:rPr lang="en-CH" sz="1100" b="1" dirty="0">
                <a:solidFill>
                  <a:schemeClr val="bg2">
                    <a:lumMod val="50000"/>
                  </a:schemeClr>
                </a:solidFill>
                <a:latin typeface="Courier New" panose="02070309020205020404" pitchFamily="49" charset="0"/>
                <a:cs typeface="Courier New" panose="02070309020205020404" pitchFamily="49" charset="0"/>
              </a:rPr>
              <a:t>Region</a:t>
            </a:r>
            <a:r>
              <a:rPr lang="en-CH" sz="1100" dirty="0">
                <a:solidFill>
                  <a:schemeClr val="bg2">
                    <a:lumMod val="50000"/>
                  </a:schemeClr>
                </a:solidFill>
                <a:latin typeface="Courier New" panose="02070309020205020404" pitchFamily="49" charset="0"/>
                <a:cs typeface="Courier New" panose="02070309020205020404" pitchFamily="49" charset="0"/>
              </a:rPr>
              <a:t> Location</a:t>
            </a:r>
            <a:r>
              <a:rPr lang="en-CH" sz="1100" dirty="0">
                <a:latin typeface="Courier New" panose="02070309020205020404" pitchFamily="49" charset="0"/>
                <a:cs typeface="Courier New" panose="02070309020205020404" pitchFamily="49" charset="0"/>
              </a:rPr>
              <a:t>             </a:t>
            </a:r>
            <a:r>
              <a:rPr lang="en-CH" sz="1100" b="1" dirty="0">
                <a:solidFill>
                  <a:srgbClr val="9900CC"/>
                </a:solidFill>
                <a:latin typeface="Courier New" panose="02070309020205020404" pitchFamily="49" charset="0"/>
                <a:cs typeface="Courier New" panose="02070309020205020404" pitchFamily="49" charset="0"/>
              </a:rPr>
              <a:t>Restaurant</a:t>
            </a:r>
            <a:r>
              <a:rPr lang="en-CH" sz="1100" dirty="0">
                <a:latin typeface="Courier New" panose="02070309020205020404" pitchFamily="49" charset="0"/>
                <a:cs typeface="Courier New" panose="02070309020205020404" pitchFamily="49" charset="0"/>
              </a:rPr>
              <a:t> </a:t>
            </a:r>
            <a:r>
              <a:rPr lang="en-CH" sz="1100" dirty="0">
                <a:solidFill>
                  <a:srgbClr val="9900CC"/>
                </a:solidFill>
                <a:latin typeface="Courier New" panose="02070309020205020404" pitchFamily="49" charset="0"/>
                <a:cs typeface="Courier New" panose="02070309020205020404" pitchFamily="49" charset="0"/>
              </a:rPr>
              <a:t>Opensince</a:t>
            </a:r>
            <a:r>
              <a:rPr lang="en-CH" sz="1100" dirty="0">
                <a:latin typeface="Courier New" panose="02070309020205020404" pitchFamily="49" charset="0"/>
                <a:cs typeface="Courier New" panose="02070309020205020404" pitchFamily="49" charset="0"/>
              </a:rPr>
              <a:t> </a:t>
            </a:r>
            <a:r>
              <a:rPr lang="en-CH" sz="1100" b="1" dirty="0">
                <a:solidFill>
                  <a:srgbClr val="00B050"/>
                </a:solidFill>
                <a:latin typeface="Courier New" panose="02070309020205020404" pitchFamily="49" charset="0"/>
                <a:cs typeface="Courier New" panose="02070309020205020404" pitchFamily="49" charset="0"/>
              </a:rPr>
              <a:t>Critic</a:t>
            </a:r>
            <a:r>
              <a:rPr lang="en-CH" sz="1100" dirty="0">
                <a:latin typeface="Courier New" panose="02070309020205020404" pitchFamily="49" charset="0"/>
                <a:cs typeface="Courier New" panose="02070309020205020404" pitchFamily="49" charset="0"/>
              </a:rPr>
              <a:t> </a:t>
            </a:r>
            <a:r>
              <a:rPr lang="en-CH" sz="1100" dirty="0">
                <a:solidFill>
                  <a:srgbClr val="00B050"/>
                </a:solidFill>
                <a:latin typeface="Courier New" panose="02070309020205020404" pitchFamily="49" charset="0"/>
                <a:cs typeface="Courier New" panose="02070309020205020404" pitchFamily="49" charset="0"/>
              </a:rPr>
              <a:t>Service</a:t>
            </a:r>
            <a:r>
              <a:rPr lang="en-CH" sz="1100" dirty="0">
                <a:latin typeface="Courier New" panose="02070309020205020404" pitchFamily="49" charset="0"/>
                <a:cs typeface="Courier New" panose="02070309020205020404" pitchFamily="49" charset="0"/>
              </a:rPr>
              <a:t> </a:t>
            </a:r>
            <a:r>
              <a:rPr lang="en-CH" sz="1100" dirty="0">
                <a:solidFill>
                  <a:srgbClr val="00B050"/>
                </a:solidFill>
                <a:latin typeface="Courier New" panose="02070309020205020404" pitchFamily="49" charset="0"/>
                <a:cs typeface="Courier New" panose="02070309020205020404" pitchFamily="49" charset="0"/>
              </a:rPr>
              <a:t>Gender</a:t>
            </a:r>
            <a:r>
              <a:rPr lang="en-CH" sz="1100" dirty="0">
                <a:latin typeface="Courier New" panose="02070309020205020404" pitchFamily="49" charset="0"/>
                <a:cs typeface="Courier New" panose="02070309020205020404" pitchFamily="49" charset="0"/>
              </a:rPr>
              <a:t> Stars  Criterion Quality</a:t>
            </a:r>
          </a:p>
          <a:p>
            <a:r>
              <a:rPr lang="en-CH" sz="1100" dirty="0">
                <a:latin typeface="Courier New" panose="02070309020205020404" pitchFamily="49" charset="0"/>
                <a:cs typeface="Courier New" panose="02070309020205020404" pitchFamily="49" charset="0"/>
              </a:rPr>
              <a:t>107     </a:t>
            </a:r>
            <a:r>
              <a:rPr lang="en-CH" sz="1100" b="1" dirty="0">
                <a:solidFill>
                  <a:schemeClr val="bg2">
                    <a:lumMod val="50000"/>
                  </a:schemeClr>
                </a:solidFill>
                <a:latin typeface="Courier New" panose="02070309020205020404" pitchFamily="49" charset="0"/>
                <a:cs typeface="Courier New" panose="02070309020205020404" pitchFamily="49" charset="0"/>
              </a:rPr>
              <a:t>Grand Est    </a:t>
            </a:r>
            <a:r>
              <a:rPr lang="en-CH" sz="1100" dirty="0">
                <a:solidFill>
                  <a:schemeClr val="bg2">
                    <a:lumMod val="50000"/>
                  </a:schemeClr>
                </a:solidFill>
                <a:latin typeface="Courier New" panose="02070309020205020404" pitchFamily="49" charset="0"/>
                <a:cs typeface="Courier New" panose="02070309020205020404" pitchFamily="49" charset="0"/>
              </a:rPr>
              <a:t>North    </a:t>
            </a:r>
            <a:r>
              <a:rPr lang="en-CH" sz="1100" b="1" dirty="0">
                <a:solidFill>
                  <a:srgbClr val="9900CC"/>
                </a:solidFill>
                <a:latin typeface="Courier New" panose="02070309020205020404" pitchFamily="49" charset="0"/>
                <a:cs typeface="Courier New" panose="02070309020205020404" pitchFamily="49" charset="0"/>
              </a:rPr>
              <a:t>Les Bistrottinettes</a:t>
            </a:r>
            <a:r>
              <a:rPr lang="en-CH" sz="1100" b="1" dirty="0">
                <a:latin typeface="Courier New" panose="02070309020205020404" pitchFamily="49" charset="0"/>
                <a:cs typeface="Courier New" panose="02070309020205020404" pitchFamily="49" charset="0"/>
              </a:rPr>
              <a:t>      </a:t>
            </a:r>
            <a:r>
              <a:rPr lang="en-CH" sz="1100" dirty="0">
                <a:solidFill>
                  <a:srgbClr val="9900CC"/>
                </a:solidFill>
                <a:latin typeface="Courier New" panose="02070309020205020404" pitchFamily="49" charset="0"/>
                <a:cs typeface="Courier New" panose="02070309020205020404" pitchFamily="49" charset="0"/>
              </a:rPr>
              <a:t>1994</a:t>
            </a:r>
            <a:r>
              <a:rPr lang="en-CH" sz="1100" dirty="0">
                <a:latin typeface="Courier New" panose="02070309020205020404" pitchFamily="49" charset="0"/>
                <a:cs typeface="Courier New" panose="02070309020205020404" pitchFamily="49" charset="0"/>
              </a:rPr>
              <a:t>   </a:t>
            </a:r>
            <a:r>
              <a:rPr lang="en-CH" sz="1100" b="1" dirty="0">
                <a:solidFill>
                  <a:srgbClr val="00B050"/>
                </a:solidFill>
                <a:latin typeface="Courier New" panose="02070309020205020404" pitchFamily="49" charset="0"/>
                <a:cs typeface="Courier New" panose="02070309020205020404" pitchFamily="49" charset="0"/>
              </a:rPr>
              <a:t>ID27</a:t>
            </a:r>
            <a:r>
              <a:rPr lang="en-CH" sz="1100" dirty="0">
                <a:latin typeface="Courier New" panose="02070309020205020404" pitchFamily="49" charset="0"/>
                <a:cs typeface="Courier New" panose="02070309020205020404" pitchFamily="49" charset="0"/>
              </a:rPr>
              <a:t>  </a:t>
            </a:r>
            <a:r>
              <a:rPr lang="en-CH" sz="1100" dirty="0">
                <a:solidFill>
                  <a:srgbClr val="00B050"/>
                </a:solidFill>
                <a:latin typeface="Courier New" panose="02070309020205020404" pitchFamily="49" charset="0"/>
                <a:cs typeface="Courier New" panose="02070309020205020404" pitchFamily="49" charset="0"/>
              </a:rPr>
              <a:t>Dinner</a:t>
            </a:r>
            <a:r>
              <a:rPr lang="en-CH" sz="1100" dirty="0">
                <a:latin typeface="Courier New" panose="02070309020205020404" pitchFamily="49" charset="0"/>
                <a:cs typeface="Courier New" panose="02070309020205020404" pitchFamily="49" charset="0"/>
              </a:rPr>
              <a:t> </a:t>
            </a:r>
            <a:r>
              <a:rPr lang="en-CH" sz="1100" dirty="0">
                <a:solidFill>
                  <a:srgbClr val="00B050"/>
                </a:solidFill>
                <a:latin typeface="Courier New" panose="02070309020205020404" pitchFamily="49" charset="0"/>
                <a:cs typeface="Courier New" panose="02070309020205020404" pitchFamily="49" charset="0"/>
              </a:rPr>
              <a:t>Female</a:t>
            </a:r>
            <a:r>
              <a:rPr lang="en-CH" sz="1100" dirty="0">
                <a:latin typeface="Courier New" panose="02070309020205020404" pitchFamily="49" charset="0"/>
                <a:cs typeface="Courier New" panose="02070309020205020404" pitchFamily="49" charset="0"/>
              </a:rPr>
              <a:t>     2 Creativity      77</a:t>
            </a:r>
          </a:p>
          <a:p>
            <a:r>
              <a:rPr lang="en-CH" sz="1100" dirty="0">
                <a:latin typeface="Courier New" panose="02070309020205020404" pitchFamily="49" charset="0"/>
                <a:cs typeface="Courier New" panose="02070309020205020404" pitchFamily="49" charset="0"/>
              </a:rPr>
              <a:t>17      </a:t>
            </a:r>
            <a:r>
              <a:rPr lang="en-CH" sz="1100" b="1" dirty="0">
                <a:solidFill>
                  <a:schemeClr val="bg2">
                    <a:lumMod val="50000"/>
                  </a:schemeClr>
                </a:solidFill>
                <a:latin typeface="Courier New" panose="02070309020205020404" pitchFamily="49" charset="0"/>
                <a:cs typeface="Courier New" panose="02070309020205020404" pitchFamily="49" charset="0"/>
              </a:rPr>
              <a:t>Grand Est    </a:t>
            </a:r>
            <a:r>
              <a:rPr lang="en-CH" sz="1100" dirty="0">
                <a:solidFill>
                  <a:schemeClr val="bg2">
                    <a:lumMod val="50000"/>
                  </a:schemeClr>
                </a:solidFill>
                <a:latin typeface="Courier New" panose="02070309020205020404" pitchFamily="49" charset="0"/>
                <a:cs typeface="Courier New" panose="02070309020205020404" pitchFamily="49" charset="0"/>
              </a:rPr>
              <a:t>North         </a:t>
            </a:r>
            <a:r>
              <a:rPr lang="en-CH" sz="1100" b="1" dirty="0">
                <a:solidFill>
                  <a:srgbClr val="9900CC"/>
                </a:solidFill>
                <a:latin typeface="Courier New" panose="02070309020205020404" pitchFamily="49" charset="0"/>
                <a:cs typeface="Courier New" panose="02070309020205020404" pitchFamily="49" charset="0"/>
              </a:rPr>
              <a:t>Chez Quelqu'un</a:t>
            </a:r>
            <a:r>
              <a:rPr lang="en-CH" sz="1100" b="1" dirty="0">
                <a:latin typeface="Courier New" panose="02070309020205020404" pitchFamily="49" charset="0"/>
                <a:cs typeface="Courier New" panose="02070309020205020404" pitchFamily="49" charset="0"/>
              </a:rPr>
              <a:t>      </a:t>
            </a:r>
            <a:r>
              <a:rPr lang="en-CH" sz="1100" dirty="0">
                <a:solidFill>
                  <a:srgbClr val="9900CC"/>
                </a:solidFill>
                <a:latin typeface="Courier New" panose="02070309020205020404" pitchFamily="49" charset="0"/>
                <a:cs typeface="Courier New" panose="02070309020205020404" pitchFamily="49" charset="0"/>
              </a:rPr>
              <a:t>1997</a:t>
            </a:r>
            <a:r>
              <a:rPr lang="en-CH" sz="1100" dirty="0">
                <a:latin typeface="Courier New" panose="02070309020205020404" pitchFamily="49" charset="0"/>
                <a:cs typeface="Courier New" panose="02070309020205020404" pitchFamily="49" charset="0"/>
              </a:rPr>
              <a:t>    </a:t>
            </a:r>
            <a:r>
              <a:rPr lang="en-CH" sz="1100" b="1" dirty="0">
                <a:solidFill>
                  <a:srgbClr val="00B050"/>
                </a:solidFill>
                <a:latin typeface="Courier New" panose="02070309020205020404" pitchFamily="49" charset="0"/>
                <a:cs typeface="Courier New" panose="02070309020205020404" pitchFamily="49" charset="0"/>
              </a:rPr>
              <a:t>ID5</a:t>
            </a:r>
            <a:r>
              <a:rPr lang="en-CH" sz="1100" dirty="0">
                <a:latin typeface="Courier New" panose="02070309020205020404" pitchFamily="49" charset="0"/>
                <a:cs typeface="Courier New" panose="02070309020205020404" pitchFamily="49" charset="0"/>
              </a:rPr>
              <a:t>  </a:t>
            </a:r>
            <a:r>
              <a:rPr lang="en-CH" sz="1100" dirty="0">
                <a:solidFill>
                  <a:srgbClr val="00B050"/>
                </a:solidFill>
                <a:latin typeface="Courier New" panose="02070309020205020404" pitchFamily="49" charset="0"/>
                <a:cs typeface="Courier New" panose="02070309020205020404" pitchFamily="49" charset="0"/>
              </a:rPr>
              <a:t>Dinner</a:t>
            </a:r>
            <a:r>
              <a:rPr lang="en-CH" sz="1100" dirty="0">
                <a:latin typeface="Courier New" panose="02070309020205020404" pitchFamily="49" charset="0"/>
                <a:cs typeface="Courier New" panose="02070309020205020404" pitchFamily="49" charset="0"/>
              </a:rPr>
              <a:t> </a:t>
            </a:r>
            <a:r>
              <a:rPr lang="en-CH" sz="1100" dirty="0">
                <a:solidFill>
                  <a:srgbClr val="00B050"/>
                </a:solidFill>
                <a:latin typeface="Courier New" panose="02070309020205020404" pitchFamily="49" charset="0"/>
                <a:cs typeface="Courier New" panose="02070309020205020404" pitchFamily="49" charset="0"/>
              </a:rPr>
              <a:t>Female</a:t>
            </a:r>
            <a:r>
              <a:rPr lang="en-CH" sz="1100" dirty="0">
                <a:latin typeface="Courier New" panose="02070309020205020404" pitchFamily="49" charset="0"/>
                <a:cs typeface="Courier New" panose="02070309020205020404" pitchFamily="49" charset="0"/>
              </a:rPr>
              <a:t>     0   Ambience      78</a:t>
            </a:r>
          </a:p>
          <a:p>
            <a:r>
              <a:rPr lang="en-CH" sz="1100" dirty="0">
                <a:latin typeface="Courier New" panose="02070309020205020404" pitchFamily="49" charset="0"/>
                <a:cs typeface="Courier New" panose="02070309020205020404" pitchFamily="49" charset="0"/>
              </a:rPr>
              <a:t>124     </a:t>
            </a:r>
            <a:r>
              <a:rPr lang="en-CH" sz="1100" b="1" dirty="0">
                <a:solidFill>
                  <a:schemeClr val="bg2">
                    <a:lumMod val="50000"/>
                  </a:schemeClr>
                </a:solidFill>
                <a:latin typeface="Courier New" panose="02070309020205020404" pitchFamily="49" charset="0"/>
                <a:cs typeface="Courier New" panose="02070309020205020404" pitchFamily="49" charset="0"/>
              </a:rPr>
              <a:t>Occitanie </a:t>
            </a:r>
            <a:r>
              <a:rPr lang="en-CH" sz="1100" dirty="0">
                <a:solidFill>
                  <a:schemeClr val="bg2">
                    <a:lumMod val="50000"/>
                  </a:schemeClr>
                </a:solidFill>
                <a:latin typeface="Courier New" panose="02070309020205020404" pitchFamily="49" charset="0"/>
                <a:cs typeface="Courier New" panose="02070309020205020404" pitchFamily="49" charset="0"/>
              </a:rPr>
              <a:t>   South                </a:t>
            </a:r>
            <a:r>
              <a:rPr lang="en-CH" sz="1100" b="1" dirty="0">
                <a:solidFill>
                  <a:srgbClr val="9900CC"/>
                </a:solidFill>
                <a:latin typeface="Courier New" panose="02070309020205020404" pitchFamily="49" charset="0"/>
                <a:cs typeface="Courier New" panose="02070309020205020404" pitchFamily="49" charset="0"/>
              </a:rPr>
              <a:t>Le Food</a:t>
            </a:r>
            <a:r>
              <a:rPr lang="en-CH" sz="1100" b="1" dirty="0">
                <a:latin typeface="Courier New" panose="02070309020205020404" pitchFamily="49" charset="0"/>
                <a:cs typeface="Courier New" panose="02070309020205020404" pitchFamily="49" charset="0"/>
              </a:rPr>
              <a:t>      </a:t>
            </a:r>
            <a:r>
              <a:rPr lang="en-CH" sz="1100" dirty="0">
                <a:solidFill>
                  <a:srgbClr val="9900CC"/>
                </a:solidFill>
                <a:latin typeface="Courier New" panose="02070309020205020404" pitchFamily="49" charset="0"/>
                <a:cs typeface="Courier New" panose="02070309020205020404" pitchFamily="49" charset="0"/>
              </a:rPr>
              <a:t>2000</a:t>
            </a:r>
            <a:r>
              <a:rPr lang="en-CH" sz="1100" dirty="0">
                <a:latin typeface="Courier New" panose="02070309020205020404" pitchFamily="49" charset="0"/>
                <a:cs typeface="Courier New" panose="02070309020205020404" pitchFamily="49" charset="0"/>
              </a:rPr>
              <a:t>   </a:t>
            </a:r>
            <a:r>
              <a:rPr lang="en-CH" sz="1100" b="1" dirty="0">
                <a:solidFill>
                  <a:srgbClr val="00B050"/>
                </a:solidFill>
                <a:latin typeface="Courier New" panose="02070309020205020404" pitchFamily="49" charset="0"/>
                <a:cs typeface="Courier New" panose="02070309020205020404" pitchFamily="49" charset="0"/>
              </a:rPr>
              <a:t>ID31</a:t>
            </a:r>
            <a:r>
              <a:rPr lang="en-CH" sz="1100" dirty="0">
                <a:latin typeface="Courier New" panose="02070309020205020404" pitchFamily="49" charset="0"/>
                <a:cs typeface="Courier New" panose="02070309020205020404" pitchFamily="49" charset="0"/>
              </a:rPr>
              <a:t>   </a:t>
            </a:r>
            <a:r>
              <a:rPr lang="en-CH" sz="1100" dirty="0">
                <a:solidFill>
                  <a:srgbClr val="00B050"/>
                </a:solidFill>
                <a:latin typeface="Courier New" panose="02070309020205020404" pitchFamily="49" charset="0"/>
                <a:cs typeface="Courier New" panose="02070309020205020404" pitchFamily="49" charset="0"/>
              </a:rPr>
              <a:t>Lunch</a:t>
            </a:r>
            <a:r>
              <a:rPr lang="en-CH" sz="1100" dirty="0">
                <a:latin typeface="Courier New" panose="02070309020205020404" pitchFamily="49" charset="0"/>
                <a:cs typeface="Courier New" panose="02070309020205020404" pitchFamily="49" charset="0"/>
              </a:rPr>
              <a:t> </a:t>
            </a:r>
            <a:r>
              <a:rPr lang="en-CH" sz="1100" dirty="0">
                <a:solidFill>
                  <a:srgbClr val="00B050"/>
                </a:solidFill>
                <a:latin typeface="Courier New" panose="02070309020205020404" pitchFamily="49" charset="0"/>
                <a:cs typeface="Courier New" panose="02070309020205020404" pitchFamily="49" charset="0"/>
              </a:rPr>
              <a:t>Female</a:t>
            </a:r>
            <a:r>
              <a:rPr lang="en-CH" sz="1100" dirty="0">
                <a:latin typeface="Courier New" panose="02070309020205020404" pitchFamily="49" charset="0"/>
                <a:cs typeface="Courier New" panose="02070309020205020404" pitchFamily="49" charset="0"/>
              </a:rPr>
              <a:t>     0       Food      66</a:t>
            </a:r>
          </a:p>
          <a:p>
            <a:r>
              <a:rPr lang="en-CH" sz="1100" dirty="0">
                <a:latin typeface="Courier New" panose="02070309020205020404" pitchFamily="49" charset="0"/>
                <a:cs typeface="Courier New" panose="02070309020205020404" pitchFamily="49" charset="0"/>
              </a:rPr>
              <a:t>500</a:t>
            </a:r>
            <a:r>
              <a:rPr lang="en-GB" sz="1100" dirty="0">
                <a:latin typeface="Courier New" panose="02070309020205020404" pitchFamily="49" charset="0"/>
                <a:cs typeface="Courier New" panose="02070309020205020404" pitchFamily="49" charset="0"/>
              </a:rPr>
              <a:t> </a:t>
            </a:r>
            <a:r>
              <a:rPr lang="en-CH" sz="1100" b="1">
                <a:solidFill>
                  <a:schemeClr val="bg2">
                    <a:lumMod val="50000"/>
                  </a:schemeClr>
                </a:solidFill>
                <a:latin typeface="Courier New" panose="02070309020205020404" pitchFamily="49" charset="0"/>
                <a:cs typeface="Courier New" panose="02070309020205020404" pitchFamily="49" charset="0"/>
              </a:rPr>
              <a:t>Pr-Alpes-Côte </a:t>
            </a:r>
            <a:r>
              <a:rPr lang="en-US" sz="1100" b="1">
                <a:solidFill>
                  <a:schemeClr val="bg2">
                    <a:lumMod val="50000"/>
                  </a:schemeClr>
                </a:solidFill>
                <a:latin typeface="Courier New" panose="02070309020205020404" pitchFamily="49" charset="0"/>
                <a:cs typeface="Courier New" panose="02070309020205020404" pitchFamily="49" charset="0"/>
              </a:rPr>
              <a:t>   </a:t>
            </a:r>
            <a:r>
              <a:rPr lang="en-CH" sz="1100">
                <a:solidFill>
                  <a:schemeClr val="bg2">
                    <a:lumMod val="50000"/>
                  </a:schemeClr>
                </a:solidFill>
                <a:latin typeface="Courier New" panose="02070309020205020404" pitchFamily="49" charset="0"/>
                <a:cs typeface="Courier New" panose="02070309020205020404" pitchFamily="49" charset="0"/>
              </a:rPr>
              <a:t>South          </a:t>
            </a:r>
            <a:r>
              <a:rPr lang="en-CH" sz="1100" b="1" dirty="0">
                <a:solidFill>
                  <a:srgbClr val="9900CC"/>
                </a:solidFill>
                <a:latin typeface="Courier New" panose="02070309020205020404" pitchFamily="49" charset="0"/>
                <a:cs typeface="Courier New" panose="02070309020205020404" pitchFamily="49" charset="0"/>
              </a:rPr>
              <a:t>Carte Blanche</a:t>
            </a:r>
            <a:r>
              <a:rPr lang="en-CH" sz="1100" b="1" dirty="0">
                <a:latin typeface="Courier New" panose="02070309020205020404" pitchFamily="49" charset="0"/>
                <a:cs typeface="Courier New" panose="02070309020205020404" pitchFamily="49" charset="0"/>
              </a:rPr>
              <a:t>      </a:t>
            </a:r>
            <a:r>
              <a:rPr lang="en-CH" sz="1100" dirty="0">
                <a:solidFill>
                  <a:srgbClr val="9900CC"/>
                </a:solidFill>
                <a:latin typeface="Courier New" panose="02070309020205020404" pitchFamily="49" charset="0"/>
                <a:cs typeface="Courier New" panose="02070309020205020404" pitchFamily="49" charset="0"/>
              </a:rPr>
              <a:t>1974</a:t>
            </a:r>
            <a:r>
              <a:rPr lang="en-CH" sz="1100" dirty="0">
                <a:latin typeface="Courier New" panose="02070309020205020404" pitchFamily="49" charset="0"/>
                <a:cs typeface="Courier New" panose="02070309020205020404" pitchFamily="49" charset="0"/>
              </a:rPr>
              <a:t>  </a:t>
            </a:r>
            <a:r>
              <a:rPr lang="en-CH" sz="1100" b="1" dirty="0">
                <a:solidFill>
                  <a:srgbClr val="00B050"/>
                </a:solidFill>
                <a:latin typeface="Courier New" panose="02070309020205020404" pitchFamily="49" charset="0"/>
                <a:cs typeface="Courier New" panose="02070309020205020404" pitchFamily="49" charset="0"/>
              </a:rPr>
              <a:t>ID125</a:t>
            </a:r>
            <a:r>
              <a:rPr lang="en-CH" sz="1100" dirty="0">
                <a:latin typeface="Courier New" panose="02070309020205020404" pitchFamily="49" charset="0"/>
                <a:cs typeface="Courier New" panose="02070309020205020404" pitchFamily="49" charset="0"/>
              </a:rPr>
              <a:t>   </a:t>
            </a:r>
            <a:r>
              <a:rPr lang="en-CH" sz="1100" dirty="0">
                <a:solidFill>
                  <a:srgbClr val="00B050"/>
                </a:solidFill>
                <a:latin typeface="Courier New" panose="02070309020205020404" pitchFamily="49" charset="0"/>
                <a:cs typeface="Courier New" panose="02070309020205020404" pitchFamily="49" charset="0"/>
              </a:rPr>
              <a:t>Lunch</a:t>
            </a:r>
            <a:r>
              <a:rPr lang="en-CH" sz="1100" dirty="0">
                <a:latin typeface="Courier New" panose="02070309020205020404" pitchFamily="49" charset="0"/>
                <a:cs typeface="Courier New" panose="02070309020205020404" pitchFamily="49" charset="0"/>
              </a:rPr>
              <a:t> </a:t>
            </a:r>
            <a:r>
              <a:rPr lang="en-CH" sz="1100" dirty="0">
                <a:solidFill>
                  <a:srgbClr val="00B050"/>
                </a:solidFill>
                <a:latin typeface="Courier New" panose="02070309020205020404" pitchFamily="49" charset="0"/>
                <a:cs typeface="Courier New" panose="02070309020205020404" pitchFamily="49" charset="0"/>
              </a:rPr>
              <a:t>Female</a:t>
            </a:r>
            <a:r>
              <a:rPr lang="en-CH" sz="1100" dirty="0">
                <a:latin typeface="Courier New" panose="02070309020205020404" pitchFamily="49" charset="0"/>
                <a:cs typeface="Courier New" panose="02070309020205020404" pitchFamily="49" charset="0"/>
              </a:rPr>
              <a:t>     0       Food      71</a:t>
            </a:r>
          </a:p>
          <a:p>
            <a:r>
              <a:rPr lang="en-CH" sz="1100" dirty="0">
                <a:latin typeface="Courier New" panose="02070309020205020404" pitchFamily="49" charset="0"/>
                <a:cs typeface="Courier New" panose="02070309020205020404" pitchFamily="49" charset="0"/>
              </a:rPr>
              <a:t>426 </a:t>
            </a:r>
            <a:r>
              <a:rPr lang="en-CH" sz="1100" b="1" dirty="0">
                <a:solidFill>
                  <a:schemeClr val="bg2">
                    <a:lumMod val="50000"/>
                  </a:schemeClr>
                </a:solidFill>
                <a:latin typeface="Courier New" panose="02070309020205020404" pitchFamily="49" charset="0"/>
                <a:cs typeface="Courier New" panose="02070309020205020404" pitchFamily="49" charset="0"/>
              </a:rPr>
              <a:t>Île-de-France</a:t>
            </a:r>
            <a:r>
              <a:rPr lang="en-CH" sz="1100" dirty="0">
                <a:solidFill>
                  <a:schemeClr val="bg2">
                    <a:lumMod val="50000"/>
                  </a:schemeClr>
                </a:solidFill>
                <a:latin typeface="Courier New" panose="02070309020205020404" pitchFamily="49" charset="0"/>
                <a:cs typeface="Courier New" panose="02070309020205020404" pitchFamily="49" charset="0"/>
              </a:rPr>
              <a:t>    North </a:t>
            </a:r>
            <a:r>
              <a:rPr lang="en-CH" sz="1100" b="1" dirty="0">
                <a:solidFill>
                  <a:srgbClr val="9900CC"/>
                </a:solidFill>
                <a:latin typeface="Courier New" panose="02070309020205020404" pitchFamily="49" charset="0"/>
                <a:cs typeface="Courier New" panose="02070309020205020404" pitchFamily="49" charset="0"/>
              </a:rPr>
              <a:t>Brasserie les 6 Reines</a:t>
            </a:r>
            <a:r>
              <a:rPr lang="en-CH" sz="1100" b="1" dirty="0">
                <a:latin typeface="Courier New" panose="02070309020205020404" pitchFamily="49" charset="0"/>
                <a:cs typeface="Courier New" panose="02070309020205020404" pitchFamily="49" charset="0"/>
              </a:rPr>
              <a:t>      </a:t>
            </a:r>
            <a:r>
              <a:rPr lang="en-CH" sz="1100" dirty="0">
                <a:solidFill>
                  <a:srgbClr val="9900CC"/>
                </a:solidFill>
                <a:latin typeface="Courier New" panose="02070309020205020404" pitchFamily="49" charset="0"/>
                <a:cs typeface="Courier New" panose="02070309020205020404" pitchFamily="49" charset="0"/>
              </a:rPr>
              <a:t>1997</a:t>
            </a:r>
            <a:r>
              <a:rPr lang="en-CH" sz="1100" dirty="0">
                <a:latin typeface="Courier New" panose="02070309020205020404" pitchFamily="49" charset="0"/>
                <a:cs typeface="Courier New" panose="02070309020205020404" pitchFamily="49" charset="0"/>
              </a:rPr>
              <a:t>  </a:t>
            </a:r>
            <a:r>
              <a:rPr lang="en-CH" sz="1100" b="1" dirty="0">
                <a:solidFill>
                  <a:srgbClr val="00B050"/>
                </a:solidFill>
                <a:latin typeface="Courier New" panose="02070309020205020404" pitchFamily="49" charset="0"/>
                <a:cs typeface="Courier New" panose="02070309020205020404" pitchFamily="49" charset="0"/>
              </a:rPr>
              <a:t>ID107</a:t>
            </a:r>
            <a:r>
              <a:rPr lang="en-CH" sz="1100" dirty="0">
                <a:latin typeface="Courier New" panose="02070309020205020404" pitchFamily="49" charset="0"/>
                <a:cs typeface="Courier New" panose="02070309020205020404" pitchFamily="49" charset="0"/>
              </a:rPr>
              <a:t>   </a:t>
            </a:r>
            <a:r>
              <a:rPr lang="en-CH" sz="1100" dirty="0">
                <a:solidFill>
                  <a:srgbClr val="00B050"/>
                </a:solidFill>
                <a:latin typeface="Courier New" panose="02070309020205020404" pitchFamily="49" charset="0"/>
                <a:cs typeface="Courier New" panose="02070309020205020404" pitchFamily="49" charset="0"/>
              </a:rPr>
              <a:t>Lunch</a:t>
            </a:r>
            <a:r>
              <a:rPr lang="en-CH" sz="1100" dirty="0">
                <a:latin typeface="Courier New" panose="02070309020205020404" pitchFamily="49" charset="0"/>
                <a:cs typeface="Courier New" panose="02070309020205020404" pitchFamily="49" charset="0"/>
              </a:rPr>
              <a:t>   </a:t>
            </a:r>
            <a:r>
              <a:rPr lang="en-CH" sz="1100" dirty="0">
                <a:solidFill>
                  <a:srgbClr val="00B050"/>
                </a:solidFill>
                <a:latin typeface="Courier New" panose="02070309020205020404" pitchFamily="49" charset="0"/>
                <a:cs typeface="Courier New" panose="02070309020205020404" pitchFamily="49" charset="0"/>
              </a:rPr>
              <a:t>Male</a:t>
            </a:r>
            <a:r>
              <a:rPr lang="en-CH" sz="1100" dirty="0">
                <a:latin typeface="Courier New" panose="02070309020205020404" pitchFamily="49" charset="0"/>
                <a:cs typeface="Courier New" panose="02070309020205020404" pitchFamily="49" charset="0"/>
              </a:rPr>
              <a:t>     1    Service      73</a:t>
            </a:r>
          </a:p>
          <a:p>
            <a:r>
              <a:rPr lang="en-CH" sz="1100" dirty="0">
                <a:latin typeface="Courier New" panose="02070309020205020404" pitchFamily="49" charset="0"/>
                <a:cs typeface="Courier New" panose="02070309020205020404" pitchFamily="49" charset="0"/>
              </a:rPr>
              <a:t>262      </a:t>
            </a:r>
            <a:r>
              <a:rPr lang="en-CH" sz="1100" b="1" dirty="0">
                <a:solidFill>
                  <a:schemeClr val="bg2">
                    <a:lumMod val="50000"/>
                  </a:schemeClr>
                </a:solidFill>
                <a:latin typeface="Courier New" panose="02070309020205020404" pitchFamily="49" charset="0"/>
                <a:cs typeface="Courier New" panose="02070309020205020404" pitchFamily="49" charset="0"/>
              </a:rPr>
              <a:t>Normandy</a:t>
            </a:r>
            <a:r>
              <a:rPr lang="en-CH" sz="1100" dirty="0">
                <a:solidFill>
                  <a:schemeClr val="bg2">
                    <a:lumMod val="50000"/>
                  </a:schemeClr>
                </a:solidFill>
                <a:latin typeface="Courier New" panose="02070309020205020404" pitchFamily="49" charset="0"/>
                <a:cs typeface="Courier New" panose="02070309020205020404" pitchFamily="49" charset="0"/>
              </a:rPr>
              <a:t>    North   </a:t>
            </a:r>
            <a:r>
              <a:rPr lang="en-CH" sz="1100" b="1" dirty="0">
                <a:solidFill>
                  <a:srgbClr val="9900CC"/>
                </a:solidFill>
                <a:latin typeface="Courier New" panose="02070309020205020404" pitchFamily="49" charset="0"/>
                <a:cs typeface="Courier New" panose="02070309020205020404" pitchFamily="49" charset="0"/>
              </a:rPr>
              <a:t>Le Presse-purée d'Or</a:t>
            </a:r>
            <a:r>
              <a:rPr lang="en-CH" sz="1100" b="1" dirty="0">
                <a:latin typeface="Courier New" panose="02070309020205020404" pitchFamily="49" charset="0"/>
                <a:cs typeface="Courier New" panose="02070309020205020404" pitchFamily="49" charset="0"/>
              </a:rPr>
              <a:t>      </a:t>
            </a:r>
            <a:r>
              <a:rPr lang="en-CH" sz="1100" dirty="0">
                <a:solidFill>
                  <a:srgbClr val="9900CC"/>
                </a:solidFill>
                <a:latin typeface="Courier New" panose="02070309020205020404" pitchFamily="49" charset="0"/>
                <a:cs typeface="Courier New" panose="02070309020205020404" pitchFamily="49" charset="0"/>
              </a:rPr>
              <a:t>1995</a:t>
            </a:r>
            <a:r>
              <a:rPr lang="en-CH" sz="1100" dirty="0">
                <a:latin typeface="Courier New" panose="02070309020205020404" pitchFamily="49" charset="0"/>
                <a:cs typeface="Courier New" panose="02070309020205020404" pitchFamily="49" charset="0"/>
              </a:rPr>
              <a:t>   </a:t>
            </a:r>
            <a:r>
              <a:rPr lang="en-CH" sz="1100" b="1" dirty="0">
                <a:solidFill>
                  <a:srgbClr val="00B050"/>
                </a:solidFill>
                <a:latin typeface="Courier New" panose="02070309020205020404" pitchFamily="49" charset="0"/>
                <a:cs typeface="Courier New" panose="02070309020205020404" pitchFamily="49" charset="0"/>
              </a:rPr>
              <a:t>ID66</a:t>
            </a:r>
            <a:r>
              <a:rPr lang="en-CH" sz="1100" dirty="0">
                <a:latin typeface="Courier New" panose="02070309020205020404" pitchFamily="49" charset="0"/>
                <a:cs typeface="Courier New" panose="02070309020205020404" pitchFamily="49" charset="0"/>
              </a:rPr>
              <a:t>   </a:t>
            </a:r>
            <a:r>
              <a:rPr lang="en-CH" sz="1100" dirty="0">
                <a:solidFill>
                  <a:srgbClr val="00B050"/>
                </a:solidFill>
                <a:latin typeface="Courier New" panose="02070309020205020404" pitchFamily="49" charset="0"/>
                <a:cs typeface="Courier New" panose="02070309020205020404" pitchFamily="49" charset="0"/>
              </a:rPr>
              <a:t>Lunch</a:t>
            </a:r>
            <a:r>
              <a:rPr lang="en-CH" sz="1100" dirty="0">
                <a:latin typeface="Courier New" panose="02070309020205020404" pitchFamily="49" charset="0"/>
                <a:cs typeface="Courier New" panose="02070309020205020404" pitchFamily="49" charset="0"/>
              </a:rPr>
              <a:t>   </a:t>
            </a:r>
            <a:r>
              <a:rPr lang="en-CH" sz="1100" dirty="0">
                <a:solidFill>
                  <a:srgbClr val="00B050"/>
                </a:solidFill>
                <a:latin typeface="Courier New" panose="02070309020205020404" pitchFamily="49" charset="0"/>
                <a:cs typeface="Courier New" panose="02070309020205020404" pitchFamily="49" charset="0"/>
              </a:rPr>
              <a:t>Male</a:t>
            </a:r>
            <a:r>
              <a:rPr lang="en-CH" sz="1100" dirty="0">
                <a:latin typeface="Courier New" panose="02070309020205020404" pitchFamily="49" charset="0"/>
                <a:cs typeface="Courier New" panose="02070309020205020404" pitchFamily="49" charset="0"/>
              </a:rPr>
              <a:t>     0    Service      45</a:t>
            </a:r>
            <a:endParaRPr lang="en-US" sz="1100" dirty="0">
              <a:latin typeface="Courier New" panose="02070309020205020404" pitchFamily="49" charset="0"/>
              <a:cs typeface="Courier New" panose="02070309020205020404" pitchFamily="49" charset="0"/>
            </a:endParaRPr>
          </a:p>
          <a:p>
            <a:r>
              <a:rPr lang="en-US" sz="1100" dirty="0">
                <a:latin typeface="Courier New" panose="02070309020205020404" pitchFamily="49" charset="0"/>
                <a:cs typeface="Courier New" panose="02070309020205020404" pitchFamily="49" charset="0"/>
              </a:rPr>
              <a:t>...</a:t>
            </a:r>
            <a:endParaRPr lang="en-CH" sz="11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33601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a:latin typeface="Calibri Light" panose="020F0302020204030204" pitchFamily="34" charset="0"/>
                <a:cs typeface="Calibri Light" panose="020F0302020204030204" pitchFamily="34" charset="0"/>
              </a:rPr>
              <a:t>As a rule, a random slope is only possible within an intercept if its values vary within that intercept. This implies that a lower-level IV can only be a random effect within higher levels of measurement (e.g., Gender in Restaurants, but not in Critics)</a:t>
            </a:r>
            <a:endParaRPr lang="da-DK" sz="1600" dirty="0">
              <a:latin typeface="Calibri Light" panose="020F0302020204030204" pitchFamily="34" charset="0"/>
              <a:cs typeface="Calibri Light" panose="020F0302020204030204" pitchFamily="34" charset="0"/>
            </a:endParaRPr>
          </a:p>
          <a:p>
            <a:endParaRPr lang="da-DK" sz="1600" dirty="0">
              <a:latin typeface="Calibri Light" panose="020F0302020204030204" pitchFamily="34" charset="0"/>
              <a:cs typeface="Calibri Light" panose="020F0302020204030204" pitchFamily="34" charset="0"/>
            </a:endParaRPr>
          </a:p>
          <a:p>
            <a:r>
              <a:rPr lang="da-DK" sz="1600">
                <a:latin typeface="Calibri Light" panose="020F0302020204030204" pitchFamily="34" charset="0"/>
                <a:cs typeface="Calibri Light" panose="020F0302020204030204" pitchFamily="34" charset="0"/>
              </a:rPr>
              <a:t>Let </a:t>
            </a:r>
            <a:r>
              <a:rPr lang="da-DK" sz="1600" dirty="0">
                <a:latin typeface="Calibri Light" panose="020F0302020204030204" pitchFamily="34" charset="0"/>
                <a:cs typeface="Calibri Light" panose="020F0302020204030204" pitchFamily="34" charset="0"/>
              </a:rPr>
              <a:t>us start by considering the most complex structure we could fit here (colors highlighting hierarchy):</a:t>
            </a: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r>
              <a:rPr lang="fr-CH" sz="1200" dirty="0">
                <a:latin typeface="Courier New" panose="02070309020205020404" pitchFamily="49" charset="0"/>
                <a:cs typeface="Courier New" panose="02070309020205020404" pitchFamily="49" charset="0"/>
              </a:rPr>
              <a:t>	model &lt;- </a:t>
            </a:r>
            <a:r>
              <a:rPr lang="fr-CH" sz="1200" dirty="0" err="1">
                <a:latin typeface="Courier New" panose="02070309020205020404" pitchFamily="49" charset="0"/>
                <a:cs typeface="Courier New" panose="02070309020205020404" pitchFamily="49" charset="0"/>
              </a:rPr>
              <a:t>lmer</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Quality</a:t>
            </a:r>
            <a:r>
              <a:rPr lang="fr-CH" sz="1200" dirty="0">
                <a:latin typeface="Courier New" panose="02070309020205020404" pitchFamily="49" charset="0"/>
                <a:cs typeface="Courier New" panose="02070309020205020404" pitchFamily="49" charset="0"/>
              </a:rPr>
              <a:t> ~ </a:t>
            </a:r>
            <a:r>
              <a:rPr lang="fr-CH" sz="1200" dirty="0" err="1">
                <a:latin typeface="Courier New" panose="02070309020205020404" pitchFamily="49" charset="0"/>
                <a:cs typeface="Courier New" panose="02070309020205020404" pitchFamily="49" charset="0"/>
              </a:rPr>
              <a:t>Starcat</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Criterion+Service+Gender+Opensince+</a:t>
            </a:r>
            <a:r>
              <a:rPr lang="fr-CH" sz="1200" err="1">
                <a:latin typeface="Courier New" panose="02070309020205020404" pitchFamily="49" charset="0"/>
                <a:cs typeface="Courier New" panose="02070309020205020404" pitchFamily="49" charset="0"/>
              </a:rPr>
              <a:t>Location</a:t>
            </a:r>
            <a:r>
              <a:rPr lang="fr-CH" sz="1200">
                <a:latin typeface="Courier New" panose="02070309020205020404" pitchFamily="49" charset="0"/>
                <a:cs typeface="Courier New" panose="02070309020205020404" pitchFamily="49" charset="0"/>
              </a:rPr>
              <a:t>+</a:t>
            </a:r>
            <a:endParaRPr lang="fr-CH" sz="1200" dirty="0">
              <a:latin typeface="Courier New" panose="02070309020205020404" pitchFamily="49" charset="0"/>
              <a:cs typeface="Courier New" panose="02070309020205020404" pitchFamily="49" charset="0"/>
            </a:endParaRPr>
          </a:p>
          <a:p>
            <a:pPr marL="0" indent="0">
              <a:buNone/>
            </a:pPr>
            <a:r>
              <a:rPr lang="fr-CH" sz="1200">
                <a:latin typeface="Courier New" panose="02070309020205020404" pitchFamily="49" charset="0"/>
                <a:cs typeface="Courier New" panose="02070309020205020404" pitchFamily="49" charset="0"/>
              </a:rPr>
              <a:t>	</a:t>
            </a:r>
            <a:r>
              <a:rPr lang="fr-CH" sz="1200" dirty="0">
                <a:latin typeface="Courier New" panose="02070309020205020404" pitchFamily="49" charset="0"/>
                <a:cs typeface="Courier New" panose="02070309020205020404" pitchFamily="49" charset="0"/>
              </a:rPr>
              <a:t>	</a:t>
            </a:r>
            <a:r>
              <a:rPr lang="fr-CH" sz="1200">
                <a:latin typeface="Courier New" panose="02070309020205020404" pitchFamily="49" charset="0"/>
                <a:cs typeface="Courier New" panose="02070309020205020404" pitchFamily="49" charset="0"/>
              </a:rPr>
              <a:t>(</a:t>
            </a:r>
            <a:r>
              <a:rPr lang="fr-CH" sz="1200" dirty="0">
                <a:latin typeface="Courier New" panose="02070309020205020404" pitchFamily="49" charset="0"/>
                <a:cs typeface="Courier New" panose="02070309020205020404" pitchFamily="49" charset="0"/>
              </a:rPr>
              <a:t>1+</a:t>
            </a:r>
            <a:r>
              <a:rPr lang="fr-CH" sz="1200" dirty="0">
                <a:solidFill>
                  <a:srgbClr val="9900CC"/>
                </a:solidFill>
                <a:latin typeface="Courier New" panose="02070309020205020404" pitchFamily="49" charset="0"/>
                <a:cs typeface="Courier New" panose="02070309020205020404" pitchFamily="49" charset="0"/>
              </a:rPr>
              <a:t>Opensince</a:t>
            </a:r>
            <a:r>
              <a:rPr lang="fr-CH" sz="1200" dirty="0">
                <a:latin typeface="Courier New" panose="02070309020205020404" pitchFamily="49" charset="0"/>
                <a:cs typeface="Courier New" panose="02070309020205020404" pitchFamily="49" charset="0"/>
              </a:rPr>
              <a:t>+</a:t>
            </a:r>
            <a:r>
              <a:rPr lang="fr-CH" sz="1200" dirty="0">
                <a:solidFill>
                  <a:srgbClr val="00B050"/>
                </a:solidFill>
                <a:latin typeface="Courier New" panose="02070309020205020404" pitchFamily="49" charset="0"/>
                <a:cs typeface="Courier New" panose="02070309020205020404" pitchFamily="49" charset="0"/>
              </a:rPr>
              <a:t>Gender</a:t>
            </a:r>
            <a:r>
              <a:rPr lang="fr-CH" sz="1200" dirty="0">
                <a:latin typeface="Courier New" panose="02070309020205020404" pitchFamily="49" charset="0"/>
                <a:cs typeface="Courier New" panose="02070309020205020404" pitchFamily="49" charset="0"/>
              </a:rPr>
              <a:t>+</a:t>
            </a:r>
            <a:r>
              <a:rPr lang="fr-CH" sz="1200" dirty="0">
                <a:solidFill>
                  <a:srgbClr val="00B050"/>
                </a:solidFill>
                <a:latin typeface="Courier New" panose="02070309020205020404" pitchFamily="49" charset="0"/>
                <a:cs typeface="Courier New" panose="02070309020205020404" pitchFamily="49" charset="0"/>
              </a:rPr>
              <a:t>Service</a:t>
            </a:r>
            <a:r>
              <a:rPr lang="fr-CH" sz="1200" dirty="0">
                <a:latin typeface="Courier New" panose="02070309020205020404" pitchFamily="49" charset="0"/>
                <a:cs typeface="Courier New" panose="02070309020205020404" pitchFamily="49" charset="0"/>
              </a:rPr>
              <a:t>|</a:t>
            </a:r>
            <a:r>
              <a:rPr lang="fr-CH" sz="1200" b="1">
                <a:solidFill>
                  <a:schemeClr val="bg2">
                    <a:lumMod val="50000"/>
                  </a:schemeClr>
                </a:solidFill>
                <a:latin typeface="Courier New" panose="02070309020205020404" pitchFamily="49" charset="0"/>
                <a:cs typeface="Courier New" panose="02070309020205020404" pitchFamily="49" charset="0"/>
              </a:rPr>
              <a:t>Region</a:t>
            </a:r>
            <a:r>
              <a:rPr lang="fr-CH" sz="1200">
                <a:latin typeface="Courier New" panose="02070309020205020404" pitchFamily="49" charset="0"/>
                <a:cs typeface="Courier New" panose="02070309020205020404" pitchFamily="49" charset="0"/>
              </a:rPr>
              <a:t>)+</a:t>
            </a:r>
          </a:p>
          <a:p>
            <a:pPr marL="0" indent="0">
              <a:buNone/>
            </a:pPr>
            <a:r>
              <a:rPr lang="fr-CH" sz="1200">
                <a:latin typeface="Courier New" panose="02070309020205020404" pitchFamily="49" charset="0"/>
                <a:cs typeface="Courier New" panose="02070309020205020404" pitchFamily="49" charset="0"/>
              </a:rPr>
              <a:t>		(</a:t>
            </a:r>
            <a:r>
              <a:rPr lang="fr-CH" sz="1200" dirty="0">
                <a:latin typeface="Courier New" panose="02070309020205020404" pitchFamily="49" charset="0"/>
                <a:cs typeface="Courier New" panose="02070309020205020404" pitchFamily="49" charset="0"/>
              </a:rPr>
              <a:t>1+</a:t>
            </a:r>
            <a:r>
              <a:rPr lang="fr-CH" sz="1200" dirty="0">
                <a:solidFill>
                  <a:srgbClr val="00B050"/>
                </a:solidFill>
                <a:latin typeface="Courier New" panose="02070309020205020404" pitchFamily="49" charset="0"/>
                <a:cs typeface="Courier New" panose="02070309020205020404" pitchFamily="49" charset="0"/>
              </a:rPr>
              <a:t>Gender</a:t>
            </a:r>
            <a:r>
              <a:rPr lang="fr-CH" sz="1200" dirty="0">
                <a:latin typeface="Courier New" panose="02070309020205020404" pitchFamily="49" charset="0"/>
                <a:cs typeface="Courier New" panose="02070309020205020404" pitchFamily="49" charset="0"/>
              </a:rPr>
              <a:t>+</a:t>
            </a:r>
            <a:r>
              <a:rPr lang="fr-CH" sz="1200" dirty="0">
                <a:solidFill>
                  <a:srgbClr val="00B050"/>
                </a:solidFill>
                <a:latin typeface="Courier New" panose="02070309020205020404" pitchFamily="49" charset="0"/>
                <a:cs typeface="Courier New" panose="02070309020205020404" pitchFamily="49" charset="0"/>
              </a:rPr>
              <a:t>Service</a:t>
            </a:r>
            <a:r>
              <a:rPr lang="fr-CH" sz="1200" dirty="0">
                <a:latin typeface="Courier New" panose="02070309020205020404" pitchFamily="49" charset="0"/>
                <a:cs typeface="Courier New" panose="02070309020205020404" pitchFamily="49" charset="0"/>
              </a:rPr>
              <a:t>|</a:t>
            </a:r>
            <a:r>
              <a:rPr lang="fr-CH" sz="1200" b="1">
                <a:solidFill>
                  <a:srgbClr val="9900CC"/>
                </a:solidFill>
                <a:latin typeface="Courier New" panose="02070309020205020404" pitchFamily="49" charset="0"/>
                <a:cs typeface="Courier New" panose="02070309020205020404" pitchFamily="49" charset="0"/>
              </a:rPr>
              <a:t>Restaurant</a:t>
            </a:r>
            <a:r>
              <a:rPr lang="fr-CH" sz="1200">
                <a:latin typeface="Courier New" panose="02070309020205020404" pitchFamily="49" charset="0"/>
                <a:cs typeface="Courier New" panose="02070309020205020404" pitchFamily="49" charset="0"/>
              </a:rPr>
              <a:t>)+</a:t>
            </a:r>
          </a:p>
          <a:p>
            <a:pPr marL="0" indent="0">
              <a:buNone/>
            </a:pPr>
            <a:r>
              <a:rPr lang="fr-CH" sz="1200">
                <a:latin typeface="Courier New" panose="02070309020205020404" pitchFamily="49" charset="0"/>
                <a:cs typeface="Courier New" panose="02070309020205020404" pitchFamily="49" charset="0"/>
              </a:rPr>
              <a:t>		(</a:t>
            </a:r>
            <a:r>
              <a:rPr lang="fr-CH" sz="1200" dirty="0">
                <a:latin typeface="Courier New" panose="02070309020205020404" pitchFamily="49" charset="0"/>
                <a:cs typeface="Courier New" panose="02070309020205020404" pitchFamily="49" charset="0"/>
              </a:rPr>
              <a:t>1|</a:t>
            </a:r>
            <a:r>
              <a:rPr lang="fr-CH" sz="1200" b="1" dirty="0">
                <a:solidFill>
                  <a:srgbClr val="00B050"/>
                </a:solidFill>
                <a:latin typeface="Courier New" panose="02070309020205020404" pitchFamily="49" charset="0"/>
                <a:cs typeface="Courier New" panose="02070309020205020404" pitchFamily="49" charset="0"/>
              </a:rPr>
              <a:t>Critic</a:t>
            </a:r>
            <a:r>
              <a:rPr lang="fr-CH" sz="1200" dirty="0">
                <a:latin typeface="Courier New" panose="02070309020205020404" pitchFamily="49" charset="0"/>
                <a:cs typeface="Courier New" panose="02070309020205020404" pitchFamily="49" charset="0"/>
              </a:rPr>
              <a:t>),data=resto)</a:t>
            </a:r>
          </a:p>
          <a:p>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As </a:t>
            </a:r>
            <a:r>
              <a:rPr lang="fr-CH" sz="1600" dirty="0" err="1">
                <a:latin typeface="Calibri Light" panose="020F0302020204030204" pitchFamily="34" charset="0"/>
                <a:cs typeface="Calibri Light" panose="020F0302020204030204" pitchFamily="34" charset="0"/>
              </a:rPr>
              <a:t>usual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entertain</a:t>
            </a:r>
            <a:r>
              <a:rPr lang="fr-CH" sz="1600" dirty="0">
                <a:latin typeface="Calibri Light" panose="020F0302020204030204" pitchFamily="34" charset="0"/>
                <a:cs typeface="Calibri Light" panose="020F0302020204030204" pitchFamily="34" charset="0"/>
              </a:rPr>
              <a:t> a maximal </a:t>
            </a:r>
            <a:r>
              <a:rPr lang="fr-CH" sz="1600" dirty="0" err="1">
                <a:latin typeface="Calibri Light" panose="020F0302020204030204" pitchFamily="34" charset="0"/>
                <a:cs typeface="Calibri Light" panose="020F0302020204030204" pitchFamily="34" charset="0"/>
              </a:rPr>
              <a:t>fixed-effects</a:t>
            </a:r>
            <a:r>
              <a:rPr lang="fr-CH" sz="1600" dirty="0">
                <a:latin typeface="Calibri Light" panose="020F0302020204030204" pitchFamily="34" charset="0"/>
                <a:cs typeface="Calibri Light" panose="020F0302020204030204" pitchFamily="34" charset="0"/>
              </a:rPr>
              <a:t> structure </a:t>
            </a:r>
            <a:r>
              <a:rPr lang="fr-CH" sz="1600" dirty="0" err="1">
                <a:latin typeface="Calibri Light" panose="020F0302020204030204" pitchFamily="34" charset="0"/>
                <a:cs typeface="Calibri Light" panose="020F0302020204030204" pitchFamily="34" charset="0"/>
              </a:rPr>
              <a:t>when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fitting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effects</a:t>
            </a:r>
            <a:r>
              <a:rPr lang="fr-CH" sz="1600">
                <a:latin typeface="Calibri Light" panose="020F0302020204030204" pitchFamily="34" charset="0"/>
                <a:cs typeface="Calibri Light" panose="020F0302020204030204" pitchFamily="34" charset="0"/>
              </a:rPr>
              <a:t>. Note the </a:t>
            </a:r>
            <a:r>
              <a:rPr lang="fr-CH" sz="1600">
                <a:solidFill>
                  <a:srgbClr val="0070C0"/>
                </a:solidFill>
                <a:latin typeface="Calibri Light" panose="020F0302020204030204" pitchFamily="34" charset="0"/>
                <a:cs typeface="Calibri Light" panose="020F0302020204030204" pitchFamily="34" charset="0"/>
              </a:rPr>
              <a:t>mixing of IVs at all levels of hierarchy</a:t>
            </a:r>
            <a:r>
              <a:rPr lang="fr-CH" sz="1600">
                <a:latin typeface="Calibri Light" panose="020F0302020204030204" pitchFamily="34" charset="0"/>
                <a:cs typeface="Calibri Light" panose="020F0302020204030204" pitchFamily="34" charset="0"/>
              </a:rPr>
              <a:t> here! In a multilevel this poses absolutely no problem.</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Running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code </a:t>
            </a:r>
            <a:r>
              <a:rPr lang="fr-CH" sz="1600" dirty="0" err="1">
                <a:latin typeface="Calibri Light" panose="020F0302020204030204" pitchFamily="34" charset="0"/>
                <a:cs typeface="Calibri Light" panose="020F0302020204030204" pitchFamily="34" charset="0"/>
              </a:rPr>
              <a:t>works</a:t>
            </a:r>
            <a:r>
              <a:rPr lang="fr-CH" sz="1600" dirty="0">
                <a:latin typeface="Calibri Light" panose="020F0302020204030204" pitchFamily="34" charset="0"/>
                <a:cs typeface="Calibri Light" panose="020F0302020204030204" pitchFamily="34" charset="0"/>
              </a:rPr>
              <a:t> but </a:t>
            </a:r>
            <a:r>
              <a:rPr lang="fr-CH" sz="1600" dirty="0" err="1">
                <a:latin typeface="Calibri Light" panose="020F0302020204030204" pitchFamily="34" charset="0"/>
                <a:cs typeface="Calibri Light" panose="020F0302020204030204" pitchFamily="34" charset="0"/>
              </a:rPr>
              <a:t>comes</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with</a:t>
            </a:r>
            <a:r>
              <a:rPr lang="fr-CH" sz="1600">
                <a:latin typeface="Calibri Light" panose="020F0302020204030204" pitchFamily="34" charset="0"/>
                <a:cs typeface="Calibri Light" panose="020F0302020204030204" pitchFamily="34" charset="0"/>
              </a:rPr>
              <a:t> a warning from </a:t>
            </a:r>
            <a:r>
              <a:rPr lang="fr-CH" sz="1600" dirty="0">
                <a:latin typeface="Courier New" panose="02070309020205020404" pitchFamily="49" charset="0"/>
                <a:cs typeface="Courier New" panose="02070309020205020404" pitchFamily="49" charset="0"/>
              </a:rPr>
              <a:t>lme4</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the model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singular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negative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eigenvalues</a:t>
            </a:r>
            <a:r>
              <a:rPr lang="fr-CH" sz="1600" dirty="0">
                <a:latin typeface="Calibri Light" panose="020F0302020204030204" pitchFamily="34" charset="0"/>
                <a:cs typeface="Calibri Light" panose="020F0302020204030204" pitchFamily="34" charset="0"/>
              </a:rPr>
              <a:t> in the </a:t>
            </a:r>
            <a:r>
              <a:rPr lang="fr-CH" sz="1600" dirty="0" err="1">
                <a:latin typeface="Calibri Light" panose="020F0302020204030204" pitchFamily="34" charset="0"/>
                <a:cs typeface="Calibri Light" panose="020F0302020204030204" pitchFamily="34" charset="0"/>
              </a:rPr>
              <a:t>parameter</a:t>
            </a:r>
            <a:r>
              <a:rPr lang="fr-CH" sz="1600" dirty="0">
                <a:latin typeface="Calibri Light" panose="020F0302020204030204" pitchFamily="34" charset="0"/>
                <a:cs typeface="Calibri Light" panose="020F0302020204030204" pitchFamily="34" charset="0"/>
              </a:rPr>
              <a:t> covariance matrix (=</a:t>
            </a:r>
            <a:r>
              <a:rPr lang="fr-CH" sz="1600" dirty="0" err="1">
                <a:latin typeface="Calibri Light" panose="020F0302020204030204" pitchFamily="34" charset="0"/>
                <a:cs typeface="Calibri Light" panose="020F0302020204030204" pitchFamily="34" charset="0"/>
              </a:rPr>
              <a:t>Hessian</a:t>
            </a:r>
            <a:r>
              <a:rPr lang="fr-CH" sz="1600" dirty="0">
                <a:latin typeface="Calibri Light" panose="020F0302020204030204" pitchFamily="34" charset="0"/>
                <a:cs typeface="Calibri Light" panose="020F0302020204030204" pitchFamily="34" charset="0"/>
              </a:rPr>
              <a:t> matrix). </a:t>
            </a:r>
            <a:r>
              <a:rPr lang="fr-CH" sz="1600" dirty="0" err="1">
                <a:latin typeface="Calibri Light" panose="020F0302020204030204" pitchFamily="34" charset="0"/>
                <a:cs typeface="Calibri Light" panose="020F0302020204030204" pitchFamily="34" charset="0"/>
              </a:rPr>
              <a:t>Usually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 first indication </a:t>
            </a:r>
            <a:r>
              <a:rPr lang="fr-CH" sz="1600" dirty="0" err="1">
                <a:latin typeface="Calibri Light" panose="020F0302020204030204" pitchFamily="34" charset="0"/>
                <a:cs typeface="Calibri Light" panose="020F0302020204030204" pitchFamily="34" charset="0"/>
              </a:rPr>
              <a:t>something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might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misspecified</a:t>
            </a:r>
            <a:r>
              <a:rPr lang="fr-CH" sz="1600" dirty="0">
                <a:latin typeface="Calibri Light" panose="020F0302020204030204" pitchFamily="34" charset="0"/>
                <a:cs typeface="Calibri Light" panose="020F0302020204030204" pitchFamily="34" charset="0"/>
              </a:rPr>
              <a:t>. Let us </a:t>
            </a:r>
            <a:r>
              <a:rPr lang="fr-CH" sz="1600" dirty="0" err="1">
                <a:latin typeface="Calibri Light" panose="020F0302020204030204" pitchFamily="34" charset="0"/>
                <a:cs typeface="Calibri Light" panose="020F0302020204030204" pitchFamily="34" charset="0"/>
              </a:rPr>
              <a:t>inspect</a:t>
            </a:r>
            <a:r>
              <a:rPr lang="fr-CH" sz="1600" dirty="0">
                <a:latin typeface="Calibri Light" panose="020F0302020204030204" pitchFamily="34" charset="0"/>
                <a:cs typeface="Calibri Light" panose="020F0302020204030204" pitchFamily="34" charset="0"/>
              </a:rPr>
              <a:t> the </a:t>
            </a:r>
            <a:r>
              <a:rPr lang="fr-CH" sz="1400" dirty="0" err="1">
                <a:latin typeface="Courier New" panose="02070309020205020404" pitchFamily="49" charset="0"/>
                <a:cs typeface="Courier New" panose="02070309020205020404" pitchFamily="49" charset="0"/>
              </a:rPr>
              <a:t>summary</a:t>
            </a:r>
            <a:r>
              <a:rPr lang="fr-CH" sz="1600" dirty="0">
                <a:latin typeface="Times New Roman" panose="02020603050405020304" pitchFamily="18" charset="0"/>
                <a:cs typeface="Times New Roman" panose="02020603050405020304" pitchFamily="18" charset="0"/>
              </a:rPr>
              <a:t> </a:t>
            </a:r>
            <a:r>
              <a:rPr lang="fr-CH" sz="1600" dirty="0">
                <a:latin typeface="Calibri Light" panose="020F0302020204030204" pitchFamily="34" charset="0"/>
                <a:cs typeface="Calibri Light" panose="020F0302020204030204" pitchFamily="34" charset="0"/>
              </a:rPr>
              <a:t>of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How many random effects?</a:t>
            </a:r>
            <a:endParaRPr lang="en-GB" sz="3200" dirty="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069F8D63-1F62-4580-A67E-C1783117CCA2}"/>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5DDCE47-224C-48F0-B21B-E02E1CF803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1520907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r>
              <a:rPr lang="da-DK" sz="1600">
                <a:latin typeface="Calibri Light" panose="020F0302020204030204" pitchFamily="34" charset="0"/>
                <a:cs typeface="Calibri Light" panose="020F0302020204030204" pitchFamily="34" charset="0"/>
              </a:rPr>
              <a:t>This </a:t>
            </a:r>
            <a:r>
              <a:rPr lang="da-DK" sz="1600" dirty="0">
                <a:latin typeface="Calibri Light" panose="020F0302020204030204" pitchFamily="34" charset="0"/>
                <a:cs typeface="Calibri Light" panose="020F0302020204030204" pitchFamily="34" charset="0"/>
              </a:rPr>
              <a:t>model has a total of 18 random effects parameters, 3 random intercepts, 5 random slopes, 9 correlations between intercepts and slopes, and 1 </a:t>
            </a:r>
            <a:r>
              <a:rPr lang="da-DK" sz="1600">
                <a:latin typeface="Calibri Light" panose="020F0302020204030204" pitchFamily="34" charset="0"/>
                <a:cs typeface="Calibri Light" panose="020F0302020204030204" pitchFamily="34" charset="0"/>
              </a:rPr>
              <a:t>residual variance (AIC=3299.706).</a:t>
            </a:r>
            <a:endParaRPr lang="da-DK" sz="1600" dirty="0">
              <a:latin typeface="Calibri Light" panose="020F0302020204030204" pitchFamily="34" charset="0"/>
              <a:cs typeface="Calibri Light" panose="020F0302020204030204" pitchFamily="34" charset="0"/>
            </a:endParaRP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The first targets </a:t>
            </a:r>
            <a:r>
              <a:rPr lang="da-DK" sz="1600">
                <a:latin typeface="Calibri Light" panose="020F0302020204030204" pitchFamily="34" charset="0"/>
                <a:cs typeface="Calibri Light" panose="020F0302020204030204" pitchFamily="34" charset="0"/>
              </a:rPr>
              <a:t>for exclusion are 0 variances or </a:t>
            </a:r>
            <a:r>
              <a:rPr lang="da-DK" sz="1600" dirty="0">
                <a:latin typeface="Calibri Light" panose="020F0302020204030204" pitchFamily="34" charset="0"/>
                <a:cs typeface="Calibri Light" panose="020F0302020204030204" pitchFamily="34" charset="0"/>
              </a:rPr>
              <a:t>perfect correlations, for example the random slope for the age of the </a:t>
            </a:r>
            <a:r>
              <a:rPr lang="da-DK" sz="1600">
                <a:latin typeface="Calibri Light" panose="020F0302020204030204" pitchFamily="34" charset="0"/>
                <a:cs typeface="Calibri Light" panose="020F0302020204030204" pitchFamily="34" charset="0"/>
              </a:rPr>
              <a:t>restaurant (</a:t>
            </a:r>
            <a:r>
              <a:rPr lang="da-DK" sz="1400">
                <a:latin typeface="Courier New" panose="02070309020205020404" pitchFamily="49" charset="0"/>
                <a:cs typeface="Courier New" panose="02070309020205020404" pitchFamily="49" charset="0"/>
              </a:rPr>
              <a:t>Opensince</a:t>
            </a:r>
            <a:r>
              <a:rPr lang="da-DK" sz="1600" dirty="0">
                <a:latin typeface="Calibri Light" panose="020F0302020204030204" pitchFamily="34" charset="0"/>
                <a:cs typeface="Calibri Light" panose="020F0302020204030204" pitchFamily="34" charset="0"/>
              </a:rPr>
              <a:t>) </a:t>
            </a:r>
            <a:r>
              <a:rPr lang="da-DK" sz="1600">
                <a:latin typeface="Calibri Light" panose="020F0302020204030204" pitchFamily="34" charset="0"/>
                <a:cs typeface="Calibri Light" panose="020F0302020204030204" pitchFamily="34" charset="0"/>
              </a:rPr>
              <a:t>in regions. </a:t>
            </a:r>
            <a:r>
              <a:rPr lang="da-DK" sz="1600" dirty="0">
                <a:latin typeface="Calibri Light" panose="020F0302020204030204" pitchFamily="34" charset="0"/>
                <a:cs typeface="Calibri Light" panose="020F0302020204030204" pitchFamily="34" charset="0"/>
              </a:rPr>
              <a:t>A good strategy would be to eliminate the most redundant parameters in </a:t>
            </a:r>
            <a:r>
              <a:rPr lang="da-DK" sz="1600">
                <a:latin typeface="Calibri Light" panose="020F0302020204030204" pitchFamily="34" charset="0"/>
                <a:cs typeface="Calibri Light" panose="020F0302020204030204" pitchFamily="34" charset="0"/>
              </a:rPr>
              <a:t>a </a:t>
            </a:r>
            <a:r>
              <a:rPr lang="da-DK" sz="1600">
                <a:solidFill>
                  <a:srgbClr val="0070C0"/>
                </a:solidFill>
                <a:latin typeface="Calibri Light" panose="020F0302020204030204" pitchFamily="34" charset="0"/>
                <a:cs typeface="Calibri Light" panose="020F0302020204030204" pitchFamily="34" charset="0"/>
              </a:rPr>
              <a:t>backward </a:t>
            </a:r>
            <a:r>
              <a:rPr lang="da-DK" sz="1600" dirty="0">
                <a:solidFill>
                  <a:srgbClr val="0070C0"/>
                </a:solidFill>
                <a:latin typeface="Calibri Light" panose="020F0302020204030204" pitchFamily="34" charset="0"/>
                <a:cs typeface="Calibri Light" panose="020F0302020204030204" pitchFamily="34" charset="0"/>
              </a:rPr>
              <a:t>fashion</a:t>
            </a:r>
            <a:r>
              <a:rPr lang="da-DK" sz="1600" dirty="0">
                <a:latin typeface="Calibri Light" panose="020F0302020204030204" pitchFamily="34" charset="0"/>
                <a:cs typeface="Calibri Light" panose="020F0302020204030204" pitchFamily="34" charset="0"/>
              </a:rPr>
              <a:t>, one at a time, until AIC no longer decreases. Doing so for </a:t>
            </a:r>
            <a:r>
              <a:rPr lang="da-DK" sz="1600">
                <a:latin typeface="Calibri Light" panose="020F0302020204030204" pitchFamily="34" charset="0"/>
                <a:cs typeface="Calibri Light" panose="020F0302020204030204" pitchFamily="34" charset="0"/>
              </a:rPr>
              <a:t>these data eliminates </a:t>
            </a:r>
            <a:r>
              <a:rPr lang="da-DK" sz="1600" dirty="0">
                <a:latin typeface="Calibri Light" panose="020F0302020204030204" pitchFamily="34" charset="0"/>
                <a:cs typeface="Calibri Light" panose="020F0302020204030204" pitchFamily="34" charset="0"/>
              </a:rPr>
              <a:t>all random slopes </a:t>
            </a:r>
            <a:r>
              <a:rPr lang="da-DK" sz="1600" i="1" dirty="0">
                <a:latin typeface="Calibri Light" panose="020F0302020204030204" pitchFamily="34" charset="0"/>
                <a:cs typeface="Calibri Light" panose="020F0302020204030204" pitchFamily="34" charset="0"/>
              </a:rPr>
              <a:t>and</a:t>
            </a:r>
            <a:r>
              <a:rPr lang="da-DK" sz="1600" dirty="0">
                <a:latin typeface="Calibri Light" panose="020F0302020204030204" pitchFamily="34" charset="0"/>
                <a:cs typeface="Calibri Light" panose="020F0302020204030204" pitchFamily="34" charset="0"/>
              </a:rPr>
              <a:t> the random </a:t>
            </a:r>
            <a:r>
              <a:rPr lang="da-DK" sz="1600">
                <a:latin typeface="Calibri Light" panose="020F0302020204030204" pitchFamily="34" charset="0"/>
                <a:cs typeface="Calibri Light" panose="020F0302020204030204" pitchFamily="34" charset="0"/>
              </a:rPr>
              <a:t>region intercept (final AIC=3246.959).</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How many random effects?</a:t>
            </a:r>
            <a:endParaRPr lang="en-GB" sz="3200" dirty="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069F8D63-1F62-4580-A67E-C1783117CCA2}"/>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5DDCE47-224C-48F0-B21B-E02E1CF803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2" name="Rectangle 1">
            <a:extLst>
              <a:ext uri="{FF2B5EF4-FFF2-40B4-BE49-F238E27FC236}">
                <a16:creationId xmlns:a16="http://schemas.microsoft.com/office/drawing/2014/main" id="{A999501C-9E2D-4A1E-A871-F12661B8ADDF}"/>
              </a:ext>
            </a:extLst>
          </p:cNvPr>
          <p:cNvSpPr/>
          <p:nvPr/>
        </p:nvSpPr>
        <p:spPr>
          <a:xfrm>
            <a:off x="1631504" y="1628800"/>
            <a:ext cx="6696744" cy="2308324"/>
          </a:xfrm>
          <a:prstGeom prst="rect">
            <a:avLst/>
          </a:prstGeom>
          <a:ln>
            <a:solidFill>
              <a:schemeClr val="tx1">
                <a:lumMod val="50000"/>
                <a:lumOff val="50000"/>
              </a:schemeClr>
            </a:solidFill>
            <a:prstDash val="dash"/>
          </a:ln>
        </p:spPr>
        <p:txBody>
          <a:bodyPr wrap="square">
            <a:spAutoFit/>
          </a:bodyPr>
          <a:lstStyle/>
          <a:p>
            <a:r>
              <a:rPr lang="en-CH" sz="1200">
                <a:latin typeface="Courier New" panose="02070309020205020404" pitchFamily="49" charset="0"/>
                <a:cs typeface="Courier New" panose="02070309020205020404" pitchFamily="49" charset="0"/>
              </a:rPr>
              <a:t>Random effects:</a:t>
            </a:r>
          </a:p>
          <a:p>
            <a:r>
              <a:rPr lang="en-CH" sz="1200">
                <a:latin typeface="Courier New" panose="02070309020205020404" pitchFamily="49" charset="0"/>
                <a:cs typeface="Courier New" panose="02070309020205020404" pitchFamily="49" charset="0"/>
              </a:rPr>
              <a:t> Groups     Name         Variance  Std.Dev. </a:t>
            </a:r>
            <a:r>
              <a:rPr lang="en-US" sz="1200">
                <a:latin typeface="Courier New" panose="02070309020205020404" pitchFamily="49" charset="0"/>
                <a:cs typeface="Courier New" panose="02070309020205020404" pitchFamily="49" charset="0"/>
              </a:rPr>
              <a:t> </a:t>
            </a:r>
            <a:r>
              <a:rPr lang="en-CH" sz="1200">
                <a:latin typeface="Courier New" panose="02070309020205020404" pitchFamily="49" charset="0"/>
                <a:cs typeface="Courier New" panose="02070309020205020404" pitchFamily="49" charset="0"/>
              </a:rPr>
              <a:t>Corr             </a:t>
            </a:r>
          </a:p>
          <a:p>
            <a:r>
              <a:rPr lang="en-CH" sz="1200">
                <a:latin typeface="Courier New" panose="02070309020205020404" pitchFamily="49" charset="0"/>
                <a:cs typeface="Courier New" panose="02070309020205020404" pitchFamily="49" charset="0"/>
              </a:rPr>
              <a:t> Critic     (Intercept)  2.390e+01 4.888410                  </a:t>
            </a:r>
          </a:p>
          <a:p>
            <a:r>
              <a:rPr lang="en-CH" sz="1200">
                <a:latin typeface="Courier New" panose="02070309020205020404" pitchFamily="49" charset="0"/>
                <a:cs typeface="Courier New" panose="02070309020205020404" pitchFamily="49" charset="0"/>
              </a:rPr>
              <a:t> Restaurant (Intercept)  3.058e+01 5.530121                  </a:t>
            </a:r>
          </a:p>
          <a:p>
            <a:r>
              <a:rPr lang="en-CH" sz="1200">
                <a:latin typeface="Courier New" panose="02070309020205020404" pitchFamily="49" charset="0"/>
                <a:cs typeface="Courier New" panose="02070309020205020404" pitchFamily="49" charset="0"/>
              </a:rPr>
              <a:t>            GenderMale   9.526e+00 3.086363 </a:t>
            </a:r>
            <a:r>
              <a:rPr lang="en-US" sz="1200">
                <a:latin typeface="Courier New" panose="02070309020205020404" pitchFamily="49" charset="0"/>
                <a:cs typeface="Courier New" panose="02070309020205020404" pitchFamily="49" charset="0"/>
              </a:rPr>
              <a:t> </a:t>
            </a:r>
            <a:r>
              <a:rPr lang="en-CH" sz="1200">
                <a:latin typeface="Courier New" panose="02070309020205020404" pitchFamily="49" charset="0"/>
                <a:cs typeface="Courier New" panose="02070309020205020404" pitchFamily="49" charset="0"/>
              </a:rPr>
              <a:t>0.34             </a:t>
            </a:r>
          </a:p>
          <a:p>
            <a:r>
              <a:rPr lang="en-CH" sz="1200">
                <a:latin typeface="Courier New" panose="02070309020205020404" pitchFamily="49" charset="0"/>
                <a:cs typeface="Courier New" panose="02070309020205020404" pitchFamily="49" charset="0"/>
              </a:rPr>
              <a:t>            ServiceLunch 7.487e+00 2.736316 </a:t>
            </a:r>
            <a:r>
              <a:rPr lang="en-US" sz="1200">
                <a:latin typeface="Courier New" panose="02070309020205020404" pitchFamily="49" charset="0"/>
                <a:cs typeface="Courier New" panose="02070309020205020404" pitchFamily="49" charset="0"/>
              </a:rPr>
              <a:t> </a:t>
            </a:r>
            <a:r>
              <a:rPr lang="en-CH" sz="1200">
                <a:latin typeface="Courier New" panose="02070309020205020404" pitchFamily="49" charset="0"/>
                <a:cs typeface="Courier New" panose="02070309020205020404" pitchFamily="49" charset="0"/>
              </a:rPr>
              <a:t>0.44  0.29       </a:t>
            </a:r>
          </a:p>
          <a:p>
            <a:r>
              <a:rPr lang="en-CH" sz="1200">
                <a:latin typeface="Courier New" panose="02070309020205020404" pitchFamily="49" charset="0"/>
                <a:cs typeface="Courier New" panose="02070309020205020404" pitchFamily="49" charset="0"/>
              </a:rPr>
              <a:t> Region     (Intercept)  6.017e+00 2.452993                  </a:t>
            </a:r>
          </a:p>
          <a:p>
            <a:r>
              <a:rPr lang="en-CH" sz="1200">
                <a:latin typeface="Courier New" panose="02070309020205020404" pitchFamily="49" charset="0"/>
                <a:cs typeface="Courier New" panose="02070309020205020404" pitchFamily="49" charset="0"/>
              </a:rPr>
              <a:t>            Opensince    </a:t>
            </a:r>
            <a:r>
              <a:rPr lang="en-CH" sz="1200" b="1" u="sng">
                <a:solidFill>
                  <a:srgbClr val="FF0000"/>
                </a:solidFill>
                <a:latin typeface="Courier New" panose="02070309020205020404" pitchFamily="49" charset="0"/>
                <a:cs typeface="Courier New" panose="02070309020205020404" pitchFamily="49" charset="0"/>
              </a:rPr>
              <a:t>1.546e-06</a:t>
            </a:r>
            <a:r>
              <a:rPr lang="en-CH" sz="1200" b="1">
                <a:solidFill>
                  <a:srgbClr val="FF0000"/>
                </a:solidFill>
                <a:latin typeface="Courier New" panose="02070309020205020404" pitchFamily="49" charset="0"/>
                <a:cs typeface="Courier New" panose="02070309020205020404" pitchFamily="49" charset="0"/>
              </a:rPr>
              <a:t> </a:t>
            </a:r>
            <a:r>
              <a:rPr lang="en-CH" sz="1200">
                <a:latin typeface="Courier New" panose="02070309020205020404" pitchFamily="49" charset="0"/>
                <a:cs typeface="Courier New" panose="02070309020205020404" pitchFamily="49" charset="0"/>
              </a:rPr>
              <a:t>0.001243</a:t>
            </a:r>
            <a:r>
              <a:rPr lang="en-CH" sz="1200" b="1">
                <a:solidFill>
                  <a:srgbClr val="FF0000"/>
                </a:solidFill>
                <a:latin typeface="Courier New" panose="02070309020205020404" pitchFamily="49" charset="0"/>
                <a:cs typeface="Courier New" panose="02070309020205020404" pitchFamily="49" charset="0"/>
              </a:rPr>
              <a:t> </a:t>
            </a:r>
            <a:r>
              <a:rPr lang="en-CH" sz="1200" b="1" u="sng">
                <a:solidFill>
                  <a:srgbClr val="FF0000"/>
                </a:solidFill>
                <a:latin typeface="Courier New" panose="02070309020205020404" pitchFamily="49" charset="0"/>
                <a:cs typeface="Courier New" panose="02070309020205020404" pitchFamily="49" charset="0"/>
              </a:rPr>
              <a:t>-1.00</a:t>
            </a:r>
            <a:r>
              <a:rPr lang="en-CH" sz="1200">
                <a:latin typeface="Courier New" panose="02070309020205020404" pitchFamily="49" charset="0"/>
                <a:cs typeface="Courier New" panose="02070309020205020404" pitchFamily="49" charset="0"/>
              </a:rPr>
              <a:t>            </a:t>
            </a:r>
          </a:p>
          <a:p>
            <a:r>
              <a:rPr lang="en-CH" sz="1200">
                <a:latin typeface="Courier New" panose="02070309020205020404" pitchFamily="49" charset="0"/>
                <a:cs typeface="Courier New" panose="02070309020205020404" pitchFamily="49" charset="0"/>
              </a:rPr>
              <a:t>            GenderMale   3.440e+00 1.854745  0.04 -0.04      </a:t>
            </a:r>
          </a:p>
          <a:p>
            <a:r>
              <a:rPr lang="en-CH" sz="1200">
                <a:latin typeface="Courier New" panose="02070309020205020404" pitchFamily="49" charset="0"/>
                <a:cs typeface="Courier New" panose="02070309020205020404" pitchFamily="49" charset="0"/>
              </a:rPr>
              <a:t>            ServiceLunch 7.285e+00 2.699081  0.00  0.00 -0.44</a:t>
            </a:r>
          </a:p>
          <a:p>
            <a:r>
              <a:rPr lang="en-CH" sz="1200">
                <a:latin typeface="Courier New" panose="02070309020205020404" pitchFamily="49" charset="0"/>
                <a:cs typeface="Courier New" panose="02070309020205020404" pitchFamily="49" charset="0"/>
              </a:rPr>
              <a:t> Residual                5.439e+00 2.332142                  </a:t>
            </a:r>
          </a:p>
          <a:p>
            <a:r>
              <a:rPr lang="en-CH" sz="1200">
                <a:latin typeface="Courier New" panose="02070309020205020404" pitchFamily="49" charset="0"/>
                <a:cs typeface="Courier New" panose="02070309020205020404" pitchFamily="49" charset="0"/>
              </a:rPr>
              <a:t>Number of obs: 600, groups:  Critic, 150; Restaurant, 30; Region, 5</a:t>
            </a:r>
          </a:p>
        </p:txBody>
      </p:sp>
    </p:spTree>
    <p:extLst>
      <p:ext uri="{BB962C8B-B14F-4D97-AF65-F5344CB8AC3E}">
        <p14:creationId xmlns:p14="http://schemas.microsoft.com/office/powerpoint/2010/main" val="51794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en-US" sz="1600">
                <a:latin typeface="Calibri Light" panose="020F0302020204030204" pitchFamily="34" charset="0"/>
                <a:cs typeface="Calibri Light" panose="020F0302020204030204" pitchFamily="34" charset="0"/>
              </a:rPr>
              <a:t>The restaurant example could be extended to any other type of data hierarchy, with nested levels of repeated data clustering.</a:t>
            </a: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r>
              <a:rPr lang="en-US" sz="1600">
                <a:solidFill>
                  <a:srgbClr val="0070C0"/>
                </a:solidFill>
                <a:latin typeface="Calibri Light" panose="020F0302020204030204" pitchFamily="34" charset="0"/>
                <a:cs typeface="Calibri Light" panose="020F0302020204030204" pitchFamily="34" charset="0"/>
              </a:rPr>
              <a:t>Meta-analysis</a:t>
            </a:r>
            <a:r>
              <a:rPr lang="en-US" sz="1600">
                <a:latin typeface="Calibri Light" panose="020F0302020204030204" pitchFamily="34" charset="0"/>
                <a:cs typeface="Calibri Light" panose="020F0302020204030204" pitchFamily="34" charset="0"/>
              </a:rPr>
              <a:t> could be formulated as a multilevel modelling problem! This is more flexible than traditional approaches to meta-analysis, which require effect sizes from one design type only (all between-subjects or all within-subjects).</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More data hierarchies</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9EB124FE-0DDF-4C6E-9750-5CBA5F0FCAB4}"/>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 name="Table 3">
            <a:extLst>
              <a:ext uri="{FF2B5EF4-FFF2-40B4-BE49-F238E27FC236}">
                <a16:creationId xmlns:a16="http://schemas.microsoft.com/office/drawing/2014/main" id="{25C5E2AF-7DD4-453C-9724-2735FCA702BE}"/>
              </a:ext>
            </a:extLst>
          </p:cNvPr>
          <p:cNvGraphicFramePr>
            <a:graphicFrameLocks noGrp="1"/>
          </p:cNvGraphicFramePr>
          <p:nvPr>
            <p:extLst>
              <p:ext uri="{D42A27DB-BD31-4B8C-83A1-F6EECF244321}">
                <p14:modId xmlns:p14="http://schemas.microsoft.com/office/powerpoint/2010/main" val="3682420398"/>
              </p:ext>
            </p:extLst>
          </p:nvPr>
        </p:nvGraphicFramePr>
        <p:xfrm>
          <a:off x="2351584" y="2636912"/>
          <a:ext cx="6840184" cy="2225040"/>
        </p:xfrm>
        <a:graphic>
          <a:graphicData uri="http://schemas.openxmlformats.org/drawingml/2006/table">
            <a:tbl>
              <a:tblPr firstRow="1" bandRow="1">
                <a:tableStyleId>{5940675A-B579-460E-94D1-54222C63F5DA}</a:tableStyleId>
              </a:tblPr>
              <a:tblGrid>
                <a:gridCol w="1656184">
                  <a:extLst>
                    <a:ext uri="{9D8B030D-6E8A-4147-A177-3AD203B41FA5}">
                      <a16:colId xmlns:a16="http://schemas.microsoft.com/office/drawing/2014/main" val="3532736237"/>
                    </a:ext>
                  </a:extLst>
                </a:gridCol>
                <a:gridCol w="1728000">
                  <a:extLst>
                    <a:ext uri="{9D8B030D-6E8A-4147-A177-3AD203B41FA5}">
                      <a16:colId xmlns:a16="http://schemas.microsoft.com/office/drawing/2014/main" val="3244337191"/>
                    </a:ext>
                  </a:extLst>
                </a:gridCol>
                <a:gridCol w="1728000">
                  <a:extLst>
                    <a:ext uri="{9D8B030D-6E8A-4147-A177-3AD203B41FA5}">
                      <a16:colId xmlns:a16="http://schemas.microsoft.com/office/drawing/2014/main" val="2106358081"/>
                    </a:ext>
                  </a:extLst>
                </a:gridCol>
                <a:gridCol w="1728000">
                  <a:extLst>
                    <a:ext uri="{9D8B030D-6E8A-4147-A177-3AD203B41FA5}">
                      <a16:colId xmlns:a16="http://schemas.microsoft.com/office/drawing/2014/main" val="1552481144"/>
                    </a:ext>
                  </a:extLst>
                </a:gridCol>
              </a:tblGrid>
              <a:tr h="370840">
                <a:tc>
                  <a:txBody>
                    <a:bodyPr/>
                    <a:lstStyle/>
                    <a:p>
                      <a:r>
                        <a:rPr lang="en-US" sz="1400" b="1">
                          <a:latin typeface="Calibri Light" panose="020F0302020204030204" pitchFamily="34" charset="0"/>
                          <a:cs typeface="Calibri Light" panose="020F0302020204030204" pitchFamily="34" charset="0"/>
                        </a:rPr>
                        <a:t>DV</a:t>
                      </a:r>
                      <a:endParaRPr lang="en-GB"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b="1">
                          <a:latin typeface="Calibri Light" panose="020F0302020204030204" pitchFamily="34" charset="0"/>
                          <a:cs typeface="Calibri Light" panose="020F0302020204030204" pitchFamily="34" charset="0"/>
                        </a:rPr>
                        <a:t>Level 1</a:t>
                      </a:r>
                      <a:endParaRPr lang="en-GB"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400" b="1">
                          <a:latin typeface="Calibri Light" panose="020F0302020204030204" pitchFamily="34" charset="0"/>
                          <a:cs typeface="Calibri Light" panose="020F0302020204030204" pitchFamily="34" charset="0"/>
                        </a:rPr>
                        <a:t>Level 2</a:t>
                      </a:r>
                      <a:endParaRPr lang="en-GB"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400" b="1">
                          <a:latin typeface="Calibri Light" panose="020F0302020204030204" pitchFamily="34" charset="0"/>
                          <a:cs typeface="Calibri Light" panose="020F0302020204030204" pitchFamily="34" charset="0"/>
                        </a:rPr>
                        <a:t>Level 3</a:t>
                      </a:r>
                      <a:endParaRPr lang="en-GB"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132516730"/>
                  </a:ext>
                </a:extLst>
              </a:tr>
              <a:tr h="370840">
                <a:tc>
                  <a:txBody>
                    <a:bodyPr/>
                    <a:lstStyle/>
                    <a:p>
                      <a:r>
                        <a:rPr lang="en-US" sz="1400">
                          <a:latin typeface="Calibri Light" panose="020F0302020204030204" pitchFamily="34" charset="0"/>
                          <a:cs typeface="Calibri Light" panose="020F0302020204030204" pitchFamily="34" charset="0"/>
                        </a:rPr>
                        <a:t>Reaction time</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400">
                          <a:latin typeface="Calibri Light" panose="020F0302020204030204" pitchFamily="34" charset="0"/>
                          <a:cs typeface="Calibri Light" panose="020F0302020204030204" pitchFamily="34" charset="0"/>
                        </a:rPr>
                        <a:t>Trials</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400">
                          <a:latin typeface="Calibri Light" panose="020F0302020204030204" pitchFamily="34" charset="0"/>
                          <a:cs typeface="Calibri Light" panose="020F0302020204030204" pitchFamily="34" charset="0"/>
                        </a:rPr>
                        <a:t>Subjects</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7100813"/>
                  </a:ext>
                </a:extLst>
              </a:tr>
              <a:tr h="370840">
                <a:tc>
                  <a:txBody>
                    <a:bodyPr/>
                    <a:lstStyle/>
                    <a:p>
                      <a:r>
                        <a:rPr lang="en-US" sz="1400">
                          <a:latin typeface="Calibri Light" panose="020F0302020204030204" pitchFamily="34" charset="0"/>
                          <a:cs typeface="Calibri Light" panose="020F0302020204030204" pitchFamily="34" charset="0"/>
                        </a:rPr>
                        <a:t>Closeness rating</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400">
                          <a:latin typeface="Calibri Light" panose="020F0302020204030204" pitchFamily="34" charset="0"/>
                          <a:cs typeface="Calibri Light" panose="020F0302020204030204" pitchFamily="34" charset="0"/>
                        </a:rPr>
                        <a:t>Subjects</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400">
                          <a:latin typeface="Calibri Light" panose="020F0302020204030204" pitchFamily="34" charset="0"/>
                          <a:cs typeface="Calibri Light" panose="020F0302020204030204" pitchFamily="34" charset="0"/>
                        </a:rPr>
                        <a:t>Dyads (e</a:t>
                      </a:r>
                      <a:r>
                        <a:rPr lang="en-GB" sz="1400">
                          <a:latin typeface="Calibri Light" panose="020F0302020204030204" pitchFamily="34" charset="0"/>
                          <a:cs typeface="Calibri Light" panose="020F0302020204030204" pitchFamily="34" charset="0"/>
                        </a:rPr>
                        <a:t>.g., couples)</a:t>
                      </a:r>
                      <a:endParaRPr lang="en-US"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647591221"/>
                  </a:ext>
                </a:extLst>
              </a:tr>
              <a:tr h="370840">
                <a:tc>
                  <a:txBody>
                    <a:bodyPr/>
                    <a:lstStyle/>
                    <a:p>
                      <a:r>
                        <a:rPr lang="en-US" sz="1400">
                          <a:latin typeface="Calibri Light" panose="020F0302020204030204" pitchFamily="34" charset="0"/>
                          <a:cs typeface="Calibri Light" panose="020F0302020204030204" pitchFamily="34" charset="0"/>
                        </a:rPr>
                        <a:t>Life satisfaction</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400">
                          <a:latin typeface="Calibri Light" panose="020F0302020204030204" pitchFamily="34" charset="0"/>
                          <a:cs typeface="Calibri Light" panose="020F0302020204030204" pitchFamily="34" charset="0"/>
                        </a:rPr>
                        <a:t>Subjects</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400">
                          <a:latin typeface="Calibri Light" panose="020F0302020204030204" pitchFamily="34" charset="0"/>
                          <a:cs typeface="Calibri Light" panose="020F0302020204030204" pitchFamily="34" charset="0"/>
                        </a:rPr>
                        <a:t>Families</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400">
                          <a:latin typeface="Calibri Light" panose="020F0302020204030204" pitchFamily="34" charset="0"/>
                          <a:cs typeface="Calibri Light" panose="020F0302020204030204" pitchFamily="34" charset="0"/>
                        </a:rPr>
                        <a:t>Cities</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22877608"/>
                  </a:ext>
                </a:extLst>
              </a:tr>
              <a:tr h="370840">
                <a:tc>
                  <a:txBody>
                    <a:bodyPr/>
                    <a:lstStyle/>
                    <a:p>
                      <a:r>
                        <a:rPr lang="en-US" sz="1400">
                          <a:latin typeface="Calibri Light" panose="020F0302020204030204" pitchFamily="34" charset="0"/>
                          <a:cs typeface="Calibri Light" panose="020F0302020204030204" pitchFamily="34" charset="0"/>
                        </a:rPr>
                        <a:t>Pollution level</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400">
                          <a:latin typeface="Calibri Light" panose="020F0302020204030204" pitchFamily="34" charset="0"/>
                          <a:cs typeface="Calibri Light" panose="020F0302020204030204" pitchFamily="34" charset="0"/>
                        </a:rPr>
                        <a:t>Cities</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400">
                          <a:latin typeface="Calibri Light" panose="020F0302020204030204" pitchFamily="34" charset="0"/>
                          <a:cs typeface="Calibri Light" panose="020F0302020204030204" pitchFamily="34" charset="0"/>
                        </a:rPr>
                        <a:t>Countries</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321355672"/>
                  </a:ext>
                </a:extLst>
              </a:tr>
              <a:tr h="370840">
                <a:tc>
                  <a:txBody>
                    <a:bodyPr/>
                    <a:lstStyle/>
                    <a:p>
                      <a:r>
                        <a:rPr lang="en-US" sz="1400">
                          <a:latin typeface="Calibri Light" panose="020F0302020204030204" pitchFamily="34" charset="0"/>
                          <a:cs typeface="Calibri Light" panose="020F0302020204030204" pitchFamily="34" charset="0"/>
                        </a:rPr>
                        <a:t>Effect size</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a:latin typeface="Calibri Light" panose="020F0302020204030204" pitchFamily="34" charset="0"/>
                          <a:cs typeface="Calibri Light" panose="020F0302020204030204" pitchFamily="34" charset="0"/>
                        </a:rPr>
                        <a:t>Conditions</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400">
                          <a:latin typeface="Calibri Light" panose="020F0302020204030204" pitchFamily="34" charset="0"/>
                          <a:cs typeface="Calibri Light" panose="020F0302020204030204" pitchFamily="34" charset="0"/>
                        </a:rPr>
                        <a:t>Experiments</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400">
                          <a:latin typeface="Calibri Light" panose="020F0302020204030204" pitchFamily="34" charset="0"/>
                          <a:cs typeface="Calibri Light" panose="020F0302020204030204" pitchFamily="34" charset="0"/>
                        </a:rPr>
                        <a:t>Studies</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787947379"/>
                  </a:ext>
                </a:extLst>
              </a:tr>
            </a:tbl>
          </a:graphicData>
        </a:graphic>
      </p:graphicFrame>
    </p:spTree>
    <p:extLst>
      <p:ext uri="{BB962C8B-B14F-4D97-AF65-F5344CB8AC3E}">
        <p14:creationId xmlns:p14="http://schemas.microsoft.com/office/powerpoint/2010/main" val="1780923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dirty="0">
                <a:solidFill>
                  <a:schemeClr val="tx2">
                    <a:lumMod val="75000"/>
                  </a:schemeClr>
                </a:solidFill>
                <a:latin typeface="Tw Cen MT" panose="020B0602020104020603" pitchFamily="34" charset="0"/>
              </a:rPr>
              <a:t>4</a:t>
            </a:r>
            <a:r>
              <a:rPr lang="fr-CH" sz="2800" b="1">
                <a:solidFill>
                  <a:schemeClr val="tx2">
                    <a:lumMod val="75000"/>
                  </a:schemeClr>
                </a:solidFill>
                <a:latin typeface="Tw Cen MT" panose="020B0602020104020603" pitchFamily="34" charset="0"/>
              </a:rPr>
              <a:t>. </a:t>
            </a:r>
            <a:r>
              <a:rPr lang="en-US" sz="2800" b="1">
                <a:solidFill>
                  <a:schemeClr val="tx2">
                    <a:lumMod val="75000"/>
                  </a:schemeClr>
                </a:solidFill>
                <a:latin typeface="Tw Cen MT" panose="020B0602020104020603" pitchFamily="34" charset="0"/>
              </a:rPr>
              <a:t>Hierarchical, trial-level and longitudinal data</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595897-33A5-4D30-9038-ED9F489C69FE}"/>
              </a:ext>
            </a:extLst>
          </p:cNvPr>
          <p:cNvSpPr txBox="1"/>
          <p:nvPr/>
        </p:nvSpPr>
        <p:spPr>
          <a:xfrm>
            <a:off x="3101687" y="4119462"/>
            <a:ext cx="5988627" cy="461665"/>
          </a:xfrm>
          <a:prstGeom prst="rect">
            <a:avLst/>
          </a:prstGeom>
          <a:noFill/>
        </p:spPr>
        <p:txBody>
          <a:bodyPr wrap="none" rtlCol="0">
            <a:spAutoFit/>
          </a:bodyPr>
          <a:lstStyle/>
          <a:p>
            <a:pPr algn="ctr"/>
            <a:r>
              <a:rPr lang="en-GB" sz="2400" i="1" dirty="0">
                <a:solidFill>
                  <a:schemeClr val="bg2">
                    <a:lumMod val="50000"/>
                  </a:schemeClr>
                </a:solidFill>
                <a:latin typeface="Tw Cen MT" panose="020B0602020104020603" pitchFamily="34" charset="0"/>
              </a:rPr>
              <a:t>B. Crossed random effects and trial-level analysis</a:t>
            </a:r>
          </a:p>
        </p:txBody>
      </p:sp>
    </p:spTree>
    <p:extLst>
      <p:ext uri="{BB962C8B-B14F-4D97-AF65-F5344CB8AC3E}">
        <p14:creationId xmlns:p14="http://schemas.microsoft.com/office/powerpoint/2010/main" val="610569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Consider </a:t>
            </a:r>
            <a:r>
              <a:rPr lang="da-DK" sz="1600">
                <a:latin typeface="Calibri Light" panose="020F0302020204030204" pitchFamily="34" charset="0"/>
                <a:cs typeface="Calibri Light" panose="020F0302020204030204" pitchFamily="34" charset="0"/>
              </a:rPr>
              <a:t>again an </a:t>
            </a:r>
            <a:r>
              <a:rPr lang="da-DK" sz="1600" dirty="0">
                <a:solidFill>
                  <a:srgbClr val="0070C0"/>
                </a:solidFill>
                <a:latin typeface="Calibri Light" panose="020F0302020204030204" pitchFamily="34" charset="0"/>
                <a:cs typeface="Calibri Light" panose="020F0302020204030204" pitchFamily="34" charset="0"/>
              </a:rPr>
              <a:t>affective priming </a:t>
            </a:r>
            <a:r>
              <a:rPr lang="da-DK" sz="1600" dirty="0">
                <a:latin typeface="Calibri Light" panose="020F0302020204030204" pitchFamily="34" charset="0"/>
                <a:cs typeface="Calibri Light" panose="020F0302020204030204" pitchFamily="34" charset="0"/>
              </a:rPr>
              <a:t>experiment. </a:t>
            </a:r>
            <a:r>
              <a:rPr lang="da-DK" sz="1600" dirty="0">
                <a:solidFill>
                  <a:srgbClr val="0070C0"/>
                </a:solidFill>
                <a:latin typeface="Calibri Light" panose="020F0302020204030204" pitchFamily="34" charset="0"/>
                <a:cs typeface="Calibri Light" panose="020F0302020204030204" pitchFamily="34" charset="0"/>
              </a:rPr>
              <a:t>30 subjects</a:t>
            </a:r>
            <a:r>
              <a:rPr lang="da-DK" sz="1600" dirty="0">
                <a:latin typeface="Calibri Light" panose="020F0302020204030204" pitchFamily="34" charset="0"/>
                <a:cs typeface="Calibri Light" panose="020F0302020204030204" pitchFamily="34" charset="0"/>
              </a:rPr>
              <a:t> performed the lexcial decision task (word or no word?) with affective priming. Target words (</a:t>
            </a:r>
            <a:r>
              <a:rPr lang="da-DK" sz="1600" dirty="0">
                <a:solidFill>
                  <a:srgbClr val="0070C0"/>
                </a:solidFill>
                <a:latin typeface="Calibri Light" panose="020F0302020204030204" pitchFamily="34" charset="0"/>
                <a:cs typeface="Calibri Light" panose="020F0302020204030204" pitchFamily="34" charset="0"/>
              </a:rPr>
              <a:t>positive or negative</a:t>
            </a:r>
            <a:r>
              <a:rPr lang="da-DK" sz="1600" dirty="0">
                <a:latin typeface="Calibri Light" panose="020F0302020204030204" pitchFamily="34" charset="0"/>
                <a:cs typeface="Calibri Light" panose="020F0302020204030204" pitchFamily="34" charset="0"/>
              </a:rPr>
              <a:t>) are preceded by prime words (positive or negative</a:t>
            </a:r>
            <a:r>
              <a:rPr lang="da-DK" sz="1600">
                <a:latin typeface="Calibri Light" panose="020F0302020204030204" pitchFamily="34" charset="0"/>
                <a:cs typeface="Calibri Light" panose="020F0302020204030204" pitchFamily="34" charset="0"/>
              </a:rPr>
              <a:t>). We are interested in analyzing the reaction times (RT) to word trials for all subjects.</a:t>
            </a:r>
            <a:endParaRPr lang="da-DK" sz="1600" dirty="0">
              <a:latin typeface="Calibri Light" panose="020F0302020204030204" pitchFamily="34" charset="0"/>
              <a:cs typeface="Calibri Light" panose="020F0302020204030204" pitchFamily="34" charset="0"/>
            </a:endParaRP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Typical </a:t>
            </a:r>
            <a:r>
              <a:rPr lang="da-DK" sz="1600" dirty="0">
                <a:solidFill>
                  <a:srgbClr val="0070C0"/>
                </a:solidFill>
                <a:latin typeface="Calibri Light" panose="020F0302020204030204" pitchFamily="34" charset="0"/>
                <a:cs typeface="Calibri Light" panose="020F0302020204030204" pitchFamily="34" charset="0"/>
              </a:rPr>
              <a:t>trial-level data </a:t>
            </a:r>
            <a:r>
              <a:rPr lang="da-DK" sz="1600">
                <a:latin typeface="Calibri Light" panose="020F0302020204030204" pitchFamily="34" charset="0"/>
                <a:cs typeface="Calibri Light" panose="020F0302020204030204" pitchFamily="34" charset="0"/>
              </a:rPr>
              <a:t>for one </a:t>
            </a:r>
            <a:r>
              <a:rPr lang="da-DK" sz="1600" dirty="0">
                <a:latin typeface="Calibri Light" panose="020F0302020204030204" pitchFamily="34" charset="0"/>
                <a:cs typeface="Calibri Light" panose="020F0302020204030204" pitchFamily="34" charset="0"/>
              </a:rPr>
              <a:t>subject have the following structure, with population averaged effect as shown on the right</a:t>
            </a:r>
            <a:r>
              <a:rPr lang="da-DK" sz="1600">
                <a:latin typeface="Calibri Light" panose="020F0302020204030204" pitchFamily="34" charset="0"/>
                <a:cs typeface="Calibri Light" panose="020F0302020204030204" pitchFamily="34" charset="0"/>
              </a:rPr>
              <a:t>. RTs tend </a:t>
            </a:r>
            <a:r>
              <a:rPr lang="da-DK" sz="1600" dirty="0">
                <a:latin typeface="Calibri Light" panose="020F0302020204030204" pitchFamily="34" charset="0"/>
                <a:cs typeface="Calibri Light" panose="020F0302020204030204" pitchFamily="34" charset="0"/>
              </a:rPr>
              <a:t>to be facilitated when the prime-target </a:t>
            </a:r>
            <a:r>
              <a:rPr lang="da-DK" sz="1600">
                <a:latin typeface="Calibri Light" panose="020F0302020204030204" pitchFamily="34" charset="0"/>
                <a:cs typeface="Calibri Light" panose="020F0302020204030204" pitchFamily="34" charset="0"/>
              </a:rPr>
              <a:t>valences match.</a:t>
            </a:r>
            <a:endParaRPr lang="da-DK" sz="1600" dirty="0">
              <a:latin typeface="Calibri Light" panose="020F0302020204030204" pitchFamily="34" charset="0"/>
              <a:cs typeface="Calibri Light" panose="020F0302020204030204" pitchFamily="34" charset="0"/>
            </a:endParaRPr>
          </a:p>
          <a:p>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Crossed</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effects</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9EB124FE-0DDF-4C6E-9750-5CBA5F0FCAB4}"/>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C46CB8C-153B-4A02-9924-86816269369A}"/>
              </a:ext>
            </a:extLst>
          </p:cNvPr>
          <p:cNvSpPr/>
          <p:nvPr/>
        </p:nvSpPr>
        <p:spPr>
          <a:xfrm>
            <a:off x="1631504" y="3779495"/>
            <a:ext cx="5400600" cy="2123658"/>
          </a:xfrm>
          <a:prstGeom prst="rect">
            <a:avLst/>
          </a:prstGeom>
          <a:ln>
            <a:solidFill>
              <a:schemeClr val="tx1">
                <a:lumMod val="50000"/>
                <a:lumOff val="50000"/>
              </a:schemeClr>
            </a:solidFill>
            <a:prstDash val="dash"/>
          </a:ln>
        </p:spPr>
        <p:txBody>
          <a:bodyPr wrap="square">
            <a:spAutoFit/>
          </a:bodyPr>
          <a:lstStyle/>
          <a:p>
            <a:r>
              <a:rPr lang="da-DK" sz="1100" dirty="0">
                <a:latin typeface="Courier New" panose="02070309020205020404" pitchFamily="49" charset="0"/>
                <a:cs typeface="Courier New" panose="02070309020205020404" pitchFamily="49" charset="0"/>
              </a:rPr>
              <a:t>      Subject </a:t>
            </a:r>
            <a:r>
              <a:rPr lang="da-DK" sz="1100" b="1" dirty="0">
                <a:solidFill>
                  <a:srgbClr val="0070C0"/>
                </a:solidFill>
                <a:latin typeface="Courier New" panose="02070309020205020404" pitchFamily="49" charset="0"/>
                <a:cs typeface="Courier New" panose="02070309020205020404" pitchFamily="49" charset="0"/>
              </a:rPr>
              <a:t>Trial</a:t>
            </a:r>
            <a:r>
              <a:rPr lang="da-DK" sz="1100" dirty="0">
                <a:latin typeface="Courier New" panose="02070309020205020404" pitchFamily="49" charset="0"/>
                <a:cs typeface="Courier New" panose="02070309020205020404" pitchFamily="49" charset="0"/>
              </a:rPr>
              <a:t>   Pword  Tword    Prime   Target    RT</a:t>
            </a:r>
          </a:p>
          <a:p>
            <a:r>
              <a:rPr lang="da-DK" sz="1100" dirty="0">
                <a:latin typeface="Courier New" panose="02070309020205020404" pitchFamily="49" charset="0"/>
                <a:cs typeface="Courier New" panose="02070309020205020404" pitchFamily="49" charset="0"/>
              </a:rPr>
              <a:t>24088     ID7     </a:t>
            </a:r>
            <a:r>
              <a:rPr lang="da-DK" sz="1100" b="1" dirty="0">
                <a:solidFill>
                  <a:srgbClr val="0070C0"/>
                </a:solidFill>
                <a:latin typeface="Courier New" panose="02070309020205020404" pitchFamily="49" charset="0"/>
                <a:cs typeface="Courier New" panose="02070309020205020404" pitchFamily="49" charset="0"/>
              </a:rPr>
              <a:t>1</a:t>
            </a:r>
            <a:r>
              <a:rPr lang="da-DK" sz="1100" dirty="0">
                <a:latin typeface="Courier New" panose="02070309020205020404" pitchFamily="49" charset="0"/>
                <a:cs typeface="Courier New" panose="02070309020205020404" pitchFamily="49" charset="0"/>
              </a:rPr>
              <a:t>   smile   pain Positive Negative 515.4</a:t>
            </a:r>
          </a:p>
          <a:p>
            <a:r>
              <a:rPr lang="da-DK" sz="1100" dirty="0">
                <a:latin typeface="Courier New" panose="02070309020205020404" pitchFamily="49" charset="0"/>
                <a:cs typeface="Courier New" panose="02070309020205020404" pitchFamily="49" charset="0"/>
              </a:rPr>
              <a:t>24089     ID7     </a:t>
            </a:r>
            <a:r>
              <a:rPr lang="da-DK" sz="1100" b="1" dirty="0">
                <a:solidFill>
                  <a:srgbClr val="0070C0"/>
                </a:solidFill>
                <a:latin typeface="Courier New" panose="02070309020205020404" pitchFamily="49" charset="0"/>
                <a:cs typeface="Courier New" panose="02070309020205020404" pitchFamily="49" charset="0"/>
              </a:rPr>
              <a:t>2</a:t>
            </a:r>
            <a:r>
              <a:rPr lang="da-DK" sz="1100" dirty="0">
                <a:latin typeface="Courier New" panose="02070309020205020404" pitchFamily="49" charset="0"/>
                <a:cs typeface="Courier New" panose="02070309020205020404" pitchFamily="49" charset="0"/>
              </a:rPr>
              <a:t> rainbow  grave Positive Negative 552.3</a:t>
            </a:r>
          </a:p>
          <a:p>
            <a:r>
              <a:rPr lang="da-DK" sz="1100" dirty="0">
                <a:latin typeface="Courier New" panose="02070309020205020404" pitchFamily="49" charset="0"/>
                <a:cs typeface="Courier New" panose="02070309020205020404" pitchFamily="49" charset="0"/>
              </a:rPr>
              <a:t>24090     ID7     </a:t>
            </a:r>
            <a:r>
              <a:rPr lang="da-DK" sz="1100" b="1" dirty="0">
                <a:solidFill>
                  <a:srgbClr val="0070C0"/>
                </a:solidFill>
                <a:latin typeface="Courier New" panose="02070309020205020404" pitchFamily="49" charset="0"/>
                <a:cs typeface="Courier New" panose="02070309020205020404" pitchFamily="49" charset="0"/>
              </a:rPr>
              <a:t>3</a:t>
            </a:r>
            <a:r>
              <a:rPr lang="da-DK" sz="1100" dirty="0">
                <a:latin typeface="Courier New" panose="02070309020205020404" pitchFamily="49" charset="0"/>
                <a:cs typeface="Courier New" panose="02070309020205020404" pitchFamily="49" charset="0"/>
              </a:rPr>
              <a:t>  friend    fun Positive Positive 519.5</a:t>
            </a:r>
          </a:p>
          <a:p>
            <a:r>
              <a:rPr lang="da-DK" sz="1100" dirty="0">
                <a:latin typeface="Courier New" panose="02070309020205020404" pitchFamily="49" charset="0"/>
                <a:cs typeface="Courier New" panose="02070309020205020404" pitchFamily="49" charset="0"/>
              </a:rPr>
              <a:t>24091     ID7     </a:t>
            </a:r>
            <a:r>
              <a:rPr lang="da-DK" sz="1100" b="1" dirty="0">
                <a:solidFill>
                  <a:srgbClr val="0070C0"/>
                </a:solidFill>
                <a:latin typeface="Courier New" panose="02070309020205020404" pitchFamily="49" charset="0"/>
                <a:cs typeface="Courier New" panose="02070309020205020404" pitchFamily="49" charset="0"/>
              </a:rPr>
              <a:t>4</a:t>
            </a:r>
            <a:r>
              <a:rPr lang="da-DK" sz="1100" dirty="0">
                <a:latin typeface="Courier New" panose="02070309020205020404" pitchFamily="49" charset="0"/>
                <a:cs typeface="Courier New" panose="02070309020205020404" pitchFamily="49" charset="0"/>
              </a:rPr>
              <a:t>    hate summer Negative Positive 574.0</a:t>
            </a:r>
          </a:p>
          <a:p>
            <a:r>
              <a:rPr lang="da-DK" sz="1100" dirty="0">
                <a:latin typeface="Courier New" panose="02070309020205020404" pitchFamily="49" charset="0"/>
                <a:cs typeface="Courier New" panose="02070309020205020404" pitchFamily="49" charset="0"/>
              </a:rPr>
              <a:t>24092     ID7     </a:t>
            </a:r>
            <a:r>
              <a:rPr lang="da-DK" sz="1100" b="1" dirty="0">
                <a:solidFill>
                  <a:srgbClr val="0070C0"/>
                </a:solidFill>
                <a:latin typeface="Courier New" panose="02070309020205020404" pitchFamily="49" charset="0"/>
                <a:cs typeface="Courier New" panose="02070309020205020404" pitchFamily="49" charset="0"/>
              </a:rPr>
              <a:t>5</a:t>
            </a:r>
            <a:r>
              <a:rPr lang="da-DK" sz="1100" dirty="0">
                <a:latin typeface="Courier New" panose="02070309020205020404" pitchFamily="49" charset="0"/>
                <a:cs typeface="Courier New" panose="02070309020205020404" pitchFamily="49" charset="0"/>
              </a:rPr>
              <a:t>  kitten friend Positive Positive 582.0</a:t>
            </a:r>
          </a:p>
          <a:p>
            <a:r>
              <a:rPr lang="da-DK" sz="1100" dirty="0">
                <a:latin typeface="Courier New" panose="02070309020205020404" pitchFamily="49" charset="0"/>
                <a:cs typeface="Courier New" panose="02070309020205020404" pitchFamily="49" charset="0"/>
              </a:rPr>
              <a:t>24093     ID7     </a:t>
            </a:r>
            <a:r>
              <a:rPr lang="da-DK" sz="1100" b="1" dirty="0">
                <a:solidFill>
                  <a:srgbClr val="0070C0"/>
                </a:solidFill>
                <a:latin typeface="Courier New" panose="02070309020205020404" pitchFamily="49" charset="0"/>
                <a:cs typeface="Courier New" panose="02070309020205020404" pitchFamily="49" charset="0"/>
              </a:rPr>
              <a:t>6</a:t>
            </a:r>
            <a:r>
              <a:rPr lang="da-DK" sz="1100" dirty="0">
                <a:latin typeface="Courier New" panose="02070309020205020404" pitchFamily="49" charset="0"/>
                <a:cs typeface="Courier New" panose="02070309020205020404" pitchFamily="49" charset="0"/>
              </a:rPr>
              <a:t>  summer    joy Positive Positive 528.4</a:t>
            </a:r>
          </a:p>
          <a:p>
            <a:r>
              <a:rPr lang="da-DK" sz="1100" dirty="0">
                <a:latin typeface="Courier New" panose="02070309020205020404" pitchFamily="49" charset="0"/>
                <a:cs typeface="Courier New" panose="02070309020205020404" pitchFamily="49" charset="0"/>
              </a:rPr>
              <a:t>24094     ID7     </a:t>
            </a:r>
            <a:r>
              <a:rPr lang="da-DK" sz="1100" b="1" dirty="0">
                <a:solidFill>
                  <a:srgbClr val="0070C0"/>
                </a:solidFill>
                <a:latin typeface="Courier New" panose="02070309020205020404" pitchFamily="49" charset="0"/>
                <a:cs typeface="Courier New" panose="02070309020205020404" pitchFamily="49" charset="0"/>
              </a:rPr>
              <a:t>7</a:t>
            </a:r>
            <a:r>
              <a:rPr lang="da-DK" sz="1100" dirty="0">
                <a:latin typeface="Courier New" panose="02070309020205020404" pitchFamily="49" charset="0"/>
                <a:cs typeface="Courier New" panose="02070309020205020404" pitchFamily="49" charset="0"/>
              </a:rPr>
              <a:t>   puppy   pain Positive Negative 554.6</a:t>
            </a:r>
          </a:p>
          <a:p>
            <a:r>
              <a:rPr lang="da-DK" sz="1100" dirty="0">
                <a:latin typeface="Courier New" panose="02070309020205020404" pitchFamily="49" charset="0"/>
                <a:cs typeface="Courier New" panose="02070309020205020404" pitchFamily="49" charset="0"/>
              </a:rPr>
              <a:t>24095     ID7     </a:t>
            </a:r>
            <a:r>
              <a:rPr lang="da-DK" sz="1100" b="1" dirty="0">
                <a:solidFill>
                  <a:srgbClr val="0070C0"/>
                </a:solidFill>
                <a:latin typeface="Courier New" panose="02070309020205020404" pitchFamily="49" charset="0"/>
                <a:cs typeface="Courier New" panose="02070309020205020404" pitchFamily="49" charset="0"/>
              </a:rPr>
              <a:t>8</a:t>
            </a:r>
            <a:r>
              <a:rPr lang="da-DK" sz="1100" dirty="0">
                <a:latin typeface="Courier New" panose="02070309020205020404" pitchFamily="49" charset="0"/>
                <a:cs typeface="Courier New" panose="02070309020205020404" pitchFamily="49" charset="0"/>
              </a:rPr>
              <a:t>   grave  death Negative Negative 525.8</a:t>
            </a:r>
          </a:p>
          <a:p>
            <a:r>
              <a:rPr lang="da-DK" sz="1100" dirty="0">
                <a:latin typeface="Courier New" panose="02070309020205020404" pitchFamily="49" charset="0"/>
                <a:cs typeface="Courier New" panose="02070309020205020404" pitchFamily="49" charset="0"/>
              </a:rPr>
              <a:t>24096     ID7     </a:t>
            </a:r>
            <a:r>
              <a:rPr lang="da-DK" sz="1100" b="1" dirty="0">
                <a:solidFill>
                  <a:srgbClr val="0070C0"/>
                </a:solidFill>
                <a:latin typeface="Courier New" panose="02070309020205020404" pitchFamily="49" charset="0"/>
                <a:cs typeface="Courier New" panose="02070309020205020404" pitchFamily="49" charset="0"/>
              </a:rPr>
              <a:t>9</a:t>
            </a:r>
            <a:r>
              <a:rPr lang="da-DK" sz="1100" dirty="0">
                <a:latin typeface="Courier New" panose="02070309020205020404" pitchFamily="49" charset="0"/>
                <a:cs typeface="Courier New" panose="02070309020205020404" pitchFamily="49" charset="0"/>
              </a:rPr>
              <a:t>   grave   fear Negative Negative 541.5</a:t>
            </a:r>
          </a:p>
          <a:p>
            <a:r>
              <a:rPr lang="da-DK" sz="1100" dirty="0">
                <a:latin typeface="Courier New" panose="02070309020205020404" pitchFamily="49" charset="0"/>
                <a:cs typeface="Courier New" panose="02070309020205020404" pitchFamily="49" charset="0"/>
              </a:rPr>
              <a:t>24097     ID7    </a:t>
            </a:r>
            <a:r>
              <a:rPr lang="da-DK" sz="1100" b="1" dirty="0">
                <a:solidFill>
                  <a:srgbClr val="0070C0"/>
                </a:solidFill>
                <a:latin typeface="Courier New" panose="02070309020205020404" pitchFamily="49" charset="0"/>
                <a:cs typeface="Courier New" panose="02070309020205020404" pitchFamily="49" charset="0"/>
              </a:rPr>
              <a:t>10</a:t>
            </a:r>
            <a:r>
              <a:rPr lang="da-DK" sz="1100" dirty="0">
                <a:latin typeface="Courier New" panose="02070309020205020404" pitchFamily="49" charset="0"/>
                <a:cs typeface="Courier New" panose="02070309020205020404" pitchFamily="49" charset="0"/>
              </a:rPr>
              <a:t>    life heaven Positive Positive 517.6</a:t>
            </a:r>
          </a:p>
          <a:p>
            <a:r>
              <a:rPr lang="da-DK" sz="1100" dirty="0">
                <a:latin typeface="Courier New" panose="02070309020205020404" pitchFamily="49" charset="0"/>
                <a:cs typeface="Courier New" panose="02070309020205020404" pitchFamily="49" charset="0"/>
              </a:rPr>
              <a:t>...</a:t>
            </a:r>
          </a:p>
        </p:txBody>
      </p:sp>
      <p:pic>
        <p:nvPicPr>
          <p:cNvPr id="7" name="Picture 6">
            <a:extLst>
              <a:ext uri="{FF2B5EF4-FFF2-40B4-BE49-F238E27FC236}">
                <a16:creationId xmlns:a16="http://schemas.microsoft.com/office/drawing/2014/main" id="{F32DCBEA-DB6F-47E0-A6E8-4C345573A0E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48128" y="3501008"/>
            <a:ext cx="4124828" cy="2680633"/>
          </a:xfrm>
          <a:prstGeom prst="rect">
            <a:avLst/>
          </a:prstGeom>
        </p:spPr>
      </p:pic>
    </p:spTree>
    <p:extLst>
      <p:ext uri="{BB962C8B-B14F-4D97-AF65-F5344CB8AC3E}">
        <p14:creationId xmlns:p14="http://schemas.microsoft.com/office/powerpoint/2010/main" val="1982627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The data contain two primary sources of random variation: subjects and words, which are both sampled from a population </a:t>
            </a:r>
            <a:r>
              <a:rPr lang="da-DK" sz="1600">
                <a:latin typeface="Calibri Light" panose="020F0302020204030204" pitchFamily="34" charset="0"/>
                <a:cs typeface="Calibri Light" panose="020F0302020204030204" pitchFamily="34" charset="0"/>
              </a:rPr>
              <a:t>of subjects and words. </a:t>
            </a: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There were 15 positive and 15 negative words, which were presented in all possible combinations to each subject, representing 900 trials total. With 900 trials for subjects, the trial-level data contains 27000 observations!</a:t>
            </a: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Since each subject was presented with each word, one cannot say that words are nested in subjects, since one </a:t>
            </a:r>
            <a:r>
              <a:rPr lang="da-DK" sz="1600">
                <a:latin typeface="Calibri Light" panose="020F0302020204030204" pitchFamily="34" charset="0"/>
                <a:cs typeface="Calibri Light" panose="020F0302020204030204" pitchFamily="34" charset="0"/>
              </a:rPr>
              <a:t>could also say </a:t>
            </a:r>
            <a:r>
              <a:rPr lang="da-DK" sz="1600" dirty="0">
                <a:latin typeface="Calibri Light" panose="020F0302020204030204" pitchFamily="34" charset="0"/>
                <a:cs typeface="Calibri Light" panose="020F0302020204030204" pitchFamily="34" charset="0"/>
              </a:rPr>
              <a:t>subjects are nested in words. Instead, we say that subjects and words are </a:t>
            </a:r>
            <a:r>
              <a:rPr lang="da-DK" sz="1600" dirty="0">
                <a:solidFill>
                  <a:srgbClr val="0070C0"/>
                </a:solidFill>
                <a:latin typeface="Calibri Light" panose="020F0302020204030204" pitchFamily="34" charset="0"/>
                <a:cs typeface="Calibri Light" panose="020F0302020204030204" pitchFamily="34" charset="0"/>
              </a:rPr>
              <a:t>crossed random effects</a:t>
            </a:r>
            <a:r>
              <a:rPr lang="da-DK" sz="1600" dirty="0">
                <a:latin typeface="Calibri Light" panose="020F0302020204030204" pitchFamily="34" charset="0"/>
                <a:cs typeface="Calibri Light" panose="020F0302020204030204" pitchFamily="34" charset="0"/>
              </a:rPr>
              <a:t>:</a:t>
            </a:r>
          </a:p>
          <a:p>
            <a:pPr marL="0" indent="0">
              <a:buNone/>
            </a:pPr>
            <a:endParaRPr lang="da-DK" sz="1600" dirty="0">
              <a:latin typeface="Calibri Light" panose="020F0302020204030204" pitchFamily="34" charset="0"/>
              <a:cs typeface="Calibri Light" panose="020F0302020204030204" pitchFamily="34" charset="0"/>
            </a:endParaRPr>
          </a:p>
          <a:p>
            <a:pPr marL="0" indent="0">
              <a:buNone/>
            </a:pPr>
            <a:endParaRPr lang="da-DK"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Crossed</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effects</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9EB124FE-0DDF-4C6E-9750-5CBA5F0FCAB4}"/>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383A474-929D-4F9A-A533-470402A5873C}"/>
              </a:ext>
            </a:extLst>
          </p:cNvPr>
          <p:cNvCxnSpPr>
            <a:stCxn id="44" idx="2"/>
            <a:endCxn id="48" idx="0"/>
          </p:cNvCxnSpPr>
          <p:nvPr/>
        </p:nvCxnSpPr>
        <p:spPr>
          <a:xfrm>
            <a:off x="4732256" y="4794309"/>
            <a:ext cx="293140" cy="1059993"/>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B69E24-5BF5-4DD4-AAD8-AE5898BF3AD9}"/>
              </a:ext>
            </a:extLst>
          </p:cNvPr>
          <p:cNvCxnSpPr>
            <a:stCxn id="44" idx="2"/>
            <a:endCxn id="49" idx="0"/>
          </p:cNvCxnSpPr>
          <p:nvPr/>
        </p:nvCxnSpPr>
        <p:spPr>
          <a:xfrm>
            <a:off x="4732256" y="4794309"/>
            <a:ext cx="702898" cy="1059993"/>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0558BB-2BC8-4D75-BEE6-DAD8D61E9D94}"/>
              </a:ext>
            </a:extLst>
          </p:cNvPr>
          <p:cNvCxnSpPr>
            <a:stCxn id="44" idx="2"/>
            <a:endCxn id="50" idx="0"/>
          </p:cNvCxnSpPr>
          <p:nvPr/>
        </p:nvCxnSpPr>
        <p:spPr>
          <a:xfrm>
            <a:off x="4732256" y="4794309"/>
            <a:ext cx="1112657" cy="1059993"/>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B9018EF-E932-4D28-B44E-2889D6FC2F61}"/>
              </a:ext>
            </a:extLst>
          </p:cNvPr>
          <p:cNvCxnSpPr>
            <a:stCxn id="44" idx="2"/>
            <a:endCxn id="51" idx="0"/>
          </p:cNvCxnSpPr>
          <p:nvPr/>
        </p:nvCxnSpPr>
        <p:spPr>
          <a:xfrm>
            <a:off x="4732256" y="4794309"/>
            <a:ext cx="1522416" cy="1059993"/>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D58C8C3-301C-4BEF-8AAF-B598D0AE0B6C}"/>
              </a:ext>
            </a:extLst>
          </p:cNvPr>
          <p:cNvCxnSpPr>
            <a:stCxn id="44" idx="2"/>
            <a:endCxn id="52" idx="0"/>
          </p:cNvCxnSpPr>
          <p:nvPr/>
        </p:nvCxnSpPr>
        <p:spPr>
          <a:xfrm>
            <a:off x="4732256" y="4794309"/>
            <a:ext cx="1932175" cy="1059993"/>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3A53D4-C2C1-4BF7-B987-22B73266DB0F}"/>
              </a:ext>
            </a:extLst>
          </p:cNvPr>
          <p:cNvCxnSpPr>
            <a:stCxn id="44" idx="2"/>
            <a:endCxn id="53" idx="0"/>
          </p:cNvCxnSpPr>
          <p:nvPr/>
        </p:nvCxnSpPr>
        <p:spPr>
          <a:xfrm>
            <a:off x="4732256" y="4794309"/>
            <a:ext cx="2341936" cy="1059993"/>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17BCD56-3464-48E4-BE04-57EBE8A52CA6}"/>
              </a:ext>
            </a:extLst>
          </p:cNvPr>
          <p:cNvCxnSpPr>
            <a:stCxn id="44" idx="2"/>
            <a:endCxn id="54" idx="0"/>
          </p:cNvCxnSpPr>
          <p:nvPr/>
        </p:nvCxnSpPr>
        <p:spPr>
          <a:xfrm>
            <a:off x="4732256" y="4794309"/>
            <a:ext cx="2748373" cy="104699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7AFDEC-F5F8-46BA-BB12-727265013616}"/>
              </a:ext>
            </a:extLst>
          </p:cNvPr>
          <p:cNvCxnSpPr>
            <a:stCxn id="44" idx="2"/>
            <a:endCxn id="55" idx="0"/>
          </p:cNvCxnSpPr>
          <p:nvPr/>
        </p:nvCxnSpPr>
        <p:spPr>
          <a:xfrm>
            <a:off x="4732256" y="4794309"/>
            <a:ext cx="3158133" cy="104699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83AB96-938C-4B3C-A43E-53EE25D8AA30}"/>
              </a:ext>
            </a:extLst>
          </p:cNvPr>
          <p:cNvCxnSpPr>
            <a:stCxn id="45" idx="2"/>
            <a:endCxn id="48" idx="0"/>
          </p:cNvCxnSpPr>
          <p:nvPr/>
        </p:nvCxnSpPr>
        <p:spPr>
          <a:xfrm flipH="1">
            <a:off x="5025395" y="4794309"/>
            <a:ext cx="689629"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E83013-C722-4C55-8C73-4D71975D4087}"/>
              </a:ext>
            </a:extLst>
          </p:cNvPr>
          <p:cNvCxnSpPr>
            <a:stCxn id="45" idx="2"/>
            <a:endCxn id="49" idx="0"/>
          </p:cNvCxnSpPr>
          <p:nvPr/>
        </p:nvCxnSpPr>
        <p:spPr>
          <a:xfrm flipH="1">
            <a:off x="5435154" y="4794309"/>
            <a:ext cx="279870"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9A296-13F8-48CC-99C1-8DEC30D67A49}"/>
              </a:ext>
            </a:extLst>
          </p:cNvPr>
          <p:cNvCxnSpPr>
            <a:stCxn id="45" idx="2"/>
            <a:endCxn id="50" idx="0"/>
          </p:cNvCxnSpPr>
          <p:nvPr/>
        </p:nvCxnSpPr>
        <p:spPr>
          <a:xfrm>
            <a:off x="5715024" y="4794309"/>
            <a:ext cx="129888"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009BF7-A207-46A3-9220-95712FC2D7D8}"/>
              </a:ext>
            </a:extLst>
          </p:cNvPr>
          <p:cNvCxnSpPr>
            <a:stCxn id="45" idx="2"/>
            <a:endCxn id="51" idx="0"/>
          </p:cNvCxnSpPr>
          <p:nvPr/>
        </p:nvCxnSpPr>
        <p:spPr>
          <a:xfrm>
            <a:off x="5715024" y="4794309"/>
            <a:ext cx="539647"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97EDEB-6015-426B-BE36-B0C685EAC906}"/>
              </a:ext>
            </a:extLst>
          </p:cNvPr>
          <p:cNvCxnSpPr>
            <a:stCxn id="45" idx="2"/>
            <a:endCxn id="52" idx="0"/>
          </p:cNvCxnSpPr>
          <p:nvPr/>
        </p:nvCxnSpPr>
        <p:spPr>
          <a:xfrm>
            <a:off x="5715024" y="4794309"/>
            <a:ext cx="949406"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AA3999B-0BA2-4150-96E7-7B24573C257A}"/>
              </a:ext>
            </a:extLst>
          </p:cNvPr>
          <p:cNvCxnSpPr>
            <a:stCxn id="45" idx="2"/>
            <a:endCxn id="53" idx="0"/>
          </p:cNvCxnSpPr>
          <p:nvPr/>
        </p:nvCxnSpPr>
        <p:spPr>
          <a:xfrm>
            <a:off x="5715024" y="4794309"/>
            <a:ext cx="1359167"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B9FFEE6-FF04-4DB5-971B-0394E1626BB6}"/>
              </a:ext>
            </a:extLst>
          </p:cNvPr>
          <p:cNvCxnSpPr>
            <a:stCxn id="45" idx="2"/>
            <a:endCxn id="54" idx="0"/>
          </p:cNvCxnSpPr>
          <p:nvPr/>
        </p:nvCxnSpPr>
        <p:spPr>
          <a:xfrm>
            <a:off x="5715024" y="4794309"/>
            <a:ext cx="1765605" cy="104699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0B11108-FED2-4E33-949B-319365F482B1}"/>
              </a:ext>
            </a:extLst>
          </p:cNvPr>
          <p:cNvCxnSpPr>
            <a:stCxn id="45" idx="2"/>
            <a:endCxn id="55" idx="0"/>
          </p:cNvCxnSpPr>
          <p:nvPr/>
        </p:nvCxnSpPr>
        <p:spPr>
          <a:xfrm>
            <a:off x="5715024" y="4794309"/>
            <a:ext cx="2175363" cy="104699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96F6FFF-A17B-4C05-B972-34F5214E785F}"/>
              </a:ext>
            </a:extLst>
          </p:cNvPr>
          <p:cNvCxnSpPr>
            <a:stCxn id="46" idx="2"/>
            <a:endCxn id="48" idx="0"/>
          </p:cNvCxnSpPr>
          <p:nvPr/>
        </p:nvCxnSpPr>
        <p:spPr>
          <a:xfrm flipH="1">
            <a:off x="5025395" y="4794309"/>
            <a:ext cx="1672398"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890927-708E-4721-A1F5-60E230696601}"/>
              </a:ext>
            </a:extLst>
          </p:cNvPr>
          <p:cNvCxnSpPr>
            <a:stCxn id="46" idx="2"/>
            <a:endCxn id="49" idx="0"/>
          </p:cNvCxnSpPr>
          <p:nvPr/>
        </p:nvCxnSpPr>
        <p:spPr>
          <a:xfrm flipH="1">
            <a:off x="5435154" y="4794309"/>
            <a:ext cx="1262639"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DB09336-644E-45C0-8F3E-034F36F2591F}"/>
              </a:ext>
            </a:extLst>
          </p:cNvPr>
          <p:cNvCxnSpPr>
            <a:stCxn id="46" idx="2"/>
            <a:endCxn id="50" idx="0"/>
          </p:cNvCxnSpPr>
          <p:nvPr/>
        </p:nvCxnSpPr>
        <p:spPr>
          <a:xfrm flipH="1">
            <a:off x="5844913" y="4794309"/>
            <a:ext cx="852880"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2ECA3BD-9215-468C-A5D9-3085D3A8C581}"/>
              </a:ext>
            </a:extLst>
          </p:cNvPr>
          <p:cNvCxnSpPr>
            <a:stCxn id="46" idx="2"/>
            <a:endCxn id="51" idx="0"/>
          </p:cNvCxnSpPr>
          <p:nvPr/>
        </p:nvCxnSpPr>
        <p:spPr>
          <a:xfrm flipH="1">
            <a:off x="6254672" y="4794309"/>
            <a:ext cx="443122"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7B6A507-08C0-474E-A412-EAB05A848960}"/>
              </a:ext>
            </a:extLst>
          </p:cNvPr>
          <p:cNvCxnSpPr>
            <a:stCxn id="46" idx="2"/>
            <a:endCxn id="52" idx="0"/>
          </p:cNvCxnSpPr>
          <p:nvPr/>
        </p:nvCxnSpPr>
        <p:spPr>
          <a:xfrm flipH="1">
            <a:off x="6664431" y="4794309"/>
            <a:ext cx="33363"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1C40EF4-94BB-4B70-80DB-D0BE94831BF4}"/>
              </a:ext>
            </a:extLst>
          </p:cNvPr>
          <p:cNvCxnSpPr>
            <a:stCxn id="46" idx="2"/>
            <a:endCxn id="53" idx="0"/>
          </p:cNvCxnSpPr>
          <p:nvPr/>
        </p:nvCxnSpPr>
        <p:spPr>
          <a:xfrm>
            <a:off x="6697793" y="4794309"/>
            <a:ext cx="376398"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3A59BE5-D142-410E-B4F3-9EB50FD0DD29}"/>
              </a:ext>
            </a:extLst>
          </p:cNvPr>
          <p:cNvCxnSpPr>
            <a:stCxn id="46" idx="2"/>
            <a:endCxn id="54" idx="0"/>
          </p:cNvCxnSpPr>
          <p:nvPr/>
        </p:nvCxnSpPr>
        <p:spPr>
          <a:xfrm>
            <a:off x="6697793" y="4794309"/>
            <a:ext cx="782836" cy="104699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C4B8140-11E5-4633-89DE-8E5CE393787C}"/>
              </a:ext>
            </a:extLst>
          </p:cNvPr>
          <p:cNvCxnSpPr>
            <a:stCxn id="46" idx="2"/>
            <a:endCxn id="55" idx="0"/>
          </p:cNvCxnSpPr>
          <p:nvPr/>
        </p:nvCxnSpPr>
        <p:spPr>
          <a:xfrm>
            <a:off x="6697793" y="4794309"/>
            <a:ext cx="1192595" cy="104699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90F5EF0-2DF4-43B7-8139-D2CE6F2FAEF9}"/>
              </a:ext>
            </a:extLst>
          </p:cNvPr>
          <p:cNvCxnSpPr>
            <a:stCxn id="47" idx="2"/>
            <a:endCxn id="55" idx="0"/>
          </p:cNvCxnSpPr>
          <p:nvPr/>
        </p:nvCxnSpPr>
        <p:spPr>
          <a:xfrm flipH="1">
            <a:off x="7890389" y="4794309"/>
            <a:ext cx="509529" cy="104699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2DD8061-4E90-420C-B00A-65250AA57D76}"/>
              </a:ext>
            </a:extLst>
          </p:cNvPr>
          <p:cNvCxnSpPr>
            <a:stCxn id="47" idx="2"/>
            <a:endCxn id="54" idx="0"/>
          </p:cNvCxnSpPr>
          <p:nvPr/>
        </p:nvCxnSpPr>
        <p:spPr>
          <a:xfrm flipH="1">
            <a:off x="7480629" y="4794309"/>
            <a:ext cx="919287" cy="104699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A355BD2-ECCE-407A-B48D-32B1FD1CB039}"/>
              </a:ext>
            </a:extLst>
          </p:cNvPr>
          <p:cNvCxnSpPr>
            <a:stCxn id="47" idx="2"/>
            <a:endCxn id="53" idx="0"/>
          </p:cNvCxnSpPr>
          <p:nvPr/>
        </p:nvCxnSpPr>
        <p:spPr>
          <a:xfrm flipH="1">
            <a:off x="7074192" y="4794309"/>
            <a:ext cx="1325725"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BEB8B35-0F4D-4355-B131-2A5F6B34FB66}"/>
              </a:ext>
            </a:extLst>
          </p:cNvPr>
          <p:cNvCxnSpPr>
            <a:stCxn id="47" idx="2"/>
            <a:endCxn id="52" idx="0"/>
          </p:cNvCxnSpPr>
          <p:nvPr/>
        </p:nvCxnSpPr>
        <p:spPr>
          <a:xfrm flipH="1">
            <a:off x="6664431" y="4794309"/>
            <a:ext cx="1735486"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875E279-B798-46B3-A750-D15E6BAE61DF}"/>
              </a:ext>
            </a:extLst>
          </p:cNvPr>
          <p:cNvCxnSpPr>
            <a:stCxn id="47" idx="2"/>
            <a:endCxn id="51" idx="0"/>
          </p:cNvCxnSpPr>
          <p:nvPr/>
        </p:nvCxnSpPr>
        <p:spPr>
          <a:xfrm flipH="1">
            <a:off x="6254672" y="4794309"/>
            <a:ext cx="2145245"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6824B66-813A-4180-A05D-878F3CC48F81}"/>
              </a:ext>
            </a:extLst>
          </p:cNvPr>
          <p:cNvCxnSpPr>
            <a:stCxn id="47" idx="2"/>
            <a:endCxn id="50" idx="0"/>
          </p:cNvCxnSpPr>
          <p:nvPr/>
        </p:nvCxnSpPr>
        <p:spPr>
          <a:xfrm flipH="1">
            <a:off x="5844913" y="4794309"/>
            <a:ext cx="2555004"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30C1AD3-7D6B-404F-A29D-DE5DFD24459D}"/>
              </a:ext>
            </a:extLst>
          </p:cNvPr>
          <p:cNvCxnSpPr>
            <a:stCxn id="47" idx="2"/>
            <a:endCxn id="49" idx="0"/>
          </p:cNvCxnSpPr>
          <p:nvPr/>
        </p:nvCxnSpPr>
        <p:spPr>
          <a:xfrm flipH="1">
            <a:off x="5435154" y="4794309"/>
            <a:ext cx="2964762"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5E24654-A1E6-4750-9E8D-6C9214D41080}"/>
              </a:ext>
            </a:extLst>
          </p:cNvPr>
          <p:cNvCxnSpPr>
            <a:stCxn id="47" idx="2"/>
            <a:endCxn id="48" idx="0"/>
          </p:cNvCxnSpPr>
          <p:nvPr/>
        </p:nvCxnSpPr>
        <p:spPr>
          <a:xfrm flipH="1">
            <a:off x="5025395" y="4794309"/>
            <a:ext cx="3374521" cy="105999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72CD051-E9CA-441A-9A77-B0A5627B26BB}"/>
              </a:ext>
            </a:extLst>
          </p:cNvPr>
          <p:cNvSpPr txBox="1"/>
          <p:nvPr/>
        </p:nvSpPr>
        <p:spPr>
          <a:xfrm>
            <a:off x="3434463" y="4395024"/>
            <a:ext cx="734503" cy="284532"/>
          </a:xfrm>
          <a:prstGeom prst="rect">
            <a:avLst/>
          </a:prstGeom>
          <a:noFill/>
        </p:spPr>
        <p:txBody>
          <a:bodyPr wrap="none" rtlCol="0">
            <a:spAutoFit/>
          </a:bodyPr>
          <a:lstStyle/>
          <a:p>
            <a:r>
              <a:rPr lang="fr-CH" sz="1600" dirty="0" err="1">
                <a:latin typeface="Calibri Light" panose="020F0302020204030204" pitchFamily="34" charset="0"/>
                <a:cs typeface="Calibri Light" panose="020F0302020204030204" pitchFamily="34" charset="0"/>
              </a:rPr>
              <a:t>Subjects</a:t>
            </a:r>
            <a:endParaRPr lang="en-GB" sz="1600" dirty="0">
              <a:latin typeface="Calibri Light" panose="020F0302020204030204" pitchFamily="34" charset="0"/>
              <a:cs typeface="Calibri Light" panose="020F0302020204030204" pitchFamily="34" charset="0"/>
            </a:endParaRPr>
          </a:p>
        </p:txBody>
      </p:sp>
      <p:sp>
        <p:nvSpPr>
          <p:cNvPr id="42" name="TextBox 41">
            <a:extLst>
              <a:ext uri="{FF2B5EF4-FFF2-40B4-BE49-F238E27FC236}">
                <a16:creationId xmlns:a16="http://schemas.microsoft.com/office/drawing/2014/main" id="{4FBE7AE8-2326-404F-AA9D-B620B6FD1F36}"/>
              </a:ext>
            </a:extLst>
          </p:cNvPr>
          <p:cNvSpPr txBox="1"/>
          <p:nvPr/>
        </p:nvSpPr>
        <p:spPr>
          <a:xfrm>
            <a:off x="3927603" y="5795850"/>
            <a:ext cx="604470" cy="284532"/>
          </a:xfrm>
          <a:prstGeom prst="rect">
            <a:avLst/>
          </a:prstGeom>
          <a:noFill/>
        </p:spPr>
        <p:txBody>
          <a:bodyPr wrap="none" rtlCol="0">
            <a:spAutoFit/>
          </a:bodyPr>
          <a:lstStyle>
            <a:defPPr>
              <a:defRPr lang="en-US"/>
            </a:defPPr>
            <a:lvl1pPr>
              <a:defRPr sz="1400">
                <a:latin typeface="Times New Roman" panose="02020603050405020304" pitchFamily="18" charset="0"/>
                <a:cs typeface="Times New Roman" panose="02020603050405020304" pitchFamily="18" charset="0"/>
              </a:defRPr>
            </a:lvl1pPr>
          </a:lstStyle>
          <a:p>
            <a:r>
              <a:rPr lang="fr-CH" sz="1600">
                <a:latin typeface="Calibri Light" panose="020F0302020204030204" pitchFamily="34" charset="0"/>
                <a:cs typeface="Calibri Light" panose="020F0302020204030204" pitchFamily="34" charset="0"/>
              </a:rPr>
              <a:t>Words</a:t>
            </a:r>
            <a:endParaRPr lang="en-GB" sz="1600">
              <a:latin typeface="Calibri Light" panose="020F0302020204030204" pitchFamily="34" charset="0"/>
              <a:cs typeface="Calibri Light" panose="020F0302020204030204" pitchFamily="34" charset="0"/>
            </a:endParaRPr>
          </a:p>
        </p:txBody>
      </p:sp>
      <p:sp>
        <p:nvSpPr>
          <p:cNvPr id="43" name="TextBox 42">
            <a:extLst>
              <a:ext uri="{FF2B5EF4-FFF2-40B4-BE49-F238E27FC236}">
                <a16:creationId xmlns:a16="http://schemas.microsoft.com/office/drawing/2014/main" id="{29EEB362-E5DF-43C1-8519-64354CDB4A08}"/>
              </a:ext>
            </a:extLst>
          </p:cNvPr>
          <p:cNvSpPr txBox="1"/>
          <p:nvPr/>
        </p:nvSpPr>
        <p:spPr>
          <a:xfrm>
            <a:off x="7357026" y="4508486"/>
            <a:ext cx="257588" cy="258666"/>
          </a:xfrm>
          <a:prstGeom prst="rect">
            <a:avLst/>
          </a:prstGeom>
          <a:noFill/>
        </p:spPr>
        <p:txBody>
          <a:bodyPr wrap="none" rtlCol="0">
            <a:spAutoFit/>
          </a:bodyPr>
          <a:lstStyle/>
          <a:p>
            <a:r>
              <a:rPr lang="fr-CH" sz="1400">
                <a:latin typeface="Calibri Light" panose="020F0302020204030204" pitchFamily="34" charset="0"/>
                <a:cs typeface="Calibri Light" panose="020F0302020204030204" pitchFamily="34" charset="0"/>
              </a:rPr>
              <a:t>…</a:t>
            </a:r>
            <a:endParaRPr lang="en-GB" sz="1400">
              <a:latin typeface="Calibri Light" panose="020F0302020204030204" pitchFamily="34" charset="0"/>
              <a:cs typeface="Calibri Light" panose="020F0302020204030204" pitchFamily="34" charset="0"/>
            </a:endParaRPr>
          </a:p>
        </p:txBody>
      </p:sp>
      <p:sp>
        <p:nvSpPr>
          <p:cNvPr id="44" name="Rectangle 43">
            <a:extLst>
              <a:ext uri="{FF2B5EF4-FFF2-40B4-BE49-F238E27FC236}">
                <a16:creationId xmlns:a16="http://schemas.microsoft.com/office/drawing/2014/main" id="{0919D739-FB5B-476C-9267-25BDE324ED13}"/>
              </a:ext>
            </a:extLst>
          </p:cNvPr>
          <p:cNvSpPr>
            <a:spLocks noChangeAspect="1"/>
          </p:cNvSpPr>
          <p:nvPr/>
        </p:nvSpPr>
        <p:spPr>
          <a:xfrm>
            <a:off x="4518651" y="4367148"/>
            <a:ext cx="427209" cy="42716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a:latin typeface="Calibri Light" panose="020F0302020204030204" pitchFamily="34" charset="0"/>
                <a:cs typeface="Calibri Light" panose="020F0302020204030204" pitchFamily="34" charset="0"/>
              </a:rPr>
              <a:t>1</a:t>
            </a:r>
            <a:endParaRPr lang="en-GB" sz="1600" b="1">
              <a:latin typeface="Calibri Light" panose="020F0302020204030204" pitchFamily="34" charset="0"/>
              <a:cs typeface="Calibri Light" panose="020F0302020204030204" pitchFamily="34" charset="0"/>
            </a:endParaRPr>
          </a:p>
        </p:txBody>
      </p:sp>
      <p:sp>
        <p:nvSpPr>
          <p:cNvPr id="45" name="Rectangle 44">
            <a:extLst>
              <a:ext uri="{FF2B5EF4-FFF2-40B4-BE49-F238E27FC236}">
                <a16:creationId xmlns:a16="http://schemas.microsoft.com/office/drawing/2014/main" id="{E826DEF8-E479-4FB6-A356-5AB7E869C0F9}"/>
              </a:ext>
            </a:extLst>
          </p:cNvPr>
          <p:cNvSpPr>
            <a:spLocks noChangeAspect="1"/>
          </p:cNvSpPr>
          <p:nvPr/>
        </p:nvSpPr>
        <p:spPr>
          <a:xfrm>
            <a:off x="5501420" y="4367148"/>
            <a:ext cx="427209" cy="42716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a:latin typeface="Calibri Light" panose="020F0302020204030204" pitchFamily="34" charset="0"/>
                <a:cs typeface="Calibri Light" panose="020F0302020204030204" pitchFamily="34" charset="0"/>
              </a:rPr>
              <a:t>2</a:t>
            </a:r>
            <a:endParaRPr lang="en-GB" sz="1600" b="1">
              <a:latin typeface="Calibri Light" panose="020F0302020204030204" pitchFamily="34" charset="0"/>
              <a:cs typeface="Calibri Light" panose="020F0302020204030204" pitchFamily="34" charset="0"/>
            </a:endParaRPr>
          </a:p>
        </p:txBody>
      </p:sp>
      <p:sp>
        <p:nvSpPr>
          <p:cNvPr id="46" name="Rectangle 45">
            <a:extLst>
              <a:ext uri="{FF2B5EF4-FFF2-40B4-BE49-F238E27FC236}">
                <a16:creationId xmlns:a16="http://schemas.microsoft.com/office/drawing/2014/main" id="{0B6C0BE1-8D84-4E22-B1BC-2B5569590A08}"/>
              </a:ext>
            </a:extLst>
          </p:cNvPr>
          <p:cNvSpPr>
            <a:spLocks noChangeAspect="1"/>
          </p:cNvSpPr>
          <p:nvPr/>
        </p:nvSpPr>
        <p:spPr>
          <a:xfrm>
            <a:off x="6484189" y="4367148"/>
            <a:ext cx="427209" cy="42716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a:latin typeface="Calibri Light" panose="020F0302020204030204" pitchFamily="34" charset="0"/>
                <a:cs typeface="Calibri Light" panose="020F0302020204030204" pitchFamily="34" charset="0"/>
              </a:rPr>
              <a:t>3</a:t>
            </a:r>
            <a:endParaRPr lang="en-GB" sz="1600" b="1">
              <a:latin typeface="Calibri Light" panose="020F0302020204030204" pitchFamily="34" charset="0"/>
              <a:cs typeface="Calibri Light" panose="020F0302020204030204" pitchFamily="34" charset="0"/>
            </a:endParaRPr>
          </a:p>
        </p:txBody>
      </p:sp>
      <p:sp>
        <p:nvSpPr>
          <p:cNvPr id="47" name="Rectangle 46">
            <a:extLst>
              <a:ext uri="{FF2B5EF4-FFF2-40B4-BE49-F238E27FC236}">
                <a16:creationId xmlns:a16="http://schemas.microsoft.com/office/drawing/2014/main" id="{CE61EBB8-7686-4BB4-B4F6-C55E1F04A395}"/>
              </a:ext>
            </a:extLst>
          </p:cNvPr>
          <p:cNvSpPr>
            <a:spLocks noChangeAspect="1"/>
          </p:cNvSpPr>
          <p:nvPr/>
        </p:nvSpPr>
        <p:spPr>
          <a:xfrm>
            <a:off x="8186312" y="4367148"/>
            <a:ext cx="427209" cy="42716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a:latin typeface="Calibri Light" panose="020F0302020204030204" pitchFamily="34" charset="0"/>
                <a:cs typeface="Calibri Light" panose="020F0302020204030204" pitchFamily="34" charset="0"/>
              </a:rPr>
              <a:t>30</a:t>
            </a:r>
            <a:endParaRPr lang="en-GB" sz="1400" b="1">
              <a:latin typeface="Calibri Light" panose="020F0302020204030204" pitchFamily="34" charset="0"/>
              <a:cs typeface="Calibri Light" panose="020F0302020204030204" pitchFamily="34" charset="0"/>
            </a:endParaRPr>
          </a:p>
        </p:txBody>
      </p:sp>
      <p:sp>
        <p:nvSpPr>
          <p:cNvPr id="48" name="Rectangle 47">
            <a:extLst>
              <a:ext uri="{FF2B5EF4-FFF2-40B4-BE49-F238E27FC236}">
                <a16:creationId xmlns:a16="http://schemas.microsoft.com/office/drawing/2014/main" id="{EAAC9974-E5F5-4D4C-806F-47F3186B3DF1}"/>
              </a:ext>
            </a:extLst>
          </p:cNvPr>
          <p:cNvSpPr>
            <a:spLocks noChangeAspect="1"/>
          </p:cNvSpPr>
          <p:nvPr/>
        </p:nvSpPr>
        <p:spPr>
          <a:xfrm>
            <a:off x="4878321" y="5854303"/>
            <a:ext cx="294148" cy="2941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Calibri Light" panose="020F0302020204030204" pitchFamily="34" charset="0"/>
              <a:cs typeface="Calibri Light" panose="020F0302020204030204" pitchFamily="34" charset="0"/>
            </a:endParaRPr>
          </a:p>
        </p:txBody>
      </p:sp>
      <p:sp>
        <p:nvSpPr>
          <p:cNvPr id="49" name="Rectangle 48">
            <a:extLst>
              <a:ext uri="{FF2B5EF4-FFF2-40B4-BE49-F238E27FC236}">
                <a16:creationId xmlns:a16="http://schemas.microsoft.com/office/drawing/2014/main" id="{4DDF6E20-4A4E-4E2E-9CD4-B6D4416113F3}"/>
              </a:ext>
            </a:extLst>
          </p:cNvPr>
          <p:cNvSpPr>
            <a:spLocks noChangeAspect="1"/>
          </p:cNvSpPr>
          <p:nvPr/>
        </p:nvSpPr>
        <p:spPr>
          <a:xfrm>
            <a:off x="5288079" y="5854303"/>
            <a:ext cx="294148" cy="2941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latin typeface="Calibri Light" panose="020F0302020204030204" pitchFamily="34" charset="0"/>
              <a:cs typeface="Calibri Light" panose="020F0302020204030204" pitchFamily="34" charset="0"/>
            </a:endParaRPr>
          </a:p>
        </p:txBody>
      </p:sp>
      <p:sp>
        <p:nvSpPr>
          <p:cNvPr id="50" name="Rectangle 49">
            <a:extLst>
              <a:ext uri="{FF2B5EF4-FFF2-40B4-BE49-F238E27FC236}">
                <a16:creationId xmlns:a16="http://schemas.microsoft.com/office/drawing/2014/main" id="{FAA90DC1-DB73-4079-91C1-8A83BFE0AA96}"/>
              </a:ext>
            </a:extLst>
          </p:cNvPr>
          <p:cNvSpPr>
            <a:spLocks noChangeAspect="1"/>
          </p:cNvSpPr>
          <p:nvPr/>
        </p:nvSpPr>
        <p:spPr>
          <a:xfrm>
            <a:off x="5697838" y="5854303"/>
            <a:ext cx="294148" cy="2941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latin typeface="Calibri Light" panose="020F0302020204030204" pitchFamily="34" charset="0"/>
              <a:cs typeface="Calibri Light" panose="020F0302020204030204" pitchFamily="34" charset="0"/>
            </a:endParaRPr>
          </a:p>
        </p:txBody>
      </p:sp>
      <p:sp>
        <p:nvSpPr>
          <p:cNvPr id="51" name="Rectangle 50">
            <a:extLst>
              <a:ext uri="{FF2B5EF4-FFF2-40B4-BE49-F238E27FC236}">
                <a16:creationId xmlns:a16="http://schemas.microsoft.com/office/drawing/2014/main" id="{AB9BA0E8-A32C-4DFA-BAF1-8A718152C836}"/>
              </a:ext>
            </a:extLst>
          </p:cNvPr>
          <p:cNvSpPr>
            <a:spLocks noChangeAspect="1"/>
          </p:cNvSpPr>
          <p:nvPr/>
        </p:nvSpPr>
        <p:spPr>
          <a:xfrm>
            <a:off x="6107597" y="5854303"/>
            <a:ext cx="294148" cy="2941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latin typeface="Calibri Light" panose="020F0302020204030204" pitchFamily="34" charset="0"/>
              <a:cs typeface="Calibri Light" panose="020F0302020204030204" pitchFamily="34" charset="0"/>
            </a:endParaRPr>
          </a:p>
        </p:txBody>
      </p:sp>
      <p:sp>
        <p:nvSpPr>
          <p:cNvPr id="52" name="Rectangle 51">
            <a:extLst>
              <a:ext uri="{FF2B5EF4-FFF2-40B4-BE49-F238E27FC236}">
                <a16:creationId xmlns:a16="http://schemas.microsoft.com/office/drawing/2014/main" id="{76FFFE48-D9F3-4882-92CA-EE2078A43D68}"/>
              </a:ext>
            </a:extLst>
          </p:cNvPr>
          <p:cNvSpPr>
            <a:spLocks noChangeAspect="1"/>
          </p:cNvSpPr>
          <p:nvPr/>
        </p:nvSpPr>
        <p:spPr>
          <a:xfrm>
            <a:off x="6517356" y="5854303"/>
            <a:ext cx="294148" cy="2941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latin typeface="Calibri Light" panose="020F0302020204030204" pitchFamily="34" charset="0"/>
              <a:cs typeface="Calibri Light" panose="020F0302020204030204" pitchFamily="34" charset="0"/>
            </a:endParaRPr>
          </a:p>
        </p:txBody>
      </p:sp>
      <p:sp>
        <p:nvSpPr>
          <p:cNvPr id="53" name="Rectangle 52">
            <a:extLst>
              <a:ext uri="{FF2B5EF4-FFF2-40B4-BE49-F238E27FC236}">
                <a16:creationId xmlns:a16="http://schemas.microsoft.com/office/drawing/2014/main" id="{E2E33CAC-9759-48C7-ABEA-07673366E1BE}"/>
              </a:ext>
            </a:extLst>
          </p:cNvPr>
          <p:cNvSpPr>
            <a:spLocks noChangeAspect="1"/>
          </p:cNvSpPr>
          <p:nvPr/>
        </p:nvSpPr>
        <p:spPr>
          <a:xfrm>
            <a:off x="6927117" y="5854303"/>
            <a:ext cx="294148" cy="2941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latin typeface="Calibri Light" panose="020F0302020204030204" pitchFamily="34" charset="0"/>
              <a:cs typeface="Calibri Light" panose="020F0302020204030204" pitchFamily="34" charset="0"/>
            </a:endParaRPr>
          </a:p>
        </p:txBody>
      </p:sp>
      <p:sp>
        <p:nvSpPr>
          <p:cNvPr id="54" name="Rectangle 53">
            <a:extLst>
              <a:ext uri="{FF2B5EF4-FFF2-40B4-BE49-F238E27FC236}">
                <a16:creationId xmlns:a16="http://schemas.microsoft.com/office/drawing/2014/main" id="{4EABDBBB-23B6-4756-B224-163C9112B870}"/>
              </a:ext>
            </a:extLst>
          </p:cNvPr>
          <p:cNvSpPr>
            <a:spLocks noChangeAspect="1"/>
          </p:cNvSpPr>
          <p:nvPr/>
        </p:nvSpPr>
        <p:spPr>
          <a:xfrm>
            <a:off x="7333554" y="5841301"/>
            <a:ext cx="294148" cy="2941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Calibri Light" panose="020F0302020204030204" pitchFamily="34" charset="0"/>
              <a:cs typeface="Calibri Light" panose="020F0302020204030204" pitchFamily="34" charset="0"/>
            </a:endParaRPr>
          </a:p>
        </p:txBody>
      </p:sp>
      <p:sp>
        <p:nvSpPr>
          <p:cNvPr id="55" name="Rectangle 54">
            <a:extLst>
              <a:ext uri="{FF2B5EF4-FFF2-40B4-BE49-F238E27FC236}">
                <a16:creationId xmlns:a16="http://schemas.microsoft.com/office/drawing/2014/main" id="{6D03EE53-49A9-41B5-85EF-610A8C5F8F47}"/>
              </a:ext>
            </a:extLst>
          </p:cNvPr>
          <p:cNvSpPr>
            <a:spLocks noChangeAspect="1"/>
          </p:cNvSpPr>
          <p:nvPr/>
        </p:nvSpPr>
        <p:spPr>
          <a:xfrm>
            <a:off x="7743314" y="5841301"/>
            <a:ext cx="294148" cy="2941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3806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It turns out that </a:t>
            </a:r>
            <a:r>
              <a:rPr lang="da-DK" sz="1400" dirty="0">
                <a:latin typeface="Courier New" panose="02070309020205020404" pitchFamily="49" charset="0"/>
                <a:cs typeface="Courier New" panose="02070309020205020404" pitchFamily="49" charset="0"/>
              </a:rPr>
              <a:t>lme4</a:t>
            </a:r>
            <a:r>
              <a:rPr lang="da-DK" sz="1600" dirty="0">
                <a:latin typeface="Times New Roman" panose="02020603050405020304" pitchFamily="18" charset="0"/>
                <a:cs typeface="Times New Roman" panose="02020603050405020304" pitchFamily="18" charset="0"/>
              </a:rPr>
              <a:t> </a:t>
            </a:r>
            <a:r>
              <a:rPr lang="da-DK" sz="1600">
                <a:latin typeface="Calibri Light" panose="020F0302020204030204" pitchFamily="34" charset="0"/>
                <a:cs typeface="Calibri Light" panose="020F0302020204030204" pitchFamily="34" charset="0"/>
              </a:rPr>
              <a:t>makes no practical distinction </a:t>
            </a:r>
            <a:r>
              <a:rPr lang="da-DK" sz="1600" dirty="0">
                <a:latin typeface="Calibri Light" panose="020F0302020204030204" pitchFamily="34" charset="0"/>
                <a:cs typeface="Calibri Light" panose="020F0302020204030204" pitchFamily="34" charset="0"/>
              </a:rPr>
              <a:t>between hierarchical and crossed random effects in its formula syntax. The specification is </a:t>
            </a:r>
            <a:r>
              <a:rPr lang="da-DK" sz="1600" dirty="0">
                <a:solidFill>
                  <a:srgbClr val="0070C0"/>
                </a:solidFill>
                <a:latin typeface="Calibri Light" panose="020F0302020204030204" pitchFamily="34" charset="0"/>
                <a:cs typeface="Calibri Light" panose="020F0302020204030204" pitchFamily="34" charset="0"/>
              </a:rPr>
              <a:t>exactly the same</a:t>
            </a:r>
            <a:r>
              <a:rPr lang="da-DK" sz="1600" dirty="0">
                <a:latin typeface="Calibri Light" panose="020F0302020204030204" pitchFamily="34" charset="0"/>
                <a:cs typeface="Calibri Light" panose="020F0302020204030204" pitchFamily="34" charset="0"/>
              </a:rPr>
              <a:t>, e.g.:</a:t>
            </a:r>
          </a:p>
          <a:p>
            <a:endParaRPr lang="da-DK" sz="1600" dirty="0">
              <a:latin typeface="Times New Roman" panose="02020603050405020304" pitchFamily="18" charset="0"/>
              <a:cs typeface="Times New Roman" panose="02020603050405020304" pitchFamily="18" charset="0"/>
            </a:endParaRPr>
          </a:p>
          <a:p>
            <a:pPr marL="0" indent="0">
              <a:buNone/>
            </a:pPr>
            <a:r>
              <a:rPr lang="da-DK" sz="1200" dirty="0">
                <a:latin typeface="Courier New" panose="02070309020205020404" pitchFamily="49" charset="0"/>
                <a:cs typeface="Courier New" panose="02070309020205020404" pitchFamily="49" charset="0"/>
              </a:rPr>
              <a:t>	model &lt;- lmer(RT~Prime*Target+(1|Subject)+(1|Pword)+(1|Tword),data=priming)</a:t>
            </a:r>
          </a:p>
          <a:p>
            <a:pPr marL="0" indent="0">
              <a:buNone/>
            </a:pPr>
            <a:endParaRPr lang="da-DK" sz="1600" dirty="0">
              <a:latin typeface="Times New Roman" panose="02020603050405020304" pitchFamily="18" charset="0"/>
              <a:cs typeface="Times New Roman" panose="02020603050405020304" pitchFamily="18" charset="0"/>
            </a:endParaRPr>
          </a:p>
          <a:p>
            <a:r>
              <a:rPr lang="da-DK" sz="1600" dirty="0">
                <a:latin typeface="Calibri Light" panose="020F0302020204030204" pitchFamily="34" charset="0"/>
                <a:cs typeface="Calibri Light" panose="020F0302020204030204" pitchFamily="34" charset="0"/>
              </a:rPr>
              <a:t>Once again, we simply have multiple random intercepts. The estimates for the random effects variances </a:t>
            </a:r>
            <a:r>
              <a:rPr lang="da-DK" sz="1600">
                <a:latin typeface="Calibri Light" panose="020F0302020204030204" pitchFamily="34" charset="0"/>
                <a:cs typeface="Calibri Light" panose="020F0302020204030204" pitchFamily="34" charset="0"/>
              </a:rPr>
              <a:t>are:</a:t>
            </a:r>
          </a:p>
          <a:p>
            <a:endParaRPr lang="da-DK" sz="1600">
              <a:latin typeface="Calibri Light" panose="020F0302020204030204" pitchFamily="34" charset="0"/>
              <a:cs typeface="Calibri Light" panose="020F0302020204030204" pitchFamily="34" charset="0"/>
            </a:endParaRPr>
          </a:p>
          <a:p>
            <a:endParaRPr lang="da-DK" sz="1600">
              <a:latin typeface="Calibri Light" panose="020F0302020204030204" pitchFamily="34" charset="0"/>
              <a:cs typeface="Calibri Light" panose="020F0302020204030204" pitchFamily="34" charset="0"/>
            </a:endParaRPr>
          </a:p>
          <a:p>
            <a:endParaRPr lang="da-DK" sz="1600">
              <a:latin typeface="Calibri Light" panose="020F0302020204030204" pitchFamily="34" charset="0"/>
              <a:cs typeface="Calibri Light" panose="020F0302020204030204" pitchFamily="34" charset="0"/>
            </a:endParaRPr>
          </a:p>
          <a:p>
            <a:endParaRPr lang="da-DK" sz="1600">
              <a:latin typeface="Calibri Light" panose="020F0302020204030204" pitchFamily="34" charset="0"/>
              <a:cs typeface="Calibri Light" panose="020F0302020204030204" pitchFamily="34" charset="0"/>
            </a:endParaRPr>
          </a:p>
          <a:p>
            <a:endParaRPr lang="da-DK" sz="1600">
              <a:latin typeface="Calibri Light" panose="020F0302020204030204" pitchFamily="34" charset="0"/>
              <a:cs typeface="Calibri Light" panose="020F0302020204030204" pitchFamily="34" charset="0"/>
            </a:endParaRPr>
          </a:p>
          <a:p>
            <a:endParaRPr lang="da-DK" sz="1600">
              <a:latin typeface="Calibri Light" panose="020F0302020204030204" pitchFamily="34" charset="0"/>
              <a:cs typeface="Calibri Light" panose="020F0302020204030204" pitchFamily="34" charset="0"/>
            </a:endParaRPr>
          </a:p>
          <a:p>
            <a:endParaRPr lang="da-DK" sz="1600">
              <a:latin typeface="Calibri Light" panose="020F0302020204030204" pitchFamily="34" charset="0"/>
              <a:cs typeface="Calibri Light" panose="020F0302020204030204" pitchFamily="34" charset="0"/>
            </a:endParaRPr>
          </a:p>
          <a:p>
            <a:endParaRPr lang="da-DK" sz="1600">
              <a:latin typeface="Calibri Light" panose="020F0302020204030204" pitchFamily="34" charset="0"/>
              <a:cs typeface="Calibri Light" panose="020F0302020204030204" pitchFamily="34" charset="0"/>
            </a:endParaRPr>
          </a:p>
          <a:p>
            <a:r>
              <a:rPr lang="da-DK" sz="1600">
                <a:latin typeface="Calibri Light" panose="020F0302020204030204" pitchFamily="34" charset="0"/>
                <a:cs typeface="Calibri Light" panose="020F0302020204030204" pitchFamily="34" charset="0"/>
              </a:rPr>
              <a:t>So strong within-subject correlation of RTs, and relatively weak within-word correlation of RTs, as well as a sizeable residual variance.</a:t>
            </a:r>
            <a:endParaRPr lang="da-DK" sz="1600" dirty="0">
              <a:latin typeface="Calibri Light" panose="020F0302020204030204" pitchFamily="34" charset="0"/>
              <a:cs typeface="Calibri Light" panose="020F0302020204030204" pitchFamily="34"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Crossed</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effects</a:t>
            </a:r>
            <a:r>
              <a:rPr lang="fr-CH" sz="3200" dirty="0">
                <a:solidFill>
                  <a:schemeClr val="tx2">
                    <a:lumMod val="75000"/>
                  </a:schemeClr>
                </a:solidFill>
                <a:latin typeface="Tw Cen MT" panose="020B0602020104020603" pitchFamily="34" charset="0"/>
              </a:rPr>
              <a:t> in R</a:t>
            </a:r>
            <a:endParaRPr lang="en-GB" sz="3200" dirty="0">
              <a:solidFill>
                <a:schemeClr val="tx2">
                  <a:lumMod val="75000"/>
                </a:schemeClr>
              </a:solidFill>
              <a:latin typeface="Tw Cen MT" panose="020B0602020104020603" pitchFamily="34" charset="0"/>
            </a:endParaRPr>
          </a:p>
        </p:txBody>
      </p:sp>
      <p:sp>
        <p:nvSpPr>
          <p:cNvPr id="2" name="Rectangle 1">
            <a:extLst>
              <a:ext uri="{FF2B5EF4-FFF2-40B4-BE49-F238E27FC236}">
                <a16:creationId xmlns:a16="http://schemas.microsoft.com/office/drawing/2014/main" id="{F4FF5A70-BF85-404C-B281-82D77CC45628}"/>
              </a:ext>
            </a:extLst>
          </p:cNvPr>
          <p:cNvSpPr/>
          <p:nvPr/>
        </p:nvSpPr>
        <p:spPr>
          <a:xfrm>
            <a:off x="2135560" y="3573016"/>
            <a:ext cx="7560840" cy="1600438"/>
          </a:xfrm>
          <a:prstGeom prst="rect">
            <a:avLst/>
          </a:prstGeom>
          <a:ln>
            <a:solidFill>
              <a:schemeClr val="tx1">
                <a:lumMod val="50000"/>
                <a:lumOff val="50000"/>
              </a:schemeClr>
            </a:solidFill>
            <a:prstDash val="dash"/>
          </a:ln>
        </p:spPr>
        <p:txBody>
          <a:bodyPr wrap="square">
            <a:spAutoFit/>
          </a:bodyPr>
          <a:lstStyle/>
          <a:p>
            <a:r>
              <a:rPr lang="en-US" sz="1400">
                <a:latin typeface="Courier New" panose="02070309020205020404" pitchFamily="49" charset="0"/>
                <a:cs typeface="Courier New" panose="02070309020205020404" pitchFamily="49" charset="0"/>
              </a:rPr>
              <a:t>Random effects:</a:t>
            </a:r>
          </a:p>
          <a:p>
            <a:r>
              <a:rPr lang="en-US" sz="1400">
                <a:latin typeface="Courier New" panose="02070309020205020404" pitchFamily="49" charset="0"/>
                <a:cs typeface="Courier New" panose="02070309020205020404" pitchFamily="49" charset="0"/>
              </a:rPr>
              <a:t> Groups   Name        Variance Std.Dev.</a:t>
            </a:r>
          </a:p>
          <a:p>
            <a:r>
              <a:rPr lang="en-US" sz="1400">
                <a:latin typeface="Courier New" panose="02070309020205020404" pitchFamily="49" charset="0"/>
                <a:cs typeface="Courier New" panose="02070309020205020404" pitchFamily="49" charset="0"/>
              </a:rPr>
              <a:t> Subject  (Intercept) 467.020  21.611  </a:t>
            </a:r>
          </a:p>
          <a:p>
            <a:r>
              <a:rPr lang="en-US" sz="1400">
                <a:latin typeface="Courier New" panose="02070309020205020404" pitchFamily="49" charset="0"/>
                <a:cs typeface="Courier New" panose="02070309020205020404" pitchFamily="49" charset="0"/>
              </a:rPr>
              <a:t> Pword    (Intercept)   8.827   2.971  </a:t>
            </a:r>
          </a:p>
          <a:p>
            <a:r>
              <a:rPr lang="en-US" sz="1400">
                <a:latin typeface="Courier New" panose="02070309020205020404" pitchFamily="49" charset="0"/>
                <a:cs typeface="Courier New" panose="02070309020205020404" pitchFamily="49" charset="0"/>
              </a:rPr>
              <a:t> Tword    (Intercept)  10.280   3.206  </a:t>
            </a:r>
          </a:p>
          <a:p>
            <a:r>
              <a:rPr lang="en-US" sz="1400">
                <a:latin typeface="Courier New" panose="02070309020205020404" pitchFamily="49" charset="0"/>
                <a:cs typeface="Courier New" panose="02070309020205020404" pitchFamily="49" charset="0"/>
              </a:rPr>
              <a:t> Residual             437.257  20.911  </a:t>
            </a:r>
          </a:p>
          <a:p>
            <a:r>
              <a:rPr lang="en-US" sz="1400">
                <a:latin typeface="Courier New" panose="02070309020205020404" pitchFamily="49" charset="0"/>
                <a:cs typeface="Courier New" panose="02070309020205020404" pitchFamily="49" charset="0"/>
              </a:rPr>
              <a:t>Number of obs: 26759, groups:  Subject, 30; Pword, 30; Tword, 30</a:t>
            </a:r>
            <a:endParaRPr lang="da-DK" sz="1400" dirty="0">
              <a:latin typeface="Courier New" panose="02070309020205020404" pitchFamily="49" charset="0"/>
              <a:cs typeface="Courier New" panose="02070309020205020404" pitchFamily="49" charset="0"/>
            </a:endParaRPr>
          </a:p>
        </p:txBody>
      </p:sp>
      <p:cxnSp>
        <p:nvCxnSpPr>
          <p:cNvPr id="56" name="Straight Connector 55">
            <a:extLst>
              <a:ext uri="{FF2B5EF4-FFF2-40B4-BE49-F238E27FC236}">
                <a16:creationId xmlns:a16="http://schemas.microsoft.com/office/drawing/2014/main" id="{192610EE-468D-4442-ABE5-EEBF7CB75AF1}"/>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id="{EB620766-1957-4E93-8188-A8B697ADFE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3309571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en-GB" sz="1600">
                <a:latin typeface="Calibri Light" panose="020F0302020204030204" pitchFamily="34" charset="0"/>
                <a:cs typeface="Calibri Light" panose="020F0302020204030204" pitchFamily="34" charset="0"/>
              </a:rPr>
              <a:t>The </a:t>
            </a:r>
            <a:r>
              <a:rPr lang="en-GB" sz="1600" dirty="0">
                <a:latin typeface="Calibri Light" panose="020F0302020204030204" pitchFamily="34" charset="0"/>
                <a:cs typeface="Calibri Light" panose="020F0302020204030204" pitchFamily="34" charset="0"/>
              </a:rPr>
              <a:t>estimated word variances seem small</a:t>
            </a:r>
            <a:r>
              <a:rPr lang="en-GB" sz="1600">
                <a:latin typeface="Calibri Light" panose="020F0302020204030204" pitchFamily="34" charset="0"/>
                <a:cs typeface="Calibri Light" panose="020F0302020204030204" pitchFamily="34" charset="0"/>
              </a:rPr>
              <a:t>, but including these intercepts still reduces AIC by a total of 898 points, </a:t>
            </a:r>
            <a:r>
              <a:rPr lang="en-GB" sz="1600" dirty="0">
                <a:latin typeface="Calibri Light" panose="020F0302020204030204" pitchFamily="34" charset="0"/>
                <a:cs typeface="Calibri Light" panose="020F0302020204030204" pitchFamily="34" charset="0"/>
              </a:rPr>
              <a:t>suggesting strong evidence for </a:t>
            </a:r>
            <a:r>
              <a:rPr lang="en-GB" sz="1600" dirty="0">
                <a:solidFill>
                  <a:srgbClr val="0070C0"/>
                </a:solidFill>
                <a:latin typeface="Calibri Light" panose="020F0302020204030204" pitchFamily="34" charset="0"/>
                <a:cs typeface="Calibri Light" panose="020F0302020204030204" pitchFamily="34" charset="0"/>
              </a:rPr>
              <a:t>within-word correlation of RTs.</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This time we can also include random effects for the prime × target interaction within subjects. Specifically, </a:t>
            </a:r>
            <a:r>
              <a:rPr lang="en-GB" sz="1600">
                <a:latin typeface="Calibri Light" panose="020F0302020204030204" pitchFamily="34" charset="0"/>
                <a:cs typeface="Calibri Light" panose="020F0302020204030204" pitchFamily="34" charset="0"/>
              </a:rPr>
              <a:t>we can compare</a:t>
            </a:r>
            <a:r>
              <a:rPr lang="en-GB" sz="1600" dirty="0">
                <a:latin typeface="Calibri Light" panose="020F0302020204030204" pitchFamily="34" charset="0"/>
                <a:cs typeface="Calibri Light" panose="020F0302020204030204" pitchFamily="34" charset="0"/>
              </a:rPr>
              <a:t>:</a:t>
            </a:r>
          </a:p>
          <a:p>
            <a:endParaRPr lang="en-GB" sz="1600" dirty="0">
              <a:latin typeface="Times New Roman" panose="02020603050405020304" pitchFamily="18" charset="0"/>
              <a:cs typeface="Times New Roman" panose="02020603050405020304" pitchFamily="18" charset="0"/>
            </a:endParaRPr>
          </a:p>
          <a:p>
            <a:pPr marL="0" indent="0">
              <a:buNone/>
            </a:pPr>
            <a:r>
              <a:rPr lang="da-DK" sz="1200" dirty="0">
                <a:latin typeface="Courier New" panose="02070309020205020404" pitchFamily="49" charset="0"/>
                <a:cs typeface="Courier New" panose="02070309020205020404" pitchFamily="49" charset="0"/>
              </a:rPr>
              <a:t>	model2 &lt;- lmer(RT~Prime*</a:t>
            </a:r>
            <a:r>
              <a:rPr lang="da-DK" sz="1200">
                <a:latin typeface="Courier New" panose="02070309020205020404" pitchFamily="49" charset="0"/>
                <a:cs typeface="Courier New" panose="02070309020205020404" pitchFamily="49" charset="0"/>
              </a:rPr>
              <a:t>Target+</a:t>
            </a:r>
            <a:r>
              <a:rPr lang="da-DK" sz="1200" b="1">
                <a:solidFill>
                  <a:srgbClr val="FF0000"/>
                </a:solidFill>
                <a:latin typeface="Courier New" panose="02070309020205020404" pitchFamily="49" charset="0"/>
                <a:cs typeface="Courier New" panose="02070309020205020404" pitchFamily="49" charset="0"/>
              </a:rPr>
              <a:t>(</a:t>
            </a:r>
            <a:r>
              <a:rPr lang="da-DK" sz="1200" b="1" dirty="0">
                <a:solidFill>
                  <a:srgbClr val="FF0000"/>
                </a:solidFill>
                <a:latin typeface="Courier New" panose="02070309020205020404" pitchFamily="49" charset="0"/>
                <a:cs typeface="Courier New" panose="02070309020205020404" pitchFamily="49" charset="0"/>
              </a:rPr>
              <a:t>1+Prime+Target|Subject)</a:t>
            </a:r>
            <a:r>
              <a:rPr lang="da-DK" sz="1200" dirty="0">
                <a:latin typeface="Courier New" panose="02070309020205020404" pitchFamily="49" charset="0"/>
                <a:cs typeface="Courier New" panose="02070309020205020404" pitchFamily="49" charset="0"/>
              </a:rPr>
              <a:t>+(1|Pword)+(1|Tword),data=priming)</a:t>
            </a:r>
            <a:endParaRPr lang="en-GB" sz="1200" dirty="0">
              <a:latin typeface="Times New Roman" panose="02020603050405020304" pitchFamily="18" charset="0"/>
              <a:cs typeface="Times New Roman" panose="02020603050405020304" pitchFamily="18" charset="0"/>
            </a:endParaRPr>
          </a:p>
          <a:p>
            <a:pPr marL="0" indent="0">
              <a:buNone/>
            </a:pPr>
            <a:r>
              <a:rPr lang="da-DK" sz="1200" dirty="0">
                <a:latin typeface="Courier New" panose="02070309020205020404" pitchFamily="49" charset="0"/>
                <a:cs typeface="Courier New" panose="02070309020205020404" pitchFamily="49" charset="0"/>
              </a:rPr>
              <a:t>	model3 &lt;- lmer(RT~Prime*</a:t>
            </a:r>
            <a:r>
              <a:rPr lang="da-DK" sz="1200">
                <a:latin typeface="Courier New" panose="02070309020205020404" pitchFamily="49" charset="0"/>
                <a:cs typeface="Courier New" panose="02070309020205020404" pitchFamily="49" charset="0"/>
              </a:rPr>
              <a:t>Target+</a:t>
            </a:r>
            <a:r>
              <a:rPr lang="da-DK" sz="1200" b="1">
                <a:solidFill>
                  <a:srgbClr val="FF0000"/>
                </a:solidFill>
                <a:latin typeface="Courier New" panose="02070309020205020404" pitchFamily="49" charset="0"/>
                <a:cs typeface="Courier New" panose="02070309020205020404" pitchFamily="49" charset="0"/>
              </a:rPr>
              <a:t>(</a:t>
            </a:r>
            <a:r>
              <a:rPr lang="da-DK" sz="1200" b="1" dirty="0">
                <a:solidFill>
                  <a:srgbClr val="FF0000"/>
                </a:solidFill>
                <a:latin typeface="Courier New" panose="02070309020205020404" pitchFamily="49" charset="0"/>
                <a:cs typeface="Courier New" panose="02070309020205020404" pitchFamily="49" charset="0"/>
              </a:rPr>
              <a:t>1+Prime*Target|Subject)</a:t>
            </a:r>
            <a:r>
              <a:rPr lang="da-DK" sz="1200" dirty="0">
                <a:latin typeface="Courier New" panose="02070309020205020404" pitchFamily="49" charset="0"/>
                <a:cs typeface="Courier New" panose="02070309020205020404" pitchFamily="49" charset="0"/>
              </a:rPr>
              <a:t>+(1|Pword)+(1|Tword),data=priming)</a:t>
            </a:r>
          </a:p>
          <a:p>
            <a:pPr marL="0" indent="0">
              <a:buNone/>
            </a:pPr>
            <a:r>
              <a:rPr lang="da-DK" sz="1200" dirty="0">
                <a:latin typeface="Courier New" panose="02070309020205020404" pitchFamily="49" charset="0"/>
                <a:cs typeface="Courier New" panose="02070309020205020404" pitchFamily="49" charset="0"/>
              </a:rPr>
              <a:t>	AIC(model2) ; AIC(model3)</a:t>
            </a:r>
          </a:p>
          <a:p>
            <a:pPr marL="0" indent="0">
              <a:buNone/>
            </a:pPr>
            <a:endParaRPr lang="da-DK" sz="1600" dirty="0">
              <a:latin typeface="Times New Roman" panose="02020603050405020304" pitchFamily="18" charset="0"/>
              <a:cs typeface="Times New Roman" panose="02020603050405020304" pitchFamily="18" charset="0"/>
            </a:endParaRPr>
          </a:p>
          <a:p>
            <a:r>
              <a:rPr lang="da-DK" sz="1600" dirty="0">
                <a:latin typeface="Calibri Light" panose="020F0302020204030204" pitchFamily="34" charset="0"/>
                <a:cs typeface="Calibri Light" panose="020F0302020204030204" pitchFamily="34" charset="0"/>
              </a:rPr>
              <a:t>Both models achieve substantially lower AIC than the one with only a random intercept, with the lowest AIC </a:t>
            </a:r>
            <a:r>
              <a:rPr lang="da-DK" sz="1600">
                <a:latin typeface="Calibri Light" panose="020F0302020204030204" pitchFamily="34" charset="0"/>
                <a:cs typeface="Calibri Light" panose="020F0302020204030204" pitchFamily="34" charset="0"/>
              </a:rPr>
              <a:t>for </a:t>
            </a:r>
            <a:r>
              <a:rPr lang="da-DK" sz="1400">
                <a:latin typeface="Courier New" panose="02070309020205020404" pitchFamily="49" charset="0"/>
                <a:cs typeface="Courier New" panose="02070309020205020404" pitchFamily="49" charset="0"/>
              </a:rPr>
              <a:t>model3</a:t>
            </a:r>
            <a:r>
              <a:rPr lang="da-DK" sz="1600">
                <a:latin typeface="Calibri Light" panose="020F0302020204030204" pitchFamily="34" charset="0"/>
                <a:cs typeface="Calibri Light" panose="020F0302020204030204" pitchFamily="34" charset="0"/>
              </a:rPr>
              <a:t>, </a:t>
            </a:r>
            <a:r>
              <a:rPr lang="da-DK" sz="1600" dirty="0">
                <a:latin typeface="Calibri Light" panose="020F0302020204030204" pitchFamily="34" charset="0"/>
                <a:cs typeface="Calibri Light" panose="020F0302020204030204" pitchFamily="34" charset="0"/>
              </a:rPr>
              <a:t>suggesting substantial evidence that individual subjects differ with respect </a:t>
            </a:r>
            <a:r>
              <a:rPr lang="da-DK" sz="1600">
                <a:latin typeface="Calibri Light" panose="020F0302020204030204" pitchFamily="34" charset="0"/>
                <a:cs typeface="Calibri Light" panose="020F0302020204030204" pitchFamily="34" charset="0"/>
              </a:rPr>
              <a:t>to the affective priming effect.</a:t>
            </a:r>
            <a:endParaRPr lang="da-DK" sz="1600" dirty="0">
              <a:latin typeface="Calibri Light" panose="020F0302020204030204" pitchFamily="34" charset="0"/>
              <a:cs typeface="Calibri Light" panose="020F0302020204030204" pitchFamily="34" charset="0"/>
            </a:endParaRP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Some subjects may be sensitive to priming effects, others not</a:t>
            </a:r>
            <a:r>
              <a:rPr lang="da-DK" sz="1600">
                <a:latin typeface="Calibri Light" panose="020F0302020204030204" pitchFamily="34" charset="0"/>
                <a:cs typeface="Calibri Light" panose="020F0302020204030204" pitchFamily="34" charset="0"/>
              </a:rPr>
              <a:t>. The </a:t>
            </a:r>
            <a:r>
              <a:rPr lang="da-DK" sz="1600" dirty="0">
                <a:latin typeface="Calibri Light" panose="020F0302020204030204" pitchFamily="34" charset="0"/>
                <a:cs typeface="Calibri Light" panose="020F0302020204030204" pitchFamily="34" charset="0"/>
              </a:rPr>
              <a:t>multilevel model allows us to model these individual differences with random slopes. Likewise, we can use these individual differences to identify groups of participants who respond particularly well to a manipulation! Let us first have a look at the estimated variances.</a:t>
            </a:r>
          </a:p>
          <a:p>
            <a:pPr marL="0" indent="0">
              <a:buNone/>
            </a:pPr>
            <a:endParaRPr lang="da-DK"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Random interaction in subjects</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93A2B896-33EE-4404-B64C-B507D02943A0}"/>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E67F649-4FAF-4143-B62B-6FE8ABD2F93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59930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r>
              <a:rPr lang="da-DK" sz="1600" dirty="0">
                <a:latin typeface="Calibri Light" panose="020F0302020204030204" pitchFamily="34" charset="0"/>
                <a:cs typeface="Calibri Light" panose="020F0302020204030204" pitchFamily="34" charset="0"/>
              </a:rPr>
              <a:t>It appears that the variance in subjects due to the prime </a:t>
            </a:r>
            <a:r>
              <a:rPr lang="en-GB" sz="1600" dirty="0">
                <a:latin typeface="Calibri Light" panose="020F0302020204030204" pitchFamily="34" charset="0"/>
                <a:cs typeface="Calibri Light" panose="020F0302020204030204" pitchFamily="34" charset="0"/>
              </a:rPr>
              <a:t>× </a:t>
            </a:r>
            <a:r>
              <a:rPr lang="da-DK" sz="1600" dirty="0">
                <a:latin typeface="Calibri Light" panose="020F0302020204030204" pitchFamily="34" charset="0"/>
                <a:cs typeface="Calibri Light" panose="020F0302020204030204" pitchFamily="34" charset="0"/>
              </a:rPr>
              <a:t>target interaction is indeed larger than due to the corresponding main effects (which are virtually negligable). We may wonder if we truly need those correlation parameters, but their values are neither very close to -1 or 1, so we choose to keep them.</a:t>
            </a:r>
          </a:p>
          <a:p>
            <a:endParaRPr lang="da-DK" sz="1600" dirty="0">
              <a:latin typeface="Times New Roman" panose="02020603050405020304" pitchFamily="18" charset="0"/>
              <a:cs typeface="Times New Roman" panose="02020603050405020304" pitchFamily="18" charset="0"/>
            </a:endParaRPr>
          </a:p>
          <a:p>
            <a:r>
              <a:rPr lang="da-DK" sz="1600" dirty="0">
                <a:latin typeface="Calibri Light" panose="020F0302020204030204" pitchFamily="34" charset="0"/>
                <a:cs typeface="Calibri Light" panose="020F0302020204030204" pitchFamily="34" charset="0"/>
              </a:rPr>
              <a:t>One last complication we can </a:t>
            </a:r>
            <a:r>
              <a:rPr lang="da-DK" sz="1600">
                <a:latin typeface="Calibri Light" panose="020F0302020204030204" pitchFamily="34" charset="0"/>
                <a:cs typeface="Calibri Light" panose="020F0302020204030204" pitchFamily="34" charset="0"/>
              </a:rPr>
              <a:t>consider are random priming effects within </a:t>
            </a:r>
            <a:r>
              <a:rPr lang="da-DK" sz="1600" dirty="0">
                <a:latin typeface="Calibri Light" panose="020F0302020204030204" pitchFamily="34" charset="0"/>
                <a:cs typeface="Calibri Light" panose="020F0302020204030204" pitchFamily="34" charset="0"/>
              </a:rPr>
              <a:t>target words. That is, we may expect that the priming effect is particularly strong when a </a:t>
            </a:r>
            <a:r>
              <a:rPr lang="da-DK" sz="1600">
                <a:latin typeface="Calibri Light" panose="020F0302020204030204" pitchFamily="34" charset="0"/>
                <a:cs typeface="Calibri Light" panose="020F0302020204030204" pitchFamily="34" charset="0"/>
              </a:rPr>
              <a:t>specific word </a:t>
            </a:r>
            <a:r>
              <a:rPr lang="da-DK" sz="1600" dirty="0">
                <a:latin typeface="Calibri Light" panose="020F0302020204030204" pitchFamily="34" charset="0"/>
                <a:cs typeface="Calibri Light" panose="020F0302020204030204" pitchFamily="34" charset="0"/>
              </a:rPr>
              <a:t>is presented as the target:</a:t>
            </a: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r>
              <a:rPr lang="da-DK" sz="1200" dirty="0">
                <a:latin typeface="Courier New" panose="02070309020205020404" pitchFamily="49" charset="0"/>
                <a:cs typeface="Courier New" panose="02070309020205020404" pitchFamily="49" charset="0"/>
              </a:rPr>
              <a:t>	model5 &lt;- lmer(RT~Prime*Target+(1+Prime*Target|Subject)+(1|Pword)+</a:t>
            </a:r>
            <a:r>
              <a:rPr lang="da-DK" sz="1200" b="1" dirty="0">
                <a:solidFill>
                  <a:srgbClr val="FF0000"/>
                </a:solidFill>
                <a:latin typeface="Courier New" panose="02070309020205020404" pitchFamily="49" charset="0"/>
                <a:cs typeface="Courier New" panose="02070309020205020404" pitchFamily="49" charset="0"/>
              </a:rPr>
              <a:t>(1+Prime*Target|</a:t>
            </a:r>
            <a:r>
              <a:rPr lang="da-DK" sz="1200" b="1">
                <a:solidFill>
                  <a:srgbClr val="FF0000"/>
                </a:solidFill>
                <a:latin typeface="Courier New" panose="02070309020205020404" pitchFamily="49" charset="0"/>
                <a:cs typeface="Courier New" panose="02070309020205020404" pitchFamily="49" charset="0"/>
              </a:rPr>
              <a:t>Tword)</a:t>
            </a:r>
            <a:r>
              <a:rPr lang="da-DK" sz="1200">
                <a:latin typeface="Courier New" panose="02070309020205020404" pitchFamily="49" charset="0"/>
                <a:cs typeface="Courier New" panose="02070309020205020404" pitchFamily="49" charset="0"/>
              </a:rPr>
              <a:t>, 		data</a:t>
            </a:r>
            <a:r>
              <a:rPr lang="da-DK" sz="1200" dirty="0">
                <a:latin typeface="Courier New" panose="02070309020205020404" pitchFamily="49" charset="0"/>
                <a:cs typeface="Courier New" panose="02070309020205020404" pitchFamily="49" charset="0"/>
              </a:rPr>
              <a:t>=priming)</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Random interaction in subjects </a:t>
            </a:r>
            <a:r>
              <a:rPr lang="fr-CH" sz="3200" i="1">
                <a:solidFill>
                  <a:schemeClr val="tx2">
                    <a:lumMod val="75000"/>
                  </a:schemeClr>
                </a:solidFill>
                <a:latin typeface="Tw Cen MT" panose="020B0602020104020603" pitchFamily="34" charset="0"/>
              </a:rPr>
              <a:t>and</a:t>
            </a:r>
            <a:r>
              <a:rPr lang="fr-CH" sz="3200">
                <a:solidFill>
                  <a:schemeClr val="tx2">
                    <a:lumMod val="75000"/>
                  </a:schemeClr>
                </a:solidFill>
                <a:latin typeface="Tw Cen MT" panose="020B0602020104020603" pitchFamily="34" charset="0"/>
              </a:rPr>
              <a:t> words</a:t>
            </a:r>
            <a:endParaRPr lang="en-GB" sz="3200" dirty="0">
              <a:solidFill>
                <a:schemeClr val="tx2">
                  <a:lumMod val="75000"/>
                </a:schemeClr>
              </a:solidFill>
              <a:latin typeface="Tw Cen MT" panose="020B0602020104020603" pitchFamily="34" charset="0"/>
            </a:endParaRPr>
          </a:p>
        </p:txBody>
      </p:sp>
      <p:sp>
        <p:nvSpPr>
          <p:cNvPr id="2" name="Rectangle 1">
            <a:extLst>
              <a:ext uri="{FF2B5EF4-FFF2-40B4-BE49-F238E27FC236}">
                <a16:creationId xmlns:a16="http://schemas.microsoft.com/office/drawing/2014/main" id="{F4FF5A70-BF85-404C-B281-82D77CC45628}"/>
              </a:ext>
            </a:extLst>
          </p:cNvPr>
          <p:cNvSpPr/>
          <p:nvPr/>
        </p:nvSpPr>
        <p:spPr>
          <a:xfrm>
            <a:off x="1631504" y="1706032"/>
            <a:ext cx="7560840" cy="1938992"/>
          </a:xfrm>
          <a:prstGeom prst="rect">
            <a:avLst/>
          </a:prstGeom>
          <a:ln>
            <a:solidFill>
              <a:schemeClr val="tx1">
                <a:lumMod val="50000"/>
                <a:lumOff val="50000"/>
              </a:schemeClr>
            </a:solidFill>
            <a:prstDash val="dash"/>
          </a:ln>
        </p:spPr>
        <p:txBody>
          <a:bodyPr wrap="square">
            <a:spAutoFit/>
          </a:bodyPr>
          <a:lstStyle/>
          <a:p>
            <a:r>
              <a:rPr lang="en-US" sz="1200">
                <a:latin typeface="Courier New" panose="02070309020205020404" pitchFamily="49" charset="0"/>
                <a:cs typeface="Courier New" panose="02070309020205020404" pitchFamily="49" charset="0"/>
              </a:rPr>
              <a:t>Random effects:</a:t>
            </a:r>
          </a:p>
          <a:p>
            <a:r>
              <a:rPr lang="en-US" sz="1200">
                <a:latin typeface="Courier New" panose="02070309020205020404" pitchFamily="49" charset="0"/>
                <a:cs typeface="Courier New" panose="02070309020205020404" pitchFamily="49" charset="0"/>
              </a:rPr>
              <a:t> Groups   Name                         Variance Std.Dev. Corr             </a:t>
            </a:r>
          </a:p>
          <a:p>
            <a:r>
              <a:rPr lang="en-US" sz="1200">
                <a:latin typeface="Courier New" panose="02070309020205020404" pitchFamily="49" charset="0"/>
                <a:cs typeface="Courier New" panose="02070309020205020404" pitchFamily="49" charset="0"/>
              </a:rPr>
              <a:t> Subject  (Intercept)                  555.7439 23.5742                   </a:t>
            </a:r>
          </a:p>
          <a:p>
            <a:r>
              <a:rPr lang="en-US" sz="1200">
                <a:latin typeface="Courier New" panose="02070309020205020404" pitchFamily="49" charset="0"/>
                <a:cs typeface="Courier New" panose="02070309020205020404" pitchFamily="49" charset="0"/>
              </a:rPr>
              <a:t>          PrimePositive                  0.5263  0.7254  -0.79            </a:t>
            </a:r>
          </a:p>
          <a:p>
            <a:r>
              <a:rPr lang="en-US" sz="1200">
                <a:latin typeface="Courier New" panose="02070309020205020404" pitchFamily="49" charset="0"/>
                <a:cs typeface="Courier New" panose="02070309020205020404" pitchFamily="49" charset="0"/>
              </a:rPr>
              <a:t>          TargetPositive                 0.6392  0.7995  -0.50  0.78      </a:t>
            </a:r>
          </a:p>
          <a:p>
            <a:r>
              <a:rPr lang="en-US" sz="1200">
                <a:latin typeface="Courier New" panose="02070309020205020404" pitchFamily="49" charset="0"/>
                <a:cs typeface="Courier New" panose="02070309020205020404" pitchFamily="49" charset="0"/>
              </a:rPr>
              <a:t>          PrimePositive:TargetPositive 235.8438 15.3572  -0.45  0.08  0.39</a:t>
            </a:r>
          </a:p>
          <a:p>
            <a:r>
              <a:rPr lang="en-US" sz="1200">
                <a:latin typeface="Courier New" panose="02070309020205020404" pitchFamily="49" charset="0"/>
                <a:cs typeface="Courier New" panose="02070309020205020404" pitchFamily="49" charset="0"/>
              </a:rPr>
              <a:t> Pword    (Intercept)                    8.8913  2.9818                   </a:t>
            </a:r>
          </a:p>
          <a:p>
            <a:r>
              <a:rPr lang="en-US" sz="1200">
                <a:latin typeface="Courier New" panose="02070309020205020404" pitchFamily="49" charset="0"/>
                <a:cs typeface="Courier New" panose="02070309020205020404" pitchFamily="49" charset="0"/>
              </a:rPr>
              <a:t> Tword    (Intercept)                   10.3335  3.2146                   </a:t>
            </a:r>
          </a:p>
          <a:p>
            <a:r>
              <a:rPr lang="en-US" sz="1200">
                <a:latin typeface="Courier New" panose="02070309020205020404" pitchFamily="49" charset="0"/>
                <a:cs typeface="Courier New" panose="02070309020205020404" pitchFamily="49" charset="0"/>
              </a:rPr>
              <a:t> Residual                              392.6760 19.8161                   </a:t>
            </a:r>
          </a:p>
          <a:p>
            <a:r>
              <a:rPr lang="en-US" sz="1200">
                <a:latin typeface="Courier New" panose="02070309020205020404" pitchFamily="49" charset="0"/>
                <a:cs typeface="Courier New" panose="02070309020205020404" pitchFamily="49" charset="0"/>
              </a:rPr>
              <a:t>Number of obs: 26759, groups:  Subject, 30; Pword, 30; Tword, 30</a:t>
            </a:r>
            <a:endParaRPr lang="da-DK" sz="1200" dirty="0">
              <a:latin typeface="Courier New" panose="02070309020205020404" pitchFamily="49" charset="0"/>
              <a:cs typeface="Courier New" panose="02070309020205020404" pitchFamily="49" charset="0"/>
            </a:endParaRPr>
          </a:p>
        </p:txBody>
      </p:sp>
      <p:cxnSp>
        <p:nvCxnSpPr>
          <p:cNvPr id="56" name="Straight Connector 55">
            <a:extLst>
              <a:ext uri="{FF2B5EF4-FFF2-40B4-BE49-F238E27FC236}">
                <a16:creationId xmlns:a16="http://schemas.microsoft.com/office/drawing/2014/main" id="{192610EE-468D-4442-ABE5-EEBF7CB75AF1}"/>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id="{EB620766-1957-4E93-8188-A8B697ADFE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1486642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dirty="0">
                <a:solidFill>
                  <a:schemeClr val="tx2">
                    <a:lumMod val="75000"/>
                  </a:schemeClr>
                </a:solidFill>
                <a:latin typeface="Tw Cen MT" panose="020B0602020104020603" pitchFamily="34" charset="0"/>
              </a:rPr>
              <a:t>4</a:t>
            </a:r>
            <a:r>
              <a:rPr lang="fr-CH" sz="2800" b="1">
                <a:solidFill>
                  <a:schemeClr val="tx2">
                    <a:lumMod val="75000"/>
                  </a:schemeClr>
                </a:solidFill>
                <a:latin typeface="Tw Cen MT" panose="020B0602020104020603" pitchFamily="34" charset="0"/>
              </a:rPr>
              <a:t>. </a:t>
            </a:r>
            <a:r>
              <a:rPr lang="en-US" sz="2800" b="1">
                <a:solidFill>
                  <a:schemeClr val="tx2">
                    <a:lumMod val="75000"/>
                  </a:schemeClr>
                </a:solidFill>
                <a:latin typeface="Tw Cen MT" panose="020B0602020104020603" pitchFamily="34" charset="0"/>
              </a:rPr>
              <a:t>Hierarchical, trial-level and longitudinal data</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595897-33A5-4D30-9038-ED9F489C69FE}"/>
              </a:ext>
            </a:extLst>
          </p:cNvPr>
          <p:cNvSpPr txBox="1"/>
          <p:nvPr/>
        </p:nvSpPr>
        <p:spPr>
          <a:xfrm>
            <a:off x="3707554" y="4119462"/>
            <a:ext cx="4776950" cy="461665"/>
          </a:xfrm>
          <a:prstGeom prst="rect">
            <a:avLst/>
          </a:prstGeom>
          <a:noFill/>
        </p:spPr>
        <p:txBody>
          <a:bodyPr wrap="none" rtlCol="0">
            <a:spAutoFit/>
          </a:bodyPr>
          <a:lstStyle/>
          <a:p>
            <a:pPr algn="ctr"/>
            <a:r>
              <a:rPr lang="en-GB" sz="2400" i="1" dirty="0">
                <a:solidFill>
                  <a:schemeClr val="bg2">
                    <a:lumMod val="50000"/>
                  </a:schemeClr>
                </a:solidFill>
                <a:latin typeface="Tw Cen MT" panose="020B0602020104020603" pitchFamily="34" charset="0"/>
              </a:rPr>
              <a:t>A. Hierarchical data and post-hoc tests</a:t>
            </a:r>
          </a:p>
        </p:txBody>
      </p:sp>
    </p:spTree>
    <p:extLst>
      <p:ext uri="{BB962C8B-B14F-4D97-AF65-F5344CB8AC3E}">
        <p14:creationId xmlns:p14="http://schemas.microsoft.com/office/powerpoint/2010/main" val="2540408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r>
              <a:rPr lang="da-DK" sz="1600">
                <a:latin typeface="Calibri Light" panose="020F0302020204030204" pitchFamily="34" charset="0"/>
                <a:cs typeface="Calibri Light" panose="020F0302020204030204" pitchFamily="34" charset="0"/>
              </a:rPr>
              <a:t>We now have an incredibly complex random-effects structure, with 22 parameters total! While it is conceivable that individual differences in priming are observed both at the subject- and word-level, the model with the random interaction within words in fact has higher AIC than the one without.</a:t>
            </a:r>
          </a:p>
          <a:p>
            <a:endParaRPr lang="da-DK" sz="1600">
              <a:latin typeface="Calibri Light" panose="020F0302020204030204" pitchFamily="34" charset="0"/>
              <a:cs typeface="Calibri Light" panose="020F0302020204030204" pitchFamily="34" charset="0"/>
            </a:endParaRPr>
          </a:p>
          <a:p>
            <a:r>
              <a:rPr lang="da-DK" sz="1600">
                <a:latin typeface="Calibri Light" panose="020F0302020204030204" pitchFamily="34" charset="0"/>
                <a:cs typeface="Calibri Light" panose="020F0302020204030204" pitchFamily="34" charset="0"/>
              </a:rPr>
              <a:t>We therefore re-fit the simpler model and proceed to inspect the estimated random effects values.</a:t>
            </a:r>
          </a:p>
          <a:p>
            <a:endParaRPr lang="da-DK" sz="160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4FF5A70-BF85-404C-B281-82D77CC45628}"/>
              </a:ext>
            </a:extLst>
          </p:cNvPr>
          <p:cNvSpPr/>
          <p:nvPr/>
        </p:nvSpPr>
        <p:spPr>
          <a:xfrm>
            <a:off x="1631504" y="1706032"/>
            <a:ext cx="7560840" cy="2492990"/>
          </a:xfrm>
          <a:prstGeom prst="rect">
            <a:avLst/>
          </a:prstGeom>
          <a:ln>
            <a:solidFill>
              <a:schemeClr val="tx1">
                <a:lumMod val="50000"/>
                <a:lumOff val="50000"/>
              </a:schemeClr>
            </a:solidFill>
            <a:prstDash val="dash"/>
          </a:ln>
        </p:spPr>
        <p:txBody>
          <a:bodyPr wrap="square">
            <a:spAutoFit/>
          </a:bodyPr>
          <a:lstStyle/>
          <a:p>
            <a:r>
              <a:rPr lang="en-US" sz="1200">
                <a:latin typeface="Courier New" panose="02070309020205020404" pitchFamily="49" charset="0"/>
                <a:cs typeface="Courier New" panose="02070309020205020404" pitchFamily="49" charset="0"/>
              </a:rPr>
              <a:t>Random effects:</a:t>
            </a:r>
          </a:p>
          <a:p>
            <a:r>
              <a:rPr lang="en-US" sz="1200">
                <a:latin typeface="Courier New" panose="02070309020205020404" pitchFamily="49" charset="0"/>
                <a:cs typeface="Courier New" panose="02070309020205020404" pitchFamily="49" charset="0"/>
              </a:rPr>
              <a:t> Groups   Name                         Variance  Std.Dev. Corr             </a:t>
            </a:r>
          </a:p>
          <a:p>
            <a:r>
              <a:rPr lang="en-US" sz="1200">
                <a:latin typeface="Courier New" panose="02070309020205020404" pitchFamily="49" charset="0"/>
                <a:cs typeface="Courier New" panose="02070309020205020404" pitchFamily="49" charset="0"/>
              </a:rPr>
              <a:t> Subject  (Intercept)                  535.12450 23.13276                  </a:t>
            </a:r>
          </a:p>
          <a:p>
            <a:r>
              <a:rPr lang="en-US" sz="1200">
                <a:latin typeface="Courier New" panose="02070309020205020404" pitchFamily="49" charset="0"/>
                <a:cs typeface="Courier New" panose="02070309020205020404" pitchFamily="49" charset="0"/>
              </a:rPr>
              <a:t>          PrimePositive                  0.35763  0.59802 -0.94            </a:t>
            </a:r>
          </a:p>
          <a:p>
            <a:r>
              <a:rPr lang="en-US" sz="1200">
                <a:latin typeface="Courier New" panose="02070309020205020404" pitchFamily="49" charset="0"/>
                <a:cs typeface="Courier New" panose="02070309020205020404" pitchFamily="49" charset="0"/>
              </a:rPr>
              <a:t>          TargetPositive                 0.22919  0.47874 -0.80  0.63      </a:t>
            </a:r>
          </a:p>
          <a:p>
            <a:r>
              <a:rPr lang="en-US" sz="1200">
                <a:latin typeface="Courier New" panose="02070309020205020404" pitchFamily="49" charset="0"/>
                <a:cs typeface="Courier New" panose="02070309020205020404" pitchFamily="49" charset="0"/>
              </a:rPr>
              <a:t>          PrimePositive:TargetPositive 236.27535 15.37125 -0.45  0.16  0.69</a:t>
            </a:r>
          </a:p>
          <a:p>
            <a:r>
              <a:rPr lang="en-US" sz="1200">
                <a:latin typeface="Courier New" panose="02070309020205020404" pitchFamily="49" charset="0"/>
                <a:cs typeface="Courier New" panose="02070309020205020404" pitchFamily="49" charset="0"/>
              </a:rPr>
              <a:t> Pword    (Intercept)                    8.83650  2.97262                  </a:t>
            </a:r>
          </a:p>
          <a:p>
            <a:r>
              <a:rPr lang="en-US" sz="1200">
                <a:latin typeface="Courier New" panose="02070309020205020404" pitchFamily="49" charset="0"/>
                <a:cs typeface="Courier New" panose="02070309020205020404" pitchFamily="49" charset="0"/>
              </a:rPr>
              <a:t> Tword    (Intercept)                   14.10888  3.75618                  </a:t>
            </a:r>
          </a:p>
          <a:p>
            <a:r>
              <a:rPr lang="en-US" sz="1200">
                <a:latin typeface="Courier New" panose="02070309020205020404" pitchFamily="49" charset="0"/>
                <a:cs typeface="Courier New" panose="02070309020205020404" pitchFamily="49" charset="0"/>
              </a:rPr>
              <a:t>          PrimePositive                  0.00965  0.09823 -1.00            </a:t>
            </a:r>
          </a:p>
          <a:p>
            <a:r>
              <a:rPr lang="en-US" sz="1200">
                <a:latin typeface="Courier New" panose="02070309020205020404" pitchFamily="49" charset="0"/>
                <a:cs typeface="Courier New" panose="02070309020205020404" pitchFamily="49" charset="0"/>
              </a:rPr>
              <a:t>          TargetPositive                16.95090  4.11715 -0.74  0.74      </a:t>
            </a:r>
          </a:p>
          <a:p>
            <a:r>
              <a:rPr lang="en-US" sz="1200">
                <a:latin typeface="Courier New" panose="02070309020205020404" pitchFamily="49" charset="0"/>
                <a:cs typeface="Courier New" panose="02070309020205020404" pitchFamily="49" charset="0"/>
              </a:rPr>
              <a:t>          PrimePositive:TargetPositive   0.28549  0.53431  0.21 -0.21 -0.75</a:t>
            </a:r>
          </a:p>
          <a:p>
            <a:r>
              <a:rPr lang="en-US" sz="1200">
                <a:latin typeface="Courier New" panose="02070309020205020404" pitchFamily="49" charset="0"/>
                <a:cs typeface="Courier New" panose="02070309020205020404" pitchFamily="49" charset="0"/>
              </a:rPr>
              <a:t> Residual                              392.70667 19.81683                  </a:t>
            </a:r>
          </a:p>
          <a:p>
            <a:r>
              <a:rPr lang="en-US" sz="1200">
                <a:latin typeface="Courier New" panose="02070309020205020404" pitchFamily="49" charset="0"/>
                <a:cs typeface="Courier New" panose="02070309020205020404" pitchFamily="49" charset="0"/>
              </a:rPr>
              <a:t>Number of obs: 26759, groups:  Subject, 30; Pword, 30; Tword, 30</a:t>
            </a:r>
            <a:endParaRPr lang="da-DK" sz="1200" dirty="0">
              <a:latin typeface="Courier New" panose="02070309020205020404" pitchFamily="49" charset="0"/>
              <a:cs typeface="Courier New" panose="02070309020205020404" pitchFamily="49" charset="0"/>
            </a:endParaRPr>
          </a:p>
        </p:txBody>
      </p:sp>
      <p:cxnSp>
        <p:nvCxnSpPr>
          <p:cNvPr id="56" name="Straight Connector 55">
            <a:extLst>
              <a:ext uri="{FF2B5EF4-FFF2-40B4-BE49-F238E27FC236}">
                <a16:creationId xmlns:a16="http://schemas.microsoft.com/office/drawing/2014/main" id="{192610EE-468D-4442-ABE5-EEBF7CB75AF1}"/>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id="{EB620766-1957-4E93-8188-A8B697ADFE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7" name="TextBox 6">
            <a:extLst>
              <a:ext uri="{FF2B5EF4-FFF2-40B4-BE49-F238E27FC236}">
                <a16:creationId xmlns:a16="http://schemas.microsoft.com/office/drawing/2014/main" id="{EBB9E6D0-33D0-448B-9030-C259842B12DD}"/>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Random interaction in subjects </a:t>
            </a:r>
            <a:r>
              <a:rPr lang="fr-CH" sz="3200" i="1">
                <a:solidFill>
                  <a:schemeClr val="tx2">
                    <a:lumMod val="75000"/>
                  </a:schemeClr>
                </a:solidFill>
                <a:latin typeface="Tw Cen MT" panose="020B0602020104020603" pitchFamily="34" charset="0"/>
              </a:rPr>
              <a:t>and</a:t>
            </a:r>
            <a:r>
              <a:rPr lang="fr-CH" sz="3200">
                <a:solidFill>
                  <a:schemeClr val="tx2">
                    <a:lumMod val="75000"/>
                  </a:schemeClr>
                </a:solidFill>
                <a:latin typeface="Tw Cen MT" panose="020B0602020104020603" pitchFamily="34" charset="0"/>
              </a:rPr>
              <a:t> words</a:t>
            </a:r>
            <a:endParaRPr lang="en-GB"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3125472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199"/>
            <a:ext cx="9793088" cy="5063635"/>
          </a:xfrm>
        </p:spPr>
        <p:txBody>
          <a:bodyPr>
            <a:noAutofit/>
          </a:bodyPr>
          <a:lstStyle/>
          <a:p>
            <a:r>
              <a:rPr lang="da-DK" sz="1600">
                <a:latin typeface="Calibri Light" panose="020F0302020204030204" pitchFamily="34" charset="0"/>
                <a:cs typeface="Calibri Light" panose="020F0302020204030204" pitchFamily="34" charset="0"/>
              </a:rPr>
              <a:t>The deviations outputted by </a:t>
            </a:r>
            <a:r>
              <a:rPr lang="da-DK" sz="1400">
                <a:latin typeface="Courier New" panose="02070309020205020404" pitchFamily="49" charset="0"/>
                <a:cs typeface="Courier New" panose="02070309020205020404" pitchFamily="49" charset="0"/>
              </a:rPr>
              <a:t>ranef</a:t>
            </a:r>
            <a:r>
              <a:rPr lang="da-DK" sz="1600">
                <a:latin typeface="Times New Roman" panose="02020603050405020304" pitchFamily="18" charset="0"/>
                <a:cs typeface="Times New Roman" panose="02020603050405020304" pitchFamily="18" charset="0"/>
              </a:rPr>
              <a:t> </a:t>
            </a:r>
            <a:r>
              <a:rPr lang="da-DK" sz="1600">
                <a:latin typeface="Calibri Light" panose="020F0302020204030204" pitchFamily="34" charset="0"/>
                <a:cs typeface="Calibri Light" panose="020F0302020204030204" pitchFamily="34" charset="0"/>
              </a:rPr>
              <a:t>tell us how much each subject differs from the population-level effect. But to find out which subjects actually have the priming effect and which ones do not, it is more informative the run the </a:t>
            </a:r>
            <a:r>
              <a:rPr lang="da-DK" sz="1400">
                <a:latin typeface="Courier New" panose="02070309020205020404" pitchFamily="49" charset="0"/>
                <a:cs typeface="Courier New" panose="02070309020205020404" pitchFamily="49" charset="0"/>
              </a:rPr>
              <a:t>coef</a:t>
            </a:r>
            <a:r>
              <a:rPr lang="da-DK" sz="1600">
                <a:latin typeface="Times New Roman" panose="02020603050405020304" pitchFamily="18" charset="0"/>
                <a:cs typeface="Times New Roman" panose="02020603050405020304" pitchFamily="18" charset="0"/>
              </a:rPr>
              <a:t> </a:t>
            </a:r>
            <a:r>
              <a:rPr lang="da-DK" sz="1600">
                <a:latin typeface="Calibri Light" panose="020F0302020204030204" pitchFamily="34" charset="0"/>
                <a:cs typeface="Calibri Light" panose="020F0302020204030204" pitchFamily="34" charset="0"/>
              </a:rPr>
              <a:t>function, yielding the estimated models for each level of the data hierarchy:</a:t>
            </a: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endParaRPr lang="da-DK" sz="1600">
              <a:latin typeface="Times New Roman" panose="02020603050405020304" pitchFamily="18" charset="0"/>
              <a:cs typeface="Times New Roman" panose="02020603050405020304" pitchFamily="18" charset="0"/>
            </a:endParaRPr>
          </a:p>
          <a:p>
            <a:r>
              <a:rPr lang="da-DK" sz="1600">
                <a:latin typeface="Calibri Light" panose="020F0302020204030204" pitchFamily="34" charset="0"/>
                <a:cs typeface="Calibri Light" panose="020F0302020204030204" pitchFamily="34" charset="0"/>
              </a:rPr>
              <a:t>In fact, it turns out all subjects have the interaction coefficient in the right direction, with the effect the weakest for ID24. Let us finally proceed to examining the fixed (population-level) effects…</a:t>
            </a:r>
          </a:p>
          <a:p>
            <a:endParaRPr lang="da-DK" sz="16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Estimated models for individual subjects</a:t>
            </a:r>
            <a:endParaRPr lang="en-GB" sz="3200" dirty="0">
              <a:solidFill>
                <a:schemeClr val="tx2">
                  <a:lumMod val="75000"/>
                </a:schemeClr>
              </a:solidFill>
              <a:latin typeface="Tw Cen MT" panose="020B0602020104020603" pitchFamily="34" charset="0"/>
            </a:endParaRPr>
          </a:p>
        </p:txBody>
      </p:sp>
      <p:cxnSp>
        <p:nvCxnSpPr>
          <p:cNvPr id="56" name="Straight Connector 55">
            <a:extLst>
              <a:ext uri="{FF2B5EF4-FFF2-40B4-BE49-F238E27FC236}">
                <a16:creationId xmlns:a16="http://schemas.microsoft.com/office/drawing/2014/main" id="{192610EE-468D-4442-ABE5-EEBF7CB75AF1}"/>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id="{EB620766-1957-4E93-8188-A8B697ADFE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4" name="Rectangle 3">
            <a:extLst>
              <a:ext uri="{FF2B5EF4-FFF2-40B4-BE49-F238E27FC236}">
                <a16:creationId xmlns:a16="http://schemas.microsoft.com/office/drawing/2014/main" id="{A85616AA-8482-460E-8F87-56E3FBBE75B6}"/>
              </a:ext>
            </a:extLst>
          </p:cNvPr>
          <p:cNvSpPr/>
          <p:nvPr/>
        </p:nvSpPr>
        <p:spPr>
          <a:xfrm>
            <a:off x="2063552" y="2793188"/>
            <a:ext cx="7704856" cy="2677656"/>
          </a:xfrm>
          <a:prstGeom prst="rect">
            <a:avLst/>
          </a:prstGeom>
          <a:ln>
            <a:solidFill>
              <a:schemeClr val="tx1">
                <a:lumMod val="50000"/>
                <a:lumOff val="50000"/>
              </a:schemeClr>
            </a:solidFill>
            <a:prstDash val="dash"/>
          </a:ln>
        </p:spPr>
        <p:txBody>
          <a:bodyPr wrap="square">
            <a:spAutoFit/>
          </a:bodyPr>
          <a:lstStyle/>
          <a:p>
            <a:r>
              <a:rPr lang="en-US" sz="1200">
                <a:latin typeface="Courier New" panose="02070309020205020404" pitchFamily="49" charset="0"/>
                <a:cs typeface="Courier New" panose="02070309020205020404" pitchFamily="49" charset="0"/>
              </a:rPr>
              <a:t>$Subject</a:t>
            </a:r>
          </a:p>
          <a:p>
            <a:r>
              <a:rPr lang="en-US" sz="1200">
                <a:latin typeface="Courier New" panose="02070309020205020404" pitchFamily="49" charset="0"/>
                <a:cs typeface="Courier New" panose="02070309020205020404" pitchFamily="49" charset="0"/>
              </a:rPr>
              <a:t>     </a:t>
            </a:r>
            <a:r>
              <a:rPr lang="en-CH" sz="1200">
                <a:latin typeface="Courier New" panose="02070309020205020404" pitchFamily="49" charset="0"/>
                <a:cs typeface="Courier New" panose="02070309020205020404" pitchFamily="49" charset="0"/>
              </a:rPr>
              <a:t>(Intercept) PrimePositive TargetPositive PrimePositive:TargetPositive</a:t>
            </a:r>
          </a:p>
          <a:p>
            <a:r>
              <a:rPr lang="en-CH" sz="1200">
                <a:latin typeface="Courier New" panose="02070309020205020404" pitchFamily="49" charset="0"/>
                <a:cs typeface="Courier New" panose="02070309020205020404" pitchFamily="49" charset="0"/>
              </a:rPr>
              <a:t>ID1     563.8600      34.25174       34.85309                    -69.00360</a:t>
            </a:r>
          </a:p>
          <a:p>
            <a:r>
              <a:rPr lang="en-CH" sz="1200">
                <a:latin typeface="Courier New" panose="02070309020205020404" pitchFamily="49" charset="0"/>
                <a:cs typeface="Courier New" panose="02070309020205020404" pitchFamily="49" charset="0"/>
              </a:rPr>
              <a:t>ID10    531.4469      35.56245       35.19199                    -87.85222</a:t>
            </a:r>
          </a:p>
          <a:p>
            <a:r>
              <a:rPr lang="en-CH" sz="1200">
                <a:latin typeface="Courier New" panose="02070309020205020404" pitchFamily="49" charset="0"/>
                <a:cs typeface="Courier New" panose="02070309020205020404" pitchFamily="49" charset="0"/>
              </a:rPr>
              <a:t>ID11    521.2424      35.29354       35.66193                    -54.18632</a:t>
            </a:r>
          </a:p>
          <a:p>
            <a:r>
              <a:rPr lang="en-CH" sz="1200">
                <a:latin typeface="Courier New" panose="02070309020205020404" pitchFamily="49" charset="0"/>
                <a:cs typeface="Courier New" panose="02070309020205020404" pitchFamily="49" charset="0"/>
              </a:rPr>
              <a:t>ID12    542.9348      34.50430       35.54369                    -42.78127</a:t>
            </a:r>
          </a:p>
          <a:p>
            <a:r>
              <a:rPr lang="en-CH" sz="1200">
                <a:latin typeface="Courier New" panose="02070309020205020404" pitchFamily="49" charset="0"/>
                <a:cs typeface="Courier New" panose="02070309020205020404" pitchFamily="49" charset="0"/>
              </a:rPr>
              <a:t>ID14    522.7242      35.46541       35.54556                    -66.22361</a:t>
            </a:r>
          </a:p>
          <a:p>
            <a:r>
              <a:rPr lang="en-US" sz="1200">
                <a:latin typeface="Courier New" panose="02070309020205020404" pitchFamily="49" charset="0"/>
                <a:cs typeface="Courier New" panose="02070309020205020404" pitchFamily="49" charset="0"/>
              </a:rPr>
              <a:t>...</a:t>
            </a:r>
          </a:p>
          <a:p>
            <a:r>
              <a:rPr lang="en-CH" sz="1200">
                <a:latin typeface="Courier New" panose="02070309020205020404" pitchFamily="49" charset="0"/>
                <a:cs typeface="Courier New" panose="02070309020205020404" pitchFamily="49" charset="0"/>
              </a:rPr>
              <a:t>ID21    533.5693      34.91992       35.39599                    -56.04192</a:t>
            </a:r>
          </a:p>
          <a:p>
            <a:r>
              <a:rPr lang="en-CH" sz="1200">
                <a:latin typeface="Courier New" panose="02070309020205020404" pitchFamily="49" charset="0"/>
                <a:cs typeface="Courier New" panose="02070309020205020404" pitchFamily="49" charset="0"/>
              </a:rPr>
              <a:t>ID23    537.3949      34.93249       35.68735                    -52.98352</a:t>
            </a:r>
          </a:p>
          <a:p>
            <a:r>
              <a:rPr lang="en-CH" sz="1200" b="1">
                <a:solidFill>
                  <a:srgbClr val="FF0000"/>
                </a:solidFill>
                <a:latin typeface="Courier New" panose="02070309020205020404" pitchFamily="49" charset="0"/>
                <a:cs typeface="Courier New" panose="02070309020205020404" pitchFamily="49" charset="0"/>
              </a:rPr>
              <a:t>ID24    518.4398      35.20141       35.99754                    -38.93960</a:t>
            </a:r>
          </a:p>
          <a:p>
            <a:r>
              <a:rPr lang="en-CH" sz="1200">
                <a:latin typeface="Courier New" panose="02070309020205020404" pitchFamily="49" charset="0"/>
                <a:cs typeface="Courier New" panose="02070309020205020404" pitchFamily="49" charset="0"/>
              </a:rPr>
              <a:t>ID25    524.1329      35.58202       35.99245                    -61.58406</a:t>
            </a:r>
          </a:p>
          <a:p>
            <a:r>
              <a:rPr lang="en-CH" sz="1200">
                <a:latin typeface="Courier New" panose="02070309020205020404" pitchFamily="49" charset="0"/>
                <a:cs typeface="Courier New" panose="02070309020205020404" pitchFamily="49" charset="0"/>
              </a:rPr>
              <a:t>ID26    537.1024      35.06212       35.72891                    -57.45621</a:t>
            </a:r>
          </a:p>
          <a:p>
            <a:r>
              <a:rPr lang="en-CH" sz="1200">
                <a:latin typeface="Courier New" panose="02070309020205020404" pitchFamily="49" charset="0"/>
                <a:cs typeface="Courier New" panose="02070309020205020404" pitchFamily="49" charset="0"/>
              </a:rPr>
              <a:t>ID27    580.8640      34.27371       34.78813                    -88.02207</a:t>
            </a:r>
          </a:p>
        </p:txBody>
      </p:sp>
    </p:spTree>
    <p:extLst>
      <p:ext uri="{BB962C8B-B14F-4D97-AF65-F5344CB8AC3E}">
        <p14:creationId xmlns:p14="http://schemas.microsoft.com/office/powerpoint/2010/main" val="1169830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en-GB" sz="1600">
                <a:latin typeface="Calibri Light" panose="020F0302020204030204" pitchFamily="34" charset="0"/>
                <a:cs typeface="Calibri Light" panose="020F0302020204030204" pitchFamily="34" charset="0"/>
              </a:rPr>
              <a:t>The Type II ANOVA </a:t>
            </a:r>
            <a:r>
              <a:rPr lang="en-GB" sz="1600" dirty="0">
                <a:latin typeface="Calibri Light" panose="020F0302020204030204" pitchFamily="34" charset="0"/>
                <a:cs typeface="Calibri Light" panose="020F0302020204030204" pitchFamily="34" charset="0"/>
              </a:rPr>
              <a:t>table for the fixed effects of the affective </a:t>
            </a:r>
            <a:r>
              <a:rPr lang="en-GB" sz="1600">
                <a:latin typeface="Calibri Light" panose="020F0302020204030204" pitchFamily="34" charset="0"/>
                <a:cs typeface="Calibri Light" panose="020F0302020204030204" pitchFamily="34" charset="0"/>
              </a:rPr>
              <a:t>priming model, and semi-partial marginal </a:t>
            </a:r>
            <a:r>
              <a:rPr lang="en-GB" sz="1600" i="1">
                <a:latin typeface="Calibri Light" panose="020F0302020204030204" pitchFamily="34" charset="0"/>
                <a:cs typeface="Calibri Light" panose="020F0302020204030204" pitchFamily="34" charset="0"/>
              </a:rPr>
              <a:t>R</a:t>
            </a:r>
            <a:r>
              <a:rPr lang="en-GB" sz="1600" i="1" baseline="30000">
                <a:latin typeface="Calibri Light" panose="020F0302020204030204" pitchFamily="34" charset="0"/>
                <a:cs typeface="Calibri Light" panose="020F0302020204030204" pitchFamily="34" charset="0"/>
              </a:rPr>
              <a:t>2</a:t>
            </a:r>
            <a:r>
              <a:rPr lang="en-GB" sz="1600">
                <a:latin typeface="Calibri Light" panose="020F0302020204030204" pitchFamily="34" charset="0"/>
                <a:cs typeface="Calibri Light" panose="020F0302020204030204" pitchFamily="34" charset="0"/>
              </a:rPr>
              <a:t>:</a:t>
            </a:r>
            <a:endParaRPr lang="en-GB" sz="1600" dirty="0">
              <a:latin typeface="Calibri Light" panose="020F0302020204030204" pitchFamily="34" charset="0"/>
              <a:cs typeface="Calibri Light" panose="020F0302020204030204" pitchFamily="34" charset="0"/>
            </a:endParaRPr>
          </a:p>
          <a:p>
            <a:endParaRPr lang="en-GB" sz="1600" dirty="0">
              <a:latin typeface="Times New Roman" panose="02020603050405020304" pitchFamily="18" charset="0"/>
              <a:cs typeface="Times New Roman" panose="02020603050405020304" pitchFamily="18" charset="0"/>
            </a:endParaRPr>
          </a:p>
          <a:p>
            <a:pPr marL="0" indent="0">
              <a:buNone/>
            </a:pPr>
            <a:r>
              <a:rPr lang="en-GB" sz="1200">
                <a:latin typeface="Courier New" panose="02070309020205020404" pitchFamily="49" charset="0"/>
                <a:cs typeface="Courier New" panose="02070309020205020404" pitchFamily="49" charset="0"/>
              </a:rPr>
              <a:t>	model3 </a:t>
            </a:r>
            <a:r>
              <a:rPr lang="en-GB" sz="1200" dirty="0">
                <a:latin typeface="Courier New" panose="02070309020205020404" pitchFamily="49" charset="0"/>
                <a:cs typeface="Courier New" panose="02070309020205020404" pitchFamily="49" charset="0"/>
              </a:rPr>
              <a:t>&lt;- </a:t>
            </a:r>
            <a:r>
              <a:rPr lang="en-GB" sz="1200" dirty="0" err="1">
                <a:latin typeface="Courier New" panose="02070309020205020404" pitchFamily="49" charset="0"/>
                <a:cs typeface="Courier New" panose="02070309020205020404" pitchFamily="49" charset="0"/>
              </a:rPr>
              <a:t>lmer</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RT~Prime</a:t>
            </a:r>
            <a:r>
              <a:rPr lang="en-GB" sz="1200" dirty="0">
                <a:latin typeface="Courier New" panose="02070309020205020404" pitchFamily="49" charset="0"/>
                <a:cs typeface="Courier New" panose="02070309020205020404" pitchFamily="49" charset="0"/>
              </a:rPr>
              <a:t>*Target</a:t>
            </a:r>
            <a:r>
              <a:rPr lang="en-GB" sz="1200">
                <a:latin typeface="Courier New" panose="02070309020205020404" pitchFamily="49" charset="0"/>
                <a:cs typeface="Courier New" panose="02070309020205020404" pitchFamily="49" charset="0"/>
              </a:rPr>
              <a:t>+(1+Prime*Target|</a:t>
            </a:r>
            <a:r>
              <a:rPr lang="en-GB" sz="1200" dirty="0">
                <a:latin typeface="Courier New" panose="02070309020205020404" pitchFamily="49" charset="0"/>
                <a:cs typeface="Courier New" panose="02070309020205020404" pitchFamily="49" charset="0"/>
              </a:rPr>
              <a:t>Subject)+(1|Pword)+(1|</a:t>
            </a:r>
            <a:r>
              <a:rPr lang="en-GB" sz="1200">
                <a:latin typeface="Courier New" panose="02070309020205020404" pitchFamily="49" charset="0"/>
                <a:cs typeface="Courier New" panose="02070309020205020404" pitchFamily="49" charset="0"/>
              </a:rPr>
              <a:t>Tword),</a:t>
            </a:r>
          </a:p>
          <a:p>
            <a:pPr marL="0" indent="0">
              <a:buNone/>
            </a:pPr>
            <a:r>
              <a:rPr lang="en-GB" sz="1200">
                <a:latin typeface="Courier New" panose="02070309020205020404" pitchFamily="49" charset="0"/>
                <a:cs typeface="Courier New" panose="02070309020205020404" pitchFamily="49" charset="0"/>
              </a:rPr>
              <a:t>		data</a:t>
            </a:r>
            <a:r>
              <a:rPr lang="en-GB" sz="1200" dirty="0">
                <a:latin typeface="Courier New" panose="02070309020205020404" pitchFamily="49" charset="0"/>
                <a:cs typeface="Courier New" panose="02070309020205020404" pitchFamily="49" charset="0"/>
              </a:rPr>
              <a:t>=</a:t>
            </a:r>
            <a:r>
              <a:rPr lang="en-GB" sz="1200" err="1">
                <a:latin typeface="Courier New" panose="02070309020205020404" pitchFamily="49" charset="0"/>
                <a:cs typeface="Courier New" panose="02070309020205020404" pitchFamily="49" charset="0"/>
              </a:rPr>
              <a:t>priming</a:t>
            </a:r>
            <a:r>
              <a:rPr lang="en-GB" sz="1200">
                <a:latin typeface="Courier New" panose="02070309020205020404" pitchFamily="49" charset="0"/>
                <a:cs typeface="Courier New" panose="02070309020205020404" pitchFamily="49" charset="0"/>
              </a:rPr>
              <a:t>,REML</a:t>
            </a:r>
            <a:r>
              <a:rPr lang="en-GB" sz="1200" dirty="0">
                <a:latin typeface="Courier New" panose="02070309020205020404" pitchFamily="49" charset="0"/>
                <a:cs typeface="Courier New" panose="02070309020205020404" pitchFamily="49" charset="0"/>
              </a:rPr>
              <a:t>=FALSE)</a:t>
            </a:r>
          </a:p>
          <a:p>
            <a:pPr marL="0" indent="0">
              <a:buNone/>
            </a:pP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anova</a:t>
            </a:r>
            <a:r>
              <a:rPr lang="en-GB" sz="1200">
                <a:latin typeface="Courier New" panose="02070309020205020404" pitchFamily="49" charset="0"/>
                <a:cs typeface="Courier New" panose="02070309020205020404" pitchFamily="49" charset="0"/>
              </a:rPr>
              <a:t>(model3,</a:t>
            </a:r>
            <a:r>
              <a:rPr lang="en-GB" sz="1200" dirty="0" err="1">
                <a:latin typeface="Courier New" panose="02070309020205020404" pitchFamily="49" charset="0"/>
                <a:cs typeface="Courier New" panose="02070309020205020404" pitchFamily="49" charset="0"/>
              </a:rPr>
              <a:t>type</a:t>
            </a:r>
            <a:r>
              <a:rPr lang="en-GB" sz="1200" dirty="0">
                <a:latin typeface="Courier New" panose="02070309020205020404" pitchFamily="49" charset="0"/>
                <a:cs typeface="Courier New" panose="02070309020205020404" pitchFamily="49" charset="0"/>
              </a:rPr>
              <a:t>=</a:t>
            </a:r>
            <a:r>
              <a:rPr lang="en-GB" sz="1200">
                <a:latin typeface="Courier New" panose="02070309020205020404" pitchFamily="49" charset="0"/>
                <a:cs typeface="Courier New" panose="02070309020205020404" pitchFamily="49" charset="0"/>
              </a:rPr>
              <a:t>2)</a:t>
            </a:r>
          </a:p>
          <a:p>
            <a:pPr marL="0" indent="0">
              <a:buNone/>
            </a:pPr>
            <a:r>
              <a:rPr lang="en-GB" sz="1200">
                <a:latin typeface="Courier New" panose="02070309020205020404" pitchFamily="49" charset="0"/>
                <a:cs typeface="Courier New" panose="02070309020205020404" pitchFamily="49" charset="0"/>
              </a:rPr>
              <a:t>	r2beta(model3,method="nsj")</a:t>
            </a:r>
            <a:endParaRPr lang="en-GB" sz="1200" dirty="0">
              <a:latin typeface="Courier New" panose="02070309020205020404" pitchFamily="49" charset="0"/>
              <a:cs typeface="Courier New" panose="02070309020205020404" pitchFamily="49" charset="0"/>
            </a:endParaRP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Which returns:</a:t>
            </a: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r>
              <a:rPr lang="da-DK" sz="1600">
                <a:latin typeface="Calibri Light" panose="020F0302020204030204" pitchFamily="34" charset="0"/>
                <a:cs typeface="Calibri Light" panose="020F0302020204030204" pitchFamily="34" charset="0"/>
              </a:rPr>
              <a:t>Recall </a:t>
            </a:r>
            <a:r>
              <a:rPr lang="da-DK" sz="1600" dirty="0">
                <a:latin typeface="Calibri Light" panose="020F0302020204030204" pitchFamily="34" charset="0"/>
                <a:cs typeface="Calibri Light" panose="020F0302020204030204" pitchFamily="34" charset="0"/>
              </a:rPr>
              <a:t>that we previously discussed the controversy over random effects complexity. Here</a:t>
            </a:r>
            <a:r>
              <a:rPr lang="da-DK" sz="1600">
                <a:latin typeface="Calibri Light" panose="020F0302020204030204" pitchFamily="34" charset="0"/>
                <a:cs typeface="Calibri Light" panose="020F0302020204030204" pitchFamily="34" charset="0"/>
              </a:rPr>
              <a:t>, by including the two word intercepts and the random interaction within subjects, the degrees of freedom </a:t>
            </a:r>
            <a:r>
              <a:rPr lang="da-DK" sz="1600">
                <a:solidFill>
                  <a:srgbClr val="FF0000"/>
                </a:solidFill>
                <a:latin typeface="Calibri Light" panose="020F0302020204030204" pitchFamily="34" charset="0"/>
                <a:cs typeface="Calibri Light" panose="020F0302020204030204" pitchFamily="34" charset="0"/>
              </a:rPr>
              <a:t>shrink to practically our nominal </a:t>
            </a:r>
            <a:r>
              <a:rPr lang="da-DK" sz="1600" i="1">
                <a:solidFill>
                  <a:srgbClr val="FF0000"/>
                </a:solidFill>
                <a:latin typeface="Calibri Light" panose="020F0302020204030204" pitchFamily="34" charset="0"/>
                <a:cs typeface="Calibri Light" panose="020F0302020204030204" pitchFamily="34" charset="0"/>
              </a:rPr>
              <a:t>N</a:t>
            </a:r>
            <a:r>
              <a:rPr lang="da-DK" sz="1600">
                <a:solidFill>
                  <a:srgbClr val="FF0000"/>
                </a:solidFill>
                <a:latin typeface="Calibri Light" panose="020F0302020204030204" pitchFamily="34" charset="0"/>
                <a:cs typeface="Calibri Light" panose="020F0302020204030204" pitchFamily="34" charset="0"/>
              </a:rPr>
              <a:t> of 30 </a:t>
            </a:r>
            <a:r>
              <a:rPr lang="da-DK" sz="1600">
                <a:latin typeface="Calibri Light" panose="020F0302020204030204" pitchFamily="34" charset="0"/>
                <a:cs typeface="Calibri Light" panose="020F0302020204030204" pitchFamily="34" charset="0"/>
              </a:rPr>
              <a:t>subjects, despite the trial-level data containing 27000 observations!</a:t>
            </a:r>
            <a:endParaRPr lang="da-DK" sz="1600" dirty="0">
              <a:latin typeface="Calibri Light" panose="020F0302020204030204" pitchFamily="34" charset="0"/>
              <a:cs typeface="Calibri Light" panose="020F0302020204030204" pitchFamily="34"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r>
              <a:rPr lang="da-DK" sz="16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ANOVA breakdown of fixed effects</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BD760360-CD4D-4C79-A83D-2F074F2DE0D1}"/>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E2472C-CCA4-4842-8CB3-40F793184F8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4" name="Rectangle 3">
            <a:extLst>
              <a:ext uri="{FF2B5EF4-FFF2-40B4-BE49-F238E27FC236}">
                <a16:creationId xmlns:a16="http://schemas.microsoft.com/office/drawing/2014/main" id="{08781350-114A-4901-9DE2-54DBBA889E10}"/>
              </a:ext>
            </a:extLst>
          </p:cNvPr>
          <p:cNvSpPr/>
          <p:nvPr/>
        </p:nvSpPr>
        <p:spPr>
          <a:xfrm>
            <a:off x="1631505" y="3789040"/>
            <a:ext cx="6192688" cy="1384995"/>
          </a:xfrm>
          <a:prstGeom prst="rect">
            <a:avLst/>
          </a:prstGeom>
          <a:ln>
            <a:solidFill>
              <a:schemeClr val="tx1">
                <a:lumMod val="50000"/>
                <a:lumOff val="50000"/>
              </a:schemeClr>
            </a:solidFill>
            <a:prstDash val="dash"/>
          </a:ln>
        </p:spPr>
        <p:txBody>
          <a:bodyPr wrap="square">
            <a:spAutoFit/>
          </a:bodyPr>
          <a:lstStyle/>
          <a:p>
            <a:r>
              <a:rPr lang="en-GB" sz="1200">
                <a:latin typeface="Courier New" panose="02070309020205020404" pitchFamily="49" charset="0"/>
                <a:cs typeface="Courier New" panose="02070309020205020404" pitchFamily="49" charset="0"/>
              </a:rPr>
              <a:t>Type II Analysis of Variance Table with Satterthwaite's method</a:t>
            </a:r>
          </a:p>
          <a:p>
            <a:r>
              <a:rPr lang="en-GB" sz="1200">
                <a:latin typeface="Courier New" panose="02070309020205020404" pitchFamily="49" charset="0"/>
                <a:cs typeface="Courier New" panose="02070309020205020404" pitchFamily="49" charset="0"/>
              </a:rPr>
              <a:t>             Sum Sq Mean Sq NumDF  DenDF  F value  Pr(&gt;F)    </a:t>
            </a:r>
          </a:p>
          <a:p>
            <a:r>
              <a:rPr lang="en-GB" sz="1200">
                <a:latin typeface="Courier New" panose="02070309020205020404" pitchFamily="49" charset="0"/>
                <a:cs typeface="Courier New" panose="02070309020205020404" pitchFamily="49" charset="0"/>
              </a:rPr>
              <a:t>Prime          1586    1586     1 </a:t>
            </a:r>
            <a:r>
              <a:rPr lang="en-GB" sz="1200" b="1">
                <a:solidFill>
                  <a:srgbClr val="FF0000"/>
                </a:solidFill>
                <a:latin typeface="Courier New" panose="02070309020205020404" pitchFamily="49" charset="0"/>
                <a:cs typeface="Courier New" panose="02070309020205020404" pitchFamily="49" charset="0"/>
              </a:rPr>
              <a:t>52.178</a:t>
            </a:r>
            <a:r>
              <a:rPr lang="en-GB" sz="1200">
                <a:latin typeface="Courier New" panose="02070309020205020404" pitchFamily="49" charset="0"/>
                <a:cs typeface="Courier New" panose="02070309020205020404" pitchFamily="49" charset="0"/>
              </a:rPr>
              <a:t>   4.0393 0.04964 *  </a:t>
            </a:r>
          </a:p>
          <a:p>
            <a:r>
              <a:rPr lang="en-GB" sz="1200">
                <a:latin typeface="Courier New" panose="02070309020205020404" pitchFamily="49" charset="0"/>
                <a:cs typeface="Courier New" panose="02070309020205020404" pitchFamily="49" charset="0"/>
              </a:rPr>
              <a:t>Target         1939    1939     1 </a:t>
            </a:r>
            <a:r>
              <a:rPr lang="en-GB" sz="1200" b="1">
                <a:solidFill>
                  <a:srgbClr val="FF0000"/>
                </a:solidFill>
                <a:latin typeface="Courier New" panose="02070309020205020404" pitchFamily="49" charset="0"/>
                <a:cs typeface="Courier New" panose="02070309020205020404" pitchFamily="49" charset="0"/>
              </a:rPr>
              <a:t>53.176</a:t>
            </a:r>
            <a:r>
              <a:rPr lang="en-GB" sz="1200">
                <a:latin typeface="Courier New" panose="02070309020205020404" pitchFamily="49" charset="0"/>
                <a:cs typeface="Courier New" panose="02070309020205020404" pitchFamily="49" charset="0"/>
              </a:rPr>
              <a:t>   4.9374 0.03056 *  </a:t>
            </a:r>
          </a:p>
          <a:p>
            <a:r>
              <a:rPr lang="en-GB" sz="1200">
                <a:latin typeface="Courier New" panose="02070309020205020404" pitchFamily="49" charset="0"/>
                <a:cs typeface="Courier New" panose="02070309020205020404" pitchFamily="49" charset="0"/>
              </a:rPr>
              <a:t>Prime:Target 188861  188861     1 </a:t>
            </a:r>
            <a:r>
              <a:rPr lang="en-GB" sz="1200" b="1">
                <a:solidFill>
                  <a:srgbClr val="FF0000"/>
                </a:solidFill>
                <a:latin typeface="Courier New" panose="02070309020205020404" pitchFamily="49" charset="0"/>
                <a:cs typeface="Courier New" panose="02070309020205020404" pitchFamily="49" charset="0"/>
              </a:rPr>
              <a:t>28.999</a:t>
            </a:r>
            <a:r>
              <a:rPr lang="en-GB" sz="1200">
                <a:latin typeface="Courier New" panose="02070309020205020404" pitchFamily="49" charset="0"/>
                <a:cs typeface="Courier New" panose="02070309020205020404" pitchFamily="49" charset="0"/>
              </a:rPr>
              <a:t> 480.9584 &lt; 2e-16 ***</a:t>
            </a:r>
          </a:p>
          <a:p>
            <a:r>
              <a:rPr lang="en-GB" sz="1200">
                <a:latin typeface="Courier New" panose="02070309020205020404" pitchFamily="49" charset="0"/>
                <a:cs typeface="Courier New" panose="02070309020205020404" pitchFamily="49" charset="0"/>
              </a:rPr>
              <a:t>---</a:t>
            </a:r>
          </a:p>
          <a:p>
            <a:r>
              <a:rPr lang="en-GB" sz="1200">
                <a:latin typeface="Courier New" panose="02070309020205020404" pitchFamily="49" charset="0"/>
                <a:cs typeface="Courier New" panose="02070309020205020404" pitchFamily="49" charset="0"/>
              </a:rPr>
              <a:t>Signif. codes:  0 ‘***’ 0.001 ‘**’ 0.01 ‘*’ 0.05 ‘.’ 0.1 ‘ ’ 1</a:t>
            </a:r>
            <a:endParaRPr lang="en-GB" sz="1200" dirty="0">
              <a:latin typeface="Courier New" panose="02070309020205020404" pitchFamily="49" charset="0"/>
              <a:cs typeface="Courier New" panose="02070309020205020404" pitchFamily="49" charset="0"/>
            </a:endParaRPr>
          </a:p>
        </p:txBody>
      </p:sp>
      <p:sp>
        <p:nvSpPr>
          <p:cNvPr id="2" name="Rectangle 1">
            <a:extLst>
              <a:ext uri="{FF2B5EF4-FFF2-40B4-BE49-F238E27FC236}">
                <a16:creationId xmlns:a16="http://schemas.microsoft.com/office/drawing/2014/main" id="{3EC33CCA-B7B6-4ADF-A52F-F7D2AD5B2BAF}"/>
              </a:ext>
            </a:extLst>
          </p:cNvPr>
          <p:cNvSpPr/>
          <p:nvPr/>
        </p:nvSpPr>
        <p:spPr>
          <a:xfrm>
            <a:off x="8059498" y="3789040"/>
            <a:ext cx="2212966" cy="1384995"/>
          </a:xfrm>
          <a:prstGeom prst="rect">
            <a:avLst/>
          </a:prstGeom>
          <a:ln>
            <a:solidFill>
              <a:schemeClr val="tx1">
                <a:lumMod val="50000"/>
                <a:lumOff val="50000"/>
              </a:schemeClr>
            </a:solidFill>
            <a:prstDash val="dash"/>
          </a:ln>
        </p:spPr>
        <p:txBody>
          <a:bodyPr wrap="square">
            <a:spAutoFit/>
          </a:bodyPr>
          <a:lstStyle/>
          <a:p>
            <a:r>
              <a:rPr lang="en-US" sz="1200">
                <a:latin typeface="Courier New" panose="02070309020205020404" pitchFamily="49" charset="0"/>
                <a:cs typeface="Courier New" panose="02070309020205020404" pitchFamily="49" charset="0"/>
              </a:rPr>
              <a:t>        </a:t>
            </a:r>
          </a:p>
          <a:p>
            <a:r>
              <a:rPr lang="en-US" sz="1200">
                <a:latin typeface="Courier New" panose="02070309020205020404" pitchFamily="49" charset="0"/>
                <a:cs typeface="Courier New" panose="02070309020205020404" pitchFamily="49" charset="0"/>
              </a:rPr>
              <a:t>        </a:t>
            </a:r>
            <a:r>
              <a:rPr lang="en-CH" sz="1200">
                <a:latin typeface="Courier New" panose="02070309020205020404" pitchFamily="49" charset="0"/>
                <a:cs typeface="Courier New" panose="02070309020205020404" pitchFamily="49" charset="0"/>
              </a:rPr>
              <a:t>Effect   Rsq</a:t>
            </a:r>
          </a:p>
          <a:p>
            <a:r>
              <a:rPr lang="en-CH" sz="1200">
                <a:latin typeface="Courier New" panose="02070309020205020404" pitchFamily="49" charset="0"/>
                <a:cs typeface="Courier New" panose="02070309020205020404" pitchFamily="49" charset="0"/>
              </a:rPr>
              <a:t>1        Model 0.213</a:t>
            </a:r>
          </a:p>
          <a:p>
            <a:r>
              <a:rPr lang="en-CH" sz="1200">
                <a:latin typeface="Courier New" panose="02070309020205020404" pitchFamily="49" charset="0"/>
                <a:cs typeface="Courier New" panose="02070309020205020404" pitchFamily="49" charset="0"/>
              </a:rPr>
              <a:t>4 Prime:Target 0.208</a:t>
            </a:r>
          </a:p>
          <a:p>
            <a:r>
              <a:rPr lang="en-CH" sz="1200">
                <a:latin typeface="Courier New" panose="02070309020205020404" pitchFamily="49" charset="0"/>
                <a:cs typeface="Courier New" panose="02070309020205020404" pitchFamily="49" charset="0"/>
              </a:rPr>
              <a:t>3       Target 0.145</a:t>
            </a:r>
          </a:p>
          <a:p>
            <a:r>
              <a:rPr lang="en-CH" sz="1200">
                <a:latin typeface="Courier New" panose="02070309020205020404" pitchFamily="49" charset="0"/>
                <a:cs typeface="Courier New" panose="02070309020205020404" pitchFamily="49" charset="0"/>
              </a:rPr>
              <a:t>2        Prime 0.141</a:t>
            </a:r>
            <a:endParaRPr lang="en-US" sz="1200">
              <a:latin typeface="Courier New" panose="02070309020205020404" pitchFamily="49" charset="0"/>
              <a:cs typeface="Courier New" panose="02070309020205020404" pitchFamily="49" charset="0"/>
            </a:endParaRPr>
          </a:p>
          <a:p>
            <a:endParaRPr lang="en-US" sz="12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58511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600200"/>
            <a:ext cx="10945216" cy="4925144"/>
          </a:xfrm>
        </p:spPr>
        <p:txBody>
          <a:bodyPr>
            <a:noAutofit/>
          </a:bodyPr>
          <a:lstStyle/>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r>
              <a:rPr lang="da-DK" sz="16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Model-</a:t>
            </a:r>
            <a:r>
              <a:rPr lang="fr-CH" sz="3200" dirty="0" err="1">
                <a:solidFill>
                  <a:schemeClr val="tx2">
                    <a:lumMod val="75000"/>
                  </a:schemeClr>
                </a:solidFill>
                <a:latin typeface="Tw Cen MT" panose="020B0602020104020603" pitchFamily="34" charset="0"/>
              </a:rPr>
              <a:t>based</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predicted</a:t>
            </a:r>
            <a:r>
              <a:rPr lang="fr-CH" sz="3200" dirty="0">
                <a:solidFill>
                  <a:schemeClr val="tx2">
                    <a:lumMod val="75000"/>
                  </a:schemeClr>
                </a:solidFill>
                <a:latin typeface="Tw Cen MT" panose="020B0602020104020603" pitchFamily="34" charset="0"/>
              </a:rPr>
              <a:t> condition </a:t>
            </a:r>
            <a:r>
              <a:rPr lang="fr-CH" sz="3200" dirty="0" err="1">
                <a:solidFill>
                  <a:schemeClr val="tx2">
                    <a:lumMod val="75000"/>
                  </a:schemeClr>
                </a:solidFill>
                <a:latin typeface="Tw Cen MT" panose="020B0602020104020603" pitchFamily="34" charset="0"/>
              </a:rPr>
              <a:t>means</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BD760360-CD4D-4C79-A83D-2F074F2DE0D1}"/>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E2472C-CCA4-4842-8CB3-40F793184F8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pic>
        <p:nvPicPr>
          <p:cNvPr id="8" name="Picture 7">
            <a:extLst>
              <a:ext uri="{FF2B5EF4-FFF2-40B4-BE49-F238E27FC236}">
                <a16:creationId xmlns:a16="http://schemas.microsoft.com/office/drawing/2014/main" id="{C6031C2D-F12A-4D86-ADF9-68BA4C9A9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3542" y="1293557"/>
            <a:ext cx="8244916" cy="5388605"/>
          </a:xfrm>
          <a:prstGeom prst="rect">
            <a:avLst/>
          </a:prstGeom>
        </p:spPr>
      </p:pic>
    </p:spTree>
    <p:extLst>
      <p:ext uri="{BB962C8B-B14F-4D97-AF65-F5344CB8AC3E}">
        <p14:creationId xmlns:p14="http://schemas.microsoft.com/office/powerpoint/2010/main" val="371123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5" y="1600200"/>
            <a:ext cx="7897665" cy="4925144"/>
          </a:xfrm>
        </p:spPr>
        <p:txBody>
          <a:bodyPr>
            <a:noAutofit/>
          </a:bodyPr>
          <a:lstStyle/>
          <a:p>
            <a:r>
              <a:rPr lang="fr-CH" sz="1600">
                <a:latin typeface="Calibri Light" panose="020F0302020204030204" pitchFamily="34" charset="0"/>
                <a:cs typeface="Calibri Light" panose="020F0302020204030204" pitchFamily="34" charset="0"/>
              </a:rPr>
              <a:t>The preceding models were not nearly as complex as they could have been. Trial-level analyses may also want to incorporate </a:t>
            </a:r>
            <a:r>
              <a:rPr lang="fr-CH" sz="1600" b="1">
                <a:latin typeface="Calibri Light" panose="020F0302020204030204" pitchFamily="34" charset="0"/>
                <a:cs typeface="Calibri Light" panose="020F0302020204030204" pitchFamily="34" charset="0"/>
              </a:rPr>
              <a:t>(a) </a:t>
            </a:r>
            <a:r>
              <a:rPr lang="fr-CH" sz="1600">
                <a:solidFill>
                  <a:srgbClr val="0070C0"/>
                </a:solidFill>
                <a:latin typeface="Calibri Light" panose="020F0302020204030204" pitchFamily="34" charset="0"/>
                <a:cs typeface="Calibri Light" panose="020F0302020204030204" pitchFamily="34" charset="0"/>
              </a:rPr>
              <a:t>adaptation effects </a:t>
            </a:r>
            <a:r>
              <a:rPr lang="fr-CH" sz="1600">
                <a:latin typeface="Calibri Light" panose="020F0302020204030204" pitchFamily="34" charset="0"/>
                <a:cs typeface="Calibri Light" panose="020F0302020204030204" pitchFamily="34" charset="0"/>
              </a:rPr>
              <a:t>over trials, and </a:t>
            </a:r>
            <a:r>
              <a:rPr lang="fr-CH" sz="1600" b="1">
                <a:latin typeface="Calibri Light" panose="020F0302020204030204" pitchFamily="34" charset="0"/>
                <a:cs typeface="Calibri Light" panose="020F0302020204030204" pitchFamily="34" charset="0"/>
              </a:rPr>
              <a:t>(b) </a:t>
            </a:r>
            <a:r>
              <a:rPr lang="fr-CH" sz="1600">
                <a:solidFill>
                  <a:srgbClr val="0070C0"/>
                </a:solidFill>
                <a:latin typeface="Calibri Light" panose="020F0302020204030204" pitchFamily="34" charset="0"/>
                <a:cs typeface="Calibri Light" panose="020F0302020204030204" pitchFamily="34" charset="0"/>
              </a:rPr>
              <a:t>carry-over effects </a:t>
            </a:r>
            <a:r>
              <a:rPr lang="fr-CH" sz="1600">
                <a:latin typeface="Calibri Light" panose="020F0302020204030204" pitchFamily="34" charset="0"/>
                <a:cs typeface="Calibri Light" panose="020F0302020204030204" pitchFamily="34" charset="0"/>
              </a:rPr>
              <a:t>between consecutive trials. </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Normally, I would have included a trial effect in the priming model, both as fixed and random effect, e.g.:</a:t>
            </a:r>
          </a:p>
          <a:p>
            <a:endParaRPr lang="fr-CH" sz="1600">
              <a:latin typeface="Calibri Light" panose="020F0302020204030204" pitchFamily="34" charset="0"/>
              <a:cs typeface="Calibri Light" panose="020F0302020204030204" pitchFamily="34" charset="0"/>
            </a:endParaRPr>
          </a:p>
          <a:p>
            <a:pPr marL="0" indent="0">
              <a:buNone/>
            </a:pPr>
            <a:r>
              <a:rPr lang="da-DK" sz="1200">
                <a:latin typeface="Courier New" panose="02070309020205020404" pitchFamily="49" charset="0"/>
                <a:cs typeface="Courier New" panose="02070309020205020404" pitchFamily="49" charset="0"/>
              </a:rPr>
              <a:t>	RT~Prime*Target</a:t>
            </a:r>
            <a:r>
              <a:rPr lang="da-DK" sz="1200" b="1">
                <a:solidFill>
                  <a:srgbClr val="FF0000"/>
                </a:solidFill>
                <a:latin typeface="Courier New" panose="02070309020205020404" pitchFamily="49" charset="0"/>
                <a:cs typeface="Courier New" panose="02070309020205020404" pitchFamily="49" charset="0"/>
              </a:rPr>
              <a:t>+Trial</a:t>
            </a:r>
            <a:r>
              <a:rPr lang="da-DK" sz="1200">
                <a:latin typeface="Courier New" panose="02070309020205020404" pitchFamily="49" charset="0"/>
                <a:cs typeface="Courier New" panose="02070309020205020404" pitchFamily="49" charset="0"/>
              </a:rPr>
              <a:t>+ (1+Prime*Target</a:t>
            </a:r>
            <a:r>
              <a:rPr lang="da-DK" sz="1200" b="1">
                <a:solidFill>
                  <a:srgbClr val="FF0000"/>
                </a:solidFill>
                <a:latin typeface="Courier New" panose="02070309020205020404" pitchFamily="49" charset="0"/>
                <a:cs typeface="Courier New" panose="02070309020205020404" pitchFamily="49" charset="0"/>
              </a:rPr>
              <a:t>+Trial</a:t>
            </a:r>
            <a:r>
              <a:rPr lang="da-DK" sz="1200">
                <a:latin typeface="Courier New" panose="02070309020205020404" pitchFamily="49" charset="0"/>
                <a:cs typeface="Courier New" panose="02070309020205020404" pitchFamily="49" charset="0"/>
              </a:rPr>
              <a:t>|Subject)+</a:t>
            </a:r>
          </a:p>
          <a:p>
            <a:pPr marL="0" indent="0">
              <a:buNone/>
            </a:pPr>
            <a:r>
              <a:rPr lang="da-DK" sz="1200">
                <a:latin typeface="Courier New" panose="02070309020205020404" pitchFamily="49" charset="0"/>
                <a:cs typeface="Courier New" panose="02070309020205020404" pitchFamily="49" charset="0"/>
              </a:rPr>
              <a:t>		(1|Pword)+(1|Tword)</a:t>
            </a:r>
            <a:endParaRPr lang="fr-CH" sz="12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This would allow to explore how RT improved or declined during the task, and how individual participants differed in those changes. Generally speaking though, </a:t>
            </a:r>
            <a:r>
              <a:rPr lang="fr-CH" sz="1600">
                <a:solidFill>
                  <a:srgbClr val="0070C0"/>
                </a:solidFill>
                <a:latin typeface="Calibri Light" panose="020F0302020204030204" pitchFamily="34" charset="0"/>
                <a:cs typeface="Calibri Light" panose="020F0302020204030204" pitchFamily="34" charset="0"/>
              </a:rPr>
              <a:t>adaptation effects are not expected to confound the design effects.</a:t>
            </a:r>
            <a:r>
              <a:rPr lang="fr-CH" sz="1600">
                <a:latin typeface="Calibri Light" panose="020F0302020204030204" pitchFamily="34" charset="0"/>
                <a:cs typeface="Calibri Light" panose="020F0302020204030204" pitchFamily="34" charset="0"/>
              </a:rPr>
              <a:t> Why is that?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However, absence of confounding does not exclude the possibility of </a:t>
            </a:r>
            <a:r>
              <a:rPr lang="fr-CH" sz="1600">
                <a:solidFill>
                  <a:srgbClr val="0070C0"/>
                </a:solidFill>
                <a:latin typeface="Calibri Light" panose="020F0302020204030204" pitchFamily="34" charset="0"/>
                <a:cs typeface="Calibri Light" panose="020F0302020204030204" pitchFamily="34" charset="0"/>
              </a:rPr>
              <a:t>moderation</a:t>
            </a:r>
            <a:r>
              <a:rPr lang="fr-CH" sz="1600">
                <a:latin typeface="Calibri Light" panose="020F0302020204030204" pitchFamily="34" charset="0"/>
                <a:cs typeface="Calibri Light" panose="020F0302020204030204" pitchFamily="34" charset="0"/>
              </a:rPr>
              <a:t>. Some design effects may (dis)appear only when a certain level of skill has been achieved in the task. Modelling this requires interactional formulas, e.g.,  </a:t>
            </a:r>
            <a:r>
              <a:rPr lang="da-DK" sz="1200">
                <a:latin typeface="Courier New" panose="02070309020205020404" pitchFamily="49" charset="0"/>
                <a:cs typeface="Courier New" panose="02070309020205020404" pitchFamily="49" charset="0"/>
              </a:rPr>
              <a:t>RT~Prime*Target</a:t>
            </a:r>
            <a:r>
              <a:rPr lang="da-DK" sz="1200" b="1">
                <a:solidFill>
                  <a:srgbClr val="FF0000"/>
                </a:solidFill>
                <a:latin typeface="Courier New" panose="02070309020205020404" pitchFamily="49" charset="0"/>
                <a:cs typeface="Courier New" panose="02070309020205020404" pitchFamily="49" charset="0"/>
              </a:rPr>
              <a:t>*</a:t>
            </a:r>
            <a:r>
              <a:rPr lang="da-DK" sz="1200">
                <a:latin typeface="Courier New" panose="02070309020205020404" pitchFamily="49" charset="0"/>
                <a:cs typeface="Courier New" panose="02070309020205020404" pitchFamily="49" charset="0"/>
              </a:rPr>
              <a:t>Trial</a:t>
            </a:r>
            <a:r>
              <a:rPr lang="da-DK" sz="1600">
                <a:latin typeface="Calibri Light" panose="020F0302020204030204" pitchFamily="34" charset="0"/>
                <a:cs typeface="Calibri Light" panose="020F0302020204030204" pitchFamily="34" charset="0"/>
              </a:rPr>
              <a:t>.</a:t>
            </a:r>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pPr marL="0" indent="0">
              <a:buNone/>
            </a:pPr>
            <a:endParaRPr lang="da-DK" sz="1600" dirty="0">
              <a:latin typeface="Calibri Light" panose="020F0302020204030204" pitchFamily="34" charset="0"/>
              <a:cs typeface="Calibri Light" panose="020F0302020204030204" pitchFamily="34" charset="0"/>
            </a:endParaRPr>
          </a:p>
          <a:p>
            <a:pPr marL="0" indent="0">
              <a:buNone/>
            </a:pPr>
            <a:endParaRPr lang="da-DK"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Adaptation and carry-over effects</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B3C3780-F69C-4C5F-999C-209C0A8828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7121" y="1352527"/>
            <a:ext cx="2472872" cy="3948678"/>
          </a:xfrm>
          <a:prstGeom prst="rect">
            <a:avLst/>
          </a:prstGeom>
        </p:spPr>
      </p:pic>
      <p:sp>
        <p:nvSpPr>
          <p:cNvPr id="17" name="TextBox 16">
            <a:extLst>
              <a:ext uri="{FF2B5EF4-FFF2-40B4-BE49-F238E27FC236}">
                <a16:creationId xmlns:a16="http://schemas.microsoft.com/office/drawing/2014/main" id="{646B4F72-F285-4807-8C00-B805F7718891}"/>
              </a:ext>
            </a:extLst>
          </p:cNvPr>
          <p:cNvSpPr txBox="1"/>
          <p:nvPr/>
        </p:nvSpPr>
        <p:spPr>
          <a:xfrm>
            <a:off x="9293870" y="5313543"/>
            <a:ext cx="2304256" cy="430887"/>
          </a:xfrm>
          <a:prstGeom prst="rect">
            <a:avLst/>
          </a:prstGeom>
          <a:noFill/>
        </p:spPr>
        <p:txBody>
          <a:bodyPr wrap="square" rtlCol="0">
            <a:spAutoFit/>
          </a:bodyPr>
          <a:lstStyle/>
          <a:p>
            <a:pPr algn="r"/>
            <a:r>
              <a:rPr lang="en-US" sz="1050" dirty="0">
                <a:latin typeface="Calibri Light" panose="020F0302020204030204" pitchFamily="34" charset="0"/>
                <a:cs typeface="Calibri Light" panose="020F0302020204030204" pitchFamily="34" charset="0"/>
              </a:rPr>
              <a:t>Illustration of individual differences in RT adaptation (different data set).</a:t>
            </a:r>
            <a:endParaRPr lang="en-GB" sz="10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66572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9721080" cy="4925144"/>
          </a:xfrm>
        </p:spPr>
        <p:txBody>
          <a:bodyPr>
            <a:noAutofit/>
          </a:bodyPr>
          <a:lstStyle/>
          <a:p>
            <a:r>
              <a:rPr lang="fr-CH" sz="1600">
                <a:latin typeface="Calibri Light" panose="020F0302020204030204" pitchFamily="34" charset="0"/>
                <a:cs typeface="Calibri Light" panose="020F0302020204030204" pitchFamily="34" charset="0"/>
              </a:rPr>
              <a:t>Especially with intense stimuli, effects may last beyond the current trial, reflecting so-called carry-over effects, e.g.,:</a:t>
            </a: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For the priming data, we could create </a:t>
            </a:r>
            <a:r>
              <a:rPr lang="en-GB" sz="1600">
                <a:latin typeface="Calibri Light" panose="020F0302020204030204" pitchFamily="34" charset="0"/>
                <a:cs typeface="Calibri Light" panose="020F0302020204030204" pitchFamily="34" charset="0"/>
              </a:rPr>
              <a:t>“</a:t>
            </a:r>
            <a:r>
              <a:rPr lang="da-DK" sz="1600">
                <a:latin typeface="Calibri Light" panose="020F0302020204030204" pitchFamily="34" charset="0"/>
                <a:cs typeface="Calibri Light" panose="020F0302020204030204" pitchFamily="34" charset="0"/>
              </a:rPr>
              <a:t>lagged design variables</a:t>
            </a:r>
            <a:r>
              <a:rPr lang="en-GB" sz="1600">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 that represent the valence of prime and target on the preceding trial*:</a:t>
            </a:r>
            <a:endParaRPr lang="da-DK" sz="2000" dirty="0">
              <a:latin typeface="Calibri Light" panose="020F0302020204030204" pitchFamily="34" charset="0"/>
              <a:cs typeface="Calibri Light" panose="020F0302020204030204" pitchFamily="34" charset="0"/>
            </a:endParaRPr>
          </a:p>
          <a:p>
            <a:pPr marL="0" indent="0">
              <a:buNone/>
            </a:pPr>
            <a:endParaRPr lang="da-DK" sz="1200">
              <a:latin typeface="Calibri Light" panose="020F0302020204030204" pitchFamily="34" charset="0"/>
              <a:cs typeface="Calibri Light" panose="020F0302020204030204" pitchFamily="34" charset="0"/>
            </a:endParaRPr>
          </a:p>
          <a:p>
            <a:pPr marL="0" indent="0">
              <a:buNone/>
            </a:pPr>
            <a:r>
              <a:rPr lang="da-DK" sz="1200">
                <a:latin typeface="Courier New" panose="02070309020205020404" pitchFamily="49" charset="0"/>
                <a:cs typeface="Courier New" panose="02070309020205020404" pitchFamily="49" charset="0"/>
              </a:rPr>
              <a:t>	priming$Prime_lag &lt;- as.factor(c(NA,as.character(priming$Prime[-nrow(priming)])))</a:t>
            </a:r>
          </a:p>
          <a:p>
            <a:pPr marL="0" indent="0">
              <a:buNone/>
            </a:pPr>
            <a:r>
              <a:rPr lang="da-DK" sz="1200">
                <a:latin typeface="Courier New" panose="02070309020205020404" pitchFamily="49" charset="0"/>
                <a:cs typeface="Courier New" panose="02070309020205020404" pitchFamily="49" charset="0"/>
              </a:rPr>
              <a:t>	priming$Prime_lag[priming$Trial==1] &lt;- NA</a:t>
            </a:r>
          </a:p>
          <a:p>
            <a:pPr marL="0" indent="0">
              <a:buNone/>
            </a:pPr>
            <a:r>
              <a:rPr lang="da-DK" sz="1200">
                <a:latin typeface="Courier New" panose="02070309020205020404" pitchFamily="49" charset="0"/>
                <a:cs typeface="Courier New" panose="02070309020205020404" pitchFamily="49" charset="0"/>
              </a:rPr>
              <a:t>	priming$Target_lag &lt;- as.factor(c(NA,as.character(priming$Target[-nrow(priming)])))</a:t>
            </a:r>
          </a:p>
          <a:p>
            <a:pPr marL="0" indent="0">
              <a:buNone/>
            </a:pPr>
            <a:r>
              <a:rPr lang="da-DK" sz="1200">
                <a:latin typeface="Courier New" panose="02070309020205020404" pitchFamily="49" charset="0"/>
                <a:cs typeface="Courier New" panose="02070309020205020404" pitchFamily="49" charset="0"/>
              </a:rPr>
              <a:t>	priming$Target_lag[priming$Trial==1] &lt;- NA</a:t>
            </a:r>
            <a:endParaRPr lang="da-DK" sz="1600">
              <a:latin typeface="Calibri Light" panose="020F0302020204030204" pitchFamily="34" charset="0"/>
              <a:cs typeface="Calibri Light" panose="020F0302020204030204" pitchFamily="34" charset="0"/>
            </a:endParaRPr>
          </a:p>
          <a:p>
            <a:pPr marL="0" indent="0">
              <a:buNone/>
            </a:pPr>
            <a:endParaRPr lang="da-DK" sz="1600">
              <a:latin typeface="Calibri Light" panose="020F0302020204030204" pitchFamily="34" charset="0"/>
              <a:cs typeface="Calibri Light" panose="020F0302020204030204" pitchFamily="34" charset="0"/>
            </a:endParaRPr>
          </a:p>
          <a:p>
            <a:pPr marL="0" indent="0">
              <a:buNone/>
            </a:pPr>
            <a:endParaRPr lang="da-DK" sz="1600" dirty="0">
              <a:latin typeface="Calibri Light" panose="020F0302020204030204" pitchFamily="34" charset="0"/>
              <a:cs typeface="Calibri Light" panose="020F0302020204030204" pitchFamily="34" charset="0"/>
            </a:endParaRPr>
          </a:p>
          <a:p>
            <a:pPr marL="0" indent="0">
              <a:buNone/>
            </a:pPr>
            <a:endParaRPr lang="da-DK"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Adaptation and carry-over effects</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C127133-7DAA-4B7F-B206-FF36CC5FF15E}"/>
              </a:ext>
            </a:extLst>
          </p:cNvPr>
          <p:cNvGrpSpPr>
            <a:grpSpLocks noChangeAspect="1"/>
          </p:cNvGrpSpPr>
          <p:nvPr/>
        </p:nvGrpSpPr>
        <p:grpSpPr>
          <a:xfrm>
            <a:off x="2927648" y="2564904"/>
            <a:ext cx="5946527" cy="1385908"/>
            <a:chOff x="3143672" y="2564905"/>
            <a:chExt cx="5328592" cy="1241891"/>
          </a:xfrm>
        </p:grpSpPr>
        <p:sp>
          <p:nvSpPr>
            <p:cNvPr id="21" name="Arrow: Right 20">
              <a:extLst>
                <a:ext uri="{FF2B5EF4-FFF2-40B4-BE49-F238E27FC236}">
                  <a16:creationId xmlns:a16="http://schemas.microsoft.com/office/drawing/2014/main" id="{CBD82F11-ECBB-4EC7-A58A-ED50A63B0F1F}"/>
                </a:ext>
              </a:extLst>
            </p:cNvPr>
            <p:cNvSpPr/>
            <p:nvPr/>
          </p:nvSpPr>
          <p:spPr>
            <a:xfrm>
              <a:off x="3143672" y="2672647"/>
              <a:ext cx="5328592" cy="684265"/>
            </a:xfrm>
            <a:prstGeom prst="rightArrow">
              <a:avLst>
                <a:gd name="adj1" fmla="val 69616"/>
                <a:gd name="adj2" fmla="val 7282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CF7AEC9-69F7-4063-BC29-74C3EA1A62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384" r="8093"/>
            <a:stretch/>
          </p:blipFill>
          <p:spPr>
            <a:xfrm>
              <a:off x="3575720" y="2571254"/>
              <a:ext cx="1296144" cy="872919"/>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F76DE1A4-09F1-4F85-A121-F24D7F9D94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32592" y="2571254"/>
              <a:ext cx="1236810" cy="872919"/>
            </a:xfrm>
            <a:prstGeom prst="rect">
              <a:avLst/>
            </a:prstGeom>
            <a:effectLst>
              <a:outerShdw blurRad="50800" dist="38100" dir="8100000" algn="tr" rotWithShape="0">
                <a:prstClr val="black">
                  <a:alpha val="40000"/>
                </a:prstClr>
              </a:outerShdw>
            </a:effectLst>
          </p:spPr>
        </p:pic>
        <p:sp>
          <p:nvSpPr>
            <p:cNvPr id="15" name="TextBox 14">
              <a:extLst>
                <a:ext uri="{FF2B5EF4-FFF2-40B4-BE49-F238E27FC236}">
                  <a16:creationId xmlns:a16="http://schemas.microsoft.com/office/drawing/2014/main" id="{A18E21DB-108A-45C0-9236-4BE04854CD5F}"/>
                </a:ext>
              </a:extLst>
            </p:cNvPr>
            <p:cNvSpPr txBox="1"/>
            <p:nvPr/>
          </p:nvSpPr>
          <p:spPr>
            <a:xfrm>
              <a:off x="3846638" y="3499019"/>
              <a:ext cx="754309" cy="307777"/>
            </a:xfrm>
            <a:prstGeom prst="rect">
              <a:avLst/>
            </a:prstGeom>
            <a:noFill/>
          </p:spPr>
          <p:txBody>
            <a:bodyPr wrap="none" rtlCol="0">
              <a:spAutoFit/>
            </a:bodyPr>
            <a:lstStyle/>
            <a:p>
              <a:pPr algn="ctr"/>
              <a:r>
                <a:rPr lang="en-US" sz="1400" b="1">
                  <a:latin typeface="Calibri Light" panose="020F0302020204030204" pitchFamily="34" charset="0"/>
                  <a:cs typeface="Calibri Light" panose="020F0302020204030204" pitchFamily="34" charset="0"/>
                </a:rPr>
                <a:t>Trial </a:t>
              </a:r>
              <a:r>
                <a:rPr lang="en-US" sz="1400" b="1" i="1">
                  <a:latin typeface="Calibri Light" panose="020F0302020204030204" pitchFamily="34" charset="0"/>
                  <a:cs typeface="Calibri Light" panose="020F0302020204030204" pitchFamily="34" charset="0"/>
                </a:rPr>
                <a:t>t</a:t>
              </a:r>
              <a:r>
                <a:rPr lang="en-US" sz="1400" b="1">
                  <a:latin typeface="Calibri Light" panose="020F0302020204030204" pitchFamily="34" charset="0"/>
                  <a:cs typeface="Calibri Light" panose="020F0302020204030204" pitchFamily="34" charset="0"/>
                </a:rPr>
                <a:t>−1</a:t>
              </a:r>
              <a:endParaRPr lang="en-GB" sz="1400" b="1">
                <a:latin typeface="Calibri Light" panose="020F0302020204030204" pitchFamily="34" charset="0"/>
                <a:cs typeface="Calibri Light" panose="020F0302020204030204" pitchFamily="34" charset="0"/>
              </a:endParaRPr>
            </a:p>
          </p:txBody>
        </p:sp>
        <p:pic>
          <p:nvPicPr>
            <p:cNvPr id="18" name="Picture 17">
              <a:extLst>
                <a:ext uri="{FF2B5EF4-FFF2-40B4-BE49-F238E27FC236}">
                  <a16:creationId xmlns:a16="http://schemas.microsoft.com/office/drawing/2014/main" id="{6F631C93-3FB9-4F5A-971F-02B1D0EA6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0130" y="2569164"/>
              <a:ext cx="1375789" cy="875009"/>
            </a:xfrm>
            <a:prstGeom prst="rect">
              <a:avLst/>
            </a:prstGeom>
            <a:effectLst>
              <a:outerShdw blurRad="50800" dist="38100" dir="8100000" algn="tr" rotWithShape="0">
                <a:prstClr val="black">
                  <a:alpha val="40000"/>
                </a:prstClr>
              </a:outerShdw>
            </a:effectLst>
          </p:spPr>
        </p:pic>
        <p:sp>
          <p:nvSpPr>
            <p:cNvPr id="19" name="TextBox 18">
              <a:extLst>
                <a:ext uri="{FF2B5EF4-FFF2-40B4-BE49-F238E27FC236}">
                  <a16:creationId xmlns:a16="http://schemas.microsoft.com/office/drawing/2014/main" id="{210C4A1A-7D23-480D-B7A2-F3A20394C5B8}"/>
                </a:ext>
              </a:extLst>
            </p:cNvPr>
            <p:cNvSpPr txBox="1"/>
            <p:nvPr/>
          </p:nvSpPr>
          <p:spPr>
            <a:xfrm>
              <a:off x="5362809" y="3499019"/>
              <a:ext cx="576375" cy="307777"/>
            </a:xfrm>
            <a:prstGeom prst="rect">
              <a:avLst/>
            </a:prstGeom>
            <a:noFill/>
          </p:spPr>
          <p:txBody>
            <a:bodyPr wrap="none" rtlCol="0">
              <a:spAutoFit/>
            </a:bodyPr>
            <a:lstStyle/>
            <a:p>
              <a:pPr algn="ctr"/>
              <a:r>
                <a:rPr lang="en-US" sz="1400" b="1">
                  <a:latin typeface="Calibri Light" panose="020F0302020204030204" pitchFamily="34" charset="0"/>
                  <a:cs typeface="Calibri Light" panose="020F0302020204030204" pitchFamily="34" charset="0"/>
                </a:rPr>
                <a:t>Trial </a:t>
              </a:r>
              <a:r>
                <a:rPr lang="en-US" sz="1400" b="1" i="1">
                  <a:latin typeface="Calibri Light" panose="020F0302020204030204" pitchFamily="34" charset="0"/>
                  <a:cs typeface="Calibri Light" panose="020F0302020204030204" pitchFamily="34" charset="0"/>
                </a:rPr>
                <a:t>t</a:t>
              </a:r>
              <a:endParaRPr lang="en-GB" sz="1400" b="1" i="1">
                <a:latin typeface="Calibri Light" panose="020F0302020204030204"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6A4B01B3-30E3-4B70-B4F6-7A2079AC1FAF}"/>
                </a:ext>
              </a:extLst>
            </p:cNvPr>
            <p:cNvSpPr txBox="1"/>
            <p:nvPr/>
          </p:nvSpPr>
          <p:spPr>
            <a:xfrm>
              <a:off x="6740870" y="3499018"/>
              <a:ext cx="754309" cy="307777"/>
            </a:xfrm>
            <a:prstGeom prst="rect">
              <a:avLst/>
            </a:prstGeom>
            <a:noFill/>
          </p:spPr>
          <p:txBody>
            <a:bodyPr wrap="none" rtlCol="0">
              <a:spAutoFit/>
            </a:bodyPr>
            <a:lstStyle/>
            <a:p>
              <a:pPr algn="ctr"/>
              <a:r>
                <a:rPr lang="en-US" sz="1400" b="1">
                  <a:latin typeface="Calibri Light" panose="020F0302020204030204" pitchFamily="34" charset="0"/>
                  <a:cs typeface="Calibri Light" panose="020F0302020204030204" pitchFamily="34" charset="0"/>
                </a:rPr>
                <a:t>Trial </a:t>
              </a:r>
              <a:r>
                <a:rPr lang="en-US" sz="1400" b="1" i="1">
                  <a:latin typeface="Calibri Light" panose="020F0302020204030204" pitchFamily="34" charset="0"/>
                  <a:cs typeface="Calibri Light" panose="020F0302020204030204" pitchFamily="34" charset="0"/>
                </a:rPr>
                <a:t>t</a:t>
              </a:r>
              <a:r>
                <a:rPr lang="en-US" sz="1400" b="1">
                  <a:latin typeface="Calibri Light" panose="020F0302020204030204" pitchFamily="34" charset="0"/>
                  <a:cs typeface="Calibri Light" panose="020F0302020204030204" pitchFamily="34" charset="0"/>
                </a:rPr>
                <a:t>+1</a:t>
              </a:r>
              <a:endParaRPr lang="en-GB" sz="1400" b="1">
                <a:latin typeface="Calibri Light" panose="020F0302020204030204" pitchFamily="34" charset="0"/>
                <a:cs typeface="Calibri Light" panose="020F0302020204030204" pitchFamily="34" charset="0"/>
              </a:endParaRPr>
            </a:p>
          </p:txBody>
        </p:sp>
        <p:cxnSp>
          <p:nvCxnSpPr>
            <p:cNvPr id="23" name="Connector: Curved 22">
              <a:extLst>
                <a:ext uri="{FF2B5EF4-FFF2-40B4-BE49-F238E27FC236}">
                  <a16:creationId xmlns:a16="http://schemas.microsoft.com/office/drawing/2014/main" id="{1AA6865B-798F-41EE-9EBF-53A88A56958F}"/>
                </a:ext>
              </a:extLst>
            </p:cNvPr>
            <p:cNvCxnSpPr>
              <a:stCxn id="5" idx="0"/>
              <a:endCxn id="12" idx="0"/>
            </p:cNvCxnSpPr>
            <p:nvPr/>
          </p:nvCxnSpPr>
          <p:spPr>
            <a:xfrm rot="5400000" flipH="1" flipV="1">
              <a:off x="4937394" y="1857652"/>
              <a:ext cx="12700" cy="1427205"/>
            </a:xfrm>
            <a:prstGeom prst="curvedConnector3">
              <a:avLst>
                <a:gd name="adj1" fmla="val 180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1F310EBD-40D9-4CB1-85E8-7799C9294A66}"/>
                </a:ext>
              </a:extLst>
            </p:cNvPr>
            <p:cNvCxnSpPr>
              <a:stCxn id="12" idx="0"/>
              <a:endCxn id="18" idx="0"/>
            </p:cNvCxnSpPr>
            <p:nvPr/>
          </p:nvCxnSpPr>
          <p:spPr>
            <a:xfrm rot="5400000" flipH="1" flipV="1">
              <a:off x="6383466" y="1836695"/>
              <a:ext cx="2090" cy="1467028"/>
            </a:xfrm>
            <a:prstGeom prst="curvedConnector3">
              <a:avLst>
                <a:gd name="adj1" fmla="val 11037799"/>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6B7E8147-C008-47B1-918E-5628F6A0F72C}"/>
              </a:ext>
            </a:extLst>
          </p:cNvPr>
          <p:cNvSpPr txBox="1"/>
          <p:nvPr/>
        </p:nvSpPr>
        <p:spPr>
          <a:xfrm>
            <a:off x="7032104" y="6397715"/>
            <a:ext cx="4809330" cy="261610"/>
          </a:xfrm>
          <a:prstGeom prst="rect">
            <a:avLst/>
          </a:prstGeom>
          <a:noFill/>
        </p:spPr>
        <p:txBody>
          <a:bodyPr wrap="none" rtlCol="0">
            <a:spAutoFit/>
          </a:bodyPr>
          <a:lstStyle/>
          <a:p>
            <a:r>
              <a:rPr lang="en-US" sz="1100">
                <a:solidFill>
                  <a:srgbClr val="FF0000"/>
                </a:solidFill>
              </a:rPr>
              <a:t>*Example R code only works if trial data are ordered by trial number per subject!</a:t>
            </a:r>
            <a:endParaRPr lang="en-GB" sz="1100">
              <a:solidFill>
                <a:srgbClr val="FF0000"/>
              </a:solidFill>
            </a:endParaRPr>
          </a:p>
        </p:txBody>
      </p:sp>
    </p:spTree>
    <p:extLst>
      <p:ext uri="{BB962C8B-B14F-4D97-AF65-F5344CB8AC3E}">
        <p14:creationId xmlns:p14="http://schemas.microsoft.com/office/powerpoint/2010/main" val="791808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9721080" cy="4925144"/>
          </a:xfrm>
        </p:spPr>
        <p:txBody>
          <a:bodyPr>
            <a:noAutofit/>
          </a:bodyPr>
          <a:lstStyle/>
          <a:p>
            <a:r>
              <a:rPr lang="fr-CH" sz="1600">
                <a:latin typeface="Calibri Light" panose="020F0302020204030204" pitchFamily="34" charset="0"/>
                <a:cs typeface="Calibri Light" panose="020F0302020204030204" pitchFamily="34" charset="0"/>
              </a:rPr>
              <a:t>Using the lagged variables, we may expand our model formula to contain 2×2×2×2 design effects:</a:t>
            </a:r>
          </a:p>
          <a:p>
            <a:endParaRPr lang="fr-CH" sz="1600">
              <a:latin typeface="Calibri Light" panose="020F0302020204030204" pitchFamily="34" charset="0"/>
              <a:cs typeface="Calibri Light" panose="020F0302020204030204" pitchFamily="34" charset="0"/>
            </a:endParaRPr>
          </a:p>
          <a:p>
            <a:pPr marL="0" indent="0">
              <a:buNone/>
            </a:pPr>
            <a:r>
              <a:rPr lang="fr-CH" sz="1200">
                <a:latin typeface="Courier New" panose="02070309020205020404" pitchFamily="49" charset="0"/>
                <a:cs typeface="Courier New" panose="02070309020205020404" pitchFamily="49" charset="0"/>
              </a:rPr>
              <a:t>	RT ~ Prime_lag*Target_lag*Prime*Target + </a:t>
            </a:r>
          </a:p>
          <a:p>
            <a:pPr marL="0" indent="0">
              <a:buNone/>
            </a:pPr>
            <a:r>
              <a:rPr lang="fr-CH" sz="1200">
                <a:latin typeface="Courier New" panose="02070309020205020404" pitchFamily="49" charset="0"/>
                <a:cs typeface="Courier New" panose="02070309020205020404" pitchFamily="49" charset="0"/>
              </a:rPr>
              <a:t>		(1+ Prime_lag*Target_lag*Prime*Target|Subject) + </a:t>
            </a:r>
          </a:p>
          <a:p>
            <a:pPr marL="0" indent="0">
              <a:buNone/>
            </a:pPr>
            <a:r>
              <a:rPr lang="fr-CH" sz="1200">
                <a:latin typeface="Courier New" panose="02070309020205020404" pitchFamily="49" charset="0"/>
                <a:cs typeface="Courier New" panose="02070309020205020404" pitchFamily="49" charset="0"/>
              </a:rPr>
              <a:t>		(1|Pword)+(1|Tword)</a:t>
            </a:r>
            <a:endParaRPr lang="da-DK" sz="1200">
              <a:latin typeface="Courier New" panose="02070309020205020404" pitchFamily="49" charset="0"/>
              <a:cs typeface="Courier New" panose="02070309020205020404" pitchFamily="49" charset="0"/>
            </a:endParaRPr>
          </a:p>
          <a:p>
            <a:pPr marL="0" indent="0">
              <a:buNone/>
            </a:pPr>
            <a:endParaRPr lang="da-DK" sz="1600" dirty="0">
              <a:latin typeface="Calibri Light" panose="020F0302020204030204" pitchFamily="34" charset="0"/>
              <a:cs typeface="Calibri Light" panose="020F0302020204030204" pitchFamily="34" charset="0"/>
            </a:endParaRPr>
          </a:p>
          <a:p>
            <a:r>
              <a:rPr lang="da-DK" sz="1600">
                <a:latin typeface="Calibri Light" panose="020F0302020204030204" pitchFamily="34" charset="0"/>
                <a:cs typeface="Calibri Light" panose="020F0302020204030204" pitchFamily="34" charset="0"/>
              </a:rPr>
              <a:t>Doing this moves our model into the direction of </a:t>
            </a:r>
            <a:r>
              <a:rPr lang="da-DK" sz="1600">
                <a:solidFill>
                  <a:srgbClr val="0070C0"/>
                </a:solidFill>
                <a:latin typeface="Calibri Light" panose="020F0302020204030204" pitchFamily="34" charset="0"/>
                <a:cs typeface="Calibri Light" panose="020F0302020204030204" pitchFamily="34" charset="0"/>
              </a:rPr>
              <a:t>time series analysis</a:t>
            </a:r>
            <a:r>
              <a:rPr lang="da-DK" sz="1600">
                <a:latin typeface="Calibri Light" panose="020F0302020204030204" pitchFamily="34" charset="0"/>
                <a:cs typeface="Calibri Light" panose="020F0302020204030204" pitchFamily="34" charset="0"/>
              </a:rPr>
              <a:t>, where typically a longitudinal outcome </a:t>
            </a:r>
            <a:r>
              <a:rPr lang="da-DK" sz="1600" i="1">
                <a:latin typeface="Calibri Light" panose="020F0302020204030204" pitchFamily="34" charset="0"/>
                <a:cs typeface="Calibri Light" panose="020F0302020204030204" pitchFamily="34" charset="0"/>
              </a:rPr>
              <a:t>Y</a:t>
            </a:r>
            <a:r>
              <a:rPr lang="da-DK" sz="1600" i="1" baseline="-25000">
                <a:latin typeface="Calibri Light" panose="020F0302020204030204" pitchFamily="34" charset="0"/>
                <a:cs typeface="Calibri Light" panose="020F0302020204030204" pitchFamily="34" charset="0"/>
              </a:rPr>
              <a:t>t</a:t>
            </a:r>
            <a:r>
              <a:rPr lang="da-DK" sz="1600">
                <a:latin typeface="Calibri Light" panose="020F0302020204030204" pitchFamily="34" charset="0"/>
                <a:cs typeface="Calibri Light" panose="020F0302020204030204" pitchFamily="34" charset="0"/>
              </a:rPr>
              <a:t> is modelled not just by </a:t>
            </a:r>
            <a:r>
              <a:rPr lang="da-DK" sz="1600" i="1">
                <a:latin typeface="Calibri Light" panose="020F0302020204030204" pitchFamily="34" charset="0"/>
                <a:cs typeface="Calibri Light" panose="020F0302020204030204" pitchFamily="34" charset="0"/>
              </a:rPr>
              <a:t>X</a:t>
            </a:r>
            <a:r>
              <a:rPr lang="da-DK" sz="1600" i="1" baseline="-25000">
                <a:latin typeface="Calibri Light" panose="020F0302020204030204" pitchFamily="34" charset="0"/>
                <a:cs typeface="Calibri Light" panose="020F0302020204030204" pitchFamily="34" charset="0"/>
              </a:rPr>
              <a:t>t</a:t>
            </a:r>
            <a:r>
              <a:rPr lang="da-DK" sz="1600">
                <a:latin typeface="Calibri Light" panose="020F0302020204030204" pitchFamily="34" charset="0"/>
                <a:cs typeface="Calibri Light" panose="020F0302020204030204" pitchFamily="34" charset="0"/>
              </a:rPr>
              <a:t> but especially </a:t>
            </a:r>
            <a:r>
              <a:rPr lang="da-DK" sz="1600" i="1">
                <a:latin typeface="Calibri Light" panose="020F0302020204030204" pitchFamily="34" charset="0"/>
                <a:cs typeface="Calibri Light" panose="020F0302020204030204" pitchFamily="34" charset="0"/>
              </a:rPr>
              <a:t>Y</a:t>
            </a:r>
            <a:r>
              <a:rPr lang="da-DK" sz="1600" i="1" baseline="-25000">
                <a:latin typeface="Calibri Light" panose="020F0302020204030204" pitchFamily="34" charset="0"/>
                <a:cs typeface="Calibri Light" panose="020F0302020204030204" pitchFamily="34" charset="0"/>
              </a:rPr>
              <a:t>t-p</a:t>
            </a:r>
            <a:r>
              <a:rPr lang="da-DK" sz="1600">
                <a:latin typeface="Calibri Light" panose="020F0302020204030204" pitchFamily="34" charset="0"/>
                <a:cs typeface="Calibri Light" panose="020F0302020204030204" pitchFamily="34" charset="0"/>
              </a:rPr>
              <a:t> and </a:t>
            </a:r>
            <a:r>
              <a:rPr lang="da-DK" sz="1600" i="1">
                <a:latin typeface="Calibri Light" panose="020F0302020204030204" pitchFamily="34" charset="0"/>
                <a:cs typeface="Calibri Light" panose="020F0302020204030204" pitchFamily="34" charset="0"/>
              </a:rPr>
              <a:t>X</a:t>
            </a:r>
            <a:r>
              <a:rPr lang="da-DK" sz="1600" i="1" baseline="-25000">
                <a:latin typeface="Calibri Light" panose="020F0302020204030204" pitchFamily="34" charset="0"/>
                <a:cs typeface="Calibri Light" panose="020F0302020204030204" pitchFamily="34" charset="0"/>
              </a:rPr>
              <a:t>t-p</a:t>
            </a:r>
            <a:r>
              <a:rPr lang="da-DK" sz="1600">
                <a:latin typeface="Calibri Light" panose="020F0302020204030204" pitchFamily="34" charset="0"/>
                <a:cs typeface="Calibri Light" panose="020F0302020204030204" pitchFamily="34" charset="0"/>
              </a:rPr>
              <a:t>, with </a:t>
            </a:r>
            <a:r>
              <a:rPr lang="da-DK" sz="1600" i="1">
                <a:latin typeface="Calibri Light" panose="020F0302020204030204" pitchFamily="34" charset="0"/>
                <a:cs typeface="Calibri Light" panose="020F0302020204030204" pitchFamily="34" charset="0"/>
              </a:rPr>
              <a:t>p</a:t>
            </a:r>
            <a:r>
              <a:rPr lang="da-DK" sz="1600">
                <a:latin typeface="Calibri Light" panose="020F0302020204030204" pitchFamily="34" charset="0"/>
                <a:cs typeface="Calibri Light" panose="020F0302020204030204" pitchFamily="34" charset="0"/>
              </a:rPr>
              <a:t> a chosen amount of time lag. In fact we could consider to expand our affective priming formula similarly:</a:t>
            </a:r>
          </a:p>
          <a:p>
            <a:endParaRPr lang="da-DK" sz="1600">
              <a:latin typeface="Calibri Light" panose="020F0302020204030204" pitchFamily="34" charset="0"/>
              <a:cs typeface="Calibri Light" panose="020F0302020204030204" pitchFamily="34" charset="0"/>
            </a:endParaRPr>
          </a:p>
          <a:p>
            <a:pPr marL="0" indent="0">
              <a:buNone/>
            </a:pPr>
            <a:r>
              <a:rPr lang="fr-CH" sz="1200">
                <a:latin typeface="Courier New" panose="02070309020205020404" pitchFamily="49" charset="0"/>
                <a:cs typeface="Courier New" panose="02070309020205020404" pitchFamily="49" charset="0"/>
              </a:rPr>
              <a:t>	RT ~ Prime_lag*Target_lag*Prime*Target</a:t>
            </a:r>
            <a:r>
              <a:rPr lang="fr-CH" sz="1200" b="1">
                <a:solidFill>
                  <a:srgbClr val="FF0000"/>
                </a:solidFill>
                <a:latin typeface="Courier New" panose="02070309020205020404" pitchFamily="49" charset="0"/>
                <a:cs typeface="Courier New" panose="02070309020205020404" pitchFamily="49" charset="0"/>
              </a:rPr>
              <a:t>*RT_lag</a:t>
            </a:r>
          </a:p>
          <a:p>
            <a:pPr marL="0" indent="0">
              <a:buNone/>
            </a:pPr>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This allows the previous RT to influence the current RT, and moderate design effects. While this may seem attractive, </a:t>
            </a:r>
            <a:r>
              <a:rPr lang="fr-CH" sz="1600">
                <a:solidFill>
                  <a:srgbClr val="FF0000"/>
                </a:solidFill>
                <a:latin typeface="Calibri Light" panose="020F0302020204030204" pitchFamily="34" charset="0"/>
                <a:cs typeface="Calibri Light" panose="020F0302020204030204" pitchFamily="34" charset="0"/>
              </a:rPr>
              <a:t>this is a bad idea conceptually and practically!</a:t>
            </a:r>
            <a:r>
              <a:rPr lang="fr-CH" sz="1600">
                <a:latin typeface="Calibri Light" panose="020F0302020204030204" pitchFamily="34" charset="0"/>
                <a:cs typeface="Calibri Light" panose="020F0302020204030204" pitchFamily="34" charset="0"/>
              </a:rPr>
              <a:t> If RTs have moderate-to-strong auto-correlation, </a:t>
            </a:r>
            <a:r>
              <a:rPr lang="fr-CH" sz="1400">
                <a:latin typeface="Courier New" panose="02070309020205020404" pitchFamily="49" charset="0"/>
                <a:cs typeface="Courier New" panose="02070309020205020404" pitchFamily="49" charset="0"/>
              </a:rPr>
              <a:t>RT_lag</a:t>
            </a:r>
            <a:r>
              <a:rPr lang="fr-CH" sz="1600">
                <a:latin typeface="Calibri Light" panose="020F0302020204030204" pitchFamily="34" charset="0"/>
                <a:cs typeface="Calibri Light" panose="020F0302020204030204" pitchFamily="34" charset="0"/>
              </a:rPr>
              <a:t> will have a highly significant effect, to the point that it may </a:t>
            </a:r>
            <a:r>
              <a:rPr lang="fr-CH" sz="1600">
                <a:solidFill>
                  <a:srgbClr val="0070C0"/>
                </a:solidFill>
                <a:latin typeface="Calibri Light" panose="020F0302020204030204" pitchFamily="34" charset="0"/>
                <a:cs typeface="Calibri Light" panose="020F0302020204030204" pitchFamily="34" charset="0"/>
              </a:rPr>
              <a:t>drown out the design effects </a:t>
            </a:r>
            <a:r>
              <a:rPr lang="fr-CH" sz="1600">
                <a:latin typeface="Calibri Light" panose="020F0302020204030204" pitchFamily="34" charset="0"/>
                <a:cs typeface="Calibri Light" panose="020F0302020204030204" pitchFamily="34" charset="0"/>
              </a:rPr>
              <a:t>in the model.</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As well, the association is between </a:t>
            </a:r>
            <a:r>
              <a:rPr lang="fr-CH" sz="1400">
                <a:latin typeface="Courier New" panose="02070309020205020404" pitchFamily="49" charset="0"/>
                <a:cs typeface="Courier New" panose="02070309020205020404" pitchFamily="49" charset="0"/>
              </a:rPr>
              <a:t>RT_lag</a:t>
            </a:r>
            <a:r>
              <a:rPr lang="fr-CH" sz="1600">
                <a:latin typeface="Calibri Light" panose="020F0302020204030204" pitchFamily="34" charset="0"/>
                <a:cs typeface="Calibri Light" panose="020F0302020204030204" pitchFamily="34" charset="0"/>
              </a:rPr>
              <a:t> and </a:t>
            </a:r>
            <a:r>
              <a:rPr lang="fr-CH" sz="1400">
                <a:latin typeface="Courier New" panose="02070309020205020404" pitchFamily="49" charset="0"/>
                <a:cs typeface="Courier New" panose="02070309020205020404" pitchFamily="49" charset="0"/>
              </a:rPr>
              <a:t>RT</a:t>
            </a:r>
            <a:r>
              <a:rPr lang="fr-CH" sz="1600">
                <a:latin typeface="Calibri Light" panose="020F0302020204030204" pitchFamily="34" charset="0"/>
                <a:cs typeface="Calibri Light" panose="020F0302020204030204" pitchFamily="34" charset="0"/>
              </a:rPr>
              <a:t> is causally trivial. A significant effect of </a:t>
            </a:r>
            <a:r>
              <a:rPr lang="fr-CH" sz="1400">
                <a:latin typeface="Courier New" panose="02070309020205020404" pitchFamily="49" charset="0"/>
                <a:cs typeface="Courier New" panose="02070309020205020404" pitchFamily="49" charset="0"/>
              </a:rPr>
              <a:t>RT_lag</a:t>
            </a:r>
            <a:r>
              <a:rPr lang="fr-CH" sz="1600">
                <a:latin typeface="Calibri Light" panose="020F0302020204030204" pitchFamily="34" charset="0"/>
                <a:cs typeface="Calibri Light" panose="020F0302020204030204" pitchFamily="34" charset="0"/>
              </a:rPr>
              <a:t> does not mean </a:t>
            </a:r>
            <a:r>
              <a:rPr lang="da-DK" sz="1600">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reaction time changed because of reaction time</a:t>
            </a:r>
            <a:r>
              <a:rPr lang="da-DK" sz="1600">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a:t>
            </a:r>
            <a:endParaRPr lang="da-DK" sz="16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Adaptation and carry-over effects</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483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9721080" cy="4925144"/>
          </a:xfrm>
        </p:spPr>
        <p:txBody>
          <a:bodyPr>
            <a:noAutofit/>
          </a:bodyPr>
          <a:lstStyle/>
          <a:p>
            <a:r>
              <a:rPr lang="fr-CH" sz="1600">
                <a:latin typeface="Calibri Light" panose="020F0302020204030204" pitchFamily="34" charset="0"/>
                <a:cs typeface="Calibri Light" panose="020F0302020204030204" pitchFamily="34" charset="0"/>
              </a:rPr>
              <a:t>Adaptation and carry-over effects severely complicate the traditional two-step fitting approach for a multilevel model. Exactly what should be the maximal effect complexity we consider? Combining everything we have seen for the priming example, we could have:</a:t>
            </a:r>
          </a:p>
          <a:p>
            <a:endParaRPr lang="fr-CH" sz="1600">
              <a:latin typeface="Calibri Light" panose="020F0302020204030204" pitchFamily="34" charset="0"/>
              <a:cs typeface="Calibri Light" panose="020F0302020204030204" pitchFamily="34" charset="0"/>
            </a:endParaRPr>
          </a:p>
          <a:p>
            <a:pPr marL="0" indent="0">
              <a:buNone/>
            </a:pPr>
            <a:r>
              <a:rPr lang="fr-CH" sz="1200">
                <a:latin typeface="Courier New" panose="02070309020205020404" pitchFamily="49" charset="0"/>
                <a:cs typeface="Courier New" panose="02070309020205020404" pitchFamily="49" charset="0"/>
              </a:rPr>
              <a:t>	RT ~ Prime_lag*Target_lag*Prime*Target*Trial+ </a:t>
            </a:r>
          </a:p>
          <a:p>
            <a:pPr marL="0" indent="0">
              <a:buNone/>
            </a:pPr>
            <a:r>
              <a:rPr lang="fr-CH" sz="1200">
                <a:latin typeface="Courier New" panose="02070309020205020404" pitchFamily="49" charset="0"/>
                <a:cs typeface="Courier New" panose="02070309020205020404" pitchFamily="49" charset="0"/>
              </a:rPr>
              <a:t>		Age+Gender+STAI_S+</a:t>
            </a:r>
          </a:p>
          <a:p>
            <a:pPr marL="0" indent="0">
              <a:buNone/>
            </a:pPr>
            <a:r>
              <a:rPr lang="fr-CH" sz="1200">
                <a:latin typeface="Courier New" panose="02070309020205020404" pitchFamily="49" charset="0"/>
                <a:cs typeface="Courier New" panose="02070309020205020404" pitchFamily="49" charset="0"/>
              </a:rPr>
              <a:t>		(1+Prime_lag*Target_lag*Prime*Target*Trial|Subject)+ </a:t>
            </a:r>
          </a:p>
          <a:p>
            <a:pPr marL="0" indent="0">
              <a:buNone/>
            </a:pPr>
            <a:r>
              <a:rPr lang="fr-CH" sz="1200">
                <a:latin typeface="Courier New" panose="02070309020205020404" pitchFamily="49" charset="0"/>
                <a:cs typeface="Courier New" panose="02070309020205020404" pitchFamily="49" charset="0"/>
              </a:rPr>
              <a:t>		(1+Prime_lag*Target_lag*Prime*Target*Trial+Age+Gender+STAIS|Pword)+</a:t>
            </a:r>
          </a:p>
          <a:p>
            <a:pPr marL="0" indent="0">
              <a:buNone/>
            </a:pPr>
            <a:r>
              <a:rPr lang="fr-CH" sz="1200">
                <a:latin typeface="Courier New" panose="02070309020205020404" pitchFamily="49" charset="0"/>
                <a:cs typeface="Courier New" panose="02070309020205020404" pitchFamily="49" charset="0"/>
              </a:rPr>
              <a:t>		(1+Prime_lag*Target_lag*Prime*Target*Trial+Age+Gender+STAIS|Tword)</a:t>
            </a:r>
            <a:endParaRPr lang="da-DK" sz="1200">
              <a:latin typeface="Courier New" panose="02070309020205020404" pitchFamily="49" charset="0"/>
              <a:cs typeface="Courier New" panose="02070309020205020404" pitchFamily="49" charset="0"/>
            </a:endParaRPr>
          </a:p>
          <a:p>
            <a:pPr marL="0" indent="0">
              <a:buNone/>
            </a:pPr>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For crossed random effects, subject-varying covariates could even be random effects within stimuli! It becomes clear that some </a:t>
            </a:r>
            <a:r>
              <a:rPr lang="fr-CH" sz="1600">
                <a:solidFill>
                  <a:srgbClr val="0070C0"/>
                </a:solidFill>
                <a:latin typeface="Calibri Light" panose="020F0302020204030204" pitchFamily="34" charset="0"/>
                <a:cs typeface="Calibri Light" panose="020F0302020204030204" pitchFamily="34" charset="0"/>
              </a:rPr>
              <a:t>restriction on model complexity needs to be imposed a-priori</a:t>
            </a:r>
            <a:r>
              <a:rPr lang="fr-CH" sz="1600">
                <a:latin typeface="Calibri Light" panose="020F0302020204030204" pitchFamily="34" charset="0"/>
                <a:cs typeface="Calibri Light" panose="020F0302020204030204" pitchFamily="34" charset="0"/>
              </a:rPr>
              <a:t>. Some sensible considerations:</a:t>
            </a:r>
          </a:p>
          <a:p>
            <a:endParaRPr lang="fr-CH" sz="1600">
              <a:latin typeface="Calibri Light" panose="020F0302020204030204" pitchFamily="34" charset="0"/>
              <a:cs typeface="Calibri Light" panose="020F0302020204030204" pitchFamily="34" charset="0"/>
            </a:endParaRPr>
          </a:p>
          <a:p>
            <a:pPr lvl="1"/>
            <a:r>
              <a:rPr lang="fr-CH" sz="1600">
                <a:latin typeface="Calibri Light" panose="020F0302020204030204" pitchFamily="34" charset="0"/>
                <a:cs typeface="Calibri Light" panose="020F0302020204030204" pitchFamily="34" charset="0"/>
              </a:rPr>
              <a:t>Subject-level covariates should not be random effects within stimuli</a:t>
            </a:r>
          </a:p>
          <a:p>
            <a:pPr lvl="1"/>
            <a:r>
              <a:rPr lang="fr-CH" sz="1600">
                <a:latin typeface="Calibri Light" panose="020F0302020204030204" pitchFamily="34" charset="0"/>
                <a:cs typeface="Calibri Light" panose="020F0302020204030204" pitchFamily="34" charset="0"/>
              </a:rPr>
              <a:t>Adaptation effects should be purely additive (no interactions)</a:t>
            </a:r>
          </a:p>
          <a:p>
            <a:pPr lvl="1"/>
            <a:r>
              <a:rPr lang="fr-CH" sz="1600">
                <a:latin typeface="Calibri Light" panose="020F0302020204030204" pitchFamily="34" charset="0"/>
                <a:cs typeface="Calibri Light" panose="020F0302020204030204" pitchFamily="34" charset="0"/>
              </a:rPr>
              <a:t>Carry-over effects should be restricted to the previous trial, and only if the number of trials allows them!</a:t>
            </a: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da-DK" sz="1600" dirty="0">
              <a:latin typeface="Calibri Light" panose="020F0302020204030204" pitchFamily="34" charset="0"/>
              <a:cs typeface="Calibri Light" panose="020F0302020204030204" pitchFamily="34" charset="0"/>
            </a:endParaRPr>
          </a:p>
          <a:p>
            <a:pPr marL="0" indent="0">
              <a:buNone/>
            </a:pPr>
            <a:endParaRPr lang="da-DK"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What should be our maximal complexity?</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986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9721080" cy="4925144"/>
          </a:xfrm>
        </p:spPr>
        <p:txBody>
          <a:bodyPr>
            <a:noAutofit/>
          </a:bodyPr>
          <a:lstStyle/>
          <a:p>
            <a:r>
              <a:rPr lang="fr-CH" sz="1600">
                <a:latin typeface="Calibri Light" panose="020F0302020204030204" pitchFamily="34" charset="0"/>
                <a:cs typeface="Calibri Light" panose="020F0302020204030204" pitchFamily="34" charset="0"/>
              </a:rPr>
              <a:t>Despite the issues just raised, trial-level analysis remains one of the most powerful applications of multilevel models, and comes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numerous</a:t>
            </a:r>
            <a:r>
              <a:rPr lang="fr-CH" sz="1600">
                <a:latin typeface="Calibri Light" panose="020F0302020204030204" pitchFamily="34" charset="0"/>
                <a:cs typeface="Calibri Light" panose="020F0302020204030204" pitchFamily="34" charset="0"/>
              </a:rPr>
              <a:t> benefits:</a:t>
            </a:r>
            <a:endParaRPr lang="fr-CH" sz="1600" dirty="0">
              <a:latin typeface="Calibri Light" panose="020F0302020204030204" pitchFamily="34" charset="0"/>
              <a:cs typeface="Calibri Light" panose="020F0302020204030204" pitchFamily="34" charset="0"/>
            </a:endParaRPr>
          </a:p>
          <a:p>
            <a:endParaRPr lang="fr-CH" sz="1400" dirty="0">
              <a:latin typeface="Calibri Light" panose="020F0302020204030204" pitchFamily="34" charset="0"/>
              <a:cs typeface="Calibri Light" panose="020F0302020204030204" pitchFamily="34" charset="0"/>
            </a:endParaRPr>
          </a:p>
          <a:p>
            <a:pPr lvl="1">
              <a:buClr>
                <a:srgbClr val="69A131"/>
              </a:buClr>
              <a:buFont typeface="Arial" panose="020B0604020202020204" pitchFamily="34" charset="0"/>
              <a:buChar char="+"/>
            </a:pPr>
            <a:r>
              <a:rPr lang="fr-CH" sz="1600" dirty="0">
                <a:latin typeface="Calibri Light" panose="020F0302020204030204" pitchFamily="34" charset="0"/>
                <a:cs typeface="Calibri Light" panose="020F0302020204030204" pitchFamily="34" charset="0"/>
              </a:rPr>
              <a:t>All </a:t>
            </a:r>
            <a:r>
              <a:rPr lang="fr-CH" sz="1600" dirty="0" err="1">
                <a:latin typeface="Calibri Light" panose="020F0302020204030204" pitchFamily="34" charset="0"/>
                <a:cs typeface="Calibri Light" panose="020F0302020204030204" pitchFamily="34" charset="0"/>
              </a:rPr>
              <a:t>available</a:t>
            </a:r>
            <a:r>
              <a:rPr lang="fr-CH" sz="1600" dirty="0">
                <a:latin typeface="Calibri Light" panose="020F0302020204030204" pitchFamily="34" charset="0"/>
                <a:cs typeface="Calibri Light" panose="020F0302020204030204" pitchFamily="34" charset="0"/>
              </a:rPr>
              <a:t> information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without</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need</a:t>
            </a:r>
            <a:r>
              <a:rPr lang="fr-CH" sz="1600" dirty="0">
                <a:latin typeface="Calibri Light" panose="020F0302020204030204" pitchFamily="34" charset="0"/>
                <a:cs typeface="Calibri Light" panose="020F0302020204030204" pitchFamily="34" charset="0"/>
              </a:rPr>
              <a:t> for data </a:t>
            </a:r>
            <a:r>
              <a:rPr lang="fr-CH" sz="1600" dirty="0" err="1">
                <a:latin typeface="Calibri Light" panose="020F0302020204030204" pitchFamily="34" charset="0"/>
                <a:cs typeface="Calibri Light" panose="020F0302020204030204" pitchFamily="34" charset="0"/>
              </a:rPr>
              <a:t>aggregation</a:t>
            </a:r>
            <a:endParaRPr lang="fr-CH" sz="1600" dirty="0">
              <a:latin typeface="Calibri Light" panose="020F0302020204030204" pitchFamily="34" charset="0"/>
              <a:cs typeface="Calibri Light" panose="020F0302020204030204" pitchFamily="34" charset="0"/>
            </a:endParaRPr>
          </a:p>
          <a:p>
            <a:pPr lvl="1">
              <a:buClr>
                <a:srgbClr val="69A131"/>
              </a:buClr>
              <a:buFont typeface="Arial" panose="020B0604020202020204" pitchFamily="34" charset="0"/>
              <a:buChar char="+"/>
            </a:pPr>
            <a:r>
              <a:rPr lang="fr-CH" sz="1600">
                <a:solidFill>
                  <a:srgbClr val="0070C0"/>
                </a:solidFill>
                <a:latin typeface="Calibri Light" panose="020F0302020204030204" pitchFamily="34" charset="0"/>
                <a:cs typeface="Calibri Light" panose="020F0302020204030204" pitchFamily="34" charset="0"/>
              </a:rPr>
              <a:t>Missing </a:t>
            </a:r>
            <a:r>
              <a:rPr lang="fr-CH" sz="1600" dirty="0">
                <a:solidFill>
                  <a:srgbClr val="0070C0"/>
                </a:solidFill>
                <a:latin typeface="Calibri Light" panose="020F0302020204030204" pitchFamily="34" charset="0"/>
                <a:cs typeface="Calibri Light" panose="020F0302020204030204" pitchFamily="34" charset="0"/>
              </a:rPr>
              <a:t>trials</a:t>
            </a:r>
            <a:r>
              <a:rPr lang="fr-CH" sz="1600" dirty="0">
                <a:latin typeface="Calibri Light" panose="020F0302020204030204" pitchFamily="34" charset="0"/>
                <a:cs typeface="Calibri Light" panose="020F0302020204030204" pitchFamily="34" charset="0"/>
              </a:rPr>
              <a:t> (e.g., </a:t>
            </a:r>
            <a:r>
              <a:rPr lang="fr-CH" sz="1600" dirty="0" err="1">
                <a:latin typeface="Calibri Light" panose="020F0302020204030204" pitchFamily="34" charset="0"/>
                <a:cs typeface="Calibri Light" panose="020F0302020204030204" pitchFamily="34" charset="0"/>
              </a:rPr>
              <a:t>errors</a:t>
            </a:r>
            <a:r>
              <a:rPr lang="fr-CH" sz="1600" dirty="0">
                <a:latin typeface="Calibri Light" panose="020F0302020204030204" pitchFamily="34" charset="0"/>
                <a:cs typeface="Calibri Light" panose="020F0302020204030204" pitchFamily="34" charset="0"/>
              </a:rPr>
              <a:t>, absent </a:t>
            </a:r>
            <a:r>
              <a:rPr lang="fr-CH" sz="1600" dirty="0" err="1">
                <a:latin typeface="Calibri Light" panose="020F0302020204030204" pitchFamily="34" charset="0"/>
                <a:cs typeface="Calibri Light" panose="020F0302020204030204" pitchFamily="34" charset="0"/>
              </a:rPr>
              <a:t>responses</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even</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missing</a:t>
            </a:r>
            <a:r>
              <a:rPr lang="fr-CH" sz="1600">
                <a:latin typeface="Calibri Light" panose="020F0302020204030204" pitchFamily="34" charset="0"/>
                <a:cs typeface="Calibri Light" panose="020F0302020204030204" pitchFamily="34" charset="0"/>
              </a:rPr>
              <a:t> conditions pose no problem</a:t>
            </a:r>
            <a:endParaRPr lang="fr-CH" sz="1600" dirty="0">
              <a:latin typeface="Calibri Light" panose="020F0302020204030204" pitchFamily="34" charset="0"/>
              <a:cs typeface="Calibri Light" panose="020F0302020204030204" pitchFamily="34" charset="0"/>
            </a:endParaRPr>
          </a:p>
          <a:p>
            <a:pPr lvl="1">
              <a:buClr>
                <a:srgbClr val="69A131"/>
              </a:buClr>
              <a:buFont typeface="Arial" panose="020B0604020202020204" pitchFamily="34" charset="0"/>
              <a:buChar char="+"/>
            </a:pPr>
            <a:r>
              <a:rPr lang="fr-CH" sz="1600">
                <a:latin typeface="Calibri Light" panose="020F0302020204030204" pitchFamily="34" charset="0"/>
                <a:cs typeface="Calibri Light" panose="020F0302020204030204" pitchFamily="34" charset="0"/>
              </a:rPr>
              <a:t>Statistical </a:t>
            </a:r>
            <a:r>
              <a:rPr lang="fr-CH" sz="1600" dirty="0">
                <a:latin typeface="Calibri Light" panose="020F0302020204030204" pitchFamily="34" charset="0"/>
                <a:cs typeface="Calibri Light" panose="020F0302020204030204" pitchFamily="34" charset="0"/>
              </a:rPr>
              <a:t>tests </a:t>
            </a:r>
            <a:r>
              <a:rPr lang="fr-CH" sz="1600" err="1">
                <a:latin typeface="Calibri Light" panose="020F0302020204030204" pitchFamily="34" charset="0"/>
                <a:cs typeface="Calibri Light" panose="020F0302020204030204" pitchFamily="34" charset="0"/>
              </a:rPr>
              <a:t>will</a:t>
            </a:r>
            <a:r>
              <a:rPr lang="fr-CH" sz="1600">
                <a:latin typeface="Calibri Light" panose="020F0302020204030204" pitchFamily="34" charset="0"/>
                <a:cs typeface="Calibri Light" panose="020F0302020204030204" pitchFamily="34" charset="0"/>
              </a:rPr>
              <a:t> generally have </a:t>
            </a:r>
            <a:r>
              <a:rPr lang="fr-CH" sz="1600" dirty="0">
                <a:solidFill>
                  <a:srgbClr val="0070C0"/>
                </a:solidFill>
                <a:latin typeface="Calibri Light" panose="020F0302020204030204" pitchFamily="34" charset="0"/>
                <a:cs typeface="Calibri Light" panose="020F0302020204030204" pitchFamily="34" charset="0"/>
              </a:rPr>
              <a:t>more power</a:t>
            </a:r>
          </a:p>
          <a:p>
            <a:pPr lvl="1">
              <a:buClr>
                <a:srgbClr val="69A131"/>
              </a:buClr>
              <a:buFont typeface="Arial" panose="020B0604020202020204" pitchFamily="34" charset="0"/>
              <a:buChar char="+"/>
            </a:pPr>
            <a:r>
              <a:rPr lang="fr-CH" sz="1600" dirty="0">
                <a:latin typeface="Calibri Light" panose="020F0302020204030204" pitchFamily="34" charset="0"/>
                <a:cs typeface="Calibri Light" panose="020F0302020204030204" pitchFamily="34" charset="0"/>
              </a:rPr>
              <a:t>Trial-by-trial variance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taken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into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account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unlike</a:t>
            </a:r>
            <a:r>
              <a:rPr lang="fr-CH" sz="1600" dirty="0">
                <a:latin typeface="Calibri Light" panose="020F0302020204030204" pitchFamily="34" charset="0"/>
                <a:cs typeface="Calibri Light" panose="020F0302020204030204" pitchFamily="34" charset="0"/>
              </a:rPr>
              <a:t> in </a:t>
            </a:r>
            <a:r>
              <a:rPr lang="fr-CH" sz="1600" dirty="0" err="1">
                <a:latin typeface="Calibri Light" panose="020F0302020204030204" pitchFamily="34" charset="0"/>
                <a:cs typeface="Calibri Light" panose="020F0302020204030204" pitchFamily="34" charset="0"/>
              </a:rPr>
              <a:t>conventional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repeated</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measures</a:t>
            </a:r>
            <a:r>
              <a:rPr lang="fr-CH" sz="1600">
                <a:latin typeface="Calibri Light" panose="020F0302020204030204" pitchFamily="34" charset="0"/>
                <a:cs typeface="Calibri Light" panose="020F0302020204030204" pitchFamily="34" charset="0"/>
              </a:rPr>
              <a:t> (M)ANOVA</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where</a:t>
            </a:r>
            <a:r>
              <a:rPr lang="fr-CH" sz="1600" dirty="0">
                <a:latin typeface="Calibri Light" panose="020F0302020204030204" pitchFamily="34" charset="0"/>
                <a:cs typeface="Calibri Light" panose="020F0302020204030204" pitchFamily="34" charset="0"/>
              </a:rPr>
              <a:t> condition-</a:t>
            </a:r>
            <a:r>
              <a:rPr lang="fr-CH" sz="1600" dirty="0" err="1">
                <a:latin typeface="Calibri Light" panose="020F0302020204030204" pitchFamily="34" charset="0"/>
                <a:cs typeface="Calibri Light" panose="020F0302020204030204" pitchFamily="34" charset="0"/>
              </a:rPr>
              <a:t>averaging</a:t>
            </a:r>
            <a:r>
              <a:rPr lang="fr-CH" sz="1600" dirty="0">
                <a:latin typeface="Calibri Light" panose="020F0302020204030204" pitchFamily="34" charset="0"/>
                <a:cs typeface="Calibri Light" panose="020F0302020204030204" pitchFamily="34" charset="0"/>
              </a:rPr>
              <a:t> ignores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variance</a:t>
            </a:r>
          </a:p>
          <a:p>
            <a:pPr lvl="1">
              <a:buClr>
                <a:srgbClr val="69A131"/>
              </a:buClr>
              <a:buFont typeface="Arial" panose="020B0604020202020204" pitchFamily="34" charset="0"/>
              <a:buChar char="+"/>
            </a:pPr>
            <a:r>
              <a:rPr lang="fr-CH" sz="1600" dirty="0">
                <a:solidFill>
                  <a:srgbClr val="0070C0"/>
                </a:solidFill>
                <a:latin typeface="Calibri Light" panose="020F0302020204030204" pitchFamily="34" charset="0"/>
                <a:cs typeface="Calibri Light" panose="020F0302020204030204" pitchFamily="34" charset="0"/>
              </a:rPr>
              <a:t>Trial-</a:t>
            </a:r>
            <a:r>
              <a:rPr lang="fr-CH" sz="1600" dirty="0" err="1">
                <a:solidFill>
                  <a:srgbClr val="0070C0"/>
                </a:solidFill>
                <a:latin typeface="Calibri Light" panose="020F0302020204030204" pitchFamily="34" charset="0"/>
                <a:cs typeface="Calibri Light" panose="020F0302020204030204" pitchFamily="34" charset="0"/>
              </a:rPr>
              <a:t>varying</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covariates</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included</a:t>
            </a:r>
            <a:r>
              <a:rPr lang="fr-CH" sz="1600" dirty="0">
                <a:latin typeface="Calibri Light" panose="020F0302020204030204" pitchFamily="34" charset="0"/>
                <a:cs typeface="Calibri Light" panose="020F0302020204030204" pitchFamily="34" charset="0"/>
              </a:rPr>
              <a:t>, e.g</a:t>
            </a:r>
            <a:r>
              <a:rPr lang="fr-CH" sz="1600">
                <a:latin typeface="Calibri Light" panose="020F0302020204030204" pitchFamily="34" charset="0"/>
                <a:cs typeface="Calibri Light" panose="020F0302020204030204" pitchFamily="34" charset="0"/>
              </a:rPr>
              <a:t>., </a:t>
            </a:r>
            <a:r>
              <a:rPr lang="en-GB" sz="1600">
                <a:latin typeface="Calibri Light" panose="020F0302020204030204" pitchFamily="34" charset="0"/>
                <a:cs typeface="Calibri Light" panose="020F0302020204030204" pitchFamily="34" charset="0"/>
              </a:rPr>
              <a:t>“</a:t>
            </a:r>
            <a:r>
              <a:rPr lang="da-DK" sz="1600">
                <a:latin typeface="Calibri Light" panose="020F0302020204030204" pitchFamily="34" charset="0"/>
                <a:cs typeface="Calibri Light" panose="020F0302020204030204" pitchFamily="34" charset="0"/>
              </a:rPr>
              <a:t>trial number</a:t>
            </a:r>
            <a:r>
              <a:rPr lang="en-GB" sz="1600">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to control </a:t>
            </a:r>
            <a:r>
              <a:rPr lang="fr-CH" sz="1600">
                <a:latin typeface="Calibri Light" panose="020F0302020204030204" pitchFamily="34" charset="0"/>
                <a:cs typeface="Calibri Light" panose="020F0302020204030204" pitchFamily="34" charset="0"/>
              </a:rPr>
              <a:t>for adaptation effects</a:t>
            </a:r>
          </a:p>
          <a:p>
            <a:pPr lvl="1">
              <a:buClr>
                <a:srgbClr val="69A131"/>
              </a:buClr>
              <a:buFont typeface="Arial" panose="020B0604020202020204" pitchFamily="34" charset="0"/>
              <a:buChar char="+"/>
            </a:pPr>
            <a:r>
              <a:rPr lang="fr-CH" sz="1600">
                <a:solidFill>
                  <a:srgbClr val="0070C0"/>
                </a:solidFill>
                <a:latin typeface="Calibri Light" panose="020F0302020204030204" pitchFamily="34" charset="0"/>
                <a:cs typeface="Calibri Light" panose="020F0302020204030204" pitchFamily="34" charset="0"/>
              </a:rPr>
              <a:t>Carry-over effects </a:t>
            </a:r>
            <a:r>
              <a:rPr lang="fr-CH" sz="1600">
                <a:latin typeface="Calibri Light" panose="020F0302020204030204" pitchFamily="34" charset="0"/>
                <a:cs typeface="Calibri Light" panose="020F0302020204030204" pitchFamily="34" charset="0"/>
              </a:rPr>
              <a:t>from one trial to the next can be investigated</a:t>
            </a:r>
            <a:endParaRPr lang="fr-CH" sz="1600" dirty="0">
              <a:latin typeface="Calibri Light" panose="020F0302020204030204" pitchFamily="34" charset="0"/>
              <a:cs typeface="Calibri Light" panose="020F0302020204030204" pitchFamily="34" charset="0"/>
            </a:endParaRPr>
          </a:p>
          <a:p>
            <a:pPr lvl="1">
              <a:buClr>
                <a:srgbClr val="69A131"/>
              </a:buClr>
              <a:buFont typeface="Arial" panose="020B0604020202020204" pitchFamily="34" charset="0"/>
              <a:buChar char="+"/>
            </a:pPr>
            <a:r>
              <a:rPr lang="fr-CH" sz="1600" dirty="0" err="1">
                <a:latin typeface="Calibri Light" panose="020F0302020204030204" pitchFamily="34" charset="0"/>
                <a:cs typeface="Calibri Light" panose="020F0302020204030204" pitchFamily="34" charset="0"/>
              </a:rPr>
              <a:t>Provided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there</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enough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repeated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measures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complex</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structures can </a:t>
            </a:r>
            <a:r>
              <a:rPr lang="fr-CH" sz="1600" err="1">
                <a:latin typeface="Calibri Light" panose="020F0302020204030204" pitchFamily="34" charset="0"/>
                <a:cs typeface="Calibri Light" panose="020F0302020204030204" pitchFamily="34" charset="0"/>
              </a:rPr>
              <a:t>be</a:t>
            </a:r>
            <a:r>
              <a:rPr lang="fr-CH" sz="1600">
                <a:latin typeface="Calibri Light" panose="020F0302020204030204" pitchFamily="34" charset="0"/>
                <a:cs typeface="Calibri Light" panose="020F0302020204030204" pitchFamily="34" charset="0"/>
              </a:rPr>
              <a:t> fitted</a:t>
            </a:r>
          </a:p>
          <a:p>
            <a:pPr lvl="1">
              <a:buClr>
                <a:srgbClr val="69A131"/>
              </a:buClr>
              <a:buFont typeface="Arial" panose="020B0604020202020204" pitchFamily="34" charset="0"/>
              <a:buChar char="+"/>
            </a:pPr>
            <a:r>
              <a:rPr lang="fr-CH" sz="1600">
                <a:latin typeface="Calibri Light" panose="020F0302020204030204" pitchFamily="34" charset="0"/>
                <a:cs typeface="Calibri Light" panose="020F0302020204030204" pitchFamily="34" charset="0"/>
              </a:rPr>
              <a:t>In </a:t>
            </a:r>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preceding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example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having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both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words</a:t>
            </a:r>
            <a:r>
              <a:rPr lang="fr-CH" sz="1600" dirty="0">
                <a:latin typeface="Calibri Light" panose="020F0302020204030204" pitchFamily="34" charset="0"/>
                <a:cs typeface="Calibri Light" panose="020F0302020204030204" pitchFamily="34" charset="0"/>
              </a:rPr>
              <a:t> as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allows</a:t>
            </a:r>
            <a:r>
              <a:rPr lang="fr-CH" sz="1600" dirty="0">
                <a:latin typeface="Calibri Light" panose="020F0302020204030204" pitchFamily="34" charset="0"/>
                <a:cs typeface="Calibri Light" panose="020F0302020204030204" pitchFamily="34" charset="0"/>
              </a:rPr>
              <a:t> the model to </a:t>
            </a:r>
            <a:r>
              <a:rPr lang="fr-CH" sz="1600" dirty="0" err="1">
                <a:solidFill>
                  <a:srgbClr val="0070C0"/>
                </a:solidFill>
                <a:latin typeface="Calibri Light" panose="020F0302020204030204" pitchFamily="34" charset="0"/>
                <a:cs typeface="Calibri Light" panose="020F0302020204030204" pitchFamily="34" charset="0"/>
              </a:rPr>
              <a:t>generalize</a:t>
            </a:r>
            <a:r>
              <a:rPr lang="fr-CH" sz="1600" dirty="0">
                <a:solidFill>
                  <a:srgbClr val="0070C0"/>
                </a:solidFill>
                <a:latin typeface="Calibri Light" panose="020F0302020204030204" pitchFamily="34" charset="0"/>
                <a:cs typeface="Calibri Light" panose="020F0302020204030204" pitchFamily="34" charset="0"/>
              </a:rPr>
              <a:t> to </a:t>
            </a:r>
            <a:r>
              <a:rPr lang="fr-CH" sz="1600" dirty="0" err="1">
                <a:solidFill>
                  <a:srgbClr val="0070C0"/>
                </a:solidFill>
                <a:latin typeface="Calibri Light" panose="020F0302020204030204" pitchFamily="34" charset="0"/>
                <a:cs typeface="Calibri Light" panose="020F0302020204030204" pitchFamily="34" charset="0"/>
              </a:rPr>
              <a:t>both</a:t>
            </a:r>
            <a:r>
              <a:rPr lang="fr-CH" sz="1600" dirty="0">
                <a:solidFill>
                  <a:srgbClr val="0070C0"/>
                </a:solidFill>
                <a:latin typeface="Calibri Light" panose="020F0302020204030204" pitchFamily="34" charset="0"/>
                <a:cs typeface="Calibri Light" panose="020F0302020204030204" pitchFamily="34" charset="0"/>
              </a:rPr>
              <a:t> populations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words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simultaneously</a:t>
            </a:r>
            <a:r>
              <a:rPr lang="fr-CH" sz="1600" dirty="0">
                <a:latin typeface="Calibri Light" panose="020F0302020204030204" pitchFamily="34" charset="0"/>
                <a:cs typeface="Calibri Light" panose="020F0302020204030204" pitchFamily="34" charset="0"/>
              </a:rPr>
              <a:t>.</a:t>
            </a:r>
          </a:p>
          <a:p>
            <a:pPr lvl="1">
              <a:buClr>
                <a:srgbClr val="69A131"/>
              </a:buClr>
              <a:buFont typeface="Arial" panose="020B0604020202020204" pitchFamily="34" charset="0"/>
              <a:buChar char="+"/>
            </a:pPr>
            <a:r>
              <a:rPr lang="fr-CH" sz="1600" dirty="0" err="1">
                <a:solidFill>
                  <a:srgbClr val="0070C0"/>
                </a:solidFill>
                <a:latin typeface="Calibri Light" panose="020F0302020204030204" pitchFamily="34" charset="0"/>
                <a:cs typeface="Calibri Light" panose="020F0302020204030204" pitchFamily="34" charset="0"/>
              </a:rPr>
              <a:t>Individual</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differences</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toward</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experimental</a:t>
            </a:r>
            <a:r>
              <a:rPr lang="fr-CH" sz="1600" dirty="0">
                <a:latin typeface="Calibri Light" panose="020F0302020204030204" pitchFamily="34" charset="0"/>
                <a:cs typeface="Calibri Light" panose="020F0302020204030204" pitchFamily="34" charset="0"/>
              </a:rPr>
              <a:t> manipulations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modelled</a:t>
            </a:r>
            <a:endParaRPr lang="fr-CH" sz="1600" dirty="0">
              <a:latin typeface="Calibri Light" panose="020F0302020204030204" pitchFamily="34" charset="0"/>
              <a:cs typeface="Calibri Light" panose="020F0302020204030204" pitchFamily="34" charset="0"/>
            </a:endParaRPr>
          </a:p>
          <a:p>
            <a:pPr>
              <a:buClr>
                <a:srgbClr val="69A131"/>
              </a:buClr>
              <a:buFont typeface="Arial" panose="020B0604020202020204" pitchFamily="34" charset="0"/>
              <a:buChar char="+"/>
            </a:pPr>
            <a:endParaRPr lang="fr-CH" sz="1600" dirty="0">
              <a:latin typeface="Calibri Light" panose="020F0302020204030204" pitchFamily="34" charset="0"/>
              <a:cs typeface="Calibri Light" panose="020F0302020204030204" pitchFamily="34" charset="0"/>
            </a:endParaRPr>
          </a:p>
          <a:p>
            <a:pPr>
              <a:buClr>
                <a:schemeClr val="tx1"/>
              </a:buClr>
            </a:pPr>
            <a:r>
              <a:rPr lang="fr-CH" sz="1600" dirty="0">
                <a:latin typeface="Calibri Light" panose="020F0302020204030204" pitchFamily="34" charset="0"/>
                <a:cs typeface="Calibri Light" panose="020F0302020204030204" pitchFamily="34" charset="0"/>
              </a:rPr>
              <a:t>In </a:t>
            </a:r>
            <a:r>
              <a:rPr lang="fr-CH" sz="1600" dirty="0" err="1">
                <a:latin typeface="Calibri Light" panose="020F0302020204030204" pitchFamily="34" charset="0"/>
                <a:cs typeface="Calibri Light" panose="020F0302020204030204" pitchFamily="34" charset="0"/>
              </a:rPr>
              <a:t>my</a:t>
            </a:r>
            <a:r>
              <a:rPr lang="fr-CH" sz="1600" dirty="0">
                <a:latin typeface="Calibri Light" panose="020F0302020204030204" pitchFamily="34" charset="0"/>
                <a:cs typeface="Calibri Light" panose="020F0302020204030204" pitchFamily="34" charset="0"/>
              </a:rPr>
              <a:t> opinion trial-</a:t>
            </a:r>
            <a:r>
              <a:rPr lang="fr-CH" sz="1600" dirty="0" err="1">
                <a:latin typeface="Calibri Light" panose="020F0302020204030204" pitchFamily="34" charset="0"/>
                <a:cs typeface="Calibri Light" panose="020F0302020204030204" pitchFamily="34" charset="0"/>
              </a:rPr>
              <a:t>level</a:t>
            </a:r>
            <a:r>
              <a:rPr lang="fr-CH" sz="1600" dirty="0">
                <a:latin typeface="Calibri Light" panose="020F0302020204030204" pitchFamily="34" charset="0"/>
                <a:cs typeface="Calibri Light" panose="020F0302020204030204" pitchFamily="34" charset="0"/>
              </a:rPr>
              <a:t> analyses of </a:t>
            </a:r>
            <a:r>
              <a:rPr lang="fr-CH" sz="1600" dirty="0" err="1">
                <a:latin typeface="Calibri Light" panose="020F0302020204030204" pitchFamily="34" charset="0"/>
                <a:cs typeface="Calibri Light" panose="020F0302020204030204" pitchFamily="34" charset="0"/>
              </a:rPr>
              <a:t>experimental</a:t>
            </a:r>
            <a:r>
              <a:rPr lang="fr-CH" sz="1600" dirty="0">
                <a:latin typeface="Calibri Light" panose="020F0302020204030204" pitchFamily="34" charset="0"/>
                <a:cs typeface="Calibri Light" panose="020F0302020204030204" pitchFamily="34" charset="0"/>
              </a:rPr>
              <a:t> data </a:t>
            </a:r>
            <a:r>
              <a:rPr lang="fr-CH" sz="1600" dirty="0" err="1">
                <a:latin typeface="Calibri Light" panose="020F0302020204030204" pitchFamily="34" charset="0"/>
                <a:cs typeface="Calibri Light" panose="020F0302020204030204" pitchFamily="34" charset="0"/>
              </a:rPr>
              <a:t>should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become</a:t>
            </a:r>
            <a:r>
              <a:rPr lang="fr-CH" sz="1600" dirty="0">
                <a:latin typeface="Calibri Light" panose="020F0302020204030204" pitchFamily="34" charset="0"/>
                <a:cs typeface="Calibri Light" panose="020F0302020204030204" pitchFamily="34" charset="0"/>
              </a:rPr>
              <a:t> the </a:t>
            </a:r>
            <a:r>
              <a:rPr lang="fr-CH" sz="1600" dirty="0">
                <a:solidFill>
                  <a:srgbClr val="0070C0"/>
                </a:solidFill>
                <a:latin typeface="Calibri Light" panose="020F0302020204030204" pitchFamily="34" charset="0"/>
                <a:cs typeface="Calibri Light" panose="020F0302020204030204" pitchFamily="34" charset="0"/>
              </a:rPr>
              <a:t>future </a:t>
            </a:r>
            <a:r>
              <a:rPr lang="fr-CH" sz="1600" dirty="0" err="1">
                <a:solidFill>
                  <a:srgbClr val="0070C0"/>
                </a:solidFill>
                <a:latin typeface="Calibri Light" panose="020F0302020204030204" pitchFamily="34" charset="0"/>
                <a:cs typeface="Calibri Light" panose="020F0302020204030204" pitchFamily="34" charset="0"/>
              </a:rPr>
              <a:t>norm</a:t>
            </a:r>
            <a:r>
              <a:rPr lang="fr-CH" sz="1600" dirty="0">
                <a:latin typeface="Calibri Light" panose="020F0302020204030204" pitchFamily="34" charset="0"/>
                <a:cs typeface="Calibri Light" panose="020F0302020204030204" pitchFamily="34" charset="0"/>
              </a:rPr>
              <a:t>…!</a:t>
            </a:r>
          </a:p>
          <a:p>
            <a:pPr>
              <a:buClr>
                <a:srgbClr val="69A131"/>
              </a:buClr>
              <a:buFont typeface="Arial" panose="020B0604020202020204" pitchFamily="34" charset="0"/>
              <a:buChar char="+"/>
            </a:pPr>
            <a:endParaRPr lang="da-DK" sz="20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Trial-</a:t>
            </a:r>
            <a:r>
              <a:rPr lang="fr-CH" sz="3200" err="1">
                <a:solidFill>
                  <a:schemeClr val="tx2">
                    <a:lumMod val="75000"/>
                  </a:schemeClr>
                </a:solidFill>
                <a:latin typeface="Tw Cen MT" panose="020B0602020104020603" pitchFamily="34" charset="0"/>
              </a:rPr>
              <a:t>level</a:t>
            </a:r>
            <a:r>
              <a:rPr lang="fr-CH" sz="3200">
                <a:solidFill>
                  <a:schemeClr val="tx2">
                    <a:lumMod val="75000"/>
                  </a:schemeClr>
                </a:solidFill>
                <a:latin typeface="Tw Cen MT" panose="020B0602020104020603" pitchFamily="34" charset="0"/>
              </a:rPr>
              <a:t> analysis benefits</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702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dirty="0">
                <a:solidFill>
                  <a:schemeClr val="tx2">
                    <a:lumMod val="75000"/>
                  </a:schemeClr>
                </a:solidFill>
                <a:latin typeface="Tw Cen MT" panose="020B0602020104020603" pitchFamily="34" charset="0"/>
              </a:rPr>
              <a:t>4</a:t>
            </a:r>
            <a:r>
              <a:rPr lang="fr-CH" sz="2800" b="1">
                <a:solidFill>
                  <a:schemeClr val="tx2">
                    <a:lumMod val="75000"/>
                  </a:schemeClr>
                </a:solidFill>
                <a:latin typeface="Tw Cen MT" panose="020B0602020104020603" pitchFamily="34" charset="0"/>
              </a:rPr>
              <a:t>. </a:t>
            </a:r>
            <a:r>
              <a:rPr lang="en-US" sz="2800" b="1">
                <a:solidFill>
                  <a:schemeClr val="tx2">
                    <a:lumMod val="75000"/>
                  </a:schemeClr>
                </a:solidFill>
                <a:latin typeface="Tw Cen MT" panose="020B0602020104020603" pitchFamily="34" charset="0"/>
              </a:rPr>
              <a:t>Hierarchical, trial-level and longitudinal data</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595897-33A5-4D30-9038-ED9F489C69FE}"/>
              </a:ext>
            </a:extLst>
          </p:cNvPr>
          <p:cNvSpPr txBox="1"/>
          <p:nvPr/>
        </p:nvSpPr>
        <p:spPr>
          <a:xfrm>
            <a:off x="4298877" y="4119462"/>
            <a:ext cx="3594254" cy="461665"/>
          </a:xfrm>
          <a:prstGeom prst="rect">
            <a:avLst/>
          </a:prstGeom>
          <a:noFill/>
        </p:spPr>
        <p:txBody>
          <a:bodyPr wrap="none" rtlCol="0">
            <a:spAutoFit/>
          </a:bodyPr>
          <a:lstStyle/>
          <a:p>
            <a:pPr algn="ctr"/>
            <a:r>
              <a:rPr lang="en-GB" sz="2400" i="1" dirty="0">
                <a:solidFill>
                  <a:schemeClr val="bg2">
                    <a:lumMod val="50000"/>
                  </a:schemeClr>
                </a:solidFill>
                <a:latin typeface="Tw Cen MT" panose="020B0602020104020603" pitchFamily="34" charset="0"/>
              </a:rPr>
              <a:t>C. Longitudinal data analysis</a:t>
            </a:r>
          </a:p>
        </p:txBody>
      </p:sp>
    </p:spTree>
    <p:extLst>
      <p:ext uri="{BB962C8B-B14F-4D97-AF65-F5344CB8AC3E}">
        <p14:creationId xmlns:p14="http://schemas.microsoft.com/office/powerpoint/2010/main" val="116298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5364285" cy="4925144"/>
          </a:xfrm>
        </p:spPr>
        <p:txBody>
          <a:bodyPr>
            <a:noAutofit/>
          </a:bodyPr>
          <a:lstStyle/>
          <a:p>
            <a:r>
              <a:rPr lang="da-DK" sz="1600" dirty="0">
                <a:latin typeface="Calibri Light" panose="020F0302020204030204" pitchFamily="34" charset="0"/>
                <a:cs typeface="Calibri Light" panose="020F0302020204030204" pitchFamily="34" charset="0"/>
              </a:rPr>
              <a:t>A consumer </a:t>
            </a:r>
            <a:r>
              <a:rPr lang="da-DK" sz="1600">
                <a:latin typeface="Calibri Light" panose="020F0302020204030204" pitchFamily="34" charset="0"/>
                <a:cs typeface="Calibri Light" panose="020F0302020204030204" pitchFamily="34" charset="0"/>
              </a:rPr>
              <a:t>magazine tests </a:t>
            </a:r>
            <a:r>
              <a:rPr lang="da-DK" sz="1600" dirty="0">
                <a:latin typeface="Calibri Light" panose="020F0302020204030204" pitchFamily="34" charset="0"/>
                <a:cs typeface="Calibri Light" panose="020F0302020204030204" pitchFamily="34" charset="0"/>
              </a:rPr>
              <a:t>the trustworthiness of Michelin star ratings for French restaurants. In </a:t>
            </a:r>
            <a:r>
              <a:rPr lang="da-DK" sz="1600" dirty="0">
                <a:solidFill>
                  <a:srgbClr val="0070C0"/>
                </a:solidFill>
                <a:latin typeface="Calibri Light" panose="020F0302020204030204" pitchFamily="34" charset="0"/>
                <a:cs typeface="Calibri Light" panose="020F0302020204030204" pitchFamily="34" charset="0"/>
              </a:rPr>
              <a:t>five regions</a:t>
            </a:r>
            <a:r>
              <a:rPr lang="da-DK" sz="1600" dirty="0">
                <a:latin typeface="Calibri Light" panose="020F0302020204030204" pitchFamily="34" charset="0"/>
                <a:cs typeface="Calibri Light" panose="020F0302020204030204" pitchFamily="34" charset="0"/>
              </a:rPr>
              <a:t> of France, </a:t>
            </a:r>
            <a:r>
              <a:rPr lang="da-DK" sz="1600" dirty="0">
                <a:solidFill>
                  <a:srgbClr val="0070C0"/>
                </a:solidFill>
                <a:latin typeface="Calibri Light" panose="020F0302020204030204" pitchFamily="34" charset="0"/>
                <a:cs typeface="Calibri Light" panose="020F0302020204030204" pitchFamily="34" charset="0"/>
              </a:rPr>
              <a:t>six restaurants</a:t>
            </a:r>
            <a:r>
              <a:rPr lang="da-DK" sz="1600" dirty="0">
                <a:latin typeface="Calibri Light" panose="020F0302020204030204" pitchFamily="34" charset="0"/>
                <a:cs typeface="Calibri Light" panose="020F0302020204030204" pitchFamily="34" charset="0"/>
              </a:rPr>
              <a:t> are sampled each: </a:t>
            </a:r>
            <a:r>
              <a:rPr lang="da-DK" sz="1600">
                <a:latin typeface="Calibri Light" panose="020F0302020204030204" pitchFamily="34" charset="0"/>
                <a:cs typeface="Calibri Light" panose="020F0302020204030204" pitchFamily="34" charset="0"/>
              </a:rPr>
              <a:t>2 two-star, 2 one-star, </a:t>
            </a:r>
            <a:r>
              <a:rPr lang="da-DK" sz="1600" dirty="0">
                <a:latin typeface="Calibri Light" panose="020F0302020204030204" pitchFamily="34" charset="0"/>
                <a:cs typeface="Calibri Light" panose="020F0302020204030204" pitchFamily="34" charset="0"/>
              </a:rPr>
              <a:t>and 2 zero-star restaurants.</a:t>
            </a: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Each restaurant is visited and rated by </a:t>
            </a:r>
            <a:r>
              <a:rPr lang="da-DK" sz="1600" dirty="0">
                <a:solidFill>
                  <a:srgbClr val="0070C0"/>
                </a:solidFill>
                <a:latin typeface="Calibri Light" panose="020F0302020204030204" pitchFamily="34" charset="0"/>
                <a:cs typeface="Calibri Light" panose="020F0302020204030204" pitchFamily="34" charset="0"/>
              </a:rPr>
              <a:t>5 unique critics</a:t>
            </a:r>
            <a:r>
              <a:rPr lang="da-DK" sz="1600" dirty="0">
                <a:latin typeface="Calibri Light" panose="020F0302020204030204" pitchFamily="34" charset="0"/>
                <a:cs typeface="Calibri Light" panose="020F0302020204030204" pitchFamily="34" charset="0"/>
              </a:rPr>
              <a:t>. </a:t>
            </a:r>
            <a:r>
              <a:rPr lang="da-DK" sz="1600">
                <a:latin typeface="Calibri Light" panose="020F0302020204030204" pitchFamily="34" charset="0"/>
                <a:cs typeface="Calibri Light" panose="020F0302020204030204" pitchFamily="34" charset="0"/>
              </a:rPr>
              <a:t>Critics evaluate </a:t>
            </a:r>
            <a:r>
              <a:rPr lang="da-DK" sz="1600">
                <a:solidFill>
                  <a:srgbClr val="0070C0"/>
                </a:solidFill>
                <a:latin typeface="Calibri Light" panose="020F0302020204030204" pitchFamily="34" charset="0"/>
                <a:cs typeface="Calibri Light" panose="020F0302020204030204" pitchFamily="34" charset="0"/>
              </a:rPr>
              <a:t>quality</a:t>
            </a:r>
            <a:r>
              <a:rPr lang="da-DK" sz="1600">
                <a:latin typeface="Calibri Light" panose="020F0302020204030204" pitchFamily="34" charset="0"/>
                <a:cs typeface="Calibri Light" panose="020F0302020204030204" pitchFamily="34" charset="0"/>
              </a:rPr>
              <a:t> </a:t>
            </a:r>
            <a:r>
              <a:rPr lang="da-DK" sz="1600" dirty="0">
                <a:latin typeface="Calibri Light" panose="020F0302020204030204" pitchFamily="34" charset="0"/>
                <a:cs typeface="Calibri Light" panose="020F0302020204030204" pitchFamily="34" charset="0"/>
              </a:rPr>
              <a:t>from 0 to 100, on four different criteria: ambience, service, creativity, food.</a:t>
            </a:r>
          </a:p>
          <a:p>
            <a:pPr marL="0" indent="0">
              <a:buNone/>
            </a:pPr>
            <a:endParaRPr lang="da-DK" sz="1600" dirty="0">
              <a:latin typeface="Calibri Light" panose="020F0302020204030204" pitchFamily="34" charset="0"/>
              <a:cs typeface="Calibri Light" panose="020F0302020204030204" pitchFamily="34" charset="0"/>
            </a:endParaRPr>
          </a:p>
          <a:p>
            <a:r>
              <a:rPr lang="da-DK" sz="1600" dirty="0">
                <a:solidFill>
                  <a:srgbClr val="0070C0"/>
                </a:solidFill>
                <a:latin typeface="Calibri Light" panose="020F0302020204030204" pitchFamily="34" charset="0"/>
                <a:cs typeface="Calibri Light" panose="020F0302020204030204" pitchFamily="34" charset="0"/>
              </a:rPr>
              <a:t>Nested sampling design</a:t>
            </a:r>
            <a:r>
              <a:rPr lang="da-DK" sz="1600" dirty="0">
                <a:latin typeface="Calibri Light" panose="020F0302020204030204" pitchFamily="34" charset="0"/>
                <a:cs typeface="Calibri Light" panose="020F0302020204030204" pitchFamily="34" charset="0"/>
              </a:rPr>
              <a:t> of the study: Criteria &lt; Critics &lt; Restaurants &lt; Regions</a:t>
            </a: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This time, we still have repeated measurements within subjects/critics (i.e., four quality ratings), but subjects are themselves repeats within restaurants, and restaurants are repeats within regions.</a:t>
            </a:r>
          </a:p>
          <a:p>
            <a:endParaRPr lang="da-DK" sz="1600" dirty="0">
              <a:latin typeface="Calibri Light" panose="020F0302020204030204" pitchFamily="34" charset="0"/>
              <a:cs typeface="Calibri Light" panose="020F0302020204030204" pitchFamily="34" charset="0"/>
            </a:endParaRPr>
          </a:p>
          <a:p>
            <a:pPr marL="0" indent="0">
              <a:buNone/>
            </a:pP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Hierarchical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effects</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375DF381-44F6-4B60-9292-85E2C7C0C2FE}"/>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EAFFF1A-DCBE-474F-B595-15109C64A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5110" y="415799"/>
            <a:ext cx="1670966" cy="1670966"/>
          </a:xfrm>
          <a:prstGeom prst="rect">
            <a:avLst/>
          </a:prstGeom>
        </p:spPr>
      </p:pic>
      <p:pic>
        <p:nvPicPr>
          <p:cNvPr id="10" name="Picture 9">
            <a:extLst>
              <a:ext uri="{FF2B5EF4-FFF2-40B4-BE49-F238E27FC236}">
                <a16:creationId xmlns:a16="http://schemas.microsoft.com/office/drawing/2014/main" id="{AFF8C1B6-BF8F-4920-8F87-707B9B567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9748" y="206955"/>
            <a:ext cx="1809998" cy="1778323"/>
          </a:xfrm>
          <a:prstGeom prst="rect">
            <a:avLst/>
          </a:prstGeom>
        </p:spPr>
      </p:pic>
      <p:sp>
        <p:nvSpPr>
          <p:cNvPr id="11" name="TextBox 10">
            <a:extLst>
              <a:ext uri="{FF2B5EF4-FFF2-40B4-BE49-F238E27FC236}">
                <a16:creationId xmlns:a16="http://schemas.microsoft.com/office/drawing/2014/main" id="{6F1F7644-4775-4307-A217-A66F68DAA97E}"/>
              </a:ext>
            </a:extLst>
          </p:cNvPr>
          <p:cNvSpPr txBox="1"/>
          <p:nvPr/>
        </p:nvSpPr>
        <p:spPr>
          <a:xfrm>
            <a:off x="7578940" y="2920207"/>
            <a:ext cx="977320" cy="338554"/>
          </a:xfrm>
          <a:prstGeom prst="rect">
            <a:avLst/>
          </a:prstGeom>
          <a:noFill/>
        </p:spPr>
        <p:txBody>
          <a:bodyPr wrap="none" rtlCol="0">
            <a:spAutoFit/>
          </a:bodyPr>
          <a:lstStyle/>
          <a:p>
            <a:pPr algn="r"/>
            <a:r>
              <a:rPr lang="fr-CH" sz="1600">
                <a:latin typeface="Calibri Light" panose="020F0302020204030204" pitchFamily="34" charset="0"/>
                <a:cs typeface="Calibri Light" panose="020F0302020204030204" pitchFamily="34" charset="0"/>
              </a:rPr>
              <a:t>5 Regions</a:t>
            </a:r>
            <a:endParaRPr lang="en-GB" sz="1600" dirty="0">
              <a:latin typeface="Calibri Light" panose="020F0302020204030204" pitchFamily="34" charset="0"/>
              <a:cs typeface="Calibri Light" panose="020F0302020204030204" pitchFamily="34" charset="0"/>
            </a:endParaRPr>
          </a:p>
        </p:txBody>
      </p:sp>
      <p:cxnSp>
        <p:nvCxnSpPr>
          <p:cNvPr id="12" name="Straight Connector 11">
            <a:extLst>
              <a:ext uri="{FF2B5EF4-FFF2-40B4-BE49-F238E27FC236}">
                <a16:creationId xmlns:a16="http://schemas.microsoft.com/office/drawing/2014/main" id="{5BCA8EE9-4464-4C86-9F67-9FF8E107090A}"/>
              </a:ext>
            </a:extLst>
          </p:cNvPr>
          <p:cNvCxnSpPr>
            <a:cxnSpLocks/>
            <a:endCxn id="44" idx="0"/>
          </p:cNvCxnSpPr>
          <p:nvPr/>
        </p:nvCxnSpPr>
        <p:spPr>
          <a:xfrm flipH="1">
            <a:off x="8979126" y="3305573"/>
            <a:ext cx="729232" cy="80928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77EEE71-CD76-4401-AF5F-61C5CFDD3CCD}"/>
              </a:ext>
            </a:extLst>
          </p:cNvPr>
          <p:cNvCxnSpPr>
            <a:cxnSpLocks/>
            <a:endCxn id="45" idx="0"/>
          </p:cNvCxnSpPr>
          <p:nvPr/>
        </p:nvCxnSpPr>
        <p:spPr>
          <a:xfrm flipH="1">
            <a:off x="9272874" y="3305573"/>
            <a:ext cx="435483" cy="80928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25A075-C4D7-4D84-945C-925546C5B49D}"/>
              </a:ext>
            </a:extLst>
          </p:cNvPr>
          <p:cNvCxnSpPr>
            <a:cxnSpLocks/>
            <a:endCxn id="46" idx="0"/>
          </p:cNvCxnSpPr>
          <p:nvPr/>
        </p:nvCxnSpPr>
        <p:spPr>
          <a:xfrm flipH="1">
            <a:off x="9566623" y="3305573"/>
            <a:ext cx="141735" cy="80928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41801F7-7240-43AF-BD92-84E0BBCB306C}"/>
              </a:ext>
            </a:extLst>
          </p:cNvPr>
          <p:cNvCxnSpPr>
            <a:cxnSpLocks/>
            <a:endCxn id="47" idx="0"/>
          </p:cNvCxnSpPr>
          <p:nvPr/>
        </p:nvCxnSpPr>
        <p:spPr>
          <a:xfrm>
            <a:off x="9708358" y="3305573"/>
            <a:ext cx="152014" cy="80928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F1A2F3-15F0-4377-8724-7ED34A184BC4}"/>
              </a:ext>
            </a:extLst>
          </p:cNvPr>
          <p:cNvCxnSpPr>
            <a:cxnSpLocks/>
            <a:endCxn id="48" idx="0"/>
          </p:cNvCxnSpPr>
          <p:nvPr/>
        </p:nvCxnSpPr>
        <p:spPr>
          <a:xfrm>
            <a:off x="9708358" y="3305573"/>
            <a:ext cx="445762" cy="80928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46E955-9E66-4E67-8D33-A466E796F563}"/>
              </a:ext>
            </a:extLst>
          </p:cNvPr>
          <p:cNvCxnSpPr>
            <a:cxnSpLocks/>
            <a:endCxn id="49" idx="0"/>
          </p:cNvCxnSpPr>
          <p:nvPr/>
        </p:nvCxnSpPr>
        <p:spPr>
          <a:xfrm>
            <a:off x="9708358" y="3305573"/>
            <a:ext cx="739513" cy="80928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21DB18-1D7D-4410-B4ED-10762E70F82F}"/>
              </a:ext>
            </a:extLst>
          </p:cNvPr>
          <p:cNvCxnSpPr>
            <a:cxnSpLocks/>
            <a:endCxn id="50" idx="0"/>
          </p:cNvCxnSpPr>
          <p:nvPr/>
        </p:nvCxnSpPr>
        <p:spPr>
          <a:xfrm flipH="1">
            <a:off x="9168404" y="4315460"/>
            <a:ext cx="384464" cy="845924"/>
          </a:xfrm>
          <a:prstGeom prst="line">
            <a:avLst/>
          </a:prstGeom>
          <a:ln>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C990AB-3146-4299-A762-8BDCF4AC76DA}"/>
              </a:ext>
            </a:extLst>
          </p:cNvPr>
          <p:cNvCxnSpPr>
            <a:cxnSpLocks/>
            <a:endCxn id="51" idx="0"/>
          </p:cNvCxnSpPr>
          <p:nvPr/>
        </p:nvCxnSpPr>
        <p:spPr>
          <a:xfrm flipH="1">
            <a:off x="9362030" y="4315460"/>
            <a:ext cx="190838" cy="845924"/>
          </a:xfrm>
          <a:prstGeom prst="line">
            <a:avLst/>
          </a:prstGeom>
          <a:ln>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E6C369-689F-4252-9866-8269045B6116}"/>
              </a:ext>
            </a:extLst>
          </p:cNvPr>
          <p:cNvCxnSpPr>
            <a:cxnSpLocks/>
            <a:endCxn id="52" idx="0"/>
          </p:cNvCxnSpPr>
          <p:nvPr/>
        </p:nvCxnSpPr>
        <p:spPr>
          <a:xfrm>
            <a:off x="9552868" y="4315460"/>
            <a:ext cx="2788" cy="845924"/>
          </a:xfrm>
          <a:prstGeom prst="line">
            <a:avLst/>
          </a:prstGeom>
          <a:ln>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2749DC-5FA9-4D72-BAFD-B2A71048A0BE}"/>
              </a:ext>
            </a:extLst>
          </p:cNvPr>
          <p:cNvCxnSpPr>
            <a:cxnSpLocks/>
            <a:endCxn id="53" idx="0"/>
          </p:cNvCxnSpPr>
          <p:nvPr/>
        </p:nvCxnSpPr>
        <p:spPr>
          <a:xfrm>
            <a:off x="9552868" y="4315460"/>
            <a:ext cx="196415" cy="845924"/>
          </a:xfrm>
          <a:prstGeom prst="line">
            <a:avLst/>
          </a:prstGeom>
          <a:ln>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9DF7EB-E99B-4B4D-B70B-4854732CDD2C}"/>
              </a:ext>
            </a:extLst>
          </p:cNvPr>
          <p:cNvCxnSpPr>
            <a:cxnSpLocks/>
            <a:endCxn id="54" idx="0"/>
          </p:cNvCxnSpPr>
          <p:nvPr/>
        </p:nvCxnSpPr>
        <p:spPr>
          <a:xfrm>
            <a:off x="9552868" y="4315460"/>
            <a:ext cx="390041" cy="845924"/>
          </a:xfrm>
          <a:prstGeom prst="line">
            <a:avLst/>
          </a:prstGeom>
          <a:ln>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D0AD865-E973-4E12-96A3-6B05F1283428}"/>
              </a:ext>
            </a:extLst>
          </p:cNvPr>
          <p:cNvSpPr txBox="1"/>
          <p:nvPr/>
        </p:nvSpPr>
        <p:spPr>
          <a:xfrm>
            <a:off x="7149656" y="4020571"/>
            <a:ext cx="1406604" cy="338554"/>
          </a:xfrm>
          <a:prstGeom prst="rect">
            <a:avLst/>
          </a:prstGeom>
          <a:noFill/>
        </p:spPr>
        <p:txBody>
          <a:bodyPr wrap="none" rtlCol="0">
            <a:spAutoFit/>
          </a:bodyPr>
          <a:lstStyle>
            <a:defPPr>
              <a:defRPr lang="en-US"/>
            </a:defPPr>
            <a:lvl1pPr>
              <a:defRPr sz="1400">
                <a:latin typeface="Times New Roman" panose="02020603050405020304" pitchFamily="18" charset="0"/>
                <a:cs typeface="Times New Roman" panose="02020603050405020304" pitchFamily="18" charset="0"/>
              </a:defRPr>
            </a:lvl1pPr>
          </a:lstStyle>
          <a:p>
            <a:pPr algn="r"/>
            <a:r>
              <a:rPr lang="fr-CH" sz="1600">
                <a:latin typeface="Calibri Light" panose="020F0302020204030204" pitchFamily="34" charset="0"/>
                <a:cs typeface="Calibri Light" panose="020F0302020204030204" pitchFamily="34" charset="0"/>
              </a:rPr>
              <a:t>30 Restaurants</a:t>
            </a:r>
            <a:endParaRPr lang="en-GB" sz="1600" dirty="0">
              <a:latin typeface="Calibri Light" panose="020F0302020204030204" pitchFamily="34" charset="0"/>
              <a:cs typeface="Calibri Light" panose="020F0302020204030204" pitchFamily="34" charset="0"/>
            </a:endParaRPr>
          </a:p>
        </p:txBody>
      </p:sp>
      <p:sp>
        <p:nvSpPr>
          <p:cNvPr id="24" name="TextBox 23">
            <a:extLst>
              <a:ext uri="{FF2B5EF4-FFF2-40B4-BE49-F238E27FC236}">
                <a16:creationId xmlns:a16="http://schemas.microsoft.com/office/drawing/2014/main" id="{B8EC8DC9-C5B1-456F-828A-EB95C043719B}"/>
              </a:ext>
            </a:extLst>
          </p:cNvPr>
          <p:cNvSpPr txBox="1"/>
          <p:nvPr/>
        </p:nvSpPr>
        <p:spPr>
          <a:xfrm>
            <a:off x="7507575" y="5044824"/>
            <a:ext cx="1048685" cy="338554"/>
          </a:xfrm>
          <a:prstGeom prst="rect">
            <a:avLst/>
          </a:prstGeom>
          <a:noFill/>
        </p:spPr>
        <p:txBody>
          <a:bodyPr wrap="none" rtlCol="0">
            <a:spAutoFit/>
          </a:bodyPr>
          <a:lstStyle>
            <a:defPPr>
              <a:defRPr lang="en-US"/>
            </a:defPPr>
            <a:lvl1pPr>
              <a:defRPr sz="1400">
                <a:latin typeface="Times New Roman" panose="02020603050405020304" pitchFamily="18" charset="0"/>
                <a:cs typeface="Times New Roman" panose="02020603050405020304" pitchFamily="18" charset="0"/>
              </a:defRPr>
            </a:lvl1pPr>
          </a:lstStyle>
          <a:p>
            <a:pPr algn="r"/>
            <a:r>
              <a:rPr lang="fr-CH" sz="1600">
                <a:latin typeface="Calibri Light" panose="020F0302020204030204" pitchFamily="34" charset="0"/>
                <a:cs typeface="Calibri Light" panose="020F0302020204030204" pitchFamily="34" charset="0"/>
              </a:rPr>
              <a:t>150 Critics</a:t>
            </a:r>
            <a:endParaRPr lang="en-GB" sz="1600" dirty="0">
              <a:latin typeface="Calibri Light" panose="020F0302020204030204" pitchFamily="34" charset="0"/>
              <a:cs typeface="Calibri Light" panose="020F0302020204030204" pitchFamily="34" charset="0"/>
            </a:endParaRPr>
          </a:p>
        </p:txBody>
      </p:sp>
      <p:cxnSp>
        <p:nvCxnSpPr>
          <p:cNvPr id="25" name="Straight Connector 24">
            <a:extLst>
              <a:ext uri="{FF2B5EF4-FFF2-40B4-BE49-F238E27FC236}">
                <a16:creationId xmlns:a16="http://schemas.microsoft.com/office/drawing/2014/main" id="{4030137E-1936-4EAF-B03E-18A76BD946B6}"/>
              </a:ext>
            </a:extLst>
          </p:cNvPr>
          <p:cNvCxnSpPr>
            <a:stCxn id="50" idx="4"/>
            <a:endCxn id="55" idx="0"/>
          </p:cNvCxnSpPr>
          <p:nvPr/>
        </p:nvCxnSpPr>
        <p:spPr>
          <a:xfrm flipH="1">
            <a:off x="9001262" y="5266819"/>
            <a:ext cx="167142" cy="658081"/>
          </a:xfrm>
          <a:prstGeom prst="line">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BECBC6C-AF79-4B7B-B17A-A776434A5222}"/>
              </a:ext>
            </a:extLst>
          </p:cNvPr>
          <p:cNvCxnSpPr>
            <a:stCxn id="50" idx="4"/>
            <a:endCxn id="56" idx="0"/>
          </p:cNvCxnSpPr>
          <p:nvPr/>
        </p:nvCxnSpPr>
        <p:spPr>
          <a:xfrm flipH="1">
            <a:off x="9115687" y="5266819"/>
            <a:ext cx="52717" cy="658081"/>
          </a:xfrm>
          <a:prstGeom prst="line">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37BCA0-9ABD-43C9-8585-98A6251EB51A}"/>
              </a:ext>
            </a:extLst>
          </p:cNvPr>
          <p:cNvCxnSpPr>
            <a:stCxn id="50" idx="4"/>
            <a:endCxn id="57" idx="0"/>
          </p:cNvCxnSpPr>
          <p:nvPr/>
        </p:nvCxnSpPr>
        <p:spPr>
          <a:xfrm>
            <a:off x="9168404" y="5266819"/>
            <a:ext cx="61708" cy="658081"/>
          </a:xfrm>
          <a:prstGeom prst="line">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E098773-3614-4E92-9AFF-8764CABCF82A}"/>
              </a:ext>
            </a:extLst>
          </p:cNvPr>
          <p:cNvCxnSpPr>
            <a:stCxn id="50" idx="4"/>
            <a:endCxn id="58" idx="0"/>
          </p:cNvCxnSpPr>
          <p:nvPr/>
        </p:nvCxnSpPr>
        <p:spPr>
          <a:xfrm>
            <a:off x="9168404" y="5266819"/>
            <a:ext cx="176133" cy="658081"/>
          </a:xfrm>
          <a:prstGeom prst="line">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177775A-944B-4815-950B-BF421F8A3F9D}"/>
              </a:ext>
            </a:extLst>
          </p:cNvPr>
          <p:cNvSpPr txBox="1"/>
          <p:nvPr/>
        </p:nvSpPr>
        <p:spPr>
          <a:xfrm>
            <a:off x="6805460" y="5939528"/>
            <a:ext cx="1750800" cy="338554"/>
          </a:xfrm>
          <a:prstGeom prst="rect">
            <a:avLst/>
          </a:prstGeom>
          <a:noFill/>
        </p:spPr>
        <p:txBody>
          <a:bodyPr wrap="none" rtlCol="0">
            <a:spAutoFit/>
          </a:bodyPr>
          <a:lstStyle>
            <a:defPPr>
              <a:defRPr lang="en-US"/>
            </a:defPPr>
            <a:lvl1pPr>
              <a:defRPr sz="1400">
                <a:latin typeface="Times New Roman" panose="02020603050405020304" pitchFamily="18" charset="0"/>
                <a:cs typeface="Times New Roman" panose="02020603050405020304" pitchFamily="18" charset="0"/>
              </a:defRPr>
            </a:lvl1pPr>
          </a:lstStyle>
          <a:p>
            <a:pPr algn="r"/>
            <a:r>
              <a:rPr lang="fr-CH" sz="1600">
                <a:latin typeface="Calibri Light" panose="020F0302020204030204" pitchFamily="34" charset="0"/>
                <a:cs typeface="Calibri Light" panose="020F0302020204030204" pitchFamily="34" charset="0"/>
              </a:rPr>
              <a:t>600 Criteria </a:t>
            </a:r>
            <a:r>
              <a:rPr lang="fr-CH" sz="1600" dirty="0">
                <a:latin typeface="Calibri Light" panose="020F0302020204030204" pitchFamily="34" charset="0"/>
                <a:cs typeface="Calibri Light" panose="020F0302020204030204" pitchFamily="34" charset="0"/>
              </a:rPr>
              <a:t>ratings</a:t>
            </a:r>
            <a:endParaRPr lang="en-GB" sz="1600" dirty="0">
              <a:latin typeface="Calibri Light" panose="020F0302020204030204" pitchFamily="34" charset="0"/>
              <a:cs typeface="Calibri Light" panose="020F0302020204030204" pitchFamily="34" charset="0"/>
            </a:endParaRPr>
          </a:p>
        </p:txBody>
      </p:sp>
      <p:sp>
        <p:nvSpPr>
          <p:cNvPr id="39" name="Rectangle 38">
            <a:extLst>
              <a:ext uri="{FF2B5EF4-FFF2-40B4-BE49-F238E27FC236}">
                <a16:creationId xmlns:a16="http://schemas.microsoft.com/office/drawing/2014/main" id="{E02FA7A9-FC56-4FAE-B6D9-C46AE0F307CF}"/>
              </a:ext>
            </a:extLst>
          </p:cNvPr>
          <p:cNvSpPr>
            <a:spLocks noChangeAspect="1"/>
          </p:cNvSpPr>
          <p:nvPr/>
        </p:nvSpPr>
        <p:spPr>
          <a:xfrm>
            <a:off x="8849014" y="2881927"/>
            <a:ext cx="423693" cy="42364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b="1">
                <a:latin typeface="Calibri Light" panose="020F0302020204030204" pitchFamily="34" charset="0"/>
                <a:cs typeface="Calibri Light" panose="020F0302020204030204" pitchFamily="34" charset="0"/>
              </a:rPr>
              <a:t>1</a:t>
            </a:r>
            <a:endParaRPr lang="en-GB" sz="2000" b="1">
              <a:latin typeface="Calibri Light" panose="020F0302020204030204" pitchFamily="34" charset="0"/>
              <a:cs typeface="Calibri Light" panose="020F0302020204030204" pitchFamily="34" charset="0"/>
            </a:endParaRPr>
          </a:p>
        </p:txBody>
      </p:sp>
      <p:sp>
        <p:nvSpPr>
          <p:cNvPr id="40" name="Rectangle 39">
            <a:extLst>
              <a:ext uri="{FF2B5EF4-FFF2-40B4-BE49-F238E27FC236}">
                <a16:creationId xmlns:a16="http://schemas.microsoft.com/office/drawing/2014/main" id="{C6057BE8-B1F0-4012-AA1B-CE2B793A16F1}"/>
              </a:ext>
            </a:extLst>
          </p:cNvPr>
          <p:cNvSpPr>
            <a:spLocks noChangeAspect="1"/>
          </p:cNvSpPr>
          <p:nvPr/>
        </p:nvSpPr>
        <p:spPr>
          <a:xfrm>
            <a:off x="9494997" y="2881927"/>
            <a:ext cx="423693" cy="42364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b="1">
                <a:latin typeface="Calibri Light" panose="020F0302020204030204" pitchFamily="34" charset="0"/>
                <a:cs typeface="Calibri Light" panose="020F0302020204030204" pitchFamily="34" charset="0"/>
              </a:rPr>
              <a:t>2</a:t>
            </a:r>
            <a:endParaRPr lang="en-GB" sz="2000" b="1">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0217C92B-7CA2-4414-8493-8B8FDDBD7C08}"/>
              </a:ext>
            </a:extLst>
          </p:cNvPr>
          <p:cNvSpPr>
            <a:spLocks noChangeAspect="1"/>
          </p:cNvSpPr>
          <p:nvPr/>
        </p:nvSpPr>
        <p:spPr>
          <a:xfrm>
            <a:off x="10140980" y="2881927"/>
            <a:ext cx="423693" cy="42364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b="1">
                <a:latin typeface="Calibri Light" panose="020F0302020204030204" pitchFamily="34" charset="0"/>
                <a:cs typeface="Calibri Light" panose="020F0302020204030204" pitchFamily="34" charset="0"/>
              </a:rPr>
              <a:t>3</a:t>
            </a:r>
            <a:endParaRPr lang="en-GB" sz="2000" b="1">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2A0A122C-103F-48FE-A307-127F7F0D2872}"/>
              </a:ext>
            </a:extLst>
          </p:cNvPr>
          <p:cNvSpPr>
            <a:spLocks noChangeAspect="1"/>
          </p:cNvSpPr>
          <p:nvPr/>
        </p:nvSpPr>
        <p:spPr>
          <a:xfrm>
            <a:off x="10786963" y="2881927"/>
            <a:ext cx="423693" cy="42364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b="1">
                <a:latin typeface="Calibri Light" panose="020F0302020204030204" pitchFamily="34" charset="0"/>
                <a:cs typeface="Calibri Light" panose="020F0302020204030204" pitchFamily="34" charset="0"/>
              </a:rPr>
              <a:t>4</a:t>
            </a:r>
            <a:endParaRPr lang="en-GB" sz="2000" b="1">
              <a:latin typeface="Calibri Light" panose="020F0302020204030204" pitchFamily="34" charset="0"/>
              <a:cs typeface="Calibri Light" panose="020F0302020204030204" pitchFamily="34" charset="0"/>
            </a:endParaRPr>
          </a:p>
        </p:txBody>
      </p:sp>
      <p:sp>
        <p:nvSpPr>
          <p:cNvPr id="43" name="Rectangle 42">
            <a:extLst>
              <a:ext uri="{FF2B5EF4-FFF2-40B4-BE49-F238E27FC236}">
                <a16:creationId xmlns:a16="http://schemas.microsoft.com/office/drawing/2014/main" id="{A70B264A-DFFD-4936-9632-A7493024926D}"/>
              </a:ext>
            </a:extLst>
          </p:cNvPr>
          <p:cNvSpPr>
            <a:spLocks noChangeAspect="1"/>
          </p:cNvSpPr>
          <p:nvPr/>
        </p:nvSpPr>
        <p:spPr>
          <a:xfrm>
            <a:off x="11432947" y="2881927"/>
            <a:ext cx="423693" cy="42364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b="1">
                <a:latin typeface="Calibri Light" panose="020F0302020204030204" pitchFamily="34" charset="0"/>
                <a:cs typeface="Calibri Light" panose="020F0302020204030204" pitchFamily="34" charset="0"/>
              </a:rPr>
              <a:t>5</a:t>
            </a:r>
            <a:endParaRPr lang="en-GB" sz="2000" b="1">
              <a:latin typeface="Calibri Light" panose="020F0302020204030204" pitchFamily="34" charset="0"/>
              <a:cs typeface="Calibri Light" panose="020F0302020204030204" pitchFamily="34" charset="0"/>
            </a:endParaRPr>
          </a:p>
        </p:txBody>
      </p:sp>
      <p:sp>
        <p:nvSpPr>
          <p:cNvPr id="44" name="Rectangle 43">
            <a:extLst>
              <a:ext uri="{FF2B5EF4-FFF2-40B4-BE49-F238E27FC236}">
                <a16:creationId xmlns:a16="http://schemas.microsoft.com/office/drawing/2014/main" id="{55267EFB-185E-4A98-91F3-711EE5402CB9}"/>
              </a:ext>
            </a:extLst>
          </p:cNvPr>
          <p:cNvSpPr>
            <a:spLocks noChangeAspect="1"/>
          </p:cNvSpPr>
          <p:nvPr/>
        </p:nvSpPr>
        <p:spPr>
          <a:xfrm>
            <a:off x="8873691" y="4114853"/>
            <a:ext cx="210870" cy="21087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0</a:t>
            </a:r>
            <a:endParaRPr lang="en-GB" sz="1200">
              <a:solidFill>
                <a:schemeClr val="tx1"/>
              </a:solidFill>
              <a:latin typeface="Times New Roman" panose="02020603050405020304" pitchFamily="18" charset="0"/>
              <a:cs typeface="Times New Roman" panose="02020603050405020304" pitchFamily="18" charset="0"/>
            </a:endParaRPr>
          </a:p>
        </p:txBody>
      </p:sp>
      <p:sp>
        <p:nvSpPr>
          <p:cNvPr id="45" name="Rectangle 44">
            <a:extLst>
              <a:ext uri="{FF2B5EF4-FFF2-40B4-BE49-F238E27FC236}">
                <a16:creationId xmlns:a16="http://schemas.microsoft.com/office/drawing/2014/main" id="{A3CEF13B-FCCB-44C9-9A36-864DC0F978E8}"/>
              </a:ext>
            </a:extLst>
          </p:cNvPr>
          <p:cNvSpPr>
            <a:spLocks noChangeAspect="1"/>
          </p:cNvSpPr>
          <p:nvPr/>
        </p:nvSpPr>
        <p:spPr>
          <a:xfrm>
            <a:off x="9167439" y="4114853"/>
            <a:ext cx="210870" cy="21087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latin typeface="Times New Roman" panose="02020603050405020304" pitchFamily="18" charset="0"/>
                <a:cs typeface="Times New Roman" panose="02020603050405020304" pitchFamily="18" charset="0"/>
              </a:rPr>
              <a:t>0</a:t>
            </a:r>
            <a:endParaRPr lang="en-GB" sz="1000">
              <a:solidFill>
                <a:schemeClr val="tx1"/>
              </a:solidFill>
              <a:latin typeface="Times New Roman" panose="02020603050405020304" pitchFamily="18" charset="0"/>
              <a:cs typeface="Times New Roman" panose="02020603050405020304" pitchFamily="18" charset="0"/>
            </a:endParaRPr>
          </a:p>
        </p:txBody>
      </p:sp>
      <p:sp>
        <p:nvSpPr>
          <p:cNvPr id="46" name="Rectangle 45">
            <a:extLst>
              <a:ext uri="{FF2B5EF4-FFF2-40B4-BE49-F238E27FC236}">
                <a16:creationId xmlns:a16="http://schemas.microsoft.com/office/drawing/2014/main" id="{1291CCD5-1288-4870-99EB-6268F9B2A379}"/>
              </a:ext>
            </a:extLst>
          </p:cNvPr>
          <p:cNvSpPr>
            <a:spLocks noChangeAspect="1"/>
          </p:cNvSpPr>
          <p:nvPr/>
        </p:nvSpPr>
        <p:spPr>
          <a:xfrm>
            <a:off x="9461188" y="4114853"/>
            <a:ext cx="210870" cy="21087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latin typeface="Times New Roman" panose="02020603050405020304" pitchFamily="18" charset="0"/>
                <a:cs typeface="Times New Roman" panose="02020603050405020304" pitchFamily="18" charset="0"/>
              </a:rPr>
              <a:t>1</a:t>
            </a:r>
            <a:endParaRPr lang="en-GB" sz="1000">
              <a:solidFill>
                <a:schemeClr val="tx1"/>
              </a:solidFill>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2EF745C0-2167-4060-BEA4-D32A7DED119F}"/>
              </a:ext>
            </a:extLst>
          </p:cNvPr>
          <p:cNvSpPr>
            <a:spLocks noChangeAspect="1"/>
          </p:cNvSpPr>
          <p:nvPr/>
        </p:nvSpPr>
        <p:spPr>
          <a:xfrm>
            <a:off x="9754936" y="4114853"/>
            <a:ext cx="210870" cy="21087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latin typeface="Times New Roman" panose="02020603050405020304" pitchFamily="18" charset="0"/>
                <a:cs typeface="Times New Roman" panose="02020603050405020304" pitchFamily="18" charset="0"/>
              </a:rPr>
              <a:t>1</a:t>
            </a:r>
            <a:endParaRPr lang="en-GB" sz="1000">
              <a:solidFill>
                <a:schemeClr val="tx1"/>
              </a:solidFill>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878E4031-287B-4D34-BB92-97391B67912D}"/>
              </a:ext>
            </a:extLst>
          </p:cNvPr>
          <p:cNvSpPr>
            <a:spLocks noChangeAspect="1"/>
          </p:cNvSpPr>
          <p:nvPr/>
        </p:nvSpPr>
        <p:spPr>
          <a:xfrm>
            <a:off x="10048685" y="4114853"/>
            <a:ext cx="210870" cy="21087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latin typeface="Times New Roman" panose="02020603050405020304" pitchFamily="18" charset="0"/>
                <a:cs typeface="Times New Roman" panose="02020603050405020304" pitchFamily="18" charset="0"/>
              </a:rPr>
              <a:t>2</a:t>
            </a:r>
            <a:endParaRPr lang="en-GB" sz="1000">
              <a:solidFill>
                <a:schemeClr val="tx1"/>
              </a:solidFill>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id="{66D35A0D-B04A-4222-98CC-BCBA6889CAD4}"/>
              </a:ext>
            </a:extLst>
          </p:cNvPr>
          <p:cNvSpPr>
            <a:spLocks noChangeAspect="1"/>
          </p:cNvSpPr>
          <p:nvPr/>
        </p:nvSpPr>
        <p:spPr>
          <a:xfrm>
            <a:off x="10342435" y="4114853"/>
            <a:ext cx="210870" cy="21087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latin typeface="Times New Roman" panose="02020603050405020304" pitchFamily="18" charset="0"/>
                <a:cs typeface="Times New Roman" panose="02020603050405020304" pitchFamily="18" charset="0"/>
              </a:rPr>
              <a:t>2</a:t>
            </a:r>
            <a:endParaRPr lang="en-GB" sz="1000">
              <a:solidFill>
                <a:schemeClr val="tx1"/>
              </a:solidFill>
              <a:latin typeface="Times New Roman" panose="02020603050405020304" pitchFamily="18" charset="0"/>
              <a:cs typeface="Times New Roman" panose="02020603050405020304" pitchFamily="18" charset="0"/>
            </a:endParaRPr>
          </a:p>
        </p:txBody>
      </p:sp>
      <p:sp>
        <p:nvSpPr>
          <p:cNvPr id="50" name="Oval 49">
            <a:extLst>
              <a:ext uri="{FF2B5EF4-FFF2-40B4-BE49-F238E27FC236}">
                <a16:creationId xmlns:a16="http://schemas.microsoft.com/office/drawing/2014/main" id="{659BED02-94AD-4E3B-93D4-1B860ECAD376}"/>
              </a:ext>
            </a:extLst>
          </p:cNvPr>
          <p:cNvSpPr>
            <a:spLocks noChangeAspect="1"/>
          </p:cNvSpPr>
          <p:nvPr/>
        </p:nvSpPr>
        <p:spPr>
          <a:xfrm>
            <a:off x="9115686" y="5161384"/>
            <a:ext cx="105435" cy="10543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51" name="Oval 50">
            <a:extLst>
              <a:ext uri="{FF2B5EF4-FFF2-40B4-BE49-F238E27FC236}">
                <a16:creationId xmlns:a16="http://schemas.microsoft.com/office/drawing/2014/main" id="{7089DE4E-57EF-4530-95EB-BD00AF337493}"/>
              </a:ext>
            </a:extLst>
          </p:cNvPr>
          <p:cNvSpPr>
            <a:spLocks noChangeAspect="1"/>
          </p:cNvSpPr>
          <p:nvPr/>
        </p:nvSpPr>
        <p:spPr>
          <a:xfrm>
            <a:off x="9309312" y="5161384"/>
            <a:ext cx="105435" cy="10543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52" name="Oval 51">
            <a:extLst>
              <a:ext uri="{FF2B5EF4-FFF2-40B4-BE49-F238E27FC236}">
                <a16:creationId xmlns:a16="http://schemas.microsoft.com/office/drawing/2014/main" id="{9EAA209E-F3A1-4E2C-AC18-E66D590D4023}"/>
              </a:ext>
            </a:extLst>
          </p:cNvPr>
          <p:cNvSpPr>
            <a:spLocks noChangeAspect="1"/>
          </p:cNvSpPr>
          <p:nvPr/>
        </p:nvSpPr>
        <p:spPr>
          <a:xfrm>
            <a:off x="9502938" y="5161384"/>
            <a:ext cx="105435" cy="10543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53" name="Oval 52">
            <a:extLst>
              <a:ext uri="{FF2B5EF4-FFF2-40B4-BE49-F238E27FC236}">
                <a16:creationId xmlns:a16="http://schemas.microsoft.com/office/drawing/2014/main" id="{6FAB9330-1C53-4541-A2EF-81C131BC35AC}"/>
              </a:ext>
            </a:extLst>
          </p:cNvPr>
          <p:cNvSpPr>
            <a:spLocks noChangeAspect="1"/>
          </p:cNvSpPr>
          <p:nvPr/>
        </p:nvSpPr>
        <p:spPr>
          <a:xfrm>
            <a:off x="9696564" y="5161384"/>
            <a:ext cx="105435" cy="10543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54" name="Oval 53">
            <a:extLst>
              <a:ext uri="{FF2B5EF4-FFF2-40B4-BE49-F238E27FC236}">
                <a16:creationId xmlns:a16="http://schemas.microsoft.com/office/drawing/2014/main" id="{C1C7B497-3E9F-49B6-A970-2E03D68A3C85}"/>
              </a:ext>
            </a:extLst>
          </p:cNvPr>
          <p:cNvSpPr>
            <a:spLocks noChangeAspect="1"/>
          </p:cNvSpPr>
          <p:nvPr/>
        </p:nvSpPr>
        <p:spPr>
          <a:xfrm>
            <a:off x="9890191" y="5161384"/>
            <a:ext cx="105435" cy="10543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55" name="Oval 54">
            <a:extLst>
              <a:ext uri="{FF2B5EF4-FFF2-40B4-BE49-F238E27FC236}">
                <a16:creationId xmlns:a16="http://schemas.microsoft.com/office/drawing/2014/main" id="{4D357B2E-34BF-4145-8FE0-62F3B2CD5042}"/>
              </a:ext>
            </a:extLst>
          </p:cNvPr>
          <p:cNvSpPr>
            <a:spLocks noChangeAspect="1"/>
          </p:cNvSpPr>
          <p:nvPr/>
        </p:nvSpPr>
        <p:spPr>
          <a:xfrm>
            <a:off x="8948544" y="5924900"/>
            <a:ext cx="105435" cy="1054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56" name="Oval 55">
            <a:extLst>
              <a:ext uri="{FF2B5EF4-FFF2-40B4-BE49-F238E27FC236}">
                <a16:creationId xmlns:a16="http://schemas.microsoft.com/office/drawing/2014/main" id="{D62220F8-56EB-4115-81E9-B6C701FB1A3F}"/>
              </a:ext>
            </a:extLst>
          </p:cNvPr>
          <p:cNvSpPr>
            <a:spLocks noChangeAspect="1"/>
          </p:cNvSpPr>
          <p:nvPr/>
        </p:nvSpPr>
        <p:spPr>
          <a:xfrm>
            <a:off x="9062969" y="5924900"/>
            <a:ext cx="105435" cy="1054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57" name="Oval 56">
            <a:extLst>
              <a:ext uri="{FF2B5EF4-FFF2-40B4-BE49-F238E27FC236}">
                <a16:creationId xmlns:a16="http://schemas.microsoft.com/office/drawing/2014/main" id="{C5CDC967-B5D8-4ED9-B3F1-BDA1ED6E89ED}"/>
              </a:ext>
            </a:extLst>
          </p:cNvPr>
          <p:cNvSpPr>
            <a:spLocks noChangeAspect="1"/>
          </p:cNvSpPr>
          <p:nvPr/>
        </p:nvSpPr>
        <p:spPr>
          <a:xfrm>
            <a:off x="9177394" y="5924900"/>
            <a:ext cx="105435" cy="1054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58" name="Oval 57">
            <a:extLst>
              <a:ext uri="{FF2B5EF4-FFF2-40B4-BE49-F238E27FC236}">
                <a16:creationId xmlns:a16="http://schemas.microsoft.com/office/drawing/2014/main" id="{26538EAA-3877-4C9E-A98D-523B3D0D7255}"/>
              </a:ext>
            </a:extLst>
          </p:cNvPr>
          <p:cNvSpPr>
            <a:spLocks noChangeAspect="1"/>
          </p:cNvSpPr>
          <p:nvPr/>
        </p:nvSpPr>
        <p:spPr>
          <a:xfrm>
            <a:off x="9291819" y="5924900"/>
            <a:ext cx="105435" cy="1054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A7173C10-00BA-4FBC-97C2-28E98CFE7944}"/>
              </a:ext>
            </a:extLst>
          </p:cNvPr>
          <p:cNvSpPr txBox="1"/>
          <p:nvPr/>
        </p:nvSpPr>
        <p:spPr>
          <a:xfrm>
            <a:off x="8837292" y="5956973"/>
            <a:ext cx="553117" cy="250942"/>
          </a:xfrm>
          <a:prstGeom prst="rect">
            <a:avLst/>
          </a:prstGeom>
          <a:noFill/>
        </p:spPr>
        <p:txBody>
          <a:bodyPr wrap="none" rtlCol="0">
            <a:spAutoFit/>
          </a:bodyPr>
          <a:lstStyle/>
          <a:p>
            <a:r>
              <a:rPr lang="fr-CH" sz="1400" dirty="0">
                <a:latin typeface="Times New Roman" panose="02020603050405020304" pitchFamily="18" charset="0"/>
                <a:cs typeface="Times New Roman" panose="02020603050405020304" pitchFamily="18" charset="0"/>
              </a:rPr>
              <a:t>1 2 3 4</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2503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A08DC-ADA9-4F17-A649-01EC879E8E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551" y="945303"/>
            <a:ext cx="6090677" cy="4454050"/>
          </a:xfrm>
          <a:prstGeom prst="rect">
            <a:avLst/>
          </a:prstGeom>
        </p:spPr>
      </p:pic>
      <p:sp>
        <p:nvSpPr>
          <p:cNvPr id="3" name="Content Placeholder 2"/>
          <p:cNvSpPr>
            <a:spLocks noGrp="1"/>
          </p:cNvSpPr>
          <p:nvPr>
            <p:ph idx="1"/>
          </p:nvPr>
        </p:nvSpPr>
        <p:spPr>
          <a:xfrm>
            <a:off x="1127448" y="1600200"/>
            <a:ext cx="3744416" cy="3052935"/>
          </a:xfrm>
        </p:spPr>
        <p:txBody>
          <a:bodyPr>
            <a:noAutofit/>
          </a:bodyPr>
          <a:lstStyle/>
          <a:p>
            <a:r>
              <a:rPr lang="da-DK" sz="1600" dirty="0">
                <a:latin typeface="Calibri Light" panose="020F0302020204030204" pitchFamily="34" charset="0"/>
                <a:cs typeface="Calibri Light" panose="020F0302020204030204" pitchFamily="34" charset="0"/>
              </a:rPr>
              <a:t>Toy retailer Dreamland is tracking the </a:t>
            </a:r>
            <a:r>
              <a:rPr lang="da-DK" sz="1600">
                <a:latin typeface="Calibri Light" panose="020F0302020204030204" pitchFamily="34" charset="0"/>
                <a:cs typeface="Calibri Light" panose="020F0302020204030204" pitchFamily="34" charset="0"/>
              </a:rPr>
              <a:t>sales of </a:t>
            </a:r>
            <a:r>
              <a:rPr lang="da-DK" sz="1600" dirty="0">
                <a:latin typeface="Calibri Light" panose="020F0302020204030204" pitchFamily="34" charset="0"/>
                <a:cs typeface="Calibri Light" panose="020F0302020204030204" pitchFamily="34" charset="0"/>
              </a:rPr>
              <a:t>its products. In particular, a new line </a:t>
            </a:r>
            <a:r>
              <a:rPr lang="da-DK" sz="1600">
                <a:latin typeface="Calibri Light" panose="020F0302020204030204" pitchFamily="34" charset="0"/>
                <a:cs typeface="Calibri Light" panose="020F0302020204030204" pitchFamily="34" charset="0"/>
              </a:rPr>
              <a:t>of </a:t>
            </a:r>
            <a:r>
              <a:rPr lang="da-DK" sz="1600">
                <a:solidFill>
                  <a:srgbClr val="0070C0"/>
                </a:solidFill>
                <a:latin typeface="Calibri Light" panose="020F0302020204030204" pitchFamily="34" charset="0"/>
                <a:cs typeface="Calibri Light" panose="020F0302020204030204" pitchFamily="34" charset="0"/>
              </a:rPr>
              <a:t>robot </a:t>
            </a:r>
            <a:r>
              <a:rPr lang="da-DK" sz="1600" dirty="0">
                <a:solidFill>
                  <a:srgbClr val="0070C0"/>
                </a:solidFill>
                <a:latin typeface="Calibri Light" panose="020F0302020204030204" pitchFamily="34" charset="0"/>
                <a:cs typeface="Calibri Light" panose="020F0302020204030204" pitchFamily="34" charset="0"/>
              </a:rPr>
              <a:t>ponies </a:t>
            </a:r>
            <a:r>
              <a:rPr lang="da-DK" sz="1600" dirty="0">
                <a:latin typeface="Calibri Light" panose="020F0302020204030204" pitchFamily="34" charset="0"/>
                <a:cs typeface="Calibri Light" panose="020F0302020204030204" pitchFamily="34" charset="0"/>
              </a:rPr>
              <a:t>is showing </a:t>
            </a:r>
            <a:r>
              <a:rPr lang="da-DK" sz="1600">
                <a:latin typeface="Calibri Light" panose="020F0302020204030204" pitchFamily="34" charset="0"/>
                <a:cs typeface="Calibri Light" panose="020F0302020204030204" pitchFamily="34" charset="0"/>
              </a:rPr>
              <a:t>declining sales over the </a:t>
            </a:r>
            <a:r>
              <a:rPr lang="da-DK" sz="1600" dirty="0">
                <a:latin typeface="Calibri Light" panose="020F0302020204030204" pitchFamily="34" charset="0"/>
                <a:cs typeface="Calibri Light" panose="020F0302020204030204" pitchFamily="34" charset="0"/>
              </a:rPr>
              <a:t>past month.</a:t>
            </a: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The advertising department launches </a:t>
            </a:r>
            <a:r>
              <a:rPr lang="da-DK" sz="1600">
                <a:latin typeface="Calibri Light" panose="020F0302020204030204" pitchFamily="34" charset="0"/>
                <a:cs typeface="Calibri Light" panose="020F0302020204030204" pitchFamily="34" charset="0"/>
              </a:rPr>
              <a:t>a new </a:t>
            </a:r>
            <a:r>
              <a:rPr lang="da-DK" sz="1600" dirty="0">
                <a:solidFill>
                  <a:srgbClr val="0070C0"/>
                </a:solidFill>
                <a:latin typeface="Calibri Light" panose="020F0302020204030204" pitchFamily="34" charset="0"/>
                <a:cs typeface="Calibri Light" panose="020F0302020204030204" pitchFamily="34" charset="0"/>
              </a:rPr>
              <a:t>television campaign </a:t>
            </a:r>
            <a:r>
              <a:rPr lang="da-DK" sz="1600" dirty="0">
                <a:latin typeface="Calibri Light" panose="020F0302020204030204" pitchFamily="34" charset="0"/>
                <a:cs typeface="Calibri Light" panose="020F0302020204030204" pitchFamily="34" charset="0"/>
              </a:rPr>
              <a:t>to promote </a:t>
            </a:r>
            <a:r>
              <a:rPr lang="da-DK" sz="1600">
                <a:latin typeface="Calibri Light" panose="020F0302020204030204" pitchFamily="34" charset="0"/>
                <a:cs typeface="Calibri Light" panose="020F0302020204030204" pitchFamily="34" charset="0"/>
              </a:rPr>
              <a:t>the toys</a:t>
            </a:r>
            <a:r>
              <a:rPr lang="da-DK" sz="1600" dirty="0">
                <a:latin typeface="Calibri Light" panose="020F0302020204030204" pitchFamily="34" charset="0"/>
                <a:cs typeface="Calibri Light" panose="020F0302020204030204" pitchFamily="34" charset="0"/>
              </a:rPr>
              <a:t>. Sales analysts want to test </a:t>
            </a:r>
            <a:r>
              <a:rPr lang="da-DK" sz="1600">
                <a:latin typeface="Calibri Light" panose="020F0302020204030204" pitchFamily="34" charset="0"/>
                <a:cs typeface="Calibri Light" panose="020F0302020204030204" pitchFamily="34" charset="0"/>
              </a:rPr>
              <a:t>the  effectiveness </a:t>
            </a:r>
            <a:r>
              <a:rPr lang="da-DK" sz="1600" dirty="0">
                <a:latin typeface="Calibri Light" panose="020F0302020204030204" pitchFamily="34" charset="0"/>
                <a:cs typeface="Calibri Light" panose="020F0302020204030204" pitchFamily="34" charset="0"/>
              </a:rPr>
              <a:t>of the campaign.</a:t>
            </a:r>
          </a:p>
          <a:p>
            <a:endParaRPr lang="da-DK" sz="1600" dirty="0">
              <a:latin typeface="Calibri Light" panose="020F0302020204030204" pitchFamily="34" charset="0"/>
              <a:cs typeface="Calibri Light" panose="020F0302020204030204" pitchFamily="34" charset="0"/>
            </a:endParaRPr>
          </a:p>
          <a:p>
            <a:endParaRPr lang="da-DK" sz="1600">
              <a:latin typeface="Calibri Light" panose="020F0302020204030204" pitchFamily="34" charset="0"/>
              <a:cs typeface="Calibri Light" panose="020F0302020204030204" pitchFamily="34" charset="0"/>
            </a:endParaRPr>
          </a:p>
          <a:p>
            <a:pPr marL="0" indent="0">
              <a:buNone/>
            </a:pPr>
            <a:endParaRPr lang="da-DK" sz="1600">
              <a:latin typeface="Calibri Light" panose="020F0302020204030204" pitchFamily="34" charset="0"/>
              <a:cs typeface="Calibri Light" panose="020F0302020204030204" pitchFamily="34" charset="0"/>
            </a:endParaRPr>
          </a:p>
          <a:p>
            <a:endParaRPr lang="da-DK" sz="1600">
              <a:latin typeface="Calibri Light" panose="020F0302020204030204" pitchFamily="34" charset="0"/>
              <a:cs typeface="Calibri Light" panose="020F0302020204030204" pitchFamily="34" charset="0"/>
            </a:endParaRPr>
          </a:p>
          <a:p>
            <a:pPr marL="0" indent="0">
              <a:buNone/>
            </a:pPr>
            <a:endParaRPr lang="da-DK" sz="1600">
              <a:latin typeface="Calibri Light" panose="020F0302020204030204" pitchFamily="34" charset="0"/>
              <a:cs typeface="Calibri Light" panose="020F0302020204030204" pitchFamily="34" charset="0"/>
            </a:endParaRPr>
          </a:p>
          <a:p>
            <a:endParaRPr lang="da-DK" sz="1600">
              <a:latin typeface="Calibri Light" panose="020F0302020204030204" pitchFamily="34" charset="0"/>
              <a:cs typeface="Calibri Light" panose="020F0302020204030204" pitchFamily="34" charset="0"/>
            </a:endParaRPr>
          </a:p>
          <a:p>
            <a:pPr marL="0" indent="0">
              <a:buNone/>
            </a:pPr>
            <a:endParaRPr lang="da-DK" sz="1600" dirty="0">
              <a:latin typeface="Calibri Light" panose="020F0302020204030204" pitchFamily="34" charset="0"/>
              <a:cs typeface="Calibri Light" panose="020F0302020204030204" pitchFamily="34" charset="0"/>
            </a:endParaRPr>
          </a:p>
          <a:p>
            <a:pPr marL="0" indent="0">
              <a:buNone/>
            </a:pPr>
            <a:endParaRPr lang="da-DK"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Longitudinal data </a:t>
            </a:r>
            <a:r>
              <a:rPr lang="fr-CH" sz="3200" dirty="0" err="1">
                <a:solidFill>
                  <a:schemeClr val="tx2">
                    <a:lumMod val="75000"/>
                  </a:schemeClr>
                </a:solidFill>
                <a:latin typeface="Tw Cen MT" panose="020B0602020104020603" pitchFamily="34" charset="0"/>
              </a:rPr>
              <a:t>analysis</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487DFAB-E17A-4947-9884-E3DAD68C77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92" t="5435" r="8149" b="6292"/>
          <a:stretch/>
        </p:blipFill>
        <p:spPr>
          <a:xfrm>
            <a:off x="10488488" y="131152"/>
            <a:ext cx="1497939" cy="1545461"/>
          </a:xfrm>
          <a:prstGeom prst="rect">
            <a:avLst/>
          </a:prstGeom>
        </p:spPr>
      </p:pic>
      <p:pic>
        <p:nvPicPr>
          <p:cNvPr id="9" name="Picture 8">
            <a:extLst>
              <a:ext uri="{FF2B5EF4-FFF2-40B4-BE49-F238E27FC236}">
                <a16:creationId xmlns:a16="http://schemas.microsoft.com/office/drawing/2014/main" id="{46B7DEC3-C722-44FF-AD51-29A81D9E13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6637" y="3708963"/>
            <a:ext cx="1078725" cy="1586360"/>
          </a:xfrm>
          <a:prstGeom prst="rect">
            <a:avLst/>
          </a:prstGeom>
        </p:spPr>
      </p:pic>
      <p:sp>
        <p:nvSpPr>
          <p:cNvPr id="10" name="TextBox 9">
            <a:extLst>
              <a:ext uri="{FF2B5EF4-FFF2-40B4-BE49-F238E27FC236}">
                <a16:creationId xmlns:a16="http://schemas.microsoft.com/office/drawing/2014/main" id="{72F7C323-B1B0-4B94-9CDC-9E1346BFBDE5}"/>
              </a:ext>
            </a:extLst>
          </p:cNvPr>
          <p:cNvSpPr txBox="1"/>
          <p:nvPr/>
        </p:nvSpPr>
        <p:spPr>
          <a:xfrm>
            <a:off x="3935760" y="5517090"/>
            <a:ext cx="7528396" cy="830997"/>
          </a:xfrm>
          <a:prstGeom prst="rect">
            <a:avLst/>
          </a:prstGeom>
          <a:noFill/>
        </p:spPr>
        <p:txBody>
          <a:bodyPr wrap="square">
            <a:spAutoFit/>
          </a:bodyPr>
          <a:lstStyle/>
          <a:p>
            <a:pPr marL="285750" indent="-285750">
              <a:buFont typeface="Arial" panose="020B0604020202020204" pitchFamily="34" charset="0"/>
              <a:buChar char="•"/>
            </a:pPr>
            <a:r>
              <a:rPr lang="da-DK" sz="1600">
                <a:latin typeface="Calibri Light" panose="020F0302020204030204" pitchFamily="34" charset="0"/>
                <a:cs typeface="Calibri Light" panose="020F0302020204030204" pitchFamily="34" charset="0"/>
              </a:rPr>
              <a:t>Sales data from </a:t>
            </a:r>
            <a:r>
              <a:rPr lang="da-DK" sz="1600">
                <a:solidFill>
                  <a:srgbClr val="0070C0"/>
                </a:solidFill>
                <a:latin typeface="Calibri Light" panose="020F0302020204030204" pitchFamily="34" charset="0"/>
                <a:cs typeface="Calibri Light" panose="020F0302020204030204" pitchFamily="34" charset="0"/>
              </a:rPr>
              <a:t>30 Dreamland stores</a:t>
            </a:r>
            <a:r>
              <a:rPr lang="da-DK" sz="1600">
                <a:latin typeface="Calibri Light" panose="020F0302020204030204" pitchFamily="34" charset="0"/>
                <a:cs typeface="Calibri Light" panose="020F0302020204030204" pitchFamily="34" charset="0"/>
              </a:rPr>
              <a:t>, for a </a:t>
            </a:r>
            <a:r>
              <a:rPr lang="da-DK" sz="1600">
                <a:solidFill>
                  <a:srgbClr val="0070C0"/>
                </a:solidFill>
                <a:latin typeface="Calibri Light" panose="020F0302020204030204" pitchFamily="34" charset="0"/>
                <a:cs typeface="Calibri Light" panose="020F0302020204030204" pitchFamily="34" charset="0"/>
              </a:rPr>
              <a:t>60 day period</a:t>
            </a:r>
            <a:r>
              <a:rPr lang="da-DK" sz="1600">
                <a:latin typeface="Calibri Light" panose="020F0302020204030204" pitchFamily="34" charset="0"/>
                <a:cs typeface="Calibri Light" panose="020F0302020204030204" pitchFamily="34" charset="0"/>
              </a:rPr>
              <a:t>, 30 days before the advertising campaign, and 30 days afterwards. Every day, store employees log the </a:t>
            </a:r>
            <a:r>
              <a:rPr lang="da-DK" sz="1600">
                <a:solidFill>
                  <a:srgbClr val="0070C0"/>
                </a:solidFill>
                <a:latin typeface="Calibri Light" panose="020F0302020204030204" pitchFamily="34" charset="0"/>
                <a:cs typeface="Calibri Light" panose="020F0302020204030204" pitchFamily="34" charset="0"/>
              </a:rPr>
              <a:t>number of robot ponies sold</a:t>
            </a:r>
            <a:r>
              <a:rPr lang="da-DK" sz="1600">
                <a:latin typeface="Calibri Light" panose="020F0302020204030204" pitchFamily="34" charset="0"/>
                <a:cs typeface="Calibri Light" panose="020F0302020204030204" pitchFamily="34" charset="0"/>
              </a:rPr>
              <a:t>.</a:t>
            </a:r>
            <a:endParaRPr lang="da-DK"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07595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a:latin typeface="Calibri Light" panose="020F0302020204030204" pitchFamily="34" charset="0"/>
                <a:cs typeface="Calibri Light" panose="020F0302020204030204" pitchFamily="34" charset="0"/>
              </a:rPr>
              <a:t>Multiple analysis challenges occur simultaneously in </a:t>
            </a:r>
            <a:r>
              <a:rPr lang="da-DK" sz="1600" dirty="0">
                <a:latin typeface="Calibri Light" panose="020F0302020204030204" pitchFamily="34" charset="0"/>
                <a:cs typeface="Calibri Light" panose="020F0302020204030204" pitchFamily="34" charset="0"/>
              </a:rPr>
              <a:t>this dataset:</a:t>
            </a:r>
          </a:p>
          <a:p>
            <a:endParaRPr lang="da-DK" sz="1600" dirty="0">
              <a:latin typeface="Calibri Light" panose="020F0302020204030204" pitchFamily="34" charset="0"/>
              <a:cs typeface="Calibri Light" panose="020F0302020204030204" pitchFamily="34" charset="0"/>
            </a:endParaRPr>
          </a:p>
          <a:p>
            <a:pPr lvl="1"/>
            <a:r>
              <a:rPr lang="da-DK" sz="1600" dirty="0">
                <a:latin typeface="Calibri Light" panose="020F0302020204030204" pitchFamily="34" charset="0"/>
                <a:cs typeface="Calibri Light" panose="020F0302020204030204" pitchFamily="34" charset="0"/>
              </a:rPr>
              <a:t>Systematic missingness on Sundays</a:t>
            </a:r>
          </a:p>
          <a:p>
            <a:pPr lvl="1"/>
            <a:r>
              <a:rPr lang="da-DK" sz="1600">
                <a:latin typeface="Calibri Light" panose="020F0302020204030204" pitchFamily="34" charset="0"/>
                <a:cs typeface="Calibri Light" panose="020F0302020204030204" pitchFamily="34" charset="0"/>
              </a:rPr>
              <a:t>Changing </a:t>
            </a:r>
            <a:r>
              <a:rPr lang="da-DK" sz="1600" dirty="0">
                <a:latin typeface="Calibri Light" panose="020F0302020204030204" pitchFamily="34" charset="0"/>
                <a:cs typeface="Calibri Light" panose="020F0302020204030204" pitchFamily="34" charset="0"/>
              </a:rPr>
              <a:t>sales trends before and after the start of the </a:t>
            </a:r>
            <a:r>
              <a:rPr lang="da-DK" sz="1600">
                <a:latin typeface="Calibri Light" panose="020F0302020204030204" pitchFamily="34" charset="0"/>
                <a:cs typeface="Calibri Light" panose="020F0302020204030204" pitchFamily="34" charset="0"/>
              </a:rPr>
              <a:t>advertising campaign</a:t>
            </a:r>
            <a:endParaRPr lang="da-DK" sz="1600" dirty="0">
              <a:latin typeface="Calibri Light" panose="020F0302020204030204" pitchFamily="34" charset="0"/>
              <a:cs typeface="Calibri Light" panose="020F0302020204030204" pitchFamily="34" charset="0"/>
            </a:endParaRPr>
          </a:p>
          <a:p>
            <a:pPr lvl="1"/>
            <a:r>
              <a:rPr lang="da-DK" sz="1600" dirty="0">
                <a:latin typeface="Calibri Light" panose="020F0302020204030204" pitchFamily="34" charset="0"/>
                <a:cs typeface="Calibri Light" panose="020F0302020204030204" pitchFamily="34" charset="0"/>
              </a:rPr>
              <a:t>No visual evidence for random time trends before advertising</a:t>
            </a:r>
          </a:p>
          <a:p>
            <a:pPr lvl="1"/>
            <a:r>
              <a:rPr lang="da-DK" sz="1600" dirty="0">
                <a:latin typeface="Calibri Light" panose="020F0302020204030204" pitchFamily="34" charset="0"/>
                <a:cs typeface="Calibri Light" panose="020F0302020204030204" pitchFamily="34" charset="0"/>
              </a:rPr>
              <a:t>Visual evidence for random time trends after advertising</a:t>
            </a:r>
          </a:p>
          <a:p>
            <a:pPr lvl="1"/>
            <a:r>
              <a:rPr lang="da-DK" sz="1600" dirty="0">
                <a:latin typeface="Calibri Light" panose="020F0302020204030204" pitchFamily="34" charset="0"/>
                <a:cs typeface="Calibri Light" panose="020F0302020204030204" pitchFamily="34" charset="0"/>
              </a:rPr>
              <a:t>Potential auto-correlation of time series</a:t>
            </a:r>
          </a:p>
          <a:p>
            <a:pPr marL="0" indent="0">
              <a:buNone/>
            </a:pPr>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The primary challenge for these data is how to model the sales </a:t>
            </a:r>
            <a:r>
              <a:rPr lang="da-DK" sz="1600" dirty="0">
                <a:solidFill>
                  <a:srgbClr val="0070C0"/>
                </a:solidFill>
                <a:latin typeface="Calibri Light" panose="020F0302020204030204" pitchFamily="34" charset="0"/>
                <a:cs typeface="Calibri Light" panose="020F0302020204030204" pitchFamily="34" charset="0"/>
              </a:rPr>
              <a:t>trends over time</a:t>
            </a:r>
            <a:r>
              <a:rPr lang="da-DK" sz="1600" dirty="0">
                <a:latin typeface="Calibri Light" panose="020F0302020204030204" pitchFamily="34" charset="0"/>
                <a:cs typeface="Calibri Light" panose="020F0302020204030204" pitchFamily="34" charset="0"/>
              </a:rPr>
              <a:t>. Clearly, a single regression slope is not adequate to capture the sales changes over </a:t>
            </a:r>
            <a:r>
              <a:rPr lang="da-DK" sz="1600">
                <a:latin typeface="Calibri Light" panose="020F0302020204030204" pitchFamily="34" charset="0"/>
                <a:cs typeface="Calibri Light" panose="020F0302020204030204" pitchFamily="34" charset="0"/>
              </a:rPr>
              <a:t>time. In </a:t>
            </a:r>
            <a:r>
              <a:rPr lang="da-DK" sz="1600" dirty="0">
                <a:latin typeface="Calibri Light" panose="020F0302020204030204" pitchFamily="34" charset="0"/>
                <a:cs typeface="Calibri Light" panose="020F0302020204030204" pitchFamily="34" charset="0"/>
              </a:rPr>
              <a:t>general</a:t>
            </a:r>
            <a:r>
              <a:rPr lang="da-DK" sz="1600">
                <a:latin typeface="Calibri Light" panose="020F0302020204030204" pitchFamily="34" charset="0"/>
                <a:cs typeface="Calibri Light" panose="020F0302020204030204" pitchFamily="34" charset="0"/>
              </a:rPr>
              <a:t>, longitudinal data will exhibit </a:t>
            </a:r>
            <a:r>
              <a:rPr lang="da-DK" sz="1600">
                <a:solidFill>
                  <a:srgbClr val="0070C0"/>
                </a:solidFill>
                <a:latin typeface="Calibri Light" panose="020F0302020204030204" pitchFamily="34" charset="0"/>
                <a:cs typeface="Calibri Light" panose="020F0302020204030204" pitchFamily="34" charset="0"/>
              </a:rPr>
              <a:t>non-linear dynamics</a:t>
            </a:r>
            <a:r>
              <a:rPr lang="da-DK" sz="1600">
                <a:latin typeface="Calibri Light" panose="020F0302020204030204" pitchFamily="34" charset="0"/>
                <a:cs typeface="Calibri Light" panose="020F0302020204030204" pitchFamily="34" charset="0"/>
              </a:rPr>
              <a:t>. </a:t>
            </a:r>
            <a:r>
              <a:rPr lang="da-DK" sz="1600" dirty="0">
                <a:latin typeface="Calibri Light" panose="020F0302020204030204" pitchFamily="34" charset="0"/>
                <a:cs typeface="Calibri Light" panose="020F0302020204030204" pitchFamily="34" charset="0"/>
              </a:rPr>
              <a:t>How can we take these dynamics into account in a multilevel </a:t>
            </a:r>
            <a:r>
              <a:rPr lang="da-DK" sz="1600">
                <a:latin typeface="Calibri Light" panose="020F0302020204030204" pitchFamily="34" charset="0"/>
                <a:cs typeface="Calibri Light" panose="020F0302020204030204" pitchFamily="34" charset="0"/>
              </a:rPr>
              <a:t>model?</a:t>
            </a:r>
          </a:p>
          <a:p>
            <a:endParaRPr lang="da-DK" sz="1600">
              <a:latin typeface="Calibri Light" panose="020F0302020204030204" pitchFamily="34" charset="0"/>
              <a:cs typeface="Calibri Light" panose="020F0302020204030204" pitchFamily="34" charset="0"/>
            </a:endParaRPr>
          </a:p>
          <a:p>
            <a:r>
              <a:rPr lang="da-DK" sz="1600">
                <a:latin typeface="Calibri Light" panose="020F0302020204030204" pitchFamily="34" charset="0"/>
                <a:cs typeface="Calibri Light" panose="020F0302020204030204" pitchFamily="34" charset="0"/>
              </a:rPr>
              <a:t>Perhaps we can start with something very simple first…</a:t>
            </a:r>
            <a:endParaRPr lang="da-DK" sz="1600" dirty="0">
              <a:latin typeface="Calibri Light" panose="020F0302020204030204" pitchFamily="34" charset="0"/>
              <a:cs typeface="Calibri Light" panose="020F0302020204030204" pitchFamily="34" charset="0"/>
            </a:endParaRPr>
          </a:p>
          <a:p>
            <a:pPr>
              <a:buClr>
                <a:srgbClr val="69A131"/>
              </a:buClr>
              <a:buFont typeface="Arial" panose="020B0604020202020204" pitchFamily="34" charset="0"/>
              <a:buChar char="+"/>
            </a:pPr>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Longitudinal </a:t>
            </a:r>
            <a:r>
              <a:rPr lang="fr-CH" sz="3200">
                <a:solidFill>
                  <a:schemeClr val="tx2">
                    <a:lumMod val="75000"/>
                  </a:schemeClr>
                </a:solidFill>
                <a:latin typeface="Tw Cen MT" panose="020B0602020104020603" pitchFamily="34" charset="0"/>
              </a:rPr>
              <a:t>data analysis – Time dynamics problem</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47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Why not just average the pre- and post-advertizement sales, and run a </a:t>
            </a:r>
            <a:r>
              <a:rPr lang="da-DK" sz="1600" dirty="0">
                <a:solidFill>
                  <a:srgbClr val="0070C0"/>
                </a:solidFill>
                <a:latin typeface="Calibri Light" panose="020F0302020204030204" pitchFamily="34" charset="0"/>
                <a:cs typeface="Calibri Light" panose="020F0302020204030204" pitchFamily="34" charset="0"/>
              </a:rPr>
              <a:t>paired </a:t>
            </a:r>
            <a:r>
              <a:rPr lang="da-DK" sz="1600" i="1" dirty="0">
                <a:solidFill>
                  <a:srgbClr val="0070C0"/>
                </a:solidFill>
                <a:latin typeface="Calibri Light" panose="020F0302020204030204" pitchFamily="34" charset="0"/>
                <a:cs typeface="Calibri Light" panose="020F0302020204030204" pitchFamily="34" charset="0"/>
              </a:rPr>
              <a:t>t</a:t>
            </a:r>
            <a:r>
              <a:rPr lang="da-DK" sz="1600" dirty="0">
                <a:solidFill>
                  <a:srgbClr val="0070C0"/>
                </a:solidFill>
                <a:latin typeface="Calibri Light" panose="020F0302020204030204" pitchFamily="34" charset="0"/>
                <a:cs typeface="Calibri Light" panose="020F0302020204030204" pitchFamily="34" charset="0"/>
              </a:rPr>
              <a:t>-test</a:t>
            </a:r>
            <a:r>
              <a:rPr lang="da-DK" sz="1600" dirty="0">
                <a:latin typeface="Calibri Light" panose="020F0302020204030204" pitchFamily="34" charset="0"/>
                <a:cs typeface="Calibri Light" panose="020F0302020204030204" pitchFamily="34" charset="0"/>
              </a:rPr>
              <a:t>? This is not an incorrect approach, e.g.:</a:t>
            </a:r>
          </a:p>
          <a:p>
            <a:endParaRPr lang="da-DK" sz="1600" dirty="0">
              <a:latin typeface="Calibri Light" panose="020F0302020204030204" pitchFamily="34" charset="0"/>
              <a:cs typeface="Calibri Light" panose="020F0302020204030204" pitchFamily="34" charset="0"/>
            </a:endParaRP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ponies$Phase</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as.factor</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ifelse</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ponies$Time</a:t>
            </a:r>
            <a:r>
              <a:rPr lang="en-US" sz="1200" dirty="0">
                <a:latin typeface="Courier New" panose="02070309020205020404" pitchFamily="49" charset="0"/>
                <a:cs typeface="Courier New" panose="02070309020205020404" pitchFamily="49" charset="0"/>
              </a:rPr>
              <a:t>&gt;30,"T2_post","T1_pre"))</a:t>
            </a: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sales.averaged</a:t>
            </a:r>
            <a:r>
              <a:rPr lang="en-US" sz="1200" dirty="0">
                <a:latin typeface="Courier New" panose="02070309020205020404" pitchFamily="49" charset="0"/>
                <a:cs typeface="Courier New" panose="02070309020205020404" pitchFamily="49" charset="0"/>
              </a:rPr>
              <a:t> &lt;- </a:t>
            </a:r>
            <a:r>
              <a:rPr lang="en-US" sz="1200" b="1" dirty="0">
                <a:solidFill>
                  <a:srgbClr val="FF0000"/>
                </a:solidFill>
                <a:latin typeface="Courier New" panose="02070309020205020404" pitchFamily="49" charset="0"/>
                <a:cs typeface="Courier New" panose="02070309020205020404" pitchFamily="49" charset="0"/>
              </a:rPr>
              <a:t>aggregate</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Sales~Phase+Store,data</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ponies,FUN</a:t>
            </a:r>
            <a:r>
              <a:rPr lang="en-US" sz="1200" dirty="0">
                <a:latin typeface="Courier New" panose="02070309020205020404" pitchFamily="49" charset="0"/>
                <a:cs typeface="Courier New" panose="02070309020205020404" pitchFamily="49" charset="0"/>
              </a:rPr>
              <a:t>=mean)</a:t>
            </a: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t.test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Sales~Phase,data</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sales.averaged,paired</a:t>
            </a:r>
            <a:r>
              <a:rPr lang="en-US" sz="1200" dirty="0">
                <a:latin typeface="Courier New" panose="02070309020205020404" pitchFamily="49" charset="0"/>
                <a:cs typeface="Courier New" panose="02070309020205020404" pitchFamily="49" charset="0"/>
              </a:rPr>
              <a:t>=TRUE)</a:t>
            </a:r>
            <a:endParaRPr lang="da-DK" sz="1200" dirty="0">
              <a:latin typeface="Courier New" panose="02070309020205020404" pitchFamily="49" charset="0"/>
              <a:cs typeface="Courier New" panose="02070309020205020404" pitchFamily="49" charset="0"/>
            </a:endParaRPr>
          </a:p>
          <a:p>
            <a:endParaRPr lang="da-DK" sz="1200" dirty="0">
              <a:latin typeface="Calibri Light" panose="020F0302020204030204" pitchFamily="34" charset="0"/>
              <a:cs typeface="Calibri Light" panose="020F0302020204030204" pitchFamily="34" charset="0"/>
            </a:endParaRPr>
          </a:p>
          <a:p>
            <a:endParaRPr lang="da-DK" sz="1200" dirty="0">
              <a:latin typeface="Calibri Light" panose="020F0302020204030204" pitchFamily="34" charset="0"/>
              <a:cs typeface="Calibri Light" panose="020F0302020204030204" pitchFamily="34" charset="0"/>
            </a:endParaRPr>
          </a:p>
          <a:p>
            <a:endParaRPr lang="da-DK" sz="1200" dirty="0">
              <a:latin typeface="Calibri Light" panose="020F0302020204030204" pitchFamily="34" charset="0"/>
              <a:cs typeface="Calibri Light" panose="020F0302020204030204" pitchFamily="34" charset="0"/>
            </a:endParaRPr>
          </a:p>
          <a:p>
            <a:endParaRPr lang="da-DK" sz="1200" dirty="0">
              <a:latin typeface="Calibri Light" panose="020F0302020204030204" pitchFamily="34" charset="0"/>
              <a:cs typeface="Calibri Light" panose="020F0302020204030204" pitchFamily="34" charset="0"/>
            </a:endParaRPr>
          </a:p>
          <a:p>
            <a:endParaRPr lang="da-DK" sz="1200" dirty="0">
              <a:latin typeface="Calibri Light" panose="020F0302020204030204" pitchFamily="34" charset="0"/>
              <a:cs typeface="Calibri Light" panose="020F0302020204030204" pitchFamily="34" charset="0"/>
            </a:endParaRPr>
          </a:p>
          <a:p>
            <a:endParaRPr lang="da-DK" sz="1200" dirty="0">
              <a:latin typeface="Calibri Light" panose="020F0302020204030204" pitchFamily="34" charset="0"/>
              <a:cs typeface="Calibri Light" panose="020F0302020204030204" pitchFamily="34" charset="0"/>
            </a:endParaRPr>
          </a:p>
          <a:p>
            <a:endParaRPr lang="da-DK" sz="1200" dirty="0">
              <a:latin typeface="Calibri Light" panose="020F0302020204030204" pitchFamily="34" charset="0"/>
              <a:cs typeface="Calibri Light" panose="020F0302020204030204" pitchFamily="34" charset="0"/>
            </a:endParaRPr>
          </a:p>
          <a:p>
            <a:endParaRPr lang="da-DK" sz="1200" dirty="0">
              <a:latin typeface="Calibri Light" panose="020F0302020204030204" pitchFamily="34" charset="0"/>
              <a:cs typeface="Calibri Light" panose="020F0302020204030204" pitchFamily="34" charset="0"/>
            </a:endParaRPr>
          </a:p>
          <a:p>
            <a:endParaRPr lang="da-DK" sz="1600" dirty="0">
              <a:latin typeface="Calibri Light" panose="020F0302020204030204" pitchFamily="34" charset="0"/>
              <a:cs typeface="Calibri Light" panose="020F0302020204030204" pitchFamily="34" charset="0"/>
            </a:endParaRP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So a significant average increase in sales of nearly 3 ponies after advertizing (≈17 to 20). However, this method ignored the individual time points within the pre- and post-phases (by averaging them). In a multilevel model, we could do a pre-post comparison but using all available time points…</a:t>
            </a:r>
          </a:p>
          <a:p>
            <a:pPr marL="0" indent="0">
              <a:buNone/>
            </a:pPr>
            <a:endParaRPr lang="da-DK" sz="1600" dirty="0">
              <a:latin typeface="Calibri Light" panose="020F0302020204030204" pitchFamily="34" charset="0"/>
              <a:cs typeface="Calibri Light" panose="020F0302020204030204" pitchFamily="34" charset="0"/>
            </a:endParaRPr>
          </a:p>
          <a:p>
            <a:pPr marL="0" indent="0">
              <a:buNone/>
            </a:pPr>
            <a:endParaRPr lang="da-DK"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Time </a:t>
            </a:r>
            <a:r>
              <a:rPr lang="fr-CH" sz="3200" dirty="0" err="1">
                <a:solidFill>
                  <a:schemeClr val="tx2">
                    <a:lumMod val="75000"/>
                  </a:schemeClr>
                </a:solidFill>
                <a:latin typeface="Tw Cen MT" panose="020B0602020104020603" pitchFamily="34" charset="0"/>
              </a:rPr>
              <a:t>dynamics</a:t>
            </a:r>
            <a:r>
              <a:rPr lang="fr-CH" sz="3200" dirty="0">
                <a:solidFill>
                  <a:schemeClr val="tx2">
                    <a:lumMod val="75000"/>
                  </a:schemeClr>
                </a:solidFill>
                <a:latin typeface="Tw Cen MT" panose="020B0602020104020603" pitchFamily="34" charset="0"/>
              </a:rPr>
              <a:t> – </a:t>
            </a:r>
            <a:r>
              <a:rPr lang="fr-CH" sz="3200" dirty="0" err="1">
                <a:solidFill>
                  <a:schemeClr val="tx2">
                    <a:lumMod val="75000"/>
                  </a:schemeClr>
                </a:solidFill>
                <a:latin typeface="Tw Cen MT" panose="020B0602020104020603" pitchFamily="34" charset="0"/>
              </a:rPr>
              <a:t>Paired</a:t>
            </a:r>
            <a:r>
              <a:rPr lang="fr-CH" sz="3200" dirty="0">
                <a:solidFill>
                  <a:schemeClr val="tx2">
                    <a:lumMod val="75000"/>
                  </a:schemeClr>
                </a:solidFill>
                <a:latin typeface="Tw Cen MT" panose="020B0602020104020603" pitchFamily="34" charset="0"/>
              </a:rPr>
              <a:t> </a:t>
            </a:r>
            <a:r>
              <a:rPr lang="fr-CH" sz="3200" i="1" dirty="0">
                <a:solidFill>
                  <a:schemeClr val="tx2">
                    <a:lumMod val="75000"/>
                  </a:schemeClr>
                </a:solidFill>
                <a:latin typeface="Tw Cen MT" panose="020B0602020104020603" pitchFamily="34" charset="0"/>
              </a:rPr>
              <a:t>t</a:t>
            </a:r>
            <a:r>
              <a:rPr lang="fr-CH" sz="3200" dirty="0">
                <a:solidFill>
                  <a:schemeClr val="tx2">
                    <a:lumMod val="75000"/>
                  </a:schemeClr>
                </a:solidFill>
                <a:latin typeface="Tw Cen MT" panose="020B0602020104020603" pitchFamily="34" charset="0"/>
              </a:rPr>
              <a:t>-test </a:t>
            </a:r>
            <a:r>
              <a:rPr lang="fr-CH" sz="3200" dirty="0" err="1">
                <a:solidFill>
                  <a:schemeClr val="tx2">
                    <a:lumMod val="75000"/>
                  </a:schemeClr>
                </a:solidFill>
                <a:latin typeface="Tw Cen MT" panose="020B0602020104020603" pitchFamily="34" charset="0"/>
              </a:rPr>
              <a:t>approach</a:t>
            </a:r>
            <a:endParaRPr lang="en-GB" sz="3200" dirty="0">
              <a:solidFill>
                <a:schemeClr val="tx2">
                  <a:lumMod val="75000"/>
                </a:schemeClr>
              </a:solidFill>
              <a:latin typeface="Tw Cen MT" panose="020B0602020104020603" pitchFamily="34" charset="0"/>
            </a:endParaRPr>
          </a:p>
        </p:txBody>
      </p:sp>
      <p:sp>
        <p:nvSpPr>
          <p:cNvPr id="7" name="TextBox 6">
            <a:extLst>
              <a:ext uri="{FF2B5EF4-FFF2-40B4-BE49-F238E27FC236}">
                <a16:creationId xmlns:a16="http://schemas.microsoft.com/office/drawing/2014/main" id="{D4A39E8A-16ED-458D-8998-89F4BCEF7DD8}"/>
              </a:ext>
            </a:extLst>
          </p:cNvPr>
          <p:cNvSpPr txBox="1"/>
          <p:nvPr/>
        </p:nvSpPr>
        <p:spPr>
          <a:xfrm>
            <a:off x="2135560" y="3290208"/>
            <a:ext cx="6408712" cy="1938992"/>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GB"/>
              <a:t>Paired t-test</a:t>
            </a:r>
          </a:p>
          <a:p>
            <a:r>
              <a:rPr lang="en-GB"/>
              <a:t>data:  Sales by Phase</a:t>
            </a:r>
          </a:p>
          <a:p>
            <a:endParaRPr lang="en-GB"/>
          </a:p>
          <a:p>
            <a:r>
              <a:rPr lang="en-GB"/>
              <a:t>t = -3.0327, </a:t>
            </a:r>
            <a:r>
              <a:rPr lang="en-GB" b="1">
                <a:solidFill>
                  <a:srgbClr val="FF0000"/>
                </a:solidFill>
              </a:rPr>
              <a:t>df = 29</a:t>
            </a:r>
            <a:r>
              <a:rPr lang="en-GB"/>
              <a:t>, p-value = 0.005067</a:t>
            </a:r>
          </a:p>
          <a:p>
            <a:r>
              <a:rPr lang="en-GB"/>
              <a:t>alternative hypothesis: true difference in means is not equal to 0</a:t>
            </a:r>
          </a:p>
          <a:p>
            <a:r>
              <a:rPr lang="en-GB"/>
              <a:t>95 percent confidence interval:</a:t>
            </a:r>
          </a:p>
          <a:p>
            <a:r>
              <a:rPr lang="en-GB"/>
              <a:t> -4.9360095 -0.9598917</a:t>
            </a:r>
          </a:p>
          <a:p>
            <a:r>
              <a:rPr lang="en-GB"/>
              <a:t>sample estimates:</a:t>
            </a:r>
          </a:p>
          <a:p>
            <a:r>
              <a:rPr lang="en-GB"/>
              <a:t>mean of the differences </a:t>
            </a:r>
          </a:p>
          <a:p>
            <a:r>
              <a:rPr lang="en-GB"/>
              <a:t>              -2.947951</a:t>
            </a:r>
          </a:p>
        </p:txBody>
      </p:sp>
      <p:cxnSp>
        <p:nvCxnSpPr>
          <p:cNvPr id="9" name="Straight Connector 8">
            <a:extLst>
              <a:ext uri="{FF2B5EF4-FFF2-40B4-BE49-F238E27FC236}">
                <a16:creationId xmlns:a16="http://schemas.microsoft.com/office/drawing/2014/main" id="{22E1680E-2180-4315-951A-B38253F68078}"/>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5DC7DBE-6EB9-4E65-B874-4FF484A4D34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741514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We simply enter our new </a:t>
            </a:r>
            <a:r>
              <a:rPr lang="da-DK" sz="1400" dirty="0">
                <a:latin typeface="Courier New" panose="02070309020205020404" pitchFamily="49" charset="0"/>
                <a:cs typeface="Courier New" panose="02070309020205020404" pitchFamily="49" charset="0"/>
              </a:rPr>
              <a:t>Phase</a:t>
            </a:r>
            <a:r>
              <a:rPr lang="da-DK" sz="1600" dirty="0">
                <a:latin typeface="Calibri Light" panose="020F0302020204030204" pitchFamily="34" charset="0"/>
                <a:cs typeface="Calibri Light" panose="020F0302020204030204" pitchFamily="34" charset="0"/>
              </a:rPr>
              <a:t> variable into our multilevel model, both as fixed and random effect, using the raw longitudinal data:</a:t>
            </a:r>
          </a:p>
          <a:p>
            <a:endParaRPr lang="da-DK" sz="1600" dirty="0">
              <a:latin typeface="Calibri Light" panose="020F0302020204030204" pitchFamily="34" charset="0"/>
              <a:cs typeface="Calibri Light" panose="020F0302020204030204" pitchFamily="34" charset="0"/>
            </a:endParaRPr>
          </a:p>
          <a:p>
            <a:pPr marL="0" indent="0">
              <a:buNone/>
            </a:pPr>
            <a:r>
              <a:rPr lang="en-US" sz="1200" dirty="0">
                <a:latin typeface="Courier New" panose="02070309020205020404" pitchFamily="49" charset="0"/>
                <a:cs typeface="Courier New" panose="02070309020205020404" pitchFamily="49" charset="0"/>
              </a:rPr>
              <a:t>	catmod1 &lt;- </a:t>
            </a:r>
            <a:r>
              <a:rPr lang="en-US" sz="1200" dirty="0" err="1">
                <a:latin typeface="Courier New" panose="02070309020205020404" pitchFamily="49" charset="0"/>
                <a:cs typeface="Courier New" panose="02070309020205020404" pitchFamily="49" charset="0"/>
              </a:rPr>
              <a:t>lmer</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Sales~Phase</a:t>
            </a:r>
            <a:r>
              <a:rPr lang="en-US" sz="1200" dirty="0">
                <a:latin typeface="Courier New" panose="02070309020205020404" pitchFamily="49" charset="0"/>
                <a:cs typeface="Courier New" panose="02070309020205020404" pitchFamily="49" charset="0"/>
              </a:rPr>
              <a:t>+(1+Phase|Store),data=</a:t>
            </a:r>
            <a:r>
              <a:rPr lang="en-US" sz="1200" dirty="0" err="1">
                <a:latin typeface="Courier New" panose="02070309020205020404" pitchFamily="49" charset="0"/>
                <a:cs typeface="Courier New" panose="02070309020205020404" pitchFamily="49" charset="0"/>
              </a:rPr>
              <a:t>ponies,REML</a:t>
            </a:r>
            <a:r>
              <a:rPr lang="en-US" sz="1200" dirty="0">
                <a:latin typeface="Courier New" panose="02070309020205020404" pitchFamily="49" charset="0"/>
                <a:cs typeface="Courier New" panose="02070309020205020404" pitchFamily="49" charset="0"/>
              </a:rPr>
              <a:t>=FALSE)</a:t>
            </a:r>
          </a:p>
          <a:p>
            <a:pPr marL="0" indent="0">
              <a:buNone/>
            </a:pPr>
            <a:r>
              <a:rPr lang="en-US" sz="1200" dirty="0">
                <a:latin typeface="Courier New" panose="02070309020205020404" pitchFamily="49" charset="0"/>
                <a:cs typeface="Courier New" panose="02070309020205020404" pitchFamily="49" charset="0"/>
              </a:rPr>
              <a:t>	summary(catmod1)</a:t>
            </a:r>
            <a:endParaRPr lang="da-DK" sz="1200" dirty="0">
              <a:latin typeface="Calibri Light" panose="020F0302020204030204" pitchFamily="34" charset="0"/>
              <a:cs typeface="Calibri Light" panose="020F0302020204030204" pitchFamily="34" charset="0"/>
            </a:endParaRPr>
          </a:p>
          <a:p>
            <a:endParaRPr lang="da-DK" sz="1200" dirty="0">
              <a:latin typeface="Calibri Light" panose="020F0302020204030204" pitchFamily="34" charset="0"/>
              <a:cs typeface="Calibri Light" panose="020F0302020204030204" pitchFamily="34" charset="0"/>
            </a:endParaRPr>
          </a:p>
          <a:p>
            <a:endParaRPr lang="da-DK" sz="1200" dirty="0">
              <a:latin typeface="Calibri Light" panose="020F0302020204030204" pitchFamily="34" charset="0"/>
              <a:cs typeface="Calibri Light" panose="020F0302020204030204" pitchFamily="34" charset="0"/>
            </a:endParaRPr>
          </a:p>
          <a:p>
            <a:endParaRPr lang="da-DK" sz="1200" dirty="0">
              <a:latin typeface="Calibri Light" panose="020F0302020204030204" pitchFamily="34" charset="0"/>
              <a:cs typeface="Calibri Light" panose="020F0302020204030204" pitchFamily="34" charset="0"/>
            </a:endParaRPr>
          </a:p>
          <a:p>
            <a:endParaRPr lang="da-DK" sz="1200" dirty="0">
              <a:latin typeface="Calibri Light" panose="020F0302020204030204" pitchFamily="34" charset="0"/>
              <a:cs typeface="Calibri Light" panose="020F0302020204030204" pitchFamily="34" charset="0"/>
            </a:endParaRPr>
          </a:p>
          <a:p>
            <a:endParaRPr lang="da-DK" sz="1200" dirty="0">
              <a:latin typeface="Calibri Light" panose="020F0302020204030204" pitchFamily="34" charset="0"/>
              <a:cs typeface="Calibri Light" panose="020F0302020204030204" pitchFamily="34" charset="0"/>
            </a:endParaRPr>
          </a:p>
          <a:p>
            <a:endParaRPr lang="da-DK" sz="1200" dirty="0">
              <a:latin typeface="Calibri Light" panose="020F0302020204030204" pitchFamily="34" charset="0"/>
              <a:cs typeface="Calibri Light" panose="020F0302020204030204" pitchFamily="34" charset="0"/>
            </a:endParaRPr>
          </a:p>
          <a:p>
            <a:endParaRPr lang="da-DK" sz="1200" dirty="0">
              <a:latin typeface="Calibri Light" panose="020F0302020204030204" pitchFamily="34" charset="0"/>
              <a:cs typeface="Calibri Light" panose="020F0302020204030204" pitchFamily="34" charset="0"/>
            </a:endParaRPr>
          </a:p>
          <a:p>
            <a:endParaRPr lang="da-DK" sz="1600" dirty="0">
              <a:latin typeface="Calibri Light" panose="020F0302020204030204" pitchFamily="34" charset="0"/>
              <a:cs typeface="Calibri Light" panose="020F0302020204030204" pitchFamily="34" charset="0"/>
            </a:endParaRPr>
          </a:p>
          <a:p>
            <a:endParaRPr lang="da-DK" sz="1600" dirty="0">
              <a:latin typeface="Calibri Light" panose="020F0302020204030204" pitchFamily="34" charset="0"/>
              <a:cs typeface="Calibri Light" panose="020F0302020204030204" pitchFamily="34" charset="0"/>
            </a:endParaRPr>
          </a:p>
          <a:p>
            <a:endParaRPr lang="da-DK" sz="1600" dirty="0">
              <a:latin typeface="Calibri Light" panose="020F0302020204030204" pitchFamily="34" charset="0"/>
              <a:cs typeface="Calibri Light" panose="020F0302020204030204" pitchFamily="34" charset="0"/>
            </a:endParaRPr>
          </a:p>
          <a:p>
            <a:endParaRPr lang="da-DK" sz="1600" dirty="0">
              <a:latin typeface="Calibri Light" panose="020F0302020204030204" pitchFamily="34" charset="0"/>
              <a:cs typeface="Calibri Light" panose="020F0302020204030204" pitchFamily="34" charset="0"/>
            </a:endParaRP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The result is nearly identical to the paired </a:t>
            </a:r>
            <a:r>
              <a:rPr lang="da-DK" sz="1600" i="1" dirty="0">
                <a:latin typeface="Calibri Light" panose="020F0302020204030204" pitchFamily="34" charset="0"/>
                <a:cs typeface="Calibri Light" panose="020F0302020204030204" pitchFamily="34" charset="0"/>
              </a:rPr>
              <a:t>t</a:t>
            </a:r>
            <a:r>
              <a:rPr lang="da-DK" sz="1600" dirty="0">
                <a:latin typeface="Calibri Light" panose="020F0302020204030204" pitchFamily="34" charset="0"/>
                <a:cs typeface="Calibri Light" panose="020F0302020204030204" pitchFamily="34" charset="0"/>
              </a:rPr>
              <a:t>-test. Note that the DFs are ≈30, even though 1560 observations total were available. The presence of the random </a:t>
            </a:r>
            <a:r>
              <a:rPr lang="da-DK" sz="1400" dirty="0">
                <a:latin typeface="Courier New" panose="02070309020205020404" pitchFamily="49" charset="0"/>
                <a:cs typeface="Courier New" panose="02070309020205020404" pitchFamily="49" charset="0"/>
              </a:rPr>
              <a:t>Phase</a:t>
            </a:r>
            <a:r>
              <a:rPr lang="da-DK" sz="1600" dirty="0">
                <a:latin typeface="Calibri Light" panose="020F0302020204030204" pitchFamily="34" charset="0"/>
                <a:cs typeface="Calibri Light" panose="020F0302020204030204" pitchFamily="34" charset="0"/>
              </a:rPr>
              <a:t> effect is responsible for this shrinkage!</a:t>
            </a:r>
          </a:p>
          <a:p>
            <a:pPr marL="0" indent="0">
              <a:buNone/>
            </a:pPr>
            <a:endParaRPr lang="da-DK" sz="1600" dirty="0">
              <a:latin typeface="Calibri Light" panose="020F0302020204030204" pitchFamily="34" charset="0"/>
              <a:cs typeface="Calibri Light" panose="020F0302020204030204" pitchFamily="34" charset="0"/>
            </a:endParaRPr>
          </a:p>
          <a:p>
            <a:pPr marL="0" indent="0">
              <a:buNone/>
            </a:pPr>
            <a:endParaRPr lang="da-DK" sz="160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D4A39E8A-16ED-458D-8998-89F4BCEF7DD8}"/>
              </a:ext>
            </a:extLst>
          </p:cNvPr>
          <p:cNvSpPr txBox="1"/>
          <p:nvPr/>
        </p:nvSpPr>
        <p:spPr>
          <a:xfrm>
            <a:off x="2135560" y="3068960"/>
            <a:ext cx="6408712" cy="2492990"/>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GB"/>
              <a:t>Random effects:</a:t>
            </a:r>
          </a:p>
          <a:p>
            <a:r>
              <a:rPr lang="en-GB"/>
              <a:t> Groups   Name         Variance Std.Dev. Corr </a:t>
            </a:r>
          </a:p>
          <a:p>
            <a:r>
              <a:rPr lang="en-GB"/>
              <a:t> Store    (Intercept)   0.4846  0.6962        </a:t>
            </a:r>
          </a:p>
          <a:p>
            <a:r>
              <a:rPr lang="en-GB"/>
              <a:t>          PhaseT2_post </a:t>
            </a:r>
            <a:r>
              <a:rPr lang="en-GB" b="1">
                <a:solidFill>
                  <a:srgbClr val="FF0000"/>
                </a:solidFill>
              </a:rPr>
              <a:t>25.9975</a:t>
            </a:r>
            <a:r>
              <a:rPr lang="en-GB"/>
              <a:t>  5.0988   -0.32</a:t>
            </a:r>
          </a:p>
          <a:p>
            <a:r>
              <a:rPr lang="en-GB"/>
              <a:t> Residual              18.2380  4.2706        </a:t>
            </a:r>
          </a:p>
          <a:p>
            <a:r>
              <a:rPr lang="en-GB"/>
              <a:t>Number of obs: 1560, groups:  Store, 30</a:t>
            </a:r>
          </a:p>
          <a:p>
            <a:endParaRPr lang="en-GB"/>
          </a:p>
          <a:p>
            <a:r>
              <a:rPr lang="en-GB"/>
              <a:t>Fixed effects:</a:t>
            </a:r>
          </a:p>
          <a:p>
            <a:r>
              <a:rPr lang="en-GB"/>
              <a:t>             Estimate Std. Error      df t value Pr(&gt;|t|)    </a:t>
            </a:r>
          </a:p>
          <a:p>
            <a:r>
              <a:rPr lang="en-GB"/>
              <a:t>(Intercept)   16.8827     0.1966 29.9991  85.852  &lt; 2e-16 ***</a:t>
            </a:r>
          </a:p>
          <a:p>
            <a:r>
              <a:rPr lang="en-GB"/>
              <a:t>PhaseT2_post   2.9480     0.9557 </a:t>
            </a:r>
            <a:r>
              <a:rPr lang="en-GB" b="1">
                <a:solidFill>
                  <a:srgbClr val="FF0000"/>
                </a:solidFill>
              </a:rPr>
              <a:t>29.9991</a:t>
            </a:r>
            <a:r>
              <a:rPr lang="en-GB"/>
              <a:t>   3.085  0.00435 ** </a:t>
            </a:r>
          </a:p>
          <a:p>
            <a:r>
              <a:rPr lang="en-GB"/>
              <a:t>---</a:t>
            </a:r>
          </a:p>
          <a:p>
            <a:r>
              <a:rPr lang="en-GB"/>
              <a:t>Signif. codes:  0 ‘***’ 0.001 ‘**’ 0.01 ‘*’ 0.05 ‘.’ 0.1 ‘ ’ 1</a:t>
            </a:r>
          </a:p>
        </p:txBody>
      </p:sp>
      <p:sp>
        <p:nvSpPr>
          <p:cNvPr id="9" name="TextBox 8">
            <a:extLst>
              <a:ext uri="{FF2B5EF4-FFF2-40B4-BE49-F238E27FC236}">
                <a16:creationId xmlns:a16="http://schemas.microsoft.com/office/drawing/2014/main" id="{28EC9E73-F0D4-435A-B79D-DF14AD82A700}"/>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Time </a:t>
            </a:r>
            <a:r>
              <a:rPr lang="fr-CH" sz="3200" dirty="0" err="1">
                <a:solidFill>
                  <a:schemeClr val="tx2">
                    <a:lumMod val="75000"/>
                  </a:schemeClr>
                </a:solidFill>
                <a:latin typeface="Tw Cen MT" panose="020B0602020104020603" pitchFamily="34" charset="0"/>
              </a:rPr>
              <a:t>dynamics</a:t>
            </a:r>
            <a:r>
              <a:rPr lang="fr-CH" sz="3200" dirty="0">
                <a:solidFill>
                  <a:schemeClr val="tx2">
                    <a:lumMod val="75000"/>
                  </a:schemeClr>
                </a:solidFill>
                <a:latin typeface="Tw Cen MT" panose="020B0602020104020603" pitchFamily="34" charset="0"/>
              </a:rPr>
              <a:t> – </a:t>
            </a:r>
            <a:r>
              <a:rPr lang="fr-CH" sz="3200" dirty="0" err="1">
                <a:solidFill>
                  <a:schemeClr val="tx2">
                    <a:lumMod val="75000"/>
                  </a:schemeClr>
                </a:solidFill>
                <a:latin typeface="Tw Cen MT" panose="020B0602020104020603" pitchFamily="34" charset="0"/>
              </a:rPr>
              <a:t>Categorical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multilevel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approach</a:t>
            </a:r>
            <a:r>
              <a:rPr lang="fr-CH" sz="3200" dirty="0">
                <a:solidFill>
                  <a:schemeClr val="tx2">
                    <a:lumMod val="75000"/>
                  </a:schemeClr>
                </a:solidFill>
                <a:latin typeface="Tw Cen MT" panose="020B0602020104020603" pitchFamily="34" charset="0"/>
              </a:rPr>
              <a:t> (2 </a:t>
            </a:r>
            <a:r>
              <a:rPr lang="fr-CH" sz="3200" dirty="0" err="1">
                <a:solidFill>
                  <a:schemeClr val="tx2">
                    <a:lumMod val="75000"/>
                  </a:schemeClr>
                </a:solidFill>
                <a:latin typeface="Tw Cen MT" panose="020B0602020104020603" pitchFamily="34" charset="0"/>
              </a:rPr>
              <a:t>levels</a:t>
            </a:r>
            <a:r>
              <a:rPr lang="fr-CH" sz="3200" dirty="0">
                <a:solidFill>
                  <a:schemeClr val="tx2">
                    <a:lumMod val="75000"/>
                  </a:schemeClr>
                </a:solidFill>
                <a:latin typeface="Tw Cen MT" panose="020B0602020104020603" pitchFamily="34" charset="0"/>
              </a:rPr>
              <a:t>)</a:t>
            </a:r>
            <a:endParaRPr lang="en-GB" sz="3200" dirty="0">
              <a:solidFill>
                <a:schemeClr val="tx2">
                  <a:lumMod val="75000"/>
                </a:schemeClr>
              </a:solidFill>
              <a:latin typeface="Tw Cen MT" panose="020B0602020104020603" pitchFamily="34" charset="0"/>
            </a:endParaRPr>
          </a:p>
        </p:txBody>
      </p:sp>
      <p:cxnSp>
        <p:nvCxnSpPr>
          <p:cNvPr id="6" name="Straight Connector 5">
            <a:extLst>
              <a:ext uri="{FF2B5EF4-FFF2-40B4-BE49-F238E27FC236}">
                <a16:creationId xmlns:a16="http://schemas.microsoft.com/office/drawing/2014/main" id="{8955AFFC-6DCA-44C3-A39D-F76235ED8E7B}"/>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1728BBD-9C52-4E13-8DA9-A84D0546CB0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2639020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13C583-8279-44AF-8B7A-CAAFB1D9E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608" y="1756060"/>
            <a:ext cx="6749416" cy="4935779"/>
          </a:xfrm>
          <a:prstGeom prst="rect">
            <a:avLst/>
          </a:prstGeom>
        </p:spPr>
      </p:pic>
      <p:sp>
        <p:nvSpPr>
          <p:cNvPr id="3" name="Content Placeholder 2"/>
          <p:cNvSpPr>
            <a:spLocks noGrp="1"/>
          </p:cNvSpPr>
          <p:nvPr>
            <p:ph idx="1"/>
          </p:nvPr>
        </p:nvSpPr>
        <p:spPr>
          <a:xfrm>
            <a:off x="1127448" y="1600200"/>
            <a:ext cx="9793088" cy="4925144"/>
          </a:xfrm>
        </p:spPr>
        <p:txBody>
          <a:bodyPr>
            <a:noAutofit/>
          </a:bodyPr>
          <a:lstStyle/>
          <a:p>
            <a:r>
              <a:rPr lang="da-DK" sz="1600">
                <a:latin typeface="Calibri Light" panose="020F0302020204030204" pitchFamily="34" charset="0"/>
                <a:cs typeface="Calibri Light" panose="020F0302020204030204" pitchFamily="34" charset="0"/>
              </a:rPr>
              <a:t>Fitted values for the pre-post model, with random pre-post effects for stores 20 and 27: </a:t>
            </a:r>
            <a:endParaRPr lang="da-DK" sz="1600" dirty="0">
              <a:latin typeface="Calibri Light" panose="020F0302020204030204" pitchFamily="34" charset="0"/>
              <a:cs typeface="Calibri Light" panose="020F0302020204030204"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212ACB2-FF55-4EB3-8755-F787647FEBBA}"/>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Time </a:t>
            </a:r>
            <a:r>
              <a:rPr lang="fr-CH" sz="3200" dirty="0" err="1">
                <a:solidFill>
                  <a:schemeClr val="tx2">
                    <a:lumMod val="75000"/>
                  </a:schemeClr>
                </a:solidFill>
                <a:latin typeface="Tw Cen MT" panose="020B0602020104020603" pitchFamily="34" charset="0"/>
              </a:rPr>
              <a:t>dynamics</a:t>
            </a:r>
            <a:r>
              <a:rPr lang="fr-CH" sz="3200" dirty="0">
                <a:solidFill>
                  <a:schemeClr val="tx2">
                    <a:lumMod val="75000"/>
                  </a:schemeClr>
                </a:solidFill>
                <a:latin typeface="Tw Cen MT" panose="020B0602020104020603" pitchFamily="34" charset="0"/>
              </a:rPr>
              <a:t> – </a:t>
            </a:r>
            <a:r>
              <a:rPr lang="fr-CH" sz="3200" dirty="0" err="1">
                <a:solidFill>
                  <a:schemeClr val="tx2">
                    <a:lumMod val="75000"/>
                  </a:schemeClr>
                </a:solidFill>
                <a:latin typeface="Tw Cen MT" panose="020B0602020104020603" pitchFamily="34" charset="0"/>
              </a:rPr>
              <a:t>Categorical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multilevel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approach</a:t>
            </a:r>
            <a:r>
              <a:rPr lang="fr-CH" sz="3200" dirty="0">
                <a:solidFill>
                  <a:schemeClr val="tx2">
                    <a:lumMod val="75000"/>
                  </a:schemeClr>
                </a:solidFill>
                <a:latin typeface="Tw Cen MT" panose="020B0602020104020603" pitchFamily="34" charset="0"/>
              </a:rPr>
              <a:t> (2 </a:t>
            </a:r>
            <a:r>
              <a:rPr lang="fr-CH" sz="3200" dirty="0" err="1">
                <a:solidFill>
                  <a:schemeClr val="tx2">
                    <a:lumMod val="75000"/>
                  </a:schemeClr>
                </a:solidFill>
                <a:latin typeface="Tw Cen MT" panose="020B0602020104020603" pitchFamily="34" charset="0"/>
              </a:rPr>
              <a:t>levels</a:t>
            </a:r>
            <a:r>
              <a:rPr lang="fr-CH" sz="3200" dirty="0">
                <a:solidFill>
                  <a:schemeClr val="tx2">
                    <a:lumMod val="75000"/>
                  </a:schemeClr>
                </a:solidFill>
                <a:latin typeface="Tw Cen MT" panose="020B0602020104020603" pitchFamily="34" charset="0"/>
              </a:rPr>
              <a:t>)</a:t>
            </a:r>
            <a:endParaRPr lang="en-GB"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360194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4824536" cy="4925144"/>
          </a:xfrm>
        </p:spPr>
        <p:txBody>
          <a:bodyPr>
            <a:noAutofit/>
          </a:bodyPr>
          <a:lstStyle/>
          <a:p>
            <a:r>
              <a:rPr lang="da-DK" sz="1600" dirty="0">
                <a:latin typeface="Calibri Light" panose="020F0302020204030204" pitchFamily="34" charset="0"/>
                <a:cs typeface="Calibri Light" panose="020F0302020204030204" pitchFamily="34" charset="0"/>
              </a:rPr>
              <a:t>The simple pre-post comparison is not satisfactory here, and somewhat misleading. </a:t>
            </a:r>
            <a:r>
              <a:rPr lang="da-DK" sz="1600">
                <a:latin typeface="Calibri Light" panose="020F0302020204030204" pitchFamily="34" charset="0"/>
                <a:cs typeface="Calibri Light" panose="020F0302020204030204" pitchFamily="34" charset="0"/>
              </a:rPr>
              <a:t>The fitted </a:t>
            </a:r>
            <a:r>
              <a:rPr lang="da-DK" sz="1600" dirty="0">
                <a:latin typeface="Calibri Light" panose="020F0302020204030204" pitchFamily="34" charset="0"/>
                <a:cs typeface="Calibri Light" panose="020F0302020204030204" pitchFamily="34" charset="0"/>
              </a:rPr>
              <a:t>averages ignore that sales were </a:t>
            </a:r>
            <a:r>
              <a:rPr lang="da-DK" sz="1600">
                <a:solidFill>
                  <a:srgbClr val="0070C0"/>
                </a:solidFill>
                <a:latin typeface="Calibri Light" panose="020F0302020204030204" pitchFamily="34" charset="0"/>
                <a:cs typeface="Calibri Light" panose="020F0302020204030204" pitchFamily="34" charset="0"/>
              </a:rPr>
              <a:t>declining and increasing with time</a:t>
            </a:r>
            <a:r>
              <a:rPr lang="da-DK" sz="1600">
                <a:latin typeface="Calibri Light" panose="020F0302020204030204" pitchFamily="34" charset="0"/>
                <a:cs typeface="Calibri Light" panose="020F0302020204030204" pitchFamily="34" charset="0"/>
              </a:rPr>
              <a:t>, before and after </a:t>
            </a:r>
            <a:r>
              <a:rPr lang="da-DK" sz="1600" dirty="0">
                <a:latin typeface="Calibri Light" panose="020F0302020204030204" pitchFamily="34" charset="0"/>
                <a:cs typeface="Calibri Light" panose="020F0302020204030204" pitchFamily="34" charset="0"/>
              </a:rPr>
              <a:t>the advertizing campaign.</a:t>
            </a: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The estimated difference in pre-post sales suggests there was </a:t>
            </a:r>
            <a:r>
              <a:rPr lang="da-DK" sz="1600">
                <a:latin typeface="Calibri Light" panose="020F0302020204030204" pitchFamily="34" charset="0"/>
                <a:cs typeface="Calibri Light" panose="020F0302020204030204" pitchFamily="34" charset="0"/>
              </a:rPr>
              <a:t>an average increase of 3 </a:t>
            </a:r>
            <a:r>
              <a:rPr lang="da-DK" sz="1600" dirty="0">
                <a:latin typeface="Calibri Light" panose="020F0302020204030204" pitchFamily="34" charset="0"/>
                <a:cs typeface="Calibri Light" panose="020F0302020204030204" pitchFamily="34" charset="0"/>
              </a:rPr>
              <a:t>ponies sold, which ignores that nearly 10 ponies more were being sold on average, between the sales low point at day 30 and the maximum achieved at day 60.</a:t>
            </a: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Likewise, while the model supports individual differences in store sales after advertizing (random </a:t>
            </a:r>
            <a:r>
              <a:rPr lang="da-DK" sz="1400" dirty="0">
                <a:latin typeface="Courier New" panose="02070309020205020404" pitchFamily="49" charset="0"/>
                <a:cs typeface="Courier New" panose="02070309020205020404" pitchFamily="49" charset="0"/>
              </a:rPr>
              <a:t>Phase</a:t>
            </a:r>
            <a:r>
              <a:rPr lang="da-DK" sz="1600" dirty="0">
                <a:latin typeface="Calibri Light" panose="020F0302020204030204" pitchFamily="34" charset="0"/>
                <a:cs typeface="Calibri Light" panose="020F0302020204030204" pitchFamily="34" charset="0"/>
              </a:rPr>
              <a:t> effect), it again does not capture the invidual store trends.</a:t>
            </a:r>
          </a:p>
          <a:p>
            <a:pPr marL="0" indent="0">
              <a:buNone/>
            </a:pPr>
            <a:endParaRPr lang="da-DK" sz="1600" dirty="0">
              <a:latin typeface="Calibri Light" panose="020F0302020204030204" pitchFamily="34" charset="0"/>
              <a:cs typeface="Calibri Light" panose="020F0302020204030204" pitchFamily="34" charset="0"/>
            </a:endParaRPr>
          </a:p>
          <a:p>
            <a:pPr marL="0" indent="0">
              <a:buNone/>
            </a:pPr>
            <a:endParaRPr lang="da-DK"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Time </a:t>
            </a:r>
            <a:r>
              <a:rPr lang="fr-CH" sz="3200" dirty="0" err="1">
                <a:solidFill>
                  <a:schemeClr val="tx2">
                    <a:lumMod val="75000"/>
                  </a:schemeClr>
                </a:solidFill>
                <a:latin typeface="Tw Cen MT" panose="020B0602020104020603" pitchFamily="34" charset="0"/>
              </a:rPr>
              <a:t>dynamics</a:t>
            </a:r>
            <a:r>
              <a:rPr lang="fr-CH" sz="3200" dirty="0">
                <a:solidFill>
                  <a:schemeClr val="tx2">
                    <a:lumMod val="75000"/>
                  </a:schemeClr>
                </a:solidFill>
                <a:latin typeface="Tw Cen MT" panose="020B0602020104020603" pitchFamily="34" charset="0"/>
              </a:rPr>
              <a:t> – </a:t>
            </a:r>
            <a:r>
              <a:rPr lang="fr-CH" sz="3200" dirty="0" err="1">
                <a:solidFill>
                  <a:schemeClr val="tx2">
                    <a:lumMod val="75000"/>
                  </a:schemeClr>
                </a:solidFill>
                <a:latin typeface="Tw Cen MT" panose="020B0602020104020603" pitchFamily="34" charset="0"/>
              </a:rPr>
              <a:t>Categorical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multilevel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approach</a:t>
            </a:r>
            <a:r>
              <a:rPr lang="fr-CH" sz="3200" dirty="0">
                <a:solidFill>
                  <a:schemeClr val="tx2">
                    <a:lumMod val="75000"/>
                  </a:schemeClr>
                </a:solidFill>
                <a:latin typeface="Tw Cen MT" panose="020B0602020104020603" pitchFamily="34" charset="0"/>
              </a:rPr>
              <a:t> (2 </a:t>
            </a:r>
            <a:r>
              <a:rPr lang="fr-CH" sz="3200" dirty="0" err="1">
                <a:solidFill>
                  <a:schemeClr val="tx2">
                    <a:lumMod val="75000"/>
                  </a:schemeClr>
                </a:solidFill>
                <a:latin typeface="Tw Cen MT" panose="020B0602020104020603" pitchFamily="34" charset="0"/>
              </a:rPr>
              <a:t>levels</a:t>
            </a:r>
            <a:r>
              <a:rPr lang="fr-CH" sz="3200" dirty="0">
                <a:solidFill>
                  <a:schemeClr val="tx2">
                    <a:lumMod val="75000"/>
                  </a:schemeClr>
                </a:solidFill>
                <a:latin typeface="Tw Cen MT" panose="020B0602020104020603" pitchFamily="34" charset="0"/>
              </a:rPr>
              <a:t>)</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23A4536-AA66-4572-97A1-B4C9C445E9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612" y="1268758"/>
            <a:ext cx="5612625" cy="4104455"/>
          </a:xfrm>
          <a:prstGeom prst="rect">
            <a:avLst/>
          </a:prstGeom>
        </p:spPr>
      </p:pic>
    </p:spTree>
    <p:extLst>
      <p:ext uri="{BB962C8B-B14F-4D97-AF65-F5344CB8AC3E}">
        <p14:creationId xmlns:p14="http://schemas.microsoft.com/office/powerpoint/2010/main" val="2112204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Instead of using a broad pre-post comparison, what about looking at </a:t>
            </a:r>
            <a:r>
              <a:rPr lang="da-DK" sz="1600" dirty="0">
                <a:solidFill>
                  <a:srgbClr val="0070C0"/>
                </a:solidFill>
                <a:latin typeface="Calibri Light" panose="020F0302020204030204" pitchFamily="34" charset="0"/>
                <a:cs typeface="Calibri Light" panose="020F0302020204030204" pitchFamily="34" charset="0"/>
              </a:rPr>
              <a:t>weekly averages</a:t>
            </a:r>
            <a:r>
              <a:rPr lang="da-DK" sz="1600" dirty="0">
                <a:latin typeface="Calibri Light" panose="020F0302020204030204" pitchFamily="34" charset="0"/>
                <a:cs typeface="Calibri Light" panose="020F0302020204030204" pitchFamily="34" charset="0"/>
              </a:rPr>
              <a:t>? We could define a new </a:t>
            </a:r>
            <a:r>
              <a:rPr lang="da-DK" sz="1400" dirty="0">
                <a:latin typeface="Courier New" panose="02070309020205020404" pitchFamily="49" charset="0"/>
                <a:cs typeface="Courier New" panose="02070309020205020404" pitchFamily="49" charset="0"/>
              </a:rPr>
              <a:t>Week</a:t>
            </a:r>
            <a:r>
              <a:rPr lang="da-DK" sz="1600" dirty="0">
                <a:latin typeface="Calibri Light" panose="020F0302020204030204" pitchFamily="34" charset="0"/>
                <a:cs typeface="Calibri Light" panose="020F0302020204030204" pitchFamily="34" charset="0"/>
              </a:rPr>
              <a:t> factor (9 levels), consisting of 6 measurements per week per store, and enter it into a multilevel model as before. Because the point of intervention (and minimum of sales) corresponds to Week 5, it makes sense to modify the contrast coding and set Week 5 as the reference level:</a:t>
            </a:r>
          </a:p>
          <a:p>
            <a:endParaRPr lang="da-DK" sz="1600" dirty="0">
              <a:latin typeface="Calibri Light" panose="020F0302020204030204" pitchFamily="34" charset="0"/>
              <a:cs typeface="Calibri Light" panose="020F0302020204030204" pitchFamily="34" charset="0"/>
            </a:endParaRPr>
          </a:p>
          <a:p>
            <a:pPr marL="0" indent="0">
              <a:buNone/>
            </a:pP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ponies$Week</a:t>
            </a:r>
            <a:r>
              <a:rPr lang="en-GB" sz="1200" dirty="0">
                <a:latin typeface="Courier New" panose="02070309020205020404" pitchFamily="49" charset="0"/>
                <a:cs typeface="Courier New" panose="02070309020205020404" pitchFamily="49" charset="0"/>
              </a:rPr>
              <a:t> &lt;- </a:t>
            </a:r>
            <a:r>
              <a:rPr lang="en-GB" sz="1200" dirty="0" err="1">
                <a:latin typeface="Courier New" panose="02070309020205020404" pitchFamily="49" charset="0"/>
                <a:cs typeface="Courier New" panose="02070309020205020404" pitchFamily="49" charset="0"/>
              </a:rPr>
              <a:t>as.factor</a:t>
            </a:r>
            <a:r>
              <a:rPr lang="en-GB" sz="1200" dirty="0">
                <a:latin typeface="Courier New" panose="02070309020205020404" pitchFamily="49" charset="0"/>
                <a:cs typeface="Courier New" panose="02070309020205020404" pitchFamily="49" charset="0"/>
              </a:rPr>
              <a:t>(rep(paste("Week ",rep(1:9,</a:t>
            </a:r>
          </a:p>
          <a:p>
            <a:pPr marL="0" indent="0">
              <a:buNone/>
            </a:pPr>
            <a:r>
              <a:rPr lang="en-GB" sz="1200" dirty="0">
                <a:latin typeface="Courier New" panose="02070309020205020404" pitchFamily="49" charset="0"/>
                <a:cs typeface="Courier New" panose="02070309020205020404" pitchFamily="49" charset="0"/>
              </a:rPr>
              <a:t>		times=c(6,6,6,6,6,6,6,6,4)),</a:t>
            </a:r>
            <a:r>
              <a:rPr lang="en-GB" sz="1200" dirty="0" err="1">
                <a:latin typeface="Courier New" panose="02070309020205020404" pitchFamily="49" charset="0"/>
                <a:cs typeface="Courier New" panose="02070309020205020404" pitchFamily="49" charset="0"/>
              </a:rPr>
              <a:t>sep</a:t>
            </a:r>
            <a:r>
              <a:rPr lang="en-GB" sz="1200" dirty="0">
                <a:latin typeface="Courier New" panose="02070309020205020404" pitchFamily="49" charset="0"/>
                <a:cs typeface="Courier New" panose="02070309020205020404" pitchFamily="49" charset="0"/>
              </a:rPr>
              <a:t>=""),times=</a:t>
            </a:r>
            <a:r>
              <a:rPr lang="en-GB" sz="1200">
                <a:latin typeface="Courier New" panose="02070309020205020404" pitchFamily="49" charset="0"/>
                <a:cs typeface="Courier New" panose="02070309020205020404" pitchFamily="49" charset="0"/>
              </a:rPr>
              <a:t>30))</a:t>
            </a:r>
          </a:p>
          <a:p>
            <a:pPr marL="0" indent="0">
              <a:buNone/>
            </a:pPr>
            <a:r>
              <a:rPr lang="en-GB" sz="1200">
                <a:latin typeface="Courier New" panose="02070309020205020404" pitchFamily="49" charset="0"/>
                <a:cs typeface="Courier New" panose="02070309020205020404" pitchFamily="49" charset="0"/>
              </a:rPr>
              <a:t>	contrasts(ponies$Week) &lt;- contr.treatment(levels(ponies$Week),base=5)</a:t>
            </a:r>
            <a:endParaRPr lang="en-GB" sz="1200" dirty="0">
              <a:latin typeface="Courier New" panose="02070309020205020404" pitchFamily="49" charset="0"/>
              <a:cs typeface="Courier New" panose="02070309020205020404" pitchFamily="49" charset="0"/>
            </a:endParaRPr>
          </a:p>
          <a:p>
            <a:pPr marL="0" indent="0">
              <a:buNone/>
            </a:pPr>
            <a:r>
              <a:rPr lang="da-DK" sz="1200" dirty="0">
                <a:latin typeface="Courier New" panose="02070309020205020404" pitchFamily="49" charset="0"/>
                <a:cs typeface="Courier New" panose="02070309020205020404" pitchFamily="49" charset="0"/>
              </a:rPr>
              <a:t>	catmod2 &lt;- lmer(Sales~Week+(1+Week|Store),data=ponies, REML=FALSE)</a:t>
            </a:r>
          </a:p>
          <a:p>
            <a:pPr marL="0" indent="0">
              <a:buNone/>
            </a:pPr>
            <a:r>
              <a:rPr lang="da-DK" sz="1200" dirty="0">
                <a:latin typeface="Courier New" panose="02070309020205020404" pitchFamily="49" charset="0"/>
                <a:cs typeface="Courier New" panose="02070309020205020404" pitchFamily="49" charset="0"/>
              </a:rPr>
              <a:t>	summary(catmod2)</a:t>
            </a:r>
          </a:p>
          <a:p>
            <a:pPr marL="0" indent="0">
              <a:buNone/>
            </a:pPr>
            <a:r>
              <a:rPr lang="da-DK" sz="1200" dirty="0">
                <a:latin typeface="Courier New" panose="02070309020205020404" pitchFamily="49" charset="0"/>
                <a:cs typeface="Courier New" panose="02070309020205020404" pitchFamily="49" charset="0"/>
              </a:rPr>
              <a:t>	anova(catmod2,type=2)</a:t>
            </a: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The ANOVA returns a massively significant </a:t>
            </a:r>
            <a:r>
              <a:rPr lang="da-DK" sz="1400" dirty="0">
                <a:latin typeface="Courier New" panose="02070309020205020404" pitchFamily="49" charset="0"/>
                <a:cs typeface="Courier New" panose="02070309020205020404" pitchFamily="49" charset="0"/>
              </a:rPr>
              <a:t>Week</a:t>
            </a:r>
            <a:r>
              <a:rPr lang="da-DK" sz="1600" dirty="0">
                <a:latin typeface="Calibri Light" panose="020F0302020204030204" pitchFamily="34" charset="0"/>
                <a:cs typeface="Calibri Light" panose="020F0302020204030204" pitchFamily="34" charset="0"/>
              </a:rPr>
              <a:t> effect: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Time </a:t>
            </a:r>
            <a:r>
              <a:rPr lang="fr-CH" sz="3200" dirty="0" err="1">
                <a:solidFill>
                  <a:schemeClr val="tx2">
                    <a:lumMod val="75000"/>
                  </a:schemeClr>
                </a:solidFill>
                <a:latin typeface="Tw Cen MT" panose="020B0602020104020603" pitchFamily="34" charset="0"/>
              </a:rPr>
              <a:t>dynamics</a:t>
            </a:r>
            <a:r>
              <a:rPr lang="fr-CH" sz="3200" dirty="0">
                <a:solidFill>
                  <a:schemeClr val="tx2">
                    <a:lumMod val="75000"/>
                  </a:schemeClr>
                </a:solidFill>
                <a:latin typeface="Tw Cen MT" panose="020B0602020104020603" pitchFamily="34" charset="0"/>
              </a:rPr>
              <a:t> – </a:t>
            </a:r>
            <a:r>
              <a:rPr lang="fr-CH" sz="3200" dirty="0" err="1">
                <a:solidFill>
                  <a:schemeClr val="tx2">
                    <a:lumMod val="75000"/>
                  </a:schemeClr>
                </a:solidFill>
                <a:latin typeface="Tw Cen MT" panose="020B0602020104020603" pitchFamily="34" charset="0"/>
              </a:rPr>
              <a:t>Categorical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multilevel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approach</a:t>
            </a:r>
            <a:r>
              <a:rPr lang="fr-CH" sz="3200" dirty="0">
                <a:solidFill>
                  <a:schemeClr val="tx2">
                    <a:lumMod val="75000"/>
                  </a:schemeClr>
                </a:solidFill>
                <a:latin typeface="Tw Cen MT" panose="020B0602020104020603" pitchFamily="34" charset="0"/>
              </a:rPr>
              <a:t> (9 </a:t>
            </a:r>
            <a:r>
              <a:rPr lang="fr-CH" sz="3200" dirty="0" err="1">
                <a:solidFill>
                  <a:schemeClr val="tx2">
                    <a:lumMod val="75000"/>
                  </a:schemeClr>
                </a:solidFill>
                <a:latin typeface="Tw Cen MT" panose="020B0602020104020603" pitchFamily="34" charset="0"/>
              </a:rPr>
              <a:t>levels</a:t>
            </a:r>
            <a:r>
              <a:rPr lang="fr-CH" sz="3200" dirty="0">
                <a:solidFill>
                  <a:schemeClr val="tx2">
                    <a:lumMod val="75000"/>
                  </a:schemeClr>
                </a:solidFill>
                <a:latin typeface="Tw Cen MT" panose="020B0602020104020603" pitchFamily="34" charset="0"/>
              </a:rPr>
              <a:t>)</a:t>
            </a:r>
            <a:endParaRPr lang="en-GB" sz="3200" dirty="0">
              <a:solidFill>
                <a:schemeClr val="tx2">
                  <a:lumMod val="75000"/>
                </a:schemeClr>
              </a:solidFill>
              <a:latin typeface="Tw Cen MT" panose="020B0602020104020603" pitchFamily="34" charset="0"/>
            </a:endParaRPr>
          </a:p>
        </p:txBody>
      </p:sp>
      <p:sp>
        <p:nvSpPr>
          <p:cNvPr id="7" name="TextBox 6">
            <a:extLst>
              <a:ext uri="{FF2B5EF4-FFF2-40B4-BE49-F238E27FC236}">
                <a16:creationId xmlns:a16="http://schemas.microsoft.com/office/drawing/2014/main" id="{AE496930-11B6-4061-94EC-2680128B20F1}"/>
              </a:ext>
            </a:extLst>
          </p:cNvPr>
          <p:cNvSpPr txBox="1"/>
          <p:nvPr/>
        </p:nvSpPr>
        <p:spPr>
          <a:xfrm>
            <a:off x="2135560" y="5077633"/>
            <a:ext cx="6097772" cy="1015663"/>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GB" dirty="0"/>
              <a:t>Type II Analysis of Variance Table with Satterthwaite's method</a:t>
            </a:r>
          </a:p>
          <a:p>
            <a:r>
              <a:rPr lang="en-GB" dirty="0"/>
              <a:t>     Sum </a:t>
            </a:r>
            <a:r>
              <a:rPr lang="en-GB" dirty="0" err="1"/>
              <a:t>Sq</a:t>
            </a:r>
            <a:r>
              <a:rPr lang="en-GB" dirty="0"/>
              <a:t> Mean </a:t>
            </a:r>
            <a:r>
              <a:rPr lang="en-GB" dirty="0" err="1"/>
              <a:t>Sq</a:t>
            </a:r>
            <a:r>
              <a:rPr lang="en-GB" dirty="0"/>
              <a:t> </a:t>
            </a:r>
            <a:r>
              <a:rPr lang="en-GB" dirty="0" err="1"/>
              <a:t>NumDF</a:t>
            </a:r>
            <a:r>
              <a:rPr lang="en-GB" dirty="0"/>
              <a:t>  </a:t>
            </a:r>
            <a:r>
              <a:rPr lang="en-GB" dirty="0" err="1"/>
              <a:t>DenDF</a:t>
            </a:r>
            <a:r>
              <a:rPr lang="en-GB" dirty="0"/>
              <a:t> F value    </a:t>
            </a:r>
            <a:r>
              <a:rPr lang="en-GB" dirty="0" err="1"/>
              <a:t>Pr</a:t>
            </a:r>
            <a:r>
              <a:rPr lang="en-GB" dirty="0"/>
              <a:t>(&gt;F)    </a:t>
            </a:r>
          </a:p>
          <a:p>
            <a:r>
              <a:rPr lang="en-GB" dirty="0"/>
              <a:t>Week   7440  929.99     8 66.964  219.55 &lt; 2.2e-16 ***</a:t>
            </a:r>
          </a:p>
          <a:p>
            <a:r>
              <a:rPr lang="en-GB" dirty="0"/>
              <a:t>---</a:t>
            </a:r>
          </a:p>
          <a:p>
            <a:r>
              <a:rPr lang="en-GB" dirty="0" err="1"/>
              <a:t>Signif</a:t>
            </a:r>
            <a:r>
              <a:rPr lang="en-GB" dirty="0"/>
              <a:t>. codes:  0 ‘***’ 0.001 ‘**’ 0.01 ‘*’ 0.05 ‘.’ 0.1 ‘ ’ 1</a:t>
            </a:r>
          </a:p>
        </p:txBody>
      </p:sp>
      <p:cxnSp>
        <p:nvCxnSpPr>
          <p:cNvPr id="9" name="Straight Connector 8">
            <a:extLst>
              <a:ext uri="{FF2B5EF4-FFF2-40B4-BE49-F238E27FC236}">
                <a16:creationId xmlns:a16="http://schemas.microsoft.com/office/drawing/2014/main" id="{0D57DC3B-38E5-4A50-BF2D-8D679E6B7E55}"/>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BE356E3-C07F-4A90-8556-25F077F5341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2107763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Parameter estimates:</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Time </a:t>
            </a:r>
            <a:r>
              <a:rPr lang="fr-CH" sz="3200" dirty="0" err="1">
                <a:solidFill>
                  <a:schemeClr val="tx2">
                    <a:lumMod val="75000"/>
                  </a:schemeClr>
                </a:solidFill>
                <a:latin typeface="Tw Cen MT" panose="020B0602020104020603" pitchFamily="34" charset="0"/>
              </a:rPr>
              <a:t>dynamics</a:t>
            </a:r>
            <a:r>
              <a:rPr lang="fr-CH" sz="3200" dirty="0">
                <a:solidFill>
                  <a:schemeClr val="tx2">
                    <a:lumMod val="75000"/>
                  </a:schemeClr>
                </a:solidFill>
                <a:latin typeface="Tw Cen MT" panose="020B0602020104020603" pitchFamily="34" charset="0"/>
              </a:rPr>
              <a:t> – </a:t>
            </a:r>
            <a:r>
              <a:rPr lang="fr-CH" sz="3200" dirty="0" err="1">
                <a:solidFill>
                  <a:schemeClr val="tx2">
                    <a:lumMod val="75000"/>
                  </a:schemeClr>
                </a:solidFill>
                <a:latin typeface="Tw Cen MT" panose="020B0602020104020603" pitchFamily="34" charset="0"/>
              </a:rPr>
              <a:t>Categorical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multilevel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approach</a:t>
            </a:r>
            <a:r>
              <a:rPr lang="fr-CH" sz="3200" dirty="0">
                <a:solidFill>
                  <a:schemeClr val="tx2">
                    <a:lumMod val="75000"/>
                  </a:schemeClr>
                </a:solidFill>
                <a:latin typeface="Tw Cen MT" panose="020B0602020104020603" pitchFamily="34" charset="0"/>
              </a:rPr>
              <a:t> (9 </a:t>
            </a:r>
            <a:r>
              <a:rPr lang="fr-CH" sz="3200" dirty="0" err="1">
                <a:solidFill>
                  <a:schemeClr val="tx2">
                    <a:lumMod val="75000"/>
                  </a:schemeClr>
                </a:solidFill>
                <a:latin typeface="Tw Cen MT" panose="020B0602020104020603" pitchFamily="34" charset="0"/>
              </a:rPr>
              <a:t>levels</a:t>
            </a:r>
            <a:r>
              <a:rPr lang="fr-CH" sz="3200" dirty="0">
                <a:solidFill>
                  <a:schemeClr val="tx2">
                    <a:lumMod val="75000"/>
                  </a:schemeClr>
                </a:solidFill>
                <a:latin typeface="Tw Cen MT" panose="020B0602020104020603" pitchFamily="34" charset="0"/>
              </a:rPr>
              <a:t>)</a:t>
            </a:r>
            <a:endParaRPr lang="en-GB" sz="3200" dirty="0">
              <a:solidFill>
                <a:schemeClr val="tx2">
                  <a:lumMod val="75000"/>
                </a:schemeClr>
              </a:solidFill>
              <a:latin typeface="Tw Cen MT" panose="020B0602020104020603" pitchFamily="34" charset="0"/>
            </a:endParaRPr>
          </a:p>
        </p:txBody>
      </p:sp>
      <p:sp>
        <p:nvSpPr>
          <p:cNvPr id="9" name="TextBox 8">
            <a:extLst>
              <a:ext uri="{FF2B5EF4-FFF2-40B4-BE49-F238E27FC236}">
                <a16:creationId xmlns:a16="http://schemas.microsoft.com/office/drawing/2014/main" id="{C836E282-EA4D-4A4B-80B0-4C01439234F1}"/>
              </a:ext>
            </a:extLst>
          </p:cNvPr>
          <p:cNvSpPr txBox="1"/>
          <p:nvPr/>
        </p:nvSpPr>
        <p:spPr>
          <a:xfrm>
            <a:off x="1559496" y="2132856"/>
            <a:ext cx="7056784" cy="4247317"/>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GB" sz="1000" dirty="0"/>
              <a:t>Random effects:</a:t>
            </a:r>
          </a:p>
          <a:p>
            <a:r>
              <a:rPr lang="en-GB" sz="1000" dirty="0"/>
              <a:t> Groups   Name        Variance </a:t>
            </a:r>
            <a:r>
              <a:rPr lang="en-GB" sz="1000" dirty="0" err="1"/>
              <a:t>Std.Dev</a:t>
            </a:r>
            <a:r>
              <a:rPr lang="en-GB" sz="1000" dirty="0"/>
              <a:t>. </a:t>
            </a:r>
            <a:r>
              <a:rPr lang="en-GB" sz="1000" dirty="0" err="1"/>
              <a:t>Corr</a:t>
            </a:r>
            <a:r>
              <a:rPr lang="en-GB" sz="1000" dirty="0"/>
              <a:t>                                           </a:t>
            </a:r>
          </a:p>
          <a:p>
            <a:r>
              <a:rPr lang="en-GB" sz="1000" dirty="0"/>
              <a:t> Store    (Intercept)  1.6971  1.3027                                                  </a:t>
            </a:r>
          </a:p>
          <a:p>
            <a:r>
              <a:rPr lang="en-GB" sz="1000" dirty="0"/>
              <a:t>          </a:t>
            </a:r>
            <a:r>
              <a:rPr lang="en-GB" sz="1000" dirty="0" err="1"/>
              <a:t>WeekWeek</a:t>
            </a:r>
            <a:r>
              <a:rPr lang="en-GB" sz="1000" dirty="0"/>
              <a:t> 1   1.3472  1.1607   -0.37                                          </a:t>
            </a:r>
          </a:p>
          <a:p>
            <a:r>
              <a:rPr lang="en-GB" sz="1000" dirty="0"/>
              <a:t>          </a:t>
            </a:r>
            <a:r>
              <a:rPr lang="en-GB" sz="1000" dirty="0" err="1"/>
              <a:t>WeekWeek</a:t>
            </a:r>
            <a:r>
              <a:rPr lang="en-GB" sz="1000" dirty="0"/>
              <a:t> 2   </a:t>
            </a:r>
            <a:r>
              <a:rPr lang="en-GB" sz="1000" b="1" dirty="0">
                <a:solidFill>
                  <a:srgbClr val="FF0000"/>
                </a:solidFill>
              </a:rPr>
              <a:t>0.4579</a:t>
            </a:r>
            <a:r>
              <a:rPr lang="en-GB" sz="1000" dirty="0"/>
              <a:t>  0.6767   -0.87  0.74                                    </a:t>
            </a:r>
          </a:p>
          <a:p>
            <a:r>
              <a:rPr lang="en-GB" sz="1000" dirty="0"/>
              <a:t>          </a:t>
            </a:r>
            <a:r>
              <a:rPr lang="en-GB" sz="1000" dirty="0" err="1"/>
              <a:t>WeekWeek</a:t>
            </a:r>
            <a:r>
              <a:rPr lang="en-GB" sz="1000" dirty="0"/>
              <a:t> 3   </a:t>
            </a:r>
            <a:r>
              <a:rPr lang="en-GB" sz="1000" b="1" dirty="0">
                <a:solidFill>
                  <a:srgbClr val="FF0000"/>
                </a:solidFill>
              </a:rPr>
              <a:t>0.9274</a:t>
            </a:r>
            <a:r>
              <a:rPr lang="en-GB" sz="1000" dirty="0"/>
              <a:t>  0.9630   -0.71  0.84  0.87                              </a:t>
            </a:r>
          </a:p>
          <a:p>
            <a:r>
              <a:rPr lang="en-GB" sz="1000" dirty="0"/>
              <a:t>          </a:t>
            </a:r>
            <a:r>
              <a:rPr lang="en-GB" sz="1000" dirty="0" err="1"/>
              <a:t>WeekWeek</a:t>
            </a:r>
            <a:r>
              <a:rPr lang="en-GB" sz="1000" dirty="0"/>
              <a:t> 4   </a:t>
            </a:r>
            <a:r>
              <a:rPr lang="en-GB" sz="1000" b="1" dirty="0">
                <a:solidFill>
                  <a:srgbClr val="FF0000"/>
                </a:solidFill>
              </a:rPr>
              <a:t>0.5409</a:t>
            </a:r>
            <a:r>
              <a:rPr lang="en-GB" sz="1000" dirty="0"/>
              <a:t>  0.7355   -0.55  0.84  0.88  0.70                        </a:t>
            </a:r>
          </a:p>
          <a:p>
            <a:r>
              <a:rPr lang="en-GB" sz="1000" dirty="0"/>
              <a:t>          </a:t>
            </a:r>
            <a:r>
              <a:rPr lang="en-GB" sz="1000" dirty="0" err="1"/>
              <a:t>WeekWeek</a:t>
            </a:r>
            <a:r>
              <a:rPr lang="en-GB" sz="1000" dirty="0"/>
              <a:t> 6   4.6944  2.1667    0.22 -0.84 -0.57 -0.81 -0.65                  </a:t>
            </a:r>
          </a:p>
          <a:p>
            <a:r>
              <a:rPr lang="en-GB" sz="1000" dirty="0"/>
              <a:t>          </a:t>
            </a:r>
            <a:r>
              <a:rPr lang="en-GB" sz="1000" dirty="0" err="1"/>
              <a:t>WeekWeek</a:t>
            </a:r>
            <a:r>
              <a:rPr lang="en-GB" sz="1000" dirty="0"/>
              <a:t> 7  19.3285  4.3964    0.22 -0.86 -0.57 -0.81 -0.66  </a:t>
            </a:r>
            <a:r>
              <a:rPr lang="en-GB" sz="1000" b="1" dirty="0">
                <a:solidFill>
                  <a:srgbClr val="FF0000"/>
                </a:solidFill>
              </a:rPr>
              <a:t>1.00</a:t>
            </a:r>
            <a:r>
              <a:rPr lang="en-GB" sz="1000" dirty="0"/>
              <a:t>            </a:t>
            </a:r>
          </a:p>
          <a:p>
            <a:r>
              <a:rPr lang="en-GB" sz="1000" dirty="0"/>
              <a:t>          </a:t>
            </a:r>
            <a:r>
              <a:rPr lang="en-GB" sz="1000" dirty="0" err="1"/>
              <a:t>WeekWeek</a:t>
            </a:r>
            <a:r>
              <a:rPr lang="en-GB" sz="1000" dirty="0"/>
              <a:t> 8  42.6634  6.5317    0.15 -0.85 -0.53 -0.76 -0.65  </a:t>
            </a:r>
            <a:r>
              <a:rPr lang="en-GB" sz="1000" b="1" dirty="0">
                <a:solidFill>
                  <a:srgbClr val="FF0000"/>
                </a:solidFill>
              </a:rPr>
              <a:t>1.00  1.00      </a:t>
            </a:r>
          </a:p>
          <a:p>
            <a:r>
              <a:rPr lang="en-GB" sz="1000" dirty="0"/>
              <a:t>          </a:t>
            </a:r>
            <a:r>
              <a:rPr lang="en-GB" sz="1000" dirty="0" err="1"/>
              <a:t>WeekWeek</a:t>
            </a:r>
            <a:r>
              <a:rPr lang="en-GB" sz="1000" dirty="0"/>
              <a:t> 9  72.8651  8.5361    0.20 -0.87 -0.55 -0.81 -0.64  </a:t>
            </a:r>
            <a:r>
              <a:rPr lang="en-GB" sz="1000" b="1" dirty="0">
                <a:solidFill>
                  <a:srgbClr val="FF0000"/>
                </a:solidFill>
              </a:rPr>
              <a:t>1.00  1.00  0.99</a:t>
            </a:r>
          </a:p>
          <a:p>
            <a:r>
              <a:rPr lang="en-GB" sz="1000" dirty="0"/>
              <a:t> Residual              4.2359  2.0581                                                  </a:t>
            </a:r>
          </a:p>
          <a:p>
            <a:r>
              <a:rPr lang="en-GB" sz="1000" dirty="0"/>
              <a:t>Number of </a:t>
            </a:r>
            <a:r>
              <a:rPr lang="en-GB" sz="1000" dirty="0" err="1"/>
              <a:t>obs</a:t>
            </a:r>
            <a:r>
              <a:rPr lang="en-GB" sz="1000" dirty="0"/>
              <a:t>: 1560, groups:  Store, 30</a:t>
            </a:r>
          </a:p>
          <a:p>
            <a:endParaRPr lang="en-GB" sz="1000" dirty="0"/>
          </a:p>
          <a:p>
            <a:r>
              <a:rPr lang="en-GB" sz="1000" dirty="0"/>
              <a:t>Fixed effects:</a:t>
            </a:r>
          </a:p>
          <a:p>
            <a:r>
              <a:rPr lang="en-GB" sz="1000" dirty="0"/>
              <a:t>            Estimate Std. Error      </a:t>
            </a:r>
            <a:r>
              <a:rPr lang="en-GB" sz="1000" dirty="0" err="1"/>
              <a:t>df</a:t>
            </a:r>
            <a:r>
              <a:rPr lang="en-GB" sz="1000" dirty="0"/>
              <a:t> t value </a:t>
            </a:r>
            <a:r>
              <a:rPr lang="en-GB" sz="1000" dirty="0" err="1"/>
              <a:t>Pr</a:t>
            </a:r>
            <a:r>
              <a:rPr lang="en-GB" sz="1000" dirty="0"/>
              <a:t>(&gt;|t|)    </a:t>
            </a:r>
          </a:p>
          <a:p>
            <a:r>
              <a:rPr lang="en-GB" sz="1000" dirty="0"/>
              <a:t>(Intercept)  13.3444     0.2830 31.3437  47.149  &lt; 2e-16 ***</a:t>
            </a:r>
          </a:p>
          <a:p>
            <a:r>
              <a:rPr lang="en-GB" sz="1000" dirty="0" err="1"/>
              <a:t>WeekWeek</a:t>
            </a:r>
            <a:r>
              <a:rPr lang="en-GB" sz="1000" dirty="0"/>
              <a:t> 1    7.2278     0.3033 32.4106  23.833  &lt; 2e-16 ***</a:t>
            </a:r>
          </a:p>
          <a:p>
            <a:r>
              <a:rPr lang="en-GB" sz="1000" dirty="0" err="1"/>
              <a:t>WeekWeek</a:t>
            </a:r>
            <a:r>
              <a:rPr lang="en-GB" sz="1000" dirty="0"/>
              <a:t> 2    4.9056     0.2497 58.4915  19.649  &lt; 2e-16 ***</a:t>
            </a:r>
          </a:p>
          <a:p>
            <a:r>
              <a:rPr lang="en-GB" sz="1000" dirty="0" err="1"/>
              <a:t>WeekWeek</a:t>
            </a:r>
            <a:r>
              <a:rPr lang="en-GB" sz="1000" dirty="0"/>
              <a:t> 3    3.0778     0.2792 44.6202  11.022 2.54e-14 ***</a:t>
            </a:r>
          </a:p>
          <a:p>
            <a:r>
              <a:rPr lang="en-GB" sz="1000" dirty="0" err="1"/>
              <a:t>WeekWeek</a:t>
            </a:r>
            <a:r>
              <a:rPr lang="en-GB" sz="1000" dirty="0"/>
              <a:t> 4    0.9722     0.2551 43.9494   3.811 0.000428 ***</a:t>
            </a:r>
          </a:p>
          <a:p>
            <a:r>
              <a:rPr lang="en-GB" sz="1000" dirty="0" err="1"/>
              <a:t>WeekWeek</a:t>
            </a:r>
            <a:r>
              <a:rPr lang="en-GB" sz="1000" dirty="0"/>
              <a:t> 6    3.2389     0.4512 31.4824   7.179 4.13e-08 ***</a:t>
            </a:r>
          </a:p>
          <a:p>
            <a:r>
              <a:rPr lang="en-GB" sz="1000" dirty="0" err="1"/>
              <a:t>WeekWeek</a:t>
            </a:r>
            <a:r>
              <a:rPr lang="en-GB" sz="1000" dirty="0"/>
              <a:t> 7    6.2389     0.8315 30.1100   7.503 2.25e-08 ***</a:t>
            </a:r>
          </a:p>
          <a:p>
            <a:r>
              <a:rPr lang="en-GB" sz="1000" dirty="0" err="1"/>
              <a:t>WeekWeek</a:t>
            </a:r>
            <a:r>
              <a:rPr lang="en-GB" sz="1000" dirty="0"/>
              <a:t> 8    9.2056     1.2121 30.0190   7.595 1.80e-08 ***</a:t>
            </a:r>
          </a:p>
          <a:p>
            <a:r>
              <a:rPr lang="en-GB" sz="1000" dirty="0" err="1"/>
              <a:t>WeekWeek</a:t>
            </a:r>
            <a:r>
              <a:rPr lang="en-GB" sz="1000" dirty="0"/>
              <a:t> 9   12.1222     1.5772 30.0166   7.686 1.42e-08 ***</a:t>
            </a:r>
          </a:p>
          <a:p>
            <a:r>
              <a:rPr lang="en-GB" sz="1000" dirty="0"/>
              <a:t>---</a:t>
            </a:r>
          </a:p>
          <a:p>
            <a:r>
              <a:rPr lang="en-GB" sz="1000" dirty="0" err="1"/>
              <a:t>Signif</a:t>
            </a:r>
            <a:r>
              <a:rPr lang="en-GB" sz="1000" dirty="0"/>
              <a:t>. codes:  0 ‘***’ 0.001 ‘**’ 0.01 ‘*’ 0.05 ‘.’ 0.1 ‘ ’ 1</a:t>
            </a:r>
          </a:p>
        </p:txBody>
      </p:sp>
      <p:sp>
        <p:nvSpPr>
          <p:cNvPr id="4" name="TextBox 3">
            <a:extLst>
              <a:ext uri="{FF2B5EF4-FFF2-40B4-BE49-F238E27FC236}">
                <a16:creationId xmlns:a16="http://schemas.microsoft.com/office/drawing/2014/main" id="{B73C73CB-BB05-436B-A085-33E77E2B4EA6}"/>
              </a:ext>
            </a:extLst>
          </p:cNvPr>
          <p:cNvSpPr txBox="1"/>
          <p:nvPr/>
        </p:nvSpPr>
        <p:spPr>
          <a:xfrm>
            <a:off x="9055972" y="4880443"/>
            <a:ext cx="2520280" cy="830997"/>
          </a:xfrm>
          <a:prstGeom prst="rect">
            <a:avLst/>
          </a:prstGeom>
          <a:noFill/>
        </p:spPr>
        <p:txBody>
          <a:bodyPr wrap="square" rtlCol="0">
            <a:spAutoFit/>
          </a:bodyPr>
          <a:lstStyle/>
          <a:p>
            <a:r>
              <a:rPr lang="en-GB" sz="1600" dirty="0">
                <a:solidFill>
                  <a:srgbClr val="FF0000"/>
                </a:solidFill>
                <a:latin typeface="Calibri Light" panose="020F0302020204030204" pitchFamily="34" charset="0"/>
                <a:cs typeface="Calibri Light" panose="020F0302020204030204" pitchFamily="34" charset="0"/>
              </a:rPr>
              <a:t>Parameter estimates automatically contrast to Week 5 sales!</a:t>
            </a:r>
          </a:p>
        </p:txBody>
      </p:sp>
      <p:sp>
        <p:nvSpPr>
          <p:cNvPr id="10" name="TextBox 9">
            <a:extLst>
              <a:ext uri="{FF2B5EF4-FFF2-40B4-BE49-F238E27FC236}">
                <a16:creationId xmlns:a16="http://schemas.microsoft.com/office/drawing/2014/main" id="{62A17681-49BD-4CF3-B6D8-3B1C1AC87EEE}"/>
              </a:ext>
            </a:extLst>
          </p:cNvPr>
          <p:cNvSpPr txBox="1"/>
          <p:nvPr/>
        </p:nvSpPr>
        <p:spPr>
          <a:xfrm>
            <a:off x="9055972" y="2598003"/>
            <a:ext cx="2520280" cy="830997"/>
          </a:xfrm>
          <a:prstGeom prst="rect">
            <a:avLst/>
          </a:prstGeom>
          <a:noFill/>
        </p:spPr>
        <p:txBody>
          <a:bodyPr wrap="square" rtlCol="0">
            <a:spAutoFit/>
          </a:bodyPr>
          <a:lstStyle/>
          <a:p>
            <a:r>
              <a:rPr lang="en-GB" sz="1600" dirty="0">
                <a:solidFill>
                  <a:srgbClr val="FF0000"/>
                </a:solidFill>
                <a:latin typeface="Calibri Light" panose="020F0302020204030204" pitchFamily="34" charset="0"/>
                <a:cs typeface="Calibri Light" panose="020F0302020204030204" pitchFamily="34" charset="0"/>
              </a:rPr>
              <a:t>How can we interpret these random variances, especially the problematic ones?</a:t>
            </a:r>
          </a:p>
        </p:txBody>
      </p:sp>
      <p:cxnSp>
        <p:nvCxnSpPr>
          <p:cNvPr id="11" name="Straight Connector 10">
            <a:extLst>
              <a:ext uri="{FF2B5EF4-FFF2-40B4-BE49-F238E27FC236}">
                <a16:creationId xmlns:a16="http://schemas.microsoft.com/office/drawing/2014/main" id="{313BFE51-E048-448A-AB03-70342949F866}"/>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37F7B0-4C81-42D3-8A96-553E4B2F7C5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2432800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13C583-8279-44AF-8B7A-CAAFB1D9E3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67608" y="1756060"/>
            <a:ext cx="6749416" cy="4935778"/>
          </a:xfrm>
          <a:prstGeom prst="rect">
            <a:avLst/>
          </a:prstGeom>
        </p:spPr>
      </p:pic>
      <p:sp>
        <p:nvSpPr>
          <p:cNvPr id="3" name="Content Placeholder 2"/>
          <p:cNvSpPr>
            <a:spLocks noGrp="1"/>
          </p:cNvSpPr>
          <p:nvPr>
            <p:ph idx="1"/>
          </p:nvPr>
        </p:nvSpPr>
        <p:spPr>
          <a:xfrm>
            <a:off x="1127448" y="1600200"/>
            <a:ext cx="9793088" cy="4925144"/>
          </a:xfrm>
        </p:spPr>
        <p:txBody>
          <a:bodyPr>
            <a:noAutofit/>
          </a:bodyPr>
          <a:lstStyle/>
          <a:p>
            <a:r>
              <a:rPr lang="da-DK" sz="1600">
                <a:latin typeface="Calibri Light" panose="020F0302020204030204" pitchFamily="34" charset="0"/>
                <a:cs typeface="Calibri Light" panose="020F0302020204030204" pitchFamily="34" charset="0"/>
              </a:rPr>
              <a:t>Fitted values for the week model, with random week effects for stores 20 and 27: </a:t>
            </a:r>
            <a:endParaRPr lang="da-DK" sz="1600" dirty="0">
              <a:latin typeface="Calibri Light" panose="020F0302020204030204" pitchFamily="34" charset="0"/>
              <a:cs typeface="Calibri Light" panose="020F0302020204030204"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212ACB2-FF55-4EB3-8755-F787647FEBBA}"/>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Time </a:t>
            </a:r>
            <a:r>
              <a:rPr lang="fr-CH" sz="3200" dirty="0" err="1">
                <a:solidFill>
                  <a:schemeClr val="tx2">
                    <a:lumMod val="75000"/>
                  </a:schemeClr>
                </a:solidFill>
                <a:latin typeface="Tw Cen MT" panose="020B0602020104020603" pitchFamily="34" charset="0"/>
              </a:rPr>
              <a:t>dynamics</a:t>
            </a:r>
            <a:r>
              <a:rPr lang="fr-CH" sz="3200" dirty="0">
                <a:solidFill>
                  <a:schemeClr val="tx2">
                    <a:lumMod val="75000"/>
                  </a:schemeClr>
                </a:solidFill>
                <a:latin typeface="Tw Cen MT" panose="020B0602020104020603" pitchFamily="34" charset="0"/>
              </a:rPr>
              <a:t> – </a:t>
            </a:r>
            <a:r>
              <a:rPr lang="fr-CH" sz="3200" dirty="0" err="1">
                <a:solidFill>
                  <a:schemeClr val="tx2">
                    <a:lumMod val="75000"/>
                  </a:schemeClr>
                </a:solidFill>
                <a:latin typeface="Tw Cen MT" panose="020B0602020104020603" pitchFamily="34" charset="0"/>
              </a:rPr>
              <a:t>Categorical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multilevel</a:t>
            </a:r>
            <a:r>
              <a:rPr lang="fr-CH" sz="3200" dirty="0">
                <a:solidFill>
                  <a:schemeClr val="tx2">
                    <a:lumMod val="75000"/>
                  </a:schemeClr>
                </a:solidFill>
                <a:latin typeface="Tw Cen MT" panose="020B0602020104020603" pitchFamily="34" charset="0"/>
              </a:rPr>
              <a:t> </a:t>
            </a:r>
            <a:r>
              <a:rPr lang="fr-CH" sz="3200" err="1">
                <a:solidFill>
                  <a:schemeClr val="tx2">
                    <a:lumMod val="75000"/>
                  </a:schemeClr>
                </a:solidFill>
                <a:latin typeface="Tw Cen MT" panose="020B0602020104020603" pitchFamily="34" charset="0"/>
              </a:rPr>
              <a:t>approach</a:t>
            </a:r>
            <a:r>
              <a:rPr lang="fr-CH" sz="3200">
                <a:solidFill>
                  <a:schemeClr val="tx2">
                    <a:lumMod val="75000"/>
                  </a:schemeClr>
                </a:solidFill>
                <a:latin typeface="Tw Cen MT" panose="020B0602020104020603" pitchFamily="34" charset="0"/>
              </a:rPr>
              <a:t> (9 </a:t>
            </a:r>
            <a:r>
              <a:rPr lang="fr-CH" sz="3200" dirty="0" err="1">
                <a:solidFill>
                  <a:schemeClr val="tx2">
                    <a:lumMod val="75000"/>
                  </a:schemeClr>
                </a:solidFill>
                <a:latin typeface="Tw Cen MT" panose="020B0602020104020603" pitchFamily="34" charset="0"/>
              </a:rPr>
              <a:t>levels</a:t>
            </a:r>
            <a:r>
              <a:rPr lang="fr-CH" sz="3200" dirty="0">
                <a:solidFill>
                  <a:schemeClr val="tx2">
                    <a:lumMod val="75000"/>
                  </a:schemeClr>
                </a:solidFill>
                <a:latin typeface="Tw Cen MT" panose="020B0602020104020603" pitchFamily="34" charset="0"/>
              </a:rPr>
              <a:t>)</a:t>
            </a:r>
            <a:endParaRPr lang="en-GB"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3087039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en-GB" sz="1600" dirty="0">
                <a:latin typeface="Calibri Light" panose="020F0302020204030204" pitchFamily="34" charset="0"/>
                <a:cs typeface="Calibri Light" panose="020F0302020204030204" pitchFamily="34" charset="0"/>
              </a:rPr>
              <a:t>The categorical approach using weekly data is not bad at </a:t>
            </a:r>
            <a:r>
              <a:rPr lang="en-GB" sz="1600">
                <a:latin typeface="Calibri Light" panose="020F0302020204030204" pitchFamily="34" charset="0"/>
                <a:cs typeface="Calibri Light" panose="020F0302020204030204" pitchFamily="34" charset="0"/>
              </a:rPr>
              <a:t>all! The model now reflects the declining and increasing sales with time, and we can make broad comparisons between sales-averages per week. For a company, this would be a useful report.</a:t>
            </a:r>
            <a:endParaRPr lang="en-GB" sz="1600" dirty="0">
              <a:latin typeface="Calibri Light" panose="020F0302020204030204" pitchFamily="34" charset="0"/>
              <a:cs typeface="Calibri Light" panose="020F0302020204030204" pitchFamily="34" charset="0"/>
            </a:endParaRP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Unfortunately, from a statistical perspective, there are still many problems:</a:t>
            </a:r>
          </a:p>
          <a:p>
            <a:endParaRPr lang="en-GB" sz="1600" dirty="0">
              <a:latin typeface="Calibri Light" panose="020F0302020204030204" pitchFamily="34" charset="0"/>
              <a:cs typeface="Calibri Light" panose="020F0302020204030204" pitchFamily="34" charset="0"/>
            </a:endParaRPr>
          </a:p>
          <a:p>
            <a:pPr lvl="1"/>
            <a:r>
              <a:rPr lang="en-GB" sz="1600">
                <a:latin typeface="Calibri Light" panose="020F0302020204030204" pitchFamily="34" charset="0"/>
                <a:cs typeface="Calibri Light" panose="020F0302020204030204" pitchFamily="34" charset="0"/>
              </a:rPr>
              <a:t>Week </a:t>
            </a:r>
            <a:r>
              <a:rPr lang="en-GB" sz="1600" dirty="0">
                <a:latin typeface="Calibri Light" panose="020F0302020204030204" pitchFamily="34" charset="0"/>
                <a:cs typeface="Calibri Light" panose="020F0302020204030204" pitchFamily="34" charset="0"/>
              </a:rPr>
              <a:t>5 captures time points before </a:t>
            </a:r>
            <a:r>
              <a:rPr lang="en-GB" sz="1600" i="1" dirty="0">
                <a:latin typeface="Calibri Light" panose="020F0302020204030204" pitchFamily="34" charset="0"/>
                <a:cs typeface="Calibri Light" panose="020F0302020204030204" pitchFamily="34" charset="0"/>
              </a:rPr>
              <a:t>and </a:t>
            </a:r>
            <a:r>
              <a:rPr lang="en-GB" sz="1600" dirty="0">
                <a:latin typeface="Calibri Light" panose="020F0302020204030204" pitchFamily="34" charset="0"/>
                <a:cs typeface="Calibri Light" panose="020F0302020204030204" pitchFamily="34" charset="0"/>
              </a:rPr>
              <a:t>after the advertising campaign, so not an ideal reference point </a:t>
            </a:r>
            <a:r>
              <a:rPr lang="en-GB" sz="1600">
                <a:latin typeface="Calibri Light" panose="020F0302020204030204" pitchFamily="34" charset="0"/>
                <a:cs typeface="Calibri Light" panose="020F0302020204030204" pitchFamily="34" charset="0"/>
              </a:rPr>
              <a:t>for pairwise contrasts.</a:t>
            </a:r>
          </a:p>
          <a:p>
            <a:pPr lvl="1"/>
            <a:r>
              <a:rPr lang="en-GB" sz="1600">
                <a:latin typeface="Calibri Light" panose="020F0302020204030204" pitchFamily="34" charset="0"/>
                <a:cs typeface="Calibri Light" panose="020F0302020204030204" pitchFamily="34" charset="0"/>
              </a:rPr>
              <a:t>The </a:t>
            </a:r>
            <a:r>
              <a:rPr lang="en-GB" sz="1600" dirty="0">
                <a:solidFill>
                  <a:srgbClr val="0070C0"/>
                </a:solidFill>
                <a:latin typeface="Calibri Light" panose="020F0302020204030204" pitchFamily="34" charset="0"/>
                <a:cs typeface="Calibri Light" panose="020F0302020204030204" pitchFamily="34" charset="0"/>
              </a:rPr>
              <a:t>random effects </a:t>
            </a:r>
            <a:r>
              <a:rPr lang="en-GB" sz="1600">
                <a:solidFill>
                  <a:srgbClr val="0070C0"/>
                </a:solidFill>
                <a:latin typeface="Calibri Light" panose="020F0302020204030204" pitchFamily="34" charset="0"/>
                <a:cs typeface="Calibri Light" panose="020F0302020204030204" pitchFamily="34" charset="0"/>
              </a:rPr>
              <a:t>are overparametrized</a:t>
            </a:r>
            <a:r>
              <a:rPr lang="en-GB" sz="1600">
                <a:latin typeface="Calibri Light" panose="020F0302020204030204" pitchFamily="34" charset="0"/>
                <a:cs typeface="Calibri Light" panose="020F0302020204030204" pitchFamily="34" charset="0"/>
              </a:rPr>
              <a:t>. It seems there was no </a:t>
            </a:r>
            <a:r>
              <a:rPr lang="en-GB" sz="1600" dirty="0">
                <a:latin typeface="Calibri Light" panose="020F0302020204030204" pitchFamily="34" charset="0"/>
                <a:cs typeface="Calibri Light" panose="020F0302020204030204" pitchFamily="34" charset="0"/>
              </a:rPr>
              <a:t>random variance among stores before Week 5, and the random variance after Week 5 seems to increase linearly, </a:t>
            </a:r>
            <a:r>
              <a:rPr lang="en-GB" sz="1600">
                <a:latin typeface="Calibri Light" panose="020F0302020204030204" pitchFamily="34" charset="0"/>
                <a:cs typeface="Calibri Light" panose="020F0302020204030204" pitchFamily="34" charset="0"/>
              </a:rPr>
              <a:t>so the variance parameters for Weeks 1–5 are entirely redundant, and Weeks 6–9 we probably don’t need 4 separate variance </a:t>
            </a:r>
            <a:r>
              <a:rPr lang="en-GB" sz="1600" dirty="0">
                <a:latin typeface="Calibri Light" panose="020F0302020204030204" pitchFamily="34" charset="0"/>
                <a:cs typeface="Calibri Light" panose="020F0302020204030204" pitchFamily="34" charset="0"/>
              </a:rPr>
              <a:t>parameters (or their </a:t>
            </a:r>
            <a:r>
              <a:rPr lang="en-GB" sz="1600">
                <a:latin typeface="Calibri Light" panose="020F0302020204030204" pitchFamily="34" charset="0"/>
                <a:cs typeface="Calibri Light" panose="020F0302020204030204" pitchFamily="34" charset="0"/>
              </a:rPr>
              <a:t>correlations).</a:t>
            </a:r>
          </a:p>
          <a:p>
            <a:pPr lvl="1"/>
            <a:r>
              <a:rPr lang="en-GB" sz="1600">
                <a:latin typeface="Calibri Light" panose="020F0302020204030204" pitchFamily="34" charset="0"/>
                <a:cs typeface="Calibri Light" panose="020F0302020204030204" pitchFamily="34" charset="0"/>
              </a:rPr>
              <a:t>The </a:t>
            </a:r>
            <a:r>
              <a:rPr lang="en-GB" sz="1600" dirty="0">
                <a:solidFill>
                  <a:srgbClr val="0070C0"/>
                </a:solidFill>
                <a:latin typeface="Calibri Light" panose="020F0302020204030204" pitchFamily="34" charset="0"/>
                <a:cs typeface="Calibri Light" panose="020F0302020204030204" pitchFamily="34" charset="0"/>
              </a:rPr>
              <a:t>fixed effects are overparametrized</a:t>
            </a:r>
            <a:r>
              <a:rPr lang="en-GB" sz="1600" dirty="0">
                <a:latin typeface="Calibri Light" panose="020F0302020204030204" pitchFamily="34" charset="0"/>
                <a:cs typeface="Calibri Light" panose="020F0302020204030204" pitchFamily="34" charset="0"/>
              </a:rPr>
              <a:t>, since we are using 8 </a:t>
            </a:r>
            <a:r>
              <a:rPr lang="en-GB" sz="1600">
                <a:latin typeface="Calibri Light" panose="020F0302020204030204" pitchFamily="34" charset="0"/>
                <a:cs typeface="Calibri Light" panose="020F0302020204030204" pitchFamily="34" charset="0"/>
              </a:rPr>
              <a:t>Week-dummy parameters, </a:t>
            </a:r>
            <a:r>
              <a:rPr lang="en-GB" sz="1600" dirty="0">
                <a:latin typeface="Calibri Light" panose="020F0302020204030204" pitchFamily="34" charset="0"/>
                <a:cs typeface="Calibri Light" panose="020F0302020204030204" pitchFamily="34" charset="0"/>
              </a:rPr>
              <a:t>when probably the entire sales trend could be captured by single curve…</a:t>
            </a:r>
            <a:endParaRPr lang="da-DK"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Time </a:t>
            </a:r>
            <a:r>
              <a:rPr lang="fr-CH" sz="3200" dirty="0" err="1">
                <a:solidFill>
                  <a:schemeClr val="tx2">
                    <a:lumMod val="75000"/>
                  </a:schemeClr>
                </a:solidFill>
                <a:latin typeface="Tw Cen MT" panose="020B0602020104020603" pitchFamily="34" charset="0"/>
              </a:rPr>
              <a:t>dynamics</a:t>
            </a:r>
            <a:r>
              <a:rPr lang="fr-CH" sz="3200" dirty="0">
                <a:solidFill>
                  <a:schemeClr val="tx2">
                    <a:lumMod val="75000"/>
                  </a:schemeClr>
                </a:solidFill>
                <a:latin typeface="Tw Cen MT" panose="020B0602020104020603" pitchFamily="34" charset="0"/>
              </a:rPr>
              <a:t> – </a:t>
            </a:r>
            <a:r>
              <a:rPr lang="fr-CH" sz="3200" dirty="0" err="1">
                <a:solidFill>
                  <a:schemeClr val="tx2">
                    <a:lumMod val="75000"/>
                  </a:schemeClr>
                </a:solidFill>
                <a:latin typeface="Tw Cen MT" panose="020B0602020104020603" pitchFamily="34" charset="0"/>
              </a:rPr>
              <a:t>Categorical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multilevel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approach</a:t>
            </a:r>
            <a:r>
              <a:rPr lang="fr-CH" sz="3200" dirty="0">
                <a:solidFill>
                  <a:schemeClr val="tx2">
                    <a:lumMod val="75000"/>
                  </a:schemeClr>
                </a:solidFill>
                <a:latin typeface="Tw Cen MT" panose="020B0602020104020603" pitchFamily="34" charset="0"/>
              </a:rPr>
              <a:t> (9 </a:t>
            </a:r>
            <a:r>
              <a:rPr lang="fr-CH" sz="3200" dirty="0" err="1">
                <a:solidFill>
                  <a:schemeClr val="tx2">
                    <a:lumMod val="75000"/>
                  </a:schemeClr>
                </a:solidFill>
                <a:latin typeface="Tw Cen MT" panose="020B0602020104020603" pitchFamily="34" charset="0"/>
              </a:rPr>
              <a:t>levels</a:t>
            </a:r>
            <a:r>
              <a:rPr lang="fr-CH" sz="3200" dirty="0">
                <a:solidFill>
                  <a:schemeClr val="tx2">
                    <a:lumMod val="75000"/>
                  </a:schemeClr>
                </a:solidFill>
                <a:latin typeface="Tw Cen MT" panose="020B0602020104020603" pitchFamily="34" charset="0"/>
              </a:rPr>
              <a:t>)</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196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The magazine is not interested in the quality of specific regions or restaurants. It merely wants to </a:t>
            </a:r>
            <a:r>
              <a:rPr lang="da-DK" sz="1600">
                <a:latin typeface="Calibri Light" panose="020F0302020204030204" pitchFamily="34" charset="0"/>
                <a:cs typeface="Calibri Light" panose="020F0302020204030204" pitchFamily="34" charset="0"/>
              </a:rPr>
              <a:t>investigate average quality differences star levels </a:t>
            </a:r>
            <a:r>
              <a:rPr lang="da-DK" sz="1600" dirty="0">
                <a:latin typeface="Calibri Light" panose="020F0302020204030204" pitchFamily="34" charset="0"/>
                <a:cs typeface="Calibri Light" panose="020F0302020204030204" pitchFamily="34" charset="0"/>
              </a:rPr>
              <a:t>(0, 1, or 2</a:t>
            </a:r>
            <a:r>
              <a:rPr lang="da-DK" sz="1600">
                <a:latin typeface="Calibri Light" panose="020F0302020204030204" pitchFamily="34" charset="0"/>
                <a:cs typeface="Calibri Light" panose="020F0302020204030204" pitchFamily="34" charset="0"/>
              </a:rPr>
              <a:t>). For that purpose, </a:t>
            </a:r>
            <a:r>
              <a:rPr lang="da-DK" sz="1600" dirty="0">
                <a:latin typeface="Calibri Light" panose="020F0302020204030204" pitchFamily="34" charset="0"/>
                <a:cs typeface="Calibri Light" panose="020F0302020204030204" pitchFamily="34" charset="0"/>
              </a:rPr>
              <a:t>the chosen regions and restaurants are considered merely to be a </a:t>
            </a:r>
            <a:r>
              <a:rPr lang="da-DK" sz="1600" dirty="0">
                <a:solidFill>
                  <a:srgbClr val="0070C0"/>
                </a:solidFill>
                <a:latin typeface="Calibri Light" panose="020F0302020204030204" pitchFamily="34" charset="0"/>
                <a:cs typeface="Calibri Light" panose="020F0302020204030204" pitchFamily="34" charset="0"/>
              </a:rPr>
              <a:t>representative random sample from the population</a:t>
            </a:r>
            <a:r>
              <a:rPr lang="da-DK" sz="1600" dirty="0">
                <a:latin typeface="Calibri Light" panose="020F0302020204030204" pitchFamily="34" charset="0"/>
                <a:cs typeface="Calibri Light" panose="020F0302020204030204" pitchFamily="34" charset="0"/>
              </a:rPr>
              <a:t> of regions and restaurants.</a:t>
            </a: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Likewise, the army of critics are considered as a random sample from a population of critics (or restaurant-goers). Thus, there are three nested sources of random variation to consider: </a:t>
            </a:r>
            <a:r>
              <a:rPr lang="da-DK" sz="1600" dirty="0">
                <a:solidFill>
                  <a:schemeClr val="bg2">
                    <a:lumMod val="50000"/>
                  </a:schemeClr>
                </a:solidFill>
                <a:latin typeface="Calibri Light" panose="020F0302020204030204" pitchFamily="34" charset="0"/>
                <a:cs typeface="Calibri Light" panose="020F0302020204030204" pitchFamily="34" charset="0"/>
              </a:rPr>
              <a:t>regions</a:t>
            </a:r>
            <a:r>
              <a:rPr lang="da-DK" sz="1600" dirty="0">
                <a:latin typeface="Calibri Light" panose="020F0302020204030204" pitchFamily="34" charset="0"/>
                <a:cs typeface="Calibri Light" panose="020F0302020204030204" pitchFamily="34" charset="0"/>
              </a:rPr>
              <a:t>, </a:t>
            </a:r>
            <a:r>
              <a:rPr lang="da-DK" sz="1600" dirty="0">
                <a:solidFill>
                  <a:srgbClr val="9900CC"/>
                </a:solidFill>
                <a:latin typeface="Calibri Light" panose="020F0302020204030204" pitchFamily="34" charset="0"/>
                <a:cs typeface="Calibri Light" panose="020F0302020204030204" pitchFamily="34" charset="0"/>
              </a:rPr>
              <a:t>restaurants</a:t>
            </a:r>
            <a:r>
              <a:rPr lang="da-DK" sz="1600" dirty="0">
                <a:latin typeface="Calibri Light" panose="020F0302020204030204" pitchFamily="34" charset="0"/>
                <a:cs typeface="Calibri Light" panose="020F0302020204030204" pitchFamily="34" charset="0"/>
              </a:rPr>
              <a:t>, and </a:t>
            </a:r>
            <a:r>
              <a:rPr lang="da-DK" sz="1600" dirty="0">
                <a:solidFill>
                  <a:srgbClr val="00B050"/>
                </a:solidFill>
                <a:latin typeface="Calibri Light" panose="020F0302020204030204" pitchFamily="34" charset="0"/>
                <a:cs typeface="Calibri Light" panose="020F0302020204030204" pitchFamily="34" charset="0"/>
              </a:rPr>
              <a:t>critics</a:t>
            </a:r>
            <a:r>
              <a:rPr lang="da-DK" sz="1600" dirty="0">
                <a:latin typeface="Calibri Light" panose="020F0302020204030204" pitchFamily="34" charset="0"/>
                <a:cs typeface="Calibri Light" panose="020F0302020204030204" pitchFamily="34" charset="0"/>
              </a:rPr>
              <a:t>.</a:t>
            </a: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A sample of 6 observations from the </a:t>
            </a:r>
            <a:r>
              <a:rPr lang="da-DK" sz="1600">
                <a:latin typeface="Calibri Light" panose="020F0302020204030204" pitchFamily="34" charset="0"/>
                <a:cs typeface="Calibri Light" panose="020F0302020204030204" pitchFamily="34" charset="0"/>
              </a:rPr>
              <a:t>data:</a:t>
            </a:r>
            <a:endParaRPr lang="da-DK" sz="1200" dirty="0">
              <a:latin typeface="Calibri Light" panose="020F0302020204030204" pitchFamily="34" charset="0"/>
              <a:cs typeface="Calibri Light" panose="020F0302020204030204" pitchFamily="34" charset="0"/>
            </a:endParaRPr>
          </a:p>
          <a:p>
            <a:pPr marL="0" indent="0">
              <a:buNone/>
            </a:pPr>
            <a:endParaRPr lang="fr-CH"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Hierarchical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effects</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375DF381-44F6-4B60-9292-85E2C7C0C2FE}"/>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D6415D5-2181-4B6E-A7A9-B8A09B34F357}"/>
              </a:ext>
            </a:extLst>
          </p:cNvPr>
          <p:cNvSpPr/>
          <p:nvPr/>
        </p:nvSpPr>
        <p:spPr>
          <a:xfrm>
            <a:off x="1505490" y="4105424"/>
            <a:ext cx="9109012" cy="1631216"/>
          </a:xfrm>
          <a:prstGeom prst="rect">
            <a:avLst/>
          </a:prstGeom>
          <a:ln>
            <a:solidFill>
              <a:schemeClr val="tx1">
                <a:lumMod val="50000"/>
                <a:lumOff val="50000"/>
              </a:schemeClr>
            </a:solidFill>
            <a:prstDash val="dash"/>
          </a:ln>
        </p:spPr>
        <p:txBody>
          <a:bodyPr wrap="square">
            <a:spAutoFit/>
          </a:bodyPr>
          <a:lstStyle/>
          <a:p>
            <a:r>
              <a:rPr lang="en-CH" sz="1000">
                <a:latin typeface="Courier New" panose="02070309020205020404" pitchFamily="49" charset="0"/>
                <a:cs typeface="Courier New" panose="02070309020205020404" pitchFamily="49" charset="0"/>
              </a:rPr>
              <a:t>resto[sample(1:600,6),]</a:t>
            </a:r>
            <a:endParaRPr lang="en-US" sz="1000">
              <a:latin typeface="Courier New" panose="02070309020205020404" pitchFamily="49" charset="0"/>
              <a:cs typeface="Courier New" panose="02070309020205020404" pitchFamily="49" charset="0"/>
            </a:endParaRPr>
          </a:p>
          <a:p>
            <a:endParaRPr lang="en-CH" sz="1000">
              <a:latin typeface="Courier New" panose="02070309020205020404" pitchFamily="49" charset="0"/>
              <a:cs typeface="Courier New" panose="02070309020205020404" pitchFamily="49" charset="0"/>
            </a:endParaRPr>
          </a:p>
          <a:p>
            <a:r>
              <a:rPr lang="en-CH" sz="1000">
                <a:latin typeface="Courier New" panose="02070309020205020404" pitchFamily="49" charset="0"/>
                <a:cs typeface="Courier New" panose="02070309020205020404" pitchFamily="49" charset="0"/>
              </a:rPr>
              <a:t>                  </a:t>
            </a:r>
            <a:r>
              <a:rPr lang="en-CH" sz="1000">
                <a:solidFill>
                  <a:schemeClr val="bg2">
                    <a:lumMod val="50000"/>
                  </a:schemeClr>
                </a:solidFill>
                <a:latin typeface="Courier New" panose="02070309020205020404" pitchFamily="49" charset="0"/>
                <a:cs typeface="Courier New" panose="02070309020205020404" pitchFamily="49" charset="0"/>
              </a:rPr>
              <a:t>Region</a:t>
            </a:r>
            <a:r>
              <a:rPr lang="en-CH" sz="1000">
                <a:latin typeface="Courier New" panose="02070309020205020404" pitchFamily="49" charset="0"/>
                <a:cs typeface="Courier New" panose="02070309020205020404" pitchFamily="49" charset="0"/>
              </a:rPr>
              <a:t> Location             </a:t>
            </a:r>
            <a:r>
              <a:rPr lang="en-CH" sz="1000">
                <a:solidFill>
                  <a:srgbClr val="9900CC"/>
                </a:solidFill>
                <a:latin typeface="Courier New" panose="02070309020205020404" pitchFamily="49" charset="0"/>
                <a:cs typeface="Courier New" panose="02070309020205020404" pitchFamily="49" charset="0"/>
              </a:rPr>
              <a:t>Restaurant</a:t>
            </a:r>
            <a:r>
              <a:rPr lang="en-CH" sz="1000">
                <a:latin typeface="Courier New" panose="02070309020205020404" pitchFamily="49" charset="0"/>
                <a:cs typeface="Courier New" panose="02070309020205020404" pitchFamily="49" charset="0"/>
              </a:rPr>
              <a:t> Opensince </a:t>
            </a:r>
            <a:r>
              <a:rPr lang="en-CH" sz="1000">
                <a:solidFill>
                  <a:srgbClr val="00B050"/>
                </a:solidFill>
                <a:latin typeface="Courier New" panose="02070309020205020404" pitchFamily="49" charset="0"/>
                <a:cs typeface="Courier New" panose="02070309020205020404" pitchFamily="49" charset="0"/>
              </a:rPr>
              <a:t>Critic</a:t>
            </a:r>
            <a:r>
              <a:rPr lang="en-CH" sz="1000">
                <a:latin typeface="Courier New" panose="02070309020205020404" pitchFamily="49" charset="0"/>
                <a:cs typeface="Courier New" panose="02070309020205020404" pitchFamily="49" charset="0"/>
              </a:rPr>
              <a:t> Service Gender Stars  Criterion Quality</a:t>
            </a:r>
          </a:p>
          <a:p>
            <a:r>
              <a:rPr lang="en-CH" sz="1000">
                <a:latin typeface="Courier New" panose="02070309020205020404" pitchFamily="49" charset="0"/>
                <a:cs typeface="Courier New" panose="02070309020205020404" pitchFamily="49" charset="0"/>
              </a:rPr>
              <a:t>107            </a:t>
            </a:r>
            <a:r>
              <a:rPr lang="en-CH" sz="1000">
                <a:solidFill>
                  <a:schemeClr val="bg2">
                    <a:lumMod val="50000"/>
                  </a:schemeClr>
                </a:solidFill>
                <a:latin typeface="Courier New" panose="02070309020205020404" pitchFamily="49" charset="0"/>
                <a:cs typeface="Courier New" panose="02070309020205020404" pitchFamily="49" charset="0"/>
              </a:rPr>
              <a:t>Grand Est    </a:t>
            </a:r>
            <a:r>
              <a:rPr lang="en-CH" sz="1000">
                <a:latin typeface="Courier New" panose="02070309020205020404" pitchFamily="49" charset="0"/>
                <a:cs typeface="Courier New" panose="02070309020205020404" pitchFamily="49" charset="0"/>
              </a:rPr>
              <a:t>North    </a:t>
            </a:r>
            <a:r>
              <a:rPr lang="en-CH" sz="1000">
                <a:solidFill>
                  <a:srgbClr val="9900CC"/>
                </a:solidFill>
                <a:latin typeface="Courier New" panose="02070309020205020404" pitchFamily="49" charset="0"/>
                <a:cs typeface="Courier New" panose="02070309020205020404" pitchFamily="49" charset="0"/>
              </a:rPr>
              <a:t>Les Bistrottinettes</a:t>
            </a:r>
            <a:r>
              <a:rPr lang="en-CH" sz="1000">
                <a:latin typeface="Courier New" panose="02070309020205020404" pitchFamily="49" charset="0"/>
                <a:cs typeface="Courier New" panose="02070309020205020404" pitchFamily="49" charset="0"/>
              </a:rPr>
              <a:t>      1994   </a:t>
            </a:r>
            <a:r>
              <a:rPr lang="en-CH" sz="1000">
                <a:solidFill>
                  <a:srgbClr val="00B050"/>
                </a:solidFill>
                <a:latin typeface="Courier New" panose="02070309020205020404" pitchFamily="49" charset="0"/>
                <a:cs typeface="Courier New" panose="02070309020205020404" pitchFamily="49" charset="0"/>
              </a:rPr>
              <a:t>ID27</a:t>
            </a:r>
            <a:r>
              <a:rPr lang="en-CH" sz="1000">
                <a:latin typeface="Courier New" panose="02070309020205020404" pitchFamily="49" charset="0"/>
                <a:cs typeface="Courier New" panose="02070309020205020404" pitchFamily="49" charset="0"/>
              </a:rPr>
              <a:t>  Dinner Female     2 Creativity      77</a:t>
            </a:r>
          </a:p>
          <a:p>
            <a:r>
              <a:rPr lang="en-CH" sz="1000">
                <a:latin typeface="Courier New" panose="02070309020205020404" pitchFamily="49" charset="0"/>
                <a:cs typeface="Courier New" panose="02070309020205020404" pitchFamily="49" charset="0"/>
              </a:rPr>
              <a:t>17             </a:t>
            </a:r>
            <a:r>
              <a:rPr lang="en-CH" sz="1000">
                <a:solidFill>
                  <a:schemeClr val="bg2">
                    <a:lumMod val="50000"/>
                  </a:schemeClr>
                </a:solidFill>
                <a:latin typeface="Courier New" panose="02070309020205020404" pitchFamily="49" charset="0"/>
                <a:cs typeface="Courier New" panose="02070309020205020404" pitchFamily="49" charset="0"/>
              </a:rPr>
              <a:t>Grand Est    </a:t>
            </a:r>
            <a:r>
              <a:rPr lang="en-CH" sz="1000">
                <a:latin typeface="Courier New" panose="02070309020205020404" pitchFamily="49" charset="0"/>
                <a:cs typeface="Courier New" panose="02070309020205020404" pitchFamily="49" charset="0"/>
              </a:rPr>
              <a:t>North         </a:t>
            </a:r>
            <a:r>
              <a:rPr lang="en-CH" sz="1000">
                <a:solidFill>
                  <a:srgbClr val="9900CC"/>
                </a:solidFill>
                <a:latin typeface="Courier New" panose="02070309020205020404" pitchFamily="49" charset="0"/>
                <a:cs typeface="Courier New" panose="02070309020205020404" pitchFamily="49" charset="0"/>
              </a:rPr>
              <a:t>Chez Quelqu'un</a:t>
            </a:r>
            <a:r>
              <a:rPr lang="en-CH" sz="1000">
                <a:latin typeface="Courier New" panose="02070309020205020404" pitchFamily="49" charset="0"/>
                <a:cs typeface="Courier New" panose="02070309020205020404" pitchFamily="49" charset="0"/>
              </a:rPr>
              <a:t>      1997    </a:t>
            </a:r>
            <a:r>
              <a:rPr lang="en-CH" sz="1000">
                <a:solidFill>
                  <a:srgbClr val="00B050"/>
                </a:solidFill>
                <a:latin typeface="Courier New" panose="02070309020205020404" pitchFamily="49" charset="0"/>
                <a:cs typeface="Courier New" panose="02070309020205020404" pitchFamily="49" charset="0"/>
              </a:rPr>
              <a:t>ID5</a:t>
            </a:r>
            <a:r>
              <a:rPr lang="en-CH" sz="1000">
                <a:latin typeface="Courier New" panose="02070309020205020404" pitchFamily="49" charset="0"/>
                <a:cs typeface="Courier New" panose="02070309020205020404" pitchFamily="49" charset="0"/>
              </a:rPr>
              <a:t>  Dinner Female     0   Ambience      78</a:t>
            </a:r>
          </a:p>
          <a:p>
            <a:r>
              <a:rPr lang="en-CH" sz="1000">
                <a:latin typeface="Courier New" panose="02070309020205020404" pitchFamily="49" charset="0"/>
                <a:cs typeface="Courier New" panose="02070309020205020404" pitchFamily="49" charset="0"/>
              </a:rPr>
              <a:t>124           </a:t>
            </a:r>
            <a:r>
              <a:rPr lang="en-US" sz="1000">
                <a:latin typeface="Courier New" panose="02070309020205020404" pitchFamily="49" charset="0"/>
                <a:cs typeface="Courier New" panose="02070309020205020404" pitchFamily="49" charset="0"/>
              </a:rPr>
              <a:t> </a:t>
            </a:r>
            <a:r>
              <a:rPr lang="en-CH" sz="1000">
                <a:solidFill>
                  <a:schemeClr val="bg2">
                    <a:lumMod val="50000"/>
                  </a:schemeClr>
                </a:solidFill>
                <a:latin typeface="Courier New" panose="02070309020205020404" pitchFamily="49" charset="0"/>
                <a:cs typeface="Courier New" panose="02070309020205020404" pitchFamily="49" charset="0"/>
              </a:rPr>
              <a:t>Occitanie</a:t>
            </a:r>
            <a:r>
              <a:rPr lang="en-CH" sz="1000">
                <a:latin typeface="Courier New" panose="02070309020205020404" pitchFamily="49" charset="0"/>
                <a:cs typeface="Courier New" panose="02070309020205020404" pitchFamily="49" charset="0"/>
              </a:rPr>
              <a:t>    South                </a:t>
            </a:r>
            <a:r>
              <a:rPr lang="en-CH" sz="1000">
                <a:solidFill>
                  <a:srgbClr val="9900CC"/>
                </a:solidFill>
                <a:latin typeface="Courier New" panose="02070309020205020404" pitchFamily="49" charset="0"/>
                <a:cs typeface="Courier New" panose="02070309020205020404" pitchFamily="49" charset="0"/>
              </a:rPr>
              <a:t>Le Food</a:t>
            </a:r>
            <a:r>
              <a:rPr lang="en-CH" sz="1000">
                <a:latin typeface="Courier New" panose="02070309020205020404" pitchFamily="49" charset="0"/>
                <a:cs typeface="Courier New" panose="02070309020205020404" pitchFamily="49" charset="0"/>
              </a:rPr>
              <a:t>      2000   </a:t>
            </a:r>
            <a:r>
              <a:rPr lang="en-CH" sz="1000">
                <a:solidFill>
                  <a:srgbClr val="00B050"/>
                </a:solidFill>
                <a:latin typeface="Courier New" panose="02070309020205020404" pitchFamily="49" charset="0"/>
                <a:cs typeface="Courier New" panose="02070309020205020404" pitchFamily="49" charset="0"/>
              </a:rPr>
              <a:t>ID31</a:t>
            </a:r>
            <a:r>
              <a:rPr lang="en-CH" sz="1000">
                <a:latin typeface="Courier New" panose="02070309020205020404" pitchFamily="49" charset="0"/>
                <a:cs typeface="Courier New" panose="02070309020205020404" pitchFamily="49" charset="0"/>
              </a:rPr>
              <a:t>   Lunch Female     0       Food      66</a:t>
            </a:r>
          </a:p>
          <a:p>
            <a:r>
              <a:rPr lang="en-CH" sz="1000">
                <a:latin typeface="Courier New" panose="02070309020205020404" pitchFamily="49" charset="0"/>
                <a:cs typeface="Courier New" panose="02070309020205020404" pitchFamily="49" charset="0"/>
              </a:rPr>
              <a:t>500</a:t>
            </a:r>
            <a:r>
              <a:rPr lang="en-US" sz="1000">
                <a:latin typeface="Courier New" panose="02070309020205020404" pitchFamily="49" charset="0"/>
                <a:cs typeface="Courier New" panose="02070309020205020404" pitchFamily="49" charset="0"/>
              </a:rPr>
              <a:t> </a:t>
            </a:r>
            <a:r>
              <a:rPr lang="en-CH" sz="1000">
                <a:solidFill>
                  <a:schemeClr val="bg2">
                    <a:lumMod val="50000"/>
                  </a:schemeClr>
                </a:solidFill>
                <a:latin typeface="Courier New" panose="02070309020205020404" pitchFamily="49" charset="0"/>
                <a:cs typeface="Courier New" panose="02070309020205020404" pitchFamily="49" charset="0"/>
              </a:rPr>
              <a:t>Pr-Alpes-Côte d'Azur</a:t>
            </a:r>
            <a:r>
              <a:rPr lang="en-CH" sz="1000">
                <a:latin typeface="Courier New" panose="02070309020205020404" pitchFamily="49" charset="0"/>
                <a:cs typeface="Courier New" panose="02070309020205020404" pitchFamily="49" charset="0"/>
              </a:rPr>
              <a:t>    South          </a:t>
            </a:r>
            <a:r>
              <a:rPr lang="en-CH" sz="1000">
                <a:solidFill>
                  <a:srgbClr val="9900CC"/>
                </a:solidFill>
                <a:latin typeface="Courier New" panose="02070309020205020404" pitchFamily="49" charset="0"/>
                <a:cs typeface="Courier New" panose="02070309020205020404" pitchFamily="49" charset="0"/>
              </a:rPr>
              <a:t>Carte Blanche</a:t>
            </a:r>
            <a:r>
              <a:rPr lang="en-CH" sz="1000">
                <a:latin typeface="Courier New" panose="02070309020205020404" pitchFamily="49" charset="0"/>
                <a:cs typeface="Courier New" panose="02070309020205020404" pitchFamily="49" charset="0"/>
              </a:rPr>
              <a:t>      1974  </a:t>
            </a:r>
            <a:r>
              <a:rPr lang="en-CH" sz="1000">
                <a:solidFill>
                  <a:srgbClr val="00B050"/>
                </a:solidFill>
                <a:latin typeface="Courier New" panose="02070309020205020404" pitchFamily="49" charset="0"/>
                <a:cs typeface="Courier New" panose="02070309020205020404" pitchFamily="49" charset="0"/>
              </a:rPr>
              <a:t>ID125</a:t>
            </a:r>
            <a:r>
              <a:rPr lang="en-CH" sz="1000">
                <a:latin typeface="Courier New" panose="02070309020205020404" pitchFamily="49" charset="0"/>
                <a:cs typeface="Courier New" panose="02070309020205020404" pitchFamily="49" charset="0"/>
              </a:rPr>
              <a:t>   Lunch Female     0       Food      71</a:t>
            </a:r>
          </a:p>
          <a:p>
            <a:r>
              <a:rPr lang="en-CH" sz="1000">
                <a:latin typeface="Courier New" panose="02070309020205020404" pitchFamily="49" charset="0"/>
                <a:cs typeface="Courier New" panose="02070309020205020404" pitchFamily="49" charset="0"/>
              </a:rPr>
              <a:t>426        </a:t>
            </a:r>
            <a:r>
              <a:rPr lang="en-CH" sz="1000">
                <a:solidFill>
                  <a:schemeClr val="bg2">
                    <a:lumMod val="50000"/>
                  </a:schemeClr>
                </a:solidFill>
                <a:latin typeface="Courier New" panose="02070309020205020404" pitchFamily="49" charset="0"/>
                <a:cs typeface="Courier New" panose="02070309020205020404" pitchFamily="49" charset="0"/>
              </a:rPr>
              <a:t>Île-de-France</a:t>
            </a:r>
            <a:r>
              <a:rPr lang="en-CH" sz="1000">
                <a:latin typeface="Courier New" panose="02070309020205020404" pitchFamily="49" charset="0"/>
                <a:cs typeface="Courier New" panose="02070309020205020404" pitchFamily="49" charset="0"/>
              </a:rPr>
              <a:t>    North </a:t>
            </a:r>
            <a:r>
              <a:rPr lang="en-CH" sz="1000">
                <a:solidFill>
                  <a:srgbClr val="9900CC"/>
                </a:solidFill>
                <a:latin typeface="Courier New" panose="02070309020205020404" pitchFamily="49" charset="0"/>
                <a:cs typeface="Courier New" panose="02070309020205020404" pitchFamily="49" charset="0"/>
              </a:rPr>
              <a:t>Brasserie les 6 Reines</a:t>
            </a:r>
            <a:r>
              <a:rPr lang="en-CH" sz="1000">
                <a:latin typeface="Courier New" panose="02070309020205020404" pitchFamily="49" charset="0"/>
                <a:cs typeface="Courier New" panose="02070309020205020404" pitchFamily="49" charset="0"/>
              </a:rPr>
              <a:t>      1997  </a:t>
            </a:r>
            <a:r>
              <a:rPr lang="en-CH" sz="1000">
                <a:solidFill>
                  <a:srgbClr val="00B050"/>
                </a:solidFill>
                <a:latin typeface="Courier New" panose="02070309020205020404" pitchFamily="49" charset="0"/>
                <a:cs typeface="Courier New" panose="02070309020205020404" pitchFamily="49" charset="0"/>
              </a:rPr>
              <a:t>ID107</a:t>
            </a:r>
            <a:r>
              <a:rPr lang="en-CH" sz="1000">
                <a:latin typeface="Courier New" panose="02070309020205020404" pitchFamily="49" charset="0"/>
                <a:cs typeface="Courier New" panose="02070309020205020404" pitchFamily="49" charset="0"/>
              </a:rPr>
              <a:t>   Lunch   Male     1    Service      73</a:t>
            </a:r>
          </a:p>
          <a:p>
            <a:r>
              <a:rPr lang="en-CH" sz="1000">
                <a:latin typeface="Courier New" panose="02070309020205020404" pitchFamily="49" charset="0"/>
                <a:cs typeface="Courier New" panose="02070309020205020404" pitchFamily="49" charset="0"/>
              </a:rPr>
              <a:t>262          </a:t>
            </a:r>
            <a:r>
              <a:rPr lang="en-US" sz="1000">
                <a:latin typeface="Courier New" panose="02070309020205020404" pitchFamily="49" charset="0"/>
                <a:cs typeface="Courier New" panose="02070309020205020404" pitchFamily="49" charset="0"/>
              </a:rPr>
              <a:t>   </a:t>
            </a:r>
            <a:r>
              <a:rPr lang="en-CH" sz="1000">
                <a:solidFill>
                  <a:schemeClr val="bg2">
                    <a:lumMod val="50000"/>
                  </a:schemeClr>
                </a:solidFill>
                <a:latin typeface="Courier New" panose="02070309020205020404" pitchFamily="49" charset="0"/>
                <a:cs typeface="Courier New" panose="02070309020205020404" pitchFamily="49" charset="0"/>
              </a:rPr>
              <a:t>Normandy</a:t>
            </a:r>
            <a:r>
              <a:rPr lang="en-CH" sz="1000">
                <a:latin typeface="Courier New" panose="02070309020205020404" pitchFamily="49" charset="0"/>
                <a:cs typeface="Courier New" panose="02070309020205020404" pitchFamily="49" charset="0"/>
              </a:rPr>
              <a:t>    North   </a:t>
            </a:r>
            <a:r>
              <a:rPr lang="en-CH" sz="1000">
                <a:solidFill>
                  <a:srgbClr val="9900CC"/>
                </a:solidFill>
                <a:latin typeface="Courier New" panose="02070309020205020404" pitchFamily="49" charset="0"/>
                <a:cs typeface="Courier New" panose="02070309020205020404" pitchFamily="49" charset="0"/>
              </a:rPr>
              <a:t>Le Presse-purée d'Or</a:t>
            </a:r>
            <a:r>
              <a:rPr lang="en-CH" sz="1000">
                <a:latin typeface="Courier New" panose="02070309020205020404" pitchFamily="49" charset="0"/>
                <a:cs typeface="Courier New" panose="02070309020205020404" pitchFamily="49" charset="0"/>
              </a:rPr>
              <a:t>      1995   </a:t>
            </a:r>
            <a:r>
              <a:rPr lang="en-CH" sz="1000">
                <a:solidFill>
                  <a:srgbClr val="00B050"/>
                </a:solidFill>
                <a:latin typeface="Courier New" panose="02070309020205020404" pitchFamily="49" charset="0"/>
                <a:cs typeface="Courier New" panose="02070309020205020404" pitchFamily="49" charset="0"/>
              </a:rPr>
              <a:t>ID66</a:t>
            </a:r>
            <a:r>
              <a:rPr lang="en-CH" sz="1000">
                <a:latin typeface="Courier New" panose="02070309020205020404" pitchFamily="49" charset="0"/>
                <a:cs typeface="Courier New" panose="02070309020205020404" pitchFamily="49" charset="0"/>
              </a:rPr>
              <a:t>   Lunch   Male     0    Service      45</a:t>
            </a:r>
            <a:endParaRPr lang="en-US" sz="1000">
              <a:latin typeface="Courier New" panose="02070309020205020404" pitchFamily="49" charset="0"/>
              <a:cs typeface="Courier New" panose="02070309020205020404" pitchFamily="49" charset="0"/>
            </a:endParaRPr>
          </a:p>
          <a:p>
            <a:r>
              <a:rPr lang="en-US" sz="1000">
                <a:latin typeface="Courier New" panose="02070309020205020404" pitchFamily="49" charset="0"/>
                <a:cs typeface="Courier New" panose="02070309020205020404" pitchFamily="49" charset="0"/>
              </a:rPr>
              <a:t>...</a:t>
            </a:r>
            <a:endParaRPr lang="en-CH" sz="10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77615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95BEC3-9413-4C1B-8784-60E48BD80B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2024" y="1175786"/>
            <a:ext cx="5612626" cy="4104456"/>
          </a:xfrm>
          <a:prstGeom prst="rect">
            <a:avLst/>
          </a:prstGeom>
        </p:spPr>
      </p:pic>
      <p:sp>
        <p:nvSpPr>
          <p:cNvPr id="3" name="Content Placeholder 2"/>
          <p:cNvSpPr>
            <a:spLocks noGrp="1"/>
          </p:cNvSpPr>
          <p:nvPr>
            <p:ph idx="1"/>
          </p:nvPr>
        </p:nvSpPr>
        <p:spPr>
          <a:xfrm>
            <a:off x="1127448" y="1600200"/>
            <a:ext cx="5040560" cy="4925144"/>
          </a:xfrm>
        </p:spPr>
        <p:txBody>
          <a:bodyPr>
            <a:noAutofit/>
          </a:bodyPr>
          <a:lstStyle/>
          <a:p>
            <a:r>
              <a:rPr lang="en-US" sz="1600">
                <a:latin typeface="Calibri Light" panose="020F0302020204030204" pitchFamily="34" charset="0"/>
                <a:cs typeface="Calibri Light" panose="020F0302020204030204" pitchFamily="34" charset="0"/>
              </a:rPr>
              <a:t>A</a:t>
            </a:r>
            <a:r>
              <a:rPr lang="en-GB" sz="1600">
                <a:latin typeface="Calibri Light" panose="020F0302020204030204" pitchFamily="34" charset="0"/>
                <a:cs typeface="Calibri Light" panose="020F0302020204030204" pitchFamily="34" charset="0"/>
              </a:rPr>
              <a:t> final categorical option would be to </a:t>
            </a:r>
            <a:r>
              <a:rPr lang="en-GB" sz="1600">
                <a:solidFill>
                  <a:srgbClr val="0070C0"/>
                </a:solidFill>
                <a:latin typeface="Calibri Light" panose="020F0302020204030204" pitchFamily="34" charset="0"/>
                <a:cs typeface="Calibri Light" panose="020F0302020204030204" pitchFamily="34" charset="0"/>
              </a:rPr>
              <a:t>all 60 days </a:t>
            </a:r>
            <a:r>
              <a:rPr lang="en-GB" sz="1600">
                <a:latin typeface="Calibri Light" panose="020F0302020204030204" pitchFamily="34" charset="0"/>
                <a:cs typeface="Calibri Light" panose="020F0302020204030204" pitchFamily="34" charset="0"/>
              </a:rPr>
              <a:t>as separate levels of a time factor. The resulting fit would mirror the moving average shown earlier in the data-based sales graph (R code in script).</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While this model seems to reflec the daily averages the most accurately, it comes with massive drawbacks:</a:t>
            </a:r>
          </a:p>
          <a:p>
            <a:endParaRPr lang="en-GB" sz="1600">
              <a:latin typeface="Calibri Light" panose="020F0302020204030204" pitchFamily="34" charset="0"/>
              <a:cs typeface="Calibri Light" panose="020F0302020204030204" pitchFamily="34" charset="0"/>
            </a:endParaRPr>
          </a:p>
          <a:p>
            <a:pPr lvl="1"/>
            <a:r>
              <a:rPr lang="en-GB" sz="1600">
                <a:latin typeface="Calibri Light" panose="020F0302020204030204" pitchFamily="34" charset="0"/>
                <a:cs typeface="Calibri Light" panose="020F0302020204030204" pitchFamily="34" charset="0"/>
              </a:rPr>
              <a:t>A </a:t>
            </a:r>
            <a:r>
              <a:rPr lang="en-GB" sz="1600">
                <a:solidFill>
                  <a:srgbClr val="FF0000"/>
                </a:solidFill>
                <a:latin typeface="Calibri Light" panose="020F0302020204030204" pitchFamily="34" charset="0"/>
                <a:cs typeface="Calibri Light" panose="020F0302020204030204" pitchFamily="34" charset="0"/>
              </a:rPr>
              <a:t>random day effect cannot be integrated</a:t>
            </a:r>
            <a:r>
              <a:rPr lang="en-GB" sz="1600">
                <a:latin typeface="Calibri Light" panose="020F0302020204030204" pitchFamily="34" charset="0"/>
                <a:cs typeface="Calibri Light" panose="020F0302020204030204" pitchFamily="34" charset="0"/>
              </a:rPr>
              <a:t>, since for the daily data there is only one “repeated” measurement per store. Recall that variances cannot be estimated if there are fewer than 3 repeated measures.</a:t>
            </a:r>
          </a:p>
          <a:p>
            <a:pPr lvl="1"/>
            <a:r>
              <a:rPr lang="en-GB" sz="1600">
                <a:latin typeface="Calibri Light" panose="020F0302020204030204" pitchFamily="34" charset="0"/>
                <a:cs typeface="Calibri Light" panose="020F0302020204030204" pitchFamily="34" charset="0"/>
              </a:rPr>
              <a:t>The </a:t>
            </a:r>
            <a:r>
              <a:rPr lang="en-GB" sz="1600">
                <a:solidFill>
                  <a:srgbClr val="FF0000"/>
                </a:solidFill>
                <a:latin typeface="Calibri Light" panose="020F0302020204030204" pitchFamily="34" charset="0"/>
                <a:cs typeface="Calibri Light" panose="020F0302020204030204" pitchFamily="34" charset="0"/>
              </a:rPr>
              <a:t>fixed effects are massively overparametrized</a:t>
            </a:r>
            <a:r>
              <a:rPr lang="en-GB" sz="1600">
                <a:latin typeface="Calibri Light" panose="020F0302020204030204" pitchFamily="34" charset="0"/>
                <a:cs typeface="Calibri Light" panose="020F0302020204030204" pitchFamily="34" charset="0"/>
              </a:rPr>
              <a:t>. Apart from not needing 59 dummy parameters to capture two linear trends, we are not interested in pairwise contrasts between every possible pair of days…</a:t>
            </a:r>
            <a:endParaRPr lang="da-DK"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Time </a:t>
            </a:r>
            <a:r>
              <a:rPr lang="fr-CH" sz="3200" dirty="0" err="1">
                <a:solidFill>
                  <a:schemeClr val="tx2">
                    <a:lumMod val="75000"/>
                  </a:schemeClr>
                </a:solidFill>
                <a:latin typeface="Tw Cen MT" panose="020B0602020104020603" pitchFamily="34" charset="0"/>
              </a:rPr>
              <a:t>dynamics</a:t>
            </a:r>
            <a:r>
              <a:rPr lang="fr-CH" sz="3200" dirty="0">
                <a:solidFill>
                  <a:schemeClr val="tx2">
                    <a:lumMod val="75000"/>
                  </a:schemeClr>
                </a:solidFill>
                <a:latin typeface="Tw Cen MT" panose="020B0602020104020603" pitchFamily="34" charset="0"/>
              </a:rPr>
              <a:t> – </a:t>
            </a:r>
            <a:r>
              <a:rPr lang="fr-CH" sz="3200" dirty="0" err="1">
                <a:solidFill>
                  <a:schemeClr val="tx2">
                    <a:lumMod val="75000"/>
                  </a:schemeClr>
                </a:solidFill>
                <a:latin typeface="Tw Cen MT" panose="020B0602020104020603" pitchFamily="34" charset="0"/>
              </a:rPr>
              <a:t>Categorical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multilevel</a:t>
            </a:r>
            <a:r>
              <a:rPr lang="fr-CH" sz="3200" dirty="0">
                <a:solidFill>
                  <a:schemeClr val="tx2">
                    <a:lumMod val="75000"/>
                  </a:schemeClr>
                </a:solidFill>
                <a:latin typeface="Tw Cen MT" panose="020B0602020104020603" pitchFamily="34" charset="0"/>
              </a:rPr>
              <a:t> </a:t>
            </a:r>
            <a:r>
              <a:rPr lang="fr-CH" sz="3200" err="1">
                <a:solidFill>
                  <a:schemeClr val="tx2">
                    <a:lumMod val="75000"/>
                  </a:schemeClr>
                </a:solidFill>
                <a:latin typeface="Tw Cen MT" panose="020B0602020104020603" pitchFamily="34" charset="0"/>
              </a:rPr>
              <a:t>approach</a:t>
            </a:r>
            <a:r>
              <a:rPr lang="fr-CH" sz="3200">
                <a:solidFill>
                  <a:schemeClr val="tx2">
                    <a:lumMod val="75000"/>
                  </a:schemeClr>
                </a:solidFill>
                <a:latin typeface="Tw Cen MT" panose="020B0602020104020603" pitchFamily="34" charset="0"/>
              </a:rPr>
              <a:t> (60 </a:t>
            </a:r>
            <a:r>
              <a:rPr lang="fr-CH" sz="3200" dirty="0" err="1">
                <a:solidFill>
                  <a:schemeClr val="tx2">
                    <a:lumMod val="75000"/>
                  </a:schemeClr>
                </a:solidFill>
                <a:latin typeface="Tw Cen MT" panose="020B0602020104020603" pitchFamily="34" charset="0"/>
              </a:rPr>
              <a:t>levels</a:t>
            </a:r>
            <a:r>
              <a:rPr lang="fr-CH" sz="3200" dirty="0">
                <a:solidFill>
                  <a:schemeClr val="tx2">
                    <a:lumMod val="75000"/>
                  </a:schemeClr>
                </a:solidFill>
                <a:latin typeface="Tw Cen MT" panose="020B0602020104020603" pitchFamily="34" charset="0"/>
              </a:rPr>
              <a:t>)</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4A1BB81-055F-43A6-B4AE-AE5FA4BCA751}"/>
              </a:ext>
            </a:extLst>
          </p:cNvPr>
          <p:cNvSpPr txBox="1"/>
          <p:nvPr/>
        </p:nvSpPr>
        <p:spPr>
          <a:xfrm>
            <a:off x="8184232" y="5267031"/>
            <a:ext cx="2360839" cy="307777"/>
          </a:xfrm>
          <a:prstGeom prst="rect">
            <a:avLst/>
          </a:prstGeom>
          <a:noFill/>
        </p:spPr>
        <p:txBody>
          <a:bodyPr wrap="none" rtlCol="0">
            <a:spAutoFit/>
          </a:bodyPr>
          <a:lstStyle/>
          <a:p>
            <a:r>
              <a:rPr lang="en-US" sz="1400">
                <a:solidFill>
                  <a:srgbClr val="FF0000"/>
                </a:solidFill>
                <a:latin typeface="Calibri Light" panose="020F0302020204030204" pitchFamily="34" charset="0"/>
                <a:cs typeface="Calibri Light" panose="020F0302020204030204" pitchFamily="34" charset="0"/>
              </a:rPr>
              <a:t>No more random store effect!</a:t>
            </a:r>
            <a:endParaRPr lang="en-GB" sz="140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56374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a:latin typeface="Calibri Light" panose="020F0302020204030204" pitchFamily="34" charset="0"/>
                <a:cs typeface="Calibri Light" panose="020F0302020204030204" pitchFamily="34" charset="0"/>
              </a:rPr>
              <a:t>What about using a continuous version of time and fitting a curve? An </a:t>
            </a:r>
            <a:r>
              <a:rPr lang="da-DK" sz="1600" dirty="0">
                <a:latin typeface="Calibri Light" panose="020F0302020204030204" pitchFamily="34" charset="0"/>
                <a:cs typeface="Calibri Light" panose="020F0302020204030204" pitchFamily="34" charset="0"/>
              </a:rPr>
              <a:t>obvious choice for these data would be the use of polynomials, that is, quadratic or cubic curves:</a:t>
            </a:r>
          </a:p>
          <a:p>
            <a:endParaRPr lang="da-DK" sz="1200" dirty="0">
              <a:latin typeface="Times New Roman" panose="02020603050405020304" pitchFamily="18" charset="0"/>
              <a:cs typeface="Times New Roman" panose="02020603050405020304" pitchFamily="18" charset="0"/>
            </a:endParaRPr>
          </a:p>
          <a:p>
            <a:pPr marL="0" indent="0">
              <a:buNone/>
            </a:pPr>
            <a:r>
              <a:rPr lang="da-DK" sz="1200" dirty="0">
                <a:latin typeface="Courier New" panose="02070309020205020404" pitchFamily="49" charset="0"/>
                <a:cs typeface="Courier New" panose="02070309020205020404" pitchFamily="49" charset="0"/>
              </a:rPr>
              <a:t>	quadmod &lt;- lmer(Sales~Time+I(Time^2)+(1+Time+I(Time^2)|Store),data=ponies)</a:t>
            </a:r>
          </a:p>
          <a:p>
            <a:endParaRPr lang="da-DK" sz="1200" dirty="0">
              <a:latin typeface="Times New Roman" panose="02020603050405020304" pitchFamily="18" charset="0"/>
              <a:cs typeface="Times New Roman" panose="02020603050405020304" pitchFamily="18" charset="0"/>
            </a:endParaRPr>
          </a:p>
          <a:p>
            <a:r>
              <a:rPr lang="da-DK" sz="1600" dirty="0">
                <a:latin typeface="Calibri Light" panose="020F0302020204030204" pitchFamily="34" charset="0"/>
                <a:cs typeface="Calibri Light" panose="020F0302020204030204" pitchFamily="34" charset="0"/>
              </a:rPr>
              <a:t>Two new operators appear in this formula: the power operator </a:t>
            </a:r>
            <a:r>
              <a:rPr lang="da-DK" sz="1600" b="1" dirty="0">
                <a:latin typeface="Courier New" panose="02070309020205020404" pitchFamily="49" charset="0"/>
                <a:cs typeface="Courier New" panose="02070309020205020404" pitchFamily="49" charset="0"/>
              </a:rPr>
              <a:t>^</a:t>
            </a:r>
            <a:r>
              <a:rPr lang="da-DK" sz="1600" dirty="0">
                <a:latin typeface="Calibri Light" panose="020F0302020204030204" pitchFamily="34" charset="0"/>
                <a:cs typeface="Calibri Light" panose="020F0302020204030204" pitchFamily="34" charset="0"/>
              </a:rPr>
              <a:t>, which transforms the time variable to the second power, and the priority operator </a:t>
            </a:r>
            <a:r>
              <a:rPr lang="da-DK" sz="1600" b="1" dirty="0">
                <a:latin typeface="Courier New" panose="02070309020205020404" pitchFamily="49" charset="0"/>
                <a:cs typeface="Courier New" panose="02070309020205020404" pitchFamily="49" charset="0"/>
              </a:rPr>
              <a:t>I</a:t>
            </a:r>
            <a:r>
              <a:rPr lang="da-DK" sz="1600" dirty="0">
                <a:latin typeface="Calibri Light" panose="020F0302020204030204" pitchFamily="34" charset="0"/>
                <a:cs typeface="Calibri Light" panose="020F0302020204030204" pitchFamily="34" charset="0"/>
              </a:rPr>
              <a:t>, which instructs R that time must be squared before entering it into the model. When entering the formula above, however, you may also receive a warning...</a:t>
            </a: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endParaRPr lang="da-DK" sz="1600" dirty="0">
              <a:latin typeface="Times New Roman" panose="02020603050405020304" pitchFamily="18" charset="0"/>
              <a:cs typeface="Times New Roman" panose="02020603050405020304" pitchFamily="18" charset="0"/>
            </a:endParaRPr>
          </a:p>
          <a:p>
            <a:r>
              <a:rPr lang="da-DK" sz="1600" dirty="0">
                <a:latin typeface="Calibri Light" panose="020F0302020204030204" pitchFamily="34" charset="0"/>
                <a:cs typeface="Calibri Light" panose="020F0302020204030204" pitchFamily="34" charset="0"/>
              </a:rPr>
              <a:t>The </a:t>
            </a:r>
            <a:r>
              <a:rPr lang="da-DK" sz="1400" dirty="0">
                <a:latin typeface="Courier New" panose="02070309020205020404" pitchFamily="49" charset="0"/>
                <a:cs typeface="Courier New" panose="02070309020205020404" pitchFamily="49" charset="0"/>
              </a:rPr>
              <a:t>lmer</a:t>
            </a:r>
            <a:r>
              <a:rPr lang="da-DK" sz="1600" dirty="0">
                <a:latin typeface="Times New Roman" panose="02020603050405020304" pitchFamily="18" charset="0"/>
                <a:cs typeface="Times New Roman" panose="02020603050405020304" pitchFamily="18" charset="0"/>
              </a:rPr>
              <a:t> </a:t>
            </a:r>
            <a:r>
              <a:rPr lang="da-DK" sz="1600" dirty="0">
                <a:latin typeface="Calibri Light" panose="020F0302020204030204" pitchFamily="34" charset="0"/>
                <a:cs typeface="Calibri Light" panose="020F0302020204030204" pitchFamily="34" charset="0"/>
              </a:rPr>
              <a:t>function can </a:t>
            </a:r>
            <a:r>
              <a:rPr lang="da-DK" sz="1600">
                <a:latin typeface="Calibri Light" panose="020F0302020204030204" pitchFamily="34" charset="0"/>
                <a:cs typeface="Calibri Light" panose="020F0302020204030204" pitchFamily="34" charset="0"/>
              </a:rPr>
              <a:t>experience difficulties in its numerical optimization algorithm with large variable values</a:t>
            </a:r>
            <a:r>
              <a:rPr lang="da-DK" sz="1600" dirty="0">
                <a:latin typeface="Calibri Light" panose="020F0302020204030204" pitchFamily="34" charset="0"/>
                <a:cs typeface="Calibri Light" panose="020F0302020204030204" pitchFamily="34" charset="0"/>
              </a:rPr>
              <a:t>, </a:t>
            </a:r>
            <a:r>
              <a:rPr lang="da-DK" sz="1600">
                <a:latin typeface="Calibri Light" panose="020F0302020204030204" pitchFamily="34" charset="0"/>
                <a:cs typeface="Calibri Light" panose="020F0302020204030204" pitchFamily="34" charset="0"/>
              </a:rPr>
              <a:t>which are likely to occur with </a:t>
            </a:r>
            <a:r>
              <a:rPr lang="da-DK" sz="1600" dirty="0">
                <a:latin typeface="Calibri Light" panose="020F0302020204030204" pitchFamily="34" charset="0"/>
                <a:cs typeface="Calibri Light" panose="020F0302020204030204" pitchFamily="34" charset="0"/>
              </a:rPr>
              <a:t>quadratic transformations. For </a:t>
            </a:r>
            <a:r>
              <a:rPr lang="da-DK" sz="1600">
                <a:latin typeface="Calibri Light" panose="020F0302020204030204" pitchFamily="34" charset="0"/>
                <a:cs typeface="Calibri Light" panose="020F0302020204030204" pitchFamily="34" charset="0"/>
              </a:rPr>
              <a:t>this reason, it is recommended to standardize time:</a:t>
            </a:r>
          </a:p>
          <a:p>
            <a:pPr marL="0" indent="0">
              <a:buNone/>
            </a:pPr>
            <a:endParaRPr lang="da-DK" sz="1200" dirty="0">
              <a:latin typeface="Times New Roman" panose="02020603050405020304" pitchFamily="18" charset="0"/>
              <a:cs typeface="Times New Roman" panose="02020603050405020304" pitchFamily="18" charset="0"/>
            </a:endParaRPr>
          </a:p>
          <a:p>
            <a:pPr marL="0" indent="0">
              <a:buNone/>
            </a:pPr>
            <a:r>
              <a:rPr lang="da-DK" sz="1100" dirty="0">
                <a:latin typeface="Courier New" panose="02070309020205020404" pitchFamily="49" charset="0"/>
                <a:cs typeface="Courier New" panose="02070309020205020404" pitchFamily="49" charset="0"/>
              </a:rPr>
              <a:t>	ponies$Time.z &lt;- scale(ponies$Time)</a:t>
            </a:r>
          </a:p>
          <a:p>
            <a:pPr marL="0" indent="0">
              <a:buNone/>
            </a:pPr>
            <a:r>
              <a:rPr lang="da-DK" sz="1100" dirty="0">
                <a:latin typeface="Courier New" panose="02070309020205020404" pitchFamily="49" charset="0"/>
                <a:cs typeface="Courier New" panose="02070309020205020404" pitchFamily="49" charset="0"/>
              </a:rPr>
              <a:t>	quadmod &lt;- lmer(Sales~Time.z+I(Time.z^2)+(1+Time.z+I(Time.z^2)|Store),data=ponies)</a:t>
            </a:r>
          </a:p>
          <a:p>
            <a:endParaRPr lang="da-DK" sz="1600" dirty="0">
              <a:latin typeface="Times New Roman" panose="02020603050405020304" pitchFamily="18" charset="0"/>
              <a:cs typeface="Times New Roman" panose="02020603050405020304" pitchFamily="18" charset="0"/>
            </a:endParaRPr>
          </a:p>
          <a:p>
            <a:pPr>
              <a:buClr>
                <a:srgbClr val="69A131"/>
              </a:buClr>
              <a:buFont typeface="Arial" panose="020B0604020202020204" pitchFamily="34" charset="0"/>
              <a:buChar char="+"/>
            </a:pPr>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Time dynamics – Quadratic multilevel approach</a:t>
            </a:r>
            <a:endParaRPr lang="en-GB" sz="3200" dirty="0">
              <a:solidFill>
                <a:schemeClr val="tx2">
                  <a:lumMod val="75000"/>
                </a:schemeClr>
              </a:solidFill>
              <a:latin typeface="Tw Cen MT" panose="020B0602020104020603" pitchFamily="34" charset="0"/>
            </a:endParaRPr>
          </a:p>
        </p:txBody>
      </p:sp>
      <p:sp>
        <p:nvSpPr>
          <p:cNvPr id="2" name="Rectangle 1">
            <a:extLst>
              <a:ext uri="{FF2B5EF4-FFF2-40B4-BE49-F238E27FC236}">
                <a16:creationId xmlns:a16="http://schemas.microsoft.com/office/drawing/2014/main" id="{63D22C4E-D6C6-468D-8D7E-F05E0CA4BF20}"/>
              </a:ext>
            </a:extLst>
          </p:cNvPr>
          <p:cNvSpPr/>
          <p:nvPr/>
        </p:nvSpPr>
        <p:spPr>
          <a:xfrm>
            <a:off x="2135560" y="3861048"/>
            <a:ext cx="7416824" cy="830997"/>
          </a:xfrm>
          <a:prstGeom prst="rect">
            <a:avLst/>
          </a:prstGeom>
          <a:ln>
            <a:solidFill>
              <a:schemeClr val="tx1">
                <a:lumMod val="50000"/>
                <a:lumOff val="50000"/>
              </a:schemeClr>
            </a:solidFill>
            <a:prstDash val="dash"/>
          </a:ln>
        </p:spPr>
        <p:txBody>
          <a:bodyPr wrap="square">
            <a:spAutoFit/>
          </a:bodyPr>
          <a:lstStyle/>
          <a:p>
            <a:r>
              <a:rPr lang="da-DK" sz="1200" dirty="0">
                <a:latin typeface="Courier New" panose="02070309020205020404" pitchFamily="49" charset="0"/>
                <a:cs typeface="Courier New" panose="02070309020205020404" pitchFamily="49" charset="0"/>
              </a:rPr>
              <a:t>Warning messages:</a:t>
            </a:r>
          </a:p>
          <a:p>
            <a:r>
              <a:rPr lang="da-DK" sz="1200" dirty="0">
                <a:latin typeface="Courier New" panose="02070309020205020404" pitchFamily="49" charset="0"/>
                <a:cs typeface="Courier New" panose="02070309020205020404" pitchFamily="49" charset="0"/>
              </a:rPr>
              <a:t>1: </a:t>
            </a:r>
            <a:r>
              <a:rPr lang="da-DK" sz="1200" b="1" dirty="0">
                <a:solidFill>
                  <a:srgbClr val="FF0000"/>
                </a:solidFill>
                <a:latin typeface="Courier New" panose="02070309020205020404" pitchFamily="49" charset="0"/>
                <a:cs typeface="Courier New" panose="02070309020205020404" pitchFamily="49" charset="0"/>
              </a:rPr>
              <a:t>Some predictor variables are on very different scales: consider rescaling </a:t>
            </a:r>
          </a:p>
          <a:p>
            <a:r>
              <a:rPr lang="da-DK" sz="1200" dirty="0">
                <a:latin typeface="Courier New" panose="02070309020205020404" pitchFamily="49" charset="0"/>
                <a:cs typeface="Courier New" panose="02070309020205020404" pitchFamily="49" charset="0"/>
              </a:rPr>
              <a:t>2: In checkConv(attr(opt, "derivs"), opt$par, ctrl = control$checkConv,  :</a:t>
            </a:r>
          </a:p>
          <a:p>
            <a:r>
              <a:rPr lang="da-DK" sz="1200" dirty="0">
                <a:latin typeface="Courier New" panose="02070309020205020404" pitchFamily="49" charset="0"/>
                <a:cs typeface="Courier New" panose="02070309020205020404" pitchFamily="49" charset="0"/>
              </a:rPr>
              <a:t>Model failed to converge with max|grad| = 2.09415 (tol = 0.002, component 1)</a:t>
            </a:r>
          </a:p>
        </p:txBody>
      </p:sp>
      <p:cxnSp>
        <p:nvCxnSpPr>
          <p:cNvPr id="7" name="Straight Connector 6">
            <a:extLst>
              <a:ext uri="{FF2B5EF4-FFF2-40B4-BE49-F238E27FC236}">
                <a16:creationId xmlns:a16="http://schemas.microsoft.com/office/drawing/2014/main" id="{ECE97B4E-2906-47A4-A95B-42AC7E455204}"/>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91B7F70-9CD5-4C61-8C78-E58A2E9F0DC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4147691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The random effects also include the quadratic term, which means that individual stores can have a quadratic trend that differs from the population quadratic trend. A comparison </a:t>
            </a:r>
            <a:r>
              <a:rPr lang="da-DK" sz="1600">
                <a:latin typeface="Calibri Light" panose="020F0302020204030204" pitchFamily="34" charset="0"/>
                <a:cs typeface="Calibri Light" panose="020F0302020204030204" pitchFamily="34" charset="0"/>
              </a:rPr>
              <a:t>of AIC </a:t>
            </a:r>
            <a:r>
              <a:rPr lang="da-DK" sz="1600" dirty="0">
                <a:latin typeface="Calibri Light" panose="020F0302020204030204" pitchFamily="34" charset="0"/>
                <a:cs typeface="Calibri Light" panose="020F0302020204030204" pitchFamily="34" charset="0"/>
              </a:rPr>
              <a:t>for this model (</a:t>
            </a:r>
            <a:r>
              <a:rPr lang="da-DK" sz="1600" dirty="0">
                <a:solidFill>
                  <a:srgbClr val="0070C0"/>
                </a:solidFill>
                <a:latin typeface="Calibri Light" panose="020F0302020204030204" pitchFamily="34" charset="0"/>
                <a:cs typeface="Calibri Light" panose="020F0302020204030204" pitchFamily="34" charset="0"/>
              </a:rPr>
              <a:t>AIC=7100</a:t>
            </a:r>
            <a:r>
              <a:rPr lang="da-DK" sz="1600" dirty="0">
                <a:latin typeface="Calibri Light" panose="020F0302020204030204" pitchFamily="34" charset="0"/>
                <a:cs typeface="Calibri Light" panose="020F0302020204030204" pitchFamily="34" charset="0"/>
              </a:rPr>
              <a:t>) with a model that omits the random quadratic term (</a:t>
            </a:r>
            <a:r>
              <a:rPr lang="da-DK" sz="1600" dirty="0">
                <a:solidFill>
                  <a:srgbClr val="0070C0"/>
                </a:solidFill>
                <a:latin typeface="Calibri Light" panose="020F0302020204030204" pitchFamily="34" charset="0"/>
                <a:cs typeface="Calibri Light" panose="020F0302020204030204" pitchFamily="34" charset="0"/>
              </a:rPr>
              <a:t>AIC= 7532</a:t>
            </a:r>
            <a:r>
              <a:rPr lang="da-DK" sz="1600" dirty="0">
                <a:latin typeface="Calibri Light" panose="020F0302020204030204" pitchFamily="34" charset="0"/>
                <a:cs typeface="Calibri Light" panose="020F0302020204030204" pitchFamily="34" charset="0"/>
              </a:rPr>
              <a:t>) confirms the importance of this effect.</a:t>
            </a:r>
          </a:p>
          <a:p>
            <a:pPr marL="0" indent="0">
              <a:buNone/>
            </a:pPr>
            <a:endParaRPr lang="da-DK" sz="1100" dirty="0">
              <a:latin typeface="Courier New" panose="02070309020205020404" pitchFamily="49" charset="0"/>
              <a:cs typeface="Courier New" panose="02070309020205020404" pitchFamily="49" charset="0"/>
            </a:endParaRPr>
          </a:p>
          <a:p>
            <a:pPr marL="0" indent="0">
              <a:buNone/>
            </a:pPr>
            <a:endParaRPr lang="da-DK" sz="1100" dirty="0">
              <a:latin typeface="Courier New" panose="02070309020205020404" pitchFamily="49" charset="0"/>
              <a:cs typeface="Courier New" panose="02070309020205020404" pitchFamily="49" charset="0"/>
            </a:endParaRPr>
          </a:p>
          <a:p>
            <a:endParaRPr lang="da-DK" sz="1600" dirty="0">
              <a:latin typeface="Times New Roman" panose="02020603050405020304" pitchFamily="18" charset="0"/>
              <a:cs typeface="Times New Roman" panose="02020603050405020304" pitchFamily="18" charset="0"/>
            </a:endParaRPr>
          </a:p>
          <a:p>
            <a:pPr>
              <a:buClr>
                <a:srgbClr val="69A131"/>
              </a:buClr>
              <a:buFont typeface="Arial" panose="020B0604020202020204" pitchFamily="34" charset="0"/>
              <a:buChar char="+"/>
            </a:pPr>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r>
              <a:rPr lang="da-DK" sz="1600" dirty="0">
                <a:latin typeface="Times New Roman" panose="02020603050405020304" pitchFamily="18" charset="0"/>
                <a:cs typeface="Times New Roman" panose="02020603050405020304" pitchFamily="18" charset="0"/>
              </a:rPr>
              <a:t> </a:t>
            </a:r>
          </a:p>
        </p:txBody>
      </p:sp>
      <p:cxnSp>
        <p:nvCxnSpPr>
          <p:cNvPr id="7" name="Straight Connector 6">
            <a:extLst>
              <a:ext uri="{FF2B5EF4-FFF2-40B4-BE49-F238E27FC236}">
                <a16:creationId xmlns:a16="http://schemas.microsoft.com/office/drawing/2014/main" id="{7F9F8EFA-2F71-4A6A-8EB4-889B799057CE}"/>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E4EA4F5-BA22-44BF-9765-5772E5B0C58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4" name="Rectangle 3">
            <a:extLst>
              <a:ext uri="{FF2B5EF4-FFF2-40B4-BE49-F238E27FC236}">
                <a16:creationId xmlns:a16="http://schemas.microsoft.com/office/drawing/2014/main" id="{3749D125-2323-4A0E-B33E-AB1BD2BBBE06}"/>
              </a:ext>
            </a:extLst>
          </p:cNvPr>
          <p:cNvSpPr/>
          <p:nvPr/>
        </p:nvSpPr>
        <p:spPr>
          <a:xfrm>
            <a:off x="1668088" y="2869505"/>
            <a:ext cx="6444136" cy="2862322"/>
          </a:xfrm>
          <a:prstGeom prst="rect">
            <a:avLst/>
          </a:prstGeom>
          <a:ln>
            <a:solidFill>
              <a:schemeClr val="tx1">
                <a:lumMod val="50000"/>
                <a:lumOff val="50000"/>
              </a:schemeClr>
            </a:solidFill>
            <a:prstDash val="dash"/>
          </a:ln>
        </p:spPr>
        <p:txBody>
          <a:bodyPr wrap="square">
            <a:spAutoFit/>
          </a:bodyPr>
          <a:lstStyle/>
          <a:p>
            <a:r>
              <a:rPr lang="da-DK" sz="1200" dirty="0">
                <a:latin typeface="Courier New" panose="02070309020205020404" pitchFamily="49" charset="0"/>
                <a:cs typeface="Courier New" panose="02070309020205020404" pitchFamily="49" charset="0"/>
              </a:rPr>
              <a:t>Random effects:</a:t>
            </a:r>
          </a:p>
          <a:p>
            <a:r>
              <a:rPr lang="da-DK" sz="1200" dirty="0">
                <a:latin typeface="Courier New" panose="02070309020205020404" pitchFamily="49" charset="0"/>
                <a:cs typeface="Courier New" panose="02070309020205020404" pitchFamily="49" charset="0"/>
              </a:rPr>
              <a:t> Groups   Name        Variance Std.Dev. Corr     </a:t>
            </a:r>
          </a:p>
          <a:p>
            <a:r>
              <a:rPr lang="da-DK" sz="1200" dirty="0">
                <a:latin typeface="Courier New" panose="02070309020205020404" pitchFamily="49" charset="0"/>
                <a:cs typeface="Courier New" panose="02070309020205020404" pitchFamily="49" charset="0"/>
              </a:rPr>
              <a:t> Store    (Intercept) 1.772    1.331             </a:t>
            </a:r>
          </a:p>
          <a:p>
            <a:r>
              <a:rPr lang="da-DK" sz="1200" dirty="0">
                <a:latin typeface="Courier New" panose="02070309020205020404" pitchFamily="49" charset="0"/>
                <a:cs typeface="Courier New" panose="02070309020205020404" pitchFamily="49" charset="0"/>
              </a:rPr>
              <a:t>          Time.z      8.650    2.941    0.58     </a:t>
            </a:r>
          </a:p>
          <a:p>
            <a:r>
              <a:rPr lang="da-DK" sz="1200" dirty="0">
                <a:latin typeface="Courier New" panose="02070309020205020404" pitchFamily="49" charset="0"/>
                <a:cs typeface="Courier New" panose="02070309020205020404" pitchFamily="49" charset="0"/>
              </a:rPr>
              <a:t>          I(Time.z^2) 2.044    1.430    0.54 1.00</a:t>
            </a:r>
          </a:p>
          <a:p>
            <a:r>
              <a:rPr lang="da-DK" sz="1200" dirty="0">
                <a:latin typeface="Courier New" panose="02070309020205020404" pitchFamily="49" charset="0"/>
                <a:cs typeface="Courier New" panose="02070309020205020404" pitchFamily="49" charset="0"/>
              </a:rPr>
              <a:t> Residual             4.759    2.181             </a:t>
            </a:r>
          </a:p>
          <a:p>
            <a:r>
              <a:rPr lang="da-DK" sz="1200" dirty="0">
                <a:latin typeface="Courier New" panose="02070309020205020404" pitchFamily="49" charset="0"/>
                <a:cs typeface="Courier New" panose="02070309020205020404" pitchFamily="49" charset="0"/>
              </a:rPr>
              <a:t>Number of obs: 1560, groups:  Store, 30</a:t>
            </a:r>
          </a:p>
          <a:p>
            <a:endParaRPr lang="da-DK" sz="1200" dirty="0">
              <a:latin typeface="Courier New" panose="02070309020205020404" pitchFamily="49" charset="0"/>
              <a:cs typeface="Courier New" panose="02070309020205020404" pitchFamily="49" charset="0"/>
            </a:endParaRPr>
          </a:p>
          <a:p>
            <a:r>
              <a:rPr lang="da-DK" sz="1200" dirty="0">
                <a:latin typeface="Courier New" panose="02070309020205020404" pitchFamily="49" charset="0"/>
                <a:cs typeface="Courier New" panose="02070309020205020404" pitchFamily="49" charset="0"/>
              </a:rPr>
              <a:t>Fixed effects:</a:t>
            </a:r>
          </a:p>
          <a:p>
            <a:r>
              <a:rPr lang="da-DK" sz="1200" dirty="0">
                <a:latin typeface="Courier New" panose="02070309020205020404" pitchFamily="49" charset="0"/>
                <a:cs typeface="Courier New" panose="02070309020205020404" pitchFamily="49" charset="0"/>
              </a:rPr>
              <a:t>            Estimate Std. Error      df t value Pr(&gt;|t|)    </a:t>
            </a:r>
          </a:p>
          <a:p>
            <a:r>
              <a:rPr lang="da-DK" sz="1200" dirty="0">
                <a:latin typeface="Courier New" panose="02070309020205020404" pitchFamily="49" charset="0"/>
                <a:cs typeface="Courier New" panose="02070309020205020404" pitchFamily="49" charset="0"/>
              </a:rPr>
              <a:t>(Intercept)  14.7842     0.2568 29.0850  57.573  &lt; 2e-16 ***</a:t>
            </a:r>
          </a:p>
          <a:p>
            <a:r>
              <a:rPr lang="da-DK" sz="1200" dirty="0">
                <a:latin typeface="Courier New" panose="02070309020205020404" pitchFamily="49" charset="0"/>
                <a:cs typeface="Courier New" panose="02070309020205020404" pitchFamily="49" charset="0"/>
              </a:rPr>
              <a:t>Time.z        1.4273     0.5398 29.0000   2.644   0.0131 *  </a:t>
            </a:r>
          </a:p>
          <a:p>
            <a:r>
              <a:rPr lang="da-DK" sz="1200" dirty="0">
                <a:latin typeface="Courier New" panose="02070309020205020404" pitchFamily="49" charset="0"/>
                <a:cs typeface="Courier New" panose="02070309020205020404" pitchFamily="49" charset="0"/>
              </a:rPr>
              <a:t>I(Time.z^2)   3.5180     0.2683 29.0580  13.112 9.88e-14 ***</a:t>
            </a:r>
          </a:p>
          <a:p>
            <a:r>
              <a:rPr lang="da-DK" sz="1200" dirty="0">
                <a:latin typeface="Courier New" panose="02070309020205020404" pitchFamily="49" charset="0"/>
                <a:cs typeface="Courier New" panose="02070309020205020404" pitchFamily="49" charset="0"/>
              </a:rPr>
              <a:t>---</a:t>
            </a:r>
          </a:p>
          <a:p>
            <a:r>
              <a:rPr lang="da-DK" sz="1200" dirty="0">
                <a:latin typeface="Courier New" panose="02070309020205020404" pitchFamily="49" charset="0"/>
                <a:cs typeface="Courier New" panose="02070309020205020404" pitchFamily="49" charset="0"/>
              </a:rPr>
              <a:t>Signif. codes:  0 ‘***’ 0.001 ‘**’ 0.01 ‘*’ 0.05 ‘.’ 0.1 ‘ ’ 1</a:t>
            </a:r>
          </a:p>
        </p:txBody>
      </p:sp>
      <p:sp>
        <p:nvSpPr>
          <p:cNvPr id="8" name="TextBox 7">
            <a:extLst>
              <a:ext uri="{FF2B5EF4-FFF2-40B4-BE49-F238E27FC236}">
                <a16:creationId xmlns:a16="http://schemas.microsoft.com/office/drawing/2014/main" id="{6C415C41-B4EB-475E-95B5-4850CDE8A6B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Time dynamics – Quadratic multilevel approach</a:t>
            </a:r>
            <a:endParaRPr lang="en-GB"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3700092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479B8C-C24F-4E01-BA31-8EAA451434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67608" y="1756060"/>
            <a:ext cx="6749415" cy="4935778"/>
          </a:xfrm>
          <a:prstGeom prst="rect">
            <a:avLst/>
          </a:prstGeom>
        </p:spPr>
      </p:pic>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Predicted profiles for the population </a:t>
            </a:r>
            <a:r>
              <a:rPr lang="da-DK" sz="1600">
                <a:latin typeface="Calibri Light" panose="020F0302020204030204" pitchFamily="34" charset="0"/>
                <a:cs typeface="Calibri Light" panose="020F0302020204030204" pitchFamily="34" charset="0"/>
              </a:rPr>
              <a:t>and the two </a:t>
            </a:r>
            <a:r>
              <a:rPr lang="da-DK" sz="1600" dirty="0">
                <a:latin typeface="Calibri Light" panose="020F0302020204030204" pitchFamily="34" charset="0"/>
                <a:cs typeface="Calibri Light" panose="020F0302020204030204" pitchFamily="34" charset="0"/>
              </a:rPr>
              <a:t>stores:</a:t>
            </a:r>
            <a:endParaRPr lang="da-DK" sz="1100" dirty="0">
              <a:latin typeface="Calibri Light" panose="020F0302020204030204" pitchFamily="34" charset="0"/>
              <a:cs typeface="Calibri Light" panose="020F0302020204030204" pitchFamily="34" charset="0"/>
            </a:endParaRPr>
          </a:p>
          <a:p>
            <a:pPr marL="0" indent="0">
              <a:buNone/>
            </a:pPr>
            <a:endParaRPr lang="da-DK" sz="1100" dirty="0">
              <a:latin typeface="Calibri Light" panose="020F0302020204030204" pitchFamily="34" charset="0"/>
              <a:cs typeface="Calibri Light" panose="020F0302020204030204" pitchFamily="34" charset="0"/>
            </a:endParaRPr>
          </a:p>
          <a:p>
            <a:pPr marL="0" indent="0">
              <a:buNone/>
            </a:pPr>
            <a:endParaRPr lang="da-DK" sz="1100" dirty="0">
              <a:latin typeface="Calibri Light" panose="020F0302020204030204" pitchFamily="34" charset="0"/>
              <a:cs typeface="Calibri Light" panose="020F0302020204030204" pitchFamily="34" charset="0"/>
            </a:endParaRPr>
          </a:p>
          <a:p>
            <a:endParaRPr lang="da-DK" sz="1600" dirty="0">
              <a:latin typeface="Calibri Light" panose="020F0302020204030204" pitchFamily="34" charset="0"/>
              <a:cs typeface="Calibri Light" panose="020F0302020204030204" pitchFamily="34" charset="0"/>
            </a:endParaRPr>
          </a:p>
          <a:p>
            <a:pPr>
              <a:buClr>
                <a:srgbClr val="69A131"/>
              </a:buClr>
              <a:buFont typeface="Arial" panose="020B0604020202020204" pitchFamily="34" charset="0"/>
              <a:buChar char="+"/>
            </a:pPr>
            <a:endParaRPr lang="da-DK" sz="1600" dirty="0">
              <a:latin typeface="Calibri Light" panose="020F0302020204030204" pitchFamily="34" charset="0"/>
              <a:cs typeface="Calibri Light" panose="020F0302020204030204" pitchFamily="34" charset="0"/>
            </a:endParaRPr>
          </a:p>
          <a:p>
            <a:pPr marL="0" indent="0">
              <a:buNone/>
            </a:pPr>
            <a:endParaRPr lang="da-DK" sz="1600" dirty="0">
              <a:latin typeface="Calibri Light" panose="020F0302020204030204" pitchFamily="34" charset="0"/>
              <a:cs typeface="Calibri Light" panose="020F0302020204030204" pitchFamily="34" charset="0"/>
            </a:endParaRPr>
          </a:p>
          <a:p>
            <a:pPr marL="0" indent="0">
              <a:buNone/>
            </a:pPr>
            <a:r>
              <a:rPr lang="da-DK" sz="1600" dirty="0">
                <a:latin typeface="Calibri Light" panose="020F0302020204030204" pitchFamily="34" charset="0"/>
                <a:cs typeface="Calibri Light" panose="020F0302020204030204" pitchFamily="34" charset="0"/>
              </a:rPr>
              <a:t> </a:t>
            </a:r>
          </a:p>
        </p:txBody>
      </p:sp>
      <p:cxnSp>
        <p:nvCxnSpPr>
          <p:cNvPr id="7" name="Straight Connector 6">
            <a:extLst>
              <a:ext uri="{FF2B5EF4-FFF2-40B4-BE49-F238E27FC236}">
                <a16:creationId xmlns:a16="http://schemas.microsoft.com/office/drawing/2014/main" id="{7F9F8EFA-2F71-4A6A-8EB4-889B799057CE}"/>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E4EA4F5-BA22-44BF-9765-5772E5B0C5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0" name="TextBox 9">
            <a:extLst>
              <a:ext uri="{FF2B5EF4-FFF2-40B4-BE49-F238E27FC236}">
                <a16:creationId xmlns:a16="http://schemas.microsoft.com/office/drawing/2014/main" id="{5C992187-19F0-4D11-ABEF-35665A12286B}"/>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Time dynamics – Quadratic multilevel approach</a:t>
            </a:r>
            <a:endParaRPr lang="en-GB"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654807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4968552" cy="4925144"/>
          </a:xfrm>
        </p:spPr>
        <p:txBody>
          <a:bodyPr>
            <a:noAutofit/>
          </a:bodyPr>
          <a:lstStyle/>
          <a:p>
            <a:r>
              <a:rPr lang="da-DK" sz="1600" dirty="0">
                <a:latin typeface="Calibri Light" panose="020F0302020204030204" pitchFamily="34" charset="0"/>
                <a:cs typeface="Calibri Light" panose="020F0302020204030204" pitchFamily="34" charset="0"/>
              </a:rPr>
              <a:t>The results look nice but in </a:t>
            </a:r>
            <a:r>
              <a:rPr lang="da-DK" sz="1600">
                <a:latin typeface="Calibri Light" panose="020F0302020204030204" pitchFamily="34" charset="0"/>
                <a:cs typeface="Calibri Light" panose="020F0302020204030204" pitchFamily="34" charset="0"/>
              </a:rPr>
              <a:t>reality quadratic </a:t>
            </a:r>
            <a:r>
              <a:rPr lang="da-DK" sz="1600" dirty="0">
                <a:latin typeface="Calibri Light" panose="020F0302020204030204" pitchFamily="34" charset="0"/>
                <a:cs typeface="Calibri Light" panose="020F0302020204030204" pitchFamily="34" charset="0"/>
              </a:rPr>
              <a:t>regression is not easy to interpret. We can clearly see that sales </a:t>
            </a:r>
            <a:r>
              <a:rPr lang="da-DK" sz="1600">
                <a:latin typeface="Calibri Light" panose="020F0302020204030204" pitchFamily="34" charset="0"/>
                <a:cs typeface="Calibri Light" panose="020F0302020204030204" pitchFamily="34" charset="0"/>
              </a:rPr>
              <a:t>increased after </a:t>
            </a:r>
            <a:r>
              <a:rPr lang="da-DK" sz="1600" dirty="0">
                <a:latin typeface="Calibri Light" panose="020F0302020204030204" pitchFamily="34" charset="0"/>
                <a:cs typeface="Calibri Light" panose="020F0302020204030204" pitchFamily="34" charset="0"/>
              </a:rPr>
              <a:t>the advertising campaign but the effect is hard to quantify. The model did not allow us to </a:t>
            </a:r>
            <a:r>
              <a:rPr lang="da-DK" sz="1600" dirty="0">
                <a:solidFill>
                  <a:srgbClr val="0070C0"/>
                </a:solidFill>
                <a:latin typeface="Calibri Light" panose="020F0302020204030204" pitchFamily="34" charset="0"/>
                <a:cs typeface="Calibri Light" panose="020F0302020204030204" pitchFamily="34" charset="0"/>
              </a:rPr>
              <a:t>test two hypotheses</a:t>
            </a:r>
            <a:r>
              <a:rPr lang="da-DK" sz="1600" dirty="0">
                <a:latin typeface="Calibri Light" panose="020F0302020204030204" pitchFamily="34" charset="0"/>
                <a:cs typeface="Calibri Light" panose="020F0302020204030204" pitchFamily="34" charset="0"/>
              </a:rPr>
              <a:t>:</a:t>
            </a:r>
          </a:p>
          <a:p>
            <a:endParaRPr lang="da-DK" sz="1600" dirty="0">
              <a:latin typeface="Calibri Light" panose="020F0302020204030204" pitchFamily="34" charset="0"/>
              <a:cs typeface="Calibri Light" panose="020F0302020204030204" pitchFamily="34" charset="0"/>
            </a:endParaRPr>
          </a:p>
          <a:p>
            <a:pPr marL="800100" lvl="1" indent="-342900">
              <a:buFont typeface="+mj-lt"/>
              <a:buAutoNum type="arabicPeriod"/>
            </a:pPr>
            <a:r>
              <a:rPr lang="da-DK" sz="1600" dirty="0">
                <a:latin typeface="Calibri Light" panose="020F0302020204030204" pitchFamily="34" charset="0"/>
                <a:cs typeface="Calibri Light" panose="020F0302020204030204" pitchFamily="34" charset="0"/>
              </a:rPr>
              <a:t>Did advertising have a significant effect on the sales trend?</a:t>
            </a:r>
          </a:p>
          <a:p>
            <a:pPr marL="800100" lvl="1" indent="-342900">
              <a:buFont typeface="+mj-lt"/>
              <a:buAutoNum type="arabicPeriod"/>
            </a:pPr>
            <a:r>
              <a:rPr lang="da-DK" sz="1600" dirty="0">
                <a:latin typeface="Calibri Light" panose="020F0302020204030204" pitchFamily="34" charset="0"/>
                <a:cs typeface="Calibri Light" panose="020F0302020204030204" pitchFamily="34" charset="0"/>
              </a:rPr>
              <a:t>Are there random differences in stores with respect to the advertising effect?</a:t>
            </a: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Another problem with polynomial models are their behavior outside of the observed data. The quadratic curves on both sides would </a:t>
            </a:r>
            <a:r>
              <a:rPr lang="da-DK" sz="1600" dirty="0">
                <a:solidFill>
                  <a:srgbClr val="0070C0"/>
                </a:solidFill>
                <a:latin typeface="Calibri Light" panose="020F0302020204030204" pitchFamily="34" charset="0"/>
                <a:cs typeface="Calibri Light" panose="020F0302020204030204" pitchFamily="34" charset="0"/>
              </a:rPr>
              <a:t>extrapolate to never-ending exponential sales</a:t>
            </a:r>
            <a:r>
              <a:rPr lang="da-DK" sz="1600" dirty="0">
                <a:latin typeface="Calibri Light" panose="020F0302020204030204" pitchFamily="34" charset="0"/>
                <a:cs typeface="Calibri Light" panose="020F0302020204030204" pitchFamily="34" charset="0"/>
              </a:rPr>
              <a:t>.</a:t>
            </a: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Can we not find a model that solves these issues...?</a:t>
            </a:r>
          </a:p>
          <a:p>
            <a:pPr marL="0" indent="0">
              <a:buNone/>
            </a:pPr>
            <a:endParaRPr lang="da-DK" sz="1600" dirty="0">
              <a:latin typeface="Courier New" panose="02070309020205020404" pitchFamily="49" charset="0"/>
              <a:cs typeface="Courier New" panose="02070309020205020404" pitchFamily="49" charset="0"/>
            </a:endParaRPr>
          </a:p>
          <a:p>
            <a:pPr marL="0" indent="0">
              <a:buNone/>
            </a:pPr>
            <a:endParaRPr lang="da-DK" sz="1600" dirty="0">
              <a:latin typeface="Courier New" panose="02070309020205020404" pitchFamily="49" charset="0"/>
              <a:cs typeface="Courier New" panose="02070309020205020404" pitchFamily="49" charset="0"/>
            </a:endParaRPr>
          </a:p>
          <a:p>
            <a:endParaRPr lang="da-DK" sz="1600" dirty="0">
              <a:latin typeface="Times New Roman" panose="02020603050405020304" pitchFamily="18" charset="0"/>
              <a:cs typeface="Times New Roman" panose="02020603050405020304" pitchFamily="18" charset="0"/>
            </a:endParaRPr>
          </a:p>
          <a:p>
            <a:pPr>
              <a:buClr>
                <a:srgbClr val="69A131"/>
              </a:buClr>
              <a:buFont typeface="Arial" panose="020B0604020202020204" pitchFamily="34" charset="0"/>
              <a:buChar char="+"/>
            </a:pPr>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r>
              <a:rPr lang="da-DK" sz="1600" dirty="0">
                <a:latin typeface="Times New Roman" panose="02020603050405020304" pitchFamily="18" charset="0"/>
                <a:cs typeface="Times New Roman" panose="02020603050405020304" pitchFamily="18" charset="0"/>
              </a:rPr>
              <a:t> </a:t>
            </a:r>
          </a:p>
        </p:txBody>
      </p:sp>
      <p:cxnSp>
        <p:nvCxnSpPr>
          <p:cNvPr id="7" name="Straight Connector 6">
            <a:extLst>
              <a:ext uri="{FF2B5EF4-FFF2-40B4-BE49-F238E27FC236}">
                <a16:creationId xmlns:a16="http://schemas.microsoft.com/office/drawing/2014/main" id="{7F9F8EFA-2F71-4A6A-8EB4-889B799057CE}"/>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E4EA4F5-BA22-44BF-9765-5772E5B0C58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0" name="Content Placeholder 2">
            <a:extLst>
              <a:ext uri="{FF2B5EF4-FFF2-40B4-BE49-F238E27FC236}">
                <a16:creationId xmlns:a16="http://schemas.microsoft.com/office/drawing/2014/main" id="{CA1FDDC7-59B3-404F-A500-3D50E9744D70}"/>
              </a:ext>
            </a:extLst>
          </p:cNvPr>
          <p:cNvSpPr txBox="1">
            <a:spLocks/>
          </p:cNvSpPr>
          <p:nvPr/>
        </p:nvSpPr>
        <p:spPr>
          <a:xfrm>
            <a:off x="6659065" y="4596202"/>
            <a:ext cx="4588081" cy="16561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a-DK" sz="1600" dirty="0">
                <a:latin typeface="Calibri Light" panose="020F0302020204030204" pitchFamily="34" charset="0"/>
                <a:cs typeface="Calibri Light" panose="020F0302020204030204" pitchFamily="34" charset="0"/>
              </a:rPr>
              <a:t>An alternative approach to trend-modelling or curve-fitting with polynomials is to use </a:t>
            </a:r>
            <a:r>
              <a:rPr lang="da-DK" sz="1600" dirty="0">
                <a:solidFill>
                  <a:srgbClr val="0070C0"/>
                </a:solidFill>
                <a:latin typeface="Calibri Light" panose="020F0302020204030204" pitchFamily="34" charset="0"/>
                <a:cs typeface="Calibri Light" panose="020F0302020204030204" pitchFamily="34" charset="0"/>
              </a:rPr>
              <a:t>piecewise linear regression</a:t>
            </a:r>
            <a:r>
              <a:rPr lang="da-DK" sz="1600" dirty="0">
                <a:latin typeface="Calibri Light" panose="020F0302020204030204" pitchFamily="34" charset="0"/>
                <a:cs typeface="Calibri Light" panose="020F0302020204030204" pitchFamily="34" charset="0"/>
              </a:rPr>
              <a:t>. Instead of fitting one linear slope, we fit multiple linear slopes, joined by knot points. Such pieces are called </a:t>
            </a:r>
            <a:r>
              <a:rPr lang="da-DK" sz="1600" i="1" dirty="0">
                <a:solidFill>
                  <a:srgbClr val="0070C0"/>
                </a:solidFill>
                <a:latin typeface="Calibri Light" panose="020F0302020204030204" pitchFamily="34" charset="0"/>
                <a:cs typeface="Calibri Light" panose="020F0302020204030204" pitchFamily="34" charset="0"/>
              </a:rPr>
              <a:t>splines</a:t>
            </a:r>
            <a:r>
              <a:rPr lang="da-DK" sz="1600" dirty="0">
                <a:latin typeface="Calibri Light" panose="020F0302020204030204" pitchFamily="34" charset="0"/>
                <a:cs typeface="Calibri Light" panose="020F0302020204030204" pitchFamily="34" charset="0"/>
              </a:rPr>
              <a:t>.</a:t>
            </a:r>
          </a:p>
        </p:txBody>
      </p:sp>
      <p:pic>
        <p:nvPicPr>
          <p:cNvPr id="11" name="Picture 10">
            <a:extLst>
              <a:ext uri="{FF2B5EF4-FFF2-40B4-BE49-F238E27FC236}">
                <a16:creationId xmlns:a16="http://schemas.microsoft.com/office/drawing/2014/main" id="{137DF14E-EA20-4EDA-8560-B43F69E357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7917" y="1479369"/>
            <a:ext cx="4830379" cy="3096343"/>
          </a:xfrm>
          <a:prstGeom prst="rect">
            <a:avLst/>
          </a:prstGeom>
        </p:spPr>
      </p:pic>
      <p:sp>
        <p:nvSpPr>
          <p:cNvPr id="8" name="TextBox 7">
            <a:extLst>
              <a:ext uri="{FF2B5EF4-FFF2-40B4-BE49-F238E27FC236}">
                <a16:creationId xmlns:a16="http://schemas.microsoft.com/office/drawing/2014/main" id="{723CB2AC-16DA-4501-8895-6782145D8712}"/>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Time dynamics – Spline multilevel approach</a:t>
            </a:r>
            <a:endParaRPr lang="en-GB"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1780086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For the pony data, we can add a spline effect to our model by creating a new time variable, that is only ”switched-on” (non-zero) after the start of the advertising campaign. For the standardized time variable, this is done as follows:</a:t>
            </a:r>
          </a:p>
          <a:p>
            <a:endParaRPr lang="da-DK" sz="1600" dirty="0">
              <a:latin typeface="Times New Roman" panose="02020603050405020304" pitchFamily="18" charset="0"/>
              <a:cs typeface="Times New Roman" panose="02020603050405020304" pitchFamily="18" charset="0"/>
            </a:endParaRPr>
          </a:p>
          <a:p>
            <a:pPr marL="0" indent="0">
              <a:buNone/>
            </a:pPr>
            <a:r>
              <a:rPr lang="da-DK" sz="1400" dirty="0">
                <a:latin typeface="Courier New" panose="02070309020205020404" pitchFamily="49" charset="0"/>
                <a:cs typeface="Courier New" panose="02070309020205020404" pitchFamily="49" charset="0"/>
              </a:rPr>
              <a:t>	ponies$Time.s &lt;- ifelse(ponies$Time&lt;0.03, 0, ponies$Time-0.03)</a:t>
            </a:r>
          </a:p>
          <a:p>
            <a:endParaRPr lang="da-DK" sz="1600" dirty="0">
              <a:latin typeface="Times New Roman" panose="02020603050405020304" pitchFamily="18" charset="0"/>
              <a:cs typeface="Times New Roman" panose="02020603050405020304" pitchFamily="18" charset="0"/>
            </a:endParaRPr>
          </a:p>
          <a:p>
            <a:r>
              <a:rPr lang="da-DK" sz="1600" dirty="0">
                <a:latin typeface="Calibri Light" panose="020F0302020204030204" pitchFamily="34" charset="0"/>
                <a:cs typeface="Calibri Light" panose="020F0302020204030204" pitchFamily="34" charset="0"/>
              </a:rPr>
              <a:t>Next we enter it into our model:</a:t>
            </a:r>
          </a:p>
          <a:p>
            <a:endParaRPr lang="da-DK" sz="1600" dirty="0">
              <a:latin typeface="Times New Roman" panose="02020603050405020304" pitchFamily="18" charset="0"/>
              <a:cs typeface="Times New Roman" panose="02020603050405020304" pitchFamily="18" charset="0"/>
            </a:endParaRPr>
          </a:p>
          <a:p>
            <a:pPr marL="0" indent="0">
              <a:buNone/>
            </a:pPr>
            <a:r>
              <a:rPr lang="da-DK" sz="1400" dirty="0">
                <a:latin typeface="Courier New" panose="02070309020205020404" pitchFamily="49" charset="0"/>
                <a:cs typeface="Courier New" panose="02070309020205020404" pitchFamily="49" charset="0"/>
              </a:rPr>
              <a:t>	splinemod &lt;- lmer(Sales~Time.z+Time.s+(1+Time.z+Time.s|Store),data=ponies)</a:t>
            </a:r>
          </a:p>
          <a:p>
            <a:pPr marL="0" indent="0">
              <a:buNone/>
            </a:pPr>
            <a:endParaRPr lang="da-DK" sz="1600" dirty="0">
              <a:latin typeface="Times New Roman" panose="02020603050405020304" pitchFamily="18" charset="0"/>
              <a:cs typeface="Times New Roman" panose="02020603050405020304" pitchFamily="18" charset="0"/>
            </a:endParaRPr>
          </a:p>
          <a:p>
            <a:r>
              <a:rPr lang="da-DK" sz="1600" dirty="0">
                <a:latin typeface="Calibri Light" panose="020F0302020204030204" pitchFamily="34" charset="0"/>
                <a:cs typeface="Calibri Light" panose="020F0302020204030204" pitchFamily="34" charset="0"/>
              </a:rPr>
              <a:t>However, it turns out that this model is not identifiable by R (=overparametrized) unless we restrict the random time and the random spline effect to be uncorrelated.</a:t>
            </a: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r>
              <a:rPr lang="da-DK" sz="1400" dirty="0">
                <a:latin typeface="Courier New" panose="02070309020205020404" pitchFamily="49" charset="0"/>
                <a:cs typeface="Courier New" panose="02070309020205020404" pitchFamily="49" charset="0"/>
              </a:rPr>
              <a:t>	splinemod &lt;- lmer(Sales~Time.z+Time.s+(1+Time.z+Time.s</a:t>
            </a:r>
            <a:r>
              <a:rPr lang="da-DK" sz="1400" b="1" dirty="0">
                <a:solidFill>
                  <a:srgbClr val="FF0000"/>
                </a:solidFill>
                <a:latin typeface="Courier New" panose="02070309020205020404" pitchFamily="49" charset="0"/>
                <a:cs typeface="Courier New" panose="02070309020205020404" pitchFamily="49" charset="0"/>
              </a:rPr>
              <a:t>||</a:t>
            </a:r>
            <a:r>
              <a:rPr lang="da-DK" sz="1400" dirty="0">
                <a:latin typeface="Courier New" panose="02070309020205020404" pitchFamily="49" charset="0"/>
                <a:cs typeface="Courier New" panose="02070309020205020404" pitchFamily="49" charset="0"/>
              </a:rPr>
              <a:t>Store),data=ponies)</a:t>
            </a:r>
          </a:p>
          <a:p>
            <a:pPr marL="0" indent="0">
              <a:buNone/>
            </a:pPr>
            <a:endParaRPr lang="da-DK" sz="1100" dirty="0">
              <a:latin typeface="Courier New" panose="02070309020205020404" pitchFamily="49" charset="0"/>
              <a:cs typeface="Courier New" panose="02070309020205020404" pitchFamily="49" charset="0"/>
            </a:endParaRPr>
          </a:p>
          <a:p>
            <a:endParaRPr lang="da-DK" sz="1600" dirty="0">
              <a:latin typeface="Times New Roman" panose="02020603050405020304" pitchFamily="18" charset="0"/>
              <a:cs typeface="Times New Roman" panose="02020603050405020304" pitchFamily="18" charset="0"/>
            </a:endParaRPr>
          </a:p>
          <a:p>
            <a:pPr>
              <a:buClr>
                <a:srgbClr val="69A131"/>
              </a:buClr>
              <a:buFont typeface="Arial" panose="020B0604020202020204" pitchFamily="34" charset="0"/>
              <a:buChar char="+"/>
            </a:pPr>
            <a:endParaRPr lang="da-DK" sz="1600" dirty="0">
              <a:latin typeface="Times New Roman" panose="02020603050405020304" pitchFamily="18" charset="0"/>
              <a:cs typeface="Times New Roman" panose="02020603050405020304" pitchFamily="18" charset="0"/>
            </a:endParaRPr>
          </a:p>
          <a:p>
            <a:pPr marL="0" indent="0">
              <a:buNone/>
            </a:pPr>
            <a:endParaRPr lang="da-DK" sz="1600" dirty="0">
              <a:latin typeface="Times New Roman" panose="02020603050405020304" pitchFamily="18" charset="0"/>
              <a:cs typeface="Times New Roman" panose="02020603050405020304" pitchFamily="18" charset="0"/>
            </a:endParaRPr>
          </a:p>
          <a:p>
            <a:pPr marL="0" indent="0">
              <a:buNone/>
            </a:pPr>
            <a:r>
              <a:rPr lang="da-DK" sz="1600" dirty="0">
                <a:latin typeface="Times New Roman" panose="02020603050405020304" pitchFamily="18" charset="0"/>
                <a:cs typeface="Times New Roman" panose="02020603050405020304" pitchFamily="18" charset="0"/>
              </a:rPr>
              <a:t> </a:t>
            </a:r>
          </a:p>
        </p:txBody>
      </p:sp>
      <p:cxnSp>
        <p:nvCxnSpPr>
          <p:cNvPr id="7" name="Straight Connector 6">
            <a:extLst>
              <a:ext uri="{FF2B5EF4-FFF2-40B4-BE49-F238E27FC236}">
                <a16:creationId xmlns:a16="http://schemas.microsoft.com/office/drawing/2014/main" id="{7F9F8EFA-2F71-4A6A-8EB4-889B799057CE}"/>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E4EA4F5-BA22-44BF-9765-5772E5B0C58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0" name="TextBox 9">
            <a:extLst>
              <a:ext uri="{FF2B5EF4-FFF2-40B4-BE49-F238E27FC236}">
                <a16:creationId xmlns:a16="http://schemas.microsoft.com/office/drawing/2014/main" id="{3F6BBC11-B7C7-4EA4-89E1-6F771B2D3A9E}"/>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Time dynamics – Spline multilevel approach</a:t>
            </a:r>
            <a:endParaRPr lang="en-GB"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1209585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BF76B5-932E-47BE-B8D2-46CFE61F7B0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67608" y="1756060"/>
            <a:ext cx="6749415" cy="4935777"/>
          </a:xfrm>
          <a:prstGeom prst="rect">
            <a:avLst/>
          </a:prstGeom>
        </p:spPr>
      </p:pic>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Predicted profiles for the population </a:t>
            </a:r>
            <a:r>
              <a:rPr lang="da-DK" sz="1600">
                <a:latin typeface="Calibri Light" panose="020F0302020204030204" pitchFamily="34" charset="0"/>
                <a:cs typeface="Calibri Light" panose="020F0302020204030204" pitchFamily="34" charset="0"/>
              </a:rPr>
              <a:t>and the two </a:t>
            </a:r>
            <a:r>
              <a:rPr lang="da-DK" sz="1600" dirty="0">
                <a:latin typeface="Calibri Light" panose="020F0302020204030204" pitchFamily="34" charset="0"/>
                <a:cs typeface="Calibri Light" panose="020F0302020204030204" pitchFamily="34" charset="0"/>
              </a:rPr>
              <a:t>stores:</a:t>
            </a:r>
            <a:endParaRPr lang="da-DK" sz="1100" dirty="0">
              <a:latin typeface="Calibri Light" panose="020F0302020204030204" pitchFamily="34" charset="0"/>
              <a:cs typeface="Calibri Light" panose="020F0302020204030204" pitchFamily="34" charset="0"/>
            </a:endParaRPr>
          </a:p>
          <a:p>
            <a:pPr marL="0" indent="0">
              <a:buNone/>
            </a:pPr>
            <a:endParaRPr lang="da-DK" sz="1100" dirty="0">
              <a:latin typeface="Calibri Light" panose="020F0302020204030204" pitchFamily="34" charset="0"/>
              <a:cs typeface="Calibri Light" panose="020F0302020204030204" pitchFamily="34" charset="0"/>
            </a:endParaRPr>
          </a:p>
          <a:p>
            <a:pPr marL="0" indent="0">
              <a:buNone/>
            </a:pPr>
            <a:endParaRPr lang="da-DK" sz="1100" dirty="0">
              <a:latin typeface="Calibri Light" panose="020F0302020204030204" pitchFamily="34" charset="0"/>
              <a:cs typeface="Calibri Light" panose="020F0302020204030204" pitchFamily="34" charset="0"/>
            </a:endParaRPr>
          </a:p>
          <a:p>
            <a:endParaRPr lang="da-DK" sz="1600" dirty="0">
              <a:latin typeface="Calibri Light" panose="020F0302020204030204" pitchFamily="34" charset="0"/>
              <a:cs typeface="Calibri Light" panose="020F0302020204030204" pitchFamily="34" charset="0"/>
            </a:endParaRPr>
          </a:p>
          <a:p>
            <a:pPr>
              <a:buClr>
                <a:srgbClr val="69A131"/>
              </a:buClr>
              <a:buFont typeface="Arial" panose="020B0604020202020204" pitchFamily="34" charset="0"/>
              <a:buChar char="+"/>
            </a:pPr>
            <a:endParaRPr lang="da-DK" sz="1600" dirty="0">
              <a:latin typeface="Calibri Light" panose="020F0302020204030204" pitchFamily="34" charset="0"/>
              <a:cs typeface="Calibri Light" panose="020F0302020204030204" pitchFamily="34" charset="0"/>
            </a:endParaRPr>
          </a:p>
          <a:p>
            <a:pPr marL="0" indent="0">
              <a:buNone/>
            </a:pPr>
            <a:endParaRPr lang="da-DK" sz="1600" dirty="0">
              <a:latin typeface="Calibri Light" panose="020F0302020204030204" pitchFamily="34" charset="0"/>
              <a:cs typeface="Calibri Light" panose="020F0302020204030204" pitchFamily="34" charset="0"/>
            </a:endParaRPr>
          </a:p>
          <a:p>
            <a:pPr marL="0" indent="0">
              <a:buNone/>
            </a:pPr>
            <a:r>
              <a:rPr lang="da-DK" sz="1600" dirty="0">
                <a:latin typeface="Calibri Light" panose="020F0302020204030204" pitchFamily="34" charset="0"/>
                <a:cs typeface="Calibri Light" panose="020F0302020204030204" pitchFamily="34" charset="0"/>
              </a:rPr>
              <a:t> </a:t>
            </a:r>
          </a:p>
        </p:txBody>
      </p:sp>
      <p:cxnSp>
        <p:nvCxnSpPr>
          <p:cNvPr id="7" name="Straight Connector 6">
            <a:extLst>
              <a:ext uri="{FF2B5EF4-FFF2-40B4-BE49-F238E27FC236}">
                <a16:creationId xmlns:a16="http://schemas.microsoft.com/office/drawing/2014/main" id="{7F9F8EFA-2F71-4A6A-8EB4-889B799057CE}"/>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E4EA4F5-BA22-44BF-9765-5772E5B0C5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8" name="TextBox 7">
            <a:extLst>
              <a:ext uri="{FF2B5EF4-FFF2-40B4-BE49-F238E27FC236}">
                <a16:creationId xmlns:a16="http://schemas.microsoft.com/office/drawing/2014/main" id="{C44D6BD1-CE59-482E-8258-9AE384EDEFB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Time dynamics – Spline multilevel approach</a:t>
            </a:r>
            <a:endParaRPr lang="en-GB"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6737980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400" dirty="0">
                <a:latin typeface="Calibri Light" panose="020F0302020204030204" pitchFamily="34" charset="0"/>
                <a:cs typeface="Calibri Light" panose="020F0302020204030204" pitchFamily="34" charset="0"/>
              </a:rPr>
              <a:t>Testing the two </a:t>
            </a:r>
            <a:r>
              <a:rPr lang="da-DK" sz="1400">
                <a:latin typeface="Calibri Light" panose="020F0302020204030204" pitchFamily="34" charset="0"/>
                <a:cs typeface="Calibri Light" panose="020F0302020204030204" pitchFamily="34" charset="0"/>
              </a:rPr>
              <a:t>hypotheses:</a:t>
            </a:r>
          </a:p>
          <a:p>
            <a:pPr marL="0" indent="0">
              <a:buNone/>
            </a:pPr>
            <a:endParaRPr lang="da-DK" sz="1400">
              <a:latin typeface="Calibri Light" panose="020F0302020204030204" pitchFamily="34" charset="0"/>
              <a:cs typeface="Calibri Light" panose="020F0302020204030204" pitchFamily="34" charset="0"/>
            </a:endParaRPr>
          </a:p>
          <a:p>
            <a:pPr lvl="1">
              <a:buFont typeface="+mj-lt"/>
              <a:buAutoNum type="arabicPeriod"/>
            </a:pPr>
            <a:r>
              <a:rPr lang="da-DK" sz="1400">
                <a:latin typeface="Calibri Light" panose="020F0302020204030204" pitchFamily="34" charset="0"/>
                <a:cs typeface="Calibri Light" panose="020F0302020204030204" pitchFamily="34" charset="0"/>
              </a:rPr>
              <a:t>Random </a:t>
            </a:r>
            <a:r>
              <a:rPr lang="da-DK" sz="1400" dirty="0">
                <a:latin typeface="Calibri Light" panose="020F0302020204030204" pitchFamily="34" charset="0"/>
                <a:cs typeface="Calibri Light" panose="020F0302020204030204" pitchFamily="34" charset="0"/>
              </a:rPr>
              <a:t>variation in store sales after advertising is supported </a:t>
            </a:r>
            <a:r>
              <a:rPr lang="da-DK" sz="1400">
                <a:latin typeface="Calibri Light" panose="020F0302020204030204" pitchFamily="34" charset="0"/>
                <a:cs typeface="Calibri Light" panose="020F0302020204030204" pitchFamily="34" charset="0"/>
              </a:rPr>
              <a:t>by AIC, </a:t>
            </a:r>
            <a:r>
              <a:rPr lang="da-DK" sz="1400" dirty="0">
                <a:latin typeface="Calibri Light" panose="020F0302020204030204" pitchFamily="34" charset="0"/>
                <a:cs typeface="Calibri Light" panose="020F0302020204030204" pitchFamily="34" charset="0"/>
              </a:rPr>
              <a:t>showing lower values for the model with a random spline effect (</a:t>
            </a:r>
            <a:r>
              <a:rPr lang="da-DK" sz="1400" dirty="0">
                <a:solidFill>
                  <a:srgbClr val="0070C0"/>
                </a:solidFill>
                <a:latin typeface="Calibri Light" panose="020F0302020204030204" pitchFamily="34" charset="0"/>
                <a:cs typeface="Calibri Light" panose="020F0302020204030204" pitchFamily="34" charset="0"/>
              </a:rPr>
              <a:t>AIC=6827</a:t>
            </a:r>
            <a:r>
              <a:rPr lang="da-DK" sz="1400" dirty="0">
                <a:latin typeface="Calibri Light" panose="020F0302020204030204" pitchFamily="34" charset="0"/>
                <a:cs typeface="Calibri Light" panose="020F0302020204030204" pitchFamily="34" charset="0"/>
              </a:rPr>
              <a:t>) than one without (</a:t>
            </a:r>
            <a:r>
              <a:rPr lang="da-DK" sz="1400" dirty="0">
                <a:solidFill>
                  <a:srgbClr val="0070C0"/>
                </a:solidFill>
                <a:latin typeface="Calibri Light" panose="020F0302020204030204" pitchFamily="34" charset="0"/>
                <a:cs typeface="Calibri Light" panose="020F0302020204030204" pitchFamily="34" charset="0"/>
              </a:rPr>
              <a:t>AIC=7406</a:t>
            </a:r>
            <a:r>
              <a:rPr lang="da-DK" sz="1400" dirty="0">
                <a:latin typeface="Calibri Light" panose="020F0302020204030204" pitchFamily="34" charset="0"/>
                <a:cs typeface="Calibri Light" panose="020F0302020204030204" pitchFamily="34" charset="0"/>
              </a:rPr>
              <a:t>). As well, the LRT is significant.</a:t>
            </a:r>
          </a:p>
          <a:p>
            <a:pPr lvl="1">
              <a:buFont typeface="+mj-lt"/>
              <a:buAutoNum type="arabicPeriod"/>
            </a:pPr>
            <a:r>
              <a:rPr lang="da-DK" sz="1400" dirty="0">
                <a:latin typeface="Calibri Light" panose="020F0302020204030204" pitchFamily="34" charset="0"/>
                <a:cs typeface="Calibri Light" panose="020F0302020204030204" pitchFamily="34" charset="0"/>
              </a:rPr>
              <a:t>Summary output indicates that there is a </a:t>
            </a:r>
            <a:r>
              <a:rPr lang="da-DK" sz="1400" dirty="0">
                <a:solidFill>
                  <a:srgbClr val="0070C0"/>
                </a:solidFill>
                <a:latin typeface="Calibri Light" panose="020F0302020204030204" pitchFamily="34" charset="0"/>
                <a:cs typeface="Calibri Light" panose="020F0302020204030204" pitchFamily="34" charset="0"/>
              </a:rPr>
              <a:t>significant fixed spline effect</a:t>
            </a:r>
            <a:r>
              <a:rPr lang="da-DK" sz="1400" dirty="0">
                <a:latin typeface="Calibri Light" panose="020F0302020204030204" pitchFamily="34" charset="0"/>
                <a:cs typeface="Calibri Light" panose="020F0302020204030204" pitchFamily="34" charset="0"/>
              </a:rPr>
              <a:t>. In other words, the linear trend of sales changes </a:t>
            </a:r>
            <a:r>
              <a:rPr lang="da-DK" sz="1400" i="1" dirty="0">
                <a:latin typeface="Calibri Light" panose="020F0302020204030204" pitchFamily="34" charset="0"/>
                <a:cs typeface="Calibri Light" panose="020F0302020204030204" pitchFamily="34" charset="0"/>
              </a:rPr>
              <a:t>significantly </a:t>
            </a:r>
            <a:r>
              <a:rPr lang="da-DK" sz="1400" dirty="0">
                <a:latin typeface="Calibri Light" panose="020F0302020204030204" pitchFamily="34" charset="0"/>
                <a:cs typeface="Calibri Light" panose="020F0302020204030204" pitchFamily="34" charset="0"/>
              </a:rPr>
              <a:t>after the start of the advertising campaign, -4.87 versus -4.87+12.95=8.08</a:t>
            </a:r>
          </a:p>
          <a:p>
            <a:pPr marL="0" indent="0">
              <a:buNone/>
            </a:pPr>
            <a:endParaRPr lang="da-DK" sz="1400" dirty="0">
              <a:latin typeface="Times New Roman" panose="02020603050405020304" pitchFamily="18" charset="0"/>
              <a:cs typeface="Times New Roman" panose="02020603050405020304" pitchFamily="18" charset="0"/>
            </a:endParaRPr>
          </a:p>
          <a:p>
            <a:pPr marL="0" indent="0">
              <a:buNone/>
            </a:pPr>
            <a:endParaRPr lang="da-DK" sz="1400" dirty="0">
              <a:latin typeface="Times New Roman" panose="02020603050405020304" pitchFamily="18" charset="0"/>
              <a:cs typeface="Times New Roman" panose="02020603050405020304" pitchFamily="18" charset="0"/>
            </a:endParaRPr>
          </a:p>
          <a:p>
            <a:pPr marL="0" indent="0">
              <a:buNone/>
            </a:pPr>
            <a:endParaRPr lang="da-DK" sz="1400" dirty="0">
              <a:latin typeface="Courier New" panose="02070309020205020404" pitchFamily="49" charset="0"/>
              <a:cs typeface="Courier New" panose="02070309020205020404" pitchFamily="49" charset="0"/>
            </a:endParaRPr>
          </a:p>
          <a:p>
            <a:pPr marL="0" indent="0">
              <a:buNone/>
            </a:pPr>
            <a:endParaRPr lang="da-DK" sz="1400" dirty="0">
              <a:latin typeface="Courier New" panose="02070309020205020404" pitchFamily="49" charset="0"/>
              <a:cs typeface="Courier New" panose="02070309020205020404" pitchFamily="49" charset="0"/>
            </a:endParaRPr>
          </a:p>
          <a:p>
            <a:endParaRPr lang="da-DK" sz="1400" dirty="0">
              <a:latin typeface="Times New Roman" panose="02020603050405020304" pitchFamily="18" charset="0"/>
              <a:cs typeface="Times New Roman" panose="02020603050405020304" pitchFamily="18" charset="0"/>
            </a:endParaRPr>
          </a:p>
          <a:p>
            <a:pPr>
              <a:buClr>
                <a:srgbClr val="69A131"/>
              </a:buClr>
              <a:buFont typeface="Arial" panose="020B0604020202020204" pitchFamily="34" charset="0"/>
              <a:buChar char="+"/>
            </a:pPr>
            <a:endParaRPr lang="da-DK" sz="1400" dirty="0">
              <a:latin typeface="Times New Roman" panose="02020603050405020304" pitchFamily="18" charset="0"/>
              <a:cs typeface="Times New Roman" panose="02020603050405020304" pitchFamily="18" charset="0"/>
            </a:endParaRPr>
          </a:p>
          <a:p>
            <a:pPr marL="0" indent="0">
              <a:buNone/>
            </a:pPr>
            <a:endParaRPr lang="da-DK" sz="1400" dirty="0">
              <a:latin typeface="Times New Roman" panose="02020603050405020304" pitchFamily="18" charset="0"/>
              <a:cs typeface="Times New Roman" panose="02020603050405020304" pitchFamily="18" charset="0"/>
            </a:endParaRPr>
          </a:p>
          <a:p>
            <a:pPr marL="0" indent="0">
              <a:buNone/>
            </a:pPr>
            <a:r>
              <a:rPr lang="da-DK" sz="1400" dirty="0">
                <a:latin typeface="Times New Roman" panose="02020603050405020304" pitchFamily="18" charset="0"/>
                <a:cs typeface="Times New Roman" panose="02020603050405020304" pitchFamily="18" charset="0"/>
              </a:rPr>
              <a:t> </a:t>
            </a:r>
          </a:p>
        </p:txBody>
      </p:sp>
      <p:cxnSp>
        <p:nvCxnSpPr>
          <p:cNvPr id="7" name="Straight Connector 6">
            <a:extLst>
              <a:ext uri="{FF2B5EF4-FFF2-40B4-BE49-F238E27FC236}">
                <a16:creationId xmlns:a16="http://schemas.microsoft.com/office/drawing/2014/main" id="{7F9F8EFA-2F71-4A6A-8EB4-889B799057CE}"/>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E4EA4F5-BA22-44BF-9765-5772E5B0C58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4" name="Rectangle 3">
            <a:extLst>
              <a:ext uri="{FF2B5EF4-FFF2-40B4-BE49-F238E27FC236}">
                <a16:creationId xmlns:a16="http://schemas.microsoft.com/office/drawing/2014/main" id="{543BE13A-4F19-4676-8C9D-F9E143D8E3D1}"/>
              </a:ext>
            </a:extLst>
          </p:cNvPr>
          <p:cNvSpPr/>
          <p:nvPr/>
        </p:nvSpPr>
        <p:spPr>
          <a:xfrm>
            <a:off x="1918956" y="3501008"/>
            <a:ext cx="7272808" cy="2677656"/>
          </a:xfrm>
          <a:prstGeom prst="rect">
            <a:avLst/>
          </a:prstGeom>
          <a:ln>
            <a:solidFill>
              <a:schemeClr val="tx1">
                <a:lumMod val="50000"/>
                <a:lumOff val="50000"/>
              </a:schemeClr>
            </a:solidFill>
            <a:prstDash val="dash"/>
          </a:ln>
        </p:spPr>
        <p:txBody>
          <a:bodyPr wrap="square">
            <a:spAutoFit/>
          </a:bodyPr>
          <a:lstStyle/>
          <a:p>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npar</a:t>
            </a: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logLik</a:t>
            </a:r>
            <a:r>
              <a:rPr lang="en-GB" sz="1200" dirty="0">
                <a:latin typeface="Courier New" panose="02070309020205020404" pitchFamily="49" charset="0"/>
                <a:cs typeface="Courier New" panose="02070309020205020404" pitchFamily="49" charset="0"/>
              </a:rPr>
              <a:t>    AIC    LRT Df </a:t>
            </a:r>
            <a:r>
              <a:rPr lang="en-GB" sz="1200" dirty="0" err="1">
                <a:latin typeface="Courier New" panose="02070309020205020404" pitchFamily="49" charset="0"/>
                <a:cs typeface="Courier New" panose="02070309020205020404" pitchFamily="49" charset="0"/>
              </a:rPr>
              <a:t>Pr</a:t>
            </a:r>
            <a:r>
              <a:rPr lang="en-GB" sz="1200" dirty="0">
                <a:latin typeface="Courier New" panose="02070309020205020404" pitchFamily="49" charset="0"/>
                <a:cs typeface="Courier New" panose="02070309020205020404" pitchFamily="49" charset="0"/>
              </a:rPr>
              <a:t>(&gt;</a:t>
            </a:r>
            <a:r>
              <a:rPr lang="en-GB" sz="1200" dirty="0" err="1">
                <a:latin typeface="Courier New" panose="02070309020205020404" pitchFamily="49" charset="0"/>
                <a:cs typeface="Courier New" panose="02070309020205020404" pitchFamily="49" charset="0"/>
              </a:rPr>
              <a:t>Chisq</a:t>
            </a:r>
            <a:r>
              <a:rPr lang="en-GB" sz="1200" dirty="0">
                <a:latin typeface="Courier New" panose="02070309020205020404" pitchFamily="49" charset="0"/>
                <a:cs typeface="Courier New" panose="02070309020205020404" pitchFamily="49" charset="0"/>
              </a:rPr>
              <a:t>)    </a:t>
            </a:r>
          </a:p>
          <a:p>
            <a:r>
              <a:rPr lang="en-GB" sz="1200" dirty="0">
                <a:latin typeface="Courier New" panose="02070309020205020404" pitchFamily="49" charset="0"/>
                <a:cs typeface="Courier New" panose="02070309020205020404" pitchFamily="49" charset="0"/>
              </a:rPr>
              <a:t>&lt;none&gt;                            7 -3406.6 6827.2                         </a:t>
            </a:r>
          </a:p>
          <a:p>
            <a:r>
              <a:rPr lang="en-GB" sz="1200" dirty="0">
                <a:latin typeface="Courier New" panose="02070309020205020404" pitchFamily="49" charset="0"/>
                <a:cs typeface="Courier New" panose="02070309020205020404" pitchFamily="49" charset="0"/>
              </a:rPr>
              <a:t>(1 | Store)                       6 -3458.6 6929.2 104.05  1    &lt; 2e-16 ***</a:t>
            </a:r>
          </a:p>
          <a:p>
            <a:r>
              <a:rPr lang="en-GB" sz="1200" dirty="0" err="1">
                <a:latin typeface="Courier New" panose="02070309020205020404" pitchFamily="49" charset="0"/>
                <a:cs typeface="Courier New" panose="02070309020205020404" pitchFamily="49" charset="0"/>
              </a:rPr>
              <a:t>Time.z</a:t>
            </a:r>
            <a:r>
              <a:rPr lang="en-GB" sz="1200" dirty="0">
                <a:latin typeface="Courier New" panose="02070309020205020404" pitchFamily="49" charset="0"/>
                <a:cs typeface="Courier New" panose="02070309020205020404" pitchFamily="49" charset="0"/>
              </a:rPr>
              <a:t> in (0 + </a:t>
            </a:r>
            <a:r>
              <a:rPr lang="en-GB" sz="1200" dirty="0" err="1">
                <a:latin typeface="Courier New" panose="02070309020205020404" pitchFamily="49" charset="0"/>
                <a:cs typeface="Courier New" panose="02070309020205020404" pitchFamily="49" charset="0"/>
              </a:rPr>
              <a:t>Time.z</a:t>
            </a:r>
            <a:r>
              <a:rPr lang="en-GB" sz="1200" dirty="0">
                <a:latin typeface="Courier New" panose="02070309020205020404" pitchFamily="49" charset="0"/>
                <a:cs typeface="Courier New" panose="02070309020205020404" pitchFamily="49" charset="0"/>
              </a:rPr>
              <a:t> | Store)    6 -3408.0 6828.0   2.84  1    0.09209 .  </a:t>
            </a:r>
          </a:p>
          <a:p>
            <a:r>
              <a:rPr lang="en-GB" sz="1200" dirty="0" err="1">
                <a:latin typeface="Courier New" panose="02070309020205020404" pitchFamily="49" charset="0"/>
                <a:cs typeface="Courier New" panose="02070309020205020404" pitchFamily="49" charset="0"/>
              </a:rPr>
              <a:t>Time.s</a:t>
            </a:r>
            <a:r>
              <a:rPr lang="en-GB" sz="1200" dirty="0">
                <a:latin typeface="Courier New" panose="02070309020205020404" pitchFamily="49" charset="0"/>
                <a:cs typeface="Courier New" panose="02070309020205020404" pitchFamily="49" charset="0"/>
              </a:rPr>
              <a:t> in (0 + </a:t>
            </a:r>
            <a:r>
              <a:rPr lang="en-GB" sz="1200" dirty="0" err="1">
                <a:latin typeface="Courier New" panose="02070309020205020404" pitchFamily="49" charset="0"/>
                <a:cs typeface="Courier New" panose="02070309020205020404" pitchFamily="49" charset="0"/>
              </a:rPr>
              <a:t>Time.s</a:t>
            </a:r>
            <a:r>
              <a:rPr lang="en-GB" sz="1200" dirty="0">
                <a:latin typeface="Courier New" panose="02070309020205020404" pitchFamily="49" charset="0"/>
                <a:cs typeface="Courier New" panose="02070309020205020404" pitchFamily="49" charset="0"/>
              </a:rPr>
              <a:t> | Store)    6 -3697.2 7406.5 581.28  1    </a:t>
            </a:r>
            <a:r>
              <a:rPr lang="en-GB" sz="1200" b="1" dirty="0">
                <a:solidFill>
                  <a:srgbClr val="FF0000"/>
                </a:solidFill>
                <a:latin typeface="Courier New" panose="02070309020205020404" pitchFamily="49" charset="0"/>
                <a:cs typeface="Courier New" panose="02070309020205020404" pitchFamily="49" charset="0"/>
              </a:rPr>
              <a:t>&lt; </a:t>
            </a:r>
            <a:r>
              <a:rPr lang="en-GB" sz="1200" b="1">
                <a:solidFill>
                  <a:srgbClr val="FF0000"/>
                </a:solidFill>
                <a:latin typeface="Courier New" panose="02070309020205020404" pitchFamily="49" charset="0"/>
                <a:cs typeface="Courier New" panose="02070309020205020404" pitchFamily="49" charset="0"/>
              </a:rPr>
              <a:t>2e-16 ***</a:t>
            </a:r>
          </a:p>
          <a:p>
            <a:r>
              <a:rPr lang="en-GB" sz="1200">
                <a:latin typeface="Courier New" panose="02070309020205020404" pitchFamily="49" charset="0"/>
                <a:cs typeface="Courier New" panose="02070309020205020404" pitchFamily="49" charset="0"/>
              </a:rPr>
              <a:t>---</a:t>
            </a:r>
          </a:p>
          <a:p>
            <a:endParaRPr lang="en-GB" sz="1200">
              <a:solidFill>
                <a:srgbClr val="FF0000"/>
              </a:solidFill>
              <a:latin typeface="Courier New" panose="02070309020205020404" pitchFamily="49" charset="0"/>
              <a:cs typeface="Courier New" panose="02070309020205020404" pitchFamily="49" charset="0"/>
            </a:endParaRPr>
          </a:p>
          <a:p>
            <a:r>
              <a:rPr lang="da-DK" sz="1200">
                <a:latin typeface="Courier New" panose="02070309020205020404" pitchFamily="49" charset="0"/>
                <a:cs typeface="Courier New" panose="02070309020205020404" pitchFamily="49" charset="0"/>
              </a:rPr>
              <a:t>Fixed effects:</a:t>
            </a:r>
          </a:p>
          <a:p>
            <a:r>
              <a:rPr lang="da-DK" sz="1200">
                <a:latin typeface="Courier New" panose="02070309020205020404" pitchFamily="49" charset="0"/>
                <a:cs typeface="Courier New" panose="02070309020205020404" pitchFamily="49" charset="0"/>
              </a:rPr>
              <a:t>            Estimate  Std.Error      df   t-val    P-val    </a:t>
            </a:r>
          </a:p>
          <a:p>
            <a:r>
              <a:rPr lang="da-DK" sz="1200">
                <a:latin typeface="Courier New" panose="02070309020205020404" pitchFamily="49" charset="0"/>
                <a:cs typeface="Courier New" panose="02070309020205020404" pitchFamily="49" charset="0"/>
              </a:rPr>
              <a:t>(Intercept)  12.8889     0.2203 34.2200   58.50  &lt; 2e-16 ***</a:t>
            </a:r>
          </a:p>
          <a:p>
            <a:r>
              <a:rPr lang="da-DK" sz="1200">
                <a:latin typeface="Courier New" panose="02070309020205020404" pitchFamily="49" charset="0"/>
                <a:cs typeface="Courier New" panose="02070309020205020404" pitchFamily="49" charset="0"/>
              </a:rPr>
              <a:t>Time.z       -4.8730     0.1329 34.5300  -36.66  &lt; 2e-16 ***</a:t>
            </a:r>
          </a:p>
          <a:p>
            <a:r>
              <a:rPr lang="da-DK" sz="1200">
                <a:latin typeface="Courier New" panose="02070309020205020404" pitchFamily="49" charset="0"/>
                <a:cs typeface="Courier New" panose="02070309020205020404" pitchFamily="49" charset="0"/>
              </a:rPr>
              <a:t>Time.s       12.9516     1.0505 29.6500   12.33 </a:t>
            </a:r>
            <a:r>
              <a:rPr lang="da-DK" sz="1200" b="1">
                <a:solidFill>
                  <a:srgbClr val="FF0000"/>
                </a:solidFill>
                <a:latin typeface="Courier New" panose="02070309020205020404" pitchFamily="49" charset="0"/>
                <a:cs typeface="Courier New" panose="02070309020205020404" pitchFamily="49" charset="0"/>
              </a:rPr>
              <a:t>3.38e-13 ***</a:t>
            </a:r>
          </a:p>
          <a:p>
            <a:r>
              <a:rPr lang="da-DK" sz="1200">
                <a:latin typeface="Courier New" panose="02070309020205020404" pitchFamily="49" charset="0"/>
                <a:cs typeface="Courier New" panose="02070309020205020404" pitchFamily="49" charset="0"/>
              </a:rPr>
              <a:t>---</a:t>
            </a:r>
          </a:p>
          <a:p>
            <a:r>
              <a:rPr lang="da-DK" sz="1200">
                <a:latin typeface="Courier New" panose="02070309020205020404" pitchFamily="49" charset="0"/>
                <a:cs typeface="Courier New" panose="02070309020205020404" pitchFamily="49" charset="0"/>
              </a:rPr>
              <a:t>Signif. codes:  0 ‘***’ 0.001 ‘**’ 0.01 ‘*’ 0.05 ‘.’ 0.1 ‘ ’ 1</a:t>
            </a:r>
            <a:endParaRPr lang="en-GB" sz="1200" dirty="0">
              <a:solidFill>
                <a:srgbClr val="FF0000"/>
              </a:solidFill>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2599F3DA-5DE0-4EE7-86BF-CC93619B3F81}"/>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Time dynamics – Spline multilevel approach</a:t>
            </a:r>
            <a:endParaRPr lang="en-GB"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436386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Time dynamics – Which model do we choose?</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FD00712-B560-4D9D-8188-372A14D485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15481" y="1333863"/>
            <a:ext cx="8784974" cy="5288022"/>
          </a:xfrm>
          <a:prstGeom prst="rect">
            <a:avLst/>
          </a:prstGeom>
        </p:spPr>
      </p:pic>
    </p:spTree>
    <p:extLst>
      <p:ext uri="{BB962C8B-B14F-4D97-AF65-F5344CB8AC3E}">
        <p14:creationId xmlns:p14="http://schemas.microsoft.com/office/powerpoint/2010/main" val="1527807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en-GB" sz="1600">
                <a:latin typeface="Calibri Light" panose="020F0302020204030204" pitchFamily="34" charset="0"/>
                <a:cs typeface="Calibri Light" panose="020F0302020204030204" pitchFamily="34" charset="0"/>
              </a:rPr>
              <a:t>Since we fitted all our models by ML, we can make a comparison by their parameter number, </a:t>
            </a:r>
            <a:r>
              <a:rPr lang="en-GB" sz="1600" i="1">
                <a:latin typeface="Calibri Light" panose="020F0302020204030204" pitchFamily="34" charset="0"/>
                <a:cs typeface="Calibri Light" panose="020F0302020204030204" pitchFamily="34" charset="0"/>
              </a:rPr>
              <a:t>R</a:t>
            </a:r>
            <a:r>
              <a:rPr lang="en-GB" sz="1600" i="1" baseline="30000">
                <a:latin typeface="Calibri Light" panose="020F0302020204030204" pitchFamily="34" charset="0"/>
                <a:cs typeface="Calibri Light" panose="020F0302020204030204" pitchFamily="34" charset="0"/>
              </a:rPr>
              <a:t>2</a:t>
            </a:r>
            <a:r>
              <a:rPr lang="en-GB" sz="1600">
                <a:latin typeface="Calibri Light" panose="020F0302020204030204" pitchFamily="34" charset="0"/>
                <a:cs typeface="Calibri Light" panose="020F0302020204030204" pitchFamily="34" charset="0"/>
              </a:rPr>
              <a:t>, and AIC value. Note that none of these models are </a:t>
            </a:r>
            <a:r>
              <a:rPr lang="en-GB" sz="1600" i="1">
                <a:latin typeface="Calibri Light" panose="020F0302020204030204" pitchFamily="34" charset="0"/>
                <a:cs typeface="Calibri Light" panose="020F0302020204030204" pitchFamily="34" charset="0"/>
              </a:rPr>
              <a:t>nested</a:t>
            </a:r>
            <a:r>
              <a:rPr lang="en-GB" sz="1600">
                <a:latin typeface="Calibri Light" panose="020F0302020204030204" pitchFamily="34" charset="0"/>
                <a:cs typeface="Calibri Light" panose="020F0302020204030204" pitchFamily="34" charset="0"/>
              </a:rPr>
              <a:t>,* and so could never be compared with ANOVA </a:t>
            </a:r>
            <a:r>
              <a:rPr lang="en-GB" sz="1600" i="1">
                <a:latin typeface="Calibri Light" panose="020F0302020204030204" pitchFamily="34" charset="0"/>
                <a:cs typeface="Calibri Light" panose="020F0302020204030204" pitchFamily="34" charset="0"/>
              </a:rPr>
              <a:t>F</a:t>
            </a:r>
            <a:r>
              <a:rPr lang="en-GB" sz="1600">
                <a:latin typeface="Calibri Light" panose="020F0302020204030204" pitchFamily="34" charset="0"/>
                <a:cs typeface="Calibri Light" panose="020F0302020204030204" pitchFamily="34" charset="0"/>
              </a:rPr>
              <a:t>-tests!</a:t>
            </a:r>
          </a:p>
          <a:p>
            <a:endParaRPr lang="en-GB" sz="1600">
              <a:latin typeface="Calibri Light" panose="020F0302020204030204" pitchFamily="34" charset="0"/>
              <a:cs typeface="Calibri Light" panose="020F0302020204030204" pitchFamily="34" charset="0"/>
            </a:endParaRPr>
          </a:p>
          <a:p>
            <a:endParaRPr lang="en-GB" sz="1600">
              <a:latin typeface="Calibri Light" panose="020F0302020204030204" pitchFamily="34" charset="0"/>
              <a:cs typeface="Calibri Light" panose="020F0302020204030204" pitchFamily="34" charset="0"/>
            </a:endParaRPr>
          </a:p>
          <a:p>
            <a:endParaRPr lang="en-GB" sz="1600">
              <a:latin typeface="Calibri Light" panose="020F0302020204030204" pitchFamily="34" charset="0"/>
              <a:cs typeface="Calibri Light" panose="020F0302020204030204" pitchFamily="34" charset="0"/>
            </a:endParaRPr>
          </a:p>
          <a:p>
            <a:endParaRPr lang="en-GB" sz="1600">
              <a:latin typeface="Calibri Light" panose="020F0302020204030204" pitchFamily="34" charset="0"/>
              <a:cs typeface="Calibri Light" panose="020F0302020204030204" pitchFamily="34" charset="0"/>
            </a:endParaRPr>
          </a:p>
          <a:p>
            <a:endParaRPr lang="en-GB" sz="1600">
              <a:latin typeface="Calibri Light" panose="020F0302020204030204" pitchFamily="34" charset="0"/>
              <a:cs typeface="Calibri Light" panose="020F0302020204030204" pitchFamily="34" charset="0"/>
            </a:endParaRPr>
          </a:p>
          <a:p>
            <a:endParaRPr lang="en-GB" sz="1600">
              <a:latin typeface="Calibri Light" panose="020F0302020204030204" pitchFamily="34" charset="0"/>
              <a:cs typeface="Calibri Light" panose="020F0302020204030204" pitchFamily="34" charset="0"/>
            </a:endParaRPr>
          </a:p>
          <a:p>
            <a:endParaRPr lang="en-GB" sz="1600">
              <a:latin typeface="Calibri Light" panose="020F0302020204030204" pitchFamily="34" charset="0"/>
              <a:cs typeface="Calibri Light" panose="020F0302020204030204" pitchFamily="34" charset="0"/>
            </a:endParaRPr>
          </a:p>
          <a:p>
            <a:endParaRPr lang="en-GB" sz="1600">
              <a:latin typeface="Calibri Light" panose="020F0302020204030204" pitchFamily="34" charset="0"/>
              <a:cs typeface="Calibri Light" panose="020F0302020204030204" pitchFamily="34" charset="0"/>
            </a:endParaRPr>
          </a:p>
          <a:p>
            <a:endParaRPr lang="en-GB" sz="1600">
              <a:latin typeface="Calibri Light" panose="020F0302020204030204" pitchFamily="34" charset="0"/>
              <a:cs typeface="Calibri Light" panose="020F0302020204030204" pitchFamily="34" charset="0"/>
            </a:endParaRPr>
          </a:p>
          <a:p>
            <a:endParaRPr lang="en-GB" sz="1600">
              <a:latin typeface="Calibri Light" panose="020F0302020204030204" pitchFamily="34" charset="0"/>
              <a:cs typeface="Calibri Light" panose="020F0302020204030204" pitchFamily="34" charset="0"/>
            </a:endParaRP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There is a </a:t>
            </a:r>
            <a:r>
              <a:rPr lang="en-GB" sz="1600">
                <a:solidFill>
                  <a:srgbClr val="0070C0"/>
                </a:solidFill>
                <a:latin typeface="Calibri Light" panose="020F0302020204030204" pitchFamily="34" charset="0"/>
                <a:cs typeface="Calibri Light" panose="020F0302020204030204" pitchFamily="34" charset="0"/>
              </a:rPr>
              <a:t>clear preference for the spline model, </a:t>
            </a:r>
            <a:r>
              <a:rPr lang="en-GB" sz="1600">
                <a:latin typeface="Calibri Light" panose="020F0302020204030204" pitchFamily="34" charset="0"/>
                <a:cs typeface="Calibri Light" panose="020F0302020204030204" pitchFamily="34" charset="0"/>
              </a:rPr>
              <a:t>which minimizes AIC (by ≈200 points) and has a good marginal </a:t>
            </a:r>
            <a:r>
              <a:rPr lang="en-GB" sz="1600" i="1">
                <a:latin typeface="Calibri Light" panose="020F0302020204030204" pitchFamily="34" charset="0"/>
                <a:cs typeface="Calibri Light" panose="020F0302020204030204" pitchFamily="34" charset="0"/>
              </a:rPr>
              <a:t>R</a:t>
            </a:r>
            <a:r>
              <a:rPr lang="en-GB" sz="1600" i="1" baseline="30000">
                <a:latin typeface="Calibri Light" panose="020F0302020204030204" pitchFamily="34" charset="0"/>
                <a:cs typeface="Calibri Light" panose="020F0302020204030204" pitchFamily="34" charset="0"/>
              </a:rPr>
              <a:t>2</a:t>
            </a:r>
            <a:r>
              <a:rPr lang="en-GB" sz="1600">
                <a:latin typeface="Calibri Light" panose="020F0302020204030204" pitchFamily="34" charset="0"/>
                <a:cs typeface="Calibri Light" panose="020F0302020204030204" pitchFamily="34" charset="0"/>
              </a:rPr>
              <a:t> for only 7 parameters total! The next best model, the weekly averages, requires 55 parameters to achieve similar fit! As well, the spline model allows formal tests of the two sales hypotheses.</a:t>
            </a:r>
            <a:endParaRPr lang="da-DK"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Time dynamics – Which model do we choose?</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60B0FA50-017B-49F9-A234-7BB859D93F1A}"/>
              </a:ext>
            </a:extLst>
          </p:cNvPr>
          <p:cNvGraphicFramePr>
            <a:graphicFrameLocks noGrp="1"/>
          </p:cNvGraphicFramePr>
          <p:nvPr>
            <p:extLst>
              <p:ext uri="{D42A27DB-BD31-4B8C-83A1-F6EECF244321}">
                <p14:modId xmlns:p14="http://schemas.microsoft.com/office/powerpoint/2010/main" val="1460964240"/>
              </p:ext>
            </p:extLst>
          </p:nvPr>
        </p:nvGraphicFramePr>
        <p:xfrm>
          <a:off x="2223273" y="2588366"/>
          <a:ext cx="6681039" cy="2424810"/>
        </p:xfrm>
        <a:graphic>
          <a:graphicData uri="http://schemas.openxmlformats.org/drawingml/2006/table">
            <a:tbl>
              <a:tblPr firstRow="1" bandRow="1">
                <a:tableStyleId>{2D5ABB26-0587-4C30-8999-92F81FD0307C}</a:tableStyleId>
              </a:tblPr>
              <a:tblGrid>
                <a:gridCol w="1334059">
                  <a:extLst>
                    <a:ext uri="{9D8B030D-6E8A-4147-A177-3AD203B41FA5}">
                      <a16:colId xmlns:a16="http://schemas.microsoft.com/office/drawing/2014/main" val="20000"/>
                    </a:ext>
                  </a:extLst>
                </a:gridCol>
                <a:gridCol w="807102">
                  <a:extLst>
                    <a:ext uri="{9D8B030D-6E8A-4147-A177-3AD203B41FA5}">
                      <a16:colId xmlns:a16="http://schemas.microsoft.com/office/drawing/2014/main" val="3602614694"/>
                    </a:ext>
                  </a:extLst>
                </a:gridCol>
                <a:gridCol w="807102">
                  <a:extLst>
                    <a:ext uri="{9D8B030D-6E8A-4147-A177-3AD203B41FA5}">
                      <a16:colId xmlns:a16="http://schemas.microsoft.com/office/drawing/2014/main" val="201671898"/>
                    </a:ext>
                  </a:extLst>
                </a:gridCol>
                <a:gridCol w="807102">
                  <a:extLst>
                    <a:ext uri="{9D8B030D-6E8A-4147-A177-3AD203B41FA5}">
                      <a16:colId xmlns:a16="http://schemas.microsoft.com/office/drawing/2014/main" val="1353405229"/>
                    </a:ext>
                  </a:extLst>
                </a:gridCol>
                <a:gridCol w="225674">
                  <a:extLst>
                    <a:ext uri="{9D8B030D-6E8A-4147-A177-3AD203B41FA5}">
                      <a16:colId xmlns:a16="http://schemas.microsoft.com/office/drawing/2014/main" val="370563481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tblGrid>
              <a:tr h="402405">
                <a:tc>
                  <a:txBody>
                    <a:bodyPr/>
                    <a:lstStyle/>
                    <a:p>
                      <a:endParaRPr lang="en-GB" sz="1400" b="1" i="0" baseline="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sz="1400" b="1" i="0">
                          <a:latin typeface="Calibri Light" panose="020F0302020204030204" pitchFamily="34" charset="0"/>
                          <a:cs typeface="Calibri Light" panose="020F0302020204030204" pitchFamily="34" charset="0"/>
                        </a:rPr>
                        <a:t>Parameters</a:t>
                      </a:r>
                      <a:endParaRPr lang="en-GB" sz="1400" b="1" i="0" dirty="0">
                        <a:latin typeface="Calibri Light" panose="020F0302020204030204" pitchFamily="34" charset="0"/>
                        <a:cs typeface="Calibri Light" panose="020F0302020204030204" pitchFamily="34" charset="0"/>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r"/>
                      <a:endParaRPr lang="en-GB" sz="1400" b="1" i="0" dirty="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400" b="1" i="0" dirty="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b="1" i="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n-US" sz="1400" b="1" i="0">
                          <a:latin typeface="Calibri Light" panose="020F0302020204030204" pitchFamily="34" charset="0"/>
                          <a:cs typeface="Calibri Light" panose="020F0302020204030204" pitchFamily="34" charset="0"/>
                        </a:rPr>
                        <a:t>Goodness-of-fit</a:t>
                      </a:r>
                      <a:endParaRPr lang="en-GB" sz="1400" b="1" i="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r"/>
                      <a:endParaRPr lang="en-GB" sz="1400" b="1" i="1" dirty="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400" b="1" i="0" dirty="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453063"/>
                  </a:ext>
                </a:extLst>
              </a:tr>
              <a:tr h="402405">
                <a:tc>
                  <a:txBody>
                    <a:bodyPr/>
                    <a:lstStyle/>
                    <a:p>
                      <a:r>
                        <a:rPr lang="fr-CH" sz="1400" b="1">
                          <a:latin typeface="Calibri Light" panose="020F0302020204030204" pitchFamily="34" charset="0"/>
                          <a:cs typeface="Calibri Light" panose="020F0302020204030204" pitchFamily="34" charset="0"/>
                        </a:rPr>
                        <a:t>Model</a:t>
                      </a:r>
                      <a:endParaRPr lang="en-GB" sz="1400" b="1" baseline="0">
                        <a:latin typeface="Calibri Light" panose="020F0302020204030204" pitchFamily="34" charset="0"/>
                        <a:cs typeface="Calibri Light" panose="020F0302020204030204"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b="1" i="0">
                          <a:latin typeface="Calibri Light" panose="020F0302020204030204" pitchFamily="34" charset="0"/>
                          <a:cs typeface="Calibri Light" panose="020F0302020204030204" pitchFamily="34" charset="0"/>
                        </a:rPr>
                        <a:t>Fixed</a:t>
                      </a:r>
                      <a:endParaRPr lang="en-GB" sz="1200" b="1" i="0" dirty="0">
                        <a:latin typeface="Calibri Light" panose="020F0302020204030204" pitchFamily="34" charset="0"/>
                        <a:cs typeface="Calibri Light" panose="020F0302020204030204" pitchFamily="34" charset="0"/>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1200" b="1" i="0">
                          <a:latin typeface="Calibri Light" panose="020F0302020204030204" pitchFamily="34" charset="0"/>
                          <a:cs typeface="Calibri Light" panose="020F0302020204030204" pitchFamily="34" charset="0"/>
                        </a:rPr>
                        <a:t>Random</a:t>
                      </a:r>
                      <a:endParaRPr lang="en-GB" sz="1200" b="1" i="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1200" b="1" i="0">
                          <a:latin typeface="Calibri Light" panose="020F0302020204030204" pitchFamily="34" charset="0"/>
                          <a:cs typeface="Calibri Light" panose="020F0302020204030204" pitchFamily="34" charset="0"/>
                        </a:rPr>
                        <a:t>Total</a:t>
                      </a:r>
                      <a:endParaRPr lang="en-GB" sz="1200" b="1" i="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endParaRPr lang="en-GB" sz="1200" b="1"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fr-CH" sz="1200" b="1" i="0">
                          <a:latin typeface="Calibri Light" panose="020F0302020204030204" pitchFamily="34" charset="0"/>
                          <a:cs typeface="Calibri Light" panose="020F0302020204030204" pitchFamily="34" charset="0"/>
                        </a:rPr>
                        <a:t>Marg. </a:t>
                      </a:r>
                      <a:r>
                        <a:rPr lang="da-DK" sz="1200" b="1" i="1" dirty="0">
                          <a:latin typeface="Calibri Light" panose="020F0302020204030204" pitchFamily="34" charset="0"/>
                          <a:cs typeface="Calibri Light" panose="020F0302020204030204" pitchFamily="34" charset="0"/>
                        </a:rPr>
                        <a:t>R</a:t>
                      </a:r>
                      <a:r>
                        <a:rPr lang="da-DK" sz="1200" b="1" i="1" baseline="30000" dirty="0">
                          <a:latin typeface="Calibri Light" panose="020F0302020204030204" pitchFamily="34" charset="0"/>
                          <a:cs typeface="Calibri Light" panose="020F0302020204030204" pitchFamily="34" charset="0"/>
                        </a:rPr>
                        <a:t>2</a:t>
                      </a:r>
                      <a:endParaRPr lang="en-GB" sz="1200" b="1"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fr-CH" sz="1200" b="1" i="0">
                          <a:latin typeface="Calibri Light" panose="020F0302020204030204" pitchFamily="34" charset="0"/>
                          <a:cs typeface="Calibri Light" panose="020F0302020204030204" pitchFamily="34" charset="0"/>
                        </a:rPr>
                        <a:t>Cond. </a:t>
                      </a:r>
                      <a:r>
                        <a:rPr lang="da-DK" sz="1200" b="1" i="1" dirty="0">
                          <a:latin typeface="Calibri Light" panose="020F0302020204030204" pitchFamily="34" charset="0"/>
                          <a:cs typeface="Calibri Light" panose="020F0302020204030204" pitchFamily="34" charset="0"/>
                        </a:rPr>
                        <a:t>R</a:t>
                      </a:r>
                      <a:r>
                        <a:rPr lang="da-DK" sz="1200" b="1" i="1" baseline="30000" dirty="0">
                          <a:latin typeface="Calibri Light" panose="020F0302020204030204" pitchFamily="34" charset="0"/>
                          <a:cs typeface="Calibri Light" panose="020F0302020204030204" pitchFamily="34" charset="0"/>
                        </a:rPr>
                        <a:t>2</a:t>
                      </a:r>
                      <a:endParaRPr lang="en-GB" sz="1200" b="1" i="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fr-CH" sz="1200" b="1" i="0" dirty="0">
                          <a:latin typeface="Calibri Light" panose="020F0302020204030204" pitchFamily="34" charset="0"/>
                          <a:cs typeface="Calibri Light" panose="020F0302020204030204" pitchFamily="34" charset="0"/>
                        </a:rPr>
                        <a:t>AIC</a:t>
                      </a:r>
                      <a:endParaRPr lang="en-GB" sz="1200" b="1" i="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24000">
                <a:tc>
                  <a:txBody>
                    <a:bodyPr/>
                    <a:lstStyle/>
                    <a:p>
                      <a:r>
                        <a:rPr lang="fr-CH" sz="1200">
                          <a:latin typeface="Calibri Light" panose="020F0302020204030204" pitchFamily="34" charset="0"/>
                          <a:cs typeface="Calibri Light" panose="020F0302020204030204" pitchFamily="34" charset="0"/>
                        </a:rPr>
                        <a:t>Pre-post</a:t>
                      </a:r>
                      <a:endParaRPr lang="en-GB" sz="12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r"/>
                      <a:r>
                        <a:rPr lang="en-US" sz="1400">
                          <a:latin typeface="Calibri Light" panose="020F0302020204030204" pitchFamily="34" charset="0"/>
                          <a:cs typeface="Calibri Light" panose="020F0302020204030204" pitchFamily="34" charset="0"/>
                        </a:rPr>
                        <a:t>2</a:t>
                      </a:r>
                      <a:endParaRPr lang="en-GB" sz="1400">
                        <a:latin typeface="Calibri Light" panose="020F0302020204030204" pitchFamily="34" charset="0"/>
                        <a:cs typeface="Calibri Light" panose="020F0302020204030204" pitchFamily="34" charset="0"/>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a:latin typeface="Calibri Light" panose="020F0302020204030204" pitchFamily="34" charset="0"/>
                          <a:cs typeface="Calibri Light" panose="020F0302020204030204" pitchFamily="34" charset="0"/>
                        </a:rPr>
                        <a:t>4</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i="0" u="sng">
                          <a:solidFill>
                            <a:srgbClr val="FF0000"/>
                          </a:solidFill>
                          <a:latin typeface="Calibri Light" panose="020F0302020204030204" pitchFamily="34" charset="0"/>
                          <a:cs typeface="Calibri Light" panose="020F0302020204030204" pitchFamily="34" charset="0"/>
                        </a:rPr>
                        <a:t>6</a:t>
                      </a:r>
                      <a:endParaRPr lang="en-GB" sz="1400" i="0" u="sng">
                        <a:solidFill>
                          <a:srgbClr val="FF0000"/>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400">
                          <a:latin typeface="Calibri Light" panose="020F0302020204030204" pitchFamily="34" charset="0"/>
                          <a:cs typeface="Calibri Light" panose="020F0302020204030204" pitchFamily="34" charset="0"/>
                        </a:rPr>
                        <a:t>0.067</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a:latin typeface="Calibri Light" panose="020F0302020204030204" pitchFamily="34" charset="0"/>
                          <a:cs typeface="Calibri Light" panose="020F0302020204030204" pitchFamily="34" charset="0"/>
                        </a:rPr>
                        <a:t>0.435</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a:latin typeface="Calibri Light" panose="020F0302020204030204" pitchFamily="34" charset="0"/>
                          <a:cs typeface="Calibri Light" panose="020F0302020204030204" pitchFamily="34" charset="0"/>
                        </a:rPr>
                        <a:t>9090.27</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200">
                          <a:latin typeface="Calibri Light" panose="020F0302020204030204" pitchFamily="34" charset="0"/>
                          <a:cs typeface="Calibri Light" panose="020F0302020204030204" pitchFamily="34" charset="0"/>
                        </a:rPr>
                        <a:t>Weekly averages</a:t>
                      </a:r>
                      <a:endParaRPr lang="en-GB" sz="1200" dirty="0">
                        <a:latin typeface="Calibri Light" panose="020F0302020204030204" pitchFamily="34" charset="0"/>
                        <a:cs typeface="Calibri Light" panose="020F0302020204030204" pitchFamily="34" charset="0"/>
                      </a:endParaRPr>
                    </a:p>
                  </a:txBody>
                  <a:tcPr anchor="ctr"/>
                </a:tc>
                <a:tc>
                  <a:txBody>
                    <a:bodyPr/>
                    <a:lstStyle/>
                    <a:p>
                      <a:pPr algn="r"/>
                      <a:r>
                        <a:rPr lang="en-US" sz="1400">
                          <a:latin typeface="Calibri Light" panose="020F0302020204030204" pitchFamily="34" charset="0"/>
                          <a:cs typeface="Calibri Light" panose="020F0302020204030204" pitchFamily="34" charset="0"/>
                        </a:rPr>
                        <a:t>9</a:t>
                      </a:r>
                      <a:endParaRPr lang="en-GB" sz="1400" dirty="0">
                        <a:latin typeface="Calibri Light" panose="020F0302020204030204" pitchFamily="34" charset="0"/>
                        <a:cs typeface="Calibri Light" panose="020F0302020204030204" pitchFamily="34" charset="0"/>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a:latin typeface="Calibri Light" panose="020F0302020204030204" pitchFamily="34" charset="0"/>
                          <a:cs typeface="Calibri Light" panose="020F0302020204030204" pitchFamily="34" charset="0"/>
                        </a:rPr>
                        <a:t>46</a:t>
                      </a:r>
                      <a:endParaRPr lang="en-GB"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i="0">
                          <a:latin typeface="Calibri Light" panose="020F0302020204030204" pitchFamily="34" charset="0"/>
                          <a:cs typeface="Calibri Light" panose="020F0302020204030204" pitchFamily="34" charset="0"/>
                        </a:rPr>
                        <a:t>55</a:t>
                      </a:r>
                      <a:endParaRPr lang="en-GB" sz="1400" i="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endParaRPr lang="en-GB"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400">
                          <a:latin typeface="Calibri Light" panose="020F0302020204030204" pitchFamily="34" charset="0"/>
                          <a:cs typeface="Calibri Light" panose="020F0302020204030204" pitchFamily="34" charset="0"/>
                        </a:rPr>
                        <a:t>0.379</a:t>
                      </a:r>
                      <a:endParaRPr lang="en-GB"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a:latin typeface="Calibri Light" panose="020F0302020204030204" pitchFamily="34" charset="0"/>
                          <a:cs typeface="Calibri Light" panose="020F0302020204030204" pitchFamily="34" charset="0"/>
                        </a:rPr>
                        <a:t>0.869</a:t>
                      </a:r>
                      <a:endParaRPr lang="en-GB"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a:latin typeface="Calibri Light" panose="020F0302020204030204" pitchFamily="34" charset="0"/>
                          <a:cs typeface="Calibri Light" panose="020F0302020204030204" pitchFamily="34" charset="0"/>
                        </a:rPr>
                        <a:t>7034.88</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200">
                          <a:latin typeface="Calibri Light" panose="020F0302020204030204" pitchFamily="34" charset="0"/>
                          <a:cs typeface="Calibri Light" panose="020F0302020204030204" pitchFamily="34" charset="0"/>
                        </a:rPr>
                        <a:t>Daily averages</a:t>
                      </a:r>
                      <a:endParaRPr lang="en-GB" sz="1200" dirty="0">
                        <a:latin typeface="Calibri Light" panose="020F0302020204030204" pitchFamily="34" charset="0"/>
                        <a:cs typeface="Calibri Light" panose="020F0302020204030204" pitchFamily="34" charset="0"/>
                      </a:endParaRPr>
                    </a:p>
                  </a:txBody>
                  <a:tcPr anchor="ctr"/>
                </a:tc>
                <a:tc>
                  <a:txBody>
                    <a:bodyPr/>
                    <a:lstStyle/>
                    <a:p>
                      <a:pPr algn="r"/>
                      <a:r>
                        <a:rPr lang="en-US" sz="1400">
                          <a:latin typeface="Calibri Light" panose="020F0302020204030204" pitchFamily="34" charset="0"/>
                          <a:cs typeface="Calibri Light" panose="020F0302020204030204" pitchFamily="34" charset="0"/>
                        </a:rPr>
                        <a:t>60</a:t>
                      </a:r>
                      <a:endParaRPr lang="en-GB" sz="1400">
                        <a:latin typeface="Calibri Light" panose="020F0302020204030204" pitchFamily="34" charset="0"/>
                        <a:cs typeface="Calibri Light" panose="020F0302020204030204" pitchFamily="34" charset="0"/>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a:latin typeface="Calibri Light" panose="020F0302020204030204" pitchFamily="34" charset="0"/>
                          <a:cs typeface="Calibri Light" panose="020F0302020204030204" pitchFamily="34" charset="0"/>
                        </a:rPr>
                        <a:t>2</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i="0">
                          <a:latin typeface="Calibri Light" panose="020F0302020204030204" pitchFamily="34" charset="0"/>
                          <a:cs typeface="Calibri Light" panose="020F0302020204030204" pitchFamily="34" charset="0"/>
                        </a:rPr>
                        <a:t>62</a:t>
                      </a:r>
                      <a:endParaRPr lang="en-GB" sz="140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endParaRPr lang="en-GB" sz="1400" u="sng">
                        <a:solidFill>
                          <a:srgbClr val="FF0000"/>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400" u="sng">
                          <a:solidFill>
                            <a:srgbClr val="FF0000"/>
                          </a:solidFill>
                          <a:latin typeface="Calibri Light" panose="020F0302020204030204" pitchFamily="34" charset="0"/>
                          <a:cs typeface="Calibri Light" panose="020F0302020204030204" pitchFamily="34" charset="0"/>
                        </a:rPr>
                        <a:t>0.395</a:t>
                      </a:r>
                      <a:endParaRPr lang="en-GB" sz="1400" u="sng">
                        <a:solidFill>
                          <a:srgbClr val="FF0000"/>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a:latin typeface="Calibri Light" panose="020F0302020204030204" pitchFamily="34" charset="0"/>
                          <a:cs typeface="Calibri Light" panose="020F0302020204030204" pitchFamily="34" charset="0"/>
                        </a:rPr>
                        <a:t>0.564</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a:latin typeface="Calibri Light" panose="020F0302020204030204" pitchFamily="34" charset="0"/>
                          <a:cs typeface="Calibri Light" panose="020F0302020204030204" pitchFamily="34" charset="0"/>
                        </a:rPr>
                        <a:t>8752.53</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24000">
                <a:tc>
                  <a:txBody>
                    <a:bodyPr/>
                    <a:lstStyle/>
                    <a:p>
                      <a:r>
                        <a:rPr lang="fr-CH" sz="1200">
                          <a:latin typeface="Calibri Light" panose="020F0302020204030204" pitchFamily="34" charset="0"/>
                          <a:cs typeface="Calibri Light" panose="020F0302020204030204" pitchFamily="34" charset="0"/>
                        </a:rPr>
                        <a:t>Quadratic curve</a:t>
                      </a:r>
                      <a:endParaRPr lang="en-GB" sz="1200">
                        <a:latin typeface="Calibri Light" panose="020F0302020204030204" pitchFamily="34" charset="0"/>
                        <a:cs typeface="Calibri Light" panose="020F0302020204030204" pitchFamily="34" charset="0"/>
                      </a:endParaRPr>
                    </a:p>
                  </a:txBody>
                  <a:tcPr anchor="ctr"/>
                </a:tc>
                <a:tc>
                  <a:txBody>
                    <a:bodyPr/>
                    <a:lstStyle/>
                    <a:p>
                      <a:pPr algn="r"/>
                      <a:r>
                        <a:rPr lang="en-US" sz="1400">
                          <a:latin typeface="Calibri Light" panose="020F0302020204030204" pitchFamily="34" charset="0"/>
                          <a:cs typeface="Calibri Light" panose="020F0302020204030204" pitchFamily="34" charset="0"/>
                        </a:rPr>
                        <a:t>3</a:t>
                      </a:r>
                      <a:endParaRPr lang="en-GB" sz="1400">
                        <a:latin typeface="Calibri Light" panose="020F0302020204030204" pitchFamily="34" charset="0"/>
                        <a:cs typeface="Calibri Light" panose="020F0302020204030204" pitchFamily="34" charset="0"/>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a:latin typeface="Calibri Light" panose="020F0302020204030204" pitchFamily="34" charset="0"/>
                          <a:cs typeface="Calibri Light" panose="020F0302020204030204" pitchFamily="34" charset="0"/>
                        </a:rPr>
                        <a:t>7</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i="0">
                          <a:latin typeface="Calibri Light" panose="020F0302020204030204" pitchFamily="34" charset="0"/>
                          <a:cs typeface="Calibri Light" panose="020F0302020204030204" pitchFamily="34" charset="0"/>
                        </a:rPr>
                        <a:t>10</a:t>
                      </a:r>
                      <a:endParaRPr lang="en-GB" sz="140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400">
                          <a:latin typeface="Calibri Light" panose="020F0302020204030204" pitchFamily="34" charset="0"/>
                          <a:cs typeface="Calibri Light" panose="020F0302020204030204" pitchFamily="34" charset="0"/>
                        </a:rPr>
                        <a:t>0.369</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a:latin typeface="Calibri Light" panose="020F0302020204030204" pitchFamily="34" charset="0"/>
                          <a:cs typeface="Calibri Light" panose="020F0302020204030204" pitchFamily="34" charset="0"/>
                        </a:rPr>
                        <a:t>0.853</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a:r>
                        <a:rPr lang="en-US" sz="1400">
                          <a:latin typeface="Calibri Light" panose="020F0302020204030204" pitchFamily="34" charset="0"/>
                          <a:cs typeface="Calibri Light" panose="020F0302020204030204" pitchFamily="34" charset="0"/>
                        </a:rPr>
                        <a:t>7096.61</a:t>
                      </a:r>
                      <a:endParaRPr lang="en-GB"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24000">
                <a:tc>
                  <a:txBody>
                    <a:bodyPr/>
                    <a:lstStyle/>
                    <a:p>
                      <a:r>
                        <a:rPr lang="fr-CH" sz="1200">
                          <a:latin typeface="Calibri Light" panose="020F0302020204030204" pitchFamily="34" charset="0"/>
                          <a:cs typeface="Calibri Light" panose="020F0302020204030204" pitchFamily="34" charset="0"/>
                        </a:rPr>
                        <a:t>Linear splines</a:t>
                      </a:r>
                      <a:endParaRPr lang="en-GB" sz="1200" dirty="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3</a:t>
                      </a:r>
                      <a:endParaRPr lang="en-GB" sz="1400" dirty="0">
                        <a:latin typeface="Calibri Light" panose="020F0302020204030204" pitchFamily="34" charset="0"/>
                        <a:cs typeface="Calibri Light" panose="020F0302020204030204" pitchFamily="34" charset="0"/>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400">
                          <a:latin typeface="Calibri Light" panose="020F0302020204030204" pitchFamily="34" charset="0"/>
                          <a:cs typeface="Calibri Light" panose="020F0302020204030204" pitchFamily="34" charset="0"/>
                        </a:rPr>
                        <a:t>4</a:t>
                      </a:r>
                      <a:endParaRPr lang="en-GB"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400" i="0">
                          <a:latin typeface="Calibri Light" panose="020F0302020204030204" pitchFamily="34" charset="0"/>
                          <a:cs typeface="Calibri Light" panose="020F0302020204030204" pitchFamily="34" charset="0"/>
                        </a:rPr>
                        <a:t>7</a:t>
                      </a:r>
                      <a:endParaRPr lang="en-GB" sz="1400" i="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GB"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latin typeface="Calibri Light" panose="020F0302020204030204" pitchFamily="34" charset="0"/>
                          <a:cs typeface="Calibri Light" panose="020F0302020204030204" pitchFamily="34" charset="0"/>
                        </a:rPr>
                        <a:t>0.387</a:t>
                      </a:r>
                      <a:endParaRPr lang="en-GB"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400" u="sng">
                          <a:solidFill>
                            <a:srgbClr val="FF0000"/>
                          </a:solidFill>
                          <a:latin typeface="Calibri Light" panose="020F0302020204030204" pitchFamily="34" charset="0"/>
                          <a:cs typeface="Calibri Light" panose="020F0302020204030204" pitchFamily="34" charset="0"/>
                        </a:rPr>
                        <a:t>0.878</a:t>
                      </a:r>
                      <a:endParaRPr lang="en-GB" sz="1400" u="sng" dirty="0">
                        <a:solidFill>
                          <a:srgbClr val="FF0000"/>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400" u="sng">
                          <a:solidFill>
                            <a:srgbClr val="FF0000"/>
                          </a:solidFill>
                          <a:latin typeface="Calibri Light" panose="020F0302020204030204" pitchFamily="34" charset="0"/>
                          <a:cs typeface="Calibri Light" panose="020F0302020204030204" pitchFamily="34" charset="0"/>
                        </a:rPr>
                        <a:t>6825.57</a:t>
                      </a:r>
                      <a:endParaRPr lang="en-GB" sz="1400" u="sng" dirty="0">
                        <a:solidFill>
                          <a:srgbClr val="FF0000"/>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2" name="TextBox 1">
            <a:extLst>
              <a:ext uri="{FF2B5EF4-FFF2-40B4-BE49-F238E27FC236}">
                <a16:creationId xmlns:a16="http://schemas.microsoft.com/office/drawing/2014/main" id="{8FF3ABD5-9C4F-49EF-97A3-B7ED4ECB559B}"/>
              </a:ext>
            </a:extLst>
          </p:cNvPr>
          <p:cNvSpPr txBox="1"/>
          <p:nvPr/>
        </p:nvSpPr>
        <p:spPr>
          <a:xfrm>
            <a:off x="5519936" y="6386844"/>
            <a:ext cx="6408712" cy="276999"/>
          </a:xfrm>
          <a:prstGeom prst="rect">
            <a:avLst/>
          </a:prstGeom>
          <a:noFill/>
        </p:spPr>
        <p:txBody>
          <a:bodyPr wrap="square" rtlCol="0">
            <a:spAutoFit/>
          </a:bodyPr>
          <a:lstStyle/>
          <a:p>
            <a:pPr algn="r"/>
            <a:r>
              <a:rPr lang="en-US" sz="1200">
                <a:latin typeface="Calibri Light" panose="020F0302020204030204" pitchFamily="34" charset="0"/>
                <a:cs typeface="Calibri Light" panose="020F0302020204030204" pitchFamily="34" charset="0"/>
              </a:rPr>
              <a:t>*Parameters in the reduced model are a subset of the parameters in the full model</a:t>
            </a:r>
            <a:endParaRPr lang="en-GB" sz="12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5534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7" y="1600200"/>
            <a:ext cx="4896545" cy="4925144"/>
          </a:xfrm>
        </p:spPr>
        <p:txBody>
          <a:bodyPr>
            <a:noAutofit/>
          </a:bodyPr>
          <a:lstStyle/>
          <a:p>
            <a:r>
              <a:rPr lang="da-DK" sz="1600" dirty="0">
                <a:latin typeface="Calibri Light" panose="020F0302020204030204" pitchFamily="34" charset="0"/>
                <a:cs typeface="Calibri Light" panose="020F0302020204030204" pitchFamily="34" charset="0"/>
              </a:rPr>
              <a:t>Visualizing the observed star × criteria averages gives us an indication of what to expect for a model.</a:t>
            </a:r>
          </a:p>
          <a:p>
            <a:endParaRPr lang="da-DK" sz="1600" dirty="0">
              <a:latin typeface="Calibri Light" panose="020F0302020204030204" pitchFamily="34" charset="0"/>
              <a:cs typeface="Calibri Light" panose="020F0302020204030204" pitchFamily="34" charset="0"/>
            </a:endParaRPr>
          </a:p>
          <a:p>
            <a:r>
              <a:rPr lang="da-DK" sz="1600">
                <a:latin typeface="Calibri Light" panose="020F0302020204030204" pitchFamily="34" charset="0"/>
                <a:cs typeface="Calibri Light" panose="020F0302020204030204" pitchFamily="34" charset="0"/>
              </a:rPr>
              <a:t>It seems </a:t>
            </a:r>
            <a:r>
              <a:rPr lang="da-DK" sz="1600" dirty="0">
                <a:latin typeface="Calibri Light" panose="020F0302020204030204" pitchFamily="34" charset="0"/>
                <a:cs typeface="Calibri Light" panose="020F0302020204030204" pitchFamily="34" charset="0"/>
              </a:rPr>
              <a:t>that there is a strong main effect of star </a:t>
            </a:r>
            <a:r>
              <a:rPr lang="da-DK" sz="1600">
                <a:latin typeface="Calibri Light" panose="020F0302020204030204" pitchFamily="34" charset="0"/>
                <a:cs typeface="Calibri Light" panose="020F0302020204030204" pitchFamily="34" charset="0"/>
              </a:rPr>
              <a:t>category (restaurants with more stars are rated more highly on all criteria)</a:t>
            </a:r>
            <a:endParaRPr lang="da-DK" sz="1600" dirty="0">
              <a:latin typeface="Calibri Light" panose="020F0302020204030204" pitchFamily="34" charset="0"/>
              <a:cs typeface="Calibri Light" panose="020F0302020204030204" pitchFamily="34" charset="0"/>
            </a:endParaRP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As well, </a:t>
            </a:r>
            <a:r>
              <a:rPr lang="da-DK" sz="1600">
                <a:latin typeface="Calibri Light" panose="020F0302020204030204" pitchFamily="34" charset="0"/>
                <a:cs typeface="Calibri Light" panose="020F0302020204030204" pitchFamily="34" charset="0"/>
              </a:rPr>
              <a:t>there seems to be a </a:t>
            </a:r>
            <a:r>
              <a:rPr lang="da-DK" sz="1600" dirty="0">
                <a:latin typeface="Calibri Light" panose="020F0302020204030204" pitchFamily="34" charset="0"/>
                <a:cs typeface="Calibri Light" panose="020F0302020204030204" pitchFamily="34" charset="0"/>
              </a:rPr>
              <a:t>small interaction such </a:t>
            </a:r>
            <a:r>
              <a:rPr lang="da-DK" sz="1600">
                <a:latin typeface="Calibri Light" panose="020F0302020204030204" pitchFamily="34" charset="0"/>
                <a:cs typeface="Calibri Light" panose="020F0302020204030204" pitchFamily="34" charset="0"/>
              </a:rPr>
              <a:t>that zero-star </a:t>
            </a:r>
            <a:r>
              <a:rPr lang="da-DK" sz="1600" dirty="0">
                <a:latin typeface="Calibri Light" panose="020F0302020204030204" pitchFamily="34" charset="0"/>
                <a:cs typeface="Calibri Light" panose="020F0302020204030204" pitchFamily="34" charset="0"/>
              </a:rPr>
              <a:t>restaurants may be rated more highly on food than the other three criteria.</a:t>
            </a: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Let’s fit a multilevel model to these data...</a:t>
            </a:r>
          </a:p>
          <a:p>
            <a:pPr marL="0" indent="0">
              <a:buNone/>
            </a:pP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Hierarchical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effects</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375DF381-44F6-4B60-9292-85E2C7C0C2FE}"/>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C7BC548-D6EF-4B09-8C1F-C3A8B887B5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010" y="1484784"/>
            <a:ext cx="5445325" cy="4360839"/>
          </a:xfrm>
          <a:prstGeom prst="rect">
            <a:avLst/>
          </a:prstGeom>
        </p:spPr>
      </p:pic>
    </p:spTree>
    <p:extLst>
      <p:ext uri="{BB962C8B-B14F-4D97-AF65-F5344CB8AC3E}">
        <p14:creationId xmlns:p14="http://schemas.microsoft.com/office/powerpoint/2010/main" val="9654723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5688632" cy="4925144"/>
          </a:xfrm>
        </p:spPr>
        <p:txBody>
          <a:bodyPr>
            <a:noAutofit/>
          </a:bodyPr>
          <a:lstStyle/>
          <a:p>
            <a:r>
              <a:rPr lang="en-US" sz="1600">
                <a:latin typeface="Calibri Light" panose="020F0302020204030204" pitchFamily="34" charset="0"/>
                <a:cs typeface="Calibri Light" panose="020F0302020204030204" pitchFamily="34" charset="0"/>
              </a:rPr>
              <a:t>M</a:t>
            </a:r>
            <a:r>
              <a:rPr lang="en-GB" sz="1600">
                <a:latin typeface="Calibri Light" panose="020F0302020204030204" pitchFamily="34" charset="0"/>
                <a:cs typeface="Calibri Light" panose="020F0302020204030204" pitchFamily="34" charset="0"/>
              </a:rPr>
              <a:t>odelling for the longitudinal example proceeded differently than I previously recommended (= random effects, then fixed effects).</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For these data, one has to decide first on the </a:t>
            </a:r>
            <a:r>
              <a:rPr lang="en-GB" sz="1600">
                <a:solidFill>
                  <a:srgbClr val="0070C0"/>
                </a:solidFill>
                <a:latin typeface="Calibri Light" panose="020F0302020204030204" pitchFamily="34" charset="0"/>
                <a:cs typeface="Calibri Light" panose="020F0302020204030204" pitchFamily="34" charset="0"/>
              </a:rPr>
              <a:t>parametric shape of the longitudinal association </a:t>
            </a:r>
            <a:r>
              <a:rPr lang="en-GB" sz="1600">
                <a:latin typeface="Calibri Light" panose="020F0302020204030204" pitchFamily="34" charset="0"/>
                <a:cs typeface="Calibri Light" panose="020F0302020204030204" pitchFamily="34" charset="0"/>
              </a:rPr>
              <a:t>(e.g., weekly averages, daily averages). Choosing this shape will necessarily involve a </a:t>
            </a:r>
            <a:r>
              <a:rPr lang="en-GB" sz="1600" i="1">
                <a:latin typeface="Calibri Light" panose="020F0302020204030204" pitchFamily="34" charset="0"/>
                <a:cs typeface="Calibri Light" panose="020F0302020204030204" pitchFamily="34" charset="0"/>
              </a:rPr>
              <a:t>simultaneous</a:t>
            </a:r>
            <a:r>
              <a:rPr lang="en-GB" sz="1600">
                <a:latin typeface="Calibri Light" panose="020F0302020204030204" pitchFamily="34" charset="0"/>
                <a:cs typeface="Calibri Light" panose="020F0302020204030204" pitchFamily="34" charset="0"/>
              </a:rPr>
              <a:t> selection of fixed and random effecs for that shape.</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Exploring longitudinal changes with </a:t>
            </a:r>
            <a:r>
              <a:rPr lang="en-GB" sz="1600">
                <a:solidFill>
                  <a:srgbClr val="0070C0"/>
                </a:solidFill>
                <a:latin typeface="Calibri Light" panose="020F0302020204030204" pitchFamily="34" charset="0"/>
                <a:cs typeface="Calibri Light" panose="020F0302020204030204" pitchFamily="34" charset="0"/>
              </a:rPr>
              <a:t>scatter smoothers</a:t>
            </a:r>
            <a:r>
              <a:rPr lang="en-GB" sz="1600">
                <a:latin typeface="Calibri Light" panose="020F0302020204030204" pitchFamily="34" charset="0"/>
                <a:cs typeface="Calibri Light" panose="020F0302020204030204" pitchFamily="34" charset="0"/>
              </a:rPr>
              <a:t> (LOESS) or </a:t>
            </a:r>
            <a:r>
              <a:rPr lang="en-GB" sz="1600">
                <a:solidFill>
                  <a:srgbClr val="0070C0"/>
                </a:solidFill>
                <a:latin typeface="Calibri Light" panose="020F0302020204030204" pitchFamily="34" charset="0"/>
                <a:cs typeface="Calibri Light" panose="020F0302020204030204" pitchFamily="34" charset="0"/>
              </a:rPr>
              <a:t>moving averages </a:t>
            </a:r>
            <a:r>
              <a:rPr lang="en-GB" sz="1600">
                <a:latin typeface="Calibri Light" panose="020F0302020204030204" pitchFamily="34" charset="0"/>
                <a:cs typeface="Calibri Light" panose="020F0302020204030204" pitchFamily="34" charset="0"/>
              </a:rPr>
              <a:t>could give a good first idea of which shape may be needed!</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Once the final shape has been chosen by model selection, one could add other variables and proceed according to the normal two-step strategy. This may involve new random effects, if there are time-varying covariates in the data.</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Choosing the longitudinal shape</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051A501-6EF2-4079-9FEA-91D1E8BB4AFF}"/>
              </a:ext>
            </a:extLst>
          </p:cNvPr>
          <p:cNvGrpSpPr/>
          <p:nvPr/>
        </p:nvGrpSpPr>
        <p:grpSpPr>
          <a:xfrm>
            <a:off x="7151718" y="1600200"/>
            <a:ext cx="4200866" cy="4431797"/>
            <a:chOff x="6863686" y="1600200"/>
            <a:chExt cx="4200866" cy="4431797"/>
          </a:xfrm>
        </p:grpSpPr>
        <p:pic>
          <p:nvPicPr>
            <p:cNvPr id="4" name="Picture 3">
              <a:extLst>
                <a:ext uri="{FF2B5EF4-FFF2-40B4-BE49-F238E27FC236}">
                  <a16:creationId xmlns:a16="http://schemas.microsoft.com/office/drawing/2014/main" id="{5D090264-15A9-46A0-A998-82643EABE0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3686" y="1600200"/>
              <a:ext cx="4200866" cy="4431797"/>
            </a:xfrm>
            <a:prstGeom prst="rect">
              <a:avLst/>
            </a:prstGeom>
          </p:spPr>
        </p:pic>
        <p:sp>
          <p:nvSpPr>
            <p:cNvPr id="5" name="Freeform: Shape 4">
              <a:extLst>
                <a:ext uri="{FF2B5EF4-FFF2-40B4-BE49-F238E27FC236}">
                  <a16:creationId xmlns:a16="http://schemas.microsoft.com/office/drawing/2014/main" id="{270D0231-1A40-4081-A331-1416B13C2152}"/>
                </a:ext>
              </a:extLst>
            </p:cNvPr>
            <p:cNvSpPr/>
            <p:nvPr/>
          </p:nvSpPr>
          <p:spPr>
            <a:xfrm>
              <a:off x="7583648" y="3571094"/>
              <a:ext cx="3271706" cy="766014"/>
            </a:xfrm>
            <a:custGeom>
              <a:avLst/>
              <a:gdLst>
                <a:gd name="connsiteX0" fmla="*/ 0 w 3271706"/>
                <a:gd name="connsiteY0" fmla="*/ 245897 h 766014"/>
                <a:gd name="connsiteX1" fmla="*/ 201335 w 3271706"/>
                <a:gd name="connsiteY1" fmla="*/ 262675 h 766014"/>
                <a:gd name="connsiteX2" fmla="*/ 234891 w 3271706"/>
                <a:gd name="connsiteY2" fmla="*/ 296231 h 766014"/>
                <a:gd name="connsiteX3" fmla="*/ 276836 w 3271706"/>
                <a:gd name="connsiteY3" fmla="*/ 329787 h 766014"/>
                <a:gd name="connsiteX4" fmla="*/ 327170 w 3271706"/>
                <a:gd name="connsiteY4" fmla="*/ 338176 h 766014"/>
                <a:gd name="connsiteX5" fmla="*/ 469783 w 3271706"/>
                <a:gd name="connsiteY5" fmla="*/ 371732 h 766014"/>
                <a:gd name="connsiteX6" fmla="*/ 486561 w 3271706"/>
                <a:gd name="connsiteY6" fmla="*/ 396899 h 766014"/>
                <a:gd name="connsiteX7" fmla="*/ 511728 w 3271706"/>
                <a:gd name="connsiteY7" fmla="*/ 405288 h 766014"/>
                <a:gd name="connsiteX8" fmla="*/ 654341 w 3271706"/>
                <a:gd name="connsiteY8" fmla="*/ 422066 h 766014"/>
                <a:gd name="connsiteX9" fmla="*/ 729842 w 3271706"/>
                <a:gd name="connsiteY9" fmla="*/ 464011 h 766014"/>
                <a:gd name="connsiteX10" fmla="*/ 763398 w 3271706"/>
                <a:gd name="connsiteY10" fmla="*/ 472400 h 766014"/>
                <a:gd name="connsiteX11" fmla="*/ 805343 w 3271706"/>
                <a:gd name="connsiteY11" fmla="*/ 539512 h 766014"/>
                <a:gd name="connsiteX12" fmla="*/ 864066 w 3271706"/>
                <a:gd name="connsiteY12" fmla="*/ 606623 h 766014"/>
                <a:gd name="connsiteX13" fmla="*/ 956345 w 3271706"/>
                <a:gd name="connsiteY13" fmla="*/ 598234 h 766014"/>
                <a:gd name="connsiteX14" fmla="*/ 981512 w 3271706"/>
                <a:gd name="connsiteY14" fmla="*/ 573067 h 766014"/>
                <a:gd name="connsiteX15" fmla="*/ 1015068 w 3271706"/>
                <a:gd name="connsiteY15" fmla="*/ 564678 h 766014"/>
                <a:gd name="connsiteX16" fmla="*/ 1090569 w 3271706"/>
                <a:gd name="connsiteY16" fmla="*/ 573067 h 766014"/>
                <a:gd name="connsiteX17" fmla="*/ 1115735 w 3271706"/>
                <a:gd name="connsiteY17" fmla="*/ 598234 h 766014"/>
                <a:gd name="connsiteX18" fmla="*/ 1140902 w 3271706"/>
                <a:gd name="connsiteY18" fmla="*/ 606623 h 766014"/>
                <a:gd name="connsiteX19" fmla="*/ 1258348 w 3271706"/>
                <a:gd name="connsiteY19" fmla="*/ 656957 h 766014"/>
                <a:gd name="connsiteX20" fmla="*/ 1291904 w 3271706"/>
                <a:gd name="connsiteY20" fmla="*/ 749236 h 766014"/>
                <a:gd name="connsiteX21" fmla="*/ 1375794 w 3271706"/>
                <a:gd name="connsiteY21" fmla="*/ 715680 h 766014"/>
                <a:gd name="connsiteX22" fmla="*/ 1442906 w 3271706"/>
                <a:gd name="connsiteY22" fmla="*/ 707291 h 766014"/>
                <a:gd name="connsiteX23" fmla="*/ 1543574 w 3271706"/>
                <a:gd name="connsiteY23" fmla="*/ 715680 h 766014"/>
                <a:gd name="connsiteX24" fmla="*/ 1560352 w 3271706"/>
                <a:gd name="connsiteY24" fmla="*/ 740847 h 766014"/>
                <a:gd name="connsiteX25" fmla="*/ 1585519 w 3271706"/>
                <a:gd name="connsiteY25" fmla="*/ 766014 h 766014"/>
                <a:gd name="connsiteX26" fmla="*/ 1694576 w 3271706"/>
                <a:gd name="connsiteY26" fmla="*/ 707291 h 766014"/>
                <a:gd name="connsiteX27" fmla="*/ 1744910 w 3271706"/>
                <a:gd name="connsiteY27" fmla="*/ 724069 h 766014"/>
                <a:gd name="connsiteX28" fmla="*/ 1812022 w 3271706"/>
                <a:gd name="connsiteY28" fmla="*/ 707291 h 766014"/>
                <a:gd name="connsiteX29" fmla="*/ 1963024 w 3271706"/>
                <a:gd name="connsiteY29" fmla="*/ 682124 h 766014"/>
                <a:gd name="connsiteX30" fmla="*/ 1979802 w 3271706"/>
                <a:gd name="connsiteY30" fmla="*/ 631790 h 766014"/>
                <a:gd name="connsiteX31" fmla="*/ 2130803 w 3271706"/>
                <a:gd name="connsiteY31" fmla="*/ 623401 h 766014"/>
                <a:gd name="connsiteX32" fmla="*/ 2164359 w 3271706"/>
                <a:gd name="connsiteY32" fmla="*/ 581456 h 766014"/>
                <a:gd name="connsiteX33" fmla="*/ 2348917 w 3271706"/>
                <a:gd name="connsiteY33" fmla="*/ 522734 h 766014"/>
                <a:gd name="connsiteX34" fmla="*/ 2382473 w 3271706"/>
                <a:gd name="connsiteY34" fmla="*/ 472400 h 766014"/>
                <a:gd name="connsiteX35" fmla="*/ 2533475 w 3271706"/>
                <a:gd name="connsiteY35" fmla="*/ 472400 h 766014"/>
                <a:gd name="connsiteX36" fmla="*/ 2575420 w 3271706"/>
                <a:gd name="connsiteY36" fmla="*/ 480789 h 766014"/>
                <a:gd name="connsiteX37" fmla="*/ 2634143 w 3271706"/>
                <a:gd name="connsiteY37" fmla="*/ 438844 h 766014"/>
                <a:gd name="connsiteX38" fmla="*/ 2676088 w 3271706"/>
                <a:gd name="connsiteY38" fmla="*/ 388510 h 766014"/>
                <a:gd name="connsiteX39" fmla="*/ 2734811 w 3271706"/>
                <a:gd name="connsiteY39" fmla="*/ 354954 h 766014"/>
                <a:gd name="connsiteX40" fmla="*/ 2759978 w 3271706"/>
                <a:gd name="connsiteY40" fmla="*/ 254286 h 766014"/>
                <a:gd name="connsiteX41" fmla="*/ 2818701 w 3271706"/>
                <a:gd name="connsiteY41" fmla="*/ 237508 h 766014"/>
                <a:gd name="connsiteX42" fmla="*/ 2894202 w 3271706"/>
                <a:gd name="connsiteY42" fmla="*/ 212341 h 766014"/>
                <a:gd name="connsiteX43" fmla="*/ 2919369 w 3271706"/>
                <a:gd name="connsiteY43" fmla="*/ 178785 h 766014"/>
                <a:gd name="connsiteX44" fmla="*/ 2978091 w 3271706"/>
                <a:gd name="connsiteY44" fmla="*/ 170396 h 766014"/>
                <a:gd name="connsiteX45" fmla="*/ 3011647 w 3271706"/>
                <a:gd name="connsiteY45" fmla="*/ 162007 h 766014"/>
                <a:gd name="connsiteX46" fmla="*/ 3028425 w 3271706"/>
                <a:gd name="connsiteY46" fmla="*/ 128451 h 766014"/>
                <a:gd name="connsiteX47" fmla="*/ 3045203 w 3271706"/>
                <a:gd name="connsiteY47" fmla="*/ 86506 h 766014"/>
                <a:gd name="connsiteX48" fmla="*/ 3078759 w 3271706"/>
                <a:gd name="connsiteY48" fmla="*/ 78117 h 766014"/>
                <a:gd name="connsiteX49" fmla="*/ 3179427 w 3271706"/>
                <a:gd name="connsiteY49" fmla="*/ 27783 h 766014"/>
                <a:gd name="connsiteX50" fmla="*/ 3204594 w 3271706"/>
                <a:gd name="connsiteY50" fmla="*/ 2616 h 766014"/>
                <a:gd name="connsiteX51" fmla="*/ 3271706 w 3271706"/>
                <a:gd name="connsiteY51" fmla="*/ 2616 h 76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271706" h="766014">
                  <a:moveTo>
                    <a:pt x="0" y="245897"/>
                  </a:moveTo>
                  <a:cubicBezTo>
                    <a:pt x="67112" y="251490"/>
                    <a:pt x="135486" y="248564"/>
                    <a:pt x="201335" y="262675"/>
                  </a:cubicBezTo>
                  <a:cubicBezTo>
                    <a:pt x="216802" y="265989"/>
                    <a:pt x="223068" y="285722"/>
                    <a:pt x="234891" y="296231"/>
                  </a:cubicBezTo>
                  <a:cubicBezTo>
                    <a:pt x="248274" y="308127"/>
                    <a:pt x="260536" y="322378"/>
                    <a:pt x="276836" y="329787"/>
                  </a:cubicBezTo>
                  <a:cubicBezTo>
                    <a:pt x="292321" y="336826"/>
                    <a:pt x="310549" y="334563"/>
                    <a:pt x="327170" y="338176"/>
                  </a:cubicBezTo>
                  <a:cubicBezTo>
                    <a:pt x="374891" y="348550"/>
                    <a:pt x="422245" y="360547"/>
                    <a:pt x="469783" y="371732"/>
                  </a:cubicBezTo>
                  <a:cubicBezTo>
                    <a:pt x="475376" y="380121"/>
                    <a:pt x="478688" y="390601"/>
                    <a:pt x="486561" y="396899"/>
                  </a:cubicBezTo>
                  <a:cubicBezTo>
                    <a:pt x="493466" y="402423"/>
                    <a:pt x="502983" y="403976"/>
                    <a:pt x="511728" y="405288"/>
                  </a:cubicBezTo>
                  <a:cubicBezTo>
                    <a:pt x="559064" y="412388"/>
                    <a:pt x="606803" y="416473"/>
                    <a:pt x="654341" y="422066"/>
                  </a:cubicBezTo>
                  <a:cubicBezTo>
                    <a:pt x="672139" y="432745"/>
                    <a:pt x="708446" y="455988"/>
                    <a:pt x="729842" y="464011"/>
                  </a:cubicBezTo>
                  <a:cubicBezTo>
                    <a:pt x="740637" y="468059"/>
                    <a:pt x="752213" y="469604"/>
                    <a:pt x="763398" y="472400"/>
                  </a:cubicBezTo>
                  <a:cubicBezTo>
                    <a:pt x="779642" y="521132"/>
                    <a:pt x="761823" y="477341"/>
                    <a:pt x="805343" y="539512"/>
                  </a:cubicBezTo>
                  <a:cubicBezTo>
                    <a:pt x="849057" y="601960"/>
                    <a:pt x="807730" y="564371"/>
                    <a:pt x="864066" y="606623"/>
                  </a:cubicBezTo>
                  <a:cubicBezTo>
                    <a:pt x="894826" y="603827"/>
                    <a:pt x="926647" y="606719"/>
                    <a:pt x="956345" y="598234"/>
                  </a:cubicBezTo>
                  <a:cubicBezTo>
                    <a:pt x="967752" y="594975"/>
                    <a:pt x="971211" y="578953"/>
                    <a:pt x="981512" y="573067"/>
                  </a:cubicBezTo>
                  <a:cubicBezTo>
                    <a:pt x="991522" y="567347"/>
                    <a:pt x="1003883" y="567474"/>
                    <a:pt x="1015068" y="564678"/>
                  </a:cubicBezTo>
                  <a:cubicBezTo>
                    <a:pt x="1040235" y="567474"/>
                    <a:pt x="1066547" y="565059"/>
                    <a:pt x="1090569" y="573067"/>
                  </a:cubicBezTo>
                  <a:cubicBezTo>
                    <a:pt x="1101824" y="576819"/>
                    <a:pt x="1105864" y="591653"/>
                    <a:pt x="1115735" y="598234"/>
                  </a:cubicBezTo>
                  <a:cubicBezTo>
                    <a:pt x="1123093" y="603139"/>
                    <a:pt x="1132725" y="603256"/>
                    <a:pt x="1140902" y="606623"/>
                  </a:cubicBezTo>
                  <a:cubicBezTo>
                    <a:pt x="1180286" y="622840"/>
                    <a:pt x="1219199" y="640179"/>
                    <a:pt x="1258348" y="656957"/>
                  </a:cubicBezTo>
                  <a:cubicBezTo>
                    <a:pt x="1269533" y="687717"/>
                    <a:pt x="1262629" y="734599"/>
                    <a:pt x="1291904" y="749236"/>
                  </a:cubicBezTo>
                  <a:cubicBezTo>
                    <a:pt x="1318842" y="762705"/>
                    <a:pt x="1346775" y="723741"/>
                    <a:pt x="1375794" y="715680"/>
                  </a:cubicBezTo>
                  <a:cubicBezTo>
                    <a:pt x="1397516" y="709646"/>
                    <a:pt x="1420535" y="710087"/>
                    <a:pt x="1442906" y="707291"/>
                  </a:cubicBezTo>
                  <a:cubicBezTo>
                    <a:pt x="1476462" y="710087"/>
                    <a:pt x="1511197" y="706430"/>
                    <a:pt x="1543574" y="715680"/>
                  </a:cubicBezTo>
                  <a:cubicBezTo>
                    <a:pt x="1553268" y="718450"/>
                    <a:pt x="1553897" y="733102"/>
                    <a:pt x="1560352" y="740847"/>
                  </a:cubicBezTo>
                  <a:cubicBezTo>
                    <a:pt x="1567947" y="749961"/>
                    <a:pt x="1577130" y="757625"/>
                    <a:pt x="1585519" y="766014"/>
                  </a:cubicBezTo>
                  <a:cubicBezTo>
                    <a:pt x="1626631" y="730775"/>
                    <a:pt x="1638952" y="702656"/>
                    <a:pt x="1694576" y="707291"/>
                  </a:cubicBezTo>
                  <a:cubicBezTo>
                    <a:pt x="1712200" y="708760"/>
                    <a:pt x="1728132" y="718476"/>
                    <a:pt x="1744910" y="724069"/>
                  </a:cubicBezTo>
                  <a:cubicBezTo>
                    <a:pt x="1767281" y="718476"/>
                    <a:pt x="1789378" y="711646"/>
                    <a:pt x="1812022" y="707291"/>
                  </a:cubicBezTo>
                  <a:cubicBezTo>
                    <a:pt x="1862132" y="697654"/>
                    <a:pt x="1916490" y="703064"/>
                    <a:pt x="1963024" y="682124"/>
                  </a:cubicBezTo>
                  <a:cubicBezTo>
                    <a:pt x="1979152" y="674866"/>
                    <a:pt x="1979802" y="631790"/>
                    <a:pt x="1979802" y="631790"/>
                  </a:cubicBezTo>
                  <a:cubicBezTo>
                    <a:pt x="2098100" y="657140"/>
                    <a:pt x="2074711" y="686505"/>
                    <a:pt x="2130803" y="623401"/>
                  </a:cubicBezTo>
                  <a:cubicBezTo>
                    <a:pt x="2142699" y="610018"/>
                    <a:pt x="2148102" y="588959"/>
                    <a:pt x="2164359" y="581456"/>
                  </a:cubicBezTo>
                  <a:cubicBezTo>
                    <a:pt x="2222975" y="554403"/>
                    <a:pt x="2348917" y="522734"/>
                    <a:pt x="2348917" y="522734"/>
                  </a:cubicBezTo>
                  <a:cubicBezTo>
                    <a:pt x="2360102" y="505956"/>
                    <a:pt x="2367485" y="485889"/>
                    <a:pt x="2382473" y="472400"/>
                  </a:cubicBezTo>
                  <a:cubicBezTo>
                    <a:pt x="2435945" y="424275"/>
                    <a:pt x="2465868" y="456493"/>
                    <a:pt x="2533475" y="472400"/>
                  </a:cubicBezTo>
                  <a:cubicBezTo>
                    <a:pt x="2547355" y="475666"/>
                    <a:pt x="2561438" y="477993"/>
                    <a:pt x="2575420" y="480789"/>
                  </a:cubicBezTo>
                  <a:cubicBezTo>
                    <a:pt x="2594994" y="466807"/>
                    <a:pt x="2616411" y="455099"/>
                    <a:pt x="2634143" y="438844"/>
                  </a:cubicBezTo>
                  <a:cubicBezTo>
                    <a:pt x="2650242" y="424086"/>
                    <a:pt x="2660645" y="403953"/>
                    <a:pt x="2676088" y="388510"/>
                  </a:cubicBezTo>
                  <a:cubicBezTo>
                    <a:pt x="2701482" y="363116"/>
                    <a:pt x="2706016" y="364552"/>
                    <a:pt x="2734811" y="354954"/>
                  </a:cubicBezTo>
                  <a:cubicBezTo>
                    <a:pt x="2715447" y="306543"/>
                    <a:pt x="2699141" y="299914"/>
                    <a:pt x="2759978" y="254286"/>
                  </a:cubicBezTo>
                  <a:cubicBezTo>
                    <a:pt x="2776264" y="242071"/>
                    <a:pt x="2799270" y="243580"/>
                    <a:pt x="2818701" y="237508"/>
                  </a:cubicBezTo>
                  <a:cubicBezTo>
                    <a:pt x="2844022" y="229595"/>
                    <a:pt x="2894202" y="212341"/>
                    <a:pt x="2894202" y="212341"/>
                  </a:cubicBezTo>
                  <a:cubicBezTo>
                    <a:pt x="2902591" y="201156"/>
                    <a:pt x="2906863" y="185038"/>
                    <a:pt x="2919369" y="178785"/>
                  </a:cubicBezTo>
                  <a:cubicBezTo>
                    <a:pt x="2937054" y="169942"/>
                    <a:pt x="2958637" y="173933"/>
                    <a:pt x="2978091" y="170396"/>
                  </a:cubicBezTo>
                  <a:cubicBezTo>
                    <a:pt x="2989435" y="168334"/>
                    <a:pt x="3000462" y="164803"/>
                    <a:pt x="3011647" y="162007"/>
                  </a:cubicBezTo>
                  <a:cubicBezTo>
                    <a:pt x="3017240" y="150822"/>
                    <a:pt x="3023346" y="139879"/>
                    <a:pt x="3028425" y="128451"/>
                  </a:cubicBezTo>
                  <a:cubicBezTo>
                    <a:pt x="3034541" y="114690"/>
                    <a:pt x="3034555" y="97154"/>
                    <a:pt x="3045203" y="86506"/>
                  </a:cubicBezTo>
                  <a:cubicBezTo>
                    <a:pt x="3053356" y="78353"/>
                    <a:pt x="3068196" y="82738"/>
                    <a:pt x="3078759" y="78117"/>
                  </a:cubicBezTo>
                  <a:cubicBezTo>
                    <a:pt x="3113130" y="63080"/>
                    <a:pt x="3152899" y="54311"/>
                    <a:pt x="3179427" y="27783"/>
                  </a:cubicBezTo>
                  <a:cubicBezTo>
                    <a:pt x="3187816" y="19394"/>
                    <a:pt x="3193148" y="5738"/>
                    <a:pt x="3204594" y="2616"/>
                  </a:cubicBezTo>
                  <a:cubicBezTo>
                    <a:pt x="3226176" y="-3270"/>
                    <a:pt x="3249335" y="2616"/>
                    <a:pt x="3271706" y="2616"/>
                  </a:cubicBezTo>
                </a:path>
              </a:pathLst>
            </a:cu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645018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en-GB" sz="1600">
                <a:latin typeface="Calibri Light" panose="020F0302020204030204" pitchFamily="34" charset="0"/>
                <a:cs typeface="Calibri Light" panose="020F0302020204030204" pitchFamily="34" charset="0"/>
              </a:rPr>
              <a:t>Often in interventional studies, there will be </a:t>
            </a:r>
            <a:r>
              <a:rPr lang="en-GB" sz="1600">
                <a:solidFill>
                  <a:srgbClr val="0070C0"/>
                </a:solidFill>
                <a:latin typeface="Calibri Light" panose="020F0302020204030204" pitchFamily="34" charset="0"/>
                <a:cs typeface="Calibri Light" panose="020F0302020204030204" pitchFamily="34" charset="0"/>
              </a:rPr>
              <a:t>two or more experimental groups present</a:t>
            </a:r>
            <a:r>
              <a:rPr lang="en-GB" sz="1600">
                <a:latin typeface="Calibri Light" panose="020F0302020204030204" pitchFamily="34" charset="0"/>
                <a:cs typeface="Calibri Light" panose="020F0302020204030204" pitchFamily="34" charset="0"/>
              </a:rPr>
              <a:t>, such as:</a:t>
            </a:r>
          </a:p>
          <a:p>
            <a:endParaRPr lang="en-GB" sz="1600">
              <a:latin typeface="Calibri Light" panose="020F0302020204030204" pitchFamily="34" charset="0"/>
              <a:cs typeface="Calibri Light" panose="020F0302020204030204" pitchFamily="34" charset="0"/>
            </a:endParaRPr>
          </a:p>
          <a:p>
            <a:pPr marL="857250" lvl="1" indent="-400050">
              <a:buFont typeface="+mj-lt"/>
              <a:buAutoNum type="romanUcPeriod"/>
            </a:pPr>
            <a:r>
              <a:rPr lang="en-GB" sz="1600" b="1" u="sng">
                <a:solidFill>
                  <a:schemeClr val="accent3">
                    <a:lumMod val="75000"/>
                  </a:schemeClr>
                </a:solidFill>
                <a:latin typeface="Calibri Light" panose="020F0302020204030204" pitchFamily="34" charset="0"/>
                <a:cs typeface="Calibri Light" panose="020F0302020204030204" pitchFamily="34" charset="0"/>
              </a:rPr>
              <a:t>Experimental group</a:t>
            </a:r>
            <a:r>
              <a:rPr lang="en-GB" sz="1600">
                <a:latin typeface="Calibri Light" panose="020F0302020204030204" pitchFamily="34" charset="0"/>
                <a:cs typeface="Calibri Light" panose="020F0302020204030204" pitchFamily="34" charset="0"/>
              </a:rPr>
              <a:t>: Receives the intervention of interest (e.g, advertising, surgery, therapy)</a:t>
            </a:r>
          </a:p>
          <a:p>
            <a:pPr marL="857250" lvl="1" indent="-400050">
              <a:buFont typeface="+mj-lt"/>
              <a:buAutoNum type="romanUcPeriod"/>
            </a:pPr>
            <a:r>
              <a:rPr lang="en-GB" sz="1600" b="1" u="sng">
                <a:solidFill>
                  <a:schemeClr val="accent3">
                    <a:lumMod val="75000"/>
                  </a:schemeClr>
                </a:solidFill>
                <a:latin typeface="Calibri Light" panose="020F0302020204030204" pitchFamily="34" charset="0"/>
                <a:cs typeface="Calibri Light" panose="020F0302020204030204" pitchFamily="34" charset="0"/>
              </a:rPr>
              <a:t>Passive control group</a:t>
            </a:r>
            <a:r>
              <a:rPr lang="en-GB" sz="1600">
                <a:latin typeface="Calibri Light" panose="020F0302020204030204" pitchFamily="34" charset="0"/>
                <a:cs typeface="Calibri Light" panose="020F0302020204030204" pitchFamily="34" charset="0"/>
              </a:rPr>
              <a:t>: Receives no intervention</a:t>
            </a:r>
          </a:p>
          <a:p>
            <a:pPr marL="857250" lvl="1" indent="-400050">
              <a:buFont typeface="+mj-lt"/>
              <a:buAutoNum type="romanUcPeriod"/>
            </a:pPr>
            <a:r>
              <a:rPr lang="en-GB" sz="1600" b="1" u="sng">
                <a:solidFill>
                  <a:schemeClr val="accent3">
                    <a:lumMod val="75000"/>
                  </a:schemeClr>
                </a:solidFill>
                <a:latin typeface="Calibri Light" panose="020F0302020204030204" pitchFamily="34" charset="0"/>
                <a:cs typeface="Calibri Light" panose="020F0302020204030204" pitchFamily="34" charset="0"/>
              </a:rPr>
              <a:t>Active control group</a:t>
            </a:r>
            <a:r>
              <a:rPr lang="en-GB" sz="1600">
                <a:latin typeface="Calibri Light" panose="020F0302020204030204" pitchFamily="34" charset="0"/>
                <a:cs typeface="Calibri Light" panose="020F0302020204030204" pitchFamily="34" charset="0"/>
              </a:rPr>
              <a:t>: Receives a “placebo” intervention (e.g., mock stimulation, memory training)</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While many studies only have the first two groups, having all three is recommended to exclude all trivial causal effects of the experimental intervention, primarily </a:t>
            </a:r>
            <a:r>
              <a:rPr lang="en-GB" sz="1600" b="1">
                <a:latin typeface="Calibri Light" panose="020F0302020204030204" pitchFamily="34" charset="0"/>
                <a:cs typeface="Calibri Light" panose="020F0302020204030204" pitchFamily="34" charset="0"/>
              </a:rPr>
              <a:t>(II)</a:t>
            </a:r>
            <a:r>
              <a:rPr lang="en-GB" sz="1600">
                <a:latin typeface="Calibri Light" panose="020F0302020204030204" pitchFamily="34" charset="0"/>
                <a:cs typeface="Calibri Light" panose="020F0302020204030204" pitchFamily="34" charset="0"/>
              </a:rPr>
              <a:t> </a:t>
            </a:r>
            <a:r>
              <a:rPr lang="en-GB" sz="1600">
                <a:solidFill>
                  <a:srgbClr val="0070C0"/>
                </a:solidFill>
                <a:latin typeface="Calibri Light" panose="020F0302020204030204" pitchFamily="34" charset="0"/>
                <a:cs typeface="Calibri Light" panose="020F0302020204030204" pitchFamily="34" charset="0"/>
              </a:rPr>
              <a:t>mere time passing </a:t>
            </a:r>
            <a:r>
              <a:rPr lang="en-GB" sz="1600">
                <a:latin typeface="Calibri Light" panose="020F0302020204030204" pitchFamily="34" charset="0"/>
                <a:cs typeface="Calibri Light" panose="020F0302020204030204" pitchFamily="34" charset="0"/>
              </a:rPr>
              <a:t>and </a:t>
            </a:r>
            <a:r>
              <a:rPr lang="en-GB" sz="1600" b="1">
                <a:latin typeface="Calibri Light" panose="020F0302020204030204" pitchFamily="34" charset="0"/>
                <a:cs typeface="Calibri Light" panose="020F0302020204030204" pitchFamily="34" charset="0"/>
              </a:rPr>
              <a:t>(III)</a:t>
            </a:r>
            <a:r>
              <a:rPr lang="en-GB" sz="1600">
                <a:latin typeface="Calibri Light" panose="020F0302020204030204" pitchFamily="34" charset="0"/>
                <a:cs typeface="Calibri Light" panose="020F0302020204030204" pitchFamily="34" charset="0"/>
              </a:rPr>
              <a:t> </a:t>
            </a:r>
            <a:r>
              <a:rPr lang="en-GB" sz="1600">
                <a:solidFill>
                  <a:srgbClr val="0070C0"/>
                </a:solidFill>
                <a:latin typeface="Calibri Light" panose="020F0302020204030204" pitchFamily="34" charset="0"/>
                <a:cs typeface="Calibri Light" panose="020F0302020204030204" pitchFamily="34" charset="0"/>
              </a:rPr>
              <a:t>mere intervention</a:t>
            </a:r>
            <a:r>
              <a:rPr lang="en-GB" sz="1600">
                <a:latin typeface="Calibri Light" panose="020F0302020204030204" pitchFamily="34" charset="0"/>
                <a:cs typeface="Calibri Light" panose="020F0302020204030204" pitchFamily="34" charset="0"/>
              </a:rPr>
              <a:t>.</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The primary interest of experimental intervention will be to test the </a:t>
            </a:r>
            <a:r>
              <a:rPr lang="en-GB" sz="1600">
                <a:solidFill>
                  <a:srgbClr val="0070C0"/>
                </a:solidFill>
                <a:latin typeface="Calibri Light" panose="020F0302020204030204" pitchFamily="34" charset="0"/>
                <a:cs typeface="Calibri Light" panose="020F0302020204030204" pitchFamily="34" charset="0"/>
              </a:rPr>
              <a:t>Group × Time interaction </a:t>
            </a:r>
            <a:r>
              <a:rPr lang="en-GB" sz="1600">
                <a:latin typeface="Calibri Light" panose="020F0302020204030204" pitchFamily="34" charset="0"/>
                <a:cs typeface="Calibri Light" panose="020F0302020204030204" pitchFamily="34" charset="0"/>
              </a:rPr>
              <a:t>on the DV, in the sense that changes over time are expected to be different between groups.</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The presence of passive and active controls allows the causal effect of the intervention to be inferred. However, this conclusion may be invalid in the presence of </a:t>
            </a:r>
            <a:r>
              <a:rPr lang="en-GB" sz="1600">
                <a:solidFill>
                  <a:srgbClr val="0070C0"/>
                </a:solidFill>
                <a:latin typeface="Calibri Light" panose="020F0302020204030204" pitchFamily="34" charset="0"/>
                <a:cs typeface="Calibri Light" panose="020F0302020204030204" pitchFamily="34" charset="0"/>
              </a:rPr>
              <a:t>longitudinal confounding</a:t>
            </a:r>
            <a:r>
              <a:rPr lang="en-GB" sz="1600">
                <a:latin typeface="Calibri Light" panose="020F0302020204030204" pitchFamily="34" charset="0"/>
                <a:cs typeface="Calibri Light" panose="020F0302020204030204" pitchFamily="34" charset="0"/>
              </a:rPr>
              <a: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Experimental intervention studies</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504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fr-CH" sz="1600">
                <a:latin typeface="Calibri Light" panose="020F0302020204030204" pitchFamily="34" charset="0"/>
                <a:cs typeface="Calibri Light" panose="020F0302020204030204" pitchFamily="34" charset="0"/>
              </a:rPr>
              <a:t>Longitudinal confounding occurs when the intervention (represented by the primary </a:t>
            </a:r>
            <a:r>
              <a:rPr lang="en-GB" sz="1600">
                <a:latin typeface="Calibri Light" panose="020F0302020204030204" pitchFamily="34" charset="0"/>
                <a:cs typeface="Calibri Light" panose="020F0302020204030204" pitchFamily="34" charset="0"/>
              </a:rPr>
              <a:t>“Time”</a:t>
            </a:r>
            <a:r>
              <a:rPr lang="fr-CH" sz="1600">
                <a:latin typeface="Calibri Light" panose="020F0302020204030204" pitchFamily="34" charset="0"/>
                <a:cs typeface="Calibri Light" panose="020F0302020204030204" pitchFamily="34" charset="0"/>
              </a:rPr>
              <a:t> variable) covaries with other changes in the participant or environment (e.g., aging, seasonal changes). As a consequence, a significant Group × Time interaction may not have been caused by the intervention, but rather by these longitudinal changes, e.g.:</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Longitudinal confounding</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78C9EA9-46E9-408D-840A-67F8503A2181}"/>
              </a:ext>
            </a:extLst>
          </p:cNvPr>
          <p:cNvGrpSpPr>
            <a:grpSpLocks noChangeAspect="1"/>
          </p:cNvGrpSpPr>
          <p:nvPr/>
        </p:nvGrpSpPr>
        <p:grpSpPr>
          <a:xfrm>
            <a:off x="1242940" y="3140968"/>
            <a:ext cx="3556916" cy="2008135"/>
            <a:chOff x="1317285" y="3105000"/>
            <a:chExt cx="4778111" cy="2332135"/>
          </a:xfrm>
        </p:grpSpPr>
        <p:sp>
          <p:nvSpPr>
            <p:cNvPr id="5" name="Rectangle: Rounded Corners 4">
              <a:extLst>
                <a:ext uri="{FF2B5EF4-FFF2-40B4-BE49-F238E27FC236}">
                  <a16:creationId xmlns:a16="http://schemas.microsoft.com/office/drawing/2014/main" id="{17D69D77-A1F6-4341-AD2D-F84334499705}"/>
                </a:ext>
              </a:extLst>
            </p:cNvPr>
            <p:cNvSpPr/>
            <p:nvPr/>
          </p:nvSpPr>
          <p:spPr>
            <a:xfrm>
              <a:off x="1317285" y="4789063"/>
              <a:ext cx="1518481" cy="64807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entury Gothic" panose="020B0502020202020204" pitchFamily="34" charset="0"/>
                </a:rPr>
                <a:t>Time</a:t>
              </a:r>
              <a:endParaRPr lang="en-GB" sz="1600">
                <a:solidFill>
                  <a:schemeClr val="tx1"/>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E4D217D2-B888-4554-B946-BA8F7CB8F11F}"/>
                </a:ext>
              </a:extLst>
            </p:cNvPr>
            <p:cNvSpPr/>
            <p:nvPr/>
          </p:nvSpPr>
          <p:spPr>
            <a:xfrm>
              <a:off x="4576915" y="4789063"/>
              <a:ext cx="1518481" cy="64807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entury Gothic" panose="020B0502020202020204" pitchFamily="34" charset="0"/>
                </a:rPr>
                <a:t>Anxiety</a:t>
              </a:r>
              <a:endParaRPr lang="en-GB" sz="1600">
                <a:solidFill>
                  <a:schemeClr val="tx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0323A0AE-23AC-48EC-AA83-C0385161123A}"/>
                </a:ext>
              </a:extLst>
            </p:cNvPr>
            <p:cNvSpPr/>
            <p:nvPr/>
          </p:nvSpPr>
          <p:spPr>
            <a:xfrm>
              <a:off x="2888506" y="3915018"/>
              <a:ext cx="1518481" cy="64807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entury Gothic" panose="020B0502020202020204" pitchFamily="34" charset="0"/>
                </a:rPr>
                <a:t>Group</a:t>
              </a:r>
              <a:endParaRPr lang="en-GB" sz="1600">
                <a:solidFill>
                  <a:schemeClr val="tx1"/>
                </a:solidFill>
                <a:latin typeface="Century Gothic" panose="020B0502020202020204" pitchFamily="34" charset="0"/>
              </a:endParaRPr>
            </a:p>
          </p:txBody>
        </p:sp>
        <p:cxnSp>
          <p:nvCxnSpPr>
            <p:cNvPr id="10" name="Straight Arrow Connector 9">
              <a:extLst>
                <a:ext uri="{FF2B5EF4-FFF2-40B4-BE49-F238E27FC236}">
                  <a16:creationId xmlns:a16="http://schemas.microsoft.com/office/drawing/2014/main" id="{23B0ADA9-F335-4585-BA7E-5E7D6DFDD542}"/>
                </a:ext>
              </a:extLst>
            </p:cNvPr>
            <p:cNvCxnSpPr>
              <a:stCxn id="5" idx="3"/>
              <a:endCxn id="7" idx="1"/>
            </p:cNvCxnSpPr>
            <p:nvPr/>
          </p:nvCxnSpPr>
          <p:spPr>
            <a:xfrm>
              <a:off x="2835766" y="5113099"/>
              <a:ext cx="1741149" cy="0"/>
            </a:xfrm>
            <a:prstGeom prst="straightConnector1">
              <a:avLst/>
            </a:prstGeom>
            <a:ln w="38100">
              <a:solidFill>
                <a:schemeClr val="tx1">
                  <a:lumMod val="50000"/>
                  <a:lumOff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6286FA0-11BD-4A80-B740-D01EE52C5A5F}"/>
                </a:ext>
              </a:extLst>
            </p:cNvPr>
            <p:cNvCxnSpPr>
              <a:cxnSpLocks/>
              <a:stCxn id="9" idx="2"/>
            </p:cNvCxnSpPr>
            <p:nvPr/>
          </p:nvCxnSpPr>
          <p:spPr>
            <a:xfrm>
              <a:off x="3647747" y="4563090"/>
              <a:ext cx="0" cy="550009"/>
            </a:xfrm>
            <a:prstGeom prst="straightConnector1">
              <a:avLst/>
            </a:prstGeom>
            <a:ln w="38100">
              <a:solidFill>
                <a:schemeClr val="tx1">
                  <a:lumMod val="50000"/>
                  <a:lumOff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ACD0D79-CB0D-4A1F-A9DE-2A431B37B3CB}"/>
                </a:ext>
              </a:extLst>
            </p:cNvPr>
            <p:cNvSpPr>
              <a:spLocks noChangeAspect="1"/>
            </p:cNvSpPr>
            <p:nvPr/>
          </p:nvSpPr>
          <p:spPr>
            <a:xfrm>
              <a:off x="4192687" y="3105000"/>
              <a:ext cx="818623" cy="648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n-US" sz="1200" b="1">
                  <a:solidFill>
                    <a:schemeClr val="tx2"/>
                  </a:solidFill>
                  <a:latin typeface="Century Gothic" panose="020B0502020202020204" pitchFamily="34" charset="0"/>
                </a:rPr>
                <a:t>Month</a:t>
              </a:r>
              <a:endParaRPr lang="en-GB" sz="1200" b="1">
                <a:solidFill>
                  <a:schemeClr val="tx2"/>
                </a:solidFill>
                <a:latin typeface="Century Gothic" panose="020B0502020202020204" pitchFamily="34" charset="0"/>
              </a:endParaRPr>
            </a:p>
          </p:txBody>
        </p:sp>
        <p:cxnSp>
          <p:nvCxnSpPr>
            <p:cNvPr id="13" name="Connector: Curved 12">
              <a:extLst>
                <a:ext uri="{FF2B5EF4-FFF2-40B4-BE49-F238E27FC236}">
                  <a16:creationId xmlns:a16="http://schemas.microsoft.com/office/drawing/2014/main" id="{F61E18E7-7933-47B9-BD11-65C509FB30D7}"/>
                </a:ext>
              </a:extLst>
            </p:cNvPr>
            <p:cNvCxnSpPr>
              <a:cxnSpLocks/>
              <a:stCxn id="12" idx="2"/>
              <a:endCxn id="5" idx="0"/>
            </p:cNvCxnSpPr>
            <p:nvPr/>
          </p:nvCxnSpPr>
          <p:spPr>
            <a:xfrm rot="10800000" flipV="1">
              <a:off x="2076526" y="3429000"/>
              <a:ext cx="2116161" cy="1360064"/>
            </a:xfrm>
            <a:prstGeom prst="curvedConnector2">
              <a:avLst/>
            </a:prstGeom>
            <a:ln w="1905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253BF47-4441-4443-954E-031A10EF95F8}"/>
                </a:ext>
              </a:extLst>
            </p:cNvPr>
            <p:cNvCxnSpPr>
              <a:cxnSpLocks/>
              <a:stCxn id="12" idx="5"/>
              <a:endCxn id="7" idx="0"/>
            </p:cNvCxnSpPr>
            <p:nvPr/>
          </p:nvCxnSpPr>
          <p:spPr>
            <a:xfrm>
              <a:off x="4891426" y="3658103"/>
              <a:ext cx="444729" cy="1130961"/>
            </a:xfrm>
            <a:prstGeom prst="straightConnector1">
              <a:avLst/>
            </a:prstGeom>
            <a:ln w="1905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5" name="Table 4">
            <a:extLst>
              <a:ext uri="{FF2B5EF4-FFF2-40B4-BE49-F238E27FC236}">
                <a16:creationId xmlns:a16="http://schemas.microsoft.com/office/drawing/2014/main" id="{64734EAA-A50F-4756-B617-9B219368F29B}"/>
              </a:ext>
            </a:extLst>
          </p:cNvPr>
          <p:cNvGraphicFramePr>
            <a:graphicFrameLocks noGrp="1"/>
          </p:cNvGraphicFramePr>
          <p:nvPr>
            <p:extLst>
              <p:ext uri="{D42A27DB-BD31-4B8C-83A1-F6EECF244321}">
                <p14:modId xmlns:p14="http://schemas.microsoft.com/office/powerpoint/2010/main" val="2789008005"/>
              </p:ext>
            </p:extLst>
          </p:nvPr>
        </p:nvGraphicFramePr>
        <p:xfrm>
          <a:off x="5591944" y="2852936"/>
          <a:ext cx="5327580" cy="248412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872000">
                  <a:extLst>
                    <a:ext uri="{9D8B030D-6E8A-4147-A177-3AD203B41FA5}">
                      <a16:colId xmlns:a16="http://schemas.microsoft.com/office/drawing/2014/main" val="2083736593"/>
                    </a:ext>
                  </a:extLst>
                </a:gridCol>
                <a:gridCol w="3455580">
                  <a:extLst>
                    <a:ext uri="{9D8B030D-6E8A-4147-A177-3AD203B41FA5}">
                      <a16:colId xmlns:a16="http://schemas.microsoft.com/office/drawing/2014/main" val="3111834440"/>
                    </a:ext>
                  </a:extLst>
                </a:gridCol>
              </a:tblGrid>
              <a:tr h="370840">
                <a:tc>
                  <a:txBody>
                    <a:bodyPr/>
                    <a:lstStyle/>
                    <a:p>
                      <a:r>
                        <a:rPr lang="en-US" sz="1400" b="1">
                          <a:solidFill>
                            <a:schemeClr val="tx1"/>
                          </a:solidFill>
                          <a:latin typeface="Calibri Light" panose="020F0302020204030204" pitchFamily="34" charset="0"/>
                          <a:cs typeface="Calibri Light" panose="020F0302020204030204" pitchFamily="34" charset="0"/>
                        </a:rPr>
                        <a:t>Type</a:t>
                      </a:r>
                      <a:endParaRPr lang="en-GB" sz="1400" b="1">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r>
                        <a:rPr lang="en-US" sz="1400" b="1" dirty="0">
                          <a:solidFill>
                            <a:schemeClr val="tx1"/>
                          </a:solidFill>
                          <a:latin typeface="Calibri Light" panose="020F0302020204030204" pitchFamily="34" charset="0"/>
                          <a:cs typeface="Calibri Light" panose="020F0302020204030204" pitchFamily="34" charset="0"/>
                        </a:rPr>
                        <a:t>Examples</a:t>
                      </a:r>
                      <a:endParaRPr lang="en-GB" sz="1400" b="1" dirty="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8189884"/>
                  </a:ext>
                </a:extLst>
              </a:tr>
              <a:tr h="370840">
                <a:tc>
                  <a:txBody>
                    <a:bodyPr/>
                    <a:lstStyle/>
                    <a:p>
                      <a:r>
                        <a:rPr lang="en-US" sz="1200" b="0">
                          <a:solidFill>
                            <a:schemeClr val="tx1"/>
                          </a:solidFill>
                          <a:latin typeface="Calibri Light" panose="020F0302020204030204" pitchFamily="34" charset="0"/>
                          <a:cs typeface="Calibri Light" panose="020F0302020204030204" pitchFamily="34" charset="0"/>
                        </a:rPr>
                        <a:t>Relative time</a:t>
                      </a:r>
                      <a:endParaRPr lang="en-GB" sz="1200" b="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lang="en-US" sz="1200" b="0">
                          <a:solidFill>
                            <a:schemeClr val="tx1"/>
                          </a:solidFill>
                          <a:latin typeface="Calibri Light" panose="020F0302020204030204" pitchFamily="34" charset="0"/>
                          <a:cs typeface="Calibri Light" panose="020F0302020204030204" pitchFamily="34" charset="0"/>
                        </a:rPr>
                        <a:t>Days since launch of the study, days to intervention, days since intervention,…</a:t>
                      </a:r>
                      <a:endParaRPr lang="en-GB" sz="1200" b="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332040432"/>
                  </a:ext>
                </a:extLst>
              </a:tr>
              <a:tr h="370840">
                <a:tc>
                  <a:txBody>
                    <a:bodyPr/>
                    <a:lstStyle/>
                    <a:p>
                      <a:r>
                        <a:rPr lang="en-US" sz="1200" b="0">
                          <a:solidFill>
                            <a:schemeClr val="tx1"/>
                          </a:solidFill>
                          <a:latin typeface="Calibri Light" panose="020F0302020204030204" pitchFamily="34" charset="0"/>
                          <a:cs typeface="Calibri Light" panose="020F0302020204030204" pitchFamily="34" charset="0"/>
                        </a:rPr>
                        <a:t>Absolute time</a:t>
                      </a:r>
                      <a:endParaRPr lang="en-GB" sz="1200" b="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lang="en-US" sz="1200" b="0">
                          <a:solidFill>
                            <a:schemeClr val="tx1"/>
                          </a:solidFill>
                          <a:latin typeface="Calibri Light" panose="020F0302020204030204" pitchFamily="34" charset="0"/>
                          <a:cs typeface="Calibri Light" panose="020F0302020204030204" pitchFamily="34" charset="0"/>
                        </a:rPr>
                        <a:t>Month of the year, day of the week, school semester,…</a:t>
                      </a:r>
                      <a:endParaRPr lang="en-GB" sz="1200" b="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138646168"/>
                  </a:ext>
                </a:extLst>
              </a:tr>
              <a:tr h="370840">
                <a:tc>
                  <a:txBody>
                    <a:bodyPr/>
                    <a:lstStyle/>
                    <a:p>
                      <a:r>
                        <a:rPr lang="en-US" sz="1200" b="0">
                          <a:solidFill>
                            <a:schemeClr val="tx1"/>
                          </a:solidFill>
                          <a:latin typeface="Calibri Light" panose="020F0302020204030204" pitchFamily="34" charset="0"/>
                          <a:cs typeface="Calibri Light" panose="020F0302020204030204" pitchFamily="34" charset="0"/>
                        </a:rPr>
                        <a:t>Dynamic environmental states</a:t>
                      </a:r>
                      <a:endParaRPr lang="en-GB" sz="1200" b="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lang="en-US" sz="1200" b="0">
                          <a:solidFill>
                            <a:schemeClr val="tx1"/>
                          </a:solidFill>
                          <a:latin typeface="Calibri Light" panose="020F0302020204030204" pitchFamily="34" charset="0"/>
                          <a:cs typeface="Calibri Light" panose="020F0302020204030204" pitchFamily="34" charset="0"/>
                        </a:rPr>
                        <a:t>Covid19 severity, infection rate, death rate,…</a:t>
                      </a:r>
                      <a:endParaRPr lang="en-GB" sz="1200" b="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84727851"/>
                  </a:ext>
                </a:extLst>
              </a:tr>
              <a:tr h="370840">
                <a:tc>
                  <a:txBody>
                    <a:bodyPr/>
                    <a:lstStyle/>
                    <a:p>
                      <a:r>
                        <a:rPr lang="en-US" sz="1200" b="0">
                          <a:solidFill>
                            <a:schemeClr val="tx1"/>
                          </a:solidFill>
                          <a:latin typeface="Calibri Light" panose="020F0302020204030204" pitchFamily="34" charset="0"/>
                          <a:cs typeface="Calibri Light" panose="020F0302020204030204" pitchFamily="34" charset="0"/>
                        </a:rPr>
                        <a:t>Dynamic participant states</a:t>
                      </a:r>
                      <a:endParaRPr lang="en-GB" sz="1200" b="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lang="en-US" sz="1200" b="0">
                          <a:solidFill>
                            <a:schemeClr val="tx1"/>
                          </a:solidFill>
                          <a:latin typeface="Calibri Light" panose="020F0302020204030204" pitchFamily="34" charset="0"/>
                          <a:cs typeface="Calibri Light" panose="020F0302020204030204" pitchFamily="34" charset="0"/>
                        </a:rPr>
                        <a:t>Biological cycles [sleep, stress], illness, mood,…</a:t>
                      </a:r>
                      <a:endParaRPr lang="en-GB" sz="1200" b="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646567510"/>
                  </a:ext>
                </a:extLst>
              </a:tr>
              <a:tr h="370840">
                <a:tc>
                  <a:txBody>
                    <a:bodyPr/>
                    <a:lstStyle/>
                    <a:p>
                      <a:r>
                        <a:rPr lang="en-US" sz="1200" b="0">
                          <a:solidFill>
                            <a:schemeClr val="tx1"/>
                          </a:solidFill>
                          <a:latin typeface="Calibri Light" panose="020F0302020204030204" pitchFamily="34" charset="0"/>
                          <a:cs typeface="Calibri Light" panose="020F0302020204030204" pitchFamily="34" charset="0"/>
                        </a:rPr>
                        <a:t>…</a:t>
                      </a:r>
                      <a:endParaRPr lang="en-GB" sz="1200" b="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lang="en-US" sz="1200" b="0" dirty="0">
                          <a:solidFill>
                            <a:schemeClr val="tx1"/>
                          </a:solidFill>
                          <a:latin typeface="Calibri Light" panose="020F0302020204030204" pitchFamily="34" charset="0"/>
                          <a:cs typeface="Calibri Light" panose="020F0302020204030204" pitchFamily="34" charset="0"/>
                        </a:rPr>
                        <a:t>…</a:t>
                      </a:r>
                      <a:endParaRPr lang="en-GB" sz="1200" b="0" dirty="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464593542"/>
                  </a:ext>
                </a:extLst>
              </a:tr>
            </a:tbl>
          </a:graphicData>
        </a:graphic>
      </p:graphicFrame>
      <p:sp>
        <p:nvSpPr>
          <p:cNvPr id="16" name="TextBox 15">
            <a:extLst>
              <a:ext uri="{FF2B5EF4-FFF2-40B4-BE49-F238E27FC236}">
                <a16:creationId xmlns:a16="http://schemas.microsoft.com/office/drawing/2014/main" id="{520B3482-0E83-4F30-BF25-07562ED8C1DF}"/>
              </a:ext>
            </a:extLst>
          </p:cNvPr>
          <p:cNvSpPr txBox="1"/>
          <p:nvPr/>
        </p:nvSpPr>
        <p:spPr>
          <a:xfrm>
            <a:off x="5591944" y="5589240"/>
            <a:ext cx="5185849" cy="646331"/>
          </a:xfrm>
          <a:prstGeom prst="rect">
            <a:avLst/>
          </a:prstGeom>
          <a:noFill/>
        </p:spPr>
        <p:txBody>
          <a:bodyPr wrap="square">
            <a:spAutoFit/>
          </a:bodyPr>
          <a:lstStyle/>
          <a:p>
            <a:pPr marL="171450" indent="-171450">
              <a:buFont typeface="Arial" panose="020B0604020202020204" pitchFamily="34" charset="0"/>
              <a:buChar char="•"/>
            </a:pPr>
            <a:r>
              <a:rPr lang="fr-CH" sz="1200">
                <a:latin typeface="Calibri Light" panose="020F0302020204030204" pitchFamily="34" charset="0"/>
                <a:cs typeface="Calibri Light" panose="020F0302020204030204" pitchFamily="34" charset="0"/>
              </a:rPr>
              <a:t>Variables traditionally considered as longitudinal confounders include explicit time variables, and dynamic personal and environmental states. Some of these states may themselves be influenced by the the study’s intervention </a:t>
            </a:r>
            <a:endParaRPr lang="en-GB" sz="1200"/>
          </a:p>
        </p:txBody>
      </p:sp>
    </p:spTree>
    <p:extLst>
      <p:ext uri="{BB962C8B-B14F-4D97-AF65-F5344CB8AC3E}">
        <p14:creationId xmlns:p14="http://schemas.microsoft.com/office/powerpoint/2010/main" val="660697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en-US" sz="1600">
                <a:latin typeface="Calibri Light" panose="020F0302020204030204" pitchFamily="34" charset="0"/>
                <a:cs typeface="Calibri Light" panose="020F0302020204030204" pitchFamily="34" charset="0"/>
              </a:rPr>
              <a:t>Excluding longitudinal confounding can be started at the </a:t>
            </a:r>
            <a:r>
              <a:rPr lang="en-US" sz="1600">
                <a:solidFill>
                  <a:srgbClr val="0070C0"/>
                </a:solidFill>
                <a:latin typeface="Calibri Light" panose="020F0302020204030204" pitchFamily="34" charset="0"/>
                <a:cs typeface="Calibri Light" panose="020F0302020204030204" pitchFamily="34" charset="0"/>
              </a:rPr>
              <a:t>design-stage</a:t>
            </a:r>
            <a:r>
              <a:rPr lang="en-US" sz="1600">
                <a:latin typeface="Calibri Light" panose="020F0302020204030204" pitchFamily="34" charset="0"/>
                <a:cs typeface="Calibri Light" panose="020F0302020204030204" pitchFamily="34" charset="0"/>
              </a:rPr>
              <a:t> of the study, by </a:t>
            </a:r>
            <a:r>
              <a:rPr lang="en-US" sz="1600" b="1">
                <a:latin typeface="Calibri Light" panose="020F0302020204030204" pitchFamily="34" charset="0"/>
                <a:cs typeface="Calibri Light" panose="020F0302020204030204" pitchFamily="34" charset="0"/>
              </a:rPr>
              <a:t>(a) </a:t>
            </a:r>
            <a:r>
              <a:rPr lang="en-US" sz="1600">
                <a:latin typeface="Calibri Light" panose="020F0302020204030204" pitchFamily="34" charset="0"/>
                <a:cs typeface="Calibri Light" panose="020F0302020204030204" pitchFamily="34" charset="0"/>
              </a:rPr>
              <a:t>inclusion of a passive control group and </a:t>
            </a:r>
            <a:r>
              <a:rPr lang="en-US" sz="1600" b="1">
                <a:latin typeface="Calibri Light" panose="020F0302020204030204" pitchFamily="34" charset="0"/>
                <a:cs typeface="Calibri Light" panose="020F0302020204030204" pitchFamily="34" charset="0"/>
              </a:rPr>
              <a:t>(b) </a:t>
            </a:r>
            <a:r>
              <a:rPr lang="en-US" sz="1600">
                <a:latin typeface="Calibri Light" panose="020F0302020204030204" pitchFamily="34" charset="0"/>
                <a:cs typeface="Calibri Light" panose="020F0302020204030204" pitchFamily="34" charset="0"/>
              </a:rPr>
              <a:t>randomized condition assignment (RCA).</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According to RCA, participants should have equal probability of being assigned to a group, regardless of their personal or environmental characteristics, including </a:t>
            </a:r>
            <a:r>
              <a:rPr lang="en-US" sz="1600" i="1">
                <a:latin typeface="Calibri Light" panose="020F0302020204030204" pitchFamily="34" charset="0"/>
                <a:cs typeface="Calibri Light" panose="020F0302020204030204" pitchFamily="34" charset="0"/>
              </a:rPr>
              <a:t>the time of the year </a:t>
            </a:r>
            <a:r>
              <a:rPr lang="en-US" sz="1600">
                <a:latin typeface="Calibri Light" panose="020F0302020204030204" pitchFamily="34" charset="0"/>
                <a:cs typeface="Calibri Light" panose="020F0302020204030204" pitchFamily="34" charset="0"/>
              </a:rPr>
              <a:t>(e.g, not all interventions in January and all controls in August).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At the </a:t>
            </a:r>
            <a:r>
              <a:rPr lang="en-US" sz="1600">
                <a:solidFill>
                  <a:srgbClr val="0070C0"/>
                </a:solidFill>
                <a:latin typeface="Calibri Light" panose="020F0302020204030204" pitchFamily="34" charset="0"/>
                <a:cs typeface="Calibri Light" panose="020F0302020204030204" pitchFamily="34" charset="0"/>
              </a:rPr>
              <a:t>analysis stage</a:t>
            </a:r>
            <a:r>
              <a:rPr lang="en-US" sz="1600">
                <a:latin typeface="Calibri Light" panose="020F0302020204030204" pitchFamily="34" charset="0"/>
                <a:cs typeface="Calibri Light" panose="020F0302020204030204" pitchFamily="34" charset="0"/>
              </a:rPr>
              <a:t>, longitudinal confounding should be excluded, by testing for group differences in (relative) timing. Specifically, one should establish:</a:t>
            </a:r>
          </a:p>
          <a:p>
            <a:endParaRPr lang="en-US" sz="1600">
              <a:latin typeface="Calibri Light" panose="020F0302020204030204" pitchFamily="34" charset="0"/>
              <a:cs typeface="Calibri Light" panose="020F0302020204030204" pitchFamily="34" charset="0"/>
            </a:endParaRPr>
          </a:p>
          <a:p>
            <a:pPr lvl="1"/>
            <a:r>
              <a:rPr lang="en-US" sz="1600">
                <a:latin typeface="Calibri Light" panose="020F0302020204030204" pitchFamily="34" charset="0"/>
                <a:cs typeface="Calibri Light" panose="020F0302020204030204" pitchFamily="34" charset="0"/>
              </a:rPr>
              <a:t>That measurement times occurred on average at the same moment for all groups.</a:t>
            </a:r>
          </a:p>
          <a:p>
            <a:pPr lvl="1"/>
            <a:r>
              <a:rPr lang="en-US" sz="1600">
                <a:latin typeface="Calibri Light" panose="020F0302020204030204" pitchFamily="34" charset="0"/>
                <a:cs typeface="Calibri Light" panose="020F0302020204030204" pitchFamily="34" charset="0"/>
              </a:rPr>
              <a:t>That the total amount of time participated in the study was on average the same for all groups.</a:t>
            </a:r>
          </a:p>
          <a:p>
            <a:pPr lvl="1"/>
            <a:r>
              <a:rPr lang="en-US" sz="1600">
                <a:latin typeface="Calibri Light" panose="020F0302020204030204" pitchFamily="34" charset="0"/>
                <a:cs typeface="Calibri Light" panose="020F0302020204030204" pitchFamily="34" charset="0"/>
              </a:rPr>
              <a:t>That the relative time to intervention was on average the same for the intervention and active control groups.</a:t>
            </a:r>
          </a:p>
          <a:p>
            <a:pPr lvl="1"/>
            <a:r>
              <a:rPr lang="en-US" sz="1600">
                <a:latin typeface="Calibri Light" panose="020F0302020204030204" pitchFamily="34" charset="0"/>
                <a:cs typeface="Calibri Light" panose="020F0302020204030204" pitchFamily="34" charset="0"/>
              </a:rPr>
              <a:t>That the relative time after intervention was on average the same for the intervention and active control groups.</a:t>
            </a:r>
            <a:endParaRPr lang="fr-CH" sz="16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Solutions to longitudinal confounding</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602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en-US" sz="1600">
                <a:latin typeface="Calibri Light" panose="020F0302020204030204" pitchFamily="34" charset="0"/>
                <a:cs typeface="Calibri Light" panose="020F0302020204030204" pitchFamily="34" charset="0"/>
              </a:rPr>
              <a:t>The preceding checks could be accomplished by simple </a:t>
            </a:r>
            <a:r>
              <a:rPr lang="en-US" sz="1600" i="1">
                <a:latin typeface="Calibri Light" panose="020F0302020204030204" pitchFamily="34" charset="0"/>
                <a:cs typeface="Calibri Light" panose="020F0302020204030204" pitchFamily="34" charset="0"/>
              </a:rPr>
              <a:t>t</a:t>
            </a:r>
            <a:r>
              <a:rPr lang="en-US" sz="1600">
                <a:latin typeface="Calibri Light" panose="020F0302020204030204" pitchFamily="34" charset="0"/>
                <a:cs typeface="Calibri Light" panose="020F0302020204030204" pitchFamily="34" charset="0"/>
              </a:rPr>
              <a:t>-tests. If any test tuns up significant, any subsequent analyses need to </a:t>
            </a:r>
            <a:r>
              <a:rPr lang="en-US" sz="1600">
                <a:solidFill>
                  <a:srgbClr val="0070C0"/>
                </a:solidFill>
                <a:latin typeface="Calibri Light" panose="020F0302020204030204" pitchFamily="34" charset="0"/>
                <a:cs typeface="Calibri Light" panose="020F0302020204030204" pitchFamily="34" charset="0"/>
              </a:rPr>
              <a:t>adjusted for longitudinal confounders</a:t>
            </a:r>
            <a:r>
              <a:rPr lang="en-US" sz="1600">
                <a:latin typeface="Calibri Light" panose="020F0302020204030204" pitchFamily="34" charset="0"/>
                <a:cs typeface="Calibri Light" panose="020F0302020204030204" pitchFamily="34" charset="0"/>
              </a:rPr>
              <a:t>, e.g.:</a:t>
            </a:r>
          </a:p>
          <a:p>
            <a:pPr marL="0" indent="0">
              <a:buNone/>
            </a:pPr>
            <a:endParaRPr lang="en-US" sz="1600">
              <a:latin typeface="Calibri Light" panose="020F0302020204030204" pitchFamily="34" charset="0"/>
              <a:cs typeface="Calibri Light" panose="020F0302020204030204" pitchFamily="34" charset="0"/>
            </a:endParaRPr>
          </a:p>
          <a:p>
            <a:pPr marL="0" indent="0">
              <a:buNone/>
            </a:pPr>
            <a:r>
              <a:rPr lang="en-US" sz="1400">
                <a:latin typeface="Courier New" panose="02070309020205020404" pitchFamily="49" charset="0"/>
                <a:cs typeface="Courier New" panose="02070309020205020404" pitchFamily="49" charset="0"/>
              </a:rPr>
              <a:t>	lmer(Y ~ Group*Time </a:t>
            </a:r>
            <a:r>
              <a:rPr lang="en-US" sz="1400" b="1">
                <a:solidFill>
                  <a:srgbClr val="00B050"/>
                </a:solidFill>
                <a:latin typeface="Courier New" panose="02070309020205020404" pitchFamily="49" charset="0"/>
                <a:cs typeface="Courier New" panose="02070309020205020404" pitchFamily="49" charset="0"/>
              </a:rPr>
              <a:t>+Duration+Month</a:t>
            </a:r>
            <a:r>
              <a:rPr lang="en-US" sz="1400" b="1">
                <a:solidFill>
                  <a:srgbClr val="FF0000"/>
                </a:solidFill>
                <a:latin typeface="Courier New" panose="02070309020205020404" pitchFamily="49" charset="0"/>
                <a:cs typeface="Courier New" panose="02070309020205020404" pitchFamily="49" charset="0"/>
              </a:rPr>
              <a:t> </a:t>
            </a:r>
            <a:r>
              <a:rPr lang="en-US" sz="1400" b="1">
                <a:solidFill>
                  <a:srgbClr val="7030A0"/>
                </a:solidFill>
                <a:latin typeface="Courier New" panose="02070309020205020404" pitchFamily="49" charset="0"/>
                <a:cs typeface="Courier New" panose="02070309020205020404" pitchFamily="49" charset="0"/>
              </a:rPr>
              <a:t>+Age+Gender</a:t>
            </a:r>
            <a:r>
              <a:rPr lang="en-US" sz="1400">
                <a:latin typeface="Courier New" panose="02070309020205020404" pitchFamily="49" charset="0"/>
                <a:cs typeface="Courier New" panose="02070309020205020404" pitchFamily="49" charset="0"/>
              </a:rPr>
              <a:t>+ (1+Time|ID)</a:t>
            </a:r>
          </a:p>
          <a:p>
            <a:pPr marL="0" indent="0">
              <a:buNone/>
            </a:pPr>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This is not different than other forms of regression adjustment, such as adding age and gender covariates to exclude age and gender confounding. The multilevel model is flexible in that it allows covariates to vary at any level of measurement.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Recall that having time-varying covariates is not possible in traditional repeated measures (M)ANOVA, due to the wide format of the data!</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This </a:t>
            </a:r>
            <a:r>
              <a:rPr lang="en-US" sz="1600">
                <a:solidFill>
                  <a:srgbClr val="FF0000"/>
                </a:solidFill>
                <a:latin typeface="Calibri Light" panose="020F0302020204030204" pitchFamily="34" charset="0"/>
                <a:cs typeface="Calibri Light" panose="020F0302020204030204" pitchFamily="34" charset="0"/>
              </a:rPr>
              <a:t>adjustment can fail if there is perfect longitudinal confounding</a:t>
            </a:r>
            <a:r>
              <a:rPr lang="en-US" sz="1600">
                <a:latin typeface="Calibri Light" panose="020F0302020204030204" pitchFamily="34" charset="0"/>
                <a:cs typeface="Calibri Light" panose="020F0302020204030204" pitchFamily="34" charset="0"/>
              </a:rPr>
              <a:t> (=collinearity) between groups and a time-varying variable (e.g., all interventions in January, all controls in August). In this case the analysis cannot exclude that the causal effect of intervention was actually due to other time-varying changes!</a:t>
            </a:r>
            <a:endParaRPr lang="fr-CH" sz="16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Solutions to longitudinal confounding</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674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8C27D2BD-EE1D-4D65-A88B-9A5F14B2701D}"/>
              </a:ext>
            </a:extLst>
          </p:cNvPr>
          <p:cNvGrpSpPr>
            <a:grpSpLocks noChangeAspect="1"/>
          </p:cNvGrpSpPr>
          <p:nvPr/>
        </p:nvGrpSpPr>
        <p:grpSpPr>
          <a:xfrm>
            <a:off x="1559496" y="2564904"/>
            <a:ext cx="7056784" cy="4083967"/>
            <a:chOff x="2639616" y="2768024"/>
            <a:chExt cx="6525003" cy="3776210"/>
          </a:xfrm>
        </p:grpSpPr>
        <p:pic>
          <p:nvPicPr>
            <p:cNvPr id="4" name="Picture 3">
              <a:extLst>
                <a:ext uri="{FF2B5EF4-FFF2-40B4-BE49-F238E27FC236}">
                  <a16:creationId xmlns:a16="http://schemas.microsoft.com/office/drawing/2014/main" id="{6623BCDB-EC73-424D-9743-D68F3DDE96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16" y="2768024"/>
              <a:ext cx="6525003" cy="3776210"/>
            </a:xfrm>
            <a:prstGeom prst="rect">
              <a:avLst/>
            </a:prstGeom>
          </p:spPr>
        </p:pic>
        <p:sp>
          <p:nvSpPr>
            <p:cNvPr id="5" name="Diamond 4">
              <a:extLst>
                <a:ext uri="{FF2B5EF4-FFF2-40B4-BE49-F238E27FC236}">
                  <a16:creationId xmlns:a16="http://schemas.microsoft.com/office/drawing/2014/main" id="{F0A58B81-D3F2-4997-B155-D7D0C4E024B7}"/>
                </a:ext>
              </a:extLst>
            </p:cNvPr>
            <p:cNvSpPr>
              <a:spLocks noChangeAspect="1"/>
            </p:cNvSpPr>
            <p:nvPr/>
          </p:nvSpPr>
          <p:spPr>
            <a:xfrm>
              <a:off x="3863752" y="4062772"/>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iamond 8">
              <a:extLst>
                <a:ext uri="{FF2B5EF4-FFF2-40B4-BE49-F238E27FC236}">
                  <a16:creationId xmlns:a16="http://schemas.microsoft.com/office/drawing/2014/main" id="{61DC0C62-AA2A-448E-8AF3-4E3F44A543CF}"/>
                </a:ext>
              </a:extLst>
            </p:cNvPr>
            <p:cNvSpPr>
              <a:spLocks noChangeAspect="1"/>
            </p:cNvSpPr>
            <p:nvPr/>
          </p:nvSpPr>
          <p:spPr>
            <a:xfrm>
              <a:off x="4079776" y="4509120"/>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iamond 9">
              <a:extLst>
                <a:ext uri="{FF2B5EF4-FFF2-40B4-BE49-F238E27FC236}">
                  <a16:creationId xmlns:a16="http://schemas.microsoft.com/office/drawing/2014/main" id="{CD6B7036-03E1-427C-9845-63B537260984}"/>
                </a:ext>
              </a:extLst>
            </p:cNvPr>
            <p:cNvSpPr>
              <a:spLocks noChangeAspect="1"/>
            </p:cNvSpPr>
            <p:nvPr/>
          </p:nvSpPr>
          <p:spPr>
            <a:xfrm>
              <a:off x="4777710" y="3990772"/>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iamond 10">
              <a:extLst>
                <a:ext uri="{FF2B5EF4-FFF2-40B4-BE49-F238E27FC236}">
                  <a16:creationId xmlns:a16="http://schemas.microsoft.com/office/drawing/2014/main" id="{8578497D-8ED3-4112-BFF3-0174828BDCAE}"/>
                </a:ext>
              </a:extLst>
            </p:cNvPr>
            <p:cNvSpPr>
              <a:spLocks noChangeAspect="1"/>
            </p:cNvSpPr>
            <p:nvPr/>
          </p:nvSpPr>
          <p:spPr>
            <a:xfrm>
              <a:off x="6384032" y="4725144"/>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iamond 11">
              <a:extLst>
                <a:ext uri="{FF2B5EF4-FFF2-40B4-BE49-F238E27FC236}">
                  <a16:creationId xmlns:a16="http://schemas.microsoft.com/office/drawing/2014/main" id="{78F5E33B-E9B8-434D-A3C3-DB077485A89E}"/>
                </a:ext>
              </a:extLst>
            </p:cNvPr>
            <p:cNvSpPr>
              <a:spLocks noChangeAspect="1"/>
            </p:cNvSpPr>
            <p:nvPr/>
          </p:nvSpPr>
          <p:spPr>
            <a:xfrm>
              <a:off x="5231904" y="4062772"/>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iamond 12">
              <a:extLst>
                <a:ext uri="{FF2B5EF4-FFF2-40B4-BE49-F238E27FC236}">
                  <a16:creationId xmlns:a16="http://schemas.microsoft.com/office/drawing/2014/main" id="{50DA4EFF-2D20-4111-AEF3-277B5AB60F92}"/>
                </a:ext>
              </a:extLst>
            </p:cNvPr>
            <p:cNvSpPr>
              <a:spLocks noChangeAspect="1"/>
            </p:cNvSpPr>
            <p:nvPr/>
          </p:nvSpPr>
          <p:spPr>
            <a:xfrm>
              <a:off x="3294000" y="5445224"/>
              <a:ext cx="108000" cy="108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0D70CF-4EB8-46BA-853D-D804C20622A7}"/>
                </a:ext>
              </a:extLst>
            </p:cNvPr>
            <p:cNvSpPr txBox="1"/>
            <p:nvPr/>
          </p:nvSpPr>
          <p:spPr>
            <a:xfrm>
              <a:off x="3431704" y="5369317"/>
              <a:ext cx="1300190" cy="241896"/>
            </a:xfrm>
            <a:prstGeom prst="rect">
              <a:avLst/>
            </a:prstGeom>
            <a:noFill/>
          </p:spPr>
          <p:txBody>
            <a:bodyPr wrap="none" rtlCol="0">
              <a:spAutoFit/>
            </a:bodyPr>
            <a:lstStyle/>
            <a:p>
              <a:r>
                <a:rPr lang="en-US" sz="1100">
                  <a:latin typeface="Arial" panose="020B0604020202020204" pitchFamily="34" charset="0"/>
                  <a:cs typeface="Arial" panose="020B0604020202020204" pitchFamily="34" charset="0"/>
                </a:rPr>
                <a:t>Date of intervention</a:t>
              </a:r>
              <a:endParaRPr lang="en-GB" sz="1100">
                <a:latin typeface="Arial" panose="020B0604020202020204" pitchFamily="34" charset="0"/>
                <a:cs typeface="Arial" panose="020B0604020202020204" pitchFamily="34" charset="0"/>
              </a:endParaRPr>
            </a:p>
          </p:txBody>
        </p:sp>
        <p:sp>
          <p:nvSpPr>
            <p:cNvPr id="14" name="Diamond 13">
              <a:extLst>
                <a:ext uri="{FF2B5EF4-FFF2-40B4-BE49-F238E27FC236}">
                  <a16:creationId xmlns:a16="http://schemas.microsoft.com/office/drawing/2014/main" id="{7BFC53DC-CE2B-4ED3-B1E5-BE2DE07DE993}"/>
                </a:ext>
              </a:extLst>
            </p:cNvPr>
            <p:cNvSpPr>
              <a:spLocks noChangeAspect="1"/>
            </p:cNvSpPr>
            <p:nvPr/>
          </p:nvSpPr>
          <p:spPr>
            <a:xfrm>
              <a:off x="5519936" y="4026772"/>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iamond 14">
              <a:extLst>
                <a:ext uri="{FF2B5EF4-FFF2-40B4-BE49-F238E27FC236}">
                  <a16:creationId xmlns:a16="http://schemas.microsoft.com/office/drawing/2014/main" id="{164DCAC7-9788-4CDE-BB47-6EC5A45D185A}"/>
                </a:ext>
              </a:extLst>
            </p:cNvPr>
            <p:cNvSpPr>
              <a:spLocks noChangeAspect="1"/>
            </p:cNvSpPr>
            <p:nvPr/>
          </p:nvSpPr>
          <p:spPr>
            <a:xfrm>
              <a:off x="8184232" y="5013176"/>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iamond 15">
              <a:extLst>
                <a:ext uri="{FF2B5EF4-FFF2-40B4-BE49-F238E27FC236}">
                  <a16:creationId xmlns:a16="http://schemas.microsoft.com/office/drawing/2014/main" id="{7F0419A5-07F2-4BEA-AA1A-3DCD87957763}"/>
                </a:ext>
              </a:extLst>
            </p:cNvPr>
            <p:cNvSpPr>
              <a:spLocks noChangeAspect="1"/>
            </p:cNvSpPr>
            <p:nvPr/>
          </p:nvSpPr>
          <p:spPr>
            <a:xfrm>
              <a:off x="8112232" y="4962280"/>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iamond 16">
              <a:extLst>
                <a:ext uri="{FF2B5EF4-FFF2-40B4-BE49-F238E27FC236}">
                  <a16:creationId xmlns:a16="http://schemas.microsoft.com/office/drawing/2014/main" id="{A9CD79CE-1CFF-483D-BC18-6019CADACEFA}"/>
                </a:ext>
              </a:extLst>
            </p:cNvPr>
            <p:cNvSpPr>
              <a:spLocks noChangeAspect="1"/>
            </p:cNvSpPr>
            <p:nvPr/>
          </p:nvSpPr>
          <p:spPr>
            <a:xfrm>
              <a:off x="6960096" y="4484779"/>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iamond 17">
              <a:extLst>
                <a:ext uri="{FF2B5EF4-FFF2-40B4-BE49-F238E27FC236}">
                  <a16:creationId xmlns:a16="http://schemas.microsoft.com/office/drawing/2014/main" id="{7D98967B-4C71-4064-9FF1-62F6E5569AEF}"/>
                </a:ext>
              </a:extLst>
            </p:cNvPr>
            <p:cNvSpPr>
              <a:spLocks noChangeAspect="1"/>
            </p:cNvSpPr>
            <p:nvPr/>
          </p:nvSpPr>
          <p:spPr>
            <a:xfrm>
              <a:off x="6348915" y="4007456"/>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iamond 18">
              <a:extLst>
                <a:ext uri="{FF2B5EF4-FFF2-40B4-BE49-F238E27FC236}">
                  <a16:creationId xmlns:a16="http://schemas.microsoft.com/office/drawing/2014/main" id="{82752197-FA5E-4811-B390-1144DA1F16AD}"/>
                </a:ext>
              </a:extLst>
            </p:cNvPr>
            <p:cNvSpPr>
              <a:spLocks noChangeAspect="1"/>
            </p:cNvSpPr>
            <p:nvPr/>
          </p:nvSpPr>
          <p:spPr>
            <a:xfrm>
              <a:off x="7968208" y="4378390"/>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iamond 19">
              <a:extLst>
                <a:ext uri="{FF2B5EF4-FFF2-40B4-BE49-F238E27FC236}">
                  <a16:creationId xmlns:a16="http://schemas.microsoft.com/office/drawing/2014/main" id="{492A9AF1-692E-4E8C-8ACB-08D40F974208}"/>
                </a:ext>
              </a:extLst>
            </p:cNvPr>
            <p:cNvSpPr>
              <a:spLocks noChangeAspect="1"/>
            </p:cNvSpPr>
            <p:nvPr/>
          </p:nvSpPr>
          <p:spPr>
            <a:xfrm>
              <a:off x="7766937" y="4473120"/>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iamond 20">
              <a:extLst>
                <a:ext uri="{FF2B5EF4-FFF2-40B4-BE49-F238E27FC236}">
                  <a16:creationId xmlns:a16="http://schemas.microsoft.com/office/drawing/2014/main" id="{A71E3138-BB1C-4264-B80E-BC56D10B99A2}"/>
                </a:ext>
              </a:extLst>
            </p:cNvPr>
            <p:cNvSpPr>
              <a:spLocks noChangeAspect="1"/>
            </p:cNvSpPr>
            <p:nvPr/>
          </p:nvSpPr>
          <p:spPr>
            <a:xfrm>
              <a:off x="7834803" y="3952140"/>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iamond 21">
              <a:extLst>
                <a:ext uri="{FF2B5EF4-FFF2-40B4-BE49-F238E27FC236}">
                  <a16:creationId xmlns:a16="http://schemas.microsoft.com/office/drawing/2014/main" id="{3CCBCDF6-1FDB-44CC-870F-1A9911E9182E}"/>
                </a:ext>
              </a:extLst>
            </p:cNvPr>
            <p:cNvSpPr>
              <a:spLocks noChangeAspect="1"/>
            </p:cNvSpPr>
            <p:nvPr/>
          </p:nvSpPr>
          <p:spPr>
            <a:xfrm>
              <a:off x="8062026" y="3537207"/>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iamond 22">
              <a:extLst>
                <a:ext uri="{FF2B5EF4-FFF2-40B4-BE49-F238E27FC236}">
                  <a16:creationId xmlns:a16="http://schemas.microsoft.com/office/drawing/2014/main" id="{5DE80FD5-7686-4C2C-8EDE-EFCBF28F7927}"/>
                </a:ext>
              </a:extLst>
            </p:cNvPr>
            <p:cNvSpPr>
              <a:spLocks noChangeAspect="1"/>
            </p:cNvSpPr>
            <p:nvPr/>
          </p:nvSpPr>
          <p:spPr>
            <a:xfrm>
              <a:off x="6995433" y="3590402"/>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iamond 23">
              <a:extLst>
                <a:ext uri="{FF2B5EF4-FFF2-40B4-BE49-F238E27FC236}">
                  <a16:creationId xmlns:a16="http://schemas.microsoft.com/office/drawing/2014/main" id="{23CA04AB-6543-4BCD-9FFC-A0C19F137D4E}"/>
                </a:ext>
              </a:extLst>
            </p:cNvPr>
            <p:cNvSpPr>
              <a:spLocks noChangeAspect="1"/>
            </p:cNvSpPr>
            <p:nvPr/>
          </p:nvSpPr>
          <p:spPr>
            <a:xfrm>
              <a:off x="6122842" y="3880140"/>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iamond 24">
              <a:extLst>
                <a:ext uri="{FF2B5EF4-FFF2-40B4-BE49-F238E27FC236}">
                  <a16:creationId xmlns:a16="http://schemas.microsoft.com/office/drawing/2014/main" id="{E3C3E4FD-1049-4687-A0FD-2451E1FCF76A}"/>
                </a:ext>
              </a:extLst>
            </p:cNvPr>
            <p:cNvSpPr>
              <a:spLocks noChangeAspect="1"/>
            </p:cNvSpPr>
            <p:nvPr/>
          </p:nvSpPr>
          <p:spPr>
            <a:xfrm>
              <a:off x="5591936" y="3554402"/>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Diamond 25">
              <a:extLst>
                <a:ext uri="{FF2B5EF4-FFF2-40B4-BE49-F238E27FC236}">
                  <a16:creationId xmlns:a16="http://schemas.microsoft.com/office/drawing/2014/main" id="{B131D8B5-035A-4C52-A0BF-01B1A788DA6A}"/>
                </a:ext>
              </a:extLst>
            </p:cNvPr>
            <p:cNvSpPr>
              <a:spLocks noChangeAspect="1"/>
            </p:cNvSpPr>
            <p:nvPr/>
          </p:nvSpPr>
          <p:spPr>
            <a:xfrm>
              <a:off x="5447936" y="3753045"/>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Diamond 26">
              <a:extLst>
                <a:ext uri="{FF2B5EF4-FFF2-40B4-BE49-F238E27FC236}">
                  <a16:creationId xmlns:a16="http://schemas.microsoft.com/office/drawing/2014/main" id="{C7094644-733C-497B-970A-EE31DBAC6DCF}"/>
                </a:ext>
              </a:extLst>
            </p:cNvPr>
            <p:cNvSpPr>
              <a:spLocks noChangeAspect="1"/>
            </p:cNvSpPr>
            <p:nvPr/>
          </p:nvSpPr>
          <p:spPr>
            <a:xfrm>
              <a:off x="6968824" y="3789040"/>
              <a:ext cx="72000" cy="7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Content Placeholder 2"/>
          <p:cNvSpPr>
            <a:spLocks noGrp="1"/>
          </p:cNvSpPr>
          <p:nvPr>
            <p:ph idx="1"/>
          </p:nvPr>
        </p:nvSpPr>
        <p:spPr>
          <a:xfrm>
            <a:off x="1127448" y="1600200"/>
            <a:ext cx="9793088" cy="4925144"/>
          </a:xfrm>
        </p:spPr>
        <p:txBody>
          <a:bodyPr>
            <a:noAutofit/>
          </a:bodyPr>
          <a:lstStyle/>
          <a:p>
            <a:r>
              <a:rPr lang="en-US" sz="1600">
                <a:latin typeface="Calibri Light" panose="020F0302020204030204" pitchFamily="34" charset="0"/>
                <a:cs typeface="Calibri Light" panose="020F0302020204030204" pitchFamily="34" charset="0"/>
              </a:rPr>
              <a:t>In the example with the Robot Ponies, the intervention time was fixed to a single date for all stores. This will often not be true in intervention studies, with participants receiving their intervention at different times. Moreover, the duration between visits and intervention may also be unequal. For example:</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Unequal intervention times</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889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5400600" cy="4925144"/>
          </a:xfrm>
        </p:spPr>
        <p:txBody>
          <a:bodyPr>
            <a:noAutofit/>
          </a:bodyPr>
          <a:lstStyle/>
          <a:p>
            <a:r>
              <a:rPr lang="en-US" sz="1600">
                <a:latin typeface="Calibri Light" panose="020F0302020204030204" pitchFamily="34" charset="0"/>
                <a:cs typeface="Calibri Light" panose="020F0302020204030204" pitchFamily="34" charset="0"/>
              </a:rPr>
              <a:t>With unequal intervention times, it is not possible to use an absolute time variable as a continuous IV.</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solution is to either </a:t>
            </a:r>
            <a:r>
              <a:rPr lang="en-US" sz="1600" b="1">
                <a:latin typeface="Calibri Light" panose="020F0302020204030204" pitchFamily="34" charset="0"/>
                <a:cs typeface="Calibri Light" panose="020F0302020204030204" pitchFamily="34" charset="0"/>
              </a:rPr>
              <a:t>(a) </a:t>
            </a:r>
            <a:r>
              <a:rPr lang="en-US" sz="1600">
                <a:latin typeface="Calibri Light" panose="020F0302020204030204" pitchFamily="34" charset="0"/>
                <a:cs typeface="Calibri Light" panose="020F0302020204030204" pitchFamily="34" charset="0"/>
              </a:rPr>
              <a:t>use categorical time representations (e.g., V0,V1; pre-post), or </a:t>
            </a:r>
            <a:r>
              <a:rPr lang="en-US" sz="1600" b="1">
                <a:latin typeface="Calibri Light" panose="020F0302020204030204" pitchFamily="34" charset="0"/>
                <a:cs typeface="Calibri Light" panose="020F0302020204030204" pitchFamily="34" charset="0"/>
              </a:rPr>
              <a:t>(b) </a:t>
            </a:r>
            <a:r>
              <a:rPr lang="en-US" sz="1600">
                <a:latin typeface="Calibri Light" panose="020F0302020204030204" pitchFamily="34" charset="0"/>
                <a:cs typeface="Calibri Light" panose="020F0302020204030204" pitchFamily="34" charset="0"/>
              </a:rPr>
              <a:t>anchor the continuous times to the intervention moment to yield a </a:t>
            </a:r>
            <a:r>
              <a:rPr lang="en-US" sz="1600">
                <a:solidFill>
                  <a:srgbClr val="0070C0"/>
                </a:solidFill>
                <a:latin typeface="Calibri Light" panose="020F0302020204030204" pitchFamily="34" charset="0"/>
                <a:cs typeface="Calibri Light" panose="020F0302020204030204" pitchFamily="34" charset="0"/>
              </a:rPr>
              <a:t>relative time IV.</a:t>
            </a:r>
          </a:p>
          <a:p>
            <a:endParaRPr lang="en-US" sz="1600">
              <a:solidFill>
                <a:srgbClr val="0070C0"/>
              </a:solidFill>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relative time IV can once again be used in a multilevel model as before, with the 0 time a natural knot point for spline models. Longitudinal confounders can still be added as before.</a:t>
            </a:r>
          </a:p>
          <a:p>
            <a:endParaRPr lang="en-US" sz="1600">
              <a:latin typeface="Calibri Light" panose="020F0302020204030204" pitchFamily="34" charset="0"/>
              <a:cs typeface="Calibri Light" panose="020F0302020204030204" pitchFamily="34" charset="0"/>
            </a:endParaRPr>
          </a:p>
          <a:p>
            <a:r>
              <a:rPr lang="en-US" sz="1600" b="1" u="sng">
                <a:solidFill>
                  <a:srgbClr val="FF0000"/>
                </a:solidFill>
                <a:latin typeface="Calibri Light" panose="020F0302020204030204" pitchFamily="34" charset="0"/>
                <a:cs typeface="Calibri Light" panose="020F0302020204030204" pitchFamily="34" charset="0"/>
              </a:rPr>
              <a:t>Caution</a:t>
            </a:r>
            <a:r>
              <a:rPr lang="en-US" sz="1600">
                <a:latin typeface="Calibri Light" panose="020F0302020204030204" pitchFamily="34" charset="0"/>
                <a:cs typeface="Calibri Light" panose="020F0302020204030204" pitchFamily="34" charset="0"/>
              </a:rPr>
              <a:t>: Computing relative times cannot be done with a passive control group, since there is no intervention for that group! Be careful when planning longitudinal studies like this!</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Unequal intervention times</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734A35BF-2E48-4705-ACF7-C6C5603CC120}"/>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1C2B3DDB-1270-443B-8BBC-8FB577C57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080" y="1518783"/>
            <a:ext cx="4427973" cy="5006561"/>
          </a:xfrm>
          <a:prstGeom prst="rect">
            <a:avLst/>
          </a:prstGeom>
        </p:spPr>
      </p:pic>
      <p:sp>
        <p:nvSpPr>
          <p:cNvPr id="30" name="TextBox 29">
            <a:extLst>
              <a:ext uri="{FF2B5EF4-FFF2-40B4-BE49-F238E27FC236}">
                <a16:creationId xmlns:a16="http://schemas.microsoft.com/office/drawing/2014/main" id="{AB6CF015-11BD-4BCF-AA85-4AA4C46028F8}"/>
              </a:ext>
            </a:extLst>
          </p:cNvPr>
          <p:cNvSpPr txBox="1"/>
          <p:nvPr/>
        </p:nvSpPr>
        <p:spPr>
          <a:xfrm>
            <a:off x="9336360" y="1700808"/>
            <a:ext cx="1327608" cy="2769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Intervention date</a:t>
            </a:r>
            <a:endParaRPr lang="en-GB"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9561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da-DK" sz="1600" dirty="0">
                <a:latin typeface="Calibri Light" panose="020F0302020204030204" pitchFamily="34" charset="0"/>
                <a:cs typeface="Calibri Light" panose="020F0302020204030204" pitchFamily="34" charset="0"/>
              </a:rPr>
              <a:t>A three-level hierarchical model in R is specified as follows:</a:t>
            </a:r>
          </a:p>
          <a:p>
            <a:pPr marL="0" indent="0">
              <a:buNone/>
            </a:pPr>
            <a:endParaRPr lang="da-DK" sz="1200" dirty="0">
              <a:latin typeface="Times New Roman" panose="02020603050405020304" pitchFamily="18" charset="0"/>
              <a:cs typeface="Times New Roman" panose="02020603050405020304" pitchFamily="18" charset="0"/>
            </a:endParaRPr>
          </a:p>
          <a:p>
            <a:pPr marL="0" indent="0">
              <a:buNone/>
            </a:pPr>
            <a:r>
              <a:rPr lang="da-DK" sz="1200" dirty="0">
                <a:latin typeface="Courier New" panose="02070309020205020404" pitchFamily="49" charset="0"/>
                <a:cs typeface="Courier New" panose="02070309020205020404" pitchFamily="49" charset="0"/>
              </a:rPr>
              <a:t>	mod1 &lt;- lmer(Quality~Starcat</a:t>
            </a:r>
            <a:r>
              <a:rPr lang="da-DK" sz="1200">
                <a:latin typeface="Courier New" panose="02070309020205020404" pitchFamily="49" charset="0"/>
                <a:cs typeface="Courier New" panose="02070309020205020404" pitchFamily="49" charset="0"/>
              </a:rPr>
              <a:t>*Criterion+</a:t>
            </a:r>
            <a:r>
              <a:rPr lang="da-DK" sz="1200" b="1">
                <a:solidFill>
                  <a:schemeClr val="bg2">
                    <a:lumMod val="50000"/>
                  </a:schemeClr>
                </a:solidFill>
                <a:latin typeface="Courier New" panose="02070309020205020404" pitchFamily="49" charset="0"/>
                <a:cs typeface="Courier New" panose="02070309020205020404" pitchFamily="49" charset="0"/>
              </a:rPr>
              <a:t>(</a:t>
            </a:r>
            <a:r>
              <a:rPr lang="da-DK" sz="1200" b="1" dirty="0">
                <a:solidFill>
                  <a:schemeClr val="bg2">
                    <a:lumMod val="50000"/>
                  </a:schemeClr>
                </a:solidFill>
                <a:latin typeface="Courier New" panose="02070309020205020404" pitchFamily="49" charset="0"/>
                <a:cs typeface="Courier New" panose="02070309020205020404" pitchFamily="49" charset="0"/>
              </a:rPr>
              <a:t>1|Region)</a:t>
            </a:r>
            <a:r>
              <a:rPr lang="da-DK" sz="1200" dirty="0">
                <a:latin typeface="Courier New" panose="02070309020205020404" pitchFamily="49" charset="0"/>
                <a:cs typeface="Courier New" panose="02070309020205020404" pitchFamily="49" charset="0"/>
              </a:rPr>
              <a:t>+</a:t>
            </a:r>
            <a:r>
              <a:rPr lang="da-DK" sz="1200" b="1" dirty="0">
                <a:solidFill>
                  <a:srgbClr val="9900CC"/>
                </a:solidFill>
                <a:latin typeface="Courier New" panose="02070309020205020404" pitchFamily="49" charset="0"/>
                <a:cs typeface="Courier New" panose="02070309020205020404" pitchFamily="49" charset="0"/>
              </a:rPr>
              <a:t>(1|Restaurant)</a:t>
            </a:r>
            <a:r>
              <a:rPr lang="da-DK" sz="1200" dirty="0">
                <a:latin typeface="Courier New" panose="02070309020205020404" pitchFamily="49" charset="0"/>
                <a:cs typeface="Courier New" panose="02070309020205020404" pitchFamily="49" charset="0"/>
              </a:rPr>
              <a:t>+</a:t>
            </a:r>
            <a:r>
              <a:rPr lang="da-DK" sz="1200" b="1" dirty="0">
                <a:solidFill>
                  <a:srgbClr val="00B050"/>
                </a:solidFill>
                <a:latin typeface="Courier New" panose="02070309020205020404" pitchFamily="49" charset="0"/>
                <a:cs typeface="Courier New" panose="02070309020205020404" pitchFamily="49" charset="0"/>
              </a:rPr>
              <a:t>(1|Critic)</a:t>
            </a:r>
            <a:r>
              <a:rPr lang="da-DK" sz="1200" dirty="0">
                <a:latin typeface="Courier New" panose="02070309020205020404" pitchFamily="49" charset="0"/>
                <a:cs typeface="Courier New" panose="02070309020205020404" pitchFamily="49" charset="0"/>
              </a:rPr>
              <a:t>,data=resto)</a:t>
            </a:r>
          </a:p>
          <a:p>
            <a:pPr marL="0" indent="0">
              <a:buNone/>
            </a:pPr>
            <a:endParaRPr lang="da-DK" sz="1200" dirty="0">
              <a:latin typeface="Times New Roman" panose="02020603050405020304" pitchFamily="18" charset="0"/>
              <a:cs typeface="Times New Roman" panose="02020603050405020304" pitchFamily="18" charset="0"/>
            </a:endParaRPr>
          </a:p>
          <a:p>
            <a:r>
              <a:rPr lang="da-DK" sz="1600" dirty="0">
                <a:latin typeface="Calibri Light" panose="020F0302020204030204" pitchFamily="34" charset="0"/>
                <a:cs typeface="Calibri Light" panose="020F0302020204030204" pitchFamily="34" charset="0"/>
              </a:rPr>
              <a:t>This time we have </a:t>
            </a:r>
            <a:r>
              <a:rPr lang="da-DK" sz="1600" dirty="0">
                <a:solidFill>
                  <a:srgbClr val="0070C0"/>
                </a:solidFill>
                <a:latin typeface="Calibri Light" panose="020F0302020204030204" pitchFamily="34" charset="0"/>
                <a:cs typeface="Calibri Light" panose="020F0302020204030204" pitchFamily="34" charset="0"/>
              </a:rPr>
              <a:t>three separate random effects formulas</a:t>
            </a:r>
            <a:r>
              <a:rPr lang="da-DK" sz="1600" dirty="0">
                <a:latin typeface="Calibri Light" panose="020F0302020204030204" pitchFamily="34" charset="0"/>
                <a:cs typeface="Calibri Light" panose="020F0302020204030204" pitchFamily="34" charset="0"/>
              </a:rPr>
              <a:t>, one for each hierarchical level. </a:t>
            </a:r>
            <a:r>
              <a:rPr lang="da-DK" sz="1600">
                <a:latin typeface="Calibri Light" panose="020F0302020204030204" pitchFamily="34" charset="0"/>
                <a:cs typeface="Calibri Light" panose="020F0302020204030204" pitchFamily="34" charset="0"/>
              </a:rPr>
              <a:t>The formula </a:t>
            </a:r>
            <a:r>
              <a:rPr lang="da-DK" sz="1600" dirty="0">
                <a:latin typeface="Calibri Light" panose="020F0302020204030204" pitchFamily="34" charset="0"/>
                <a:cs typeface="Calibri Light" panose="020F0302020204030204" pitchFamily="34" charset="0"/>
              </a:rPr>
              <a:t>specifies that there should be random intercepts for regions, restaurants and critics. Separating these intercepts implies that these sources of random variation are independent/uncorrelated.</a:t>
            </a: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In other words, error variance in ratings is assumed to be a sum </a:t>
            </a:r>
            <a:r>
              <a:rPr lang="da-DK" sz="1600">
                <a:latin typeface="Calibri Light" panose="020F0302020204030204" pitchFamily="34" charset="0"/>
                <a:cs typeface="Calibri Light" panose="020F0302020204030204" pitchFamily="34" charset="0"/>
              </a:rPr>
              <a:t>of random </a:t>
            </a:r>
            <a:r>
              <a:rPr lang="da-DK" sz="1600" dirty="0">
                <a:latin typeface="Calibri Light" panose="020F0302020204030204" pitchFamily="34" charset="0"/>
                <a:cs typeface="Calibri Light" panose="020F0302020204030204" pitchFamily="34" charset="0"/>
              </a:rPr>
              <a:t>variance in regions, restaurants, and critics. All of these levels and their values are allowed to deviate from the population profile of ratings by a constant number.</a:t>
            </a:r>
          </a:p>
          <a:p>
            <a:endParaRPr lang="da-DK" sz="1600" dirty="0">
              <a:latin typeface="Calibri Light" panose="020F0302020204030204" pitchFamily="34" charset="0"/>
              <a:cs typeface="Calibri Light" panose="020F0302020204030204" pitchFamily="34" charset="0"/>
            </a:endParaRPr>
          </a:p>
          <a:p>
            <a:r>
              <a:rPr lang="da-DK" sz="1600" dirty="0">
                <a:latin typeface="Calibri Light" panose="020F0302020204030204" pitchFamily="34" charset="0"/>
                <a:cs typeface="Calibri Light" panose="020F0302020204030204" pitchFamily="34" charset="0"/>
              </a:rPr>
              <a:t>A summary of random effects </a:t>
            </a:r>
            <a:r>
              <a:rPr lang="da-DK" sz="1600">
                <a:latin typeface="Calibri Light" panose="020F0302020204030204" pitchFamily="34" charset="0"/>
                <a:cs typeface="Calibri Light" panose="020F0302020204030204" pitchFamily="34" charset="0"/>
              </a:rPr>
              <a:t>for </a:t>
            </a:r>
            <a:br>
              <a:rPr lang="da-DK" sz="1600">
                <a:latin typeface="Calibri Light" panose="020F0302020204030204" pitchFamily="34" charset="0"/>
                <a:cs typeface="Calibri Light" panose="020F0302020204030204" pitchFamily="34" charset="0"/>
              </a:rPr>
            </a:br>
            <a:r>
              <a:rPr lang="da-DK" sz="1600">
                <a:latin typeface="Calibri Light" panose="020F0302020204030204" pitchFamily="34" charset="0"/>
                <a:cs typeface="Calibri Light" panose="020F0302020204030204" pitchFamily="34" charset="0"/>
              </a:rPr>
              <a:t>the </a:t>
            </a:r>
            <a:r>
              <a:rPr lang="da-DK" sz="1600" dirty="0">
                <a:latin typeface="Calibri Light" panose="020F0302020204030204" pitchFamily="34" charset="0"/>
                <a:cs typeface="Calibri Light" panose="020F0302020204030204" pitchFamily="34" charset="0"/>
              </a:rPr>
              <a:t>three-intercept model:</a:t>
            </a:r>
            <a:endParaRPr lang="da-DK" sz="1600" b="1" dirty="0">
              <a:latin typeface="Calibri Light" panose="020F0302020204030204" pitchFamily="34" charset="0"/>
              <a:cs typeface="Calibri Light" panose="020F0302020204030204" pitchFamily="34" charset="0"/>
            </a:endParaRPr>
          </a:p>
          <a:p>
            <a:endParaRPr lang="da-DK" sz="1600" dirty="0">
              <a:latin typeface="Times New Roman" panose="02020603050405020304" pitchFamily="18" charset="0"/>
              <a:cs typeface="Times New Roman" panose="02020603050405020304" pitchFamily="18" charset="0"/>
            </a:endParaRPr>
          </a:p>
          <a:p>
            <a:pPr marL="0" indent="0">
              <a:buNone/>
            </a:pPr>
            <a:r>
              <a:rPr lang="fr-CH" sz="16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Hierarchical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effects</a:t>
            </a:r>
            <a:endParaRPr lang="en-GB" sz="3200" dirty="0">
              <a:solidFill>
                <a:schemeClr val="tx2">
                  <a:lumMod val="75000"/>
                </a:schemeClr>
              </a:solidFill>
              <a:latin typeface="Tw Cen MT" panose="020B0602020104020603" pitchFamily="34" charset="0"/>
            </a:endParaRPr>
          </a:p>
        </p:txBody>
      </p:sp>
      <p:sp>
        <p:nvSpPr>
          <p:cNvPr id="2" name="Rectangle 1">
            <a:extLst>
              <a:ext uri="{FF2B5EF4-FFF2-40B4-BE49-F238E27FC236}">
                <a16:creationId xmlns:a16="http://schemas.microsoft.com/office/drawing/2014/main" id="{5F0C1466-2733-4AA0-BFC5-0FA902D7843B}"/>
              </a:ext>
            </a:extLst>
          </p:cNvPr>
          <p:cNvSpPr/>
          <p:nvPr/>
        </p:nvSpPr>
        <p:spPr>
          <a:xfrm>
            <a:off x="4655840" y="4797152"/>
            <a:ext cx="5976664" cy="1569660"/>
          </a:xfrm>
          <a:prstGeom prst="rect">
            <a:avLst/>
          </a:prstGeom>
          <a:ln>
            <a:solidFill>
              <a:schemeClr val="tx1">
                <a:lumMod val="50000"/>
                <a:lumOff val="50000"/>
              </a:schemeClr>
            </a:solidFill>
            <a:prstDash val="dash"/>
          </a:ln>
        </p:spPr>
        <p:txBody>
          <a:bodyPr wrap="square">
            <a:spAutoFit/>
          </a:bodyPr>
          <a:lstStyle/>
          <a:p>
            <a:r>
              <a:rPr lang="en-GB" sz="1200" dirty="0">
                <a:latin typeface="Courier New" panose="02070309020205020404" pitchFamily="49" charset="0"/>
                <a:cs typeface="Courier New" panose="02070309020205020404" pitchFamily="49" charset="0"/>
              </a:rPr>
              <a:t>Random effects:</a:t>
            </a:r>
          </a:p>
          <a:p>
            <a:r>
              <a:rPr lang="en-GB" sz="1200" dirty="0">
                <a:latin typeface="Courier New" panose="02070309020205020404" pitchFamily="49" charset="0"/>
                <a:cs typeface="Courier New" panose="02070309020205020404" pitchFamily="49" charset="0"/>
              </a:rPr>
              <a:t> Groups     Name        Variance  </a:t>
            </a:r>
            <a:r>
              <a:rPr lang="en-GB" sz="1200" dirty="0" err="1">
                <a:latin typeface="Courier New" panose="02070309020205020404" pitchFamily="49" charset="0"/>
                <a:cs typeface="Courier New" panose="02070309020205020404" pitchFamily="49" charset="0"/>
              </a:rPr>
              <a:t>Std.Dev</a:t>
            </a:r>
            <a:r>
              <a:rPr lang="en-GB" sz="1200" dirty="0">
                <a:latin typeface="Courier New" panose="02070309020205020404" pitchFamily="49" charset="0"/>
                <a:cs typeface="Courier New" panose="02070309020205020404" pitchFamily="49" charset="0"/>
              </a:rPr>
              <a:t>.</a:t>
            </a:r>
          </a:p>
          <a:p>
            <a:r>
              <a:rPr lang="en-GB" sz="1200" dirty="0">
                <a:latin typeface="Courier New" panose="02070309020205020404" pitchFamily="49" charset="0"/>
                <a:cs typeface="Courier New" panose="02070309020205020404" pitchFamily="49" charset="0"/>
              </a:rPr>
              <a:t> Critic     (Intercept)  </a:t>
            </a:r>
            <a:r>
              <a:rPr lang="en-GB" sz="1200" b="1" dirty="0">
                <a:solidFill>
                  <a:srgbClr val="00B050"/>
                </a:solidFill>
                <a:latin typeface="Courier New" panose="02070309020205020404" pitchFamily="49" charset="0"/>
                <a:cs typeface="Courier New" panose="02070309020205020404" pitchFamily="49" charset="0"/>
              </a:rPr>
              <a:t>29.63861</a:t>
            </a:r>
            <a:r>
              <a:rPr lang="en-GB" sz="1200" dirty="0">
                <a:latin typeface="Courier New" panose="02070309020205020404" pitchFamily="49" charset="0"/>
                <a:cs typeface="Courier New" panose="02070309020205020404" pitchFamily="49" charset="0"/>
              </a:rPr>
              <a:t>  5.4441 </a:t>
            </a:r>
          </a:p>
          <a:p>
            <a:r>
              <a:rPr lang="en-GB" sz="1200" dirty="0">
                <a:latin typeface="Courier New" panose="02070309020205020404" pitchFamily="49" charset="0"/>
                <a:cs typeface="Courier New" panose="02070309020205020404" pitchFamily="49" charset="0"/>
              </a:rPr>
              <a:t> Restaurant (Intercept) </a:t>
            </a:r>
            <a:r>
              <a:rPr lang="en-GB" sz="1200" b="1" dirty="0">
                <a:solidFill>
                  <a:srgbClr val="9900CC"/>
                </a:solidFill>
                <a:latin typeface="Courier New" panose="02070309020205020404" pitchFamily="49" charset="0"/>
                <a:cs typeface="Courier New" panose="02070309020205020404" pitchFamily="49" charset="0"/>
              </a:rPr>
              <a:t>131.62709</a:t>
            </a:r>
            <a:r>
              <a:rPr lang="en-GB" sz="1200" dirty="0">
                <a:latin typeface="Courier New" panose="02070309020205020404" pitchFamily="49" charset="0"/>
                <a:cs typeface="Courier New" panose="02070309020205020404" pitchFamily="49" charset="0"/>
              </a:rPr>
              <a:t> 11.4729 </a:t>
            </a:r>
          </a:p>
          <a:p>
            <a:r>
              <a:rPr lang="en-GB" sz="1200" dirty="0">
                <a:latin typeface="Courier New" panose="02070309020205020404" pitchFamily="49" charset="0"/>
                <a:cs typeface="Courier New" panose="02070309020205020404" pitchFamily="49" charset="0"/>
              </a:rPr>
              <a:t> Region     (Intercept)   </a:t>
            </a:r>
            <a:r>
              <a:rPr lang="en-GB" sz="1200" b="1" dirty="0">
                <a:solidFill>
                  <a:schemeClr val="bg2">
                    <a:lumMod val="50000"/>
                  </a:schemeClr>
                </a:solidFill>
                <a:latin typeface="Courier New" panose="02070309020205020404" pitchFamily="49" charset="0"/>
                <a:cs typeface="Courier New" panose="02070309020205020404" pitchFamily="49" charset="0"/>
              </a:rPr>
              <a:t>0.02551</a:t>
            </a:r>
            <a:r>
              <a:rPr lang="en-GB" sz="1200" dirty="0">
                <a:latin typeface="Courier New" panose="02070309020205020404" pitchFamily="49" charset="0"/>
                <a:cs typeface="Courier New" panose="02070309020205020404" pitchFamily="49" charset="0"/>
              </a:rPr>
              <a:t>  0.1597 </a:t>
            </a:r>
          </a:p>
          <a:p>
            <a:r>
              <a:rPr lang="en-GB" sz="1200" dirty="0">
                <a:latin typeface="Courier New" panose="02070309020205020404" pitchFamily="49" charset="0"/>
                <a:cs typeface="Courier New" panose="02070309020205020404" pitchFamily="49" charset="0"/>
              </a:rPr>
              <a:t> Residual                 4.87305  2.2075 </a:t>
            </a:r>
          </a:p>
          <a:p>
            <a:r>
              <a:rPr lang="en-GB" sz="1200" dirty="0">
                <a:latin typeface="Courier New" panose="02070309020205020404" pitchFamily="49" charset="0"/>
                <a:cs typeface="Courier New" panose="02070309020205020404" pitchFamily="49" charset="0"/>
              </a:rPr>
              <a:t>Number of </a:t>
            </a:r>
            <a:r>
              <a:rPr lang="en-GB" sz="1200" dirty="0" err="1">
                <a:latin typeface="Courier New" panose="02070309020205020404" pitchFamily="49" charset="0"/>
                <a:cs typeface="Courier New" panose="02070309020205020404" pitchFamily="49" charset="0"/>
              </a:rPr>
              <a:t>obs</a:t>
            </a:r>
            <a:r>
              <a:rPr lang="en-GB" sz="1200" dirty="0">
                <a:latin typeface="Courier New" panose="02070309020205020404" pitchFamily="49" charset="0"/>
                <a:cs typeface="Courier New" panose="02070309020205020404" pitchFamily="49" charset="0"/>
              </a:rPr>
              <a:t>: 600, groups:  Critic, 150; Restaurant, 30; Region, 5</a:t>
            </a:r>
          </a:p>
        </p:txBody>
      </p:sp>
      <p:cxnSp>
        <p:nvCxnSpPr>
          <p:cNvPr id="7" name="Straight Connector 6">
            <a:extLst>
              <a:ext uri="{FF2B5EF4-FFF2-40B4-BE49-F238E27FC236}">
                <a16:creationId xmlns:a16="http://schemas.microsoft.com/office/drawing/2014/main" id="{10D2F0BC-9F68-4D3B-8B41-921BEA169C35}"/>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FFFD59D-36BD-4B41-B957-3CCAA951D6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376050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fr-CH" sz="1600" dirty="0">
                <a:latin typeface="Calibri Light" panose="020F0302020204030204" pitchFamily="34" charset="0"/>
                <a:cs typeface="Calibri Light" panose="020F0302020204030204" pitchFamily="34" charset="0"/>
              </a:rPr>
              <a:t>It </a:t>
            </a:r>
            <a:r>
              <a:rPr lang="fr-CH" sz="1600" dirty="0" err="1">
                <a:latin typeface="Calibri Light" panose="020F0302020204030204" pitchFamily="34" charset="0"/>
                <a:cs typeface="Calibri Light" panose="020F0302020204030204" pitchFamily="34" charset="0"/>
              </a:rPr>
              <a:t>appears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most</a:t>
            </a:r>
            <a:r>
              <a:rPr lang="fr-CH" sz="1600" dirty="0">
                <a:latin typeface="Calibri Light" panose="020F0302020204030204" pitchFamily="34" charset="0"/>
                <a:cs typeface="Calibri Light" panose="020F0302020204030204" pitchFamily="34" charset="0"/>
              </a:rPr>
              <a:t> of the </a:t>
            </a:r>
            <a:r>
              <a:rPr lang="fr-CH" sz="1600" dirty="0" err="1">
                <a:latin typeface="Calibri Light" panose="020F0302020204030204" pitchFamily="34" charset="0"/>
                <a:cs typeface="Calibri Light" panose="020F0302020204030204" pitchFamily="34" charset="0"/>
              </a:rPr>
              <a:t>error</a:t>
            </a:r>
            <a:r>
              <a:rPr lang="fr-CH" sz="1600" dirty="0">
                <a:latin typeface="Calibri Light" panose="020F0302020204030204" pitchFamily="34" charset="0"/>
                <a:cs typeface="Calibri Light" panose="020F0302020204030204" pitchFamily="34" charset="0"/>
              </a:rPr>
              <a:t> variance in </a:t>
            </a:r>
            <a:r>
              <a:rPr lang="fr-CH" sz="1600" dirty="0" err="1">
                <a:latin typeface="Calibri Light" panose="020F0302020204030204" pitchFamily="34" charset="0"/>
                <a:cs typeface="Calibri Light" panose="020F0302020204030204" pitchFamily="34" charset="0"/>
              </a:rPr>
              <a:t>quality</a:t>
            </a:r>
            <a:r>
              <a:rPr lang="fr-CH" sz="1600" dirty="0">
                <a:latin typeface="Calibri Light" panose="020F0302020204030204" pitchFamily="34" charset="0"/>
                <a:cs typeface="Calibri Light" panose="020F0302020204030204" pitchFamily="34" charset="0"/>
              </a:rPr>
              <a:t> scores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due to </a:t>
            </a:r>
            <a:r>
              <a:rPr lang="fr-CH" sz="1600" dirty="0" err="1">
                <a:latin typeface="Calibri Light" panose="020F0302020204030204" pitchFamily="34" charset="0"/>
                <a:cs typeface="Calibri Light" panose="020F0302020204030204" pitchFamily="34" charset="0"/>
              </a:rPr>
              <a:t>within-critic</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correlation</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within</a:t>
            </a:r>
            <a:r>
              <a:rPr lang="fr-CH" sz="1600" dirty="0">
                <a:latin typeface="Calibri Light" panose="020F0302020204030204" pitchFamily="34" charset="0"/>
                <a:cs typeface="Calibri Light" panose="020F0302020204030204" pitchFamily="34" charset="0"/>
              </a:rPr>
              <a:t>-restaurant </a:t>
            </a:r>
            <a:r>
              <a:rPr lang="fr-CH" sz="1600" dirty="0" err="1">
                <a:latin typeface="Calibri Light" panose="020F0302020204030204" pitchFamily="34" charset="0"/>
                <a:cs typeface="Calibri Light" panose="020F0302020204030204" pitchFamily="34" charset="0"/>
              </a:rPr>
              <a:t>correlation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Less</a:t>
            </a:r>
            <a:r>
              <a:rPr lang="fr-CH" sz="1600" dirty="0">
                <a:latin typeface="Calibri Light" panose="020F0302020204030204" pitchFamily="34" charset="0"/>
                <a:cs typeface="Calibri Light" panose="020F0302020204030204" pitchFamily="34" charset="0"/>
              </a:rPr>
              <a:t> important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variance due to </a:t>
            </a:r>
            <a:r>
              <a:rPr lang="fr-CH" sz="1600" dirty="0" err="1">
                <a:latin typeface="Calibri Light" panose="020F0302020204030204" pitchFamily="34" charset="0"/>
                <a:cs typeface="Calibri Light" panose="020F0302020204030204" pitchFamily="34" charset="0"/>
              </a:rPr>
              <a:t>regions</a:t>
            </a:r>
            <a:r>
              <a:rPr lang="fr-CH" sz="1600" dirty="0">
                <a:latin typeface="Calibri Light" panose="020F0302020204030204" pitchFamily="34" charset="0"/>
                <a:cs typeface="Calibri Light" panose="020F0302020204030204" pitchFamily="34" charset="0"/>
              </a:rPr>
              <a:t> and due to pure </a:t>
            </a:r>
            <a:r>
              <a:rPr lang="fr-CH" sz="1600" dirty="0" err="1">
                <a:latin typeface="Calibri Light" panose="020F0302020204030204" pitchFamily="34" charset="0"/>
                <a:cs typeface="Calibri Light" panose="020F0302020204030204" pitchFamily="34" charset="0"/>
              </a:rPr>
              <a:t>measurement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error</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drop 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intercept for </a:t>
            </a:r>
            <a:r>
              <a:rPr lang="fr-CH" sz="1600" dirty="0" err="1">
                <a:latin typeface="Calibri Light" panose="020F0302020204030204" pitchFamily="34" charset="0"/>
                <a:cs typeface="Calibri Light" panose="020F0302020204030204" pitchFamily="34" charset="0"/>
              </a:rPr>
              <a:t>regions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altogether</a:t>
            </a:r>
            <a:r>
              <a:rPr lang="fr-CH" sz="1600" dirty="0">
                <a:latin typeface="Calibri Light" panose="020F0302020204030204" pitchFamily="34" charset="0"/>
                <a:cs typeface="Calibri Light" panose="020F0302020204030204" pitchFamily="34" charset="0"/>
              </a:rPr>
              <a:t>…?</a:t>
            </a:r>
            <a:endParaRPr lang="da-DK" sz="1600" dirty="0">
              <a:latin typeface="Calibri Light" panose="020F0302020204030204" pitchFamily="34" charset="0"/>
              <a:cs typeface="Calibri Light" panose="020F0302020204030204" pitchFamily="34" charset="0"/>
            </a:endParaRPr>
          </a:p>
          <a:p>
            <a:pPr marL="0" indent="0">
              <a:buNone/>
            </a:pPr>
            <a:r>
              <a:rPr lang="fr-CH" sz="16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Restaurant data – </a:t>
            </a:r>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effects</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selection</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10D2F0BC-9F68-4D3B-8B41-921BEA169C35}"/>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FFFD59D-36BD-4B41-B957-3CCAA951D6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graphicFrame>
        <p:nvGraphicFramePr>
          <p:cNvPr id="8" name="Table 7">
            <a:extLst>
              <a:ext uri="{FF2B5EF4-FFF2-40B4-BE49-F238E27FC236}">
                <a16:creationId xmlns:a16="http://schemas.microsoft.com/office/drawing/2014/main" id="{A38B9E87-681C-4F00-BD73-27F23B009D86}"/>
              </a:ext>
            </a:extLst>
          </p:cNvPr>
          <p:cNvGraphicFramePr>
            <a:graphicFrameLocks noGrp="1"/>
          </p:cNvGraphicFramePr>
          <p:nvPr>
            <p:extLst>
              <p:ext uri="{D42A27DB-BD31-4B8C-83A1-F6EECF244321}">
                <p14:modId xmlns:p14="http://schemas.microsoft.com/office/powerpoint/2010/main" val="321730549"/>
              </p:ext>
            </p:extLst>
          </p:nvPr>
        </p:nvGraphicFramePr>
        <p:xfrm>
          <a:off x="911424" y="2852936"/>
          <a:ext cx="4464000" cy="3240360"/>
        </p:xfrm>
        <a:graphic>
          <a:graphicData uri="http://schemas.openxmlformats.org/drawingml/2006/table">
            <a:tbl>
              <a:tblPr firstRow="1" bandRow="1">
                <a:tableStyleId>{2D5ABB26-0587-4C30-8999-92F81FD0307C}</a:tableStyleId>
              </a:tblPr>
              <a:tblGrid>
                <a:gridCol w="3672000">
                  <a:extLst>
                    <a:ext uri="{9D8B030D-6E8A-4147-A177-3AD203B41FA5}">
                      <a16:colId xmlns:a16="http://schemas.microsoft.com/office/drawing/2014/main" val="20000"/>
                    </a:ext>
                  </a:extLst>
                </a:gridCol>
                <a:gridCol w="792000">
                  <a:extLst>
                    <a:ext uri="{9D8B030D-6E8A-4147-A177-3AD203B41FA5}">
                      <a16:colId xmlns:a16="http://schemas.microsoft.com/office/drawing/2014/main" val="20001"/>
                    </a:ext>
                  </a:extLst>
                </a:gridCol>
              </a:tblGrid>
              <a:tr h="405045">
                <a:tc>
                  <a:txBody>
                    <a:bodyPr/>
                    <a:lstStyle/>
                    <a:p>
                      <a:r>
                        <a:rPr lang="fr-CH" sz="1600" b="1" dirty="0" err="1">
                          <a:latin typeface="Calibri Light" panose="020F0302020204030204" pitchFamily="34" charset="0"/>
                          <a:cs typeface="Calibri Light" panose="020F0302020204030204" pitchFamily="34" charset="0"/>
                        </a:rPr>
                        <a:t>Random</a:t>
                      </a:r>
                      <a:r>
                        <a:rPr lang="fr-CH" sz="1600" b="1" dirty="0">
                          <a:latin typeface="Calibri Light" panose="020F0302020204030204" pitchFamily="34" charset="0"/>
                          <a:cs typeface="Calibri Light" panose="020F0302020204030204" pitchFamily="34" charset="0"/>
                        </a:rPr>
                        <a:t> </a:t>
                      </a:r>
                      <a:r>
                        <a:rPr lang="fr-CH" sz="1600" b="1" dirty="0" err="1">
                          <a:latin typeface="Calibri Light" panose="020F0302020204030204" pitchFamily="34" charset="0"/>
                          <a:cs typeface="Calibri Light" panose="020F0302020204030204" pitchFamily="34" charset="0"/>
                        </a:rPr>
                        <a:t>effects</a:t>
                      </a:r>
                      <a:r>
                        <a:rPr lang="fr-CH" sz="1600" b="1" dirty="0">
                          <a:latin typeface="Calibri Light" panose="020F0302020204030204" pitchFamily="34" charset="0"/>
                          <a:cs typeface="Calibri Light" panose="020F0302020204030204" pitchFamily="34" charset="0"/>
                        </a:rPr>
                        <a:t> model</a:t>
                      </a:r>
                      <a:endParaRPr lang="en-GB" sz="1600" b="1" dirty="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H" sz="1600" b="1" i="0" dirty="0">
                          <a:latin typeface="Calibri Light" panose="020F0302020204030204" pitchFamily="34" charset="0"/>
                          <a:cs typeface="Calibri Light" panose="020F0302020204030204" pitchFamily="34" charset="0"/>
                        </a:rPr>
                        <a:t>AIC</a:t>
                      </a:r>
                      <a:endParaRPr lang="en-GB" sz="1600" b="1" i="0" dirty="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5045">
                <a:tc>
                  <a:txBody>
                    <a:bodyPr/>
                    <a:lstStyle/>
                    <a:p>
                      <a:r>
                        <a:rPr lang="fr-CH" sz="1200">
                          <a:latin typeface="Courier New" panose="02070309020205020404" pitchFamily="49" charset="0"/>
                          <a:cs typeface="Courier New" panose="02070309020205020404" pitchFamily="49" charset="0"/>
                        </a:rPr>
                        <a:t>(1|Region)</a:t>
                      </a:r>
                      <a:endParaRPr lang="en-GB" sz="1200">
                        <a:latin typeface="Courier New" panose="02070309020205020404" pitchFamily="49" charset="0"/>
                        <a:cs typeface="Courier New" panose="02070309020205020404" pitchFamily="49" charset="0"/>
                      </a:endParaRPr>
                    </a:p>
                  </a:txBody>
                  <a:tcPr anchor="ctr">
                    <a:lnT w="12700" cap="flat" cmpd="sng" algn="ctr">
                      <a:solidFill>
                        <a:schemeClr val="tx1"/>
                      </a:solidFill>
                      <a:prstDash val="solid"/>
                      <a:round/>
                      <a:headEnd type="none" w="med" len="med"/>
                      <a:tailEnd type="none" w="med" len="med"/>
                    </a:lnT>
                  </a:tcPr>
                </a:tc>
                <a:tc>
                  <a:txBody>
                    <a:bodyPr/>
                    <a:lstStyle/>
                    <a:p>
                      <a:pPr algn="r"/>
                      <a:r>
                        <a:rPr lang="fr-CH" sz="1600">
                          <a:latin typeface="Calibri Light" panose="020F0302020204030204" pitchFamily="34" charset="0"/>
                          <a:cs typeface="Calibri Light" panose="020F0302020204030204" pitchFamily="34" charset="0"/>
                        </a:rPr>
                        <a:t>4668</a:t>
                      </a:r>
                      <a:endParaRPr lang="en-GB" sz="16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05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200" dirty="0">
                          <a:latin typeface="Courier New" panose="02070309020205020404" pitchFamily="49" charset="0"/>
                          <a:cs typeface="Courier New" panose="02070309020205020404" pitchFamily="49" charset="0"/>
                        </a:rPr>
                        <a:t>(1|Restaurant)</a:t>
                      </a:r>
                      <a:endParaRPr lang="en-GB" sz="1200" dirty="0">
                        <a:latin typeface="Courier New" panose="02070309020205020404" pitchFamily="49" charset="0"/>
                        <a:cs typeface="Courier New" panose="02070309020205020404" pitchFamily="49" charset="0"/>
                      </a:endParaRPr>
                    </a:p>
                  </a:txBody>
                  <a:tcPr anchor="ctr"/>
                </a:tc>
                <a:tc>
                  <a:txBody>
                    <a:bodyPr/>
                    <a:lstStyle/>
                    <a:p>
                      <a:pPr algn="r"/>
                      <a:r>
                        <a:rPr lang="fr-CH" sz="1600">
                          <a:latin typeface="Calibri Light" panose="020F0302020204030204" pitchFamily="34" charset="0"/>
                          <a:cs typeface="Calibri Light" panose="020F0302020204030204" pitchFamily="34" charset="0"/>
                        </a:rPr>
                        <a:t>3887</a:t>
                      </a:r>
                      <a:endParaRPr lang="en-GB" sz="16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02"/>
                  </a:ext>
                </a:extLst>
              </a:tr>
              <a:tr h="405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200" dirty="0">
                          <a:latin typeface="Courier New" panose="02070309020205020404" pitchFamily="49" charset="0"/>
                          <a:cs typeface="Courier New" panose="02070309020205020404" pitchFamily="49" charset="0"/>
                        </a:rPr>
                        <a:t>(1|Critic)</a:t>
                      </a:r>
                      <a:endParaRPr lang="en-GB" sz="1200" dirty="0">
                        <a:latin typeface="Courier New" panose="02070309020205020404" pitchFamily="49" charset="0"/>
                        <a:cs typeface="Courier New" panose="02070309020205020404" pitchFamily="49" charset="0"/>
                      </a:endParaRPr>
                    </a:p>
                  </a:txBody>
                  <a:tcPr anchor="ctr"/>
                </a:tc>
                <a:tc>
                  <a:txBody>
                    <a:bodyPr/>
                    <a:lstStyle/>
                    <a:p>
                      <a:pPr algn="r"/>
                      <a:r>
                        <a:rPr lang="fr-CH" sz="1600">
                          <a:latin typeface="Calibri Light" panose="020F0302020204030204" pitchFamily="34" charset="0"/>
                          <a:cs typeface="Calibri Light" panose="020F0302020204030204" pitchFamily="34" charset="0"/>
                        </a:rPr>
                        <a:t>3401</a:t>
                      </a:r>
                      <a:endParaRPr lang="en-GB" sz="16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03"/>
                  </a:ext>
                </a:extLst>
              </a:tr>
              <a:tr h="405045">
                <a:tc>
                  <a:txBody>
                    <a:bodyPr/>
                    <a:lstStyle/>
                    <a:p>
                      <a:r>
                        <a:rPr lang="fr-CH" sz="1200">
                          <a:latin typeface="Courier New" panose="02070309020205020404" pitchFamily="49" charset="0"/>
                          <a:cs typeface="Courier New" panose="02070309020205020404" pitchFamily="49" charset="0"/>
                        </a:rPr>
                        <a:t>(1|Region)+(1|Restaurant)</a:t>
                      </a:r>
                      <a:endParaRPr lang="en-GB" sz="1200">
                        <a:latin typeface="Courier New" panose="02070309020205020404" pitchFamily="49" charset="0"/>
                        <a:cs typeface="Courier New" panose="02070309020205020404" pitchFamily="49" charset="0"/>
                      </a:endParaRPr>
                    </a:p>
                  </a:txBody>
                  <a:tcPr anchor="ctr"/>
                </a:tc>
                <a:tc>
                  <a:txBody>
                    <a:bodyPr/>
                    <a:lstStyle/>
                    <a:p>
                      <a:pPr algn="r"/>
                      <a:r>
                        <a:rPr lang="fr-CH" sz="1600" dirty="0">
                          <a:latin typeface="Calibri Light" panose="020F0302020204030204" pitchFamily="34" charset="0"/>
                          <a:cs typeface="Calibri Light" panose="020F0302020204030204" pitchFamily="34" charset="0"/>
                        </a:rPr>
                        <a:t>3889</a:t>
                      </a:r>
                      <a:endParaRPr lang="en-GB" sz="1600" dirty="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04"/>
                  </a:ext>
                </a:extLst>
              </a:tr>
              <a:tr h="405045">
                <a:tc>
                  <a:txBody>
                    <a:bodyPr/>
                    <a:lstStyle/>
                    <a:p>
                      <a:r>
                        <a:rPr lang="fr-CH" sz="1200" dirty="0">
                          <a:latin typeface="Courier New" panose="02070309020205020404" pitchFamily="49" charset="0"/>
                          <a:cs typeface="Courier New" panose="02070309020205020404" pitchFamily="49" charset="0"/>
                        </a:rPr>
                        <a:t>(1|</a:t>
                      </a:r>
                      <a:r>
                        <a:rPr lang="fr-CH" sz="1200">
                          <a:latin typeface="Courier New" panose="02070309020205020404" pitchFamily="49" charset="0"/>
                          <a:cs typeface="Courier New" panose="02070309020205020404" pitchFamily="49" charset="0"/>
                        </a:rPr>
                        <a:t>Region)+(</a:t>
                      </a:r>
                      <a:r>
                        <a:rPr lang="fr-CH" sz="1200" dirty="0">
                          <a:latin typeface="Courier New" panose="02070309020205020404" pitchFamily="49" charset="0"/>
                          <a:cs typeface="Courier New" panose="02070309020205020404" pitchFamily="49" charset="0"/>
                        </a:rPr>
                        <a:t>1|Critic)</a:t>
                      </a:r>
                      <a:endParaRPr lang="en-GB" sz="1200" dirty="0">
                        <a:latin typeface="Courier New" panose="02070309020205020404" pitchFamily="49" charset="0"/>
                        <a:cs typeface="Courier New" panose="02070309020205020404" pitchFamily="49" charset="0"/>
                      </a:endParaRPr>
                    </a:p>
                  </a:txBody>
                  <a:tcPr anchor="ctr"/>
                </a:tc>
                <a:tc>
                  <a:txBody>
                    <a:bodyPr/>
                    <a:lstStyle/>
                    <a:p>
                      <a:pPr algn="r"/>
                      <a:r>
                        <a:rPr lang="fr-CH" sz="1600">
                          <a:latin typeface="Calibri Light" panose="020F0302020204030204" pitchFamily="34" charset="0"/>
                          <a:cs typeface="Calibri Light" panose="020F0302020204030204" pitchFamily="34" charset="0"/>
                        </a:rPr>
                        <a:t>3394</a:t>
                      </a:r>
                      <a:endParaRPr lang="en-GB" sz="16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05"/>
                  </a:ext>
                </a:extLst>
              </a:tr>
              <a:tr h="405045">
                <a:tc>
                  <a:txBody>
                    <a:bodyPr/>
                    <a:lstStyle/>
                    <a:p>
                      <a:r>
                        <a:rPr lang="fr-CH" sz="1200">
                          <a:latin typeface="Courier New" panose="02070309020205020404" pitchFamily="49" charset="0"/>
                          <a:cs typeface="Courier New" panose="02070309020205020404" pitchFamily="49" charset="0"/>
                        </a:rPr>
                        <a:t>(1|Restaurant)+(1|Critic)</a:t>
                      </a:r>
                      <a:endParaRPr lang="en-GB" sz="1200">
                        <a:latin typeface="Courier New" panose="02070309020205020404" pitchFamily="49" charset="0"/>
                        <a:cs typeface="Courier New" panose="02070309020205020404" pitchFamily="49" charset="0"/>
                      </a:endParaRPr>
                    </a:p>
                  </a:txBody>
                  <a:tcPr anchor="ctr"/>
                </a:tc>
                <a:tc>
                  <a:txBody>
                    <a:bodyPr/>
                    <a:lstStyle/>
                    <a:p>
                      <a:pPr algn="r"/>
                      <a:r>
                        <a:rPr lang="fr-CH" sz="1600" b="1" u="sng">
                          <a:solidFill>
                            <a:srgbClr val="00B050"/>
                          </a:solidFill>
                          <a:latin typeface="Calibri Light" panose="020F0302020204030204" pitchFamily="34" charset="0"/>
                          <a:cs typeface="Calibri Light" panose="020F0302020204030204" pitchFamily="34" charset="0"/>
                        </a:rPr>
                        <a:t>3252</a:t>
                      </a:r>
                      <a:endParaRPr lang="en-GB" sz="1600" b="1" u="sng">
                        <a:solidFill>
                          <a:srgbClr val="00B050"/>
                        </a:solidFill>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06"/>
                  </a:ext>
                </a:extLst>
              </a:tr>
              <a:tr h="405045">
                <a:tc>
                  <a:txBody>
                    <a:bodyPr/>
                    <a:lstStyle/>
                    <a:p>
                      <a:r>
                        <a:rPr lang="fr-CH" sz="1200" dirty="0">
                          <a:latin typeface="Courier New" panose="02070309020205020404" pitchFamily="49" charset="0"/>
                          <a:cs typeface="Courier New" panose="02070309020205020404" pitchFamily="49" charset="0"/>
                        </a:rPr>
                        <a:t>(1|</a:t>
                      </a:r>
                      <a:r>
                        <a:rPr lang="fr-CH" sz="1200">
                          <a:latin typeface="Courier New" panose="02070309020205020404" pitchFamily="49" charset="0"/>
                          <a:cs typeface="Courier New" panose="02070309020205020404" pitchFamily="49" charset="0"/>
                        </a:rPr>
                        <a:t>Region)+(</a:t>
                      </a:r>
                      <a:r>
                        <a:rPr lang="fr-CH" sz="1200" dirty="0">
                          <a:latin typeface="Courier New" panose="02070309020205020404" pitchFamily="49" charset="0"/>
                          <a:cs typeface="Courier New" panose="02070309020205020404" pitchFamily="49" charset="0"/>
                        </a:rPr>
                        <a:t>1|</a:t>
                      </a:r>
                      <a:r>
                        <a:rPr lang="fr-CH" sz="1200">
                          <a:latin typeface="Courier New" panose="02070309020205020404" pitchFamily="49" charset="0"/>
                          <a:cs typeface="Courier New" panose="02070309020205020404" pitchFamily="49" charset="0"/>
                        </a:rPr>
                        <a:t>Restaurant)+(</a:t>
                      </a:r>
                      <a:r>
                        <a:rPr lang="fr-CH" sz="1200" dirty="0">
                          <a:latin typeface="Courier New" panose="02070309020205020404" pitchFamily="49" charset="0"/>
                          <a:cs typeface="Courier New" panose="02070309020205020404" pitchFamily="49" charset="0"/>
                        </a:rPr>
                        <a:t>1|Critic)</a:t>
                      </a:r>
                      <a:endParaRPr lang="en-GB" sz="1200" dirty="0">
                        <a:latin typeface="Courier New" panose="02070309020205020404" pitchFamily="49" charset="0"/>
                        <a:cs typeface="Courier New" panose="02070309020205020404" pitchFamily="49" charset="0"/>
                      </a:endParaRPr>
                    </a:p>
                  </a:txBody>
                  <a:tcPr anchor="ctr">
                    <a:lnB w="12700" cap="flat" cmpd="sng" algn="ctr">
                      <a:solidFill>
                        <a:schemeClr val="tx1"/>
                      </a:solidFill>
                      <a:prstDash val="solid"/>
                      <a:round/>
                      <a:headEnd type="none" w="med" len="med"/>
                      <a:tailEnd type="none" w="med" len="med"/>
                    </a:lnB>
                  </a:tcPr>
                </a:tc>
                <a:tc>
                  <a:txBody>
                    <a:bodyPr/>
                    <a:lstStyle/>
                    <a:p>
                      <a:pPr algn="r"/>
                      <a:r>
                        <a:rPr lang="fr-CH" sz="1600" dirty="0">
                          <a:latin typeface="Calibri Light" panose="020F0302020204030204" pitchFamily="34" charset="0"/>
                          <a:cs typeface="Calibri Light" panose="020F0302020204030204" pitchFamily="34" charset="0"/>
                        </a:rPr>
                        <a:t>3254</a:t>
                      </a:r>
                      <a:endParaRPr lang="en-GB" sz="1600" dirty="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Rectangle 3">
            <a:extLst>
              <a:ext uri="{FF2B5EF4-FFF2-40B4-BE49-F238E27FC236}">
                <a16:creationId xmlns:a16="http://schemas.microsoft.com/office/drawing/2014/main" id="{A75634BD-0B63-49DD-9FE4-8FAFA9EA0AD0}"/>
              </a:ext>
            </a:extLst>
          </p:cNvPr>
          <p:cNvSpPr/>
          <p:nvPr/>
        </p:nvSpPr>
        <p:spPr>
          <a:xfrm>
            <a:off x="5735960" y="2852936"/>
            <a:ext cx="5909078" cy="2862322"/>
          </a:xfrm>
          <a:prstGeom prst="rect">
            <a:avLst/>
          </a:prstGeom>
          <a:ln>
            <a:solidFill>
              <a:schemeClr val="tx1">
                <a:lumMod val="50000"/>
                <a:lumOff val="50000"/>
              </a:schemeClr>
            </a:solidFill>
            <a:prstDash val="dash"/>
          </a:ln>
        </p:spPr>
        <p:txBody>
          <a:bodyPr wrap="square">
            <a:spAutoFit/>
          </a:bodyPr>
          <a:lstStyle/>
          <a:p>
            <a:r>
              <a:rPr lang="en-GB" sz="1200" dirty="0" err="1">
                <a:latin typeface="Courier New" panose="02070309020205020404" pitchFamily="49" charset="0"/>
                <a:cs typeface="Courier New" panose="02070309020205020404" pitchFamily="49" charset="0"/>
              </a:rPr>
              <a:t>ranova</a:t>
            </a:r>
            <a:r>
              <a:rPr lang="en-GB" sz="1200" dirty="0">
                <a:latin typeface="Courier New" panose="02070309020205020404" pitchFamily="49" charset="0"/>
                <a:cs typeface="Courier New" panose="02070309020205020404" pitchFamily="49" charset="0"/>
              </a:rPr>
              <a:t>(mod1)</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ANOVA-like table for random-effects: Single term deletions</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Model:</a:t>
            </a:r>
          </a:p>
          <a:p>
            <a:r>
              <a:rPr lang="en-GB" sz="1200" dirty="0">
                <a:latin typeface="Courier New" panose="02070309020205020404" pitchFamily="49" charset="0"/>
                <a:cs typeface="Courier New" panose="02070309020205020404" pitchFamily="49" charset="0"/>
              </a:rPr>
              <a:t>Quality ~ </a:t>
            </a:r>
            <a:r>
              <a:rPr lang="en-GB" sz="1200" dirty="0" err="1">
                <a:latin typeface="Courier New" panose="02070309020205020404" pitchFamily="49" charset="0"/>
                <a:cs typeface="Courier New" panose="02070309020205020404" pitchFamily="49" charset="0"/>
              </a:rPr>
              <a:t>Starcat</a:t>
            </a:r>
            <a:r>
              <a:rPr lang="en-GB" sz="1200" dirty="0">
                <a:latin typeface="Courier New" panose="02070309020205020404" pitchFamily="49" charset="0"/>
                <a:cs typeface="Courier New" panose="02070309020205020404" pitchFamily="49" charset="0"/>
              </a:rPr>
              <a:t> + Criterion + (1 | Restaurant) + </a:t>
            </a:r>
          </a:p>
          <a:p>
            <a:r>
              <a:rPr lang="en-GB" sz="1200" dirty="0">
                <a:latin typeface="Courier New" panose="02070309020205020404" pitchFamily="49" charset="0"/>
                <a:cs typeface="Courier New" panose="02070309020205020404" pitchFamily="49" charset="0"/>
              </a:rPr>
              <a:t>    (1 | Critic) + (1 | Region) + </a:t>
            </a:r>
            <a:r>
              <a:rPr lang="en-GB" sz="1200" dirty="0" err="1">
                <a:latin typeface="Courier New" panose="02070309020205020404" pitchFamily="49" charset="0"/>
                <a:cs typeface="Courier New" panose="02070309020205020404" pitchFamily="49" charset="0"/>
              </a:rPr>
              <a:t>Starcat:Criterion</a:t>
            </a:r>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npar</a:t>
            </a: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logLik</a:t>
            </a:r>
            <a:r>
              <a:rPr lang="en-GB" sz="1200" dirty="0">
                <a:latin typeface="Courier New" panose="02070309020205020404" pitchFamily="49" charset="0"/>
                <a:cs typeface="Courier New" panose="02070309020205020404" pitchFamily="49" charset="0"/>
              </a:rPr>
              <a:t>    AIC    LRT Df </a:t>
            </a:r>
            <a:r>
              <a:rPr lang="en-GB" sz="1200" dirty="0" err="1">
                <a:latin typeface="Courier New" panose="02070309020205020404" pitchFamily="49" charset="0"/>
                <a:cs typeface="Courier New" panose="02070309020205020404" pitchFamily="49" charset="0"/>
              </a:rPr>
              <a:t>Pr</a:t>
            </a:r>
            <a:r>
              <a:rPr lang="en-GB" sz="1200" dirty="0">
                <a:latin typeface="Courier New" panose="02070309020205020404" pitchFamily="49" charset="0"/>
                <a:cs typeface="Courier New" panose="02070309020205020404" pitchFamily="49" charset="0"/>
              </a:rPr>
              <a:t>(&gt;</a:t>
            </a:r>
            <a:r>
              <a:rPr lang="en-GB" sz="1200" dirty="0" err="1">
                <a:latin typeface="Courier New" panose="02070309020205020404" pitchFamily="49" charset="0"/>
                <a:cs typeface="Courier New" panose="02070309020205020404" pitchFamily="49" charset="0"/>
              </a:rPr>
              <a:t>Chisq</a:t>
            </a:r>
            <a:r>
              <a:rPr lang="en-GB" sz="1200" dirty="0">
                <a:latin typeface="Courier New" panose="02070309020205020404" pitchFamily="49" charset="0"/>
                <a:cs typeface="Courier New" panose="02070309020205020404" pitchFamily="49" charset="0"/>
              </a:rPr>
              <a:t>)    </a:t>
            </a:r>
          </a:p>
          <a:p>
            <a:r>
              <a:rPr lang="en-GB" sz="1200" dirty="0">
                <a:latin typeface="Courier New" panose="02070309020205020404" pitchFamily="49" charset="0"/>
                <a:cs typeface="Courier New" panose="02070309020205020404" pitchFamily="49" charset="0"/>
              </a:rPr>
              <a:t>&lt;none&gt;             16 -1602.9 3237.8                         </a:t>
            </a:r>
          </a:p>
          <a:p>
            <a:r>
              <a:rPr lang="en-GB" sz="1200" dirty="0">
                <a:latin typeface="Courier New" panose="02070309020205020404" pitchFamily="49" charset="0"/>
                <a:cs typeface="Courier New" panose="02070309020205020404" pitchFamily="49" charset="0"/>
              </a:rPr>
              <a:t>(1 | Restaurant)   15 -1673.6 3377.2 141.42  1     &lt;2e-16 ***</a:t>
            </a:r>
          </a:p>
          <a:p>
            <a:r>
              <a:rPr lang="en-GB" sz="1200" dirty="0">
                <a:latin typeface="Courier New" panose="02070309020205020404" pitchFamily="49" charset="0"/>
                <a:cs typeface="Courier New" panose="02070309020205020404" pitchFamily="49" charset="0"/>
              </a:rPr>
              <a:t>(1 | Critic)       15 -1921.0 3871.9 636.10  1     &lt;2e-16 ***</a:t>
            </a:r>
          </a:p>
          <a:p>
            <a:r>
              <a:rPr lang="en-GB" sz="1200" dirty="0">
                <a:latin typeface="Courier New" panose="02070309020205020404" pitchFamily="49" charset="0"/>
                <a:cs typeface="Courier New" panose="02070309020205020404" pitchFamily="49" charset="0"/>
              </a:rPr>
              <a:t>(1 | Region)       15 -1602.9 3235.8   0.00  1     </a:t>
            </a:r>
            <a:r>
              <a:rPr lang="en-GB" sz="1200" dirty="0">
                <a:solidFill>
                  <a:srgbClr val="FF0000"/>
                </a:solidFill>
                <a:latin typeface="Courier New" panose="02070309020205020404" pitchFamily="49" charset="0"/>
                <a:cs typeface="Courier New" panose="02070309020205020404" pitchFamily="49" charset="0"/>
              </a:rPr>
              <a:t>0.9989</a:t>
            </a:r>
            <a:r>
              <a:rPr lang="en-GB" sz="1200" dirty="0">
                <a:latin typeface="Courier New" panose="02070309020205020404" pitchFamily="49" charset="0"/>
                <a:cs typeface="Courier New" panose="02070309020205020404" pitchFamily="49" charset="0"/>
              </a:rPr>
              <a:t>    </a:t>
            </a:r>
          </a:p>
          <a:p>
            <a:r>
              <a:rPr lang="en-GB" sz="1200" dirty="0">
                <a:latin typeface="Courier New" panose="02070309020205020404" pitchFamily="49" charset="0"/>
                <a:cs typeface="Courier New" panose="02070309020205020404" pitchFamily="49" charset="0"/>
              </a:rPr>
              <a:t>---</a:t>
            </a:r>
          </a:p>
          <a:p>
            <a:r>
              <a:rPr lang="en-GB" sz="1200" dirty="0" err="1">
                <a:latin typeface="Courier New" panose="02070309020205020404" pitchFamily="49" charset="0"/>
                <a:cs typeface="Courier New" panose="02070309020205020404" pitchFamily="49" charset="0"/>
              </a:rPr>
              <a:t>Signif</a:t>
            </a:r>
            <a:r>
              <a:rPr lang="en-GB" sz="1200" dirty="0">
                <a:latin typeface="Courier New" panose="02070309020205020404" pitchFamily="49" charset="0"/>
                <a:cs typeface="Courier New" panose="02070309020205020404" pitchFamily="49" charset="0"/>
              </a:rPr>
              <a:t>. codes:  0 ‘***’ 0.001 ‘**’ 0.01 ‘*’ 0.05 ‘.’ 0.1 ‘ ’ 1</a:t>
            </a:r>
          </a:p>
          <a:p>
            <a:endParaRPr lang="en-GB"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6682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en-GB" sz="1600" dirty="0">
                <a:latin typeface="Calibri Light" panose="020F0302020204030204" pitchFamily="34" charset="0"/>
                <a:cs typeface="Calibri Light" panose="020F0302020204030204" pitchFamily="34" charset="0"/>
              </a:rPr>
              <a:t>Before we proceed with fixed effects selection, it is also worthwhile to inspect the random effects values to see if any of our units are </a:t>
            </a:r>
            <a:r>
              <a:rPr lang="en-GB" sz="1600" dirty="0">
                <a:solidFill>
                  <a:srgbClr val="0070C0"/>
                </a:solidFill>
                <a:latin typeface="Calibri Light" panose="020F0302020204030204" pitchFamily="34" charset="0"/>
                <a:cs typeface="Calibri Light" panose="020F0302020204030204" pitchFamily="34" charset="0"/>
              </a:rPr>
              <a:t>outlying at their level of measurement</a:t>
            </a:r>
            <a:r>
              <a:rPr lang="en-GB" sz="1600" dirty="0">
                <a:latin typeface="Calibri Light" panose="020F0302020204030204" pitchFamily="34" charset="0"/>
                <a:cs typeface="Calibri Light" panose="020F0302020204030204" pitchFamily="34" charset="0"/>
              </a:rPr>
              <a:t>. To check this we can generate </a:t>
            </a:r>
            <a:r>
              <a:rPr lang="en-GB" sz="1600" dirty="0">
                <a:solidFill>
                  <a:srgbClr val="0070C0"/>
                </a:solidFill>
                <a:latin typeface="Calibri Light" panose="020F0302020204030204" pitchFamily="34" charset="0"/>
                <a:cs typeface="Calibri Light" panose="020F0302020204030204" pitchFamily="34" charset="0"/>
              </a:rPr>
              <a:t>boxplots</a:t>
            </a:r>
            <a:r>
              <a:rPr lang="en-GB" sz="1600" dirty="0">
                <a:latin typeface="Calibri Light" panose="020F0302020204030204" pitchFamily="34" charset="0"/>
                <a:cs typeface="Calibri Light" panose="020F0302020204030204" pitchFamily="34" charset="0"/>
              </a:rPr>
              <a:t> on the estimated random effects values returned by the </a:t>
            </a:r>
            <a:r>
              <a:rPr lang="en-GB" sz="1400" dirty="0" err="1">
                <a:latin typeface="Courier New" panose="02070309020205020404" pitchFamily="49" charset="0"/>
                <a:cs typeface="Courier New" panose="02070309020205020404" pitchFamily="49" charset="0"/>
              </a:rPr>
              <a:t>ranef</a:t>
            </a:r>
            <a:r>
              <a:rPr lang="en-GB" sz="1600" dirty="0">
                <a:latin typeface="Times New Roman" panose="02020603050405020304" pitchFamily="18" charset="0"/>
                <a:cs typeface="Times New Roman" panose="02020603050405020304" pitchFamily="18" charset="0"/>
              </a:rPr>
              <a:t> </a:t>
            </a:r>
            <a:r>
              <a:rPr lang="en-GB" sz="1600" dirty="0">
                <a:latin typeface="Calibri Light" panose="020F0302020204030204" pitchFamily="34" charset="0"/>
                <a:cs typeface="Calibri Light" panose="020F0302020204030204" pitchFamily="34" charset="0"/>
              </a:rPr>
              <a:t>function:</a:t>
            </a:r>
            <a:endParaRPr lang="da-DK" sz="1600" dirty="0">
              <a:latin typeface="Calibri Light" panose="020F0302020204030204" pitchFamily="34" charset="0"/>
              <a:cs typeface="Calibri Light" panose="020F0302020204030204" pitchFamily="34" charset="0"/>
            </a:endParaRPr>
          </a:p>
          <a:p>
            <a:pPr marL="0" indent="0">
              <a:buNone/>
            </a:pPr>
            <a:r>
              <a:rPr lang="fr-CH" sz="16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Restaurant data – </a:t>
            </a:r>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effects</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outliers</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10D2F0BC-9F68-4D3B-8B41-921BEA169C35}"/>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FFFD59D-36BD-4B41-B957-3CCAA951D6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pic>
        <p:nvPicPr>
          <p:cNvPr id="5" name="Picture 4">
            <a:extLst>
              <a:ext uri="{FF2B5EF4-FFF2-40B4-BE49-F238E27FC236}">
                <a16:creationId xmlns:a16="http://schemas.microsoft.com/office/drawing/2014/main" id="{AAA1FB73-E156-4C6F-B6B2-15AA32022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496" y="2780928"/>
            <a:ext cx="8760666" cy="3844441"/>
          </a:xfrm>
          <a:prstGeom prst="rect">
            <a:avLst/>
          </a:prstGeom>
        </p:spPr>
      </p:pic>
    </p:spTree>
    <p:extLst>
      <p:ext uri="{BB962C8B-B14F-4D97-AF65-F5344CB8AC3E}">
        <p14:creationId xmlns:p14="http://schemas.microsoft.com/office/powerpoint/2010/main" val="1087777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40545</TotalTime>
  <Words>10126</Words>
  <Application>Microsoft Office PowerPoint</Application>
  <PresentationFormat>Widescreen</PresentationFormat>
  <Paragraphs>1098</Paragraphs>
  <Slides>66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Calibri Light</vt:lpstr>
      <vt:lpstr>Century Gothic</vt:lpstr>
      <vt:lpstr>Courier New</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Université de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Meuleman</dc:creator>
  <cp:lastModifiedBy>Ben Meuleman</cp:lastModifiedBy>
  <cp:revision>1711</cp:revision>
  <cp:lastPrinted>2020-01-21T15:20:45Z</cp:lastPrinted>
  <dcterms:created xsi:type="dcterms:W3CDTF">2015-11-28T18:57:21Z</dcterms:created>
  <dcterms:modified xsi:type="dcterms:W3CDTF">2022-03-09T14:53:34Z</dcterms:modified>
</cp:coreProperties>
</file>