
<file path=[Content_Types].xml><?xml version="1.0" encoding="utf-8"?>
<Types xmlns="http://schemas.openxmlformats.org/package/2006/content-types">
  <Default Extension="jpeg" ContentType="image/jpeg"/>
  <Default Extension="jpg"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1161" r:id="rId2"/>
    <p:sldId id="1162" r:id="rId3"/>
    <p:sldId id="1114" r:id="rId4"/>
    <p:sldId id="1134" r:id="rId5"/>
    <p:sldId id="1085" r:id="rId6"/>
    <p:sldId id="1052" r:id="rId7"/>
    <p:sldId id="1053" r:id="rId8"/>
    <p:sldId id="1062" r:id="rId9"/>
    <p:sldId id="1136" r:id="rId10"/>
    <p:sldId id="1137" r:id="rId11"/>
    <p:sldId id="1138" r:id="rId12"/>
    <p:sldId id="1139" r:id="rId13"/>
    <p:sldId id="1140" r:id="rId14"/>
    <p:sldId id="1141" r:id="rId15"/>
    <p:sldId id="1143" r:id="rId16"/>
    <p:sldId id="1142" r:id="rId17"/>
    <p:sldId id="1144" r:id="rId18"/>
    <p:sldId id="1145" r:id="rId19"/>
    <p:sldId id="1146" r:id="rId20"/>
    <p:sldId id="1147" r:id="rId21"/>
    <p:sldId id="1148" r:id="rId22"/>
    <p:sldId id="1149" r:id="rId23"/>
    <p:sldId id="1150" r:id="rId24"/>
  </p:sldIdLst>
  <p:sldSz cx="12192000" cy="6858000"/>
  <p:notesSz cx="68119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F3B7"/>
    <a:srgbClr val="CC9900"/>
    <a:srgbClr val="9900CC"/>
    <a:srgbClr val="69A131"/>
    <a:srgbClr val="58B931"/>
    <a:srgbClr val="97ACC5"/>
    <a:srgbClr val="125862"/>
    <a:srgbClr val="966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5407" autoAdjust="0"/>
  </p:normalViewPr>
  <p:slideViewPr>
    <p:cSldViewPr>
      <p:cViewPr varScale="1">
        <p:scale>
          <a:sx n="114" d="100"/>
          <a:sy n="114" d="100"/>
        </p:scale>
        <p:origin x="414"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D032EE-0FC6-4BCE-8B74-C316D0C476AF}"/>
              </a:ext>
            </a:extLst>
          </p:cNvPr>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E8D53F15-A713-4188-8829-664B293265D9}"/>
              </a:ext>
            </a:extLst>
          </p:cNvPr>
          <p:cNvSpPr>
            <a:spLocks noGrp="1"/>
          </p:cNvSpPr>
          <p:nvPr>
            <p:ph type="dt" sz="quarter" idx="1"/>
          </p:nvPr>
        </p:nvSpPr>
        <p:spPr>
          <a:xfrm>
            <a:off x="3859213" y="0"/>
            <a:ext cx="2951162" cy="498475"/>
          </a:xfrm>
          <a:prstGeom prst="rect">
            <a:avLst/>
          </a:prstGeom>
        </p:spPr>
        <p:txBody>
          <a:bodyPr vert="horz" lIns="91440" tIns="45720" rIns="91440" bIns="45720" rtlCol="0"/>
          <a:lstStyle>
            <a:lvl1pPr algn="r">
              <a:defRPr sz="1200"/>
            </a:lvl1pPr>
          </a:lstStyle>
          <a:p>
            <a:fld id="{C5EA1C2A-8C86-48BC-BAA0-C33BFAAC43E0}" type="datetimeFigureOut">
              <a:rPr lang="en-CH" smtClean="0"/>
              <a:t>08/03/2022</a:t>
            </a:fld>
            <a:endParaRPr lang="en-CH"/>
          </a:p>
        </p:txBody>
      </p:sp>
      <p:sp>
        <p:nvSpPr>
          <p:cNvPr id="4" name="Footer Placeholder 3">
            <a:extLst>
              <a:ext uri="{FF2B5EF4-FFF2-40B4-BE49-F238E27FC236}">
                <a16:creationId xmlns:a16="http://schemas.microsoft.com/office/drawing/2014/main" id="{299EDF6A-5551-47BD-80F9-9846581D9EC3}"/>
              </a:ext>
            </a:extLst>
          </p:cNvPr>
          <p:cNvSpPr>
            <a:spLocks noGrp="1"/>
          </p:cNvSpPr>
          <p:nvPr>
            <p:ph type="ftr" sz="quarter" idx="2"/>
          </p:nvPr>
        </p:nvSpPr>
        <p:spPr>
          <a:xfrm>
            <a:off x="0" y="9444038"/>
            <a:ext cx="2951163" cy="498475"/>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4B831C90-A430-413D-AFC3-5A9F68C2F9FC}"/>
              </a:ext>
            </a:extLst>
          </p:cNvPr>
          <p:cNvSpPr>
            <a:spLocks noGrp="1"/>
          </p:cNvSpPr>
          <p:nvPr>
            <p:ph type="sldNum" sz="quarter" idx="3"/>
          </p:nvPr>
        </p:nvSpPr>
        <p:spPr>
          <a:xfrm>
            <a:off x="3859213" y="9444038"/>
            <a:ext cx="2951162" cy="498475"/>
          </a:xfrm>
          <a:prstGeom prst="rect">
            <a:avLst/>
          </a:prstGeom>
        </p:spPr>
        <p:txBody>
          <a:bodyPr vert="horz" lIns="91440" tIns="45720" rIns="91440" bIns="45720" rtlCol="0" anchor="b"/>
          <a:lstStyle>
            <a:lvl1pPr algn="r">
              <a:defRPr sz="1200"/>
            </a:lvl1pPr>
          </a:lstStyle>
          <a:p>
            <a:fld id="{A03E4B80-EE47-4A2B-A23A-4E69158DAFC1}" type="slidenum">
              <a:rPr lang="en-CH" smtClean="0"/>
              <a:t>‹#›</a:t>
            </a:fld>
            <a:endParaRPr lang="en-CH"/>
          </a:p>
        </p:txBody>
      </p:sp>
    </p:spTree>
    <p:extLst>
      <p:ext uri="{BB962C8B-B14F-4D97-AF65-F5344CB8AC3E}">
        <p14:creationId xmlns:p14="http://schemas.microsoft.com/office/powerpoint/2010/main" val="291408433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51851" cy="49885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8536" y="1"/>
            <a:ext cx="2951851" cy="498852"/>
          </a:xfrm>
          <a:prstGeom prst="rect">
            <a:avLst/>
          </a:prstGeom>
        </p:spPr>
        <p:txBody>
          <a:bodyPr vert="horz" lIns="91440" tIns="45720" rIns="91440" bIns="45720" rtlCol="0"/>
          <a:lstStyle>
            <a:lvl1pPr algn="r">
              <a:defRPr sz="1200"/>
            </a:lvl1pPr>
          </a:lstStyle>
          <a:p>
            <a:fld id="{98824CB4-0329-44D2-8D35-5AA3CADFEC42}" type="datetimeFigureOut">
              <a:rPr lang="en-GB" smtClean="0"/>
              <a:t>08/03/2022</a:t>
            </a:fld>
            <a:endParaRPr lang="en-GB"/>
          </a:p>
        </p:txBody>
      </p:sp>
      <p:sp>
        <p:nvSpPr>
          <p:cNvPr id="4" name="Slide Image Placeholder 3"/>
          <p:cNvSpPr>
            <a:spLocks noGrp="1" noRot="1" noChangeAspect="1"/>
          </p:cNvSpPr>
          <p:nvPr>
            <p:ph type="sldImg" idx="2"/>
          </p:nvPr>
        </p:nvSpPr>
        <p:spPr>
          <a:xfrm>
            <a:off x="423863" y="1243013"/>
            <a:ext cx="5964237"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197" y="4784834"/>
            <a:ext cx="5449570" cy="391486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851" cy="49885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8536" y="9443662"/>
            <a:ext cx="2951851" cy="498851"/>
          </a:xfrm>
          <a:prstGeom prst="rect">
            <a:avLst/>
          </a:prstGeom>
        </p:spPr>
        <p:txBody>
          <a:bodyPr vert="horz" lIns="91440" tIns="45720" rIns="91440" bIns="45720" rtlCol="0" anchor="b"/>
          <a:lstStyle>
            <a:lvl1pPr algn="r">
              <a:defRPr sz="1200"/>
            </a:lvl1pPr>
          </a:lstStyle>
          <a:p>
            <a:fld id="{B5939602-0E2D-47BB-A83D-FEA357011C12}" type="slidenum">
              <a:rPr lang="en-GB" smtClean="0"/>
              <a:t>‹#›</a:t>
            </a:fld>
            <a:endParaRPr lang="en-GB"/>
          </a:p>
        </p:txBody>
      </p:sp>
    </p:spTree>
    <p:extLst>
      <p:ext uri="{BB962C8B-B14F-4D97-AF65-F5344CB8AC3E}">
        <p14:creationId xmlns:p14="http://schemas.microsoft.com/office/powerpoint/2010/main" val="381763266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3EBC3D1-62FA-473C-B260-1968E2238C33}" type="datetimeFigureOut">
              <a:rPr lang="en-GB" smtClean="0"/>
              <a:t>08/03/2022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228646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3EBC3D1-62FA-473C-B260-1968E2238C33}" type="datetimeFigureOut">
              <a:rPr lang="en-GB" smtClean="0"/>
              <a:t>08/03/2022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3204208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3EBC3D1-62FA-473C-B260-1968E2238C33}" type="datetimeFigureOut">
              <a:rPr lang="en-GB" smtClean="0"/>
              <a:t>08/03/2022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2509193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3EBC3D1-62FA-473C-B260-1968E2238C33}" type="datetimeFigureOut">
              <a:rPr lang="en-GB" smtClean="0"/>
              <a:t>08/03/2022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798746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EBC3D1-62FA-473C-B260-1968E2238C33}" type="datetimeFigureOut">
              <a:rPr lang="en-GB" smtClean="0"/>
              <a:t>08/03/2022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3056426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3EBC3D1-62FA-473C-B260-1968E2238C33}" type="datetimeFigureOut">
              <a:rPr lang="en-GB" smtClean="0"/>
              <a:t>08/03/2022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711549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3EBC3D1-62FA-473C-B260-1968E2238C33}" type="datetimeFigureOut">
              <a:rPr lang="en-GB" smtClean="0"/>
              <a:t>08/03/2022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165985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3EBC3D1-62FA-473C-B260-1968E2238C33}" type="datetimeFigureOut">
              <a:rPr lang="en-GB" smtClean="0"/>
              <a:t>08/03/2022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18700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BC3D1-62FA-473C-B260-1968E2238C33}" type="datetimeFigureOut">
              <a:rPr lang="en-GB" smtClean="0"/>
              <a:t>08/03/2022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2745246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EBC3D1-62FA-473C-B260-1968E2238C33}" type="datetimeFigureOut">
              <a:rPr lang="en-GB" smtClean="0"/>
              <a:t>08/03/2022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2323342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EBC3D1-62FA-473C-B260-1968E2238C33}" type="datetimeFigureOut">
              <a:rPr lang="en-GB" smtClean="0"/>
              <a:t>08/03/2022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FDBBE5-22A6-4526-9CE2-8F57881DBE87}" type="slidenum">
              <a:rPr lang="en-GB" smtClean="0"/>
              <a:t>‹#›</a:t>
            </a:fld>
            <a:endParaRPr lang="en-GB"/>
          </a:p>
        </p:txBody>
      </p:sp>
    </p:spTree>
    <p:extLst>
      <p:ext uri="{BB962C8B-B14F-4D97-AF65-F5344CB8AC3E}">
        <p14:creationId xmlns:p14="http://schemas.microsoft.com/office/powerpoint/2010/main" val="2073918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EBC3D1-62FA-473C-B260-1968E2238C33}" type="datetimeFigureOut">
              <a:rPr lang="en-GB" smtClean="0"/>
              <a:t>08/03/2022</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DBBE5-22A6-4526-9CE2-8F57881DBE87}" type="slidenum">
              <a:rPr lang="en-GB" smtClean="0"/>
              <a:t>‹#›</a:t>
            </a:fld>
            <a:endParaRPr lang="en-GB"/>
          </a:p>
        </p:txBody>
      </p:sp>
    </p:spTree>
    <p:extLst>
      <p:ext uri="{BB962C8B-B14F-4D97-AF65-F5344CB8AC3E}">
        <p14:creationId xmlns:p14="http://schemas.microsoft.com/office/powerpoint/2010/main" val="1789517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21646" y="1772816"/>
            <a:ext cx="9548708" cy="1592552"/>
          </a:xfrm>
          <a:prstGeom prst="rect">
            <a:avLst/>
          </a:prstGeom>
          <a:noFill/>
        </p:spPr>
        <p:txBody>
          <a:bodyPr wrap="square" rtlCol="0">
            <a:spAutoFit/>
          </a:bodyPr>
          <a:lstStyle/>
          <a:p>
            <a:pPr algn="ctr">
              <a:lnSpc>
                <a:spcPct val="150000"/>
              </a:lnSpc>
            </a:pPr>
            <a:r>
              <a:rPr lang="fr-CH" sz="4000" b="1">
                <a:solidFill>
                  <a:schemeClr val="tx2">
                    <a:lumMod val="75000"/>
                  </a:schemeClr>
                </a:solidFill>
                <a:latin typeface="Tw Cen MT" panose="020B0602020104020603" pitchFamily="34" charset="0"/>
              </a:rPr>
              <a:t>Multilevel Regression</a:t>
            </a:r>
          </a:p>
          <a:p>
            <a:pPr algn="ctr">
              <a:lnSpc>
                <a:spcPct val="150000"/>
              </a:lnSpc>
            </a:pPr>
            <a:r>
              <a:rPr lang="fr-CH" sz="2800">
                <a:solidFill>
                  <a:schemeClr val="tx2">
                    <a:lumMod val="75000"/>
                  </a:schemeClr>
                </a:solidFill>
                <a:latin typeface="Tw Cen MT" panose="020B0602020104020603" pitchFamily="34" charset="0"/>
              </a:rPr>
              <a:t>Part 5: Miscellaneous topics</a:t>
            </a:r>
          </a:p>
        </p:txBody>
      </p:sp>
      <p:cxnSp>
        <p:nvCxnSpPr>
          <p:cNvPr id="6" name="Straight Connector 5"/>
          <p:cNvCxnSpPr>
            <a:cxnSpLocks/>
          </p:cNvCxnSpPr>
          <p:nvPr/>
        </p:nvCxnSpPr>
        <p:spPr>
          <a:xfrm>
            <a:off x="911424" y="1844824"/>
            <a:ext cx="10225136"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780922" y="4059649"/>
            <a:ext cx="2658548" cy="1169551"/>
          </a:xfrm>
          <a:prstGeom prst="rect">
            <a:avLst/>
          </a:prstGeom>
          <a:noFill/>
        </p:spPr>
        <p:txBody>
          <a:bodyPr wrap="none" rtlCol="0">
            <a:spAutoFit/>
          </a:bodyPr>
          <a:lstStyle/>
          <a:p>
            <a:pPr algn="ctr"/>
            <a:r>
              <a:rPr lang="fr-CH" sz="1400" dirty="0">
                <a:latin typeface="Calibri Light" panose="020F0302020204030204" pitchFamily="34" charset="0"/>
                <a:cs typeface="Calibri Light" panose="020F0302020204030204" pitchFamily="34" charset="0"/>
              </a:rPr>
              <a:t>Ben Meuleman, </a:t>
            </a:r>
            <a:r>
              <a:rPr lang="fr-CH" sz="1400" dirty="0" err="1">
                <a:latin typeface="Calibri Light" panose="020F0302020204030204" pitchFamily="34" charset="0"/>
                <a:cs typeface="Calibri Light" panose="020F0302020204030204" pitchFamily="34" charset="0"/>
              </a:rPr>
              <a:t>Ph.D</a:t>
            </a:r>
            <a:r>
              <a:rPr lang="fr-CH" sz="1400" dirty="0">
                <a:latin typeface="Calibri Light" panose="020F0302020204030204" pitchFamily="34" charset="0"/>
                <a:cs typeface="Calibri Light" panose="020F0302020204030204" pitchFamily="34" charset="0"/>
              </a:rPr>
              <a:t>.</a:t>
            </a:r>
          </a:p>
          <a:p>
            <a:pPr algn="ctr"/>
            <a:r>
              <a:rPr lang="fr-CH" sz="1400" dirty="0" err="1">
                <a:latin typeface="Calibri Light" panose="020F0302020204030204" pitchFamily="34" charset="0"/>
                <a:cs typeface="Calibri Light" panose="020F0302020204030204" pitchFamily="34" charset="0"/>
              </a:rPr>
              <a:t>Swiss</a:t>
            </a:r>
            <a:r>
              <a:rPr lang="fr-CH" sz="1400" dirty="0">
                <a:latin typeface="Calibri Light" panose="020F0302020204030204" pitchFamily="34" charset="0"/>
                <a:cs typeface="Calibri Light" panose="020F0302020204030204" pitchFamily="34" charset="0"/>
              </a:rPr>
              <a:t> Center for Affective Sciences</a:t>
            </a:r>
          </a:p>
          <a:p>
            <a:pPr algn="ctr"/>
            <a:r>
              <a:rPr lang="fr-CH" sz="1400" dirty="0">
                <a:latin typeface="Calibri Light" panose="020F0302020204030204" pitchFamily="34" charset="0"/>
                <a:cs typeface="Calibri Light" panose="020F0302020204030204" pitchFamily="34" charset="0"/>
              </a:rPr>
              <a:t>Université de Genève</a:t>
            </a:r>
          </a:p>
          <a:p>
            <a:pPr algn="ctr"/>
            <a:endParaRPr lang="fr-CH" sz="1400" dirty="0">
              <a:latin typeface="Calibri Light" panose="020F0302020204030204" pitchFamily="34" charset="0"/>
              <a:cs typeface="Calibri Light" panose="020F0302020204030204" pitchFamily="34" charset="0"/>
            </a:endParaRPr>
          </a:p>
          <a:p>
            <a:pPr algn="ctr"/>
            <a:r>
              <a:rPr lang="fr-CH" sz="1400">
                <a:latin typeface="Calibri Light" panose="020F0302020204030204" pitchFamily="34" charset="0"/>
                <a:cs typeface="Calibri Light" panose="020F0302020204030204" pitchFamily="34" charset="0"/>
              </a:rPr>
              <a:t>March 1–4, 2022</a:t>
            </a:r>
            <a:endParaRPr lang="en-GB" sz="1400" dirty="0">
              <a:latin typeface="Calibri Light" panose="020F0302020204030204" pitchFamily="34" charset="0"/>
              <a:cs typeface="Calibri Light" panose="020F0302020204030204"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215681" y="5373216"/>
            <a:ext cx="2010373" cy="773221"/>
          </a:xfrm>
          <a:prstGeom prst="rect">
            <a:avLst/>
          </a:prstGeom>
        </p:spPr>
      </p:pic>
      <p:pic>
        <p:nvPicPr>
          <p:cNvPr id="10" name="Picture 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591944" y="5574809"/>
            <a:ext cx="1584176" cy="457430"/>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680176" y="5443180"/>
            <a:ext cx="1368152" cy="703256"/>
          </a:xfrm>
          <a:prstGeom prst="rect">
            <a:avLst/>
          </a:prstGeom>
        </p:spPr>
      </p:pic>
      <p:cxnSp>
        <p:nvCxnSpPr>
          <p:cNvPr id="12" name="Straight Connector 11">
            <a:extLst>
              <a:ext uri="{FF2B5EF4-FFF2-40B4-BE49-F238E27FC236}">
                <a16:creationId xmlns:a16="http://schemas.microsoft.com/office/drawing/2014/main" id="{AC47809B-B105-4D08-9F20-E7368AB7D889}"/>
              </a:ext>
            </a:extLst>
          </p:cNvPr>
          <p:cNvCxnSpPr>
            <a:cxnSpLocks/>
          </p:cNvCxnSpPr>
          <p:nvPr/>
        </p:nvCxnSpPr>
        <p:spPr>
          <a:xfrm>
            <a:off x="911424" y="3573016"/>
            <a:ext cx="10225136"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6579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a:latin typeface="Calibri Light" panose="020F0302020204030204" pitchFamily="34" charset="0"/>
                <a:cs typeface="Calibri Light" panose="020F0302020204030204" pitchFamily="34" charset="0"/>
              </a:rPr>
              <a:t>Options in R:</a:t>
            </a:r>
          </a:p>
          <a:p>
            <a:pPr>
              <a:buFont typeface="Times New Roman" panose="02020603050405020304" pitchFamily="18" charset="0"/>
              <a:buChar char="Q"/>
            </a:pPr>
            <a:endParaRPr lang="fr-CH" sz="1600" i="1" dirty="0">
              <a:latin typeface="Calibri Light" panose="020F0302020204030204" pitchFamily="34" charset="0"/>
              <a:cs typeface="Calibri Light" panose="020F0302020204030204" pitchFamily="34" charset="0"/>
            </a:endParaRPr>
          </a:p>
          <a:p>
            <a:pPr lvl="1"/>
            <a:r>
              <a:rPr lang="fr-CH" sz="1600" u="sng" dirty="0">
                <a:solidFill>
                  <a:srgbClr val="0070C0"/>
                </a:solidFill>
                <a:latin typeface="Calibri Light" panose="020F0302020204030204" pitchFamily="34" charset="0"/>
                <a:cs typeface="Calibri Light" panose="020F0302020204030204" pitchFamily="34" charset="0"/>
              </a:rPr>
              <a:t>Descriptive </a:t>
            </a:r>
            <a:r>
              <a:rPr lang="fr-CH" sz="1600" u="sng" dirty="0" err="1">
                <a:solidFill>
                  <a:srgbClr val="0070C0"/>
                </a:solidFill>
                <a:latin typeface="Calibri Light" panose="020F0302020204030204" pitchFamily="34" charset="0"/>
                <a:cs typeface="Calibri Light" panose="020F0302020204030204" pitchFamily="34" charset="0"/>
              </a:rPr>
              <a:t>approach</a:t>
            </a:r>
            <a:r>
              <a:rPr lang="fr-CH" sz="1600" dirty="0">
                <a:latin typeface="Calibri Light" panose="020F0302020204030204" pitchFamily="34" charset="0"/>
                <a:cs typeface="Calibri Light" panose="020F0302020204030204" pitchFamily="34" charset="0"/>
              </a:rPr>
              <a:t>: Simply </a:t>
            </a:r>
            <a:r>
              <a:rPr lang="fr-CH" sz="1600" dirty="0" err="1">
                <a:latin typeface="Calibri Light" panose="020F0302020204030204" pitchFamily="34" charset="0"/>
                <a:cs typeface="Calibri Light" panose="020F0302020204030204" pitchFamily="34" charset="0"/>
              </a:rPr>
              <a:t>inspect</a:t>
            </a:r>
            <a:r>
              <a:rPr lang="fr-CH" sz="1600" dirty="0">
                <a:latin typeface="Calibri Light" panose="020F0302020204030204" pitchFamily="34" charset="0"/>
                <a:cs typeface="Calibri Light" panose="020F0302020204030204" pitchFamily="34" charset="0"/>
              </a:rPr>
              <a:t> values for the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and </a:t>
            </a:r>
            <a:r>
              <a:rPr lang="fr-CH" sz="1600" dirty="0" err="1">
                <a:latin typeface="Calibri Light" panose="020F0302020204030204" pitchFamily="34" charset="0"/>
                <a:cs typeface="Calibri Light" panose="020F0302020204030204" pitchFamily="34" charset="0"/>
              </a:rPr>
              <a:t>identify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deviating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subjects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descriptively</a:t>
            </a:r>
            <a:r>
              <a:rPr lang="fr-CH" sz="1600" dirty="0">
                <a:latin typeface="Calibri Light" panose="020F0302020204030204" pitchFamily="34" charset="0"/>
                <a:cs typeface="Calibri Light" panose="020F0302020204030204" pitchFamily="34" charset="0"/>
              </a:rPr>
              <a:t>, e.g., by </a:t>
            </a:r>
            <a:r>
              <a:rPr lang="fr-CH" sz="1600" i="1" dirty="0">
                <a:latin typeface="Calibri Light" panose="020F0302020204030204" pitchFamily="34" charset="0"/>
                <a:cs typeface="Calibri Light" panose="020F0302020204030204" pitchFamily="34" charset="0"/>
              </a:rPr>
              <a:t>z</a:t>
            </a:r>
            <a:r>
              <a:rPr lang="fr-CH" sz="1600" dirty="0">
                <a:latin typeface="Calibri Light" panose="020F0302020204030204" pitchFamily="34" charset="0"/>
                <a:cs typeface="Calibri Light" panose="020F0302020204030204" pitchFamily="34" charset="0"/>
              </a:rPr>
              <a:t>-</a:t>
            </a:r>
            <a:r>
              <a:rPr lang="fr-CH" sz="1600" dirty="0" err="1">
                <a:latin typeface="Calibri Light" panose="020F0302020204030204" pitchFamily="34" charset="0"/>
                <a:cs typeface="Calibri Light" panose="020F0302020204030204" pitchFamily="34" charset="0"/>
              </a:rPr>
              <a:t>scoring</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values, or by </a:t>
            </a:r>
            <a:r>
              <a:rPr lang="fr-CH" sz="1600" dirty="0" err="1">
                <a:latin typeface="Calibri Light" panose="020F0302020204030204" pitchFamily="34" charset="0"/>
                <a:cs typeface="Calibri Light" panose="020F0302020204030204" pitchFamily="34" charset="0"/>
              </a:rPr>
              <a:t>rank-order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statistics</a:t>
            </a:r>
            <a:r>
              <a:rPr lang="fr-CH" sz="1600" dirty="0">
                <a:latin typeface="Calibri Light" panose="020F0302020204030204" pitchFamily="34" charset="0"/>
                <a:cs typeface="Calibri Light" panose="020F0302020204030204" pitchFamily="34" charset="0"/>
              </a:rPr>
              <a:t> (e.g., </a:t>
            </a:r>
            <a:r>
              <a:rPr lang="fr-CH" sz="1600" dirty="0" err="1">
                <a:latin typeface="Calibri Light" panose="020F0302020204030204" pitchFamily="34" charset="0"/>
                <a:cs typeface="Calibri Light" panose="020F0302020204030204" pitchFamily="34" charset="0"/>
              </a:rPr>
              <a:t>boxplots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However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such</a:t>
            </a:r>
            <a:r>
              <a:rPr lang="fr-CH" sz="1600" dirty="0">
                <a:latin typeface="Calibri Light" panose="020F0302020204030204" pitchFamily="34" charset="0"/>
                <a:cs typeface="Calibri Light" panose="020F0302020204030204" pitchFamily="34" charset="0"/>
              </a:rPr>
              <a:t> analyses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better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suited</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identify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outlying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individuals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rather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than</a:t>
            </a:r>
            <a:r>
              <a:rPr lang="fr-CH" sz="1600" dirty="0">
                <a:latin typeface="Calibri Light" panose="020F0302020204030204" pitchFamily="34" charset="0"/>
                <a:cs typeface="Calibri Light" panose="020F0302020204030204" pitchFamily="34" charset="0"/>
              </a:rPr>
              <a:t> </a:t>
            </a:r>
            <a:r>
              <a:rPr lang="en-GB" sz="1600" dirty="0">
                <a:latin typeface="Calibri Light" panose="020F0302020204030204" pitchFamily="34" charset="0"/>
                <a:cs typeface="Calibri Light" panose="020F0302020204030204" pitchFamily="34" charset="0"/>
              </a:rPr>
              <a:t>“</a:t>
            </a:r>
            <a:r>
              <a:rPr lang="da-DK" sz="1600" dirty="0">
                <a:latin typeface="Calibri Light" panose="020F0302020204030204" pitchFamily="34" charset="0"/>
                <a:cs typeface="Calibri Light" panose="020F0302020204030204" pitchFamily="34" charset="0"/>
              </a:rPr>
              <a:t>significant</a:t>
            </a:r>
            <a:r>
              <a:rPr lang="en-GB" sz="1600" dirty="0">
                <a:latin typeface="Calibri Light" panose="020F0302020204030204" pitchFamily="34" charset="0"/>
                <a:cs typeface="Calibri Light" panose="020F0302020204030204" pitchFamily="34" charset="0"/>
              </a:rPr>
              <a:t>”</a:t>
            </a:r>
            <a:r>
              <a:rPr lang="fr-CH" sz="1600" dirty="0">
                <a:latin typeface="Calibri Light" panose="020F0302020204030204" pitchFamily="34" charset="0"/>
                <a:cs typeface="Calibri Light" panose="020F0302020204030204" pitchFamily="34" charset="0"/>
              </a:rPr>
              <a:t> </a:t>
            </a:r>
            <a:r>
              <a:rPr lang="fr-CH" sz="1600" err="1">
                <a:latin typeface="Calibri Light" panose="020F0302020204030204" pitchFamily="34" charset="0"/>
                <a:cs typeface="Calibri Light" panose="020F0302020204030204" pitchFamily="34" charset="0"/>
              </a:rPr>
              <a:t>ones</a:t>
            </a:r>
            <a:r>
              <a:rPr lang="fr-CH" sz="1600">
                <a:latin typeface="Calibri Light" panose="020F0302020204030204" pitchFamily="34" charset="0"/>
                <a:cs typeface="Calibri Light" panose="020F0302020204030204" pitchFamily="34" charset="0"/>
              </a:rPr>
              <a:t>.</a:t>
            </a:r>
            <a:endParaRPr lang="fr-CH" sz="1600" dirty="0">
              <a:latin typeface="Calibri Light" panose="020F0302020204030204" pitchFamily="34" charset="0"/>
              <a:cs typeface="Calibri Light" panose="020F0302020204030204" pitchFamily="34" charset="0"/>
            </a:endParaRPr>
          </a:p>
          <a:p>
            <a:pPr lvl="1"/>
            <a:r>
              <a:rPr lang="fr-CH" sz="1600" u="sng" dirty="0" err="1">
                <a:solidFill>
                  <a:srgbClr val="0070C0"/>
                </a:solidFill>
                <a:latin typeface="Calibri Light" panose="020F0302020204030204" pitchFamily="34" charset="0"/>
                <a:cs typeface="Calibri Light" panose="020F0302020204030204" pitchFamily="34" charset="0"/>
              </a:rPr>
              <a:t>Subsetting</a:t>
            </a:r>
            <a:r>
              <a:rPr lang="fr-CH" sz="1600" u="sng" dirty="0">
                <a:solidFill>
                  <a:srgbClr val="0070C0"/>
                </a:solidFill>
                <a:latin typeface="Calibri Light" panose="020F0302020204030204" pitchFamily="34" charset="0"/>
                <a:cs typeface="Calibri Light" panose="020F0302020204030204" pitchFamily="34" charset="0"/>
              </a:rPr>
              <a:t> </a:t>
            </a:r>
            <a:r>
              <a:rPr lang="fr-CH" sz="1600" u="sng" dirty="0" err="1">
                <a:solidFill>
                  <a:srgbClr val="0070C0"/>
                </a:solidFill>
                <a:latin typeface="Calibri Light" panose="020F0302020204030204" pitchFamily="34" charset="0"/>
                <a:cs typeface="Calibri Light" panose="020F0302020204030204" pitchFamily="34" charset="0"/>
              </a:rPr>
              <a:t>with</a:t>
            </a:r>
            <a:r>
              <a:rPr lang="fr-CH" sz="1600" u="sng" dirty="0">
                <a:solidFill>
                  <a:srgbClr val="0070C0"/>
                </a:solidFill>
                <a:latin typeface="Calibri Light" panose="020F0302020204030204" pitchFamily="34" charset="0"/>
                <a:cs typeface="Calibri Light" panose="020F0302020204030204" pitchFamily="34" charset="0"/>
              </a:rPr>
              <a:t> </a:t>
            </a:r>
            <a:r>
              <a:rPr lang="fr-CH" sz="1600" u="sng" dirty="0" err="1">
                <a:solidFill>
                  <a:srgbClr val="0070C0"/>
                </a:solidFill>
                <a:latin typeface="Calibri Light" panose="020F0302020204030204" pitchFamily="34" charset="0"/>
                <a:cs typeface="Calibri Light" panose="020F0302020204030204" pitchFamily="34" charset="0"/>
              </a:rPr>
              <a:t>individual</a:t>
            </a:r>
            <a:r>
              <a:rPr lang="fr-CH" sz="1600" u="sng" dirty="0">
                <a:solidFill>
                  <a:srgbClr val="0070C0"/>
                </a:solidFill>
                <a:latin typeface="Calibri Light" panose="020F0302020204030204" pitchFamily="34" charset="0"/>
                <a:cs typeface="Calibri Light" panose="020F0302020204030204" pitchFamily="34" charset="0"/>
              </a:rPr>
              <a:t> </a:t>
            </a:r>
            <a:r>
              <a:rPr lang="fr-CH" sz="1600" u="sng" dirty="0" err="1">
                <a:solidFill>
                  <a:srgbClr val="0070C0"/>
                </a:solidFill>
                <a:latin typeface="Calibri Light" panose="020F0302020204030204" pitchFamily="34" charset="0"/>
                <a:cs typeface="Calibri Light" panose="020F0302020204030204" pitchFamily="34" charset="0"/>
              </a:rPr>
              <a:t>testing</a:t>
            </a:r>
            <a:r>
              <a:rPr lang="fr-CH" sz="1600" dirty="0">
                <a:latin typeface="Calibri Light" panose="020F0302020204030204" pitchFamily="34" charset="0"/>
                <a:cs typeface="Calibri Light" panose="020F0302020204030204" pitchFamily="34" charset="0"/>
              </a:rPr>
              <a:t>: If </a:t>
            </a:r>
            <a:r>
              <a:rPr lang="fr-CH" sz="1600" dirty="0" err="1">
                <a:latin typeface="Calibri Light" panose="020F0302020204030204" pitchFamily="34" charset="0"/>
                <a:cs typeface="Calibri Light" panose="020F0302020204030204" pitchFamily="34" charset="0"/>
              </a:rPr>
              <a:t>there</a:t>
            </a:r>
            <a:r>
              <a:rPr lang="fr-CH" sz="1600" dirty="0">
                <a:latin typeface="Calibri Light" panose="020F0302020204030204" pitchFamily="34" charset="0"/>
                <a:cs typeface="Calibri Light" panose="020F0302020204030204" pitchFamily="34" charset="0"/>
              </a:rPr>
              <a:t> are </a:t>
            </a:r>
            <a:r>
              <a:rPr lang="fr-CH" sz="1600" dirty="0" err="1">
                <a:latin typeface="Calibri Light" panose="020F0302020204030204" pitchFamily="34" charset="0"/>
                <a:cs typeface="Calibri Light" panose="020F0302020204030204" pitchFamily="34" charset="0"/>
              </a:rPr>
              <a:t>enough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measures</a:t>
            </a:r>
            <a:r>
              <a:rPr lang="fr-CH" sz="1600" dirty="0">
                <a:latin typeface="Calibri Light" panose="020F0302020204030204" pitchFamily="34" charset="0"/>
                <a:cs typeface="Calibri Light" panose="020F0302020204030204" pitchFamily="34" charset="0"/>
              </a:rPr>
              <a:t> per </a:t>
            </a:r>
            <a:r>
              <a:rPr lang="fr-CH" sz="1600" dirty="0" err="1">
                <a:latin typeface="Calibri Light" panose="020F0302020204030204" pitchFamily="34" charset="0"/>
                <a:cs typeface="Calibri Light" panose="020F0302020204030204" pitchFamily="34" charset="0"/>
              </a:rPr>
              <a:t>subject</a:t>
            </a:r>
            <a:r>
              <a:rPr lang="fr-CH" sz="1600" dirty="0">
                <a:latin typeface="Calibri Light" panose="020F0302020204030204" pitchFamily="34" charset="0"/>
                <a:cs typeface="Calibri Light" panose="020F0302020204030204" pitchFamily="34" charset="0"/>
              </a:rPr>
              <a:t> for the </a:t>
            </a:r>
            <a:r>
              <a:rPr lang="fr-CH" sz="1600" dirty="0" err="1">
                <a:latin typeface="Calibri Light" panose="020F0302020204030204" pitchFamily="34" charset="0"/>
                <a:cs typeface="Calibri Light" panose="020F0302020204030204" pitchFamily="34" charset="0"/>
              </a:rPr>
              <a:t>effect</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interest</a:t>
            </a:r>
            <a:r>
              <a:rPr lang="fr-CH" sz="1600" dirty="0">
                <a:latin typeface="Calibri Light" panose="020F0302020204030204" pitchFamily="34" charset="0"/>
                <a:cs typeface="Calibri Light" panose="020F0302020204030204" pitchFamily="34" charset="0"/>
              </a:rPr>
              <a:t>, one </a:t>
            </a:r>
            <a:r>
              <a:rPr lang="fr-CH" sz="1600" dirty="0" err="1">
                <a:latin typeface="Calibri Light" panose="020F0302020204030204" pitchFamily="34" charset="0"/>
                <a:cs typeface="Calibri Light" panose="020F0302020204030204" pitchFamily="34" charset="0"/>
              </a:rPr>
              <a:t>could</a:t>
            </a:r>
            <a:r>
              <a:rPr lang="fr-CH" sz="1600" dirty="0">
                <a:latin typeface="Calibri Light" panose="020F0302020204030204" pitchFamily="34" charset="0"/>
                <a:cs typeface="Calibri Light" panose="020F0302020204030204" pitchFamily="34" charset="0"/>
              </a:rPr>
              <a:t> test for </a:t>
            </a:r>
            <a:r>
              <a:rPr lang="fr-CH" sz="1600" dirty="0" err="1">
                <a:latin typeface="Calibri Light" panose="020F0302020204030204" pitchFamily="34" charset="0"/>
                <a:cs typeface="Calibri Light" panose="020F0302020204030204" pitchFamily="34" charset="0"/>
              </a:rPr>
              <a:t>each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subject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separately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whether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deviate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significantly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from</a:t>
            </a:r>
            <a:r>
              <a:rPr lang="fr-CH" sz="1600" dirty="0">
                <a:latin typeface="Calibri Light" panose="020F0302020204030204" pitchFamily="34" charset="0"/>
                <a:cs typeface="Calibri Light" panose="020F0302020204030204" pitchFamily="34" charset="0"/>
              </a:rPr>
              <a:t> the population </a:t>
            </a:r>
            <a:r>
              <a:rPr lang="fr-CH" sz="1600" dirty="0" err="1">
                <a:latin typeface="Calibri Light" panose="020F0302020204030204" pitchFamily="34" charset="0"/>
                <a:cs typeface="Calibri Light" panose="020F0302020204030204" pitchFamily="34" charset="0"/>
              </a:rPr>
              <a:t>effect</a:t>
            </a:r>
            <a:r>
              <a:rPr lang="fr-CH" sz="1600" dirty="0">
                <a:latin typeface="Calibri Light" panose="020F0302020204030204" pitchFamily="34" charset="0"/>
                <a:cs typeface="Calibri Light" panose="020F0302020204030204" pitchFamily="34" charset="0"/>
              </a:rPr>
              <a:t> (i.e., by first </a:t>
            </a:r>
            <a:r>
              <a:rPr lang="fr-CH" sz="1600" dirty="0" err="1">
                <a:latin typeface="Calibri Light" panose="020F0302020204030204" pitchFamily="34" charset="0"/>
                <a:cs typeface="Calibri Light" panose="020F0302020204030204" pitchFamily="34" charset="0"/>
              </a:rPr>
              <a:t>subtracting</a:t>
            </a:r>
            <a:r>
              <a:rPr lang="fr-CH" sz="1600" dirty="0">
                <a:latin typeface="Calibri Light" panose="020F0302020204030204" pitchFamily="34" charset="0"/>
                <a:cs typeface="Calibri Light" panose="020F0302020204030204" pitchFamily="34" charset="0"/>
              </a:rPr>
              <a:t> the population-</a:t>
            </a:r>
            <a:r>
              <a:rPr lang="fr-CH" sz="1600" dirty="0" err="1">
                <a:latin typeface="Calibri Light" panose="020F0302020204030204" pitchFamily="34" charset="0"/>
                <a:cs typeface="Calibri Light" panose="020F0302020204030204" pitchFamily="34" charset="0"/>
              </a:rPr>
              <a:t>level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However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subsetting</a:t>
            </a:r>
            <a:r>
              <a:rPr lang="fr-CH" sz="1600" dirty="0">
                <a:latin typeface="Calibri Light" panose="020F0302020204030204" pitchFamily="34" charset="0"/>
                <a:cs typeface="Calibri Light" panose="020F0302020204030204" pitchFamily="34" charset="0"/>
              </a:rPr>
              <a:t> sacrifices power and multiple </a:t>
            </a:r>
            <a:r>
              <a:rPr lang="fr-CH" sz="1600" dirty="0" err="1">
                <a:latin typeface="Calibri Light" panose="020F0302020204030204" pitchFamily="34" charset="0"/>
                <a:cs typeface="Calibri Light" panose="020F0302020204030204" pitchFamily="34" charset="0"/>
              </a:rPr>
              <a:t>testing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problem</a:t>
            </a:r>
            <a:r>
              <a:rPr lang="fr-CH" sz="1600" dirty="0">
                <a:latin typeface="Calibri Light" panose="020F0302020204030204" pitchFamily="34" charset="0"/>
                <a:cs typeface="Calibri Light" panose="020F0302020204030204" pitchFamily="34" charset="0"/>
              </a:rPr>
              <a:t> in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a:t>
            </a:r>
            <a:r>
              <a:rPr lang="fr-CH" sz="1600" err="1">
                <a:latin typeface="Calibri Light" panose="020F0302020204030204" pitchFamily="34" charset="0"/>
                <a:cs typeface="Calibri Light" panose="020F0302020204030204" pitchFamily="34" charset="0"/>
              </a:rPr>
              <a:t>approach</a:t>
            </a:r>
            <a:r>
              <a:rPr lang="fr-CH" sz="1600">
                <a:latin typeface="Calibri Light" panose="020F0302020204030204" pitchFamily="34" charset="0"/>
                <a:cs typeface="Calibri Light" panose="020F0302020204030204" pitchFamily="34" charset="0"/>
              </a:rPr>
              <a:t>…</a:t>
            </a:r>
            <a:endParaRPr lang="fr-CH" sz="1600" dirty="0">
              <a:latin typeface="Calibri Light" panose="020F0302020204030204" pitchFamily="34" charset="0"/>
              <a:cs typeface="Calibri Light" panose="020F0302020204030204" pitchFamily="34" charset="0"/>
            </a:endParaRPr>
          </a:p>
          <a:p>
            <a:pPr lvl="1"/>
            <a:r>
              <a:rPr lang="fr-CH" sz="1600" u="sng" dirty="0" err="1">
                <a:solidFill>
                  <a:srgbClr val="0070C0"/>
                </a:solidFill>
                <a:latin typeface="Calibri Light" panose="020F0302020204030204" pitchFamily="34" charset="0"/>
                <a:cs typeface="Calibri Light" panose="020F0302020204030204" pitchFamily="34" charset="0"/>
              </a:rPr>
              <a:t>Bootstrapping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Conduct</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bootstrap</a:t>
            </a:r>
            <a:r>
              <a:rPr lang="fr-CH" sz="1600" dirty="0">
                <a:latin typeface="Calibri Light" panose="020F0302020204030204" pitchFamily="34" charset="0"/>
                <a:cs typeface="Calibri Light" panose="020F0302020204030204" pitchFamily="34" charset="0"/>
              </a:rPr>
              <a:t> test on the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values by </a:t>
            </a:r>
            <a:r>
              <a:rPr lang="fr-CH" sz="1600" dirty="0" err="1">
                <a:latin typeface="Calibri Light" panose="020F0302020204030204" pitchFamily="34" charset="0"/>
                <a:cs typeface="Calibri Light" panose="020F0302020204030204" pitchFamily="34" charset="0"/>
              </a:rPr>
              <a:t>resampling</a:t>
            </a:r>
            <a:r>
              <a:rPr lang="fr-CH" sz="1600" dirty="0">
                <a:latin typeface="Calibri Light" panose="020F0302020204030204" pitchFamily="34" charset="0"/>
                <a:cs typeface="Calibri Light" panose="020F0302020204030204" pitchFamily="34" charset="0"/>
              </a:rPr>
              <a:t> the data. This </a:t>
            </a:r>
            <a:r>
              <a:rPr lang="fr-CH" sz="1600">
                <a:latin typeface="Calibri Light" panose="020F0302020204030204" pitchFamily="34" charset="0"/>
                <a:cs typeface="Calibri Light" panose="020F0302020204030204" pitchFamily="34" charset="0"/>
              </a:rPr>
              <a:t>can be </a:t>
            </a:r>
            <a:r>
              <a:rPr lang="fr-CH" sz="1600" err="1">
                <a:latin typeface="Calibri Light" panose="020F0302020204030204" pitchFamily="34" charset="0"/>
                <a:cs typeface="Calibri Light" panose="020F0302020204030204" pitchFamily="34" charset="0"/>
              </a:rPr>
              <a:t>achieved</a:t>
            </a:r>
            <a:r>
              <a:rPr lang="fr-CH" sz="1600">
                <a:latin typeface="Calibri Light" panose="020F0302020204030204" pitchFamily="34" charset="0"/>
                <a:cs typeface="Calibri Light" panose="020F0302020204030204" pitchFamily="34" charset="0"/>
              </a:rPr>
              <a:t> with the </a:t>
            </a:r>
            <a:r>
              <a:rPr lang="fr-CH" sz="1400">
                <a:latin typeface="Courier New" panose="02070309020205020404" pitchFamily="49" charset="0"/>
                <a:cs typeface="Courier New" panose="02070309020205020404" pitchFamily="49" charset="0"/>
              </a:rPr>
              <a:t>bootMer{lme4}</a:t>
            </a:r>
            <a:r>
              <a:rPr lang="fr-CH" sz="160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and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your</a:t>
            </a:r>
            <a:r>
              <a:rPr lang="fr-CH" sz="1600" dirty="0">
                <a:latin typeface="Calibri Light" panose="020F0302020204030204" pitchFamily="34" charset="0"/>
                <a:cs typeface="Calibri Light" panose="020F0302020204030204" pitchFamily="34" charset="0"/>
              </a:rPr>
              <a:t> best option </a:t>
            </a:r>
            <a:r>
              <a:rPr lang="fr-CH" sz="1600" dirty="0" err="1">
                <a:latin typeface="Calibri Light" panose="020F0302020204030204" pitchFamily="34" charset="0"/>
                <a:cs typeface="Calibri Light" panose="020F0302020204030204" pitchFamily="34" charset="0"/>
              </a:rPr>
              <a:t>here</a:t>
            </a:r>
            <a:r>
              <a:rPr lang="fr-CH" sz="1600" dirty="0">
                <a:latin typeface="Calibri Light" panose="020F0302020204030204" pitchFamily="34" charset="0"/>
                <a:cs typeface="Calibri Light" panose="020F0302020204030204" pitchFamily="34" charset="0"/>
              </a:rPr>
              <a:t> if an explicit </a:t>
            </a:r>
            <a:r>
              <a:rPr lang="fr-CH" sz="1600" dirty="0" err="1">
                <a:latin typeface="Calibri Light" panose="020F0302020204030204" pitchFamily="34" charset="0"/>
                <a:cs typeface="Calibri Light" panose="020F0302020204030204" pitchFamily="34" charset="0"/>
              </a:rPr>
              <a:t>significance</a:t>
            </a:r>
            <a:r>
              <a:rPr lang="fr-CH" sz="1600" dirty="0">
                <a:latin typeface="Calibri Light" panose="020F0302020204030204" pitchFamily="34" charset="0"/>
                <a:cs typeface="Calibri Light" panose="020F0302020204030204" pitchFamily="34" charset="0"/>
              </a:rPr>
              <a:t> test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err="1">
                <a:latin typeface="Calibri Light" panose="020F0302020204030204" pitchFamily="34" charset="0"/>
                <a:cs typeface="Calibri Light" panose="020F0302020204030204" pitchFamily="34" charset="0"/>
              </a:rPr>
              <a:t>required</a:t>
            </a:r>
            <a:r>
              <a:rPr lang="fr-CH" sz="1600">
                <a:latin typeface="Calibri Light" panose="020F0302020204030204" pitchFamily="34" charset="0"/>
                <a:cs typeface="Calibri Light" panose="020F0302020204030204" pitchFamily="34" charset="0"/>
              </a:rPr>
              <a:t>.</a:t>
            </a:r>
            <a:endParaRPr lang="fr-CH" sz="1600" dirty="0">
              <a:latin typeface="Calibri Light" panose="020F0302020204030204" pitchFamily="34" charset="0"/>
              <a:cs typeface="Calibri Light" panose="020F0302020204030204" pitchFamily="34" charset="0"/>
            </a:endParaRPr>
          </a:p>
          <a:p>
            <a:pPr lvl="1"/>
            <a:r>
              <a:rPr lang="fr-CH" sz="1600" u="sng" dirty="0">
                <a:solidFill>
                  <a:srgbClr val="0070C0"/>
                </a:solidFill>
                <a:latin typeface="Calibri Light" panose="020F0302020204030204" pitchFamily="34" charset="0"/>
                <a:cs typeface="Calibri Light" panose="020F0302020204030204" pitchFamily="34" charset="0"/>
              </a:rPr>
              <a:t>Permutation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Conduct</a:t>
            </a:r>
            <a:r>
              <a:rPr lang="fr-CH" sz="1600" dirty="0">
                <a:latin typeface="Calibri Light" panose="020F0302020204030204" pitchFamily="34" charset="0"/>
                <a:cs typeface="Calibri Light" panose="020F0302020204030204" pitchFamily="34" charset="0"/>
              </a:rPr>
              <a:t> a permutation test on the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values by </a:t>
            </a:r>
            <a:r>
              <a:rPr lang="fr-CH" sz="1600" dirty="0" err="1">
                <a:latin typeface="Calibri Light" panose="020F0302020204030204" pitchFamily="34" charset="0"/>
                <a:cs typeface="Calibri Light" panose="020F0302020204030204" pitchFamily="34" charset="0"/>
              </a:rPr>
              <a:t>permuting</a:t>
            </a:r>
            <a:r>
              <a:rPr lang="fr-CH" sz="1600" dirty="0">
                <a:latin typeface="Calibri Light" panose="020F0302020204030204" pitchFamily="34" charset="0"/>
                <a:cs typeface="Calibri Light" panose="020F0302020204030204" pitchFamily="34" charset="0"/>
              </a:rPr>
              <a:t> the data. This </a:t>
            </a:r>
            <a:r>
              <a:rPr lang="fr-CH" sz="1600" dirty="0" err="1">
                <a:latin typeface="Calibri Light" panose="020F0302020204030204" pitchFamily="34" charset="0"/>
                <a:cs typeface="Calibri Light" panose="020F0302020204030204" pitchFamily="34" charset="0"/>
              </a:rPr>
              <a:t>approach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better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suited</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statistical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inference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bootstrapping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However</a:t>
            </a:r>
            <a:r>
              <a:rPr lang="fr-CH" sz="1600" dirty="0">
                <a:latin typeface="Calibri Light" panose="020F0302020204030204" pitchFamily="34" charset="0"/>
                <a:cs typeface="Calibri Light" panose="020F0302020204030204" pitchFamily="34" charset="0"/>
              </a:rPr>
              <a:t>, the permutation </a:t>
            </a:r>
            <a:r>
              <a:rPr lang="fr-CH" sz="1600" dirty="0" err="1">
                <a:latin typeface="Calibri Light" panose="020F0302020204030204" pitchFamily="34" charset="0"/>
                <a:cs typeface="Calibri Light" panose="020F0302020204030204" pitchFamily="34" charset="0"/>
              </a:rPr>
              <a:t>scheme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need</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highly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complex</a:t>
            </a:r>
            <a:r>
              <a:rPr lang="fr-CH" sz="1600" dirty="0">
                <a:latin typeface="Calibri Light" panose="020F0302020204030204" pitchFamily="34" charset="0"/>
                <a:cs typeface="Calibri Light" panose="020F0302020204030204" pitchFamily="34" charset="0"/>
              </a:rPr>
              <a:t> and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require</a:t>
            </a:r>
            <a:r>
              <a:rPr lang="fr-CH" sz="1600" dirty="0">
                <a:latin typeface="Calibri Light" panose="020F0302020204030204" pitchFamily="34" charset="0"/>
                <a:cs typeface="Calibri Light" panose="020F0302020204030204" pitchFamily="34" charset="0"/>
              </a:rPr>
              <a:t> a high </a:t>
            </a:r>
            <a:r>
              <a:rPr lang="fr-CH" sz="1600" dirty="0" err="1">
                <a:latin typeface="Calibri Light" panose="020F0302020204030204" pitchFamily="34" charset="0"/>
                <a:cs typeface="Calibri Light" panose="020F0302020204030204" pitchFamily="34" charset="0"/>
              </a:rPr>
              <a:t>number</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values per </a:t>
            </a:r>
            <a:r>
              <a:rPr lang="fr-CH" sz="1600" dirty="0" err="1">
                <a:latin typeface="Calibri Light" panose="020F0302020204030204" pitchFamily="34" charset="0"/>
                <a:cs typeface="Calibri Light" panose="020F0302020204030204" pitchFamily="34" charset="0"/>
              </a:rPr>
              <a:t>subject</a:t>
            </a:r>
            <a:r>
              <a:rPr lang="fr-CH" sz="1600" dirty="0">
                <a:latin typeface="Calibri Light" panose="020F0302020204030204" pitchFamily="34" charset="0"/>
                <a:cs typeface="Calibri Light" panose="020F0302020204030204" pitchFamily="34" charset="0"/>
              </a:rPr>
              <a:t>.</a:t>
            </a: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D. </a:t>
            </a:r>
            <a:r>
              <a:rPr lang="fr-CH" sz="3200" dirty="0" err="1">
                <a:solidFill>
                  <a:schemeClr val="tx2">
                    <a:lumMod val="75000"/>
                  </a:schemeClr>
                </a:solidFill>
                <a:latin typeface="Tw Cen MT" panose="020B0602020104020603" pitchFamily="34" charset="0"/>
              </a:rPr>
              <a:t>Statistical</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significance</a:t>
            </a:r>
            <a:r>
              <a:rPr lang="fr-CH" sz="3200" dirty="0">
                <a:solidFill>
                  <a:schemeClr val="tx2">
                    <a:lumMod val="75000"/>
                  </a:schemeClr>
                </a:solidFill>
                <a:latin typeface="Tw Cen MT" panose="020B0602020104020603" pitchFamily="34" charset="0"/>
              </a:rPr>
              <a:t> of </a:t>
            </a:r>
            <a:r>
              <a:rPr lang="fr-CH" sz="3200" dirty="0" err="1">
                <a:solidFill>
                  <a:schemeClr val="tx2">
                    <a:lumMod val="75000"/>
                  </a:schemeClr>
                </a:solidFill>
                <a:latin typeface="Tw Cen MT" panose="020B0602020104020603" pitchFamily="34" charset="0"/>
              </a:rPr>
              <a:t>random</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effects</a:t>
            </a:r>
            <a:r>
              <a:rPr lang="fr-CH" sz="3200" dirty="0">
                <a:solidFill>
                  <a:schemeClr val="tx2">
                    <a:lumMod val="75000"/>
                  </a:schemeClr>
                </a:solidFill>
                <a:latin typeface="Tw Cen MT" panose="020B0602020104020603" pitchFamily="34" charset="0"/>
              </a:rPr>
              <a:t> values</a:t>
            </a:r>
            <a:endParaRPr lang="en-GB" sz="3200" dirty="0">
              <a:solidFill>
                <a:schemeClr val="tx2">
                  <a:lumMod val="75000"/>
                </a:schemeClr>
              </a:solidFill>
              <a:latin typeface="Tw Cen MT" panose="020B0602020104020603" pitchFamily="34" charset="0"/>
            </a:endParaRPr>
          </a:p>
        </p:txBody>
      </p:sp>
      <p:cxnSp>
        <p:nvCxnSpPr>
          <p:cNvPr id="8" name="Straight Connector 7">
            <a:extLst>
              <a:ext uri="{FF2B5EF4-FFF2-40B4-BE49-F238E27FC236}">
                <a16:creationId xmlns:a16="http://schemas.microsoft.com/office/drawing/2014/main" id="{08654EF0-A6DC-47B4-AB03-FF81E45074A8}"/>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3506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a:solidFill>
                  <a:srgbClr val="0070C0"/>
                </a:solidFill>
                <a:latin typeface="Calibri Light" panose="020F0302020204030204" pitchFamily="34" charset="0"/>
                <a:cs typeface="Calibri Light" panose="020F0302020204030204" pitchFamily="34" charset="0"/>
              </a:rPr>
              <a:t>Bootstrapping</a:t>
            </a:r>
            <a:r>
              <a:rPr lang="fr-CH" sz="160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 data-</a:t>
            </a:r>
            <a:r>
              <a:rPr lang="fr-CH" sz="1600" dirty="0" err="1">
                <a:latin typeface="Calibri Light" panose="020F0302020204030204" pitchFamily="34" charset="0"/>
                <a:cs typeface="Calibri Light" panose="020F0302020204030204" pitchFamily="34" charset="0"/>
              </a:rPr>
              <a:t>resampling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method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allows</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analyst</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approximate</a:t>
            </a:r>
            <a:r>
              <a:rPr lang="fr-CH" sz="1600" dirty="0">
                <a:latin typeface="Calibri Light" panose="020F0302020204030204" pitchFamily="34" charset="0"/>
                <a:cs typeface="Calibri Light" panose="020F0302020204030204" pitchFamily="34" charset="0"/>
              </a:rPr>
              <a:t> the </a:t>
            </a:r>
            <a:r>
              <a:rPr lang="fr-CH" sz="1600" dirty="0">
                <a:solidFill>
                  <a:srgbClr val="0070C0"/>
                </a:solidFill>
                <a:latin typeface="Calibri Light" panose="020F0302020204030204" pitchFamily="34" charset="0"/>
                <a:cs typeface="Calibri Light" panose="020F0302020204030204" pitchFamily="34" charset="0"/>
              </a:rPr>
              <a:t>distribution of </a:t>
            </a:r>
            <a:r>
              <a:rPr lang="fr-CH" sz="1600" dirty="0" err="1">
                <a:solidFill>
                  <a:srgbClr val="0070C0"/>
                </a:solidFill>
                <a:latin typeface="Calibri Light" panose="020F0302020204030204" pitchFamily="34" charset="0"/>
                <a:cs typeface="Calibri Light" panose="020F0302020204030204" pitchFamily="34" charset="0"/>
              </a:rPr>
              <a:t>various</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quantities</a:t>
            </a:r>
            <a:r>
              <a:rPr lang="fr-CH" sz="1600" dirty="0">
                <a:solidFill>
                  <a:srgbClr val="0070C0"/>
                </a:solidFill>
                <a:latin typeface="Calibri Light" panose="020F0302020204030204" pitchFamily="34" charset="0"/>
                <a:cs typeface="Calibri Light" panose="020F0302020204030204" pitchFamily="34" charset="0"/>
              </a:rPr>
              <a:t> and </a:t>
            </a:r>
            <a:r>
              <a:rPr lang="fr-CH" sz="1600" dirty="0" err="1">
                <a:solidFill>
                  <a:srgbClr val="0070C0"/>
                </a:solidFill>
                <a:latin typeface="Calibri Light" panose="020F0302020204030204" pitchFamily="34" charset="0"/>
                <a:cs typeface="Calibri Light" panose="020F0302020204030204" pitchFamily="34" charset="0"/>
              </a:rPr>
              <a:t>statistics</a:t>
            </a:r>
            <a:r>
              <a:rPr lang="fr-CH" sz="1600" dirty="0">
                <a:solidFill>
                  <a:srgbClr val="0070C0"/>
                </a:solidFill>
                <a:latin typeface="Calibri Light" panose="020F0302020204030204" pitchFamily="34" charset="0"/>
                <a:cs typeface="Calibri Light" panose="020F0302020204030204" pitchFamily="34" charset="0"/>
              </a:rPr>
              <a:t> in an </a:t>
            </a:r>
            <a:r>
              <a:rPr lang="fr-CH" sz="1600" i="1" dirty="0" err="1">
                <a:solidFill>
                  <a:srgbClr val="0070C0"/>
                </a:solidFill>
                <a:latin typeface="Calibri Light" panose="020F0302020204030204" pitchFamily="34" charset="0"/>
                <a:cs typeface="Calibri Light" panose="020F0302020204030204" pitchFamily="34" charset="0"/>
              </a:rPr>
              <a:t>empirical</a:t>
            </a:r>
            <a:r>
              <a:rPr lang="fr-CH" sz="1600" i="1" dirty="0">
                <a:solidFill>
                  <a:srgbClr val="0070C0"/>
                </a:solidFill>
                <a:latin typeface="Calibri Light" panose="020F0302020204030204" pitchFamily="34" charset="0"/>
                <a:cs typeface="Calibri Light" panose="020F0302020204030204" pitchFamily="34" charset="0"/>
              </a:rPr>
              <a:t> </a:t>
            </a:r>
            <a:r>
              <a:rPr lang="fr-CH" sz="1600" dirty="0">
                <a:solidFill>
                  <a:srgbClr val="0070C0"/>
                </a:solidFill>
                <a:latin typeface="Calibri Light" panose="020F0302020204030204" pitchFamily="34" charset="0"/>
                <a:cs typeface="Calibri Light" panose="020F0302020204030204" pitchFamily="34" charset="0"/>
              </a:rPr>
              <a:t>fashion</a:t>
            </a:r>
            <a:r>
              <a:rPr lang="fr-CH" sz="1600" dirty="0">
                <a:latin typeface="Calibri Light" panose="020F0302020204030204" pitchFamily="34" charset="0"/>
                <a:cs typeface="Calibri Light" panose="020F0302020204030204" pitchFamily="34" charset="0"/>
              </a:rPr>
              <a:t>. An </a:t>
            </a:r>
            <a:r>
              <a:rPr lang="fr-CH" sz="1600" dirty="0" err="1">
                <a:latin typeface="Calibri Light" panose="020F0302020204030204" pitchFamily="34" charset="0"/>
                <a:cs typeface="Calibri Light" panose="020F0302020204030204" pitchFamily="34" charset="0"/>
              </a:rPr>
              <a:t>advantage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bootstrapping</a:t>
            </a:r>
            <a:r>
              <a:rPr lang="fr-CH" sz="1600" dirty="0">
                <a:latin typeface="Calibri Light" panose="020F0302020204030204" pitchFamily="34" charset="0"/>
                <a:cs typeface="Calibri Light" panose="020F0302020204030204" pitchFamily="34" charset="0"/>
              </a:rPr>
              <a:t> has </a:t>
            </a:r>
            <a:r>
              <a:rPr lang="fr-CH" sz="1600">
                <a:latin typeface="Calibri Light" panose="020F0302020204030204" pitchFamily="34" charset="0"/>
                <a:cs typeface="Calibri Light" panose="020F0302020204030204" pitchFamily="34" charset="0"/>
              </a:rPr>
              <a:t>over other </a:t>
            </a:r>
            <a:r>
              <a:rPr lang="fr-CH" sz="1600" dirty="0" err="1">
                <a:latin typeface="Calibri Light" panose="020F0302020204030204" pitchFamily="34" charset="0"/>
                <a:cs typeface="Calibri Light" panose="020F0302020204030204" pitchFamily="34" charset="0"/>
              </a:rPr>
              <a:t>resampling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methods</a:t>
            </a:r>
            <a:r>
              <a:rPr lang="fr-CH" sz="1600" dirty="0">
                <a:latin typeface="Calibri Light" panose="020F0302020204030204" pitchFamily="34" charset="0"/>
                <a:cs typeface="Calibri Light" panose="020F0302020204030204" pitchFamily="34" charset="0"/>
              </a:rPr>
              <a:t>—</a:t>
            </a:r>
            <a:r>
              <a:rPr lang="fr-CH" sz="1600" dirty="0" err="1">
                <a:latin typeface="Calibri Light" panose="020F0302020204030204" pitchFamily="34" charset="0"/>
                <a:cs typeface="Calibri Light" panose="020F0302020204030204" pitchFamily="34" charset="0"/>
              </a:rPr>
              <a:t>such</a:t>
            </a:r>
            <a:r>
              <a:rPr lang="fr-CH" sz="1600" dirty="0">
                <a:latin typeface="Calibri Light" panose="020F0302020204030204" pitchFamily="34" charset="0"/>
                <a:cs typeface="Calibri Light" panose="020F0302020204030204" pitchFamily="34" charset="0"/>
              </a:rPr>
              <a:t> as permutation—</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bootstrapping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preserves</a:t>
            </a:r>
            <a:r>
              <a:rPr lang="fr-CH" sz="1600" dirty="0">
                <a:latin typeface="Calibri Light" panose="020F0302020204030204" pitchFamily="34" charset="0"/>
                <a:cs typeface="Calibri Light" panose="020F0302020204030204" pitchFamily="34" charset="0"/>
              </a:rPr>
              <a:t> the relations in the data/model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resampling</a:t>
            </a:r>
            <a:r>
              <a:rPr lang="fr-CH" sz="1600" dirty="0">
                <a:latin typeface="Calibri Light" panose="020F0302020204030204" pitchFamily="34" charset="0"/>
                <a:cs typeface="Calibri Light" panose="020F0302020204030204" pitchFamily="34" charset="0"/>
              </a:rPr>
              <a:t>.</a:t>
            </a:r>
          </a:p>
          <a:p>
            <a:endParaRPr lang="fr-CH" sz="1600" dirty="0">
              <a:latin typeface="Calibri Light" panose="020F0302020204030204" pitchFamily="34" charset="0"/>
              <a:cs typeface="Calibri Light" panose="020F0302020204030204" pitchFamily="34" charset="0"/>
            </a:endParaRPr>
          </a:p>
          <a:p>
            <a:r>
              <a:rPr lang="fr-CH" sz="1600" dirty="0" err="1">
                <a:latin typeface="Calibri Light" panose="020F0302020204030204" pitchFamily="34" charset="0"/>
                <a:cs typeface="Calibri Light" panose="020F0302020204030204" pitchFamily="34" charset="0"/>
              </a:rPr>
              <a:t>Bootstrapping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especially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powerful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applied</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multilevel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models</a:t>
            </a:r>
            <a:r>
              <a:rPr lang="fr-CH" sz="1600" dirty="0">
                <a:latin typeface="Calibri Light" panose="020F0302020204030204" pitchFamily="34" charset="0"/>
                <a:cs typeface="Calibri Light" panose="020F0302020204030204" pitchFamily="34" charset="0"/>
              </a:rPr>
              <a:t>, due to </a:t>
            </a:r>
            <a:r>
              <a:rPr lang="fr-CH" sz="1600" dirty="0" err="1">
                <a:latin typeface="Calibri Light" panose="020F0302020204030204" pitchFamily="34" charset="0"/>
                <a:cs typeface="Calibri Light" panose="020F0302020204030204" pitchFamily="34" charset="0"/>
              </a:rPr>
              <a:t>their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complex</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parameter</a:t>
            </a:r>
            <a:r>
              <a:rPr lang="fr-CH" sz="1600" dirty="0">
                <a:latin typeface="Calibri Light" panose="020F0302020204030204" pitchFamily="34" charset="0"/>
                <a:cs typeface="Calibri Light" panose="020F0302020204030204" pitchFamily="34" charset="0"/>
              </a:rPr>
              <a:t> structure. The </a:t>
            </a:r>
            <a:r>
              <a:rPr lang="fr-CH" sz="1600" dirty="0" err="1">
                <a:latin typeface="Calibri Light" panose="020F0302020204030204" pitchFamily="34" charset="0"/>
                <a:cs typeface="Calibri Light" panose="020F0302020204030204" pitchFamily="34" charset="0"/>
              </a:rPr>
              <a:t>bootstrap</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resample</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residuals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from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model,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are data values </a:t>
            </a:r>
            <a:r>
              <a:rPr lang="fr-CH" sz="1600" dirty="0" err="1">
                <a:latin typeface="Calibri Light" panose="020F0302020204030204" pitchFamily="34" charset="0"/>
                <a:cs typeface="Calibri Light" panose="020F0302020204030204" pitchFamily="34" charset="0"/>
              </a:rPr>
              <a:t>conditioned</a:t>
            </a:r>
            <a:r>
              <a:rPr lang="fr-CH" sz="1600" dirty="0">
                <a:latin typeface="Calibri Light" panose="020F0302020204030204" pitchFamily="34" charset="0"/>
                <a:cs typeface="Calibri Light" panose="020F0302020204030204" pitchFamily="34" charset="0"/>
              </a:rPr>
              <a:t> on the </a:t>
            </a:r>
            <a:r>
              <a:rPr lang="fr-CH" sz="1600" dirty="0" err="1">
                <a:latin typeface="Calibri Light" panose="020F0302020204030204" pitchFamily="34" charset="0"/>
                <a:cs typeface="Calibri Light" panose="020F0302020204030204" pitchFamily="34" charset="0"/>
              </a:rPr>
              <a:t>model's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parameter</a:t>
            </a:r>
            <a:r>
              <a:rPr lang="fr-CH" sz="1600" dirty="0">
                <a:latin typeface="Calibri Light" panose="020F0302020204030204" pitchFamily="34" charset="0"/>
                <a:cs typeface="Calibri Light" panose="020F0302020204030204" pitchFamily="34" charset="0"/>
              </a:rPr>
              <a:t> structure, and </a:t>
            </a:r>
            <a:r>
              <a:rPr lang="fr-CH" sz="1600" err="1">
                <a:latin typeface="Calibri Light" panose="020F0302020204030204" pitchFamily="34" charset="0"/>
                <a:cs typeface="Calibri Light" panose="020F0302020204030204" pitchFamily="34" charset="0"/>
              </a:rPr>
              <a:t>thus</a:t>
            </a:r>
            <a:r>
              <a:rPr lang="fr-CH" sz="1600">
                <a:latin typeface="Calibri Light" panose="020F0302020204030204" pitchFamily="34" charset="0"/>
                <a:cs typeface="Calibri Light" panose="020F0302020204030204" pitchFamily="34" charset="0"/>
              </a:rPr>
              <a:t> preserve </a:t>
            </a:r>
            <a:r>
              <a:rPr lang="fr-CH" sz="1600" dirty="0">
                <a:latin typeface="Calibri Light" panose="020F0302020204030204" pitchFamily="34" charset="0"/>
                <a:cs typeface="Calibri Light" panose="020F0302020204030204" pitchFamily="34" charset="0"/>
              </a:rPr>
              <a:t>of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structure. This </a:t>
            </a:r>
            <a:r>
              <a:rPr lang="fr-CH" sz="1600" dirty="0" err="1">
                <a:latin typeface="Calibri Light" panose="020F0302020204030204" pitchFamily="34" charset="0"/>
                <a:cs typeface="Calibri Light" panose="020F0302020204030204" pitchFamily="34" charset="0"/>
              </a:rPr>
              <a:t>illustrates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 </a:t>
            </a:r>
            <a:r>
              <a:rPr lang="fr-CH" sz="1600" dirty="0" err="1">
                <a:solidFill>
                  <a:srgbClr val="0070C0"/>
                </a:solidFill>
                <a:latin typeface="Calibri Light" panose="020F0302020204030204" pitchFamily="34" charset="0"/>
                <a:cs typeface="Calibri Light" panose="020F0302020204030204" pitchFamily="34" charset="0"/>
              </a:rPr>
              <a:t>bootstrap</a:t>
            </a:r>
            <a:r>
              <a:rPr lang="fr-CH" sz="1600" dirty="0">
                <a:solidFill>
                  <a:srgbClr val="0070C0"/>
                </a:solidFill>
                <a:latin typeface="Calibri Light" panose="020F0302020204030204" pitchFamily="34" charset="0"/>
                <a:cs typeface="Calibri Light" panose="020F0302020204030204" pitchFamily="34" charset="0"/>
              </a:rPr>
              <a:t> can </a:t>
            </a:r>
            <a:r>
              <a:rPr lang="fr-CH" sz="1600" dirty="0" err="1">
                <a:solidFill>
                  <a:srgbClr val="0070C0"/>
                </a:solidFill>
                <a:latin typeface="Calibri Light" panose="020F0302020204030204" pitchFamily="34" charset="0"/>
                <a:cs typeface="Calibri Light" panose="020F0302020204030204" pitchFamily="34" charset="0"/>
              </a:rPr>
              <a:t>be</a:t>
            </a:r>
            <a:r>
              <a:rPr lang="fr-CH" sz="1600" dirty="0">
                <a:solidFill>
                  <a:srgbClr val="0070C0"/>
                </a:solidFill>
                <a:latin typeface="Calibri Light" panose="020F0302020204030204" pitchFamily="34" charset="0"/>
                <a:cs typeface="Calibri Light" panose="020F0302020204030204" pitchFamily="34" charset="0"/>
              </a:rPr>
              <a:t> non-</a:t>
            </a:r>
            <a:r>
              <a:rPr lang="fr-CH" sz="1600" dirty="0" err="1">
                <a:solidFill>
                  <a:srgbClr val="0070C0"/>
                </a:solidFill>
                <a:latin typeface="Calibri Light" panose="020F0302020204030204" pitchFamily="34" charset="0"/>
                <a:cs typeface="Calibri Light" panose="020F0302020204030204" pitchFamily="34" charset="0"/>
              </a:rPr>
              <a:t>parametric</a:t>
            </a:r>
            <a:r>
              <a:rPr lang="fr-CH" sz="1600" dirty="0">
                <a:solidFill>
                  <a:srgbClr val="0070C0"/>
                </a:solidFill>
                <a:latin typeface="Calibri Light" panose="020F0302020204030204" pitchFamily="34" charset="0"/>
                <a:cs typeface="Calibri Light" panose="020F0302020204030204" pitchFamily="34" charset="0"/>
              </a:rPr>
              <a:t> </a:t>
            </a:r>
            <a:r>
              <a:rPr lang="fr-CH" sz="1600" i="1" dirty="0">
                <a:solidFill>
                  <a:srgbClr val="0070C0"/>
                </a:solidFill>
                <a:latin typeface="Calibri Light" panose="020F0302020204030204" pitchFamily="34" charset="0"/>
                <a:cs typeface="Calibri Light" panose="020F0302020204030204" pitchFamily="34" charset="0"/>
              </a:rPr>
              <a:t>or </a:t>
            </a:r>
            <a:r>
              <a:rPr lang="fr-CH" sz="1600" dirty="0" err="1">
                <a:solidFill>
                  <a:srgbClr val="0070C0"/>
                </a:solidFill>
                <a:latin typeface="Calibri Light" panose="020F0302020204030204" pitchFamily="34" charset="0"/>
                <a:cs typeface="Calibri Light" panose="020F0302020204030204" pitchFamily="34" charset="0"/>
              </a:rPr>
              <a:t>parametric</a:t>
            </a:r>
            <a:r>
              <a:rPr lang="fr-CH" sz="1600" dirty="0">
                <a:solidFill>
                  <a:srgbClr val="0070C0"/>
                </a:solidFill>
                <a:latin typeface="Calibri Light" panose="020F0302020204030204" pitchFamily="34" charset="0"/>
                <a:cs typeface="Calibri Light" panose="020F0302020204030204" pitchFamily="34" charset="0"/>
              </a:rPr>
              <a:t> </a:t>
            </a:r>
            <a:r>
              <a:rPr lang="fr-CH" sz="1600" dirty="0">
                <a:latin typeface="Calibri Light" panose="020F0302020204030204" pitchFamily="34" charset="0"/>
                <a:cs typeface="Calibri Light" panose="020F0302020204030204" pitchFamily="34" charset="0"/>
              </a:rPr>
              <a:t>(and </a:t>
            </a:r>
            <a:r>
              <a:rPr lang="fr-CH" sz="1600" dirty="0" err="1">
                <a:latin typeface="Calibri Light" panose="020F0302020204030204" pitchFamily="34" charset="0"/>
                <a:cs typeface="Calibri Light" panose="020F0302020204030204" pitchFamily="34" charset="0"/>
              </a:rPr>
              <a:t>sometimes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even</a:t>
            </a:r>
            <a:r>
              <a:rPr lang="fr-CH" sz="1600" dirty="0">
                <a:latin typeface="Calibri Light" panose="020F0302020204030204" pitchFamily="34" charset="0"/>
                <a:cs typeface="Calibri Light" panose="020F0302020204030204" pitchFamily="34" charset="0"/>
              </a:rPr>
              <a:t> </a:t>
            </a:r>
            <a:r>
              <a:rPr lang="fr-CH" sz="1600">
                <a:latin typeface="Calibri Light" panose="020F0302020204030204" pitchFamily="34" charset="0"/>
                <a:cs typeface="Calibri Light" panose="020F0302020204030204" pitchFamily="34" charset="0"/>
              </a:rPr>
              <a:t>semi-</a:t>
            </a:r>
            <a:r>
              <a:rPr lang="fr-CH" sz="1600" err="1">
                <a:latin typeface="Calibri Light" panose="020F0302020204030204" pitchFamily="34" charset="0"/>
                <a:cs typeface="Calibri Light" panose="020F0302020204030204" pitchFamily="34" charset="0"/>
              </a:rPr>
              <a:t>parametric</a:t>
            </a:r>
            <a:r>
              <a:rPr lang="fr-CH" sz="1600">
                <a:latin typeface="Calibri Light" panose="020F0302020204030204" pitchFamily="34" charset="0"/>
                <a:cs typeface="Calibri Light" panose="020F0302020204030204" pitchFamily="34" charset="0"/>
              </a:rPr>
              <a:t>), depending on </a:t>
            </a:r>
            <a:r>
              <a:rPr lang="fr-CH" sz="1600" i="1">
                <a:latin typeface="Calibri Light" panose="020F0302020204030204" pitchFamily="34" charset="0"/>
                <a:cs typeface="Calibri Light" panose="020F0302020204030204" pitchFamily="34" charset="0"/>
              </a:rPr>
              <a:t>what </a:t>
            </a:r>
            <a:r>
              <a:rPr lang="fr-CH" sz="1600">
                <a:latin typeface="Calibri Light" panose="020F0302020204030204" pitchFamily="34" charset="0"/>
                <a:cs typeface="Calibri Light" panose="020F0302020204030204" pitchFamily="34" charset="0"/>
              </a:rPr>
              <a:t>is being resampled.</a:t>
            </a:r>
            <a:endParaRPr lang="fr-CH" sz="1600" dirty="0">
              <a:latin typeface="Calibri Light" panose="020F0302020204030204" pitchFamily="34" charset="0"/>
              <a:cs typeface="Calibri Light" panose="020F0302020204030204" pitchFamily="34" charset="0"/>
            </a:endParaRPr>
          </a:p>
          <a:p>
            <a:endParaRPr lang="fr-CH" sz="1600" dirty="0">
              <a:latin typeface="Calibri Light" panose="020F0302020204030204" pitchFamily="34" charset="0"/>
              <a:cs typeface="Calibri Light" panose="020F0302020204030204" pitchFamily="34" charset="0"/>
            </a:endParaRPr>
          </a:p>
          <a:p>
            <a:r>
              <a:rPr lang="fr-CH" sz="1600" dirty="0" err="1">
                <a:latin typeface="Calibri Light" panose="020F0302020204030204" pitchFamily="34" charset="0"/>
                <a:cs typeface="Calibri Light" panose="020F0302020204030204" pitchFamily="34" charset="0"/>
              </a:rPr>
              <a:t>Bootstrapping</a:t>
            </a:r>
            <a:r>
              <a:rPr lang="fr-CH" sz="1600" dirty="0">
                <a:latin typeface="Calibri Light" panose="020F0302020204030204" pitchFamily="34" charset="0"/>
                <a:cs typeface="Calibri Light" panose="020F0302020204030204" pitchFamily="34" charset="0"/>
              </a:rPr>
              <a:t> data and </a:t>
            </a:r>
            <a:r>
              <a:rPr lang="fr-CH" sz="1600" dirty="0" err="1">
                <a:latin typeface="Calibri Light" panose="020F0302020204030204" pitchFamily="34" charset="0"/>
                <a:cs typeface="Calibri Light" panose="020F0302020204030204" pitchFamily="34" charset="0"/>
              </a:rPr>
              <a:t>then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fitting</a:t>
            </a:r>
            <a:r>
              <a:rPr lang="fr-CH" sz="1600" dirty="0">
                <a:latin typeface="Calibri Light" panose="020F0302020204030204" pitchFamily="34" charset="0"/>
                <a:cs typeface="Calibri Light" panose="020F0302020204030204" pitchFamily="34" charset="0"/>
              </a:rPr>
              <a:t> </a:t>
            </a:r>
            <a:r>
              <a:rPr lang="fr-CH" sz="1600">
                <a:latin typeface="Calibri Light" panose="020F0302020204030204" pitchFamily="34" charset="0"/>
                <a:cs typeface="Calibri Light" panose="020F0302020204030204" pitchFamily="34" charset="0"/>
              </a:rPr>
              <a:t>a model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considered</a:t>
            </a:r>
            <a:r>
              <a:rPr lang="fr-CH" sz="1600" dirty="0">
                <a:latin typeface="Calibri Light" panose="020F0302020204030204" pitchFamily="34" charset="0"/>
                <a:cs typeface="Calibri Light" panose="020F0302020204030204" pitchFamily="34" charset="0"/>
              </a:rPr>
              <a:t> </a:t>
            </a:r>
            <a:r>
              <a:rPr lang="en-GB" sz="1600" dirty="0">
                <a:latin typeface="Calibri Light" panose="020F0302020204030204" pitchFamily="34" charset="0"/>
                <a:cs typeface="Calibri Light" panose="020F0302020204030204" pitchFamily="34" charset="0"/>
              </a:rPr>
              <a:t>“</a:t>
            </a:r>
            <a:r>
              <a:rPr lang="da-DK" sz="1600" dirty="0">
                <a:latin typeface="Calibri Light" panose="020F0302020204030204" pitchFamily="34" charset="0"/>
                <a:cs typeface="Calibri Light" panose="020F0302020204030204" pitchFamily="34" charset="0"/>
              </a:rPr>
              <a:t>non-parametric</a:t>
            </a:r>
            <a:r>
              <a:rPr lang="en-GB" sz="1600" dirty="0">
                <a:latin typeface="Calibri Light" panose="020F0302020204030204" pitchFamily="34" charset="0"/>
                <a:cs typeface="Calibri Light" panose="020F0302020204030204" pitchFamily="34" charset="0"/>
              </a:rPr>
              <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bootstrapping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Fitting</a:t>
            </a:r>
            <a:r>
              <a:rPr lang="fr-CH" sz="1600" dirty="0">
                <a:latin typeface="Calibri Light" panose="020F0302020204030204" pitchFamily="34" charset="0"/>
                <a:cs typeface="Calibri Light" panose="020F0302020204030204" pitchFamily="34" charset="0"/>
              </a:rPr>
              <a:t> </a:t>
            </a:r>
            <a:r>
              <a:rPr lang="fr-CH" sz="1600">
                <a:latin typeface="Calibri Light" panose="020F0302020204030204" pitchFamily="34" charset="0"/>
                <a:cs typeface="Calibri Light" panose="020F0302020204030204" pitchFamily="34" charset="0"/>
              </a:rPr>
              <a:t>a model </a:t>
            </a:r>
            <a:r>
              <a:rPr lang="fr-CH" sz="1600" dirty="0">
                <a:latin typeface="Calibri Light" panose="020F0302020204030204" pitchFamily="34" charset="0"/>
                <a:cs typeface="Calibri Light" panose="020F0302020204030204" pitchFamily="34" charset="0"/>
              </a:rPr>
              <a:t>and </a:t>
            </a:r>
            <a:r>
              <a:rPr lang="fr-CH" sz="1600" dirty="0" err="1">
                <a:latin typeface="Calibri Light" panose="020F0302020204030204" pitchFamily="34" charset="0"/>
                <a:cs typeface="Calibri Light" panose="020F0302020204030204" pitchFamily="34" charset="0"/>
              </a:rPr>
              <a:t>then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bootstrapping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residuals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considered</a:t>
            </a:r>
            <a:r>
              <a:rPr lang="fr-CH" sz="1600" dirty="0">
                <a:latin typeface="Calibri Light" panose="020F0302020204030204" pitchFamily="34" charset="0"/>
                <a:cs typeface="Calibri Light" panose="020F0302020204030204" pitchFamily="34" charset="0"/>
              </a:rPr>
              <a:t> </a:t>
            </a:r>
            <a:r>
              <a:rPr lang="en-GB" sz="1600" dirty="0">
                <a:latin typeface="Calibri Light" panose="020F0302020204030204" pitchFamily="34" charset="0"/>
                <a:cs typeface="Calibri Light" panose="020F0302020204030204" pitchFamily="34" charset="0"/>
              </a:rPr>
              <a:t>“</a:t>
            </a:r>
            <a:r>
              <a:rPr lang="fr-CH" sz="1600" dirty="0" err="1">
                <a:latin typeface="Calibri Light" panose="020F0302020204030204" pitchFamily="34" charset="0"/>
                <a:cs typeface="Calibri Light" panose="020F0302020204030204" pitchFamily="34" charset="0"/>
              </a:rPr>
              <a:t>parametric</a:t>
            </a:r>
            <a:r>
              <a:rPr lang="en-GB" sz="1600" dirty="0">
                <a:latin typeface="Calibri Light" panose="020F0302020204030204" pitchFamily="34" charset="0"/>
                <a:cs typeface="Calibri Light" panose="020F0302020204030204" pitchFamily="34" charset="0"/>
              </a:rPr>
              <a:t>”</a:t>
            </a:r>
            <a:r>
              <a:rPr lang="fr-CH" sz="1600" dirty="0">
                <a:latin typeface="Calibri Light" panose="020F0302020204030204" pitchFamily="34" charset="0"/>
                <a:cs typeface="Calibri Light" panose="020F0302020204030204" pitchFamily="34" charset="0"/>
              </a:rPr>
              <a:t> </a:t>
            </a:r>
            <a:r>
              <a:rPr lang="fr-CH" sz="1600" err="1">
                <a:latin typeface="Calibri Light" panose="020F0302020204030204" pitchFamily="34" charset="0"/>
                <a:cs typeface="Calibri Light" panose="020F0302020204030204" pitchFamily="34" charset="0"/>
              </a:rPr>
              <a:t>bootstrapping</a:t>
            </a:r>
            <a:r>
              <a:rPr lang="fr-CH" sz="1600">
                <a:latin typeface="Calibri Light" panose="020F0302020204030204" pitchFamily="34" charset="0"/>
                <a:cs typeface="Calibri Light" panose="020F0302020204030204" pitchFamily="34" charset="0"/>
              </a:rPr>
              <a:t>.</a:t>
            </a:r>
          </a:p>
          <a:p>
            <a:endParaRPr lang="fr-CH" sz="1600" dirty="0">
              <a:latin typeface="Calibri Light" panose="020F0302020204030204" pitchFamily="34" charset="0"/>
              <a:cs typeface="Calibri Light" panose="020F0302020204030204" pitchFamily="34" charset="0"/>
            </a:endParaRPr>
          </a:p>
          <a:p>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t>
            </a:r>
            <a:r>
              <a:rPr lang="fr-CH" sz="1400" dirty="0">
                <a:latin typeface="Courier New" panose="02070309020205020404" pitchFamily="49" charset="0"/>
                <a:cs typeface="Courier New" panose="02070309020205020404" pitchFamily="49" charset="0"/>
              </a:rPr>
              <a:t>lme4</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bootstrapping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your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multilevel</a:t>
            </a:r>
            <a:r>
              <a:rPr lang="fr-CH" sz="1600" dirty="0">
                <a:latin typeface="Calibri Light" panose="020F0302020204030204" pitchFamily="34" charset="0"/>
                <a:cs typeface="Calibri Light" panose="020F0302020204030204" pitchFamily="34" charset="0"/>
              </a:rPr>
              <a:t> model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straightforward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using</a:t>
            </a:r>
            <a:r>
              <a:rPr lang="fr-CH" sz="1600" dirty="0">
                <a:latin typeface="Calibri Light" panose="020F0302020204030204" pitchFamily="34" charset="0"/>
                <a:cs typeface="Calibri Light" panose="020F0302020204030204" pitchFamily="34" charset="0"/>
              </a:rPr>
              <a:t> the </a:t>
            </a:r>
            <a:r>
              <a:rPr lang="fr-CH" sz="1400" dirty="0" err="1">
                <a:latin typeface="Courier New" panose="02070309020205020404" pitchFamily="49" charset="0"/>
                <a:cs typeface="Courier New" panose="02070309020205020404" pitchFamily="49" charset="0"/>
              </a:rPr>
              <a:t>bootMer</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In the </a:t>
            </a:r>
            <a:r>
              <a:rPr lang="fr-CH" sz="1600" dirty="0" err="1">
                <a:latin typeface="Calibri Light" panose="020F0302020204030204" pitchFamily="34" charset="0"/>
                <a:cs typeface="Calibri Light" panose="020F0302020204030204" pitchFamily="34" charset="0"/>
              </a:rPr>
              <a:t>next</a:t>
            </a:r>
            <a:r>
              <a:rPr lang="fr-CH" sz="1600" dirty="0">
                <a:latin typeface="Calibri Light" panose="020F0302020204030204" pitchFamily="34" charset="0"/>
                <a:cs typeface="Calibri Light" panose="020F0302020204030204" pitchFamily="34" charset="0"/>
              </a:rPr>
              <a:t> slide,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apply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to the longitudinal </a:t>
            </a:r>
            <a:r>
              <a:rPr lang="fr-CH" sz="1600" dirty="0" err="1">
                <a:solidFill>
                  <a:srgbClr val="0070C0"/>
                </a:solidFill>
                <a:latin typeface="Calibri Light" panose="020F0302020204030204" pitchFamily="34" charset="0"/>
                <a:cs typeface="Calibri Light" panose="020F0302020204030204" pitchFamily="34" charset="0"/>
              </a:rPr>
              <a:t>pony</a:t>
            </a:r>
            <a:r>
              <a:rPr lang="fr-CH" sz="1600" dirty="0">
                <a:solidFill>
                  <a:srgbClr val="0070C0"/>
                </a:solidFill>
                <a:latin typeface="Calibri Light" panose="020F0302020204030204" pitchFamily="34" charset="0"/>
                <a:cs typeface="Calibri Light" panose="020F0302020204030204" pitchFamily="34" charset="0"/>
              </a:rPr>
              <a:t> sales</a:t>
            </a:r>
            <a:r>
              <a:rPr lang="fr-CH" sz="1600" dirty="0">
                <a:latin typeface="Calibri Light" panose="020F0302020204030204" pitchFamily="34" charset="0"/>
                <a:cs typeface="Calibri Light" panose="020F0302020204030204" pitchFamily="34" charset="0"/>
              </a:rPr>
              <a:t> data, to </a:t>
            </a:r>
            <a:r>
              <a:rPr lang="fr-CH" sz="1600" dirty="0" err="1">
                <a:latin typeface="Calibri Light" panose="020F0302020204030204" pitchFamily="34" charset="0"/>
                <a:cs typeface="Calibri Light" panose="020F0302020204030204" pitchFamily="34" charset="0"/>
              </a:rPr>
              <a:t>estimate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empirically</a:t>
            </a:r>
            <a:r>
              <a:rPr lang="fr-CH" sz="1600" dirty="0">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which</a:t>
            </a:r>
            <a:r>
              <a:rPr lang="fr-CH" sz="1600" dirty="0">
                <a:solidFill>
                  <a:srgbClr val="0070C0"/>
                </a:solidFill>
                <a:latin typeface="Calibri Light" panose="020F0302020204030204" pitchFamily="34" charset="0"/>
                <a:cs typeface="Calibri Light" panose="020F0302020204030204" pitchFamily="34" charset="0"/>
              </a:rPr>
              <a:t> stores </a:t>
            </a:r>
            <a:r>
              <a:rPr lang="fr-CH" sz="1600" dirty="0" err="1">
                <a:solidFill>
                  <a:srgbClr val="0070C0"/>
                </a:solidFill>
                <a:latin typeface="Calibri Light" panose="020F0302020204030204" pitchFamily="34" charset="0"/>
                <a:cs typeface="Calibri Light" panose="020F0302020204030204" pitchFamily="34" charset="0"/>
              </a:rPr>
              <a:t>significantly</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boosted</a:t>
            </a:r>
            <a:r>
              <a:rPr lang="fr-CH" sz="1600" dirty="0">
                <a:solidFill>
                  <a:srgbClr val="0070C0"/>
                </a:solidFill>
                <a:latin typeface="Calibri Light" panose="020F0302020204030204" pitchFamily="34" charset="0"/>
                <a:cs typeface="Calibri Light" panose="020F0302020204030204" pitchFamily="34" charset="0"/>
              </a:rPr>
              <a:t> sales </a:t>
            </a:r>
            <a:r>
              <a:rPr lang="fr-CH" sz="1600" dirty="0" err="1">
                <a:latin typeface="Calibri Light" panose="020F0302020204030204" pitchFamily="34" charset="0"/>
                <a:cs typeface="Calibri Light" panose="020F0302020204030204" pitchFamily="34" charset="0"/>
              </a:rPr>
              <a:t>after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advertizing</a:t>
            </a:r>
            <a:r>
              <a:rPr lang="fr-CH" sz="1600" dirty="0">
                <a:latin typeface="Calibri Light" panose="020F0302020204030204" pitchFamily="34" charset="0"/>
                <a:cs typeface="Calibri Light" panose="020F0302020204030204" pitchFamily="34" charset="0"/>
              </a:rPr>
              <a:t> and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did</a:t>
            </a:r>
            <a:r>
              <a:rPr lang="fr-CH" sz="1600" dirty="0">
                <a:latin typeface="Calibri Light" panose="020F0302020204030204" pitchFamily="34" charset="0"/>
                <a:cs typeface="Calibri Light" panose="020F0302020204030204" pitchFamily="34" charset="0"/>
              </a:rPr>
              <a:t> not.</a:t>
            </a: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E. </a:t>
            </a:r>
            <a:r>
              <a:rPr lang="fr-CH" sz="3200" dirty="0" err="1">
                <a:solidFill>
                  <a:schemeClr val="tx2">
                    <a:lumMod val="75000"/>
                  </a:schemeClr>
                </a:solidFill>
                <a:latin typeface="Tw Cen MT" panose="020B0602020104020603" pitchFamily="34" charset="0"/>
              </a:rPr>
              <a:t>Bootstrapping</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with</a:t>
            </a:r>
            <a:r>
              <a:rPr lang="fr-CH" sz="3200" dirty="0">
                <a:solidFill>
                  <a:schemeClr val="tx2">
                    <a:lumMod val="75000"/>
                  </a:schemeClr>
                </a:solidFill>
                <a:latin typeface="Tw Cen MT" panose="020B0602020104020603" pitchFamily="34" charset="0"/>
              </a:rPr>
              <a:t> lme4</a:t>
            </a:r>
            <a:endParaRPr lang="en-GB" sz="3200" dirty="0">
              <a:solidFill>
                <a:schemeClr val="tx2">
                  <a:lumMod val="75000"/>
                </a:schemeClr>
              </a:solidFill>
              <a:latin typeface="Tw Cen MT" panose="020B0602020104020603" pitchFamily="34" charset="0"/>
            </a:endParaRPr>
          </a:p>
        </p:txBody>
      </p:sp>
      <p:cxnSp>
        <p:nvCxnSpPr>
          <p:cNvPr id="8" name="Straight Connector 7">
            <a:extLst>
              <a:ext uri="{FF2B5EF4-FFF2-40B4-BE49-F238E27FC236}">
                <a16:creationId xmlns:a16="http://schemas.microsoft.com/office/drawing/2014/main" id="{08654EF0-A6DC-47B4-AB03-FF81E45074A8}"/>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2150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a:latin typeface="Calibri Light" panose="020F0302020204030204" pitchFamily="34" charset="0"/>
                <a:cs typeface="Calibri Light" panose="020F0302020204030204" pitchFamily="34" charset="0"/>
              </a:rPr>
              <a:t>First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manually</a:t>
            </a:r>
            <a:r>
              <a:rPr lang="fr-CH" sz="1600" dirty="0">
                <a:latin typeface="Calibri Light" panose="020F0302020204030204" pitchFamily="34" charset="0"/>
                <a:cs typeface="Calibri Light" panose="020F0302020204030204" pitchFamily="34" charset="0"/>
              </a:rPr>
              <a:t> alter the data for Store 11 to </a:t>
            </a:r>
            <a:r>
              <a:rPr lang="fr-CH" sz="1600" dirty="0" err="1">
                <a:latin typeface="Calibri Light" panose="020F0302020204030204" pitchFamily="34" charset="0"/>
                <a:cs typeface="Calibri Light" panose="020F0302020204030204" pitchFamily="34" charset="0"/>
              </a:rPr>
              <a:t>give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declining</a:t>
            </a:r>
            <a:r>
              <a:rPr lang="fr-CH" sz="1600" dirty="0">
                <a:latin typeface="Calibri Light" panose="020F0302020204030204" pitchFamily="34" charset="0"/>
                <a:cs typeface="Calibri Light" panose="020F0302020204030204" pitchFamily="34" charset="0"/>
              </a:rPr>
              <a:t> sales </a:t>
            </a:r>
            <a:r>
              <a:rPr lang="fr-CH" sz="1600" dirty="0" err="1">
                <a:latin typeface="Calibri Light" panose="020F0302020204030204" pitchFamily="34" charset="0"/>
                <a:cs typeface="Calibri Light" panose="020F0302020204030204" pitchFamily="34" charset="0"/>
              </a:rPr>
              <a:t>even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after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advertizing</a:t>
            </a:r>
            <a:r>
              <a:rPr lang="fr-CH" sz="1600" dirty="0">
                <a:latin typeface="Calibri Light" panose="020F0302020204030204" pitchFamily="34" charset="0"/>
                <a:cs typeface="Calibri Light" panose="020F0302020204030204" pitchFamily="34" charset="0"/>
              </a:rPr>
              <a:t>. Next,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refit </a:t>
            </a:r>
            <a:r>
              <a:rPr lang="fr-CH" sz="1600" dirty="0" err="1">
                <a:latin typeface="Calibri Light" panose="020F0302020204030204" pitchFamily="34" charset="0"/>
                <a:cs typeface="Calibri Light" panose="020F0302020204030204" pitchFamily="34" charset="0"/>
              </a:rPr>
              <a:t>our</a:t>
            </a:r>
            <a:r>
              <a:rPr lang="fr-CH" sz="1600" dirty="0">
                <a:latin typeface="Calibri Light" panose="020F0302020204030204" pitchFamily="34" charset="0"/>
                <a:cs typeface="Calibri Light" panose="020F0302020204030204" pitchFamily="34" charset="0"/>
              </a:rPr>
              <a:t> longitudinal </a:t>
            </a:r>
            <a:r>
              <a:rPr lang="fr-CH" sz="1600" dirty="0" err="1">
                <a:latin typeface="Calibri Light" panose="020F0302020204030204" pitchFamily="34" charset="0"/>
                <a:cs typeface="Calibri Light" panose="020F0302020204030204" pitchFamily="34" charset="0"/>
              </a:rPr>
              <a:t>spline</a:t>
            </a:r>
            <a:r>
              <a:rPr lang="fr-CH" sz="1600" dirty="0">
                <a:latin typeface="Calibri Light" panose="020F0302020204030204" pitchFamily="34" charset="0"/>
                <a:cs typeface="Calibri Light" panose="020F0302020204030204" pitchFamily="34" charset="0"/>
              </a:rPr>
              <a:t> model:</a:t>
            </a:r>
          </a:p>
          <a:p>
            <a:endParaRPr lang="fr-CH" sz="1600" dirty="0">
              <a:latin typeface="Times New Roman" panose="02020603050405020304" pitchFamily="18" charset="0"/>
              <a:cs typeface="Times New Roman" panose="02020603050405020304" pitchFamily="18" charset="0"/>
            </a:endParaRP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ponies</a:t>
            </a:r>
            <a:r>
              <a:rPr lang="fr-CH" sz="1200" dirty="0">
                <a:latin typeface="Courier New" panose="02070309020205020404" pitchFamily="49" charset="0"/>
                <a:cs typeface="Courier New" panose="02070309020205020404" pitchFamily="49" charset="0"/>
              </a:rPr>
              <a:t> &lt;- </a:t>
            </a:r>
            <a:r>
              <a:rPr lang="fr-CH" sz="1200" dirty="0" err="1">
                <a:latin typeface="Courier New" panose="02070309020205020404" pitchFamily="49" charset="0"/>
                <a:cs typeface="Courier New" panose="02070309020205020404" pitchFamily="49" charset="0"/>
              </a:rPr>
              <a:t>read.table</a:t>
            </a:r>
            <a:r>
              <a:rPr lang="fr-CH" sz="1200" dirty="0">
                <a:latin typeface="Courier New" panose="02070309020205020404" pitchFamily="49" charset="0"/>
                <a:cs typeface="Courier New" panose="02070309020205020404" pitchFamily="49" charset="0"/>
              </a:rPr>
              <a:t>("https://drive.switch.ch/</a:t>
            </a:r>
            <a:r>
              <a:rPr lang="fr-CH" sz="1200" dirty="0" err="1">
                <a:latin typeface="Courier New" panose="02070309020205020404" pitchFamily="49" charset="0"/>
                <a:cs typeface="Courier New" panose="02070309020205020404" pitchFamily="49" charset="0"/>
              </a:rPr>
              <a:t>index.php</a:t>
            </a:r>
            <a:r>
              <a:rPr lang="fr-CH" sz="1200" dirty="0">
                <a:latin typeface="Courier New" panose="02070309020205020404" pitchFamily="49" charset="0"/>
                <a:cs typeface="Courier New" panose="02070309020205020404" pitchFamily="49" charset="0"/>
              </a:rPr>
              <a:t>/s/EhA63ePqbJrqUod/</a:t>
            </a:r>
            <a:r>
              <a:rPr lang="fr-CH" sz="1200" err="1">
                <a:latin typeface="Courier New" panose="02070309020205020404" pitchFamily="49" charset="0"/>
                <a:cs typeface="Courier New" panose="02070309020205020404" pitchFamily="49" charset="0"/>
              </a:rPr>
              <a:t>download</a:t>
            </a:r>
            <a:r>
              <a:rPr lang="fr-CH" sz="1200">
                <a:latin typeface="Courier New" panose="02070309020205020404" pitchFamily="49" charset="0"/>
                <a:cs typeface="Courier New" panose="02070309020205020404" pitchFamily="49" charset="0"/>
              </a:rPr>
              <a:t>", 			header</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TRUE,</a:t>
            </a:r>
            <a:r>
              <a:rPr lang="fr-CH" sz="1200" err="1">
                <a:latin typeface="Courier New" panose="02070309020205020404" pitchFamily="49" charset="0"/>
                <a:cs typeface="Courier New" panose="02070309020205020404" pitchFamily="49" charset="0"/>
              </a:rPr>
              <a:t>sep</a:t>
            </a:r>
            <a:r>
              <a:rPr lang="fr-CH" sz="1200">
                <a:latin typeface="Courier New" panose="02070309020205020404" pitchFamily="49" charset="0"/>
                <a:cs typeface="Courier New" panose="02070309020205020404" pitchFamily="49" charset="0"/>
              </a:rPr>
              <a:t>=",as.is=FALSE)</a:t>
            </a:r>
            <a:endParaRPr lang="fr-CH" sz="1200" dirty="0">
              <a:latin typeface="Courier New" panose="02070309020205020404" pitchFamily="49" charset="0"/>
              <a:cs typeface="Courier New" panose="02070309020205020404" pitchFamily="49" charset="0"/>
            </a:endParaRP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set.seed</a:t>
            </a:r>
            <a:r>
              <a:rPr lang="fr-CH" sz="1200" dirty="0">
                <a:latin typeface="Courier New" panose="02070309020205020404" pitchFamily="49" charset="0"/>
                <a:cs typeface="Courier New" panose="02070309020205020404" pitchFamily="49" charset="0"/>
              </a:rPr>
              <a:t>(1502)</a:t>
            </a: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ponies$Sales</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ponies$Store</a:t>
            </a:r>
            <a:r>
              <a:rPr lang="fr-CH" sz="1200" dirty="0">
                <a:latin typeface="Courier New" panose="02070309020205020404" pitchFamily="49" charset="0"/>
                <a:cs typeface="Courier New" panose="02070309020205020404" pitchFamily="49" charset="0"/>
              </a:rPr>
              <a:t>=="S11"][31:60] &lt;- round(</a:t>
            </a:r>
            <a:r>
              <a:rPr lang="fr-CH" sz="1200" dirty="0" err="1">
                <a:latin typeface="Courier New" panose="02070309020205020404" pitchFamily="49" charset="0"/>
                <a:cs typeface="Courier New" panose="02070309020205020404" pitchFamily="49" charset="0"/>
              </a:rPr>
              <a:t>seq</a:t>
            </a:r>
            <a:r>
              <a:rPr lang="fr-CH" sz="1200" dirty="0">
                <a:latin typeface="Courier New" panose="02070309020205020404" pitchFamily="49" charset="0"/>
                <a:cs typeface="Courier New" panose="02070309020205020404" pitchFamily="49" charset="0"/>
              </a:rPr>
              <a:t>(14,2,length=30)+</a:t>
            </a:r>
            <a:r>
              <a:rPr lang="fr-CH" sz="1200" dirty="0" err="1">
                <a:latin typeface="Courier New" panose="02070309020205020404" pitchFamily="49" charset="0"/>
                <a:cs typeface="Courier New" panose="02070309020205020404" pitchFamily="49" charset="0"/>
              </a:rPr>
              <a:t>rnorm</a:t>
            </a:r>
            <a:r>
              <a:rPr lang="fr-CH" sz="1200" dirty="0">
                <a:latin typeface="Courier New" panose="02070309020205020404" pitchFamily="49" charset="0"/>
                <a:cs typeface="Courier New" panose="02070309020205020404" pitchFamily="49" charset="0"/>
              </a:rPr>
              <a:t>(30,0,2))</a:t>
            </a: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ponies$Time.z</a:t>
            </a:r>
            <a:r>
              <a:rPr lang="fr-CH" sz="1200" dirty="0">
                <a:latin typeface="Courier New" panose="02070309020205020404" pitchFamily="49" charset="0"/>
                <a:cs typeface="Courier New" panose="02070309020205020404" pitchFamily="49" charset="0"/>
              </a:rPr>
              <a:t> &lt;- </a:t>
            </a:r>
            <a:r>
              <a:rPr lang="fr-CH" sz="1200" dirty="0" err="1">
                <a:latin typeface="Courier New" panose="02070309020205020404" pitchFamily="49" charset="0"/>
                <a:cs typeface="Courier New" panose="02070309020205020404" pitchFamily="49" charset="0"/>
              </a:rPr>
              <a:t>scale</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ponies$Time</a:t>
            </a:r>
            <a:r>
              <a:rPr lang="fr-CH" sz="1200" dirty="0">
                <a:latin typeface="Courier New" panose="02070309020205020404" pitchFamily="49" charset="0"/>
                <a:cs typeface="Courier New" panose="02070309020205020404" pitchFamily="49" charset="0"/>
              </a:rPr>
              <a:t>)</a:t>
            </a: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ponies$Time.s</a:t>
            </a:r>
            <a:r>
              <a:rPr lang="fr-CH" sz="1200" dirty="0">
                <a:latin typeface="Courier New" panose="02070309020205020404" pitchFamily="49" charset="0"/>
                <a:cs typeface="Courier New" panose="02070309020205020404" pitchFamily="49" charset="0"/>
              </a:rPr>
              <a:t> &lt;- </a:t>
            </a:r>
            <a:r>
              <a:rPr lang="fr-CH" sz="1200" dirty="0" err="1">
                <a:latin typeface="Courier New" panose="02070309020205020404" pitchFamily="49" charset="0"/>
                <a:cs typeface="Courier New" panose="02070309020205020404" pitchFamily="49" charset="0"/>
              </a:rPr>
              <a:t>ifelse</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ponies$Time.z</a:t>
            </a:r>
            <a:r>
              <a:rPr lang="fr-CH" sz="1200" dirty="0">
                <a:latin typeface="Courier New" panose="02070309020205020404" pitchFamily="49" charset="0"/>
                <a:cs typeface="Courier New" panose="02070309020205020404" pitchFamily="49" charset="0"/>
              </a:rPr>
              <a:t>&lt;0.03, 0, ponies$Time.z-0.03)</a:t>
            </a: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splinemod</a:t>
            </a:r>
            <a:r>
              <a:rPr lang="fr-CH" sz="1200" dirty="0">
                <a:latin typeface="Courier New" panose="02070309020205020404" pitchFamily="49" charset="0"/>
                <a:cs typeface="Courier New" panose="02070309020205020404" pitchFamily="49" charset="0"/>
              </a:rPr>
              <a:t> &lt;- </a:t>
            </a:r>
            <a:r>
              <a:rPr lang="fr-CH" sz="1200" dirty="0" err="1">
                <a:latin typeface="Courier New" panose="02070309020205020404" pitchFamily="49" charset="0"/>
                <a:cs typeface="Courier New" panose="02070309020205020404" pitchFamily="49" charset="0"/>
              </a:rPr>
              <a:t>lmer</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Sales~Time.z+Time.s</a:t>
            </a:r>
            <a:r>
              <a:rPr lang="fr-CH" sz="1200" dirty="0">
                <a:latin typeface="Courier New" panose="02070309020205020404" pitchFamily="49" charset="0"/>
                <a:cs typeface="Courier New" panose="02070309020205020404" pitchFamily="49" charset="0"/>
              </a:rPr>
              <a:t>+(1+Time.z+Time.s||Store),data=</a:t>
            </a:r>
            <a:r>
              <a:rPr lang="fr-CH" sz="1200" dirty="0" err="1">
                <a:latin typeface="Courier New" panose="02070309020205020404" pitchFamily="49" charset="0"/>
                <a:cs typeface="Courier New" panose="02070309020205020404" pitchFamily="49" charset="0"/>
              </a:rPr>
              <a:t>ponies</a:t>
            </a:r>
            <a:r>
              <a:rPr lang="fr-CH" sz="1200" dirty="0">
                <a:latin typeface="Courier New" panose="02070309020205020404" pitchFamily="49" charset="0"/>
                <a:cs typeface="Courier New" panose="02070309020205020404" pitchFamily="49" charset="0"/>
              </a:rPr>
              <a:t>)</a:t>
            </a:r>
          </a:p>
          <a:p>
            <a:endParaRPr lang="fr-CH" sz="1600" dirty="0">
              <a:latin typeface="Times New Roman" panose="02020603050405020304" pitchFamily="18" charset="0"/>
              <a:cs typeface="Times New Roman" panose="02020603050405020304" pitchFamily="18" charset="0"/>
            </a:endParaRPr>
          </a:p>
          <a:p>
            <a:r>
              <a:rPr lang="fr-CH" sz="1600" dirty="0" err="1">
                <a:latin typeface="Calibri Light" panose="020F0302020204030204" pitchFamily="34" charset="0"/>
                <a:cs typeface="Calibri Light" panose="020F0302020204030204" pitchFamily="34" charset="0"/>
              </a:rPr>
              <a:t>When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inspect</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slopes</a:t>
            </a:r>
            <a:r>
              <a:rPr lang="fr-CH" sz="1600" dirty="0">
                <a:latin typeface="Calibri Light" panose="020F0302020204030204" pitchFamily="34" charset="0"/>
                <a:cs typeface="Calibri Light" panose="020F0302020204030204" pitchFamily="34" charset="0"/>
              </a:rPr>
              <a:t> for </a:t>
            </a:r>
            <a:r>
              <a:rPr lang="fr-CH" sz="1600" dirty="0" err="1">
                <a:latin typeface="Calibri Light" panose="020F0302020204030204" pitchFamily="34" charset="0"/>
                <a:cs typeface="Calibri Light" panose="020F0302020204030204" pitchFamily="34" charset="0"/>
              </a:rPr>
              <a:t>individual</a:t>
            </a:r>
            <a:r>
              <a:rPr lang="fr-CH" sz="1600" dirty="0">
                <a:latin typeface="Calibri Light" panose="020F0302020204030204" pitchFamily="34" charset="0"/>
                <a:cs typeface="Calibri Light" panose="020F0302020204030204" pitchFamily="34" charset="0"/>
              </a:rPr>
              <a:t> stores </a:t>
            </a:r>
            <a:r>
              <a:rPr lang="fr-CH" sz="1600" dirty="0" err="1">
                <a:latin typeface="Calibri Light" panose="020F0302020204030204" pitchFamily="34" charset="0"/>
                <a:cs typeface="Calibri Light" panose="020F0302020204030204" pitchFamily="34" charset="0"/>
              </a:rPr>
              <a:t>after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advertizing</a:t>
            </a:r>
            <a:r>
              <a:rPr lang="fr-CH" sz="1600" dirty="0">
                <a:latin typeface="Calibri Light" panose="020F0302020204030204" pitchFamily="34" charset="0"/>
                <a:cs typeface="Calibri Light" panose="020F0302020204030204" pitchFamily="34" charset="0"/>
              </a:rPr>
              <a:t> (</a:t>
            </a:r>
            <a:r>
              <a:rPr lang="fr-CH" sz="1400" dirty="0" err="1">
                <a:latin typeface="Courier New" panose="02070309020205020404" pitchFamily="49" charset="0"/>
                <a:cs typeface="Courier New" panose="02070309020205020404" pitchFamily="49" charset="0"/>
              </a:rPr>
              <a:t>Time.s</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effect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indeed</a:t>
            </a:r>
            <a:r>
              <a:rPr lang="fr-CH" sz="1600" dirty="0">
                <a:latin typeface="Calibri Light" panose="020F0302020204030204" pitchFamily="34" charset="0"/>
                <a:cs typeface="Calibri Light" panose="020F0302020204030204" pitchFamily="34" charset="0"/>
              </a:rPr>
              <a:t> observe </a:t>
            </a:r>
            <a:r>
              <a:rPr lang="fr-CH" sz="1600" dirty="0" err="1">
                <a:latin typeface="Calibri Light" panose="020F0302020204030204" pitchFamily="34" charset="0"/>
                <a:cs typeface="Calibri Light" panose="020F0302020204030204" pitchFamily="34" charset="0"/>
              </a:rPr>
              <a:t>continuing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negative</a:t>
            </a:r>
            <a:r>
              <a:rPr lang="fr-CH" sz="1600" dirty="0">
                <a:latin typeface="Calibri Light" panose="020F0302020204030204" pitchFamily="34" charset="0"/>
                <a:cs typeface="Calibri Light" panose="020F0302020204030204" pitchFamily="34" charset="0"/>
              </a:rPr>
              <a:t> sales for S11, (</a:t>
            </a:r>
            <a:r>
              <a:rPr lang="en-CH" sz="1600" dirty="0">
                <a:latin typeface="Calibri Light" panose="020F0302020204030204" pitchFamily="34" charset="0"/>
                <a:cs typeface="Calibri Light" panose="020F0302020204030204" pitchFamily="34" charset="0"/>
              </a:rPr>
              <a:t>-5.17</a:t>
            </a:r>
            <a:r>
              <a:rPr lang="en-GB" sz="1600" dirty="0">
                <a:latin typeface="Calibri Light" panose="020F0302020204030204" pitchFamily="34" charset="0"/>
                <a:cs typeface="Calibri Light" panose="020F0302020204030204" pitchFamily="34" charset="0"/>
              </a:rPr>
              <a:t>-1.16=-6.33 after </a:t>
            </a:r>
            <a:r>
              <a:rPr lang="en-GB" sz="1600" dirty="0" err="1">
                <a:latin typeface="Calibri Light" panose="020F0302020204030204" pitchFamily="34" charset="0"/>
                <a:cs typeface="Calibri Light" panose="020F0302020204030204" pitchFamily="34" charset="0"/>
              </a:rPr>
              <a:t>advertizing</a:t>
            </a:r>
            <a:r>
              <a:rPr lang="en-GB" sz="1600" dirty="0">
                <a:latin typeface="Calibri Light" panose="020F0302020204030204" pitchFamily="34" charset="0"/>
                <a:cs typeface="Calibri Light" panose="020F0302020204030204" pitchFamily="34" charset="0"/>
              </a:rPr>
              <a:t>)</a:t>
            </a:r>
            <a:r>
              <a:rPr lang="fr-CH" sz="1600" dirty="0">
                <a:latin typeface="Calibri Light" panose="020F0302020204030204" pitchFamily="34" charset="0"/>
                <a:cs typeface="Calibri Light" panose="020F0302020204030204" pitchFamily="34" charset="0"/>
              </a:rPr>
              <a:t>:</a:t>
            </a:r>
          </a:p>
          <a:p>
            <a:endParaRPr lang="fr-CH" sz="1600" dirty="0">
              <a:latin typeface="Times New Roman" panose="02020603050405020304" pitchFamily="18" charset="0"/>
              <a:cs typeface="Times New Roman" panose="02020603050405020304" pitchFamily="18" charset="0"/>
            </a:endParaRPr>
          </a:p>
          <a:p>
            <a:pPr marL="0" indent="0">
              <a:buNone/>
            </a:pPr>
            <a:r>
              <a:rPr lang="fr-CH" sz="1200" dirty="0">
                <a:latin typeface="Courier New" panose="02070309020205020404" pitchFamily="49" charset="0"/>
                <a:cs typeface="Courier New" panose="02070309020205020404" pitchFamily="49" charset="0"/>
              </a:rPr>
              <a:t>	coef(</a:t>
            </a:r>
            <a:r>
              <a:rPr lang="fr-CH" sz="1200" dirty="0" err="1">
                <a:latin typeface="Courier New" panose="02070309020205020404" pitchFamily="49" charset="0"/>
                <a:cs typeface="Courier New" panose="02070309020205020404" pitchFamily="49" charset="0"/>
              </a:rPr>
              <a:t>splinemod</a:t>
            </a:r>
            <a:r>
              <a:rPr lang="fr-CH" sz="1200" dirty="0">
                <a:latin typeface="Courier New" panose="02070309020205020404" pitchFamily="49" charset="0"/>
                <a:cs typeface="Courier New" panose="02070309020205020404" pitchFamily="49" charset="0"/>
              </a:rPr>
              <a:t>)$Store</a:t>
            </a: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E. </a:t>
            </a:r>
            <a:r>
              <a:rPr lang="fr-CH" sz="3200" dirty="0" err="1">
                <a:solidFill>
                  <a:schemeClr val="tx2">
                    <a:lumMod val="75000"/>
                  </a:schemeClr>
                </a:solidFill>
                <a:latin typeface="Tw Cen MT" panose="020B0602020104020603" pitchFamily="34" charset="0"/>
              </a:rPr>
              <a:t>Bootstrapping</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with</a:t>
            </a:r>
            <a:r>
              <a:rPr lang="fr-CH" sz="3200" dirty="0">
                <a:solidFill>
                  <a:schemeClr val="tx2">
                    <a:lumMod val="75000"/>
                  </a:schemeClr>
                </a:solidFill>
                <a:latin typeface="Tw Cen MT" panose="020B0602020104020603" pitchFamily="34" charset="0"/>
              </a:rPr>
              <a:t> lme4</a:t>
            </a:r>
            <a:endParaRPr lang="en-GB" sz="3200" dirty="0">
              <a:solidFill>
                <a:schemeClr val="tx2">
                  <a:lumMod val="75000"/>
                </a:schemeClr>
              </a:solidFill>
              <a:latin typeface="Tw Cen MT" panose="020B0602020104020603" pitchFamily="34" charset="0"/>
            </a:endParaRPr>
          </a:p>
        </p:txBody>
      </p:sp>
      <p:sp>
        <p:nvSpPr>
          <p:cNvPr id="2" name="Rectangle 1">
            <a:extLst>
              <a:ext uri="{FF2B5EF4-FFF2-40B4-BE49-F238E27FC236}">
                <a16:creationId xmlns:a16="http://schemas.microsoft.com/office/drawing/2014/main" id="{A7147B72-F403-4979-82A1-9CA556021DCC}"/>
              </a:ext>
            </a:extLst>
          </p:cNvPr>
          <p:cNvSpPr/>
          <p:nvPr/>
        </p:nvSpPr>
        <p:spPr>
          <a:xfrm>
            <a:off x="4367808" y="4941168"/>
            <a:ext cx="3912097" cy="1384995"/>
          </a:xfrm>
          <a:prstGeom prst="rect">
            <a:avLst/>
          </a:prstGeom>
          <a:ln>
            <a:solidFill>
              <a:schemeClr val="tx1">
                <a:lumMod val="50000"/>
                <a:lumOff val="50000"/>
              </a:schemeClr>
            </a:solidFill>
            <a:prstDash val="dash"/>
          </a:ln>
        </p:spPr>
        <p:txBody>
          <a:bodyPr wrap="square">
            <a:spAutoFit/>
          </a:bodyPr>
          <a:lstStyle/>
          <a:p>
            <a:r>
              <a:rPr lang="en-CH" sz="1200" dirty="0">
                <a:latin typeface="Courier New" panose="02070309020205020404" pitchFamily="49" charset="0"/>
                <a:cs typeface="Courier New" panose="02070309020205020404" pitchFamily="49" charset="0"/>
              </a:rPr>
              <a:t> </a:t>
            </a:r>
            <a:r>
              <a:rPr lang="en-GB" sz="1200" dirty="0">
                <a:latin typeface="Courier New" panose="02070309020205020404" pitchFamily="49" charset="0"/>
                <a:cs typeface="Courier New" panose="02070309020205020404" pitchFamily="49" charset="0"/>
              </a:rPr>
              <a:t>   </a:t>
            </a:r>
            <a:r>
              <a:rPr lang="en-CH" sz="1200" dirty="0">
                <a:latin typeface="Courier New" panose="02070309020205020404" pitchFamily="49" charset="0"/>
                <a:cs typeface="Courier New" panose="02070309020205020404" pitchFamily="49" charset="0"/>
              </a:rPr>
              <a:t>(Intercept)    Time.z    Time.s</a:t>
            </a:r>
          </a:p>
          <a:p>
            <a:r>
              <a:rPr lang="en-CH" sz="1200" dirty="0">
                <a:latin typeface="Courier New" panose="02070309020205020404" pitchFamily="49" charset="0"/>
                <a:cs typeface="Courier New" panose="02070309020205020404" pitchFamily="49" charset="0"/>
              </a:rPr>
              <a:t>S1     12.71289 -4.453834 15.712598</a:t>
            </a:r>
          </a:p>
          <a:p>
            <a:r>
              <a:rPr lang="en-CH" sz="1200" dirty="0">
                <a:latin typeface="Courier New" panose="02070309020205020404" pitchFamily="49" charset="0"/>
                <a:cs typeface="Courier New" panose="02070309020205020404" pitchFamily="49" charset="0"/>
              </a:rPr>
              <a:t>S10    12.17844 -5.004902 17.016701</a:t>
            </a:r>
          </a:p>
          <a:p>
            <a:r>
              <a:rPr lang="en-CH" sz="1200" dirty="0">
                <a:latin typeface="Courier New" panose="02070309020205020404" pitchFamily="49" charset="0"/>
                <a:cs typeface="Courier New" panose="02070309020205020404" pitchFamily="49" charset="0"/>
              </a:rPr>
              <a:t>S11    13.56358 -5.176341 </a:t>
            </a:r>
            <a:r>
              <a:rPr lang="en-CH" sz="1200" b="1" dirty="0">
                <a:solidFill>
                  <a:srgbClr val="FF0000"/>
                </a:solidFill>
                <a:latin typeface="Courier New" panose="02070309020205020404" pitchFamily="49" charset="0"/>
                <a:cs typeface="Courier New" panose="02070309020205020404" pitchFamily="49" charset="0"/>
              </a:rPr>
              <a:t>-1.166905</a:t>
            </a:r>
          </a:p>
          <a:p>
            <a:r>
              <a:rPr lang="en-CH" sz="1200" dirty="0">
                <a:latin typeface="Courier New" panose="02070309020205020404" pitchFamily="49" charset="0"/>
                <a:cs typeface="Courier New" panose="02070309020205020404" pitchFamily="49" charset="0"/>
              </a:rPr>
              <a:t>S12    14.26271 -4.741318  9.640960</a:t>
            </a:r>
          </a:p>
          <a:p>
            <a:r>
              <a:rPr lang="en-CH" sz="1200" dirty="0">
                <a:latin typeface="Courier New" panose="02070309020205020404" pitchFamily="49" charset="0"/>
                <a:cs typeface="Courier New" panose="02070309020205020404" pitchFamily="49" charset="0"/>
              </a:rPr>
              <a:t>S13    12.83449 -4.559477 16.412712</a:t>
            </a:r>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a:t>
            </a:r>
            <a:endParaRPr lang="en-CH" sz="1200" dirty="0">
              <a:latin typeface="Courier New" panose="02070309020205020404" pitchFamily="49" charset="0"/>
              <a:cs typeface="Courier New" panose="02070309020205020404" pitchFamily="49" charset="0"/>
            </a:endParaRPr>
          </a:p>
        </p:txBody>
      </p:sp>
      <p:cxnSp>
        <p:nvCxnSpPr>
          <p:cNvPr id="7" name="Straight Connector 6">
            <a:extLst>
              <a:ext uri="{FF2B5EF4-FFF2-40B4-BE49-F238E27FC236}">
                <a16:creationId xmlns:a16="http://schemas.microsoft.com/office/drawing/2014/main" id="{E13B5475-EFF7-44E8-B765-A281C754171F}"/>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40C2CC14-E749-4BF4-ABF0-B73AE398145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spTree>
    <p:extLst>
      <p:ext uri="{BB962C8B-B14F-4D97-AF65-F5344CB8AC3E}">
        <p14:creationId xmlns:p14="http://schemas.microsoft.com/office/powerpoint/2010/main" val="3188584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a:latin typeface="Calibri Light" panose="020F0302020204030204" pitchFamily="34" charset="0"/>
                <a:cs typeface="Calibri Light" panose="020F0302020204030204" pitchFamily="34" charset="0"/>
              </a:rPr>
              <a:t>To </a:t>
            </a:r>
            <a:r>
              <a:rPr lang="fr-CH" sz="1600" dirty="0" err="1">
                <a:latin typeface="Calibri Light" panose="020F0302020204030204" pitchFamily="34" charset="0"/>
                <a:cs typeface="Calibri Light" panose="020F0302020204030204" pitchFamily="34" charset="0"/>
              </a:rPr>
              <a:t>bootstrap</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spline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need</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specify</a:t>
            </a:r>
            <a:r>
              <a:rPr lang="fr-CH" sz="1600" dirty="0">
                <a:latin typeface="Calibri Light" panose="020F0302020204030204" pitchFamily="34" charset="0"/>
                <a:cs typeface="Calibri Light" panose="020F0302020204030204" pitchFamily="34" charset="0"/>
              </a:rPr>
              <a:t> a custom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extracts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desired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statistics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from</a:t>
            </a:r>
            <a:r>
              <a:rPr lang="fr-CH" sz="1600" dirty="0">
                <a:latin typeface="Calibri Light" panose="020F0302020204030204" pitchFamily="34" charset="0"/>
                <a:cs typeface="Calibri Light" panose="020F0302020204030204" pitchFamily="34" charset="0"/>
              </a:rPr>
              <a:t> an </a:t>
            </a:r>
            <a:r>
              <a:rPr lang="fr-CH" sz="1400" dirty="0" err="1">
                <a:latin typeface="Courier New" panose="02070309020205020404" pitchFamily="49" charset="0"/>
                <a:cs typeface="Courier New" panose="02070309020205020404" pitchFamily="49" charset="0"/>
              </a:rPr>
              <a:t>lmer</a:t>
            </a:r>
            <a:r>
              <a:rPr lang="fr-CH" sz="1600" dirty="0">
                <a:latin typeface="Times New Roman" panose="02020603050405020304" pitchFamily="18" charset="0"/>
                <a:cs typeface="Times New Roman" panose="02020603050405020304" pitchFamily="18" charset="0"/>
              </a:rPr>
              <a:t> </a:t>
            </a:r>
            <a:r>
              <a:rPr lang="fr-CH" sz="1600" dirty="0">
                <a:latin typeface="Calibri Light" panose="020F0302020204030204" pitchFamily="34" charset="0"/>
                <a:cs typeface="Calibri Light" panose="020F0302020204030204" pitchFamily="34" charset="0"/>
              </a:rPr>
              <a:t>model, and </a:t>
            </a:r>
            <a:r>
              <a:rPr lang="fr-CH" sz="1600" dirty="0" err="1">
                <a:latin typeface="Calibri Light" panose="020F0302020204030204" pitchFamily="34" charset="0"/>
                <a:cs typeface="Calibri Light" panose="020F0302020204030204" pitchFamily="34" charset="0"/>
              </a:rPr>
              <a:t>then</a:t>
            </a:r>
            <a:r>
              <a:rPr lang="fr-CH" sz="1600" dirty="0">
                <a:latin typeface="Calibri Light" panose="020F0302020204030204" pitchFamily="34" charset="0"/>
                <a:cs typeface="Calibri Light" panose="020F0302020204030204" pitchFamily="34" charset="0"/>
              </a:rPr>
              <a:t> plug the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into</a:t>
            </a:r>
            <a:r>
              <a:rPr lang="fr-CH" sz="1600" dirty="0">
                <a:latin typeface="Calibri Light" panose="020F0302020204030204" pitchFamily="34" charset="0"/>
                <a:cs typeface="Calibri Light" panose="020F0302020204030204" pitchFamily="34" charset="0"/>
              </a:rPr>
              <a:t> </a:t>
            </a:r>
            <a:r>
              <a:rPr lang="fr-CH" sz="1400" dirty="0" err="1">
                <a:latin typeface="Courier New" panose="02070309020205020404" pitchFamily="49" charset="0"/>
                <a:cs typeface="Courier New" panose="02070309020205020404" pitchFamily="49" charset="0"/>
              </a:rPr>
              <a:t>bootMer</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together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our</a:t>
            </a:r>
            <a:r>
              <a:rPr lang="fr-CH" sz="1600" dirty="0">
                <a:latin typeface="Calibri Light" panose="020F0302020204030204" pitchFamily="34" charset="0"/>
                <a:cs typeface="Calibri Light" panose="020F0302020204030204" pitchFamily="34" charset="0"/>
              </a:rPr>
              <a:t> original model, </a:t>
            </a:r>
            <a:r>
              <a:rPr lang="fr-CH" sz="1600" dirty="0" err="1">
                <a:latin typeface="Calibri Light" panose="020F0302020204030204" pitchFamily="34" charset="0"/>
                <a:cs typeface="Calibri Light" panose="020F0302020204030204" pitchFamily="34" charset="0"/>
              </a:rPr>
              <a:t>specifying</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number</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bootstrap</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replicates</a:t>
            </a:r>
            <a:r>
              <a:rPr lang="fr-CH" sz="1600" dirty="0">
                <a:latin typeface="Calibri Light" panose="020F0302020204030204" pitchFamily="34" charset="0"/>
                <a:cs typeface="Calibri Light" panose="020F0302020204030204" pitchFamily="34" charset="0"/>
              </a:rPr>
              <a:t>:</a:t>
            </a:r>
          </a:p>
          <a:p>
            <a:endParaRPr lang="fr-CH" sz="1600" dirty="0">
              <a:latin typeface="Times New Roman" panose="02020603050405020304" pitchFamily="18" charset="0"/>
              <a:cs typeface="Times New Roman" panose="02020603050405020304" pitchFamily="18" charset="0"/>
            </a:endParaRP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coef.out</a:t>
            </a:r>
            <a:r>
              <a:rPr lang="fr-CH" sz="1200" dirty="0">
                <a:latin typeface="Courier New" panose="02070309020205020404" pitchFamily="49" charset="0"/>
                <a:cs typeface="Courier New" panose="02070309020205020404" pitchFamily="49" charset="0"/>
              </a:rPr>
              <a:t> &lt;- </a:t>
            </a:r>
            <a:r>
              <a:rPr lang="fr-CH" sz="1200" dirty="0" err="1">
                <a:latin typeface="Courier New" panose="02070309020205020404" pitchFamily="49" charset="0"/>
                <a:cs typeface="Courier New" panose="02070309020205020404" pitchFamily="49" charset="0"/>
              </a:rPr>
              <a:t>function</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merMod</a:t>
            </a:r>
            <a:r>
              <a:rPr lang="fr-CH" sz="1200" dirty="0">
                <a:latin typeface="Courier New" panose="02070309020205020404" pitchFamily="49" charset="0"/>
                <a:cs typeface="Courier New" panose="02070309020205020404" pitchFamily="49" charset="0"/>
              </a:rPr>
              <a:t>) { coef(</a:t>
            </a:r>
            <a:r>
              <a:rPr lang="fr-CH" sz="1200" dirty="0" err="1">
                <a:latin typeface="Courier New" panose="02070309020205020404" pitchFamily="49" charset="0"/>
                <a:cs typeface="Courier New" panose="02070309020205020404" pitchFamily="49" charset="0"/>
              </a:rPr>
              <a:t>merMod</a:t>
            </a:r>
            <a:r>
              <a:rPr lang="fr-CH" sz="1200" dirty="0">
                <a:latin typeface="Courier New" panose="02070309020205020404" pitchFamily="49" charset="0"/>
                <a:cs typeface="Courier New" panose="02070309020205020404" pitchFamily="49" charset="0"/>
              </a:rPr>
              <a:t>)$Store[,3] }</a:t>
            </a: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set.seed</a:t>
            </a:r>
            <a:r>
              <a:rPr lang="fr-CH" sz="1200" dirty="0">
                <a:latin typeface="Courier New" panose="02070309020205020404" pitchFamily="49" charset="0"/>
                <a:cs typeface="Courier New" panose="02070309020205020404" pitchFamily="49" charset="0"/>
              </a:rPr>
              <a:t>(59)</a:t>
            </a:r>
          </a:p>
          <a:p>
            <a:pPr marL="0" indent="0">
              <a:buNone/>
            </a:pPr>
            <a:r>
              <a:rPr lang="fr-CH" sz="1200" dirty="0">
                <a:latin typeface="Courier New" panose="02070309020205020404" pitchFamily="49" charset="0"/>
                <a:cs typeface="Courier New" panose="02070309020205020404" pitchFamily="49" charset="0"/>
              </a:rPr>
              <a:t>	</a:t>
            </a:r>
            <a:r>
              <a:rPr lang="fr-CH" sz="1200" b="1" dirty="0" err="1">
                <a:solidFill>
                  <a:srgbClr val="9900CC"/>
                </a:solidFill>
                <a:latin typeface="Courier New" panose="02070309020205020404" pitchFamily="49" charset="0"/>
                <a:cs typeface="Courier New" panose="02070309020205020404" pitchFamily="49" charset="0"/>
              </a:rPr>
              <a:t>system.time</a:t>
            </a:r>
            <a:r>
              <a:rPr lang="fr-CH" sz="1200" b="1" dirty="0">
                <a:solidFill>
                  <a:srgbClr val="9900CC"/>
                </a:solidFill>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boot.out</a:t>
            </a:r>
            <a:r>
              <a:rPr lang="fr-CH" sz="1200" dirty="0">
                <a:latin typeface="Courier New" panose="02070309020205020404" pitchFamily="49" charset="0"/>
                <a:cs typeface="Courier New" panose="02070309020205020404" pitchFamily="49" charset="0"/>
              </a:rPr>
              <a:t> &lt;- </a:t>
            </a:r>
            <a:r>
              <a:rPr lang="fr-CH" sz="1200" dirty="0" err="1">
                <a:latin typeface="Courier New" panose="02070309020205020404" pitchFamily="49" charset="0"/>
                <a:cs typeface="Courier New" panose="02070309020205020404" pitchFamily="49" charset="0"/>
              </a:rPr>
              <a:t>bootMer</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splinemod,FUN</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coef.out,nsim</a:t>
            </a:r>
            <a:r>
              <a:rPr lang="fr-CH" sz="1200" dirty="0">
                <a:latin typeface="Courier New" panose="02070309020205020404" pitchFamily="49" charset="0"/>
                <a:cs typeface="Courier New" panose="02070309020205020404" pitchFamily="49" charset="0"/>
              </a:rPr>
              <a:t>=9999,</a:t>
            </a:r>
            <a:r>
              <a:rPr lang="fr-CH" sz="1200" b="1" dirty="0">
                <a:solidFill>
                  <a:srgbClr val="FF0000"/>
                </a:solidFill>
                <a:latin typeface="Courier New" panose="02070309020205020404" pitchFamily="49" charset="0"/>
                <a:cs typeface="Courier New" panose="02070309020205020404" pitchFamily="49" charset="0"/>
              </a:rPr>
              <a:t>use.u=TRUE</a:t>
            </a:r>
            <a:r>
              <a:rPr lang="fr-CH" sz="1200" dirty="0">
                <a:latin typeface="Courier New" panose="02070309020205020404" pitchFamily="49" charset="0"/>
                <a:cs typeface="Courier New" panose="02070309020205020404" pitchFamily="49" charset="0"/>
              </a:rPr>
              <a:t>)</a:t>
            </a:r>
            <a:r>
              <a:rPr lang="fr-CH" sz="1200" b="1" dirty="0">
                <a:solidFill>
                  <a:srgbClr val="9900CC"/>
                </a:solidFill>
                <a:latin typeface="Courier New" panose="02070309020205020404" pitchFamily="49" charset="0"/>
                <a:cs typeface="Courier New" panose="02070309020205020404" pitchFamily="49" charset="0"/>
              </a:rPr>
              <a:t>)</a:t>
            </a: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confint</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boot.out,method</a:t>
            </a:r>
            <a:r>
              <a:rPr lang="fr-CH" sz="1200" dirty="0">
                <a:latin typeface="Courier New" panose="02070309020205020404" pitchFamily="49" charset="0"/>
                <a:cs typeface="Courier New" panose="02070309020205020404" pitchFamily="49" charset="0"/>
              </a:rPr>
              <a:t>="boot",</a:t>
            </a:r>
            <a:r>
              <a:rPr lang="fr-CH" sz="1200" dirty="0" err="1">
                <a:latin typeface="Courier New" panose="02070309020205020404" pitchFamily="49" charset="0"/>
                <a:cs typeface="Courier New" panose="02070309020205020404" pitchFamily="49" charset="0"/>
              </a:rPr>
              <a:t>boot.type</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perc</a:t>
            </a:r>
            <a:r>
              <a:rPr lang="fr-CH" sz="1200" dirty="0">
                <a:latin typeface="Courier New" panose="02070309020205020404" pitchFamily="49" charset="0"/>
                <a:cs typeface="Courier New" panose="02070309020205020404" pitchFamily="49" charset="0"/>
              </a:rPr>
              <a:t>",</a:t>
            </a:r>
            <a:r>
              <a:rPr lang="fr-CH" sz="1200" b="1" dirty="0" err="1">
                <a:solidFill>
                  <a:srgbClr val="FF0000"/>
                </a:solidFill>
                <a:latin typeface="Courier New" panose="02070309020205020404" pitchFamily="49" charset="0"/>
                <a:cs typeface="Courier New" panose="02070309020205020404" pitchFamily="49" charset="0"/>
              </a:rPr>
              <a:t>level</a:t>
            </a:r>
            <a:r>
              <a:rPr lang="fr-CH" sz="1200" b="1" dirty="0">
                <a:solidFill>
                  <a:srgbClr val="FF0000"/>
                </a:solidFill>
                <a:latin typeface="Courier New" panose="02070309020205020404" pitchFamily="49" charset="0"/>
                <a:cs typeface="Courier New" panose="02070309020205020404" pitchFamily="49" charset="0"/>
              </a:rPr>
              <a:t>=0.999</a:t>
            </a:r>
            <a:r>
              <a:rPr lang="fr-CH" sz="1200" dirty="0">
                <a:latin typeface="Courier New" panose="02070309020205020404" pitchFamily="49" charset="0"/>
                <a:cs typeface="Courier New" panose="02070309020205020404" pitchFamily="49" charset="0"/>
              </a:rPr>
              <a:t>)</a:t>
            </a:r>
          </a:p>
          <a:p>
            <a:pPr marL="0" indent="0">
              <a:buNone/>
            </a:pPr>
            <a:endParaRPr lang="fr-CH" sz="1600" dirty="0">
              <a:latin typeface="Times New Roman" panose="02020603050405020304" pitchFamily="18" charset="0"/>
              <a:cs typeface="Times New Roman" panose="02020603050405020304" pitchFamily="18" charset="0"/>
            </a:endParaRPr>
          </a:p>
          <a:p>
            <a:r>
              <a:rPr lang="fr-CH" sz="1600">
                <a:latin typeface="Calibri Light" panose="020F0302020204030204" pitchFamily="34" charset="0"/>
                <a:cs typeface="Calibri Light" panose="020F0302020204030204" pitchFamily="34" charset="0"/>
              </a:rPr>
              <a:t>The </a:t>
            </a:r>
            <a:r>
              <a:rPr lang="fr-CH" sz="1400" dirty="0" err="1">
                <a:latin typeface="Courier New" panose="02070309020205020404" pitchFamily="49" charset="0"/>
                <a:cs typeface="Courier New" panose="02070309020205020404" pitchFamily="49" charset="0"/>
              </a:rPr>
              <a:t>use.u</a:t>
            </a:r>
            <a:r>
              <a:rPr lang="fr-CH" sz="1600" dirty="0">
                <a:latin typeface="Times New Roman" panose="02020603050405020304" pitchFamily="18" charset="0"/>
                <a:cs typeface="Times New Roman" panose="02020603050405020304" pitchFamily="18" charset="0"/>
              </a:rPr>
              <a:t> </a:t>
            </a:r>
            <a:r>
              <a:rPr lang="fr-CH" sz="1600" dirty="0">
                <a:latin typeface="Calibri Light" panose="020F0302020204030204" pitchFamily="34" charset="0"/>
                <a:cs typeface="Calibri Light" panose="020F0302020204030204" pitchFamily="34" charset="0"/>
              </a:rPr>
              <a:t>argument </a:t>
            </a:r>
            <a:r>
              <a:rPr lang="fr-CH" sz="1600" dirty="0" err="1">
                <a:latin typeface="Calibri Light" panose="020F0302020204030204" pitchFamily="34" charset="0"/>
                <a:cs typeface="Calibri Light" panose="020F0302020204030204" pitchFamily="34" charset="0"/>
              </a:rPr>
              <a:t>determines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whether</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bootstrap</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conditioning</a:t>
            </a:r>
            <a:r>
              <a:rPr lang="fr-CH" sz="1600" dirty="0">
                <a:latin typeface="Calibri Light" panose="020F0302020204030204" pitchFamily="34" charset="0"/>
                <a:cs typeface="Calibri Light" panose="020F0302020204030204" pitchFamily="34" charset="0"/>
              </a:rPr>
              <a:t> on the full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structure. </a:t>
            </a:r>
            <a:r>
              <a:rPr lang="fr-CH" sz="1600" dirty="0" err="1">
                <a:latin typeface="Calibri Light" panose="020F0302020204030204" pitchFamily="34" charset="0"/>
                <a:cs typeface="Calibri Light" panose="020F0302020204030204" pitchFamily="34" charset="0"/>
              </a:rPr>
              <a:t>When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your</a:t>
            </a:r>
            <a:r>
              <a:rPr lang="fr-CH" sz="1600" dirty="0">
                <a:latin typeface="Calibri Light" panose="020F0302020204030204" pitchFamily="34" charset="0"/>
                <a:cs typeface="Calibri Light" panose="020F0302020204030204" pitchFamily="34" charset="0"/>
              </a:rPr>
              <a:t> model has </a:t>
            </a:r>
            <a:r>
              <a:rPr lang="fr-CH" sz="1600" dirty="0" err="1">
                <a:latin typeface="Calibri Light" panose="020F0302020204030204" pitchFamily="34" charset="0"/>
                <a:cs typeface="Calibri Light" panose="020F0302020204030204" pitchFamily="34" charset="0"/>
              </a:rPr>
              <a:t>complex</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and the </a:t>
            </a:r>
            <a:r>
              <a:rPr lang="fr-CH" sz="1600" dirty="0" err="1">
                <a:latin typeface="Calibri Light" panose="020F0302020204030204" pitchFamily="34" charset="0"/>
                <a:cs typeface="Calibri Light" panose="020F0302020204030204" pitchFamily="34" charset="0"/>
              </a:rPr>
              <a:t>aim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specifically</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bootstrap</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their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estimated</a:t>
            </a:r>
            <a:r>
              <a:rPr lang="fr-CH" sz="1600" dirty="0">
                <a:latin typeface="Calibri Light" panose="020F0302020204030204" pitchFamily="34" charset="0"/>
                <a:cs typeface="Calibri Light" panose="020F0302020204030204" pitchFamily="34" charset="0"/>
              </a:rPr>
              <a:t> values </a:t>
            </a:r>
            <a:r>
              <a:rPr lang="fr-CH" sz="1600" dirty="0" err="1">
                <a:latin typeface="Calibri Light" panose="020F0302020204030204" pitchFamily="34" charset="0"/>
                <a:cs typeface="Calibri Light" panose="020F0302020204030204" pitchFamily="34" charset="0"/>
              </a:rPr>
              <a:t>then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should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never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FALSE! The </a:t>
            </a:r>
            <a:r>
              <a:rPr lang="fr-CH" sz="1400" dirty="0" err="1">
                <a:latin typeface="Courier New" panose="02070309020205020404" pitchFamily="49" charset="0"/>
                <a:cs typeface="Courier New" panose="02070309020205020404" pitchFamily="49" charset="0"/>
              </a:rPr>
              <a:t>confint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prints</a:t>
            </a:r>
            <a:r>
              <a:rPr lang="fr-CH" sz="1600" dirty="0">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bootstrap</a:t>
            </a:r>
            <a:r>
              <a:rPr lang="fr-CH" sz="1600" dirty="0">
                <a:solidFill>
                  <a:srgbClr val="0070C0"/>
                </a:solidFill>
                <a:latin typeface="Calibri Light" panose="020F0302020204030204" pitchFamily="34" charset="0"/>
                <a:cs typeface="Calibri Light" panose="020F0302020204030204" pitchFamily="34" charset="0"/>
              </a:rPr>
              <a:t> percentile* </a:t>
            </a:r>
            <a:r>
              <a:rPr lang="fr-CH" sz="1600" dirty="0" err="1">
                <a:solidFill>
                  <a:srgbClr val="0070C0"/>
                </a:solidFill>
                <a:latin typeface="Calibri Light" panose="020F0302020204030204" pitchFamily="34" charset="0"/>
                <a:cs typeface="Calibri Light" panose="020F0302020204030204" pitchFamily="34" charset="0"/>
              </a:rPr>
              <a:t>intervals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test at a conservative </a:t>
            </a:r>
            <a:r>
              <a:rPr lang="el-GR" sz="1600" dirty="0">
                <a:latin typeface="Calibri Light" panose="020F0302020204030204" pitchFamily="34" charset="0"/>
                <a:cs typeface="Calibri Light" panose="020F0302020204030204" pitchFamily="34" charset="0"/>
              </a:rPr>
              <a:t>α</a:t>
            </a:r>
            <a:r>
              <a:rPr lang="en-US" sz="1600" dirty="0">
                <a:latin typeface="Calibri Light" panose="020F0302020204030204" pitchFamily="34" charset="0"/>
                <a:cs typeface="Calibri Light" panose="020F0302020204030204" pitchFamily="34" charset="0"/>
              </a:rPr>
              <a:t> = 0.001</a:t>
            </a:r>
            <a:r>
              <a:rPr lang="fr-CH" sz="1600" dirty="0">
                <a:latin typeface="Calibri Light" panose="020F0302020204030204" pitchFamily="34" charset="0"/>
                <a:cs typeface="Calibri Light" panose="020F0302020204030204" pitchFamily="34" charset="0"/>
              </a:rPr>
              <a:t>:</a:t>
            </a:r>
            <a:endParaRPr lang="fr-CH" sz="1200" dirty="0">
              <a:latin typeface="Calibri Light" panose="020F0302020204030204" pitchFamily="34" charset="0"/>
              <a:cs typeface="Calibri Light" panose="020F0302020204030204" pitchFamily="34"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E. </a:t>
            </a:r>
            <a:r>
              <a:rPr lang="fr-CH" sz="3200" dirty="0" err="1">
                <a:solidFill>
                  <a:schemeClr val="tx2">
                    <a:lumMod val="75000"/>
                  </a:schemeClr>
                </a:solidFill>
                <a:latin typeface="Tw Cen MT" panose="020B0602020104020603" pitchFamily="34" charset="0"/>
              </a:rPr>
              <a:t>Bootstrapping</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with</a:t>
            </a:r>
            <a:r>
              <a:rPr lang="fr-CH" sz="3200" dirty="0">
                <a:solidFill>
                  <a:schemeClr val="tx2">
                    <a:lumMod val="75000"/>
                  </a:schemeClr>
                </a:solidFill>
                <a:latin typeface="Tw Cen MT" panose="020B0602020104020603" pitchFamily="34" charset="0"/>
              </a:rPr>
              <a:t> lme4</a:t>
            </a:r>
            <a:endParaRPr lang="en-GB" sz="3200" dirty="0">
              <a:solidFill>
                <a:schemeClr val="tx2">
                  <a:lumMod val="75000"/>
                </a:schemeClr>
              </a:solidFill>
              <a:latin typeface="Tw Cen MT" panose="020B0602020104020603" pitchFamily="34" charset="0"/>
            </a:endParaRPr>
          </a:p>
        </p:txBody>
      </p:sp>
      <p:cxnSp>
        <p:nvCxnSpPr>
          <p:cNvPr id="7" name="Straight Connector 6">
            <a:extLst>
              <a:ext uri="{FF2B5EF4-FFF2-40B4-BE49-F238E27FC236}">
                <a16:creationId xmlns:a16="http://schemas.microsoft.com/office/drawing/2014/main" id="{E13B5475-EFF7-44E8-B765-A281C754171F}"/>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40C2CC14-E749-4BF4-ABF0-B73AE398145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sp>
        <p:nvSpPr>
          <p:cNvPr id="4" name="TextBox 3">
            <a:extLst>
              <a:ext uri="{FF2B5EF4-FFF2-40B4-BE49-F238E27FC236}">
                <a16:creationId xmlns:a16="http://schemas.microsoft.com/office/drawing/2014/main" id="{541DF4A8-B323-4F4C-84BF-7D3CF9D5449F}"/>
              </a:ext>
            </a:extLst>
          </p:cNvPr>
          <p:cNvSpPr txBox="1"/>
          <p:nvPr/>
        </p:nvSpPr>
        <p:spPr>
          <a:xfrm>
            <a:off x="9402327" y="6427203"/>
            <a:ext cx="2570063" cy="276999"/>
          </a:xfrm>
          <a:prstGeom prst="rect">
            <a:avLst/>
          </a:prstGeom>
          <a:noFill/>
        </p:spPr>
        <p:txBody>
          <a:bodyPr wrap="none" rtlCol="0">
            <a:spAutoFit/>
          </a:bodyPr>
          <a:lstStyle/>
          <a:p>
            <a:pPr algn="r"/>
            <a:r>
              <a:rPr lang="en-US" sz="1200">
                <a:latin typeface="Calibri Light" panose="020F0302020204030204" pitchFamily="34" charset="0"/>
                <a:cs typeface="Calibri Light" panose="020F0302020204030204" pitchFamily="34" charset="0"/>
              </a:rPr>
              <a:t>*Efron's bootstrap confidence interval.</a:t>
            </a:r>
            <a:endParaRPr lang="en-CH" sz="1200">
              <a:latin typeface="Calibri Light" panose="020F0302020204030204" pitchFamily="34" charset="0"/>
              <a:cs typeface="Calibri Light" panose="020F0302020204030204" pitchFamily="34" charset="0"/>
            </a:endParaRPr>
          </a:p>
        </p:txBody>
      </p:sp>
      <p:sp>
        <p:nvSpPr>
          <p:cNvPr id="5" name="Rectangle 4">
            <a:extLst>
              <a:ext uri="{FF2B5EF4-FFF2-40B4-BE49-F238E27FC236}">
                <a16:creationId xmlns:a16="http://schemas.microsoft.com/office/drawing/2014/main" id="{80CC909A-3C76-456D-A143-29C52C73BA00}"/>
              </a:ext>
            </a:extLst>
          </p:cNvPr>
          <p:cNvSpPr/>
          <p:nvPr/>
        </p:nvSpPr>
        <p:spPr>
          <a:xfrm>
            <a:off x="2423592" y="5125713"/>
            <a:ext cx="2664296" cy="1384995"/>
          </a:xfrm>
          <a:prstGeom prst="rect">
            <a:avLst/>
          </a:prstGeom>
          <a:ln>
            <a:solidFill>
              <a:schemeClr val="tx1">
                <a:lumMod val="50000"/>
                <a:lumOff val="50000"/>
              </a:schemeClr>
            </a:solidFill>
            <a:prstDash val="dash"/>
          </a:ln>
        </p:spPr>
        <p:txBody>
          <a:bodyPr wrap="square">
            <a:spAutoFit/>
          </a:bodyPr>
          <a:lstStyle/>
          <a:p>
            <a:r>
              <a:rPr lang="en-US" sz="1200">
                <a:latin typeface="Courier New" panose="02070309020205020404" pitchFamily="49" charset="0"/>
                <a:cs typeface="Courier New" panose="02070309020205020404" pitchFamily="49" charset="0"/>
              </a:rPr>
              <a:t>       0.05 %   99.95 %</a:t>
            </a:r>
          </a:p>
          <a:p>
            <a:r>
              <a:rPr lang="en-US" sz="1200">
                <a:latin typeface="Courier New" panose="02070309020205020404" pitchFamily="49" charset="0"/>
                <a:cs typeface="Courier New" panose="02070309020205020404" pitchFamily="49" charset="0"/>
              </a:rPr>
              <a:t>S1  13.828784 17.717027</a:t>
            </a:r>
          </a:p>
          <a:p>
            <a:r>
              <a:rPr lang="en-US" sz="1200">
                <a:latin typeface="Courier New" panose="02070309020205020404" pitchFamily="49" charset="0"/>
                <a:cs typeface="Courier New" panose="02070309020205020404" pitchFamily="49" charset="0"/>
              </a:rPr>
              <a:t>S10 14.741103 18.534818</a:t>
            </a:r>
          </a:p>
          <a:p>
            <a:r>
              <a:rPr lang="en-US" sz="1200">
                <a:latin typeface="Courier New" panose="02070309020205020404" pitchFamily="49" charset="0"/>
                <a:cs typeface="Courier New" panose="02070309020205020404" pitchFamily="49" charset="0"/>
              </a:rPr>
              <a:t>S11 </a:t>
            </a:r>
            <a:r>
              <a:rPr lang="en-US" sz="1200" b="1">
                <a:solidFill>
                  <a:srgbClr val="FF0000"/>
                </a:solidFill>
                <a:latin typeface="Courier New" panose="02070309020205020404" pitchFamily="49" charset="0"/>
                <a:cs typeface="Courier New" panose="02070309020205020404" pitchFamily="49" charset="0"/>
              </a:rPr>
              <a:t>-3.235636  0.763228</a:t>
            </a:r>
          </a:p>
          <a:p>
            <a:r>
              <a:rPr lang="en-US" sz="1200">
                <a:latin typeface="Courier New" panose="02070309020205020404" pitchFamily="49" charset="0"/>
                <a:cs typeface="Courier New" panose="02070309020205020404" pitchFamily="49" charset="0"/>
              </a:rPr>
              <a:t>S12  8.017816 11.920309</a:t>
            </a:r>
          </a:p>
          <a:p>
            <a:r>
              <a:rPr lang="en-US" sz="1200">
                <a:latin typeface="Courier New" panose="02070309020205020404" pitchFamily="49" charset="0"/>
                <a:cs typeface="Courier New" panose="02070309020205020404" pitchFamily="49" charset="0"/>
              </a:rPr>
              <a:t>S13 14.651912 18.474441</a:t>
            </a:r>
          </a:p>
          <a:p>
            <a:r>
              <a:rPr lang="en-US" sz="1200">
                <a:latin typeface="Courier New" panose="02070309020205020404" pitchFamily="49" charset="0"/>
                <a:cs typeface="Courier New" panose="02070309020205020404" pitchFamily="49" charset="0"/>
              </a:rPr>
              <a:t>...</a:t>
            </a:r>
            <a:endParaRPr lang="en-CH" sz="1200">
              <a:latin typeface="Courier New" panose="02070309020205020404" pitchFamily="49" charset="0"/>
              <a:cs typeface="Courier New" panose="02070309020205020404" pitchFamily="49" charset="0"/>
            </a:endParaRPr>
          </a:p>
        </p:txBody>
      </p:sp>
      <p:sp>
        <p:nvSpPr>
          <p:cNvPr id="10" name="TextBox 9">
            <a:extLst>
              <a:ext uri="{FF2B5EF4-FFF2-40B4-BE49-F238E27FC236}">
                <a16:creationId xmlns:a16="http://schemas.microsoft.com/office/drawing/2014/main" id="{1D0B586E-181D-4FCF-A669-B050E87B769E}"/>
              </a:ext>
            </a:extLst>
          </p:cNvPr>
          <p:cNvSpPr txBox="1"/>
          <p:nvPr/>
        </p:nvSpPr>
        <p:spPr>
          <a:xfrm>
            <a:off x="5424059" y="6186696"/>
            <a:ext cx="6548331" cy="276999"/>
          </a:xfrm>
          <a:prstGeom prst="rect">
            <a:avLst/>
          </a:prstGeom>
          <a:noFill/>
        </p:spPr>
        <p:txBody>
          <a:bodyPr wrap="none" rtlCol="0">
            <a:spAutoFit/>
          </a:bodyPr>
          <a:lstStyle/>
          <a:p>
            <a:pPr algn="r"/>
            <a:r>
              <a:rPr lang="en-US" sz="1200">
                <a:solidFill>
                  <a:srgbClr val="9900CC"/>
                </a:solidFill>
                <a:latin typeface="Calibri Light" panose="020F0302020204030204" pitchFamily="34" charset="0"/>
                <a:cs typeface="Calibri Light" panose="020F0302020204030204" pitchFamily="34" charset="0"/>
              </a:rPr>
              <a:t>Putting </a:t>
            </a:r>
            <a:r>
              <a:rPr lang="en-US" sz="1200">
                <a:solidFill>
                  <a:srgbClr val="9900CC"/>
                </a:solidFill>
                <a:latin typeface="Courier New" panose="02070309020205020404" pitchFamily="49" charset="0"/>
                <a:cs typeface="Courier New" panose="02070309020205020404" pitchFamily="49" charset="0"/>
              </a:rPr>
              <a:t>system.time</a:t>
            </a:r>
            <a:r>
              <a:rPr lang="en-US" sz="1200">
                <a:solidFill>
                  <a:srgbClr val="9900CC"/>
                </a:solidFill>
                <a:latin typeface="Calibri Light" panose="020F0302020204030204" pitchFamily="34" charset="0"/>
                <a:cs typeface="Calibri Light" panose="020F0302020204030204" pitchFamily="34" charset="0"/>
              </a:rPr>
              <a:t> around a line of code will track its execution time (ca. 6 minutes for this one)</a:t>
            </a:r>
            <a:endParaRPr lang="en-CH" sz="1200">
              <a:solidFill>
                <a:srgbClr val="9900CC"/>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816286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en-US" sz="1600" dirty="0">
                <a:latin typeface="Calibri Light" panose="020F0302020204030204" pitchFamily="34" charset="0"/>
                <a:cs typeface="Calibri Light" panose="020F0302020204030204" pitchFamily="34" charset="0"/>
              </a:rPr>
              <a:t>With the </a:t>
            </a:r>
            <a:r>
              <a:rPr lang="en-US" sz="1600" dirty="0">
                <a:solidFill>
                  <a:srgbClr val="0070C0"/>
                </a:solidFill>
                <a:latin typeface="Calibri Light" panose="020F0302020204030204" pitchFamily="34" charset="0"/>
                <a:cs typeface="Calibri Light" panose="020F0302020204030204" pitchFamily="34" charset="0"/>
              </a:rPr>
              <a:t>value of 0 contained in the confidence interval </a:t>
            </a:r>
            <a:r>
              <a:rPr lang="en-US" sz="1600" dirty="0">
                <a:latin typeface="Calibri Light" panose="020F0302020204030204" pitchFamily="34" charset="0"/>
                <a:cs typeface="Calibri Light" panose="020F0302020204030204" pitchFamily="34" charset="0"/>
              </a:rPr>
              <a:t>for Store 11, we </a:t>
            </a:r>
            <a:r>
              <a:rPr lang="en-US" sz="1600">
                <a:latin typeface="Calibri Light" panose="020F0302020204030204" pitchFamily="34" charset="0"/>
                <a:cs typeface="Calibri Light" panose="020F0302020204030204" pitchFamily="34" charset="0"/>
              </a:rPr>
              <a:t>could conclude </a:t>
            </a:r>
            <a:r>
              <a:rPr lang="en-US" sz="1600" dirty="0">
                <a:latin typeface="Calibri Light" panose="020F0302020204030204" pitchFamily="34" charset="0"/>
                <a:cs typeface="Calibri Light" panose="020F0302020204030204" pitchFamily="34" charset="0"/>
              </a:rPr>
              <a:t>no evidence for a </a:t>
            </a:r>
            <a:r>
              <a:rPr lang="en-US" sz="1600">
                <a:latin typeface="Calibri Light" panose="020F0302020204030204" pitchFamily="34" charset="0"/>
                <a:cs typeface="Calibri Light" panose="020F0302020204030204" pitchFamily="34" charset="0"/>
              </a:rPr>
              <a:t>significant advertising effect in that store. </a:t>
            </a:r>
            <a:r>
              <a:rPr lang="en-US" sz="1600" dirty="0">
                <a:latin typeface="Calibri Light" panose="020F0302020204030204" pitchFamily="34" charset="0"/>
                <a:cs typeface="Calibri Light" panose="020F0302020204030204" pitchFamily="34" charset="0"/>
              </a:rPr>
              <a:t>Interestingly, all the other stores do have significantly changing sales, with no other store intervals containing 0.</a:t>
            </a:r>
          </a:p>
          <a:p>
            <a:endParaRPr lang="en-US" sz="1600" dirty="0">
              <a:latin typeface="Calibri Light" panose="020F0302020204030204" pitchFamily="34" charset="0"/>
              <a:cs typeface="Calibri Light" panose="020F0302020204030204" pitchFamily="34" charset="0"/>
            </a:endParaRPr>
          </a:p>
          <a:p>
            <a:r>
              <a:rPr lang="en-US" sz="1600">
                <a:latin typeface="Calibri Light" panose="020F0302020204030204" pitchFamily="34" charset="0"/>
                <a:cs typeface="Calibri Light" panose="020F0302020204030204" pitchFamily="34" charset="0"/>
              </a:rPr>
              <a:t>Of </a:t>
            </a:r>
            <a:r>
              <a:rPr lang="en-US" sz="1600" dirty="0">
                <a:latin typeface="Calibri Light" panose="020F0302020204030204" pitchFamily="34" charset="0"/>
                <a:cs typeface="Calibri Light" panose="020F0302020204030204" pitchFamily="34" charset="0"/>
              </a:rPr>
              <a:t>course</a:t>
            </a:r>
            <a:r>
              <a:rPr lang="en-US" sz="1600">
                <a:latin typeface="Calibri Light" panose="020F0302020204030204" pitchFamily="34" charset="0"/>
                <a:cs typeface="Calibri Light" panose="020F0302020204030204" pitchFamily="34" charset="0"/>
              </a:rPr>
              <a:t>, asking </a:t>
            </a:r>
            <a:r>
              <a:rPr lang="en-US" sz="1600" dirty="0">
                <a:latin typeface="Calibri Light" panose="020F0302020204030204" pitchFamily="34" charset="0"/>
                <a:cs typeface="Calibri Light" panose="020F0302020204030204" pitchFamily="34" charset="0"/>
              </a:rPr>
              <a:t>whether stores' sales </a:t>
            </a:r>
            <a:r>
              <a:rPr lang="en-US" sz="1600" dirty="0">
                <a:solidFill>
                  <a:srgbClr val="0070C0"/>
                </a:solidFill>
                <a:latin typeface="Calibri Light" panose="020F0302020204030204" pitchFamily="34" charset="0"/>
                <a:cs typeface="Calibri Light" panose="020F0302020204030204" pitchFamily="34" charset="0"/>
              </a:rPr>
              <a:t>significantly </a:t>
            </a:r>
            <a:r>
              <a:rPr lang="en-US" sz="1600" i="1" dirty="0">
                <a:solidFill>
                  <a:srgbClr val="0070C0"/>
                </a:solidFill>
                <a:latin typeface="Calibri Light" panose="020F0302020204030204" pitchFamily="34" charset="0"/>
                <a:cs typeface="Calibri Light" panose="020F0302020204030204" pitchFamily="34" charset="0"/>
              </a:rPr>
              <a:t>changed</a:t>
            </a:r>
            <a:r>
              <a:rPr lang="en-US" sz="1600" i="1" dirty="0">
                <a:latin typeface="Calibri Light" panose="020F0302020204030204" pitchFamily="34" charset="0"/>
                <a:cs typeface="Calibri Light" panose="020F0302020204030204" pitchFamily="34" charset="0"/>
              </a:rPr>
              <a:t> </a:t>
            </a:r>
            <a:r>
              <a:rPr lang="en-US" sz="1600" dirty="0">
                <a:latin typeface="Calibri Light" panose="020F0302020204030204" pitchFamily="34" charset="0"/>
                <a:cs typeface="Calibri Light" panose="020F0302020204030204" pitchFamily="34" charset="0"/>
              </a:rPr>
              <a:t>between pre- and post-advertising is a different question then asking whether stores' sales </a:t>
            </a:r>
            <a:r>
              <a:rPr lang="en-US" sz="1600" dirty="0">
                <a:solidFill>
                  <a:srgbClr val="0070C0"/>
                </a:solidFill>
                <a:latin typeface="Calibri Light" panose="020F0302020204030204" pitchFamily="34" charset="0"/>
                <a:cs typeface="Calibri Light" panose="020F0302020204030204" pitchFamily="34" charset="0"/>
              </a:rPr>
              <a:t>significantly </a:t>
            </a:r>
            <a:r>
              <a:rPr lang="en-US" sz="1600" i="1" dirty="0">
                <a:solidFill>
                  <a:srgbClr val="0070C0"/>
                </a:solidFill>
                <a:latin typeface="Calibri Light" panose="020F0302020204030204" pitchFamily="34" charset="0"/>
                <a:cs typeface="Calibri Light" panose="020F0302020204030204" pitchFamily="34" charset="0"/>
              </a:rPr>
              <a:t>increased</a:t>
            </a:r>
            <a:r>
              <a:rPr lang="en-US" sz="1600" dirty="0">
                <a:solidFill>
                  <a:srgbClr val="0070C0"/>
                </a:solidFill>
                <a:latin typeface="Calibri Light" panose="020F0302020204030204" pitchFamily="34" charset="0"/>
                <a:cs typeface="Calibri Light" panose="020F0302020204030204" pitchFamily="34" charset="0"/>
              </a:rPr>
              <a:t> </a:t>
            </a:r>
            <a:r>
              <a:rPr lang="en-US" sz="1600" dirty="0">
                <a:latin typeface="Calibri Light" panose="020F0302020204030204" pitchFamily="34" charset="0"/>
                <a:cs typeface="Calibri Light" panose="020F0302020204030204" pitchFamily="34" charset="0"/>
              </a:rPr>
              <a:t>in the post-advertising period. In order to determine the latter, we need to bootstrap the sum of the </a:t>
            </a:r>
            <a:r>
              <a:rPr lang="en-US" sz="1400" dirty="0" err="1">
                <a:latin typeface="Courier New" panose="02070309020205020404" pitchFamily="49" charset="0"/>
                <a:cs typeface="Courier New" panose="02070309020205020404" pitchFamily="49" charset="0"/>
              </a:rPr>
              <a:t>Time.z</a:t>
            </a:r>
            <a:r>
              <a:rPr lang="en-US" sz="1600" dirty="0">
                <a:latin typeface="Times New Roman" panose="02020603050405020304" pitchFamily="18" charset="0"/>
                <a:cs typeface="Times New Roman" panose="02020603050405020304" pitchFamily="18" charset="0"/>
              </a:rPr>
              <a:t> </a:t>
            </a:r>
            <a:r>
              <a:rPr lang="en-US" sz="1600" dirty="0">
                <a:latin typeface="Calibri Light" panose="020F0302020204030204" pitchFamily="34" charset="0"/>
                <a:cs typeface="Calibri Light" panose="020F0302020204030204" pitchFamily="34" charset="0"/>
              </a:rPr>
              <a:t>and</a:t>
            </a:r>
            <a:r>
              <a:rPr lang="en-US" sz="1600" dirty="0">
                <a:latin typeface="Times New Roman" panose="02020603050405020304" pitchFamily="18" charset="0"/>
                <a:cs typeface="Times New Roman" panose="02020603050405020304" pitchFamily="18" charset="0"/>
              </a:rPr>
              <a:t> </a:t>
            </a:r>
            <a:r>
              <a:rPr lang="en-US" sz="1400" dirty="0" err="1">
                <a:latin typeface="Courier New" panose="02070309020205020404" pitchFamily="49" charset="0"/>
                <a:cs typeface="Courier New" panose="02070309020205020404" pitchFamily="49" charset="0"/>
              </a:rPr>
              <a:t>Time.s</a:t>
            </a:r>
            <a:r>
              <a:rPr lang="en-US" sz="1600" dirty="0">
                <a:latin typeface="Times New Roman" panose="02020603050405020304" pitchFamily="18" charset="0"/>
                <a:cs typeface="Times New Roman" panose="02020603050405020304" pitchFamily="18" charset="0"/>
              </a:rPr>
              <a:t> </a:t>
            </a:r>
            <a:r>
              <a:rPr lang="en-US" sz="1600" dirty="0">
                <a:latin typeface="Calibri Light" panose="020F0302020204030204" pitchFamily="34" charset="0"/>
                <a:cs typeface="Calibri Light" panose="020F0302020204030204" pitchFamily="34" charset="0"/>
              </a:rPr>
              <a:t>effects. All we have to do is redefine our bootstrapped function and re-run the exact same code:</a:t>
            </a:r>
          </a:p>
          <a:p>
            <a:endParaRPr lang="en-US" sz="1600" dirty="0">
              <a:latin typeface="Times New Roman" panose="02020603050405020304" pitchFamily="18" charset="0"/>
              <a:cs typeface="Times New Roman" panose="02020603050405020304" pitchFamily="18" charset="0"/>
            </a:endParaRPr>
          </a:p>
          <a:p>
            <a:pPr marL="0" indent="0">
              <a:buNone/>
            </a:pPr>
            <a:r>
              <a:rPr lang="fr-CH" sz="1200" dirty="0">
                <a:latin typeface="Courier New" panose="02070309020205020404" pitchFamily="49" charset="0"/>
                <a:cs typeface="Courier New" panose="02070309020205020404" pitchFamily="49" charset="0"/>
              </a:rPr>
              <a:t>	</a:t>
            </a:r>
            <a:r>
              <a:rPr lang="fr-CH" sz="1200" dirty="0" err="1">
                <a:latin typeface="Courier New" panose="02070309020205020404" pitchFamily="49" charset="0"/>
                <a:cs typeface="Courier New" panose="02070309020205020404" pitchFamily="49" charset="0"/>
              </a:rPr>
              <a:t>coef.out</a:t>
            </a:r>
            <a:r>
              <a:rPr lang="fr-CH" sz="1200" dirty="0">
                <a:latin typeface="Courier New" panose="02070309020205020404" pitchFamily="49" charset="0"/>
                <a:cs typeface="Courier New" panose="02070309020205020404" pitchFamily="49" charset="0"/>
              </a:rPr>
              <a:t> &lt;- </a:t>
            </a:r>
            <a:r>
              <a:rPr lang="fr-CH" sz="1200" dirty="0" err="1">
                <a:latin typeface="Courier New" panose="02070309020205020404" pitchFamily="49" charset="0"/>
                <a:cs typeface="Courier New" panose="02070309020205020404" pitchFamily="49" charset="0"/>
              </a:rPr>
              <a:t>function</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merMod</a:t>
            </a:r>
            <a:r>
              <a:rPr lang="fr-CH" sz="1200" dirty="0">
                <a:latin typeface="Courier New" panose="02070309020205020404" pitchFamily="49" charset="0"/>
                <a:cs typeface="Courier New" panose="02070309020205020404" pitchFamily="49" charset="0"/>
              </a:rPr>
              <a:t>) { </a:t>
            </a:r>
          </a:p>
          <a:p>
            <a:pPr marL="0" indent="0">
              <a:buNone/>
            </a:pPr>
            <a:r>
              <a:rPr lang="fr-CH" sz="1200" dirty="0">
                <a:latin typeface="Courier New" panose="02070309020205020404" pitchFamily="49" charset="0"/>
                <a:cs typeface="Courier New" panose="02070309020205020404" pitchFamily="49" charset="0"/>
              </a:rPr>
              <a:t>	  coef(</a:t>
            </a:r>
            <a:r>
              <a:rPr lang="fr-CH" sz="1200" dirty="0" err="1">
                <a:latin typeface="Courier New" panose="02070309020205020404" pitchFamily="49" charset="0"/>
                <a:cs typeface="Courier New" panose="02070309020205020404" pitchFamily="49" charset="0"/>
              </a:rPr>
              <a:t>merMod</a:t>
            </a:r>
            <a:r>
              <a:rPr lang="fr-CH" sz="1200" dirty="0">
                <a:latin typeface="Courier New" panose="02070309020205020404" pitchFamily="49" charset="0"/>
                <a:cs typeface="Courier New" panose="02070309020205020404" pitchFamily="49" charset="0"/>
              </a:rPr>
              <a:t>)$Store[,2] </a:t>
            </a:r>
            <a:r>
              <a:rPr lang="fr-CH" sz="1200" b="1" dirty="0">
                <a:solidFill>
                  <a:srgbClr val="FF0000"/>
                </a:solidFill>
                <a:latin typeface="Courier New" panose="02070309020205020404" pitchFamily="49" charset="0"/>
                <a:cs typeface="Courier New" panose="02070309020205020404" pitchFamily="49" charset="0"/>
              </a:rPr>
              <a:t>+</a:t>
            </a:r>
            <a:r>
              <a:rPr lang="fr-CH" sz="1200" dirty="0">
                <a:latin typeface="Courier New" panose="02070309020205020404" pitchFamily="49" charset="0"/>
                <a:cs typeface="Courier New" panose="02070309020205020404" pitchFamily="49" charset="0"/>
              </a:rPr>
              <a:t> coef(</a:t>
            </a:r>
            <a:r>
              <a:rPr lang="fr-CH" sz="1200" dirty="0" err="1">
                <a:latin typeface="Courier New" panose="02070309020205020404" pitchFamily="49" charset="0"/>
                <a:cs typeface="Courier New" panose="02070309020205020404" pitchFamily="49" charset="0"/>
              </a:rPr>
              <a:t>merMod</a:t>
            </a:r>
            <a:r>
              <a:rPr lang="fr-CH" sz="1200" dirty="0">
                <a:latin typeface="Courier New" panose="02070309020205020404" pitchFamily="49" charset="0"/>
                <a:cs typeface="Courier New" panose="02070309020205020404" pitchFamily="49" charset="0"/>
              </a:rPr>
              <a:t>)$Store[,3]</a:t>
            </a:r>
          </a:p>
          <a:p>
            <a:pPr marL="0" indent="0">
              <a:buNone/>
            </a:pPr>
            <a:r>
              <a:rPr lang="fr-CH" sz="1200" dirty="0">
                <a:latin typeface="Courier New" panose="02070309020205020404" pitchFamily="49" charset="0"/>
                <a:cs typeface="Courier New" panose="02070309020205020404" pitchFamily="49" charset="0"/>
              </a:rPr>
              <a:t>	}</a:t>
            </a:r>
          </a:p>
          <a:p>
            <a:endParaRPr lang="fr-CH" sz="1600" dirty="0">
              <a:latin typeface="Times New Roman" panose="02020603050405020304" pitchFamily="18" charset="0"/>
              <a:cs typeface="Times New Roman" panose="02020603050405020304" pitchFamily="18" charset="0"/>
            </a:endParaRPr>
          </a:p>
          <a:p>
            <a:r>
              <a:rPr lang="fr-CH" sz="1600" dirty="0">
                <a:latin typeface="Calibri Light" panose="020F0302020204030204" pitchFamily="34" charset="0"/>
                <a:cs typeface="Calibri Light" panose="020F0302020204030204" pitchFamily="34" charset="0"/>
              </a:rPr>
              <a:t>This </a:t>
            </a:r>
            <a:r>
              <a:rPr lang="fr-CH" sz="1600" dirty="0" err="1">
                <a:latin typeface="Calibri Light" panose="020F0302020204030204" pitchFamily="34" charset="0"/>
                <a:cs typeface="Calibri Light" panose="020F0302020204030204" pitchFamily="34" charset="0"/>
              </a:rPr>
              <a:t>paints</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slightly</a:t>
            </a:r>
            <a:r>
              <a:rPr lang="fr-CH" sz="1600" dirty="0">
                <a:latin typeface="Calibri Light" panose="020F0302020204030204" pitchFamily="34" charset="0"/>
                <a:cs typeface="Calibri Light" panose="020F0302020204030204" pitchFamily="34" charset="0"/>
              </a:rPr>
              <a:t> more </a:t>
            </a:r>
            <a:r>
              <a:rPr lang="fr-CH" sz="1600" dirty="0" err="1">
                <a:latin typeface="Calibri Light" panose="020F0302020204030204" pitchFamily="34" charset="0"/>
                <a:cs typeface="Calibri Light" panose="020F0302020204030204" pitchFamily="34" charset="0"/>
              </a:rPr>
              <a:t>interesting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picture</a:t>
            </a:r>
            <a:r>
              <a:rPr lang="fr-CH" sz="1600">
                <a:latin typeface="Calibri Light" panose="020F0302020204030204" pitchFamily="34" charset="0"/>
                <a:cs typeface="Calibri Light" panose="020F0302020204030204" pitchFamily="34" charset="0"/>
              </a:rPr>
              <a:t>. We </a:t>
            </a:r>
            <a:r>
              <a:rPr lang="fr-CH" sz="1600" dirty="0">
                <a:latin typeface="Calibri Light" panose="020F0302020204030204" pitchFamily="34" charset="0"/>
                <a:cs typeface="Calibri Light" panose="020F0302020204030204" pitchFamily="34" charset="0"/>
              </a:rPr>
              <a:t>have </a:t>
            </a:r>
            <a:r>
              <a:rPr lang="fr-CH" sz="1600">
                <a:latin typeface="Calibri Light" panose="020F0302020204030204" pitchFamily="34" charset="0"/>
                <a:cs typeface="Calibri Light" panose="020F0302020204030204" pitchFamily="34" charset="0"/>
              </a:rPr>
              <a:t>4 stores </a:t>
            </a:r>
            <a:br>
              <a:rPr lang="fr-CH" sz="1600">
                <a:latin typeface="Calibri Light" panose="020F0302020204030204" pitchFamily="34" charset="0"/>
                <a:cs typeface="Calibri Light" panose="020F0302020204030204" pitchFamily="34" charset="0"/>
              </a:rPr>
            </a:br>
            <a:r>
              <a:rPr lang="fr-CH" sz="1600">
                <a:latin typeface="Calibri Light" panose="020F0302020204030204" pitchFamily="34" charset="0"/>
                <a:cs typeface="Calibri Light" panose="020F0302020204030204" pitchFamily="34" charset="0"/>
              </a:rPr>
              <a:t>with no </a:t>
            </a:r>
            <a:r>
              <a:rPr lang="fr-CH" sz="1600" err="1">
                <a:latin typeface="Calibri Light" panose="020F0302020204030204" pitchFamily="34" charset="0"/>
                <a:cs typeface="Calibri Light" panose="020F0302020204030204" pitchFamily="34" charset="0"/>
              </a:rPr>
              <a:t>significant</a:t>
            </a:r>
            <a:r>
              <a:rPr lang="fr-CH" sz="1600">
                <a:latin typeface="Calibri Light" panose="020F0302020204030204" pitchFamily="34" charset="0"/>
                <a:cs typeface="Calibri Light" panose="020F0302020204030204" pitchFamily="34" charset="0"/>
              </a:rPr>
              <a:t> increase </a:t>
            </a:r>
            <a:r>
              <a:rPr lang="fr-CH" sz="1600" dirty="0">
                <a:latin typeface="Calibri Light" panose="020F0302020204030204" pitchFamily="34" charset="0"/>
                <a:cs typeface="Calibri Light" panose="020F0302020204030204" pitchFamily="34" charset="0"/>
              </a:rPr>
              <a:t>in sales </a:t>
            </a:r>
            <a:r>
              <a:rPr lang="fr-CH" sz="1600" dirty="0" err="1">
                <a:latin typeface="Calibri Light" panose="020F0302020204030204" pitchFamily="34" charset="0"/>
                <a:cs typeface="Calibri Light" panose="020F0302020204030204" pitchFamily="34" charset="0"/>
              </a:rPr>
              <a:t>after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advertizing</a:t>
            </a:r>
            <a:r>
              <a:rPr lang="fr-CH" sz="1600">
                <a:latin typeface="Calibri Light" panose="020F0302020204030204" pitchFamily="34" charset="0"/>
                <a:cs typeface="Calibri Light" panose="020F0302020204030204" pitchFamily="34" charset="0"/>
              </a:rPr>
              <a:t>, and 2 stores </a:t>
            </a:r>
            <a:br>
              <a:rPr lang="fr-CH" sz="1600">
                <a:latin typeface="Calibri Light" panose="020F0302020204030204" pitchFamily="34" charset="0"/>
                <a:cs typeface="Calibri Light" panose="020F0302020204030204" pitchFamily="34" charset="0"/>
              </a:rPr>
            </a:br>
            <a:r>
              <a:rPr lang="fr-CH" sz="1600">
                <a:latin typeface="Calibri Light" panose="020F0302020204030204" pitchFamily="34" charset="0"/>
                <a:cs typeface="Calibri Light" panose="020F0302020204030204" pitchFamily="34" charset="0"/>
              </a:rPr>
              <a:t>continued to </a:t>
            </a:r>
            <a:r>
              <a:rPr lang="fr-CH" sz="1600" dirty="0">
                <a:latin typeface="Calibri Light" panose="020F0302020204030204" pitchFamily="34" charset="0"/>
                <a:cs typeface="Calibri Light" panose="020F0302020204030204" pitchFamily="34" charset="0"/>
              </a:rPr>
              <a:t>have </a:t>
            </a:r>
            <a:r>
              <a:rPr lang="fr-CH" sz="1600" dirty="0" err="1">
                <a:solidFill>
                  <a:srgbClr val="0070C0"/>
                </a:solidFill>
                <a:latin typeface="Calibri Light" panose="020F0302020204030204" pitchFamily="34" charset="0"/>
                <a:cs typeface="Calibri Light" panose="020F0302020204030204" pitchFamily="34" charset="0"/>
              </a:rPr>
              <a:t>significantly</a:t>
            </a:r>
            <a:r>
              <a:rPr lang="fr-CH" sz="1600" dirty="0">
                <a:solidFill>
                  <a:srgbClr val="0070C0"/>
                </a:solidFill>
                <a:latin typeface="Calibri Light" panose="020F0302020204030204" pitchFamily="34" charset="0"/>
                <a:cs typeface="Calibri Light" panose="020F0302020204030204" pitchFamily="34" charset="0"/>
              </a:rPr>
              <a:t> </a:t>
            </a:r>
            <a:r>
              <a:rPr lang="fr-CH" sz="1600" i="1" dirty="0" err="1">
                <a:solidFill>
                  <a:srgbClr val="0070C0"/>
                </a:solidFill>
                <a:latin typeface="Calibri Light" panose="020F0302020204030204" pitchFamily="34" charset="0"/>
                <a:cs typeface="Calibri Light" panose="020F0302020204030204" pitchFamily="34" charset="0"/>
              </a:rPr>
              <a:t>decreasing</a:t>
            </a:r>
            <a:r>
              <a:rPr lang="fr-CH" sz="1600" i="1" dirty="0">
                <a:solidFill>
                  <a:srgbClr val="0070C0"/>
                </a:solidFill>
                <a:latin typeface="Calibri Light" panose="020F0302020204030204" pitchFamily="34" charset="0"/>
                <a:cs typeface="Calibri Light" panose="020F0302020204030204" pitchFamily="34" charset="0"/>
              </a:rPr>
              <a:t> </a:t>
            </a:r>
            <a:r>
              <a:rPr lang="fr-CH" sz="1600" dirty="0">
                <a:solidFill>
                  <a:srgbClr val="0070C0"/>
                </a:solidFill>
                <a:latin typeface="Calibri Light" panose="020F0302020204030204" pitchFamily="34" charset="0"/>
                <a:cs typeface="Calibri Light" panose="020F0302020204030204" pitchFamily="34" charset="0"/>
              </a:rPr>
              <a:t>sales</a:t>
            </a:r>
            <a:r>
              <a:rPr lang="fr-CH" sz="1600" dirty="0">
                <a:latin typeface="Calibri Light" panose="020F0302020204030204" pitchFamily="34" charset="0"/>
                <a:cs typeface="Calibri Light" panose="020F0302020204030204" pitchFamily="34" charset="0"/>
              </a:rPr>
              <a:t> (S11 and S28)! </a:t>
            </a:r>
            <a:r>
              <a:rPr lang="fr-CH" sz="1600">
                <a:latin typeface="Calibri Light" panose="020F0302020204030204" pitchFamily="34" charset="0"/>
                <a:cs typeface="Calibri Light" panose="020F0302020204030204" pitchFamily="34" charset="0"/>
              </a:rPr>
              <a:t>In </a:t>
            </a:r>
            <a:br>
              <a:rPr lang="fr-CH" sz="1600">
                <a:latin typeface="Calibri Light" panose="020F0302020204030204" pitchFamily="34" charset="0"/>
                <a:cs typeface="Calibri Light" panose="020F0302020204030204" pitchFamily="34" charset="0"/>
              </a:rPr>
            </a:br>
            <a:r>
              <a:rPr lang="fr-CH" sz="1600">
                <a:latin typeface="Calibri Light" panose="020F0302020204030204" pitchFamily="34" charset="0"/>
                <a:cs typeface="Calibri Light" panose="020F0302020204030204" pitchFamily="34" charset="0"/>
              </a:rPr>
              <a:t>other </a:t>
            </a:r>
            <a:r>
              <a:rPr lang="fr-CH" sz="1600" dirty="0" err="1">
                <a:latin typeface="Calibri Light" panose="020F0302020204030204" pitchFamily="34" charset="0"/>
                <a:cs typeface="Calibri Light" panose="020F0302020204030204" pitchFamily="34" charset="0"/>
              </a:rPr>
              <a:t>words</a:t>
            </a:r>
            <a:r>
              <a:rPr lang="fr-CH" sz="1600">
                <a:latin typeface="Calibri Light" panose="020F0302020204030204" pitchFamily="34" charset="0"/>
                <a:cs typeface="Calibri Light" panose="020F0302020204030204" pitchFamily="34" charset="0"/>
              </a:rPr>
              <a:t>, the proportion </a:t>
            </a:r>
            <a:r>
              <a:rPr lang="fr-CH" sz="1600" dirty="0">
                <a:latin typeface="Calibri Light" panose="020F0302020204030204" pitchFamily="34" charset="0"/>
                <a:cs typeface="Calibri Light" panose="020F0302020204030204" pitchFamily="34" charset="0"/>
              </a:rPr>
              <a:t>of stores </a:t>
            </a:r>
            <a:r>
              <a:rPr lang="fr-CH" sz="1600" dirty="0" err="1">
                <a:latin typeface="Calibri Light" panose="020F0302020204030204" pitchFamily="34" charset="0"/>
                <a:cs typeface="Calibri Light" panose="020F0302020204030204" pitchFamily="34" charset="0"/>
              </a:rPr>
              <a:t>benefitting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from</a:t>
            </a:r>
            <a:r>
              <a:rPr lang="fr-CH" sz="1600" dirty="0">
                <a:latin typeface="Calibri Light" panose="020F0302020204030204" pitchFamily="34" charset="0"/>
                <a:cs typeface="Calibri Light" panose="020F0302020204030204" pitchFamily="34" charset="0"/>
              </a:rPr>
              <a:t> the </a:t>
            </a:r>
            <a:r>
              <a:rPr lang="fr-CH" sz="1600" err="1">
                <a:latin typeface="Calibri Light" panose="020F0302020204030204" pitchFamily="34" charset="0"/>
                <a:cs typeface="Calibri Light" panose="020F0302020204030204" pitchFamily="34" charset="0"/>
              </a:rPr>
              <a:t>advertizing</a:t>
            </a:r>
            <a:r>
              <a:rPr lang="fr-CH" sz="1600">
                <a:latin typeface="Calibri Light" panose="020F0302020204030204" pitchFamily="34" charset="0"/>
                <a:cs typeface="Calibri Light" panose="020F0302020204030204" pitchFamily="34" charset="0"/>
              </a:rPr>
              <a:t> </a:t>
            </a:r>
            <a:br>
              <a:rPr lang="fr-CH" sz="1600">
                <a:latin typeface="Calibri Light" panose="020F0302020204030204" pitchFamily="34" charset="0"/>
                <a:cs typeface="Calibri Light" panose="020F0302020204030204" pitchFamily="34" charset="0"/>
              </a:rPr>
            </a:br>
            <a:r>
              <a:rPr lang="fr-CH" sz="1600">
                <a:latin typeface="Calibri Light" panose="020F0302020204030204" pitchFamily="34" charset="0"/>
                <a:cs typeface="Calibri Light" panose="020F0302020204030204" pitchFamily="34" charset="0"/>
              </a:rPr>
              <a:t>intervention is estimated </a:t>
            </a:r>
            <a:r>
              <a:rPr lang="fr-CH" sz="1600" dirty="0">
                <a:latin typeface="Calibri Light" panose="020F0302020204030204" pitchFamily="34" charset="0"/>
                <a:cs typeface="Calibri Light" panose="020F0302020204030204" pitchFamily="34" charset="0"/>
              </a:rPr>
              <a:t>to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80% (24/30).</a:t>
            </a: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E. </a:t>
            </a:r>
            <a:r>
              <a:rPr lang="fr-CH" sz="3200" dirty="0" err="1">
                <a:solidFill>
                  <a:schemeClr val="tx2">
                    <a:lumMod val="75000"/>
                  </a:schemeClr>
                </a:solidFill>
                <a:latin typeface="Tw Cen MT" panose="020B0602020104020603" pitchFamily="34" charset="0"/>
              </a:rPr>
              <a:t>Bootstrapping</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with</a:t>
            </a:r>
            <a:r>
              <a:rPr lang="fr-CH" sz="3200" dirty="0">
                <a:solidFill>
                  <a:schemeClr val="tx2">
                    <a:lumMod val="75000"/>
                  </a:schemeClr>
                </a:solidFill>
                <a:latin typeface="Tw Cen MT" panose="020B0602020104020603" pitchFamily="34" charset="0"/>
              </a:rPr>
              <a:t> lme4</a:t>
            </a:r>
            <a:endParaRPr lang="en-GB" sz="3200" dirty="0">
              <a:solidFill>
                <a:schemeClr val="tx2">
                  <a:lumMod val="75000"/>
                </a:schemeClr>
              </a:solidFill>
              <a:latin typeface="Tw Cen MT" panose="020B0602020104020603" pitchFamily="34" charset="0"/>
            </a:endParaRPr>
          </a:p>
        </p:txBody>
      </p:sp>
      <p:cxnSp>
        <p:nvCxnSpPr>
          <p:cNvPr id="7" name="Straight Connector 6">
            <a:extLst>
              <a:ext uri="{FF2B5EF4-FFF2-40B4-BE49-F238E27FC236}">
                <a16:creationId xmlns:a16="http://schemas.microsoft.com/office/drawing/2014/main" id="{E13B5475-EFF7-44E8-B765-A281C754171F}"/>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40C2CC14-E749-4BF4-ABF0-B73AE398145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sp>
        <p:nvSpPr>
          <p:cNvPr id="8" name="Rectangle 7">
            <a:extLst>
              <a:ext uri="{FF2B5EF4-FFF2-40B4-BE49-F238E27FC236}">
                <a16:creationId xmlns:a16="http://schemas.microsoft.com/office/drawing/2014/main" id="{01A450F3-7031-452B-BB21-29418ACE288A}"/>
              </a:ext>
            </a:extLst>
          </p:cNvPr>
          <p:cNvSpPr/>
          <p:nvPr/>
        </p:nvSpPr>
        <p:spPr>
          <a:xfrm>
            <a:off x="7680176" y="3717032"/>
            <a:ext cx="3528392" cy="2554545"/>
          </a:xfrm>
          <a:prstGeom prst="rect">
            <a:avLst/>
          </a:prstGeom>
          <a:ln>
            <a:solidFill>
              <a:schemeClr val="tx1">
                <a:lumMod val="50000"/>
                <a:lumOff val="50000"/>
              </a:schemeClr>
            </a:solidFill>
            <a:prstDash val="dash"/>
          </a:ln>
        </p:spPr>
        <p:txBody>
          <a:bodyPr wrap="square">
            <a:spAutoFit/>
          </a:bodyPr>
          <a:lstStyle/>
          <a:p>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0.05 % 99.95 %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0.05 % 99.95 %</a:t>
            </a:r>
          </a:p>
          <a:p>
            <a:r>
              <a:rPr lang="en-CH" sz="1000" dirty="0">
                <a:latin typeface="Courier New" panose="02070309020205020404" pitchFamily="49" charset="0"/>
                <a:cs typeface="Courier New" panose="02070309020205020404" pitchFamily="49" charset="0"/>
              </a:rPr>
              <a:t>S1    9.75   12.90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23</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11.71   14.99</a:t>
            </a:r>
          </a:p>
          <a:p>
            <a:r>
              <a:rPr lang="en-CH" sz="1000" dirty="0">
                <a:latin typeface="Courier New" panose="02070309020205020404" pitchFamily="49" charset="0"/>
                <a:cs typeface="Courier New" panose="02070309020205020404" pitchFamily="49" charset="0"/>
              </a:rPr>
              <a:t>S10  10.25   13.41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24</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10.94   14.33</a:t>
            </a:r>
          </a:p>
          <a:p>
            <a:r>
              <a:rPr lang="en-CH" sz="1000" b="1" u="sng" dirty="0">
                <a:solidFill>
                  <a:srgbClr val="C00000"/>
                </a:solidFill>
                <a:latin typeface="Courier New" panose="02070309020205020404" pitchFamily="49" charset="0"/>
                <a:cs typeface="Courier New" panose="02070309020205020404" pitchFamily="49" charset="0"/>
              </a:rPr>
              <a:t>S11  -7.91   -4.75</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b="1" u="sng" dirty="0">
                <a:solidFill>
                  <a:srgbClr val="FF0000"/>
                </a:solidFill>
                <a:latin typeface="Courier New" panose="02070309020205020404" pitchFamily="49" charset="0"/>
                <a:cs typeface="Courier New" panose="02070309020205020404" pitchFamily="49" charset="0"/>
              </a:rPr>
              <a:t>S</a:t>
            </a:r>
            <a:r>
              <a:rPr lang="en-US" sz="1000" b="1" u="sng" dirty="0">
                <a:solidFill>
                  <a:srgbClr val="FF0000"/>
                </a:solidFill>
                <a:latin typeface="Courier New" panose="02070309020205020404" pitchFamily="49" charset="0"/>
                <a:cs typeface="Courier New" panose="02070309020205020404" pitchFamily="49" charset="0"/>
              </a:rPr>
              <a:t>25</a:t>
            </a:r>
            <a:r>
              <a:rPr lang="en-CH" sz="1000" b="1" u="sng" dirty="0">
                <a:solidFill>
                  <a:srgbClr val="FF0000"/>
                </a:solidFill>
                <a:latin typeface="Courier New" panose="02070309020205020404" pitchFamily="49" charset="0"/>
                <a:cs typeface="Courier New" panose="02070309020205020404" pitchFamily="49" charset="0"/>
              </a:rPr>
              <a:t> </a:t>
            </a:r>
            <a:r>
              <a:rPr lang="en-US" sz="1000" b="1" u="sng" dirty="0">
                <a:solidFill>
                  <a:srgbClr val="FF0000"/>
                </a:solidFill>
                <a:latin typeface="Courier New" panose="02070309020205020404" pitchFamily="49" charset="0"/>
                <a:cs typeface="Courier New" panose="02070309020205020404" pitchFamily="49" charset="0"/>
              </a:rPr>
              <a:t> </a:t>
            </a:r>
            <a:r>
              <a:rPr lang="en-CH" sz="1000" b="1" u="sng" dirty="0">
                <a:solidFill>
                  <a:srgbClr val="FF0000"/>
                </a:solidFill>
                <a:latin typeface="Courier New" panose="02070309020205020404" pitchFamily="49" charset="0"/>
                <a:cs typeface="Courier New" panose="02070309020205020404" pitchFamily="49" charset="0"/>
              </a:rPr>
              <a:t>-2.57    0.77</a:t>
            </a:r>
          </a:p>
          <a:p>
            <a:r>
              <a:rPr lang="en-CH" sz="1000" dirty="0">
                <a:latin typeface="Courier New" panose="02070309020205020404" pitchFamily="49" charset="0"/>
                <a:cs typeface="Courier New" panose="02070309020205020404" pitchFamily="49" charset="0"/>
              </a:rPr>
              <a:t>S12   3.39    6.65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26</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10.92   14.05</a:t>
            </a:r>
          </a:p>
          <a:p>
            <a:r>
              <a:rPr lang="en-CH" sz="1000" dirty="0">
                <a:latin typeface="Courier New" panose="02070309020205020404" pitchFamily="49" charset="0"/>
                <a:cs typeface="Courier New" panose="02070309020205020404" pitchFamily="49" charset="0"/>
              </a:rPr>
              <a:t>S13  10.23   13.60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27</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11.46   14.86</a:t>
            </a:r>
          </a:p>
          <a:p>
            <a:r>
              <a:rPr lang="en-CH" sz="1000" dirty="0">
                <a:latin typeface="Courier New" panose="02070309020205020404" pitchFamily="49" charset="0"/>
                <a:cs typeface="Courier New" panose="02070309020205020404" pitchFamily="49" charset="0"/>
              </a:rPr>
              <a:t>S14  12.72   16.02 </a:t>
            </a:r>
            <a:r>
              <a:rPr lang="en-US" sz="1000" dirty="0">
                <a:latin typeface="Courier New" panose="02070309020205020404" pitchFamily="49" charset="0"/>
                <a:cs typeface="Courier New" panose="02070309020205020404" pitchFamily="49" charset="0"/>
              </a:rPr>
              <a:t>    </a:t>
            </a:r>
            <a:r>
              <a:rPr lang="en-CH" sz="1000" b="1" u="sng" dirty="0">
                <a:solidFill>
                  <a:srgbClr val="C00000"/>
                </a:solidFill>
                <a:latin typeface="Courier New" panose="02070309020205020404" pitchFamily="49" charset="0"/>
                <a:cs typeface="Courier New" panose="02070309020205020404" pitchFamily="49" charset="0"/>
              </a:rPr>
              <a:t>S</a:t>
            </a:r>
            <a:r>
              <a:rPr lang="en-US" sz="1000" b="1" u="sng" dirty="0">
                <a:solidFill>
                  <a:srgbClr val="C00000"/>
                </a:solidFill>
                <a:latin typeface="Courier New" panose="02070309020205020404" pitchFamily="49" charset="0"/>
                <a:cs typeface="Courier New" panose="02070309020205020404" pitchFamily="49" charset="0"/>
              </a:rPr>
              <a:t>28</a:t>
            </a:r>
            <a:r>
              <a:rPr lang="en-CH" sz="1000" b="1" u="sng" dirty="0">
                <a:solidFill>
                  <a:srgbClr val="C00000"/>
                </a:solidFill>
                <a:latin typeface="Courier New" panose="02070309020205020404" pitchFamily="49" charset="0"/>
                <a:cs typeface="Courier New" panose="02070309020205020404" pitchFamily="49" charset="0"/>
              </a:rPr>
              <a:t> </a:t>
            </a:r>
            <a:r>
              <a:rPr lang="en-US" sz="1000" b="1" u="sng" dirty="0">
                <a:solidFill>
                  <a:srgbClr val="C00000"/>
                </a:solidFill>
                <a:latin typeface="Courier New" panose="02070309020205020404" pitchFamily="49" charset="0"/>
                <a:cs typeface="Courier New" panose="02070309020205020404" pitchFamily="49" charset="0"/>
              </a:rPr>
              <a:t> </a:t>
            </a:r>
            <a:r>
              <a:rPr lang="en-CH" sz="1000" b="1" u="sng" dirty="0">
                <a:solidFill>
                  <a:srgbClr val="C00000"/>
                </a:solidFill>
                <a:latin typeface="Courier New" panose="02070309020205020404" pitchFamily="49" charset="0"/>
                <a:cs typeface="Courier New" panose="02070309020205020404" pitchFamily="49" charset="0"/>
              </a:rPr>
              <a:t>-3.65   -0.43</a:t>
            </a:r>
          </a:p>
          <a:p>
            <a:r>
              <a:rPr lang="en-CH" sz="1000" dirty="0">
                <a:latin typeface="Courier New" panose="02070309020205020404" pitchFamily="49" charset="0"/>
                <a:cs typeface="Courier New" panose="02070309020205020404" pitchFamily="49" charset="0"/>
              </a:rPr>
              <a:t>S15   8.48   11.57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29</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13.07   16.37</a:t>
            </a:r>
          </a:p>
          <a:p>
            <a:r>
              <a:rPr lang="en-CH" sz="1000" b="1" u="sng" dirty="0">
                <a:solidFill>
                  <a:srgbClr val="FF0000"/>
                </a:solidFill>
                <a:latin typeface="Courier New" panose="02070309020205020404" pitchFamily="49" charset="0"/>
                <a:cs typeface="Courier New" panose="02070309020205020404" pitchFamily="49" charset="0"/>
              </a:rPr>
              <a:t>S16  -0.08    3.09</a:t>
            </a:r>
            <a:r>
              <a:rPr lang="en-CH" sz="1000" b="1" dirty="0">
                <a:solidFill>
                  <a:srgbClr val="FF0000"/>
                </a:solidFill>
                <a:latin typeface="Courier New" panose="02070309020205020404" pitchFamily="49" charset="0"/>
                <a:cs typeface="Courier New" panose="02070309020205020404" pitchFamily="49" charset="0"/>
              </a:rPr>
              <a:t> </a:t>
            </a:r>
            <a:r>
              <a:rPr lang="en-US" sz="1000" b="1" dirty="0">
                <a:solidFill>
                  <a:srgbClr val="FF0000"/>
                </a:solidFill>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3 </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11.56   14.76</a:t>
            </a:r>
          </a:p>
          <a:p>
            <a:r>
              <a:rPr lang="en-CH" sz="1000" dirty="0">
                <a:latin typeface="Courier New" panose="02070309020205020404" pitchFamily="49" charset="0"/>
                <a:cs typeface="Courier New" panose="02070309020205020404" pitchFamily="49" charset="0"/>
              </a:rPr>
              <a:t>S17   3.79    6.96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30</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13.73   17.15</a:t>
            </a:r>
          </a:p>
          <a:p>
            <a:r>
              <a:rPr lang="en-CH" sz="1000" dirty="0">
                <a:latin typeface="Courier New" panose="02070309020205020404" pitchFamily="49" charset="0"/>
                <a:cs typeface="Courier New" panose="02070309020205020404" pitchFamily="49" charset="0"/>
              </a:rPr>
              <a:t>S18   7.00   10.17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4</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7.68   10.89</a:t>
            </a:r>
          </a:p>
          <a:p>
            <a:r>
              <a:rPr lang="en-CH" sz="1000" b="1" u="sng" dirty="0">
                <a:solidFill>
                  <a:srgbClr val="FF0000"/>
                </a:solidFill>
                <a:latin typeface="Courier New" panose="02070309020205020404" pitchFamily="49" charset="0"/>
                <a:cs typeface="Courier New" panose="02070309020205020404" pitchFamily="49" charset="0"/>
              </a:rPr>
              <a:t>S19  -2.99    0.14</a:t>
            </a:r>
            <a:r>
              <a:rPr lang="en-CH" sz="1000" b="1" dirty="0">
                <a:solidFill>
                  <a:srgbClr val="FF0000"/>
                </a:solidFill>
                <a:latin typeface="Courier New" panose="02070309020205020404" pitchFamily="49" charset="0"/>
                <a:cs typeface="Courier New" panose="02070309020205020404" pitchFamily="49" charset="0"/>
              </a:rPr>
              <a:t> </a:t>
            </a:r>
            <a:r>
              <a:rPr lang="en-US" sz="1000" b="1" dirty="0">
                <a:solidFill>
                  <a:srgbClr val="FF0000"/>
                </a:solidFill>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5</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13.17   16.36</a:t>
            </a:r>
          </a:p>
          <a:p>
            <a:r>
              <a:rPr lang="en-CH" sz="1000" dirty="0">
                <a:latin typeface="Courier New" panose="02070309020205020404" pitchFamily="49" charset="0"/>
                <a:cs typeface="Courier New" panose="02070309020205020404" pitchFamily="49" charset="0"/>
              </a:rPr>
              <a:t>S2   12.13   15.41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6</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3.62    6.81</a:t>
            </a:r>
          </a:p>
          <a:p>
            <a:r>
              <a:rPr lang="en-CH" sz="1000" b="1" u="sng" dirty="0">
                <a:solidFill>
                  <a:srgbClr val="FF0000"/>
                </a:solidFill>
                <a:latin typeface="Courier New" panose="02070309020205020404" pitchFamily="49" charset="0"/>
                <a:cs typeface="Courier New" panose="02070309020205020404" pitchFamily="49" charset="0"/>
              </a:rPr>
              <a:t>S20  -2.33    0.82</a:t>
            </a:r>
            <a:r>
              <a:rPr lang="en-CH" sz="1000" b="1" dirty="0">
                <a:solidFill>
                  <a:srgbClr val="FF0000"/>
                </a:solidFill>
                <a:latin typeface="Courier New" panose="02070309020205020404" pitchFamily="49" charset="0"/>
                <a:cs typeface="Courier New" panose="02070309020205020404" pitchFamily="49" charset="0"/>
              </a:rPr>
              <a:t> </a:t>
            </a:r>
            <a:r>
              <a:rPr lang="en-US" sz="1000" b="1" dirty="0">
                <a:solidFill>
                  <a:srgbClr val="FF0000"/>
                </a:solidFill>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7</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8.54   11.79</a:t>
            </a:r>
          </a:p>
          <a:p>
            <a:r>
              <a:rPr lang="en-CH" sz="1000" dirty="0">
                <a:latin typeface="Courier New" panose="02070309020205020404" pitchFamily="49" charset="0"/>
                <a:cs typeface="Courier New" panose="02070309020205020404" pitchFamily="49" charset="0"/>
              </a:rPr>
              <a:t>S21   6.22    9.55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8</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4.11    7.39</a:t>
            </a:r>
          </a:p>
          <a:p>
            <a:r>
              <a:rPr lang="en-CH" sz="1000" dirty="0">
                <a:latin typeface="Courier New" panose="02070309020205020404" pitchFamily="49" charset="0"/>
                <a:cs typeface="Courier New" panose="02070309020205020404" pitchFamily="49" charset="0"/>
              </a:rPr>
              <a:t>S22   1.76    5.04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S</a:t>
            </a:r>
            <a:r>
              <a:rPr lang="en-US" sz="1000" dirty="0">
                <a:latin typeface="Courier New" panose="02070309020205020404" pitchFamily="49" charset="0"/>
                <a:cs typeface="Courier New" panose="02070309020205020404" pitchFamily="49" charset="0"/>
              </a:rPr>
              <a:t>9</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 </a:t>
            </a:r>
            <a:r>
              <a:rPr lang="en-US" sz="1000" dirty="0">
                <a:latin typeface="Courier New" panose="02070309020205020404" pitchFamily="49" charset="0"/>
                <a:cs typeface="Courier New" panose="02070309020205020404" pitchFamily="49" charset="0"/>
              </a:rPr>
              <a:t> </a:t>
            </a:r>
            <a:r>
              <a:rPr lang="en-CH" sz="1000" dirty="0">
                <a:latin typeface="Courier New" panose="02070309020205020404" pitchFamily="49" charset="0"/>
                <a:cs typeface="Courier New" panose="02070309020205020404" pitchFamily="49" charset="0"/>
              </a:rPr>
              <a:t>1.59    4.77</a:t>
            </a:r>
          </a:p>
        </p:txBody>
      </p:sp>
    </p:spTree>
    <p:extLst>
      <p:ext uri="{BB962C8B-B14F-4D97-AF65-F5344CB8AC3E}">
        <p14:creationId xmlns:p14="http://schemas.microsoft.com/office/powerpoint/2010/main" val="657828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a:latin typeface="Calibri Light" panose="020F0302020204030204" pitchFamily="34" charset="0"/>
                <a:cs typeface="Calibri Light" panose="020F0302020204030204" pitchFamily="34" charset="0"/>
              </a:rPr>
              <a:t>If </a:t>
            </a:r>
            <a:r>
              <a:rPr lang="fr-CH" sz="1600" dirty="0" err="1">
                <a:latin typeface="Calibri Light" panose="020F0302020204030204" pitchFamily="34" charset="0"/>
                <a:cs typeface="Calibri Light" panose="020F0302020204030204" pitchFamily="34" charset="0"/>
              </a:rPr>
              <a:t>you</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intend</a:t>
            </a:r>
            <a:r>
              <a:rPr lang="fr-CH" sz="1600" dirty="0">
                <a:latin typeface="Calibri Light" panose="020F0302020204030204" pitchFamily="34" charset="0"/>
                <a:cs typeface="Calibri Light" panose="020F0302020204030204" pitchFamily="34" charset="0"/>
              </a:rPr>
              <a:t> to run a </a:t>
            </a:r>
            <a:r>
              <a:rPr lang="fr-CH" sz="1600" dirty="0" err="1">
                <a:latin typeface="Calibri Light" panose="020F0302020204030204" pitchFamily="34" charset="0"/>
                <a:cs typeface="Calibri Light" panose="020F0302020204030204" pitchFamily="34" charset="0"/>
              </a:rPr>
              <a:t>study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where</a:t>
            </a:r>
            <a:r>
              <a:rPr lang="fr-CH" sz="1600" dirty="0">
                <a:latin typeface="Calibri Light" panose="020F0302020204030204" pitchFamily="34" charset="0"/>
                <a:cs typeface="Calibri Light" panose="020F0302020204030204" pitchFamily="34" charset="0"/>
              </a:rPr>
              <a:t> the data </a:t>
            </a:r>
            <a:r>
              <a:rPr lang="fr-CH" sz="1600" dirty="0" err="1">
                <a:latin typeface="Calibri Light" panose="020F0302020204030204" pitchFamily="34" charset="0"/>
                <a:cs typeface="Calibri Light" panose="020F0302020204030204" pitchFamily="34" charset="0"/>
              </a:rPr>
              <a:t>will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analyzed</a:t>
            </a:r>
            <a:r>
              <a:rPr lang="fr-CH" sz="1600" dirty="0">
                <a:latin typeface="Calibri Light" panose="020F0302020204030204" pitchFamily="34" charset="0"/>
                <a:cs typeface="Calibri Light" panose="020F0302020204030204" pitchFamily="34" charset="0"/>
              </a:rPr>
              <a:t> in a </a:t>
            </a:r>
            <a:r>
              <a:rPr lang="fr-CH" sz="1600" dirty="0" err="1">
                <a:latin typeface="Calibri Light" panose="020F0302020204030204" pitchFamily="34" charset="0"/>
                <a:cs typeface="Calibri Light" panose="020F0302020204030204" pitchFamily="34" charset="0"/>
              </a:rPr>
              <a:t>multilevel</a:t>
            </a:r>
            <a:r>
              <a:rPr lang="fr-CH" sz="1600" dirty="0">
                <a:latin typeface="Calibri Light" panose="020F0302020204030204" pitchFamily="34" charset="0"/>
                <a:cs typeface="Calibri Light" panose="020F0302020204030204" pitchFamily="34" charset="0"/>
              </a:rPr>
              <a:t> model, </a:t>
            </a:r>
            <a:r>
              <a:rPr lang="fr-CH" sz="1600" dirty="0" err="1">
                <a:latin typeface="Calibri Light" panose="020F0302020204030204" pitchFamily="34" charset="0"/>
                <a:cs typeface="Calibri Light" panose="020F0302020204030204" pitchFamily="34" charset="0"/>
              </a:rPr>
              <a:t>you</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wish</a:t>
            </a:r>
            <a:r>
              <a:rPr lang="fr-CH" sz="1600" dirty="0">
                <a:latin typeface="Calibri Light" panose="020F0302020204030204" pitchFamily="34" charset="0"/>
                <a:cs typeface="Calibri Light" panose="020F0302020204030204" pitchFamily="34" charset="0"/>
              </a:rPr>
              <a:t> to fix the </a:t>
            </a:r>
            <a:r>
              <a:rPr lang="fr-CH" sz="1600" dirty="0" err="1">
                <a:latin typeface="Calibri Light" panose="020F0302020204030204" pitchFamily="34" charset="0"/>
                <a:cs typeface="Calibri Light" panose="020F0302020204030204" pitchFamily="34" charset="0"/>
              </a:rPr>
              <a:t>sample</a:t>
            </a:r>
            <a:r>
              <a:rPr lang="fr-CH" sz="1600" dirty="0">
                <a:latin typeface="Calibri Light" panose="020F0302020204030204" pitchFamily="34" charset="0"/>
                <a:cs typeface="Calibri Light" panose="020F0302020204030204" pitchFamily="34" charset="0"/>
              </a:rPr>
              <a:t> size in </a:t>
            </a:r>
            <a:r>
              <a:rPr lang="fr-CH" sz="1600" dirty="0" err="1">
                <a:latin typeface="Calibri Light" panose="020F0302020204030204" pitchFamily="34" charset="0"/>
                <a:cs typeface="Calibri Light" panose="020F0302020204030204" pitchFamily="34" charset="0"/>
              </a:rPr>
              <a:t>advance</a:t>
            </a:r>
            <a:r>
              <a:rPr lang="fr-CH" sz="1600" dirty="0">
                <a:latin typeface="Calibri Light" panose="020F0302020204030204" pitchFamily="34" charset="0"/>
                <a:cs typeface="Calibri Light" panose="020F0302020204030204" pitchFamily="34" charset="0"/>
              </a:rPr>
              <a:t>, or </a:t>
            </a:r>
            <a:r>
              <a:rPr lang="fr-CH" sz="1600" dirty="0" err="1">
                <a:latin typeface="Calibri Light" panose="020F0302020204030204" pitchFamily="34" charset="0"/>
                <a:cs typeface="Calibri Light" panose="020F0302020204030204" pitchFamily="34" charset="0"/>
              </a:rPr>
              <a:t>need</a:t>
            </a:r>
            <a:r>
              <a:rPr lang="fr-CH" sz="1600" dirty="0">
                <a:latin typeface="Calibri Light" panose="020F0302020204030204" pitchFamily="34" charset="0"/>
                <a:cs typeface="Calibri Light" panose="020F0302020204030204" pitchFamily="34" charset="0"/>
              </a:rPr>
              <a:t> to do </a:t>
            </a:r>
            <a:r>
              <a:rPr lang="fr-CH" sz="1600" dirty="0" err="1">
                <a:latin typeface="Calibri Light" panose="020F0302020204030204" pitchFamily="34" charset="0"/>
                <a:cs typeface="Calibri Light" panose="020F0302020204030204" pitchFamily="34" charset="0"/>
              </a:rPr>
              <a:t>so</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because</a:t>
            </a:r>
            <a:r>
              <a:rPr lang="fr-CH" sz="1600" dirty="0">
                <a:latin typeface="Calibri Light" panose="020F0302020204030204" pitchFamily="34" charset="0"/>
                <a:cs typeface="Calibri Light" panose="020F0302020204030204" pitchFamily="34" charset="0"/>
              </a:rPr>
              <a:t> a journal or a </a:t>
            </a:r>
            <a:r>
              <a:rPr lang="fr-CH" sz="1600" dirty="0" err="1">
                <a:solidFill>
                  <a:srgbClr val="0070C0"/>
                </a:solidFill>
                <a:latin typeface="Calibri Light" panose="020F0302020204030204" pitchFamily="34" charset="0"/>
                <a:cs typeface="Calibri Light" panose="020F0302020204030204" pitchFamily="34" charset="0"/>
              </a:rPr>
              <a:t>pre</a:t>
            </a:r>
            <a:r>
              <a:rPr lang="fr-CH" sz="1600" dirty="0">
                <a:solidFill>
                  <a:srgbClr val="0070C0"/>
                </a:solidFill>
                <a:latin typeface="Calibri Light" panose="020F0302020204030204" pitchFamily="34" charset="0"/>
                <a:cs typeface="Calibri Light" panose="020F0302020204030204" pitchFamily="34" charset="0"/>
              </a:rPr>
              <a:t>-registration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requires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following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parameter</a:t>
            </a:r>
            <a:r>
              <a:rPr lang="fr-CH" sz="1600" dirty="0">
                <a:latin typeface="Calibri Light" panose="020F0302020204030204" pitchFamily="34" charset="0"/>
                <a:cs typeface="Calibri Light" panose="020F0302020204030204" pitchFamily="34" charset="0"/>
              </a:rPr>
              <a:t> values of </a:t>
            </a:r>
            <a:r>
              <a:rPr lang="fr-CH" sz="1600" dirty="0" err="1">
                <a:latin typeface="Calibri Light" panose="020F0302020204030204" pitchFamily="34" charset="0"/>
                <a:cs typeface="Calibri Light" panose="020F0302020204030204" pitchFamily="34" charset="0"/>
              </a:rPr>
              <a:t>your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multilevel</a:t>
            </a:r>
            <a:r>
              <a:rPr lang="fr-CH" sz="1600" dirty="0">
                <a:latin typeface="Calibri Light" panose="020F0302020204030204" pitchFamily="34" charset="0"/>
                <a:cs typeface="Calibri Light" panose="020F0302020204030204" pitchFamily="34" charset="0"/>
              </a:rPr>
              <a:t> model </a:t>
            </a:r>
            <a:r>
              <a:rPr lang="fr-CH" sz="1600" dirty="0" err="1">
                <a:latin typeface="Calibri Light" panose="020F0302020204030204" pitchFamily="34" charset="0"/>
                <a:cs typeface="Calibri Light" panose="020F0302020204030204" pitchFamily="34" charset="0"/>
              </a:rPr>
              <a:t>will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need</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decided</a:t>
            </a:r>
            <a:r>
              <a:rPr lang="fr-CH" sz="1600" dirty="0">
                <a:latin typeface="Calibri Light" panose="020F0302020204030204" pitchFamily="34" charset="0"/>
                <a:cs typeface="Calibri Light" panose="020F0302020204030204" pitchFamily="34" charset="0"/>
              </a:rPr>
              <a:t> for </a:t>
            </a:r>
            <a:r>
              <a:rPr lang="fr-CH" sz="1600" dirty="0" err="1">
                <a:latin typeface="Calibri Light" panose="020F0302020204030204" pitchFamily="34" charset="0"/>
                <a:cs typeface="Calibri Light" panose="020F0302020204030204" pitchFamily="34" charset="0"/>
              </a:rPr>
              <a:t>such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calculations</a:t>
            </a:r>
            <a:r>
              <a:rPr lang="fr-CH" sz="1600" dirty="0">
                <a:latin typeface="Calibri Light" panose="020F0302020204030204" pitchFamily="34" charset="0"/>
                <a:cs typeface="Calibri Light" panose="020F0302020204030204" pitchFamily="34" charset="0"/>
              </a:rPr>
              <a:t>:</a:t>
            </a:r>
          </a:p>
          <a:p>
            <a:pPr>
              <a:buFont typeface="Times New Roman" panose="02020603050405020304" pitchFamily="18" charset="0"/>
              <a:buChar char="A"/>
            </a:pPr>
            <a:endParaRPr lang="fr-CH" sz="1600" i="1" dirty="0">
              <a:solidFill>
                <a:srgbClr val="0070C0"/>
              </a:solidFill>
              <a:latin typeface="Calibri Light" panose="020F0302020204030204" pitchFamily="34" charset="0"/>
              <a:cs typeface="Calibri Light" panose="020F0302020204030204" pitchFamily="34" charset="0"/>
            </a:endParaRPr>
          </a:p>
          <a:p>
            <a:pPr lvl="1"/>
            <a:r>
              <a:rPr lang="fr-CH" sz="1600" dirty="0">
                <a:latin typeface="Calibri Light" panose="020F0302020204030204" pitchFamily="34" charset="0"/>
                <a:cs typeface="Calibri Light" panose="020F0302020204030204" pitchFamily="34" charset="0"/>
              </a:rPr>
              <a:t>Power </a:t>
            </a:r>
            <a:r>
              <a:rPr lang="fr-CH" sz="1600" dirty="0" err="1">
                <a:latin typeface="Calibri Light" panose="020F0302020204030204" pitchFamily="34" charset="0"/>
                <a:cs typeface="Calibri Light" panose="020F0302020204030204" pitchFamily="34" charset="0"/>
              </a:rPr>
              <a:t>level</a:t>
            </a:r>
            <a:endParaRPr lang="fr-CH" sz="1600" dirty="0">
              <a:latin typeface="Calibri Light" panose="020F0302020204030204" pitchFamily="34" charset="0"/>
              <a:cs typeface="Calibri Light" panose="020F0302020204030204" pitchFamily="34" charset="0"/>
            </a:endParaRPr>
          </a:p>
          <a:p>
            <a:pPr lvl="1"/>
            <a:r>
              <a:rPr lang="fr-CH" sz="1600" dirty="0" err="1">
                <a:latin typeface="Calibri Light" panose="020F0302020204030204" pitchFamily="34" charset="0"/>
                <a:cs typeface="Calibri Light" panose="020F0302020204030204" pitchFamily="34" charset="0"/>
              </a:rPr>
              <a:t>Significance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level</a:t>
            </a:r>
            <a:endParaRPr lang="fr-CH" sz="1600" dirty="0">
              <a:latin typeface="Calibri Light" panose="020F0302020204030204" pitchFamily="34" charset="0"/>
              <a:cs typeface="Calibri Light" panose="020F0302020204030204" pitchFamily="34" charset="0"/>
            </a:endParaRPr>
          </a:p>
          <a:p>
            <a:pPr lvl="1"/>
            <a:r>
              <a:rPr lang="fr-CH" sz="1600" dirty="0" err="1">
                <a:solidFill>
                  <a:srgbClr val="FF0000"/>
                </a:solidFill>
                <a:latin typeface="Calibri Light" panose="020F0302020204030204" pitchFamily="34" charset="0"/>
                <a:cs typeface="Calibri Light" panose="020F0302020204030204" pitchFamily="34" charset="0"/>
              </a:rPr>
              <a:t>Effect</a:t>
            </a:r>
            <a:r>
              <a:rPr lang="fr-CH" sz="1600" dirty="0">
                <a:solidFill>
                  <a:srgbClr val="FF0000"/>
                </a:solidFill>
                <a:latin typeface="Calibri Light" panose="020F0302020204030204" pitchFamily="34" charset="0"/>
                <a:cs typeface="Calibri Light" panose="020F0302020204030204" pitchFamily="34" charset="0"/>
              </a:rPr>
              <a:t> size</a:t>
            </a:r>
          </a:p>
          <a:p>
            <a:pPr lvl="1"/>
            <a:r>
              <a:rPr lang="fr-CH" sz="1600" dirty="0" err="1">
                <a:latin typeface="Calibri Light" panose="020F0302020204030204" pitchFamily="34" charset="0"/>
                <a:cs typeface="Calibri Light" panose="020F0302020204030204" pitchFamily="34" charset="0"/>
              </a:rPr>
              <a:t>Number</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intended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repeats</a:t>
            </a:r>
            <a:r>
              <a:rPr lang="fr-CH" sz="1600" dirty="0">
                <a:latin typeface="Calibri Light" panose="020F0302020204030204" pitchFamily="34" charset="0"/>
                <a:cs typeface="Calibri Light" panose="020F0302020204030204" pitchFamily="34" charset="0"/>
              </a:rPr>
              <a:t> / data </a:t>
            </a:r>
            <a:r>
              <a:rPr lang="fr-CH" sz="1600" dirty="0" err="1">
                <a:latin typeface="Calibri Light" panose="020F0302020204030204" pitchFamily="34" charset="0"/>
                <a:cs typeface="Calibri Light" panose="020F0302020204030204" pitchFamily="34" charset="0"/>
              </a:rPr>
              <a:t>hierarchy</a:t>
            </a:r>
            <a:endParaRPr lang="fr-CH" sz="1600" dirty="0">
              <a:latin typeface="Calibri Light" panose="020F0302020204030204" pitchFamily="34" charset="0"/>
              <a:cs typeface="Calibri Light" panose="020F0302020204030204" pitchFamily="34" charset="0"/>
            </a:endParaRPr>
          </a:p>
          <a:p>
            <a:pPr lvl="1"/>
            <a:r>
              <a:rPr lang="fr-CH" sz="1600" dirty="0" err="1">
                <a:solidFill>
                  <a:srgbClr val="FF0000"/>
                </a:solidFill>
                <a:latin typeface="Calibri Light" panose="020F0302020204030204" pitchFamily="34" charset="0"/>
                <a:cs typeface="Calibri Light" panose="020F0302020204030204" pitchFamily="34" charset="0"/>
              </a:rPr>
              <a:t>Random</a:t>
            </a:r>
            <a:r>
              <a:rPr lang="fr-CH" sz="1600" dirty="0">
                <a:solidFill>
                  <a:srgbClr val="FF0000"/>
                </a:solidFill>
                <a:latin typeface="Calibri Light" panose="020F0302020204030204" pitchFamily="34" charset="0"/>
                <a:cs typeface="Calibri Light" panose="020F0302020204030204" pitchFamily="34" charset="0"/>
              </a:rPr>
              <a:t> </a:t>
            </a:r>
            <a:r>
              <a:rPr lang="fr-CH" sz="1600" dirty="0" err="1">
                <a:solidFill>
                  <a:srgbClr val="FF0000"/>
                </a:solidFill>
                <a:latin typeface="Calibri Light" panose="020F0302020204030204" pitchFamily="34" charset="0"/>
                <a:cs typeface="Calibri Light" panose="020F0302020204030204" pitchFamily="34" charset="0"/>
              </a:rPr>
              <a:t>effects</a:t>
            </a:r>
            <a:r>
              <a:rPr lang="fr-CH" sz="1600" dirty="0">
                <a:solidFill>
                  <a:srgbClr val="FF0000"/>
                </a:solidFill>
                <a:latin typeface="Calibri Light" panose="020F0302020204030204" pitchFamily="34" charset="0"/>
                <a:cs typeface="Calibri Light" panose="020F0302020204030204" pitchFamily="34" charset="0"/>
              </a:rPr>
              <a:t> structure</a:t>
            </a:r>
          </a:p>
          <a:p>
            <a:endParaRPr lang="fr-CH" sz="1600" dirty="0">
              <a:latin typeface="Calibri Light" panose="020F0302020204030204" pitchFamily="34" charset="0"/>
              <a:cs typeface="Calibri Light" panose="020F0302020204030204" pitchFamily="34" charset="0"/>
            </a:endParaRPr>
          </a:p>
          <a:p>
            <a:r>
              <a:rPr lang="fr-CH" sz="1600" dirty="0" err="1">
                <a:latin typeface="Calibri Light" panose="020F0302020204030204" pitchFamily="34" charset="0"/>
                <a:cs typeface="Calibri Light" panose="020F0302020204030204" pitchFamily="34" charset="0"/>
              </a:rPr>
              <a:t>While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specifying</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effect</a:t>
            </a:r>
            <a:r>
              <a:rPr lang="fr-CH" sz="1600" dirty="0">
                <a:latin typeface="Calibri Light" panose="020F0302020204030204" pitchFamily="34" charset="0"/>
                <a:cs typeface="Calibri Light" panose="020F0302020204030204" pitchFamily="34" charset="0"/>
              </a:rPr>
              <a:t> size in </a:t>
            </a:r>
            <a:r>
              <a:rPr lang="fr-CH" sz="1600" dirty="0" err="1">
                <a:latin typeface="Calibri Light" panose="020F0302020204030204" pitchFamily="34" charset="0"/>
                <a:cs typeface="Calibri Light" panose="020F0302020204030204" pitchFamily="34" charset="0"/>
              </a:rPr>
              <a:t>advance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usually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difficult</a:t>
            </a:r>
            <a:r>
              <a:rPr lang="fr-CH" sz="1600" dirty="0">
                <a:latin typeface="Calibri Light" panose="020F0302020204030204" pitchFamily="34" charset="0"/>
                <a:cs typeface="Calibri Light" panose="020F0302020204030204" pitchFamily="34" charset="0"/>
              </a:rPr>
              <a:t> in </a:t>
            </a:r>
            <a:r>
              <a:rPr lang="fr-CH" sz="1600" dirty="0" err="1">
                <a:latin typeface="Calibri Light" panose="020F0302020204030204" pitchFamily="34" charset="0"/>
                <a:cs typeface="Calibri Light" panose="020F0302020204030204" pitchFamily="34" charset="0"/>
              </a:rPr>
              <a:t>itself</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specifying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structures in </a:t>
            </a:r>
            <a:r>
              <a:rPr lang="fr-CH" sz="1600" dirty="0" err="1">
                <a:latin typeface="Calibri Light" panose="020F0302020204030204" pitchFamily="34" charset="0"/>
                <a:cs typeface="Calibri Light" panose="020F0302020204030204" pitchFamily="34" charset="0"/>
              </a:rPr>
              <a:t>advance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virtually</a:t>
            </a:r>
            <a:r>
              <a:rPr lang="fr-CH" sz="1600" dirty="0">
                <a:latin typeface="Calibri Light" panose="020F0302020204030204" pitchFamily="34" charset="0"/>
                <a:cs typeface="Calibri Light" panose="020F0302020204030204" pitchFamily="34" charset="0"/>
              </a:rPr>
              <a:t> impossible. </a:t>
            </a:r>
            <a:r>
              <a:rPr lang="fr-CH" sz="1600" dirty="0" err="1">
                <a:latin typeface="Calibri Light" panose="020F0302020204030204" pitchFamily="34" charset="0"/>
                <a:cs typeface="Calibri Light" panose="020F0302020204030204" pitchFamily="34" charset="0"/>
              </a:rPr>
              <a:t>Moreover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have </a:t>
            </a:r>
            <a:r>
              <a:rPr lang="fr-CH" sz="1600" dirty="0" err="1">
                <a:latin typeface="Calibri Light" panose="020F0302020204030204" pitchFamily="34" charset="0"/>
                <a:cs typeface="Calibri Light" panose="020F0302020204030204" pitchFamily="34" charset="0"/>
              </a:rPr>
              <a:t>seen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standardized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a:t>
            </a:r>
            <a:r>
              <a:rPr lang="fr-CH" sz="1600" dirty="0">
                <a:latin typeface="Calibri Light" panose="020F0302020204030204" pitchFamily="34" charset="0"/>
                <a:cs typeface="Calibri Light" panose="020F0302020204030204" pitchFamily="34" charset="0"/>
              </a:rPr>
              <a:t> sizes </a:t>
            </a:r>
            <a:r>
              <a:rPr lang="fr-CH" sz="1600" dirty="0" err="1">
                <a:latin typeface="Calibri Light" panose="020F0302020204030204" pitchFamily="34" charset="0"/>
                <a:cs typeface="Calibri Light" panose="020F0302020204030204" pitchFamily="34" charset="0"/>
              </a:rPr>
              <a:t>such</a:t>
            </a:r>
            <a:r>
              <a:rPr lang="fr-CH" sz="1600" dirty="0">
                <a:latin typeface="Calibri Light" panose="020F0302020204030204" pitchFamily="34" charset="0"/>
                <a:cs typeface="Calibri Light" panose="020F0302020204030204" pitchFamily="34" charset="0"/>
              </a:rPr>
              <a:t> as </a:t>
            </a:r>
            <a:r>
              <a:rPr lang="fr-CH" sz="1600" dirty="0" err="1">
                <a:latin typeface="Calibri Light" panose="020F0302020204030204" pitchFamily="34" charset="0"/>
                <a:cs typeface="Calibri Light" panose="020F0302020204030204" pitchFamily="34" charset="0"/>
              </a:rPr>
              <a:t>Cohen's</a:t>
            </a:r>
            <a:r>
              <a:rPr lang="fr-CH" sz="1600" dirty="0">
                <a:latin typeface="Calibri Light" panose="020F0302020204030204" pitchFamily="34" charset="0"/>
                <a:cs typeface="Calibri Light" panose="020F0302020204030204" pitchFamily="34" charset="0"/>
              </a:rPr>
              <a:t> </a:t>
            </a:r>
            <a:r>
              <a:rPr lang="fr-CH" sz="1600" i="1" dirty="0">
                <a:latin typeface="Calibri Light" panose="020F0302020204030204" pitchFamily="34" charset="0"/>
                <a:cs typeface="Calibri Light" panose="020F0302020204030204" pitchFamily="34" charset="0"/>
              </a:rPr>
              <a:t>d </a:t>
            </a:r>
            <a:r>
              <a:rPr lang="fr-CH" sz="1600" dirty="0" err="1">
                <a:latin typeface="Calibri Light" panose="020F0302020204030204" pitchFamily="34" charset="0"/>
                <a:cs typeface="Calibri Light" panose="020F0302020204030204" pitchFamily="34" charset="0"/>
              </a:rPr>
              <a:t>actually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become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ambiguous</a:t>
            </a:r>
            <a:r>
              <a:rPr lang="fr-CH" sz="1600" dirty="0">
                <a:latin typeface="Calibri Light" panose="020F0302020204030204" pitchFamily="34" charset="0"/>
                <a:cs typeface="Calibri Light" panose="020F0302020204030204" pitchFamily="34" charset="0"/>
              </a:rPr>
              <a:t>/</a:t>
            </a:r>
            <a:r>
              <a:rPr lang="fr-CH" sz="1600" dirty="0" err="1">
                <a:latin typeface="Calibri Light" panose="020F0302020204030204" pitchFamily="34" charset="0"/>
                <a:cs typeface="Calibri Light" panose="020F0302020204030204" pitchFamily="34" charset="0"/>
              </a:rPr>
              <a:t>unusable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when</a:t>
            </a:r>
            <a:r>
              <a:rPr lang="fr-CH" sz="1600" dirty="0">
                <a:latin typeface="Calibri Light" panose="020F0302020204030204" pitchFamily="34" charset="0"/>
                <a:cs typeface="Calibri Light" panose="020F0302020204030204" pitchFamily="34" charset="0"/>
              </a:rPr>
              <a:t> a model </a:t>
            </a:r>
            <a:r>
              <a:rPr lang="fr-CH" sz="1600" dirty="0" err="1">
                <a:latin typeface="Calibri Light" panose="020F0302020204030204" pitchFamily="34" charset="0"/>
                <a:cs typeface="Calibri Light" panose="020F0302020204030204" pitchFamily="34" charset="0"/>
              </a:rPr>
              <a:t>contains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slopes</a:t>
            </a:r>
            <a:r>
              <a:rPr lang="fr-CH" sz="1600" dirty="0">
                <a:latin typeface="Calibri Light" panose="020F0302020204030204" pitchFamily="34" charset="0"/>
                <a:cs typeface="Calibri Light" panose="020F0302020204030204" pitchFamily="34" charset="0"/>
              </a:rPr>
              <a:t>.</a:t>
            </a:r>
          </a:p>
          <a:p>
            <a:endParaRPr lang="fr-CH" sz="1600" dirty="0">
              <a:latin typeface="Calibri Light" panose="020F0302020204030204" pitchFamily="34" charset="0"/>
              <a:cs typeface="Calibri Light" panose="020F0302020204030204" pitchFamily="34" charset="0"/>
            </a:endParaRPr>
          </a:p>
          <a:p>
            <a:r>
              <a:rPr lang="fr-CH" sz="1600" dirty="0" err="1">
                <a:latin typeface="Calibri Light" panose="020F0302020204030204" pitchFamily="34" charset="0"/>
                <a:cs typeface="Calibri Light" panose="020F0302020204030204" pitchFamily="34" charset="0"/>
              </a:rPr>
              <a:t>Currently</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most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practical</a:t>
            </a:r>
            <a:r>
              <a:rPr lang="fr-CH" sz="1600" dirty="0">
                <a:latin typeface="Calibri Light" panose="020F0302020204030204" pitchFamily="34" charset="0"/>
                <a:cs typeface="Calibri Light" panose="020F0302020204030204" pitchFamily="34" charset="0"/>
              </a:rPr>
              <a:t> solution for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problem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to </a:t>
            </a:r>
            <a:r>
              <a:rPr lang="fr-CH" sz="1600" dirty="0" err="1">
                <a:solidFill>
                  <a:srgbClr val="0070C0"/>
                </a:solidFill>
                <a:latin typeface="Calibri Light" panose="020F0302020204030204" pitchFamily="34" charset="0"/>
                <a:cs typeface="Calibri Light" panose="020F0302020204030204" pitchFamily="34" charset="0"/>
              </a:rPr>
              <a:t>simulate</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your</a:t>
            </a:r>
            <a:r>
              <a:rPr lang="fr-CH" sz="1600" dirty="0">
                <a:solidFill>
                  <a:srgbClr val="0070C0"/>
                </a:solidFill>
                <a:latin typeface="Calibri Light" panose="020F0302020204030204" pitchFamily="34" charset="0"/>
                <a:cs typeface="Calibri Light" panose="020F0302020204030204" pitchFamily="34" charset="0"/>
              </a:rPr>
              <a:t> model </a:t>
            </a:r>
            <a:r>
              <a:rPr lang="fr-CH" sz="1600" dirty="0" err="1">
                <a:solidFill>
                  <a:srgbClr val="0070C0"/>
                </a:solidFill>
                <a:latin typeface="Calibri Light" panose="020F0302020204030204" pitchFamily="34" charset="0"/>
                <a:cs typeface="Calibri Light" panose="020F0302020204030204" pitchFamily="34" charset="0"/>
              </a:rPr>
              <a:t>empirically</a:t>
            </a:r>
            <a:r>
              <a:rPr lang="fr-CH" sz="1600" dirty="0">
                <a:latin typeface="Calibri Light" panose="020F0302020204030204" pitchFamily="34" charset="0"/>
                <a:cs typeface="Calibri Light" panose="020F0302020204030204" pitchFamily="34" charset="0"/>
              </a:rPr>
              <a:t>. That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given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some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prior</a:t>
            </a:r>
            <a:r>
              <a:rPr lang="fr-CH" sz="1600" dirty="0">
                <a:latin typeface="Calibri Light" panose="020F0302020204030204" pitchFamily="34" charset="0"/>
                <a:cs typeface="Calibri Light" panose="020F0302020204030204" pitchFamily="34" charset="0"/>
              </a:rPr>
              <a:t>/</a:t>
            </a:r>
            <a:r>
              <a:rPr lang="fr-CH" sz="1600" dirty="0" err="1">
                <a:latin typeface="Calibri Light" panose="020F0302020204030204" pitchFamily="34" charset="0"/>
                <a:cs typeface="Calibri Light" panose="020F0302020204030204" pitchFamily="34" charset="0"/>
              </a:rPr>
              <a:t>earlier</a:t>
            </a:r>
            <a:r>
              <a:rPr lang="fr-CH" sz="1600" dirty="0">
                <a:latin typeface="Calibri Light" panose="020F0302020204030204" pitchFamily="34" charset="0"/>
                <a:cs typeface="Calibri Light" panose="020F0302020204030204" pitchFamily="34" charset="0"/>
              </a:rPr>
              <a:t> data and a </a:t>
            </a:r>
            <a:r>
              <a:rPr lang="fr-CH" sz="1600" dirty="0" err="1">
                <a:latin typeface="Calibri Light" panose="020F0302020204030204" pitchFamily="34" charset="0"/>
                <a:cs typeface="Calibri Light" panose="020F0302020204030204" pitchFamily="34" charset="0"/>
              </a:rPr>
              <a:t>selected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structure, </a:t>
            </a:r>
            <a:r>
              <a:rPr lang="fr-CH" sz="1600" dirty="0" err="1">
                <a:latin typeface="Calibri Light" panose="020F0302020204030204" pitchFamily="34" charset="0"/>
                <a:cs typeface="Calibri Light" panose="020F0302020204030204" pitchFamily="34" charset="0"/>
              </a:rPr>
              <a:t>you</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simulate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model as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bootstrap</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find</a:t>
            </a:r>
            <a:r>
              <a:rPr lang="fr-CH" sz="1600" dirty="0">
                <a:latin typeface="Calibri Light" panose="020F0302020204030204" pitchFamily="34" charset="0"/>
                <a:cs typeface="Calibri Light" panose="020F0302020204030204" pitchFamily="34" charset="0"/>
              </a:rPr>
              <a:t> out </a:t>
            </a:r>
            <a:r>
              <a:rPr lang="fr-CH" sz="1600" dirty="0" err="1">
                <a:latin typeface="Calibri Light" panose="020F0302020204030204" pitchFamily="34" charset="0"/>
                <a:cs typeface="Calibri Light" panose="020F0302020204030204" pitchFamily="34" charset="0"/>
              </a:rPr>
              <a:t>under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conditions/values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sample</a:t>
            </a:r>
            <a:r>
              <a:rPr lang="fr-CH" sz="1600" dirty="0">
                <a:latin typeface="Calibri Light" panose="020F0302020204030204" pitchFamily="34" charset="0"/>
                <a:cs typeface="Calibri Light" panose="020F0302020204030204" pitchFamily="34" charset="0"/>
              </a:rPr>
              <a:t> sizes </a:t>
            </a:r>
            <a:r>
              <a:rPr lang="fr-CH" sz="1600" dirty="0" err="1">
                <a:latin typeface="Calibri Light" panose="020F0302020204030204" pitchFamily="34" charset="0"/>
                <a:cs typeface="Calibri Light" panose="020F0302020204030204" pitchFamily="34" charset="0"/>
              </a:rPr>
              <a:t>will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required</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detect</a:t>
            </a:r>
            <a:r>
              <a:rPr lang="fr-CH" sz="1600" dirty="0">
                <a:latin typeface="Calibri Light" panose="020F0302020204030204" pitchFamily="34" charset="0"/>
                <a:cs typeface="Calibri Light" panose="020F0302020204030204" pitchFamily="34" charset="0"/>
              </a:rPr>
              <a:t> a certain </a:t>
            </a:r>
            <a:r>
              <a:rPr lang="fr-CH" sz="1600" dirty="0" err="1">
                <a:latin typeface="Calibri Light" panose="020F0302020204030204" pitchFamily="34" charset="0"/>
                <a:cs typeface="Calibri Light" panose="020F0302020204030204" pitchFamily="34" charset="0"/>
              </a:rPr>
              <a:t>effect</a:t>
            </a:r>
            <a:r>
              <a:rPr lang="fr-CH" sz="1600" dirty="0">
                <a:latin typeface="Calibri Light" panose="020F0302020204030204" pitchFamily="34" charset="0"/>
                <a:cs typeface="Calibri Light" panose="020F0302020204030204" pitchFamily="34" charset="0"/>
              </a:rPr>
              <a:t>.</a:t>
            </a: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F. Power and sample size for multilevel models</a:t>
            </a:r>
            <a:endParaRPr lang="en-GB" sz="3200" dirty="0">
              <a:solidFill>
                <a:schemeClr val="tx2">
                  <a:lumMod val="75000"/>
                </a:schemeClr>
              </a:solidFill>
              <a:latin typeface="Tw Cen MT" panose="020B0602020104020603" pitchFamily="34" charset="0"/>
            </a:endParaRPr>
          </a:p>
        </p:txBody>
      </p:sp>
      <p:cxnSp>
        <p:nvCxnSpPr>
          <p:cNvPr id="8" name="Straight Connector 7">
            <a:extLst>
              <a:ext uri="{FF2B5EF4-FFF2-40B4-BE49-F238E27FC236}">
                <a16:creationId xmlns:a16="http://schemas.microsoft.com/office/drawing/2014/main" id="{08654EF0-A6DC-47B4-AB03-FF81E45074A8}"/>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1204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en-US" sz="1600" dirty="0">
                <a:latin typeface="Calibri Light" panose="020F0302020204030204" pitchFamily="34" charset="0"/>
                <a:cs typeface="Calibri Light" panose="020F0302020204030204" pitchFamily="34" charset="0"/>
              </a:rPr>
              <a:t>A number of R packages have been developed that implement this approach for models fitted with </a:t>
            </a:r>
            <a:r>
              <a:rPr lang="en-US" sz="1400" dirty="0">
                <a:latin typeface="Courier New" panose="02070309020205020404" pitchFamily="49" charset="0"/>
                <a:cs typeface="Courier New" panose="02070309020205020404" pitchFamily="49" charset="0"/>
              </a:rPr>
              <a:t>lme4</a:t>
            </a:r>
            <a:r>
              <a:rPr lang="en-US" sz="1600" dirty="0">
                <a:latin typeface="Calibri Light" panose="020F0302020204030204" pitchFamily="34" charset="0"/>
                <a:cs typeface="Calibri Light" panose="020F0302020204030204" pitchFamily="34" charset="0"/>
              </a:rPr>
              <a:t>, including </a:t>
            </a:r>
            <a:r>
              <a:rPr lang="en-US" sz="1400" dirty="0" err="1">
                <a:latin typeface="Courier New" panose="02070309020205020404" pitchFamily="49" charset="0"/>
                <a:cs typeface="Courier New" panose="02070309020205020404" pitchFamily="49" charset="0"/>
              </a:rPr>
              <a:t>pamm</a:t>
            </a:r>
            <a:r>
              <a:rPr lang="en-US" sz="1600" dirty="0">
                <a:latin typeface="Calibri Light" panose="020F0302020204030204" pitchFamily="34" charset="0"/>
                <a:cs typeface="Calibri Light" panose="020F0302020204030204" pitchFamily="34" charset="0"/>
              </a:rPr>
              <a:t>, </a:t>
            </a:r>
            <a:r>
              <a:rPr lang="en-US" sz="1400" dirty="0" err="1">
                <a:latin typeface="Courier New" panose="02070309020205020404" pitchFamily="49" charset="0"/>
                <a:cs typeface="Courier New" panose="02070309020205020404" pitchFamily="49" charset="0"/>
              </a:rPr>
              <a:t>longpower</a:t>
            </a:r>
            <a:r>
              <a:rPr lang="en-US" sz="1600" dirty="0">
                <a:latin typeface="Calibri Light" panose="020F0302020204030204" pitchFamily="34" charset="0"/>
                <a:cs typeface="Calibri Light" panose="020F0302020204030204" pitchFamily="34" charset="0"/>
              </a:rPr>
              <a:t>, </a:t>
            </a:r>
            <a:r>
              <a:rPr lang="en-US" sz="1400" dirty="0" err="1">
                <a:latin typeface="Courier New" panose="02070309020205020404" pitchFamily="49" charset="0"/>
                <a:cs typeface="Courier New" panose="02070309020205020404" pitchFamily="49" charset="0"/>
              </a:rPr>
              <a:t>clusterPower</a:t>
            </a:r>
            <a:r>
              <a:rPr lang="en-US" sz="1600" dirty="0">
                <a:latin typeface="Calibri Light" panose="020F0302020204030204" pitchFamily="34" charset="0"/>
                <a:cs typeface="Calibri Light" panose="020F0302020204030204" pitchFamily="34" charset="0"/>
              </a:rPr>
              <a:t>, </a:t>
            </a:r>
            <a:r>
              <a:rPr lang="en-US" sz="1400" dirty="0" err="1">
                <a:latin typeface="Courier New" panose="02070309020205020404" pitchFamily="49" charset="0"/>
                <a:cs typeface="Courier New" panose="02070309020205020404" pitchFamily="49" charset="0"/>
              </a:rPr>
              <a:t>odprism</a:t>
            </a:r>
            <a:r>
              <a:rPr lang="en-US" sz="1600" dirty="0">
                <a:latin typeface="Calibri Light" panose="020F0302020204030204" pitchFamily="34" charset="0"/>
                <a:cs typeface="Calibri Light" panose="020F0302020204030204" pitchFamily="34" charset="0"/>
              </a:rPr>
              <a:t>, </a:t>
            </a:r>
            <a:r>
              <a:rPr lang="en-US" sz="1400" dirty="0" err="1">
                <a:latin typeface="Courier New" panose="02070309020205020404" pitchFamily="49" charset="0"/>
                <a:cs typeface="Courier New" panose="02070309020205020404" pitchFamily="49" charset="0"/>
              </a:rPr>
              <a:t>nlmeU</a:t>
            </a:r>
            <a:r>
              <a:rPr lang="en-US" sz="1600" dirty="0">
                <a:latin typeface="Calibri Light" panose="020F0302020204030204" pitchFamily="34" charset="0"/>
                <a:cs typeface="Calibri Light" panose="020F0302020204030204" pitchFamily="34" charset="0"/>
              </a:rPr>
              <a:t>, and </a:t>
            </a:r>
            <a:r>
              <a:rPr lang="en-US" sz="1400" dirty="0" err="1">
                <a:latin typeface="Courier New" panose="02070309020205020404" pitchFamily="49" charset="0"/>
                <a:cs typeface="Courier New" panose="02070309020205020404" pitchFamily="49" charset="0"/>
              </a:rPr>
              <a:t>simr</a:t>
            </a:r>
            <a:r>
              <a:rPr lang="en-US" sz="1600" dirty="0">
                <a:latin typeface="Times New Roman" panose="02020603050405020304" pitchFamily="18" charset="0"/>
                <a:cs typeface="Times New Roman" panose="02020603050405020304" pitchFamily="18" charset="0"/>
              </a:rPr>
              <a:t>.</a:t>
            </a:r>
          </a:p>
          <a:p>
            <a:endParaRPr lang="en-US" sz="1600" dirty="0">
              <a:latin typeface="Times New Roman" panose="02020603050405020304" pitchFamily="18" charset="0"/>
              <a:cs typeface="Times New Roman" panose="02020603050405020304" pitchFamily="18" charset="0"/>
            </a:endParaRPr>
          </a:p>
          <a:p>
            <a:r>
              <a:rPr lang="en-US" sz="1600" dirty="0">
                <a:latin typeface="Calibri Light" panose="020F0302020204030204" pitchFamily="34" charset="0"/>
                <a:cs typeface="Calibri Light" panose="020F0302020204030204" pitchFamily="34" charset="0"/>
              </a:rPr>
              <a:t>Currently </a:t>
            </a:r>
            <a:r>
              <a:rPr lang="en-US" sz="1400" dirty="0" err="1">
                <a:latin typeface="Courier New" panose="02070309020205020404" pitchFamily="49" charset="0"/>
                <a:cs typeface="Courier New" panose="02070309020205020404" pitchFamily="49" charset="0"/>
              </a:rPr>
              <a:t>simr</a:t>
            </a:r>
            <a:r>
              <a:rPr lang="en-US" sz="1600" dirty="0">
                <a:latin typeface="Times New Roman" panose="02020603050405020304" pitchFamily="18" charset="0"/>
                <a:cs typeface="Times New Roman" panose="02020603050405020304" pitchFamily="18" charset="0"/>
              </a:rPr>
              <a:t> </a:t>
            </a:r>
            <a:r>
              <a:rPr lang="en-US" sz="1600" dirty="0">
                <a:latin typeface="Calibri Light" panose="020F0302020204030204" pitchFamily="34" charset="0"/>
                <a:cs typeface="Calibri Light" panose="020F0302020204030204" pitchFamily="34" charset="0"/>
              </a:rPr>
              <a:t>seems to be the most widely used package. Since this is not my area of expertise, I refer to online vignettes to help you run this code should you need it. One caution is that simulating data with complex random effects structures for sample size calculations </a:t>
            </a:r>
            <a:r>
              <a:rPr lang="en-US" sz="1600" dirty="0">
                <a:solidFill>
                  <a:srgbClr val="0070C0"/>
                </a:solidFill>
                <a:latin typeface="Calibri Light" panose="020F0302020204030204" pitchFamily="34" charset="0"/>
                <a:cs typeface="Calibri Light" panose="020F0302020204030204" pitchFamily="34" charset="0"/>
              </a:rPr>
              <a:t>can be computer-intensive</a:t>
            </a:r>
            <a:r>
              <a:rPr lang="en-US" sz="1600" dirty="0">
                <a:latin typeface="Calibri Light" panose="020F0302020204030204" pitchFamily="34" charset="0"/>
                <a:cs typeface="Calibri Light" panose="020F0302020204030204" pitchFamily="34" charset="0"/>
              </a:rPr>
              <a:t>. It is not unheard for </a:t>
            </a:r>
            <a:r>
              <a:rPr lang="en-US" sz="1600" dirty="0">
                <a:solidFill>
                  <a:srgbClr val="FF0000"/>
                </a:solidFill>
                <a:latin typeface="Calibri Light" panose="020F0302020204030204" pitchFamily="34" charset="0"/>
                <a:cs typeface="Calibri Light" panose="020F0302020204030204" pitchFamily="34" charset="0"/>
              </a:rPr>
              <a:t>such scripts to run for weeks!</a:t>
            </a:r>
          </a:p>
          <a:p>
            <a:endParaRPr lang="en-US" sz="1600" dirty="0">
              <a:solidFill>
                <a:srgbClr val="FF0000"/>
              </a:solidFill>
              <a:latin typeface="Calibri Light" panose="020F0302020204030204" pitchFamily="34" charset="0"/>
              <a:cs typeface="Calibri Light" panose="020F0302020204030204" pitchFamily="34" charset="0"/>
            </a:endParaRPr>
          </a:p>
          <a:p>
            <a:r>
              <a:rPr lang="en-US" sz="1600" dirty="0">
                <a:latin typeface="Calibri Light" panose="020F0302020204030204" pitchFamily="34" charset="0"/>
                <a:cs typeface="Calibri Light" panose="020F0302020204030204" pitchFamily="34" charset="0"/>
              </a:rPr>
              <a:t>An alternative solution to simulation is to set some </a:t>
            </a:r>
            <a:r>
              <a:rPr lang="en-US" sz="1600" dirty="0">
                <a:solidFill>
                  <a:srgbClr val="0070C0"/>
                </a:solidFill>
                <a:latin typeface="Calibri Light" panose="020F0302020204030204" pitchFamily="34" charset="0"/>
                <a:cs typeface="Calibri Light" panose="020F0302020204030204" pitchFamily="34" charset="0"/>
              </a:rPr>
              <a:t>lower bound on the required sample size </a:t>
            </a:r>
            <a:r>
              <a:rPr lang="en-US" sz="1600" dirty="0">
                <a:latin typeface="Calibri Light" panose="020F0302020204030204" pitchFamily="34" charset="0"/>
                <a:cs typeface="Calibri Light" panose="020F0302020204030204" pitchFamily="34" charset="0"/>
              </a:rPr>
              <a:t>by using a </a:t>
            </a:r>
            <a:r>
              <a:rPr lang="en-US" sz="1600" dirty="0">
                <a:solidFill>
                  <a:srgbClr val="0070C0"/>
                </a:solidFill>
                <a:latin typeface="Calibri Light" panose="020F0302020204030204" pitchFamily="34" charset="0"/>
                <a:cs typeface="Calibri Light" panose="020F0302020204030204" pitchFamily="34" charset="0"/>
              </a:rPr>
              <a:t>simplified model</a:t>
            </a:r>
            <a:r>
              <a:rPr lang="en-US" sz="1600" dirty="0">
                <a:latin typeface="Calibri Light" panose="020F0302020204030204" pitchFamily="34" charset="0"/>
                <a:cs typeface="Calibri Light" panose="020F0302020204030204" pitchFamily="34" charset="0"/>
              </a:rPr>
              <a:t>. For example, if you intend to run a multilevel regression on trial-level data with a random-intercept only, then the model will be at least as powerful as the corresponding repeated-measures ANOVA on the condition-aggregated data.</a:t>
            </a:r>
          </a:p>
          <a:p>
            <a:endParaRPr lang="en-US" sz="1600" dirty="0">
              <a:latin typeface="Calibri Light" panose="020F0302020204030204" pitchFamily="34" charset="0"/>
              <a:cs typeface="Calibri Light" panose="020F0302020204030204" pitchFamily="34" charset="0"/>
            </a:endParaRPr>
          </a:p>
          <a:p>
            <a:r>
              <a:rPr lang="en-US" sz="1600" dirty="0">
                <a:latin typeface="Calibri Light" panose="020F0302020204030204" pitchFamily="34" charset="0"/>
                <a:cs typeface="Calibri Light" panose="020F0302020204030204" pitchFamily="34" charset="0"/>
              </a:rPr>
              <a:t>Likewise, for random slopes models, repeated measures MANOVA may be a useful lower bound on sample size.* However, both of these approaches will generally only be accurate approximations for factorial within-designs with no complex data hierarchy or continuous variables within repeated data units!</a:t>
            </a:r>
            <a:endParaRPr lang="fr-CH" sz="1600" dirty="0">
              <a:latin typeface="Calibri Light" panose="020F0302020204030204" pitchFamily="34" charset="0"/>
              <a:cs typeface="Calibri Light" panose="020F0302020204030204" pitchFamily="34"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F. Power and sample size for multilevel models</a:t>
            </a:r>
            <a:endParaRPr lang="en-GB" sz="3200" dirty="0">
              <a:solidFill>
                <a:schemeClr val="tx2">
                  <a:lumMod val="75000"/>
                </a:schemeClr>
              </a:solidFill>
              <a:latin typeface="Tw Cen MT" panose="020B0602020104020603" pitchFamily="34" charset="0"/>
            </a:endParaRPr>
          </a:p>
        </p:txBody>
      </p:sp>
      <p:cxnSp>
        <p:nvCxnSpPr>
          <p:cNvPr id="5" name="Straight Connector 4">
            <a:extLst>
              <a:ext uri="{FF2B5EF4-FFF2-40B4-BE49-F238E27FC236}">
                <a16:creationId xmlns:a16="http://schemas.microsoft.com/office/drawing/2014/main" id="{15EAC42A-C7CF-49B4-ACFE-84AD32D8EE11}"/>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EFB3CB7-4136-458C-A765-0C11D114BE9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sp>
        <p:nvSpPr>
          <p:cNvPr id="9" name="TextBox 8">
            <a:extLst>
              <a:ext uri="{FF2B5EF4-FFF2-40B4-BE49-F238E27FC236}">
                <a16:creationId xmlns:a16="http://schemas.microsoft.com/office/drawing/2014/main" id="{E505077B-1D8B-4037-8D4A-30EE6C09E3F1}"/>
              </a:ext>
            </a:extLst>
          </p:cNvPr>
          <p:cNvSpPr txBox="1"/>
          <p:nvPr/>
        </p:nvSpPr>
        <p:spPr>
          <a:xfrm>
            <a:off x="5159896" y="6176407"/>
            <a:ext cx="6788034" cy="461665"/>
          </a:xfrm>
          <a:prstGeom prst="rect">
            <a:avLst/>
          </a:prstGeom>
          <a:noFill/>
        </p:spPr>
        <p:txBody>
          <a:bodyPr wrap="square" rtlCol="0">
            <a:spAutoFit/>
          </a:bodyPr>
          <a:lstStyle/>
          <a:p>
            <a:pPr algn="r"/>
            <a:r>
              <a:rPr lang="en-US" sz="1200">
                <a:latin typeface="Calibri Light" panose="020F0302020204030204" pitchFamily="34" charset="0"/>
                <a:cs typeface="Calibri Light" panose="020F0302020204030204" pitchFamily="34" charset="0"/>
              </a:rPr>
              <a:t>*For the affective priming example, the DF of the interaction test for the random slopes model is in fact quite close to the corresponding rm-MANOVA for the condition-aggregated data</a:t>
            </a:r>
            <a:endParaRPr lang="en-CH" sz="120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229050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a:latin typeface="Calibri Light" panose="020F0302020204030204" pitchFamily="34" charset="0"/>
                <a:cs typeface="Calibri Light" panose="020F0302020204030204" pitchFamily="34" charset="0"/>
              </a:rPr>
              <a:t>A </a:t>
            </a:r>
            <a:r>
              <a:rPr lang="fr-CH" sz="1600" dirty="0" err="1">
                <a:latin typeface="Calibri Light" panose="020F0302020204030204" pitchFamily="34" charset="0"/>
                <a:cs typeface="Calibri Light" panose="020F0302020204030204" pitchFamily="34" charset="0"/>
              </a:rPr>
              <a:t>recurring</a:t>
            </a:r>
            <a:r>
              <a:rPr lang="fr-CH" sz="1600" dirty="0">
                <a:latin typeface="Calibri Light" panose="020F0302020204030204" pitchFamily="34" charset="0"/>
                <a:cs typeface="Calibri Light" panose="020F0302020204030204" pitchFamily="34" charset="0"/>
              </a:rPr>
              <a:t> question for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measures</a:t>
            </a:r>
            <a:r>
              <a:rPr lang="fr-CH" sz="1600" dirty="0">
                <a:latin typeface="Calibri Light" panose="020F0302020204030204" pitchFamily="34" charset="0"/>
                <a:cs typeface="Calibri Light" panose="020F0302020204030204" pitchFamily="34" charset="0"/>
              </a:rPr>
              <a:t> designs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whether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better</a:t>
            </a:r>
            <a:r>
              <a:rPr lang="fr-CH" sz="1600" dirty="0">
                <a:latin typeface="Calibri Light" panose="020F0302020204030204" pitchFamily="34" charset="0"/>
                <a:cs typeface="Calibri Light" panose="020F0302020204030204" pitchFamily="34" charset="0"/>
              </a:rPr>
              <a:t> to </a:t>
            </a:r>
            <a:r>
              <a:rPr lang="fr-CH" sz="1600" b="1" dirty="0">
                <a:solidFill>
                  <a:srgbClr val="0070C0"/>
                </a:solidFill>
                <a:latin typeface="Calibri Light" panose="020F0302020204030204" pitchFamily="34" charset="0"/>
                <a:cs typeface="Calibri Light" panose="020F0302020204030204" pitchFamily="34" charset="0"/>
              </a:rPr>
              <a:t>(a) </a:t>
            </a:r>
            <a:r>
              <a:rPr lang="fr-CH" sz="1600" dirty="0">
                <a:latin typeface="Calibri Light" panose="020F0302020204030204" pitchFamily="34" charset="0"/>
                <a:cs typeface="Calibri Light" panose="020F0302020204030204" pitchFamily="34" charset="0"/>
              </a:rPr>
              <a:t>have </a:t>
            </a:r>
            <a:r>
              <a:rPr lang="fr-CH" sz="1600" dirty="0" err="1">
                <a:latin typeface="Calibri Light" panose="020F0302020204030204" pitchFamily="34" charset="0"/>
                <a:cs typeface="Calibri Light" panose="020F0302020204030204" pitchFamily="34" charset="0"/>
              </a:rPr>
              <a:t>many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subjects</a:t>
            </a:r>
            <a:r>
              <a:rPr lang="fr-CH" sz="1600" dirty="0">
                <a:latin typeface="Calibri Light" panose="020F0302020204030204" pitchFamily="34" charset="0"/>
                <a:cs typeface="Calibri Light" panose="020F0302020204030204" pitchFamily="34" charset="0"/>
              </a:rPr>
              <a:t>, or </a:t>
            </a:r>
            <a:r>
              <a:rPr lang="fr-CH" sz="1600" b="1" dirty="0">
                <a:solidFill>
                  <a:srgbClr val="0070C0"/>
                </a:solidFill>
                <a:latin typeface="Calibri Light" panose="020F0302020204030204" pitchFamily="34" charset="0"/>
                <a:cs typeface="Calibri Light" panose="020F0302020204030204" pitchFamily="34" charset="0"/>
              </a:rPr>
              <a:t>(b) </a:t>
            </a:r>
            <a:r>
              <a:rPr lang="fr-CH" sz="1600" dirty="0">
                <a:latin typeface="Calibri Light" panose="020F0302020204030204" pitchFamily="34" charset="0"/>
                <a:cs typeface="Calibri Light" panose="020F0302020204030204" pitchFamily="34" charset="0"/>
              </a:rPr>
              <a:t>have </a:t>
            </a:r>
            <a:r>
              <a:rPr lang="fr-CH" sz="1600" dirty="0" err="1">
                <a:latin typeface="Calibri Light" panose="020F0302020204030204" pitchFamily="34" charset="0"/>
                <a:cs typeface="Calibri Light" panose="020F0302020204030204" pitchFamily="34" charset="0"/>
              </a:rPr>
              <a:t>many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within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subjects</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obvious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answer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i="1" dirty="0" err="1">
                <a:latin typeface="Calibri Light" panose="020F0302020204030204" pitchFamily="34" charset="0"/>
                <a:cs typeface="Calibri Light" panose="020F0302020204030204" pitchFamily="34" charset="0"/>
              </a:rPr>
              <a:t>both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since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allow</a:t>
            </a:r>
            <a:r>
              <a:rPr lang="fr-CH" sz="1600" dirty="0">
                <a:latin typeface="Calibri Light" panose="020F0302020204030204" pitchFamily="34" charset="0"/>
                <a:cs typeface="Calibri Light" panose="020F0302020204030204" pitchFamily="34" charset="0"/>
              </a:rPr>
              <a:t> a good </a:t>
            </a:r>
            <a:r>
              <a:rPr lang="fr-CH" sz="1600" dirty="0" err="1">
                <a:latin typeface="Calibri Light" panose="020F0302020204030204" pitchFamily="34" charset="0"/>
                <a:cs typeface="Calibri Light" panose="020F0302020204030204" pitchFamily="34" charset="0"/>
              </a:rPr>
              <a:t>generalization</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both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between</a:t>
            </a:r>
            <a:r>
              <a:rPr lang="fr-CH" sz="1600" dirty="0">
                <a:latin typeface="Calibri Light" panose="020F0302020204030204" pitchFamily="34" charset="0"/>
                <a:cs typeface="Calibri Light" panose="020F0302020204030204" pitchFamily="34" charset="0"/>
              </a:rPr>
              <a:t> and </a:t>
            </a:r>
            <a:r>
              <a:rPr lang="fr-CH" sz="1600" dirty="0" err="1">
                <a:latin typeface="Calibri Light" panose="020F0302020204030204" pitchFamily="34" charset="0"/>
                <a:cs typeface="Calibri Light" panose="020F0302020204030204" pitchFamily="34" charset="0"/>
              </a:rPr>
              <a:t>within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subjects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However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since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most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studies</a:t>
            </a:r>
            <a:r>
              <a:rPr lang="fr-CH" sz="1600" dirty="0">
                <a:latin typeface="Calibri Light" panose="020F0302020204030204" pitchFamily="34" charset="0"/>
                <a:cs typeface="Calibri Light" panose="020F0302020204030204" pitchFamily="34" charset="0"/>
              </a:rPr>
              <a:t> are </a:t>
            </a:r>
            <a:r>
              <a:rPr lang="fr-CH" sz="1600" dirty="0" err="1">
                <a:latin typeface="Calibri Light" panose="020F0302020204030204" pitchFamily="34" charset="0"/>
                <a:cs typeface="Calibri Light" panose="020F0302020204030204" pitchFamily="34" charset="0"/>
              </a:rPr>
              <a:t>primarily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interested</a:t>
            </a:r>
            <a:r>
              <a:rPr lang="fr-CH" sz="1600" dirty="0">
                <a:latin typeface="Calibri Light" panose="020F0302020204030204" pitchFamily="34" charset="0"/>
                <a:cs typeface="Calibri Light" panose="020F0302020204030204" pitchFamily="34" charset="0"/>
              </a:rPr>
              <a:t> in </a:t>
            </a:r>
            <a:r>
              <a:rPr lang="fr-CH" sz="1600" dirty="0" err="1">
                <a:latin typeface="Calibri Light" panose="020F0302020204030204" pitchFamily="34" charset="0"/>
                <a:cs typeface="Calibri Light" panose="020F0302020204030204" pitchFamily="34" charset="0"/>
              </a:rPr>
              <a:t>generalizing</a:t>
            </a:r>
            <a:r>
              <a:rPr lang="fr-CH" sz="1600" dirty="0">
                <a:latin typeface="Calibri Light" panose="020F0302020204030204" pitchFamily="34" charset="0"/>
                <a:cs typeface="Calibri Light" panose="020F0302020204030204" pitchFamily="34" charset="0"/>
              </a:rPr>
              <a:t> to the population of </a:t>
            </a:r>
            <a:r>
              <a:rPr lang="fr-CH" sz="1600" dirty="0" err="1">
                <a:latin typeface="Calibri Light" panose="020F0302020204030204" pitchFamily="34" charset="0"/>
                <a:cs typeface="Calibri Light" panose="020F0302020204030204" pitchFamily="34" charset="0"/>
              </a:rPr>
              <a:t>subjects</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should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more important </a:t>
            </a:r>
            <a:r>
              <a:rPr lang="fr-CH" sz="1600" dirty="0" err="1">
                <a:latin typeface="Calibri Light" panose="020F0302020204030204" pitchFamily="34" charset="0"/>
                <a:cs typeface="Calibri Light" panose="020F0302020204030204" pitchFamily="34" charset="0"/>
              </a:rPr>
              <a:t>than</a:t>
            </a:r>
            <a:r>
              <a:rPr lang="fr-CH" sz="1600" dirty="0">
                <a:latin typeface="Calibri Light" panose="020F0302020204030204" pitchFamily="34" charset="0"/>
                <a:cs typeface="Calibri Light" panose="020F0302020204030204" pitchFamily="34" charset="0"/>
              </a:rPr>
              <a:t> (b).</a:t>
            </a:r>
          </a:p>
          <a:p>
            <a:endParaRPr lang="fr-CH" sz="1600" dirty="0">
              <a:latin typeface="Calibri Light" panose="020F0302020204030204" pitchFamily="34" charset="0"/>
              <a:cs typeface="Calibri Light" panose="020F0302020204030204" pitchFamily="34" charset="0"/>
            </a:endParaRPr>
          </a:p>
          <a:p>
            <a:r>
              <a:rPr lang="fr-CH" sz="1600" dirty="0">
                <a:latin typeface="Calibri Light" panose="020F0302020204030204" pitchFamily="34" charset="0"/>
                <a:cs typeface="Calibri Light" panose="020F0302020204030204" pitchFamily="34" charset="0"/>
              </a:rPr>
              <a:t>There </a:t>
            </a:r>
            <a:r>
              <a:rPr lang="fr-CH" sz="1600" dirty="0" err="1">
                <a:latin typeface="Calibri Light" panose="020F0302020204030204" pitchFamily="34" charset="0"/>
                <a:cs typeface="Calibri Light" panose="020F0302020204030204" pitchFamily="34" charset="0"/>
              </a:rPr>
              <a:t>exists</a:t>
            </a:r>
            <a:r>
              <a:rPr lang="fr-CH" sz="1600" dirty="0">
                <a:latin typeface="Calibri Light" panose="020F0302020204030204" pitchFamily="34" charset="0"/>
                <a:cs typeface="Calibri Light" panose="020F0302020204030204" pitchFamily="34" charset="0"/>
              </a:rPr>
              <a:t> a </a:t>
            </a:r>
            <a:r>
              <a:rPr lang="fr-CH" sz="1600" dirty="0" err="1">
                <a:solidFill>
                  <a:srgbClr val="0070C0"/>
                </a:solidFill>
                <a:latin typeface="Calibri Light" panose="020F0302020204030204" pitchFamily="34" charset="0"/>
                <a:cs typeface="Calibri Light" panose="020F0302020204030204" pitchFamily="34" charset="0"/>
              </a:rPr>
              <a:t>misconception</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that</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having</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many</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repeats</a:t>
            </a:r>
            <a:r>
              <a:rPr lang="fr-CH" sz="1600" dirty="0">
                <a:solidFill>
                  <a:srgbClr val="0070C0"/>
                </a:solidFill>
                <a:latin typeface="Calibri Light" panose="020F0302020204030204" pitchFamily="34" charset="0"/>
                <a:cs typeface="Calibri Light" panose="020F0302020204030204" pitchFamily="34" charset="0"/>
              </a:rPr>
              <a:t> per </a:t>
            </a:r>
            <a:r>
              <a:rPr lang="fr-CH" sz="1600" dirty="0" err="1">
                <a:solidFill>
                  <a:srgbClr val="0070C0"/>
                </a:solidFill>
                <a:latin typeface="Calibri Light" panose="020F0302020204030204" pitchFamily="34" charset="0"/>
                <a:cs typeface="Calibri Light" panose="020F0302020204030204" pitchFamily="34" charset="0"/>
              </a:rPr>
              <a:t>subject</a:t>
            </a:r>
            <a:r>
              <a:rPr lang="fr-CH" sz="1600" dirty="0">
                <a:solidFill>
                  <a:srgbClr val="0070C0"/>
                </a:solidFill>
                <a:latin typeface="Calibri Light" panose="020F0302020204030204" pitchFamily="34" charset="0"/>
                <a:cs typeface="Calibri Light" panose="020F0302020204030204" pitchFamily="34" charset="0"/>
              </a:rPr>
              <a:t> can </a:t>
            </a:r>
            <a:r>
              <a:rPr lang="fr-CH" sz="1600" dirty="0" err="1">
                <a:solidFill>
                  <a:srgbClr val="0070C0"/>
                </a:solidFill>
                <a:latin typeface="Calibri Light" panose="020F0302020204030204" pitchFamily="34" charset="0"/>
                <a:cs typeface="Calibri Light" panose="020F0302020204030204" pitchFamily="34" charset="0"/>
              </a:rPr>
              <a:t>compensate</a:t>
            </a:r>
            <a:r>
              <a:rPr lang="fr-CH" sz="1600" dirty="0">
                <a:solidFill>
                  <a:srgbClr val="0070C0"/>
                </a:solidFill>
                <a:latin typeface="Calibri Light" panose="020F0302020204030204" pitchFamily="34" charset="0"/>
                <a:cs typeface="Calibri Light" panose="020F0302020204030204" pitchFamily="34" charset="0"/>
              </a:rPr>
              <a:t> </a:t>
            </a:r>
            <a:r>
              <a:rPr lang="fr-CH" sz="1600" dirty="0">
                <a:latin typeface="Calibri Light" panose="020F0302020204030204" pitchFamily="34" charset="0"/>
                <a:cs typeface="Calibri Light" panose="020F0302020204030204" pitchFamily="34" charset="0"/>
              </a:rPr>
              <a:t>for not </a:t>
            </a:r>
            <a:r>
              <a:rPr lang="fr-CH" sz="1600" dirty="0" err="1">
                <a:latin typeface="Calibri Light" panose="020F0302020204030204" pitchFamily="34" charset="0"/>
                <a:cs typeface="Calibri Light" panose="020F0302020204030204" pitchFamily="34" charset="0"/>
              </a:rPr>
              <a:t>having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many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subjects</a:t>
            </a:r>
            <a:r>
              <a:rPr lang="fr-CH" sz="1600" dirty="0">
                <a:latin typeface="Calibri Light" panose="020F0302020204030204" pitchFamily="34" charset="0"/>
                <a:cs typeface="Calibri Light" panose="020F0302020204030204" pitchFamily="34" charset="0"/>
              </a:rPr>
              <a:t> in an </a:t>
            </a:r>
            <a:r>
              <a:rPr lang="fr-CH" sz="1600" dirty="0" err="1">
                <a:latin typeface="Calibri Light" panose="020F0302020204030204" pitchFamily="34" charset="0"/>
                <a:cs typeface="Calibri Light" panose="020F0302020204030204" pitchFamily="34" charset="0"/>
              </a:rPr>
              <a:t>experiment</a:t>
            </a:r>
            <a:r>
              <a:rPr lang="fr-CH" sz="1600" dirty="0">
                <a:latin typeface="Calibri Light" panose="020F0302020204030204" pitchFamily="34" charset="0"/>
                <a:cs typeface="Calibri Light" panose="020F0302020204030204" pitchFamily="34" charset="0"/>
              </a:rPr>
              <a:t>. This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typically</a:t>
            </a:r>
            <a:r>
              <a:rPr lang="fr-CH" sz="1600" dirty="0">
                <a:latin typeface="Calibri Light" panose="020F0302020204030204" pitchFamily="34" charset="0"/>
                <a:cs typeface="Calibri Light" panose="020F0302020204030204" pitchFamily="34" charset="0"/>
              </a:rPr>
              <a:t> not </a:t>
            </a:r>
            <a:r>
              <a:rPr lang="fr-CH" sz="1600" dirty="0" err="1">
                <a:latin typeface="Calibri Light" panose="020F0302020204030204" pitchFamily="34" charset="0"/>
                <a:cs typeface="Calibri Light" panose="020F0302020204030204" pitchFamily="34" charset="0"/>
              </a:rPr>
              <a:t>true</a:t>
            </a:r>
            <a:r>
              <a:rPr lang="fr-CH" sz="1600" dirty="0">
                <a:latin typeface="Calibri Light" panose="020F0302020204030204" pitchFamily="34" charset="0"/>
                <a:cs typeface="Calibri Light" panose="020F0302020204030204" pitchFamily="34" charset="0"/>
              </a:rPr>
              <a:t>, and </a:t>
            </a:r>
            <a:r>
              <a:rPr lang="fr-CH" sz="1600" dirty="0" err="1">
                <a:latin typeface="Calibri Light" panose="020F0302020204030204" pitchFamily="34" charset="0"/>
                <a:cs typeface="Calibri Light" panose="020F0302020204030204" pitchFamily="34" charset="0"/>
              </a:rPr>
              <a:t>depends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both</a:t>
            </a:r>
            <a:r>
              <a:rPr lang="fr-CH" sz="1600" dirty="0">
                <a:latin typeface="Calibri Light" panose="020F0302020204030204" pitchFamily="34" charset="0"/>
                <a:cs typeface="Calibri Light" panose="020F0302020204030204" pitchFamily="34" charset="0"/>
              </a:rPr>
              <a:t> on the </a:t>
            </a:r>
            <a:r>
              <a:rPr lang="fr-CH" sz="1600" dirty="0" err="1">
                <a:latin typeface="Calibri Light" panose="020F0302020204030204" pitchFamily="34" charset="0"/>
                <a:cs typeface="Calibri Light" panose="020F0302020204030204" pitchFamily="34" charset="0"/>
              </a:rPr>
              <a:t>degree</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measurements</a:t>
            </a:r>
            <a:r>
              <a:rPr lang="fr-CH" sz="1600" dirty="0">
                <a:latin typeface="Calibri Light" panose="020F0302020204030204" pitchFamily="34" charset="0"/>
                <a:cs typeface="Calibri Light" panose="020F0302020204030204" pitchFamily="34" charset="0"/>
              </a:rPr>
              <a:t> are </a:t>
            </a:r>
            <a:r>
              <a:rPr lang="fr-CH" sz="1600" dirty="0" err="1">
                <a:latin typeface="Calibri Light" panose="020F0302020204030204" pitchFamily="34" charset="0"/>
                <a:cs typeface="Calibri Light" panose="020F0302020204030204" pitchFamily="34" charset="0"/>
              </a:rPr>
              <a:t>correlated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within</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subject</a:t>
            </a:r>
            <a:r>
              <a:rPr lang="fr-CH" sz="1600" dirty="0">
                <a:latin typeface="Calibri Light" panose="020F0302020204030204" pitchFamily="34" charset="0"/>
                <a:cs typeface="Calibri Light" panose="020F0302020204030204" pitchFamily="34" charset="0"/>
              </a:rPr>
              <a:t>, and the model </a:t>
            </a:r>
            <a:r>
              <a:rPr lang="fr-CH" sz="1600" dirty="0" err="1">
                <a:latin typeface="Calibri Light" panose="020F0302020204030204" pitchFamily="34" charset="0"/>
                <a:cs typeface="Calibri Light" panose="020F0302020204030204" pitchFamily="34" charset="0"/>
              </a:rPr>
              <a:t>you</a:t>
            </a:r>
            <a:r>
              <a:rPr lang="fr-CH" sz="1600" dirty="0">
                <a:latin typeface="Calibri Light" panose="020F0302020204030204" pitchFamily="34" charset="0"/>
                <a:cs typeface="Calibri Light" panose="020F0302020204030204" pitchFamily="34" charset="0"/>
              </a:rPr>
              <a:t> impose on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correlation</a:t>
            </a:r>
            <a:r>
              <a:rPr lang="fr-CH" sz="1600" dirty="0">
                <a:latin typeface="Calibri Light" panose="020F0302020204030204" pitchFamily="34" charset="0"/>
                <a:cs typeface="Calibri Light" panose="020F0302020204030204" pitchFamily="34" charset="0"/>
              </a:rPr>
              <a:t>!</a:t>
            </a:r>
          </a:p>
          <a:p>
            <a:endParaRPr lang="fr-CH" sz="1600" dirty="0">
              <a:latin typeface="Calibri Light" panose="020F0302020204030204" pitchFamily="34" charset="0"/>
              <a:cs typeface="Calibri Light" panose="020F0302020204030204" pitchFamily="34" charset="0"/>
            </a:endParaRPr>
          </a:p>
          <a:p>
            <a:r>
              <a:rPr lang="fr-CH" sz="1600" dirty="0" err="1">
                <a:latin typeface="Calibri Light" panose="020F0302020204030204" pitchFamily="34" charset="0"/>
                <a:cs typeface="Calibri Light" panose="020F0302020204030204" pitchFamily="34" charset="0"/>
              </a:rPr>
              <a:t>Consider</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example</a:t>
            </a:r>
            <a:r>
              <a:rPr lang="fr-CH" sz="1600" dirty="0">
                <a:latin typeface="Calibri Light" panose="020F0302020204030204" pitchFamily="34" charset="0"/>
                <a:cs typeface="Calibri Light" panose="020F0302020204030204" pitchFamily="34" charset="0"/>
              </a:rPr>
              <a:t> of </a:t>
            </a:r>
            <a:r>
              <a:rPr lang="fr-CH" sz="1600" dirty="0" err="1">
                <a:solidFill>
                  <a:srgbClr val="0070C0"/>
                </a:solidFill>
                <a:latin typeface="Calibri Light" panose="020F0302020204030204" pitchFamily="34" charset="0"/>
                <a:cs typeface="Calibri Light" panose="020F0302020204030204" pitchFamily="34" charset="0"/>
              </a:rPr>
              <a:t>flipping</a:t>
            </a:r>
            <a:r>
              <a:rPr lang="fr-CH" sz="1600" dirty="0">
                <a:solidFill>
                  <a:srgbClr val="0070C0"/>
                </a:solidFill>
                <a:latin typeface="Calibri Light" panose="020F0302020204030204" pitchFamily="34" charset="0"/>
                <a:cs typeface="Calibri Light" panose="020F0302020204030204" pitchFamily="34" charset="0"/>
              </a:rPr>
              <a:t> a coin</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result</a:t>
            </a:r>
            <a:r>
              <a:rPr lang="fr-CH" sz="1600" dirty="0">
                <a:latin typeface="Calibri Light" panose="020F0302020204030204" pitchFamily="34" charset="0"/>
                <a:cs typeface="Calibri Light" panose="020F0302020204030204" pitchFamily="34" charset="0"/>
              </a:rPr>
              <a:t> of a </a:t>
            </a:r>
            <a:r>
              <a:rPr lang="fr-CH" sz="1600" dirty="0" err="1">
                <a:latin typeface="Calibri Light" panose="020F0302020204030204" pitchFamily="34" charset="0"/>
                <a:cs typeface="Calibri Light" panose="020F0302020204030204" pitchFamily="34" charset="0"/>
              </a:rPr>
              <a:t>coinflip</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should</a:t>
            </a:r>
            <a:r>
              <a:rPr lang="fr-CH" sz="1600" dirty="0">
                <a:latin typeface="Calibri Light" panose="020F0302020204030204" pitchFamily="34" charset="0"/>
                <a:cs typeface="Calibri Light" panose="020F0302020204030204" pitchFamily="34" charset="0"/>
              </a:rPr>
              <a:t> not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influenced</a:t>
            </a:r>
            <a:r>
              <a:rPr lang="fr-CH" sz="1600" dirty="0">
                <a:latin typeface="Calibri Light" panose="020F0302020204030204" pitchFamily="34" charset="0"/>
                <a:cs typeface="Calibri Light" panose="020F0302020204030204" pitchFamily="34" charset="0"/>
              </a:rPr>
              <a:t> by the </a:t>
            </a:r>
            <a:r>
              <a:rPr lang="fr-CH" sz="1600" dirty="0" err="1">
                <a:latin typeface="Calibri Light" panose="020F0302020204030204" pitchFamily="34" charset="0"/>
                <a:cs typeface="Calibri Light" panose="020F0302020204030204" pitchFamily="34" charset="0"/>
              </a:rPr>
              <a:t>person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flipping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Within</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subject</a:t>
            </a:r>
            <a:r>
              <a:rPr lang="fr-CH" sz="1600" dirty="0">
                <a:latin typeface="Calibri Light" panose="020F0302020204030204" pitchFamily="34" charset="0"/>
                <a:cs typeface="Calibri Light" panose="020F0302020204030204" pitchFamily="34" charset="0"/>
              </a:rPr>
              <a:t>, coin flips </a:t>
            </a:r>
            <a:r>
              <a:rPr lang="fr-CH" sz="1600" dirty="0" err="1">
                <a:latin typeface="Calibri Light" panose="020F0302020204030204" pitchFamily="34" charset="0"/>
                <a:cs typeface="Calibri Light" panose="020F0302020204030204" pitchFamily="34" charset="0"/>
              </a:rPr>
              <a:t>should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uncorrelated</a:t>
            </a:r>
            <a:r>
              <a:rPr lang="fr-CH" sz="1600" dirty="0">
                <a:latin typeface="Calibri Light" panose="020F0302020204030204" pitchFamily="34" charset="0"/>
                <a:cs typeface="Calibri Light" panose="020F0302020204030204" pitchFamily="34" charset="0"/>
              </a:rPr>
              <a:t>. For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reason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there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no </a:t>
            </a:r>
            <a:r>
              <a:rPr lang="fr-CH" sz="1600" dirty="0" err="1">
                <a:latin typeface="Calibri Light" panose="020F0302020204030204" pitchFamily="34" charset="0"/>
                <a:cs typeface="Calibri Light" panose="020F0302020204030204" pitchFamily="34" charset="0"/>
              </a:rPr>
              <a:t>difference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between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having</a:t>
            </a:r>
            <a:r>
              <a:rPr lang="fr-CH" sz="1600" dirty="0">
                <a:latin typeface="Calibri Light" panose="020F0302020204030204" pitchFamily="34" charset="0"/>
                <a:cs typeface="Calibri Light" panose="020F0302020204030204" pitchFamily="34" charset="0"/>
              </a:rPr>
              <a:t> 1 </a:t>
            </a:r>
            <a:r>
              <a:rPr lang="fr-CH" sz="1600" dirty="0" err="1">
                <a:latin typeface="Calibri Light" panose="020F0302020204030204" pitchFamily="34" charset="0"/>
                <a:cs typeface="Calibri Light" panose="020F0302020204030204" pitchFamily="34" charset="0"/>
              </a:rPr>
              <a:t>person</a:t>
            </a:r>
            <a:r>
              <a:rPr lang="fr-CH" sz="1600" dirty="0">
                <a:latin typeface="Calibri Light" panose="020F0302020204030204" pitchFamily="34" charset="0"/>
                <a:cs typeface="Calibri Light" panose="020F0302020204030204" pitchFamily="34" charset="0"/>
              </a:rPr>
              <a:t> flip the coin 10 times, or </a:t>
            </a:r>
            <a:r>
              <a:rPr lang="fr-CH" sz="1600" dirty="0" err="1">
                <a:latin typeface="Calibri Light" panose="020F0302020204030204" pitchFamily="34" charset="0"/>
                <a:cs typeface="Calibri Light" panose="020F0302020204030204" pitchFamily="34" charset="0"/>
              </a:rPr>
              <a:t>having</a:t>
            </a:r>
            <a:r>
              <a:rPr lang="fr-CH" sz="1600" dirty="0">
                <a:latin typeface="Calibri Light" panose="020F0302020204030204" pitchFamily="34" charset="0"/>
                <a:cs typeface="Calibri Light" panose="020F0302020204030204" pitchFamily="34" charset="0"/>
              </a:rPr>
              <a:t> 10 </a:t>
            </a:r>
            <a:r>
              <a:rPr lang="fr-CH" sz="1600" dirty="0" err="1">
                <a:latin typeface="Calibri Light" panose="020F0302020204030204" pitchFamily="34" charset="0"/>
                <a:cs typeface="Calibri Light" panose="020F0302020204030204" pitchFamily="34" charset="0"/>
              </a:rPr>
              <a:t>persons</a:t>
            </a:r>
            <a:r>
              <a:rPr lang="fr-CH" sz="1600" dirty="0">
                <a:latin typeface="Calibri Light" panose="020F0302020204030204" pitchFamily="34" charset="0"/>
                <a:cs typeface="Calibri Light" panose="020F0302020204030204" pitchFamily="34" charset="0"/>
              </a:rPr>
              <a:t> flip the coin 1 time. In </a:t>
            </a:r>
            <a:r>
              <a:rPr lang="fr-CH" sz="1600" dirty="0" err="1">
                <a:latin typeface="Calibri Light" panose="020F0302020204030204" pitchFamily="34" charset="0"/>
                <a:cs typeface="Calibri Light" panose="020F0302020204030204" pitchFamily="34" charset="0"/>
              </a:rPr>
              <a:t>both</a:t>
            </a:r>
            <a:r>
              <a:rPr lang="fr-CH" sz="1600" dirty="0">
                <a:latin typeface="Calibri Light" panose="020F0302020204030204" pitchFamily="34" charset="0"/>
                <a:cs typeface="Calibri Light" panose="020F0302020204030204" pitchFamily="34" charset="0"/>
              </a:rPr>
              <a:t> cases, </a:t>
            </a:r>
            <a:r>
              <a:rPr lang="fr-CH" sz="1600" dirty="0" err="1">
                <a:latin typeface="Calibri Light" panose="020F0302020204030204" pitchFamily="34" charset="0"/>
                <a:cs typeface="Calibri Light" panose="020F0302020204030204" pitchFamily="34" charset="0"/>
              </a:rPr>
              <a:t>because</a:t>
            </a:r>
            <a:r>
              <a:rPr lang="fr-CH" sz="1600" dirty="0">
                <a:latin typeface="Calibri Light" panose="020F0302020204030204" pitchFamily="34" charset="0"/>
                <a:cs typeface="Calibri Light" panose="020F0302020204030204" pitchFamily="34" charset="0"/>
              </a:rPr>
              <a:t> the flips are </a:t>
            </a:r>
            <a:r>
              <a:rPr lang="fr-CH" sz="1600" dirty="0" err="1">
                <a:latin typeface="Calibri Light" panose="020F0302020204030204" pitchFamily="34" charset="0"/>
                <a:cs typeface="Calibri Light" panose="020F0302020204030204" pitchFamily="34" charset="0"/>
              </a:rPr>
              <a:t>independent</a:t>
            </a:r>
            <a:r>
              <a:rPr lang="fr-CH" sz="1600" dirty="0">
                <a:latin typeface="Calibri Light" panose="020F0302020204030204" pitchFamily="34" charset="0"/>
                <a:cs typeface="Calibri Light" panose="020F0302020204030204" pitchFamily="34" charset="0"/>
              </a:rPr>
              <a:t>, the effective N=10.</a:t>
            </a:r>
          </a:p>
          <a:p>
            <a:endParaRPr lang="fr-CH" sz="1600" dirty="0">
              <a:latin typeface="Calibri Light" panose="020F0302020204030204" pitchFamily="34" charset="0"/>
              <a:cs typeface="Calibri Light" panose="020F0302020204030204" pitchFamily="34" charset="0"/>
            </a:endParaRPr>
          </a:p>
          <a:p>
            <a:r>
              <a:rPr lang="fr-CH" sz="1600" dirty="0" err="1">
                <a:latin typeface="Calibri Light" panose="020F0302020204030204" pitchFamily="34" charset="0"/>
                <a:cs typeface="Calibri Light" panose="020F0302020204030204" pitchFamily="34" charset="0"/>
              </a:rPr>
              <a:t>Conversely</a:t>
            </a:r>
            <a:r>
              <a:rPr lang="fr-CH" sz="1600" dirty="0">
                <a:latin typeface="Calibri Light" panose="020F0302020204030204" pitchFamily="34" charset="0"/>
                <a:cs typeface="Calibri Light" panose="020F0302020204030204" pitchFamily="34" charset="0"/>
              </a:rPr>
              <a:t>, if a </a:t>
            </a:r>
            <a:r>
              <a:rPr lang="fr-CH" sz="1600" dirty="0" err="1">
                <a:latin typeface="Calibri Light" panose="020F0302020204030204" pitchFamily="34" charset="0"/>
                <a:cs typeface="Calibri Light" panose="020F0302020204030204" pitchFamily="34" charset="0"/>
              </a:rPr>
              <a:t>measurement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within</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subject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stays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exactly</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same</a:t>
            </a:r>
            <a:r>
              <a:rPr lang="fr-CH" sz="1600" dirty="0">
                <a:latin typeface="Calibri Light" panose="020F0302020204030204" pitchFamily="34" charset="0"/>
                <a:cs typeface="Calibri Light" panose="020F0302020204030204" pitchFamily="34" charset="0"/>
              </a:rPr>
              <a:t> over multiple </a:t>
            </a:r>
            <a:r>
              <a:rPr lang="fr-CH" sz="1600" dirty="0" err="1">
                <a:latin typeface="Calibri Light" panose="020F0302020204030204" pitchFamily="34" charset="0"/>
                <a:cs typeface="Calibri Light" panose="020F0302020204030204" pitchFamily="34" charset="0"/>
              </a:rPr>
              <a:t>repeats</a:t>
            </a:r>
            <a:r>
              <a:rPr lang="fr-CH" sz="1600" dirty="0">
                <a:latin typeface="Calibri Light" panose="020F0302020204030204" pitchFamily="34" charset="0"/>
                <a:cs typeface="Calibri Light" panose="020F0302020204030204" pitchFamily="34" charset="0"/>
              </a:rPr>
              <a:t> (e.g., </a:t>
            </a:r>
            <a:r>
              <a:rPr lang="fr-CH" sz="1600" dirty="0" err="1">
                <a:latin typeface="Calibri Light" panose="020F0302020204030204" pitchFamily="34" charset="0"/>
                <a:cs typeface="Calibri Light" panose="020F0302020204030204" pitchFamily="34" charset="0"/>
              </a:rPr>
              <a:t>always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heads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perfect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correlation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there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no information to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gained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from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those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repeats</a:t>
            </a:r>
            <a:r>
              <a:rPr lang="fr-CH" sz="1600" dirty="0">
                <a:latin typeface="Calibri Light" panose="020F0302020204030204" pitchFamily="34" charset="0"/>
                <a:cs typeface="Calibri Light" panose="020F0302020204030204" pitchFamily="34" charset="0"/>
              </a:rPr>
              <a:t>. Even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10 </a:t>
            </a:r>
            <a:r>
              <a:rPr lang="fr-CH" sz="1600" dirty="0" err="1">
                <a:latin typeface="Calibri Light" panose="020F0302020204030204" pitchFamily="34" charset="0"/>
                <a:cs typeface="Calibri Light" panose="020F0302020204030204" pitchFamily="34" charset="0"/>
              </a:rPr>
              <a:t>repeats</a:t>
            </a:r>
            <a:r>
              <a:rPr lang="fr-CH" sz="1600" dirty="0">
                <a:latin typeface="Calibri Light" panose="020F0302020204030204" pitchFamily="34" charset="0"/>
                <a:cs typeface="Calibri Light" panose="020F0302020204030204" pitchFamily="34" charset="0"/>
              </a:rPr>
              <a:t>, the effective N=1.</a:t>
            </a: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G. Between- versus within-subjects sample size</a:t>
            </a:r>
            <a:endParaRPr lang="en-GB" sz="3200" dirty="0">
              <a:solidFill>
                <a:schemeClr val="tx2">
                  <a:lumMod val="75000"/>
                </a:schemeClr>
              </a:solidFill>
              <a:latin typeface="Tw Cen MT" panose="020B0602020104020603" pitchFamily="34" charset="0"/>
            </a:endParaRPr>
          </a:p>
        </p:txBody>
      </p:sp>
      <p:cxnSp>
        <p:nvCxnSpPr>
          <p:cNvPr id="8" name="Straight Connector 7">
            <a:extLst>
              <a:ext uri="{FF2B5EF4-FFF2-40B4-BE49-F238E27FC236}">
                <a16:creationId xmlns:a16="http://schemas.microsoft.com/office/drawing/2014/main" id="{08654EF0-A6DC-47B4-AB03-FF81E45074A8}"/>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8197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a:latin typeface="Calibri Light" panose="020F0302020204030204" pitchFamily="34" charset="0"/>
                <a:cs typeface="Calibri Light" panose="020F0302020204030204" pitchFamily="34" charset="0"/>
              </a:rPr>
              <a:t>In </a:t>
            </a:r>
            <a:r>
              <a:rPr lang="fr-CH" sz="1600" dirty="0" err="1">
                <a:latin typeface="Calibri Light" panose="020F0302020204030204" pitchFamily="34" charset="0"/>
                <a:cs typeface="Calibri Light" panose="020F0302020204030204" pitchFamily="34" charset="0"/>
              </a:rPr>
              <a:t>other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words</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degree</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correlation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determines</a:t>
            </a:r>
            <a:r>
              <a:rPr lang="fr-CH" sz="1600" dirty="0">
                <a:latin typeface="Calibri Light" panose="020F0302020204030204" pitchFamily="34" charset="0"/>
                <a:cs typeface="Calibri Light" panose="020F0302020204030204" pitchFamily="34" charset="0"/>
              </a:rPr>
              <a:t> how </a:t>
            </a:r>
            <a:r>
              <a:rPr lang="fr-CH" sz="1600" dirty="0" err="1">
                <a:latin typeface="Calibri Light" panose="020F0302020204030204" pitchFamily="34" charset="0"/>
                <a:cs typeface="Calibri Light" panose="020F0302020204030204" pitchFamily="34" charset="0"/>
              </a:rPr>
              <a:t>much</a:t>
            </a:r>
            <a:r>
              <a:rPr lang="fr-CH" sz="1600" dirty="0">
                <a:latin typeface="Calibri Light" panose="020F0302020204030204" pitchFamily="34" charset="0"/>
                <a:cs typeface="Calibri Light" panose="020F0302020204030204" pitchFamily="34" charset="0"/>
              </a:rPr>
              <a:t> more </a:t>
            </a:r>
            <a:r>
              <a:rPr lang="fr-CH" sz="1600" dirty="0" err="1">
                <a:latin typeface="Calibri Light" panose="020F0302020204030204" pitchFamily="34" charset="0"/>
                <a:cs typeface="Calibri Light" panose="020F0302020204030204" pitchFamily="34" charset="0"/>
              </a:rPr>
              <a:t>statistical</a:t>
            </a:r>
            <a:r>
              <a:rPr lang="fr-CH" sz="1600" dirty="0">
                <a:latin typeface="Calibri Light" panose="020F0302020204030204" pitchFamily="34" charset="0"/>
                <a:cs typeface="Calibri Light" panose="020F0302020204030204" pitchFamily="34" charset="0"/>
              </a:rPr>
              <a:t> power </a:t>
            </a:r>
            <a:r>
              <a:rPr lang="fr-CH" sz="1600" dirty="0" err="1">
                <a:latin typeface="Calibri Light" panose="020F0302020204030204" pitchFamily="34" charset="0"/>
                <a:cs typeface="Calibri Light" panose="020F0302020204030204" pitchFamily="34" charset="0"/>
              </a:rPr>
              <a:t>those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afford</a:t>
            </a:r>
            <a:r>
              <a:rPr lang="fr-CH" sz="1600" dirty="0">
                <a:latin typeface="Calibri Light" panose="020F0302020204030204" pitchFamily="34" charset="0"/>
                <a:cs typeface="Calibri Light" panose="020F0302020204030204" pitchFamily="34" charset="0"/>
              </a:rPr>
              <a:t>. As a </a:t>
            </a:r>
            <a:r>
              <a:rPr lang="fr-CH" sz="1600" dirty="0" err="1">
                <a:latin typeface="Calibri Light" panose="020F0302020204030204" pitchFamily="34" charset="0"/>
                <a:cs typeface="Calibri Light" panose="020F0302020204030204" pitchFamily="34" charset="0"/>
              </a:rPr>
              <a:t>consequence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true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measures</a:t>
            </a:r>
            <a:r>
              <a:rPr lang="fr-CH" sz="1600" dirty="0">
                <a:latin typeface="Calibri Light" panose="020F0302020204030204" pitchFamily="34" charset="0"/>
                <a:cs typeface="Calibri Light" panose="020F0302020204030204" pitchFamily="34" charset="0"/>
              </a:rPr>
              <a:t> designs </a:t>
            </a:r>
            <a:r>
              <a:rPr lang="fr-CH" sz="1600" i="1" dirty="0">
                <a:latin typeface="Calibri Light" panose="020F0302020204030204" pitchFamily="34" charset="0"/>
                <a:cs typeface="Calibri Light" panose="020F0302020204030204" pitchFamily="34" charset="0"/>
              </a:rPr>
              <a:t>can</a:t>
            </a:r>
            <a:r>
              <a:rPr lang="fr-CH" sz="1600" dirty="0">
                <a:latin typeface="Calibri Light" panose="020F0302020204030204" pitchFamily="34" charset="0"/>
                <a:cs typeface="Calibri Light" panose="020F0302020204030204" pitchFamily="34" charset="0"/>
              </a:rPr>
              <a:t> have </a:t>
            </a:r>
            <a:r>
              <a:rPr lang="fr-CH" sz="1600" dirty="0" err="1">
                <a:latin typeface="Calibri Light" panose="020F0302020204030204" pitchFamily="34" charset="0"/>
                <a:cs typeface="Calibri Light" panose="020F0302020204030204" pitchFamily="34" charset="0"/>
              </a:rPr>
              <a:t>relatively</a:t>
            </a:r>
            <a:r>
              <a:rPr lang="fr-CH" sz="1600" dirty="0">
                <a:latin typeface="Calibri Light" panose="020F0302020204030204" pitchFamily="34" charset="0"/>
                <a:cs typeface="Calibri Light" panose="020F0302020204030204" pitchFamily="34" charset="0"/>
              </a:rPr>
              <a:t> more power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fewer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subjects</a:t>
            </a:r>
            <a:r>
              <a:rPr lang="fr-CH" sz="1600" dirty="0">
                <a:latin typeface="Calibri Light" panose="020F0302020204030204" pitchFamily="34" charset="0"/>
                <a:cs typeface="Calibri Light" panose="020F0302020204030204" pitchFamily="34" charset="0"/>
              </a:rPr>
              <a:t>, but not </a:t>
            </a:r>
            <a:r>
              <a:rPr lang="fr-CH" sz="1600" i="1" dirty="0" err="1">
                <a:latin typeface="Calibri Light" panose="020F0302020204030204" pitchFamily="34" charset="0"/>
                <a:cs typeface="Calibri Light" panose="020F0302020204030204" pitchFamily="34" charset="0"/>
              </a:rPr>
              <a:t>necessarily</a:t>
            </a:r>
            <a:r>
              <a:rPr lang="fr-CH" sz="1600" i="1"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so</a:t>
            </a:r>
            <a:r>
              <a:rPr lang="fr-CH" sz="1600" dirty="0">
                <a:latin typeface="Calibri Light" panose="020F0302020204030204" pitchFamily="34" charset="0"/>
                <a:cs typeface="Calibri Light" panose="020F0302020204030204" pitchFamily="34" charset="0"/>
              </a:rPr>
              <a:t>.</a:t>
            </a:r>
          </a:p>
          <a:p>
            <a:endParaRPr lang="fr-CH" sz="1600" dirty="0">
              <a:latin typeface="Calibri Light" panose="020F0302020204030204" pitchFamily="34" charset="0"/>
              <a:cs typeface="Calibri Light" panose="020F0302020204030204" pitchFamily="34" charset="0"/>
            </a:endParaRPr>
          </a:p>
          <a:p>
            <a:r>
              <a:rPr lang="fr-CH" sz="1600" dirty="0">
                <a:latin typeface="Calibri Light" panose="020F0302020204030204" pitchFamily="34" charset="0"/>
                <a:cs typeface="Calibri Light" panose="020F0302020204030204" pitchFamily="34" charset="0"/>
              </a:rPr>
              <a:t>A second important factor to </a:t>
            </a:r>
            <a:r>
              <a:rPr lang="fr-CH" sz="1600" dirty="0" err="1">
                <a:latin typeface="Calibri Light" panose="020F0302020204030204" pitchFamily="34" charset="0"/>
                <a:cs typeface="Calibri Light" panose="020F0302020204030204" pitchFamily="34" charset="0"/>
              </a:rPr>
              <a:t>determine</a:t>
            </a:r>
            <a:r>
              <a:rPr lang="fr-CH" sz="1600" dirty="0">
                <a:latin typeface="Calibri Light" panose="020F0302020204030204" pitchFamily="34" charset="0"/>
                <a:cs typeface="Calibri Light" panose="020F0302020204030204" pitchFamily="34" charset="0"/>
              </a:rPr>
              <a:t> how </a:t>
            </a:r>
            <a:r>
              <a:rPr lang="fr-CH" sz="1600" dirty="0" err="1">
                <a:latin typeface="Calibri Light" panose="020F0302020204030204" pitchFamily="34" charset="0"/>
                <a:cs typeface="Calibri Light" panose="020F0302020204030204" pitchFamily="34" charset="0"/>
              </a:rPr>
              <a:t>much</a:t>
            </a:r>
            <a:r>
              <a:rPr lang="fr-CH" sz="1600" dirty="0">
                <a:latin typeface="Calibri Light" panose="020F0302020204030204" pitchFamily="34" charset="0"/>
                <a:cs typeface="Calibri Light" panose="020F0302020204030204" pitchFamily="34" charset="0"/>
              </a:rPr>
              <a:t> power </a:t>
            </a:r>
            <a:r>
              <a:rPr lang="fr-CH" sz="1600" dirty="0" err="1">
                <a:latin typeface="Calibri Light" panose="020F0302020204030204" pitchFamily="34" charset="0"/>
                <a:cs typeface="Calibri Light" panose="020F0302020204030204" pitchFamily="34" charset="0"/>
              </a:rPr>
              <a:t>those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afford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the </a:t>
            </a:r>
            <a:r>
              <a:rPr lang="fr-CH" sz="1600" dirty="0">
                <a:solidFill>
                  <a:srgbClr val="0070C0"/>
                </a:solidFill>
                <a:latin typeface="Calibri Light" panose="020F0302020204030204" pitchFamily="34" charset="0"/>
                <a:cs typeface="Calibri Light" panose="020F0302020204030204" pitchFamily="34" charset="0"/>
              </a:rPr>
              <a:t>model </a:t>
            </a:r>
            <a:r>
              <a:rPr lang="fr-CH" sz="1600" dirty="0" err="1">
                <a:solidFill>
                  <a:srgbClr val="0070C0"/>
                </a:solidFill>
                <a:latin typeface="Calibri Light" panose="020F0302020204030204" pitchFamily="34" charset="0"/>
                <a:cs typeface="Calibri Light" panose="020F0302020204030204" pitchFamily="34" charset="0"/>
              </a:rPr>
              <a:t>you</a:t>
            </a:r>
            <a:r>
              <a:rPr lang="fr-CH" sz="1600" dirty="0">
                <a:solidFill>
                  <a:srgbClr val="0070C0"/>
                </a:solidFill>
                <a:latin typeface="Calibri Light" panose="020F0302020204030204" pitchFamily="34" charset="0"/>
                <a:cs typeface="Calibri Light" panose="020F0302020204030204" pitchFamily="34" charset="0"/>
              </a:rPr>
              <a:t> impose on </a:t>
            </a:r>
            <a:r>
              <a:rPr lang="fr-CH" sz="1600" dirty="0" err="1">
                <a:solidFill>
                  <a:srgbClr val="0070C0"/>
                </a:solidFill>
                <a:latin typeface="Calibri Light" panose="020F0302020204030204" pitchFamily="34" charset="0"/>
                <a:cs typeface="Calibri Light" panose="020F0302020204030204" pitchFamily="34" charset="0"/>
              </a:rPr>
              <a:t>your</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repeated</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measures</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correlation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have </a:t>
            </a:r>
            <a:r>
              <a:rPr lang="fr-CH" sz="1600" dirty="0" err="1">
                <a:latin typeface="Calibri Light" panose="020F0302020204030204" pitchFamily="34" charset="0"/>
                <a:cs typeface="Calibri Light" panose="020F0302020204030204" pitchFamily="34" charset="0"/>
              </a:rPr>
              <a:t>seen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-intercept-</a:t>
            </a:r>
            <a:r>
              <a:rPr lang="fr-CH" sz="1600" dirty="0" err="1">
                <a:latin typeface="Calibri Light" panose="020F0302020204030204" pitchFamily="34" charset="0"/>
                <a:cs typeface="Calibri Light" panose="020F0302020204030204" pitchFamily="34" charset="0"/>
              </a:rPr>
              <a:t>only</a:t>
            </a:r>
            <a:r>
              <a:rPr lang="fr-CH" sz="1600" dirty="0">
                <a:latin typeface="Calibri Light" panose="020F0302020204030204" pitchFamily="34" charset="0"/>
                <a:cs typeface="Calibri Light" panose="020F0302020204030204" pitchFamily="34" charset="0"/>
              </a:rPr>
              <a:t> model,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correlation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modelled</a:t>
            </a:r>
            <a:r>
              <a:rPr lang="fr-CH" sz="1600" dirty="0">
                <a:latin typeface="Calibri Light" panose="020F0302020204030204" pitchFamily="34" charset="0"/>
                <a:cs typeface="Calibri Light" panose="020F0302020204030204" pitchFamily="34" charset="0"/>
              </a:rPr>
              <a:t> by a </a:t>
            </a:r>
            <a:r>
              <a:rPr lang="fr-CH" sz="1600" dirty="0" err="1">
                <a:latin typeface="Calibri Light" panose="020F0302020204030204" pitchFamily="34" charset="0"/>
                <a:cs typeface="Calibri Light" panose="020F0302020204030204" pitchFamily="34" charset="0"/>
              </a:rPr>
              <a:t>very</a:t>
            </a:r>
            <a:r>
              <a:rPr lang="fr-CH" sz="1600" dirty="0">
                <a:latin typeface="Calibri Light" panose="020F0302020204030204" pitchFamily="34" charset="0"/>
                <a:cs typeface="Calibri Light" panose="020F0302020204030204" pitchFamily="34" charset="0"/>
              </a:rPr>
              <a:t> simple structure, and </a:t>
            </a:r>
            <a:r>
              <a:rPr lang="fr-CH" sz="1600" dirty="0" err="1">
                <a:latin typeface="Calibri Light" panose="020F0302020204030204" pitchFamily="34" charset="0"/>
                <a:cs typeface="Calibri Light" panose="020F0302020204030204" pitchFamily="34" charset="0"/>
              </a:rPr>
              <a:t>degrees</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freedom</a:t>
            </a:r>
            <a:r>
              <a:rPr lang="fr-CH" sz="1600" dirty="0">
                <a:latin typeface="Calibri Light" panose="020F0302020204030204" pitchFamily="34" charset="0"/>
                <a:cs typeface="Calibri Light" panose="020F0302020204030204" pitchFamily="34" charset="0"/>
              </a:rPr>
              <a:t> for </a:t>
            </a:r>
            <a:r>
              <a:rPr lang="fr-CH" sz="1600" dirty="0" err="1">
                <a:latin typeface="Calibri Light" panose="020F0302020204030204" pitchFamily="34" charset="0"/>
                <a:cs typeface="Calibri Light" panose="020F0302020204030204" pitchFamily="34" charset="0"/>
              </a:rPr>
              <a:t>inferential</a:t>
            </a:r>
            <a:r>
              <a:rPr lang="fr-CH" sz="1600" dirty="0">
                <a:latin typeface="Calibri Light" panose="020F0302020204030204" pitchFamily="34" charset="0"/>
                <a:cs typeface="Calibri Light" panose="020F0302020204030204" pitchFamily="34" charset="0"/>
              </a:rPr>
              <a:t> tests tend to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large! For </a:t>
            </a:r>
            <a:r>
              <a:rPr lang="fr-CH" sz="1600" dirty="0" err="1">
                <a:latin typeface="Calibri Light" panose="020F0302020204030204" pitchFamily="34" charset="0"/>
                <a:cs typeface="Calibri Light" panose="020F0302020204030204" pitchFamily="34" charset="0"/>
              </a:rPr>
              <a:t>complex</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structures,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decompose</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correlation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into</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several</a:t>
            </a:r>
            <a:r>
              <a:rPr lang="fr-CH" sz="1600" dirty="0">
                <a:latin typeface="Calibri Light" panose="020F0302020204030204" pitchFamily="34" charset="0"/>
                <a:cs typeface="Calibri Light" panose="020F0302020204030204" pitchFamily="34" charset="0"/>
              </a:rPr>
              <a:t> parts, and </a:t>
            </a:r>
            <a:r>
              <a:rPr lang="fr-CH" sz="1600" dirty="0" err="1">
                <a:latin typeface="Calibri Light" panose="020F0302020204030204" pitchFamily="34" charset="0"/>
                <a:cs typeface="Calibri Light" panose="020F0302020204030204" pitchFamily="34" charset="0"/>
              </a:rPr>
              <a:t>degrees</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freedom</a:t>
            </a:r>
            <a:r>
              <a:rPr lang="fr-CH" sz="1600" dirty="0">
                <a:latin typeface="Calibri Light" panose="020F0302020204030204" pitchFamily="34" charset="0"/>
                <a:cs typeface="Calibri Light" panose="020F0302020204030204" pitchFamily="34" charset="0"/>
              </a:rPr>
              <a:t> tend to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much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smaller</a:t>
            </a:r>
            <a:r>
              <a:rPr lang="fr-CH" sz="1600" dirty="0">
                <a:latin typeface="Calibri Light" panose="020F0302020204030204" pitchFamily="34" charset="0"/>
                <a:cs typeface="Calibri Light" panose="020F0302020204030204" pitchFamily="34" charset="0"/>
              </a:rPr>
              <a:t>.</a:t>
            </a:r>
          </a:p>
          <a:p>
            <a:endParaRPr lang="fr-CH" sz="1600" dirty="0">
              <a:latin typeface="Calibri Light" panose="020F0302020204030204" pitchFamily="34" charset="0"/>
              <a:cs typeface="Calibri Light" panose="020F0302020204030204" pitchFamily="34" charset="0"/>
            </a:endParaRPr>
          </a:p>
          <a:p>
            <a:r>
              <a:rPr lang="fr-CH" sz="1600" dirty="0">
                <a:latin typeface="Calibri Light" panose="020F0302020204030204" pitchFamily="34" charset="0"/>
                <a:cs typeface="Calibri Light" panose="020F0302020204030204" pitchFamily="34" charset="0"/>
              </a:rPr>
              <a:t>The </a:t>
            </a:r>
            <a:r>
              <a:rPr lang="fr-CH" sz="1600" dirty="0" err="1">
                <a:solidFill>
                  <a:srgbClr val="0070C0"/>
                </a:solidFill>
                <a:latin typeface="Calibri Light" panose="020F0302020204030204" pitchFamily="34" charset="0"/>
                <a:cs typeface="Calibri Light" panose="020F0302020204030204" pitchFamily="34" charset="0"/>
              </a:rPr>
              <a:t>true</a:t>
            </a:r>
            <a:r>
              <a:rPr lang="fr-CH" sz="1600" dirty="0">
                <a:solidFill>
                  <a:srgbClr val="0070C0"/>
                </a:solidFill>
                <a:latin typeface="Calibri Light" panose="020F0302020204030204" pitchFamily="34" charset="0"/>
                <a:cs typeface="Calibri Light" panose="020F0302020204030204" pitchFamily="34" charset="0"/>
              </a:rPr>
              <a:t> structure </a:t>
            </a:r>
            <a:r>
              <a:rPr lang="fr-CH" sz="1600" dirty="0" err="1">
                <a:solidFill>
                  <a:srgbClr val="0070C0"/>
                </a:solidFill>
                <a:latin typeface="Calibri Light" panose="020F0302020204030204" pitchFamily="34" charset="0"/>
                <a:cs typeface="Calibri Light" panose="020F0302020204030204" pitchFamily="34" charset="0"/>
              </a:rPr>
              <a:t>will</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rarely</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be</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known</a:t>
            </a:r>
            <a:r>
              <a:rPr lang="fr-CH" sz="1600" dirty="0">
                <a:solidFill>
                  <a:srgbClr val="0070C0"/>
                </a:solidFill>
                <a:latin typeface="Calibri Light" panose="020F0302020204030204" pitchFamily="34" charset="0"/>
                <a:cs typeface="Calibri Light" panose="020F0302020204030204" pitchFamily="34" charset="0"/>
              </a:rPr>
              <a:t> for </a:t>
            </a:r>
            <a:r>
              <a:rPr lang="fr-CH" sz="1600" dirty="0" err="1">
                <a:solidFill>
                  <a:srgbClr val="0070C0"/>
                </a:solidFill>
                <a:latin typeface="Calibri Light" panose="020F0302020204030204" pitchFamily="34" charset="0"/>
                <a:cs typeface="Calibri Light" panose="020F0302020204030204" pitchFamily="34" charset="0"/>
              </a:rPr>
              <a:t>given</a:t>
            </a:r>
            <a:r>
              <a:rPr lang="fr-CH" sz="1600" dirty="0">
                <a:solidFill>
                  <a:srgbClr val="0070C0"/>
                </a:solidFill>
                <a:latin typeface="Calibri Light" panose="020F0302020204030204" pitchFamily="34" charset="0"/>
                <a:cs typeface="Calibri Light" panose="020F0302020204030204" pitchFamily="34" charset="0"/>
              </a:rPr>
              <a:t> data</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so</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always</a:t>
            </a:r>
            <a:r>
              <a:rPr lang="fr-CH" sz="1600" dirty="0">
                <a:latin typeface="Calibri Light" panose="020F0302020204030204" pitchFamily="34" charset="0"/>
                <a:cs typeface="Calibri Light" panose="020F0302020204030204" pitchFamily="34" charset="0"/>
              </a:rPr>
              <a:t> an </a:t>
            </a:r>
            <a:r>
              <a:rPr lang="fr-CH" sz="1600" dirty="0" err="1">
                <a:latin typeface="Calibri Light" panose="020F0302020204030204" pitchFamily="34" charset="0"/>
                <a:cs typeface="Calibri Light" panose="020F0302020204030204" pitchFamily="34" charset="0"/>
              </a:rPr>
              <a:t>assumption</a:t>
            </a:r>
            <a:r>
              <a:rPr lang="fr-CH" sz="1600" dirty="0">
                <a:latin typeface="Calibri Light" panose="020F0302020204030204" pitchFamily="34" charset="0"/>
                <a:cs typeface="Calibri Light" panose="020F0302020204030204" pitchFamily="34" charset="0"/>
              </a:rPr>
              <a:t> of the model!</a:t>
            </a:r>
          </a:p>
          <a:p>
            <a:endParaRPr lang="fr-CH" sz="1600" dirty="0">
              <a:latin typeface="Calibri Light" panose="020F0302020204030204" pitchFamily="34" charset="0"/>
              <a:cs typeface="Calibri Light" panose="020F0302020204030204" pitchFamily="34" charset="0"/>
            </a:endParaRPr>
          </a:p>
          <a:p>
            <a:r>
              <a:rPr lang="fr-CH" sz="1600" dirty="0">
                <a:latin typeface="Calibri Light" panose="020F0302020204030204" pitchFamily="34" charset="0"/>
                <a:cs typeface="Calibri Light" panose="020F0302020204030204" pitchFamily="34" charset="0"/>
              </a:rPr>
              <a:t>Of course, </a:t>
            </a:r>
            <a:r>
              <a:rPr lang="fr-CH" sz="1600" dirty="0" err="1">
                <a:latin typeface="Calibri Light" panose="020F0302020204030204" pitchFamily="34" charset="0"/>
                <a:cs typeface="Calibri Light" panose="020F0302020204030204" pitchFamily="34" charset="0"/>
              </a:rPr>
              <a:t>from</a:t>
            </a:r>
            <a:r>
              <a:rPr lang="fr-CH" sz="1600" dirty="0">
                <a:latin typeface="Calibri Light" panose="020F0302020204030204" pitchFamily="34" charset="0"/>
                <a:cs typeface="Calibri Light" panose="020F0302020204030204" pitchFamily="34" charset="0"/>
              </a:rPr>
              <a:t> a sampling perspective,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can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much</a:t>
            </a:r>
            <a:r>
              <a:rPr lang="fr-CH" sz="1600" dirty="0">
                <a:solidFill>
                  <a:srgbClr val="0070C0"/>
                </a:solidFill>
                <a:latin typeface="Calibri Light" panose="020F0302020204030204" pitchFamily="34" charset="0"/>
                <a:cs typeface="Calibri Light" panose="020F0302020204030204" pitchFamily="34" charset="0"/>
              </a:rPr>
              <a:t> more efficient </a:t>
            </a:r>
            <a:r>
              <a:rPr lang="fr-CH" sz="1600" dirty="0">
                <a:latin typeface="Calibri Light" panose="020F0302020204030204" pitchFamily="34" charset="0"/>
                <a:cs typeface="Calibri Light" panose="020F0302020204030204" pitchFamily="34" charset="0"/>
              </a:rPr>
              <a:t>to </a:t>
            </a:r>
            <a:r>
              <a:rPr lang="fr-CH" sz="1600" dirty="0" err="1">
                <a:latin typeface="Calibri Light" panose="020F0302020204030204" pitchFamily="34" charset="0"/>
                <a:cs typeface="Calibri Light" panose="020F0302020204030204" pitchFamily="34" charset="0"/>
              </a:rPr>
              <a:t>measure</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same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subject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repeatedly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than</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measure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many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different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subjects</a:t>
            </a:r>
            <a:r>
              <a:rPr lang="fr-CH" sz="1600" dirty="0">
                <a:latin typeface="Calibri Light" panose="020F0302020204030204" pitchFamily="34" charset="0"/>
                <a:cs typeface="Calibri Light" panose="020F0302020204030204" pitchFamily="34" charset="0"/>
              </a:rPr>
              <a:t>. As </a:t>
            </a:r>
            <a:r>
              <a:rPr lang="fr-CH" sz="1600" dirty="0" err="1">
                <a:latin typeface="Calibri Light" panose="020F0302020204030204" pitchFamily="34" charset="0"/>
                <a:cs typeface="Calibri Light" panose="020F0302020204030204" pitchFamily="34" charset="0"/>
              </a:rPr>
              <a:t>well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within</a:t>
            </a:r>
            <a:r>
              <a:rPr lang="fr-CH" sz="1600" dirty="0">
                <a:latin typeface="Calibri Light" panose="020F0302020204030204" pitchFamily="34" charset="0"/>
                <a:cs typeface="Calibri Light" panose="020F0302020204030204" pitchFamily="34" charset="0"/>
              </a:rPr>
              <a:t>-designs are </a:t>
            </a:r>
            <a:r>
              <a:rPr lang="fr-CH" sz="1600" dirty="0" err="1">
                <a:latin typeface="Calibri Light" panose="020F0302020204030204" pitchFamily="34" charset="0"/>
                <a:cs typeface="Calibri Light" panose="020F0302020204030204" pitchFamily="34" charset="0"/>
              </a:rPr>
              <a:t>generally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preferred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from</a:t>
            </a:r>
            <a:r>
              <a:rPr lang="fr-CH" sz="1600" dirty="0">
                <a:latin typeface="Calibri Light" panose="020F0302020204030204" pitchFamily="34" charset="0"/>
                <a:cs typeface="Calibri Light" panose="020F0302020204030204" pitchFamily="34" charset="0"/>
              </a:rPr>
              <a:t> a </a:t>
            </a:r>
            <a:r>
              <a:rPr lang="fr-CH" sz="1600" dirty="0" err="1">
                <a:solidFill>
                  <a:srgbClr val="0070C0"/>
                </a:solidFill>
                <a:latin typeface="Calibri Light" panose="020F0302020204030204" pitchFamily="34" charset="0"/>
                <a:cs typeface="Calibri Light" panose="020F0302020204030204" pitchFamily="34" charset="0"/>
              </a:rPr>
              <a:t>causality</a:t>
            </a:r>
            <a:r>
              <a:rPr lang="fr-CH" sz="1600" dirty="0">
                <a:solidFill>
                  <a:srgbClr val="0070C0"/>
                </a:solidFill>
                <a:latin typeface="Calibri Light" panose="020F0302020204030204" pitchFamily="34" charset="0"/>
                <a:cs typeface="Calibri Light" panose="020F0302020204030204" pitchFamily="34" charset="0"/>
              </a:rPr>
              <a:t> point-of-</a:t>
            </a:r>
            <a:r>
              <a:rPr lang="fr-CH" sz="1600" dirty="0" err="1">
                <a:solidFill>
                  <a:srgbClr val="0070C0"/>
                </a:solidFill>
                <a:latin typeface="Calibri Light" panose="020F0302020204030204" pitchFamily="34" charset="0"/>
                <a:cs typeface="Calibri Light" panose="020F0302020204030204" pitchFamily="34" charset="0"/>
              </a:rPr>
              <a:t>view</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since</a:t>
            </a:r>
            <a:r>
              <a:rPr lang="fr-CH" sz="1600" dirty="0">
                <a:latin typeface="Calibri Light" panose="020F0302020204030204" pitchFamily="34" charset="0"/>
                <a:cs typeface="Calibri Light" panose="020F0302020204030204" pitchFamily="34" charset="0"/>
              </a:rPr>
              <a:t> in a </a:t>
            </a:r>
            <a:r>
              <a:rPr lang="fr-CH" sz="1600" dirty="0" err="1">
                <a:latin typeface="Calibri Light" panose="020F0302020204030204" pitchFamily="34" charset="0"/>
                <a:cs typeface="Calibri Light" panose="020F0302020204030204" pitchFamily="34" charset="0"/>
              </a:rPr>
              <a:t>within</a:t>
            </a:r>
            <a:r>
              <a:rPr lang="fr-CH" sz="1600" dirty="0">
                <a:latin typeface="Calibri Light" panose="020F0302020204030204" pitchFamily="34" charset="0"/>
                <a:cs typeface="Calibri Light" panose="020F0302020204030204" pitchFamily="34" charset="0"/>
              </a:rPr>
              <a:t>-design </a:t>
            </a:r>
            <a:r>
              <a:rPr lang="fr-CH" sz="1600" dirty="0" err="1">
                <a:latin typeface="Calibri Light" panose="020F0302020204030204" pitchFamily="34" charset="0"/>
                <a:cs typeface="Calibri Light" panose="020F0302020204030204" pitchFamily="34" charset="0"/>
              </a:rPr>
              <a:t>only</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experimental</a:t>
            </a:r>
            <a:r>
              <a:rPr lang="fr-CH" sz="1600" dirty="0">
                <a:latin typeface="Calibri Light" panose="020F0302020204030204" pitchFamily="34" charset="0"/>
                <a:cs typeface="Calibri Light" panose="020F0302020204030204" pitchFamily="34" charset="0"/>
              </a:rPr>
              <a:t> condition changes, </a:t>
            </a:r>
            <a:r>
              <a:rPr lang="fr-CH" sz="1600" dirty="0" err="1">
                <a:latin typeface="Calibri Light" panose="020F0302020204030204" pitchFamily="34" charset="0"/>
                <a:cs typeface="Calibri Light" panose="020F0302020204030204" pitchFamily="34" charset="0"/>
              </a:rPr>
              <a:t>while</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subject</a:t>
            </a:r>
            <a:r>
              <a:rPr lang="fr-CH" sz="1600" dirty="0">
                <a:latin typeface="Calibri Light" panose="020F0302020204030204" pitchFamily="34" charset="0"/>
                <a:cs typeface="Calibri Light" panose="020F0302020204030204" pitchFamily="34" charset="0"/>
              </a:rPr>
              <a:t> group </a:t>
            </a:r>
            <a:r>
              <a:rPr lang="fr-CH" sz="1600" dirty="0" err="1">
                <a:latin typeface="Calibri Light" panose="020F0302020204030204" pitchFamily="34" charset="0"/>
                <a:cs typeface="Calibri Light" panose="020F0302020204030204" pitchFamily="34" charset="0"/>
              </a:rPr>
              <a:t>remains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fixed</a:t>
            </a:r>
            <a:r>
              <a:rPr lang="fr-CH" sz="1600" dirty="0">
                <a:latin typeface="Calibri Light" panose="020F0302020204030204" pitchFamily="34" charset="0"/>
                <a:cs typeface="Calibri Light" panose="020F0302020204030204" pitchFamily="34" charset="0"/>
              </a:rPr>
              <a:t>. In </a:t>
            </a:r>
            <a:r>
              <a:rPr lang="fr-CH" sz="1600" dirty="0" err="1">
                <a:latin typeface="Calibri Light" panose="020F0302020204030204" pitchFamily="34" charset="0"/>
                <a:cs typeface="Calibri Light" panose="020F0302020204030204" pitchFamily="34" charset="0"/>
              </a:rPr>
              <a:t>between</a:t>
            </a:r>
            <a:r>
              <a:rPr lang="fr-CH" sz="1600" dirty="0">
                <a:latin typeface="Calibri Light" panose="020F0302020204030204" pitchFamily="34" charset="0"/>
                <a:cs typeface="Calibri Light" panose="020F0302020204030204" pitchFamily="34" charset="0"/>
              </a:rPr>
              <a:t>-designs, </a:t>
            </a:r>
            <a:r>
              <a:rPr lang="fr-CH" sz="1600" dirty="0" err="1">
                <a:latin typeface="Calibri Light" panose="020F0302020204030204" pitchFamily="34" charset="0"/>
                <a:cs typeface="Calibri Light" panose="020F0302020204030204" pitchFamily="34" charset="0"/>
              </a:rPr>
              <a:t>comparability</a:t>
            </a:r>
            <a:r>
              <a:rPr lang="fr-CH" sz="1600" dirty="0">
                <a:latin typeface="Calibri Light" panose="020F0302020204030204" pitchFamily="34" charset="0"/>
                <a:cs typeface="Calibri Light" panose="020F0302020204030204" pitchFamily="34" charset="0"/>
              </a:rPr>
              <a:t> of groups </a:t>
            </a:r>
            <a:r>
              <a:rPr lang="fr-CH" sz="1600" dirty="0" err="1">
                <a:latin typeface="Calibri Light" panose="020F0302020204030204" pitchFamily="34" charset="0"/>
                <a:cs typeface="Calibri Light" panose="020F0302020204030204" pitchFamily="34" charset="0"/>
              </a:rPr>
              <a:t>needs</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achieved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randomized</a:t>
            </a:r>
            <a:r>
              <a:rPr lang="fr-CH" sz="1600" dirty="0">
                <a:latin typeface="Calibri Light" panose="020F0302020204030204" pitchFamily="34" charset="0"/>
                <a:cs typeface="Calibri Light" panose="020F0302020204030204" pitchFamily="34" charset="0"/>
              </a:rPr>
              <a:t> group </a:t>
            </a:r>
            <a:r>
              <a:rPr lang="fr-CH" sz="1600" dirty="0" err="1">
                <a:latin typeface="Calibri Light" panose="020F0302020204030204" pitchFamily="34" charset="0"/>
                <a:cs typeface="Calibri Light" panose="020F0302020204030204" pitchFamily="34" charset="0"/>
              </a:rPr>
              <a:t>assignment</a:t>
            </a:r>
            <a:r>
              <a:rPr lang="fr-CH" sz="1600" dirty="0">
                <a:latin typeface="Calibri Light" panose="020F0302020204030204" pitchFamily="34" charset="0"/>
                <a:cs typeface="Calibri Light" panose="020F0302020204030204" pitchFamily="34" charset="0"/>
              </a:rPr>
              <a:t>.</a:t>
            </a: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G. Between- versus within-subjects sample size</a:t>
            </a:r>
            <a:endParaRPr lang="en-GB" sz="3200" dirty="0">
              <a:solidFill>
                <a:schemeClr val="tx2">
                  <a:lumMod val="75000"/>
                </a:schemeClr>
              </a:solidFill>
              <a:latin typeface="Tw Cen MT" panose="020B0602020104020603" pitchFamily="34" charset="0"/>
            </a:endParaRPr>
          </a:p>
        </p:txBody>
      </p:sp>
      <p:cxnSp>
        <p:nvCxnSpPr>
          <p:cNvPr id="8" name="Straight Connector 7">
            <a:extLst>
              <a:ext uri="{FF2B5EF4-FFF2-40B4-BE49-F238E27FC236}">
                <a16:creationId xmlns:a16="http://schemas.microsoft.com/office/drawing/2014/main" id="{08654EF0-A6DC-47B4-AB03-FF81E45074A8}"/>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14629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err="1">
                <a:latin typeface="Calibri Light" panose="020F0302020204030204" pitchFamily="34" charset="0"/>
                <a:cs typeface="Calibri Light" panose="020F0302020204030204" pitchFamily="34" charset="0"/>
              </a:rPr>
              <a:t>When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fitting</a:t>
            </a:r>
            <a:r>
              <a:rPr lang="fr-CH" sz="1600" dirty="0">
                <a:latin typeface="Calibri Light" panose="020F0302020204030204" pitchFamily="34" charset="0"/>
                <a:cs typeface="Calibri Light" panose="020F0302020204030204" pitchFamily="34" charset="0"/>
              </a:rPr>
              <a:t> </a:t>
            </a:r>
            <a:r>
              <a:rPr lang="fr-CH" sz="1400" dirty="0" err="1">
                <a:latin typeface="Courier New" panose="02070309020205020404" pitchFamily="49" charset="0"/>
                <a:cs typeface="Courier New" panose="02070309020205020404" pitchFamily="49" charset="0"/>
              </a:rPr>
              <a:t>lmer</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models</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number</a:t>
            </a:r>
            <a:r>
              <a:rPr lang="fr-CH" sz="1600" dirty="0">
                <a:latin typeface="Calibri Light" panose="020F0302020204030204" pitchFamily="34" charset="0"/>
                <a:cs typeface="Calibri Light" panose="020F0302020204030204" pitchFamily="34" charset="0"/>
              </a:rPr>
              <a:t> of warnings and </a:t>
            </a:r>
            <a:r>
              <a:rPr lang="fr-CH" sz="1600" dirty="0" err="1">
                <a:latin typeface="Calibri Light" panose="020F0302020204030204" pitchFamily="34" charset="0"/>
                <a:cs typeface="Calibri Light" panose="020F0302020204030204" pitchFamily="34" charset="0"/>
              </a:rPr>
              <a:t>errors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reported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Errors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interrupt</a:t>
            </a:r>
            <a:r>
              <a:rPr lang="fr-CH" sz="1600" dirty="0">
                <a:latin typeface="Calibri Light" panose="020F0302020204030204" pitchFamily="34" charset="0"/>
                <a:cs typeface="Calibri Light" panose="020F0302020204030204" pitchFamily="34" charset="0"/>
              </a:rPr>
              <a:t> the </a:t>
            </a:r>
            <a:r>
              <a:rPr lang="fr-CH" sz="1400" dirty="0" err="1">
                <a:latin typeface="Courier New" panose="02070309020205020404" pitchFamily="49" charset="0"/>
                <a:cs typeface="Courier New" panose="02070309020205020404" pitchFamily="49" charset="0"/>
              </a:rPr>
              <a:t>lmer</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but </a:t>
            </a:r>
            <a:r>
              <a:rPr lang="fr-CH" sz="1600" dirty="0" err="1">
                <a:latin typeface="Calibri Light" panose="020F0302020204030204" pitchFamily="34" charset="0"/>
                <a:cs typeface="Calibri Light" panose="020F0302020204030204" pitchFamily="34" charset="0"/>
              </a:rPr>
              <a:t>they</a:t>
            </a:r>
            <a:r>
              <a:rPr lang="fr-CH" sz="1600" dirty="0">
                <a:latin typeface="Calibri Light" panose="020F0302020204030204" pitchFamily="34" charset="0"/>
                <a:cs typeface="Calibri Light" panose="020F0302020204030204" pitchFamily="34" charset="0"/>
              </a:rPr>
              <a:t> are rare, e.g.:</a:t>
            </a:r>
          </a:p>
          <a:p>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r>
              <a:rPr lang="fr-CH" sz="1600" dirty="0">
                <a:latin typeface="Calibri Light" panose="020F0302020204030204" pitchFamily="34" charset="0"/>
                <a:cs typeface="Calibri Light" panose="020F0302020204030204" pitchFamily="34" charset="0"/>
              </a:rPr>
              <a:t>This </a:t>
            </a:r>
            <a:r>
              <a:rPr lang="fr-CH" sz="1600" dirty="0" err="1">
                <a:latin typeface="Calibri Light" panose="020F0302020204030204" pitchFamily="34" charset="0"/>
                <a:cs typeface="Calibri Light" panose="020F0302020204030204" pitchFamily="34" charset="0"/>
              </a:rPr>
              <a:t>error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happens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you</a:t>
            </a:r>
            <a:r>
              <a:rPr lang="fr-CH" sz="1600" dirty="0">
                <a:latin typeface="Calibri Light" panose="020F0302020204030204" pitchFamily="34" charset="0"/>
                <a:cs typeface="Calibri Light" panose="020F0302020204030204" pitchFamily="34" charset="0"/>
              </a:rPr>
              <a:t> are </a:t>
            </a:r>
            <a:r>
              <a:rPr lang="fr-CH" sz="1600" dirty="0" err="1">
                <a:latin typeface="Calibri Light" panose="020F0302020204030204" pitchFamily="34" charset="0"/>
                <a:cs typeface="Calibri Light" panose="020F0302020204030204" pitchFamily="34" charset="0"/>
              </a:rPr>
              <a:t>trying</a:t>
            </a:r>
            <a:r>
              <a:rPr lang="fr-CH" sz="1600" dirty="0">
                <a:latin typeface="Calibri Light" panose="020F0302020204030204" pitchFamily="34" charset="0"/>
                <a:cs typeface="Calibri Light" panose="020F0302020204030204" pitchFamily="34" charset="0"/>
              </a:rPr>
              <a:t> to fit more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parameters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there</a:t>
            </a:r>
            <a:r>
              <a:rPr lang="fr-CH" sz="1600" dirty="0">
                <a:latin typeface="Calibri Light" panose="020F0302020204030204" pitchFamily="34" charset="0"/>
                <a:cs typeface="Calibri Light" panose="020F0302020204030204" pitchFamily="34" charset="0"/>
              </a:rPr>
              <a:t> are observations in the data. It can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consequence</a:t>
            </a:r>
            <a:r>
              <a:rPr lang="fr-CH" sz="1600" dirty="0">
                <a:latin typeface="Calibri Light" panose="020F0302020204030204" pitchFamily="34" charset="0"/>
                <a:cs typeface="Calibri Light" panose="020F0302020204030204" pitchFamily="34" charset="0"/>
              </a:rPr>
              <a:t> of not </a:t>
            </a:r>
            <a:r>
              <a:rPr lang="fr-CH" sz="1600" dirty="0" err="1">
                <a:latin typeface="Calibri Light" panose="020F0302020204030204" pitchFamily="34" charset="0"/>
                <a:cs typeface="Calibri Light" panose="020F0302020204030204" pitchFamily="34" charset="0"/>
              </a:rPr>
              <a:t>having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enough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measurements</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estimate</a:t>
            </a:r>
            <a:r>
              <a:rPr lang="fr-CH" sz="1600" dirty="0">
                <a:latin typeface="Calibri Light" panose="020F0302020204030204" pitchFamily="34" charset="0"/>
                <a:cs typeface="Calibri Light" panose="020F0302020204030204" pitchFamily="34" charset="0"/>
              </a:rPr>
              <a:t>/</a:t>
            </a:r>
            <a:r>
              <a:rPr lang="fr-CH" sz="1600" dirty="0" err="1">
                <a:latin typeface="Calibri Light" panose="020F0302020204030204" pitchFamily="34" charset="0"/>
                <a:cs typeface="Calibri Light" panose="020F0302020204030204" pitchFamily="34" charset="0"/>
              </a:rPr>
              <a:t>identify</a:t>
            </a:r>
            <a:r>
              <a:rPr lang="fr-CH" sz="1600" dirty="0">
                <a:latin typeface="Calibri Light" panose="020F0302020204030204" pitchFamily="34" charset="0"/>
                <a:cs typeface="Calibri Light" panose="020F0302020204030204" pitchFamily="34" charset="0"/>
              </a:rPr>
              <a:t> certain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slopes</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simplest</a:t>
            </a:r>
            <a:r>
              <a:rPr lang="fr-CH" sz="1600" dirty="0">
                <a:latin typeface="Calibri Light" panose="020F0302020204030204" pitchFamily="34" charset="0"/>
                <a:cs typeface="Calibri Light" panose="020F0302020204030204" pitchFamily="34" charset="0"/>
              </a:rPr>
              <a:t> scenario for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a:t>
            </a:r>
            <a:r>
              <a:rPr lang="fr-CH" sz="1600" err="1">
                <a:latin typeface="Calibri Light" panose="020F0302020204030204" pitchFamily="34" charset="0"/>
                <a:cs typeface="Calibri Light" panose="020F0302020204030204" pitchFamily="34" charset="0"/>
              </a:rPr>
              <a:t>error</a:t>
            </a:r>
            <a:r>
              <a:rPr lang="fr-CH" sz="1600">
                <a:latin typeface="Calibri Light" panose="020F0302020204030204" pitchFamily="34" charset="0"/>
                <a:cs typeface="Calibri Light" panose="020F0302020204030204" pitchFamily="34" charset="0"/>
              </a:rPr>
              <a:t> is </a:t>
            </a:r>
            <a:r>
              <a:rPr lang="fr-CH" sz="1600" dirty="0">
                <a:latin typeface="Calibri Light" panose="020F0302020204030204" pitchFamily="34" charset="0"/>
                <a:cs typeface="Calibri Light" panose="020F0302020204030204" pitchFamily="34" charset="0"/>
              </a:rPr>
              <a:t>a </a:t>
            </a:r>
            <a:r>
              <a:rPr lang="fr-CH" sz="1600" dirty="0" err="1">
                <a:latin typeface="Calibri Light" panose="020F0302020204030204" pitchFamily="34" charset="0"/>
                <a:cs typeface="Calibri Light" panose="020F0302020204030204" pitchFamily="34" charset="0"/>
              </a:rPr>
              <a:t>paired</a:t>
            </a:r>
            <a:r>
              <a:rPr lang="fr-CH" sz="1600" dirty="0">
                <a:latin typeface="Calibri Light" panose="020F0302020204030204" pitchFamily="34" charset="0"/>
                <a:cs typeface="Calibri Light" panose="020F0302020204030204" pitchFamily="34" charset="0"/>
              </a:rPr>
              <a:t> </a:t>
            </a:r>
            <a:r>
              <a:rPr lang="fr-CH" sz="1600" i="1" dirty="0">
                <a:latin typeface="Calibri Light" panose="020F0302020204030204" pitchFamily="34" charset="0"/>
                <a:cs typeface="Calibri Light" panose="020F0302020204030204" pitchFamily="34" charset="0"/>
              </a:rPr>
              <a:t>t</a:t>
            </a:r>
            <a:r>
              <a:rPr lang="fr-CH" sz="1600" dirty="0">
                <a:latin typeface="Calibri Light" panose="020F0302020204030204" pitchFamily="34" charset="0"/>
                <a:cs typeface="Calibri Light" panose="020F0302020204030204" pitchFamily="34" charset="0"/>
              </a:rPr>
              <a:t>-test </a:t>
            </a:r>
            <a:r>
              <a:rPr lang="fr-CH" sz="1600" dirty="0" err="1">
                <a:latin typeface="Calibri Light" panose="020F0302020204030204" pitchFamily="34" charset="0"/>
                <a:cs typeface="Calibri Light" panose="020F0302020204030204" pitchFamily="34" charset="0"/>
              </a:rPr>
              <a:t>where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you</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attempt</a:t>
            </a:r>
            <a:r>
              <a:rPr lang="fr-CH" sz="1600" dirty="0">
                <a:latin typeface="Calibri Light" panose="020F0302020204030204" pitchFamily="34" charset="0"/>
                <a:cs typeface="Calibri Light" panose="020F0302020204030204" pitchFamily="34" charset="0"/>
              </a:rPr>
              <a:t> to fit a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slope</a:t>
            </a:r>
            <a:r>
              <a:rPr lang="fr-CH" sz="1600" dirty="0">
                <a:latin typeface="Calibri Light" panose="020F0302020204030204" pitchFamily="34" charset="0"/>
                <a:cs typeface="Calibri Light" panose="020F0302020204030204" pitchFamily="34" charset="0"/>
              </a:rPr>
              <a:t> for the group </a:t>
            </a:r>
            <a:r>
              <a:rPr lang="fr-CH" sz="1600" dirty="0" err="1">
                <a:latin typeface="Calibri Light" panose="020F0302020204030204" pitchFamily="34" charset="0"/>
                <a:cs typeface="Calibri Light" panose="020F0302020204030204" pitchFamily="34" charset="0"/>
              </a:rPr>
              <a:t>effect</a:t>
            </a:r>
            <a:r>
              <a:rPr lang="fr-CH" sz="1600" dirty="0">
                <a:latin typeface="Calibri Light" panose="020F0302020204030204" pitchFamily="34" charset="0"/>
                <a:cs typeface="Calibri Light" panose="020F0302020204030204" pitchFamily="34" charset="0"/>
              </a:rPr>
              <a:t>, e.g., Y~G+(1+G|Subject),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not </a:t>
            </a:r>
            <a:r>
              <a:rPr lang="fr-CH" sz="1600" err="1">
                <a:latin typeface="Calibri Light" panose="020F0302020204030204" pitchFamily="34" charset="0"/>
                <a:cs typeface="Calibri Light" panose="020F0302020204030204" pitchFamily="34" charset="0"/>
              </a:rPr>
              <a:t>identified</a:t>
            </a:r>
            <a:r>
              <a:rPr lang="fr-CH" sz="1600">
                <a:latin typeface="Calibri Light" panose="020F0302020204030204" pitchFamily="34" charset="0"/>
                <a:cs typeface="Calibri Light" panose="020F0302020204030204" pitchFamily="34" charset="0"/>
              </a:rPr>
              <a:t>. Do you understand why?</a:t>
            </a:r>
            <a:endParaRPr lang="fr-CH" sz="1600" dirty="0">
              <a:latin typeface="Calibri Light" panose="020F0302020204030204" pitchFamily="34" charset="0"/>
              <a:cs typeface="Calibri Light" panose="020F0302020204030204" pitchFamily="34" charset="0"/>
            </a:endParaRP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r>
              <a:rPr lang="fr-CH" sz="1600" dirty="0">
                <a:latin typeface="Calibri Light" panose="020F0302020204030204" pitchFamily="34" charset="0"/>
                <a:cs typeface="Calibri Light" panose="020F0302020204030204" pitchFamily="34" charset="0"/>
              </a:rPr>
              <a:t>This </a:t>
            </a:r>
            <a:r>
              <a:rPr lang="fr-CH" sz="1600" dirty="0" err="1">
                <a:latin typeface="Calibri Light" panose="020F0302020204030204" pitchFamily="34" charset="0"/>
                <a:cs typeface="Calibri Light" panose="020F0302020204030204" pitchFamily="34" charset="0"/>
              </a:rPr>
              <a:t>error</a:t>
            </a:r>
            <a:r>
              <a:rPr lang="fr-CH" sz="1600" dirty="0">
                <a:latin typeface="Calibri Light" panose="020F0302020204030204" pitchFamily="34" charset="0"/>
                <a:cs typeface="Calibri Light" panose="020F0302020204030204" pitchFamily="34" charset="0"/>
              </a:rPr>
              <a:t> points to a </a:t>
            </a:r>
            <a:r>
              <a:rPr lang="fr-CH" sz="1600" dirty="0" err="1">
                <a:latin typeface="Calibri Light" panose="020F0302020204030204" pitchFamily="34" charset="0"/>
                <a:cs typeface="Calibri Light" panose="020F0302020204030204" pitchFamily="34" charset="0"/>
              </a:rPr>
              <a:t>severe</a:t>
            </a:r>
            <a:r>
              <a:rPr lang="fr-CH" sz="1600" dirty="0">
                <a:latin typeface="Calibri Light" panose="020F0302020204030204" pitchFamily="34" charset="0"/>
                <a:cs typeface="Calibri Light" panose="020F0302020204030204" pitchFamily="34" charset="0"/>
              </a:rPr>
              <a:t> structural </a:t>
            </a:r>
            <a:r>
              <a:rPr lang="fr-CH" sz="1600" dirty="0" err="1">
                <a:latin typeface="Calibri Light" panose="020F0302020204030204" pitchFamily="34" charset="0"/>
                <a:cs typeface="Calibri Light" panose="020F0302020204030204" pitchFamily="34" charset="0"/>
              </a:rPr>
              <a:t>deficiency</a:t>
            </a:r>
            <a:r>
              <a:rPr lang="fr-CH" sz="1600" dirty="0">
                <a:latin typeface="Calibri Light" panose="020F0302020204030204" pitchFamily="34" charset="0"/>
                <a:cs typeface="Calibri Light" panose="020F0302020204030204" pitchFamily="34" charset="0"/>
              </a:rPr>
              <a:t> in the model </a:t>
            </a:r>
            <a:r>
              <a:rPr lang="fr-CH" sz="1600" dirty="0" err="1">
                <a:latin typeface="Calibri Light" panose="020F0302020204030204" pitchFamily="34" charset="0"/>
                <a:cs typeface="Calibri Light" panose="020F0302020204030204" pitchFamily="34" charset="0"/>
              </a:rPr>
              <a:t>you</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specified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most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likely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perfect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collinearities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between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terms</a:t>
            </a:r>
            <a:r>
              <a:rPr lang="fr-CH" sz="1600" dirty="0">
                <a:latin typeface="Calibri Light" panose="020F0302020204030204" pitchFamily="34" charset="0"/>
                <a:cs typeface="Calibri Light" panose="020F0302020204030204" pitchFamily="34" charset="0"/>
              </a:rPr>
              <a:t> or the </a:t>
            </a:r>
            <a:r>
              <a:rPr lang="fr-CH" sz="1600" dirty="0" err="1">
                <a:latin typeface="Calibri Light" panose="020F0302020204030204" pitchFamily="34" charset="0"/>
                <a:cs typeface="Calibri Light" panose="020F0302020204030204" pitchFamily="34" charset="0"/>
              </a:rPr>
              <a:t>response</a:t>
            </a:r>
            <a:r>
              <a:rPr lang="fr-CH" sz="1600" dirty="0">
                <a:latin typeface="Calibri Light" panose="020F0302020204030204" pitchFamily="34" charset="0"/>
                <a:cs typeface="Calibri Light" panose="020F0302020204030204" pitchFamily="34" charset="0"/>
              </a:rPr>
              <a:t> variable </a:t>
            </a:r>
            <a:r>
              <a:rPr lang="fr-CH" sz="1600" dirty="0" err="1">
                <a:latin typeface="Calibri Light" panose="020F0302020204030204" pitchFamily="34" charset="0"/>
                <a:cs typeface="Calibri Light" panose="020F0302020204030204" pitchFamily="34" charset="0"/>
              </a:rPr>
              <a:t>appearing</a:t>
            </a:r>
            <a:r>
              <a:rPr lang="fr-CH" sz="1600" dirty="0">
                <a:latin typeface="Calibri Light" panose="020F0302020204030204" pitchFamily="34" charset="0"/>
                <a:cs typeface="Calibri Light" panose="020F0302020204030204" pitchFamily="34" charset="0"/>
              </a:rPr>
              <a:t> on the </a:t>
            </a:r>
            <a:r>
              <a:rPr lang="fr-CH" sz="1600" dirty="0" err="1">
                <a:latin typeface="Calibri Light" panose="020F0302020204030204" pitchFamily="34" charset="0"/>
                <a:cs typeface="Calibri Light" panose="020F0302020204030204" pitchFamily="34" charset="0"/>
              </a:rPr>
              <a:t>predictor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side</a:t>
            </a:r>
            <a:r>
              <a:rPr lang="fr-CH" sz="1600" dirty="0">
                <a:latin typeface="Calibri Light" panose="020F0302020204030204" pitchFamily="34" charset="0"/>
                <a:cs typeface="Calibri Light" panose="020F0302020204030204" pitchFamily="34" charset="0"/>
              </a:rPr>
              <a:t> of the model.</a:t>
            </a: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H. Troubleshooting with lme4 – Errors</a:t>
            </a:r>
            <a:endParaRPr lang="en-GB" sz="3200" dirty="0">
              <a:solidFill>
                <a:schemeClr val="tx2">
                  <a:lumMod val="75000"/>
                </a:schemeClr>
              </a:solidFill>
              <a:latin typeface="Tw Cen MT" panose="020B0602020104020603" pitchFamily="34" charset="0"/>
            </a:endParaRPr>
          </a:p>
        </p:txBody>
      </p:sp>
      <p:cxnSp>
        <p:nvCxnSpPr>
          <p:cNvPr id="5" name="Straight Connector 4">
            <a:extLst>
              <a:ext uri="{FF2B5EF4-FFF2-40B4-BE49-F238E27FC236}">
                <a16:creationId xmlns:a16="http://schemas.microsoft.com/office/drawing/2014/main" id="{15EAC42A-C7CF-49B4-ACFE-84AD32D8EE11}"/>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EFB3CB7-4136-458C-A765-0C11D114BE9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sp>
        <p:nvSpPr>
          <p:cNvPr id="2" name="Rectangle 1">
            <a:extLst>
              <a:ext uri="{FF2B5EF4-FFF2-40B4-BE49-F238E27FC236}">
                <a16:creationId xmlns:a16="http://schemas.microsoft.com/office/drawing/2014/main" id="{5D99F870-39B6-4050-97F3-C60D58622863}"/>
              </a:ext>
            </a:extLst>
          </p:cNvPr>
          <p:cNvSpPr/>
          <p:nvPr/>
        </p:nvSpPr>
        <p:spPr>
          <a:xfrm>
            <a:off x="1607840" y="2420888"/>
            <a:ext cx="8304584" cy="646331"/>
          </a:xfrm>
          <a:prstGeom prst="rect">
            <a:avLst/>
          </a:prstGeom>
          <a:ln>
            <a:solidFill>
              <a:schemeClr val="tx1">
                <a:lumMod val="50000"/>
                <a:lumOff val="50000"/>
              </a:schemeClr>
            </a:solidFill>
            <a:prstDash val="dash"/>
          </a:ln>
        </p:spPr>
        <p:txBody>
          <a:bodyPr wrap="square">
            <a:spAutoFit/>
          </a:bodyPr>
          <a:lstStyle/>
          <a:p>
            <a:r>
              <a:rPr lang="en-CH" sz="1200">
                <a:latin typeface="Courier New" panose="02070309020205020404" pitchFamily="49" charset="0"/>
                <a:cs typeface="Courier New" panose="02070309020205020404" pitchFamily="49" charset="0"/>
              </a:rPr>
              <a:t>Error: number of observations (=62) &lt;= number of random effects (=62) for term (1 + G | S</a:t>
            </a:r>
            <a:r>
              <a:rPr lang="en-US" sz="1200">
                <a:latin typeface="Courier New" panose="02070309020205020404" pitchFamily="49" charset="0"/>
                <a:cs typeface="Courier New" panose="02070309020205020404" pitchFamily="49" charset="0"/>
              </a:rPr>
              <a:t>ubject</a:t>
            </a:r>
            <a:r>
              <a:rPr lang="en-CH" sz="1200">
                <a:latin typeface="Courier New" panose="02070309020205020404" pitchFamily="49" charset="0"/>
                <a:cs typeface="Courier New" panose="02070309020205020404" pitchFamily="49" charset="0"/>
              </a:rPr>
              <a:t>); the random-effects parameters and the residual variance (or scale parameter) are </a:t>
            </a:r>
            <a:r>
              <a:rPr lang="en-CH" sz="1200" b="1">
                <a:solidFill>
                  <a:srgbClr val="FF0000"/>
                </a:solidFill>
                <a:latin typeface="Courier New" panose="02070309020205020404" pitchFamily="49" charset="0"/>
                <a:cs typeface="Courier New" panose="02070309020205020404" pitchFamily="49" charset="0"/>
              </a:rPr>
              <a:t>probably unidentifiable</a:t>
            </a:r>
          </a:p>
        </p:txBody>
      </p:sp>
      <p:sp>
        <p:nvSpPr>
          <p:cNvPr id="8" name="Rectangle 7">
            <a:extLst>
              <a:ext uri="{FF2B5EF4-FFF2-40B4-BE49-F238E27FC236}">
                <a16:creationId xmlns:a16="http://schemas.microsoft.com/office/drawing/2014/main" id="{9E0D5C38-C2C8-4F60-A35C-02DCCB5B965C}"/>
              </a:ext>
            </a:extLst>
          </p:cNvPr>
          <p:cNvSpPr/>
          <p:nvPr/>
        </p:nvSpPr>
        <p:spPr>
          <a:xfrm>
            <a:off x="1607840" y="4725144"/>
            <a:ext cx="8304584" cy="276999"/>
          </a:xfrm>
          <a:prstGeom prst="rect">
            <a:avLst/>
          </a:prstGeom>
          <a:ln>
            <a:solidFill>
              <a:schemeClr val="tx1">
                <a:lumMod val="50000"/>
                <a:lumOff val="50000"/>
              </a:schemeClr>
            </a:solidFill>
            <a:prstDash val="dash"/>
          </a:ln>
        </p:spPr>
        <p:txBody>
          <a:bodyPr wrap="square">
            <a:spAutoFit/>
          </a:bodyPr>
          <a:lstStyle/>
          <a:p>
            <a:r>
              <a:rPr lang="en-US" sz="1200">
                <a:latin typeface="Courier New" panose="02070309020205020404" pitchFamily="49" charset="0"/>
                <a:cs typeface="Courier New" panose="02070309020205020404" pitchFamily="49" charset="0"/>
              </a:rPr>
              <a:t>Error in eval_f(x, ...) : Downdated VtV is </a:t>
            </a:r>
            <a:r>
              <a:rPr lang="en-US" sz="1200" b="1">
                <a:solidFill>
                  <a:srgbClr val="FF0000"/>
                </a:solidFill>
                <a:latin typeface="Courier New" panose="02070309020205020404" pitchFamily="49" charset="0"/>
                <a:cs typeface="Courier New" panose="02070309020205020404" pitchFamily="49" charset="0"/>
              </a:rPr>
              <a:t>not positive definite</a:t>
            </a:r>
            <a:endParaRPr lang="en-CH" sz="1200" b="1">
              <a:solidFill>
                <a:srgbClr val="FF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62794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3432" y="1516435"/>
            <a:ext cx="7776864" cy="5008909"/>
          </a:xfrm>
        </p:spPr>
        <p:txBody>
          <a:bodyPr>
            <a:normAutofit lnSpcReduction="10000"/>
          </a:bodyPr>
          <a:lstStyle/>
          <a:p>
            <a:pPr marL="400050">
              <a:buFont typeface="+mj-lt"/>
              <a:buAutoNum type="arabicPeriod"/>
            </a:pPr>
            <a:r>
              <a:rPr lang="en-US" sz="200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rPr>
              <a:t>Traditional repeated measures models</a:t>
            </a:r>
            <a:endParaRPr lang="en-US" sz="2000" dirty="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endParaRP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Standard linear model</a:t>
            </a: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Non-independent data</a:t>
            </a: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Challenges to classic approaches</a:t>
            </a:r>
            <a:endParaRPr lang="en-US" sz="2000" dirty="0">
              <a:solidFill>
                <a:schemeClr val="accent1">
                  <a:lumMod val="75000"/>
                </a:schemeClr>
              </a:solidFill>
              <a:latin typeface="Calibri Light" panose="020F0302020204030204" pitchFamily="34" charset="0"/>
              <a:ea typeface="Verdana" panose="020B0604030504040204" pitchFamily="34" charset="0"/>
              <a:cs typeface="Calibri Light" panose="020F0302020204030204" pitchFamily="34" charset="0"/>
            </a:endParaRPr>
          </a:p>
          <a:p>
            <a:pPr marL="400050">
              <a:buFont typeface="+mj-lt"/>
              <a:buAutoNum type="arabicPeriod"/>
            </a:pPr>
            <a:r>
              <a:rPr lang="en-US" sz="200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rPr>
              <a:t>Random intercept and random slope model</a:t>
            </a:r>
            <a:endParaRPr lang="en-US" sz="2000" dirty="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endParaRP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Random intercept model</a:t>
            </a: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Random slope model</a:t>
            </a:r>
          </a:p>
          <a:p>
            <a:pPr marL="400050">
              <a:buFont typeface="+mj-lt"/>
              <a:buAutoNum type="arabicPeriod"/>
            </a:pPr>
            <a:r>
              <a:rPr lang="en-US" sz="2000" dirty="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rPr>
              <a:t>Model selection </a:t>
            </a:r>
            <a:r>
              <a:rPr lang="en-US" sz="200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rPr>
              <a:t>and diagnostics for multilevel models</a:t>
            </a:r>
            <a:endParaRPr lang="en-US" sz="2000" dirty="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endParaRP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Selection of random and fixed effects</a:t>
            </a: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Model fit and effect sizes</a:t>
            </a: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Problems and residual diagnostics</a:t>
            </a:r>
          </a:p>
          <a:p>
            <a:pPr marL="400050">
              <a:buFont typeface="+mj-lt"/>
              <a:buAutoNum type="arabicPeriod"/>
            </a:pPr>
            <a:r>
              <a:rPr lang="en-US" sz="200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rPr>
              <a:t>Hierarchical, trial-level, and longitudinal data</a:t>
            </a:r>
            <a:endParaRPr lang="en-US" sz="2000" dirty="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endParaRP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Hierarchical data and post-hoc tests</a:t>
            </a: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Crossed random effects and trial-level analysis</a:t>
            </a:r>
          </a:p>
          <a:p>
            <a:pPr marL="857250" lvl="1" indent="-342900">
              <a:buFont typeface="+mj-lt"/>
              <a:buAutoNum type="alphaUcPeriod"/>
            </a:pPr>
            <a:r>
              <a:rPr lang="en-US" sz="1600" dirty="0">
                <a:solidFill>
                  <a:schemeClr val="bg2">
                    <a:lumMod val="25000"/>
                  </a:schemeClr>
                </a:solidFill>
                <a:latin typeface="Calibri Light" panose="020F0302020204030204" pitchFamily="34" charset="0"/>
                <a:ea typeface="Verdana" panose="020B0604030504040204" pitchFamily="34" charset="0"/>
                <a:cs typeface="Calibri Light" panose="020F0302020204030204" pitchFamily="34" charset="0"/>
              </a:rPr>
              <a:t>Longitudinal data analysis</a:t>
            </a:r>
          </a:p>
          <a:p>
            <a:pPr marL="457200">
              <a:buFont typeface="+mj-lt"/>
              <a:buAutoNum type="arabicPeriod"/>
            </a:pPr>
            <a:r>
              <a:rPr lang="en-US" sz="200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rPr>
              <a:t>Miscellaneous topics in multilevel models</a:t>
            </a:r>
            <a:endParaRPr lang="en-US" sz="2000" dirty="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endParaRPr>
          </a:p>
          <a:p>
            <a:pPr marL="400050">
              <a:buFont typeface="+mj-lt"/>
              <a:buAutoNum type="arabicPeriod"/>
            </a:pPr>
            <a:endParaRPr lang="en-US" sz="2000" dirty="0">
              <a:solidFill>
                <a:schemeClr val="accent1">
                  <a:lumMod val="75000"/>
                </a:schemeClr>
              </a:solidFill>
              <a:latin typeface="Tw Cen MT" panose="020B0602020104020603" pitchFamily="34" charset="0"/>
              <a:ea typeface="Verdana" panose="020B0604030504040204" pitchFamily="34" charset="0"/>
              <a:cs typeface="Times New Roman" panose="02020603050405020304" pitchFamily="18" charset="0"/>
            </a:endParaRPr>
          </a:p>
          <a:p>
            <a:pPr marL="0" indent="0">
              <a:buNone/>
            </a:pPr>
            <a:endParaRPr lang="en-US" sz="2800" dirty="0">
              <a:latin typeface="Tw Cen MT" panose="020B0602020104020603" pitchFamily="34" charset="0"/>
              <a:cs typeface="Times New Roman" panose="02020603050405020304" pitchFamily="18" charset="0"/>
            </a:endParaRPr>
          </a:p>
          <a:p>
            <a:pPr marL="0" indent="0">
              <a:buNone/>
            </a:pPr>
            <a:endParaRPr lang="en-US" sz="2800" dirty="0">
              <a:latin typeface="Tw Cen MT" panose="020B0602020104020603" pitchFamily="34" charset="0"/>
              <a:cs typeface="Times New Roman" panose="02020603050405020304" pitchFamily="18" charset="0"/>
            </a:endParaRPr>
          </a:p>
          <a:p>
            <a:endParaRPr lang="en-US" sz="2800" dirty="0">
              <a:latin typeface="Tw Cen MT" panose="020B0602020104020603" pitchFamily="34" charset="0"/>
              <a:cs typeface="Times New Roman" panose="02020603050405020304" pitchFamily="18" charset="0"/>
            </a:endParaRPr>
          </a:p>
          <a:p>
            <a:endParaRPr lang="fr-CH" sz="2800" dirty="0">
              <a:latin typeface="Tw Cen MT" panose="020B0602020104020603"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1" y="292297"/>
            <a:ext cx="5976664"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Contents</a:t>
            </a:r>
            <a:endParaRPr lang="en-GB" sz="3200">
              <a:solidFill>
                <a:schemeClr val="tx2">
                  <a:lumMod val="75000"/>
                </a:schemeClr>
              </a:solidFill>
              <a:latin typeface="Tw Cen MT" panose="020B0602020104020603" pitchFamily="34" charset="0"/>
            </a:endParaRPr>
          </a:p>
        </p:txBody>
      </p:sp>
      <p:cxnSp>
        <p:nvCxnSpPr>
          <p:cNvPr id="7" name="Straight Connector 6">
            <a:extLst>
              <a:ext uri="{FF2B5EF4-FFF2-40B4-BE49-F238E27FC236}">
                <a16:creationId xmlns:a16="http://schemas.microsoft.com/office/drawing/2014/main" id="{526B59DC-56E4-4C96-B773-CD10B71DC35A}"/>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31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199"/>
            <a:ext cx="9793088" cy="5063633"/>
          </a:xfrm>
        </p:spPr>
        <p:txBody>
          <a:bodyPr>
            <a:normAutofit/>
          </a:bodyPr>
          <a:lstStyle/>
          <a:p>
            <a:r>
              <a:rPr lang="fr-CH" sz="1600" dirty="0">
                <a:latin typeface="Calibri Light" panose="020F0302020204030204" pitchFamily="34" charset="0"/>
                <a:cs typeface="Calibri Light" panose="020F0302020204030204" pitchFamily="34" charset="0"/>
              </a:rPr>
              <a:t>As </a:t>
            </a:r>
            <a:r>
              <a:rPr lang="fr-CH" sz="1600" dirty="0" err="1">
                <a:latin typeface="Calibri Light" panose="020F0302020204030204" pitchFamily="34" charset="0"/>
                <a:cs typeface="Calibri Light" panose="020F0302020204030204" pitchFamily="34" charset="0"/>
              </a:rPr>
              <a:t>opposed</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errors</a:t>
            </a:r>
            <a:r>
              <a:rPr lang="fr-CH" sz="1600" dirty="0">
                <a:latin typeface="Calibri Light" panose="020F0302020204030204" pitchFamily="34" charset="0"/>
                <a:cs typeface="Calibri Light" panose="020F0302020204030204" pitchFamily="34" charset="0"/>
              </a:rPr>
              <a:t>, warnings </a:t>
            </a:r>
            <a:r>
              <a:rPr lang="fr-CH" sz="1600" dirty="0" err="1">
                <a:latin typeface="Calibri Light" panose="020F0302020204030204" pitchFamily="34" charset="0"/>
                <a:cs typeface="Calibri Light" panose="020F0302020204030204" pitchFamily="34" charset="0"/>
              </a:rPr>
              <a:t>will</a:t>
            </a:r>
            <a:r>
              <a:rPr lang="fr-CH" sz="1600" dirty="0">
                <a:latin typeface="Calibri Light" panose="020F0302020204030204" pitchFamily="34" charset="0"/>
                <a:cs typeface="Calibri Light" panose="020F0302020204030204" pitchFamily="34" charset="0"/>
              </a:rPr>
              <a:t> not </a:t>
            </a:r>
            <a:r>
              <a:rPr lang="fr-CH" sz="1600" dirty="0" err="1">
                <a:latin typeface="Calibri Light" panose="020F0302020204030204" pitchFamily="34" charset="0"/>
                <a:cs typeface="Calibri Light" panose="020F0302020204030204" pitchFamily="34" charset="0"/>
              </a:rPr>
              <a:t>terminate</a:t>
            </a:r>
            <a:r>
              <a:rPr lang="fr-CH" sz="1600" dirty="0">
                <a:latin typeface="Calibri Light" panose="020F0302020204030204" pitchFamily="34" charset="0"/>
                <a:cs typeface="Calibri Light" panose="020F0302020204030204" pitchFamily="34" charset="0"/>
              </a:rPr>
              <a:t> </a:t>
            </a:r>
            <a:r>
              <a:rPr lang="fr-CH" sz="1400" dirty="0" err="1">
                <a:latin typeface="Courier New" panose="02070309020205020404" pitchFamily="49" charset="0"/>
                <a:cs typeface="Courier New" panose="02070309020205020404" pitchFamily="49" charset="0"/>
              </a:rPr>
              <a:t>lmer</a:t>
            </a:r>
            <a:r>
              <a:rPr lang="fr-CH" sz="1600" dirty="0">
                <a:latin typeface="Times New Roman" panose="02020603050405020304" pitchFamily="18" charset="0"/>
                <a:cs typeface="Times New Roman" panose="02020603050405020304" pitchFamily="18" charset="0"/>
              </a:rPr>
              <a:t> </a:t>
            </a:r>
            <a:r>
              <a:rPr lang="fr-CH" sz="1600" dirty="0">
                <a:latin typeface="Calibri Light" panose="020F0302020204030204" pitchFamily="34" charset="0"/>
                <a:cs typeface="Calibri Light" panose="020F0302020204030204" pitchFamily="34" charset="0"/>
              </a:rPr>
              <a:t>and </a:t>
            </a:r>
            <a:r>
              <a:rPr lang="fr-CH" sz="1600" dirty="0" err="1">
                <a:latin typeface="Calibri Light" panose="020F0302020204030204" pitchFamily="34" charset="0"/>
                <a:cs typeface="Calibri Light" panose="020F0302020204030204" pitchFamily="34" charset="0"/>
              </a:rPr>
              <a:t>so</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should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treated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more caution, </a:t>
            </a:r>
            <a:r>
              <a:rPr lang="fr-CH" sz="1600" dirty="0" err="1">
                <a:latin typeface="Calibri Light" panose="020F0302020204030204" pitchFamily="34" charset="0"/>
                <a:cs typeface="Calibri Light" panose="020F0302020204030204" pitchFamily="34" charset="0"/>
              </a:rPr>
              <a:t>since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something</a:t>
            </a:r>
            <a:r>
              <a:rPr lang="fr-CH" sz="1600" dirty="0">
                <a:latin typeface="Calibri Light" panose="020F0302020204030204" pitchFamily="34" charset="0"/>
                <a:cs typeface="Calibri Light" panose="020F0302020204030204" pitchFamily="34" charset="0"/>
              </a:rPr>
              <a:t> </a:t>
            </a:r>
            <a:r>
              <a:rPr lang="fr-CH" sz="1600">
                <a:latin typeface="Calibri Light" panose="020F0302020204030204" pitchFamily="34" charset="0"/>
                <a:cs typeface="Calibri Light" panose="020F0302020204030204" pitchFamily="34" charset="0"/>
              </a:rPr>
              <a:t>can be </a:t>
            </a:r>
            <a:r>
              <a:rPr lang="fr-CH" sz="1600" dirty="0" err="1">
                <a:latin typeface="Calibri Light" panose="020F0302020204030204" pitchFamily="34" charset="0"/>
                <a:cs typeface="Calibri Light" panose="020F0302020204030204" pitchFamily="34" charset="0"/>
              </a:rPr>
              <a:t>severely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wrong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t>
            </a:r>
            <a:r>
              <a:rPr lang="fr-CH" sz="1600">
                <a:latin typeface="Calibri Light" panose="020F0302020204030204" pitchFamily="34" charset="0"/>
                <a:cs typeface="Calibri Light" panose="020F0302020204030204" pitchFamily="34" charset="0"/>
              </a:rPr>
              <a:t>the specified model that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not apparent on the surface.</a:t>
            </a: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r>
              <a:rPr lang="fr-CH" sz="1600" dirty="0">
                <a:latin typeface="Calibri Light" panose="020F0302020204030204" pitchFamily="34" charset="0"/>
                <a:cs typeface="Calibri Light" panose="020F0302020204030204" pitchFamily="34" charset="0"/>
              </a:rPr>
              <a:t>This warnings </a:t>
            </a:r>
            <a:r>
              <a:rPr lang="fr-CH" sz="1600" dirty="0" err="1">
                <a:latin typeface="Calibri Light" panose="020F0302020204030204" pitchFamily="34" charset="0"/>
                <a:cs typeface="Calibri Light" panose="020F0302020204030204" pitchFamily="34" charset="0"/>
              </a:rPr>
              <a:t>simply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informs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you</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standardizing</a:t>
            </a:r>
            <a:r>
              <a:rPr lang="fr-CH" sz="1600" dirty="0">
                <a:latin typeface="Calibri Light" panose="020F0302020204030204" pitchFamily="34" charset="0"/>
                <a:cs typeface="Calibri Light" panose="020F0302020204030204" pitchFamily="34" charset="0"/>
              </a:rPr>
              <a:t> or </a:t>
            </a:r>
            <a:r>
              <a:rPr lang="fr-CH" sz="1600" dirty="0" err="1">
                <a:latin typeface="Calibri Light" panose="020F0302020204030204" pitchFamily="34" charset="0"/>
                <a:cs typeface="Calibri Light" panose="020F0302020204030204" pitchFamily="34" charset="0"/>
              </a:rPr>
              <a:t>scaling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your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predictor</a:t>
            </a:r>
            <a:r>
              <a:rPr lang="fr-CH" sz="1600" dirty="0">
                <a:latin typeface="Calibri Light" panose="020F0302020204030204" pitchFamily="34" charset="0"/>
                <a:cs typeface="Calibri Light" panose="020F0302020204030204" pitchFamily="34" charset="0"/>
              </a:rPr>
              <a:t> variables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improve</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stability</a:t>
            </a:r>
            <a:r>
              <a:rPr lang="fr-CH" sz="1600" dirty="0">
                <a:latin typeface="Calibri Light" panose="020F0302020204030204" pitchFamily="34" charset="0"/>
                <a:cs typeface="Calibri Light" panose="020F0302020204030204" pitchFamily="34" charset="0"/>
              </a:rPr>
              <a:t> of the estimation </a:t>
            </a:r>
            <a:r>
              <a:rPr lang="fr-CH" sz="1600" dirty="0" err="1">
                <a:latin typeface="Calibri Light" panose="020F0302020204030204" pitchFamily="34" charset="0"/>
                <a:cs typeface="Calibri Light" panose="020F0302020204030204" pitchFamily="34" charset="0"/>
              </a:rPr>
              <a:t>algorithm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While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generaly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harmless</a:t>
            </a:r>
            <a:r>
              <a:rPr lang="fr-CH" sz="1600" dirty="0">
                <a:latin typeface="Calibri Light" panose="020F0302020204030204" pitchFamily="34" charset="0"/>
                <a:cs typeface="Calibri Light" panose="020F0302020204030204" pitchFamily="34" charset="0"/>
              </a:rPr>
              <a:t>, I have </a:t>
            </a:r>
            <a:r>
              <a:rPr lang="fr-CH" sz="1600" dirty="0" err="1">
                <a:latin typeface="Calibri Light" panose="020F0302020204030204" pitchFamily="34" charset="0"/>
                <a:cs typeface="Calibri Light" panose="020F0302020204030204" pitchFamily="34" charset="0"/>
              </a:rPr>
              <a:t>seen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ocassionally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very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different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inferential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results</a:t>
            </a:r>
            <a:r>
              <a:rPr lang="fr-CH" sz="1600" dirty="0">
                <a:latin typeface="Calibri Light" panose="020F0302020204030204" pitchFamily="34" charset="0"/>
                <a:cs typeface="Calibri Light" panose="020F0302020204030204" pitchFamily="34" charset="0"/>
              </a:rPr>
              <a:t> for </a:t>
            </a:r>
            <a:r>
              <a:rPr lang="fr-CH" sz="1600" dirty="0" err="1">
                <a:latin typeface="Calibri Light" panose="020F0302020204030204" pitchFamily="34" charset="0"/>
                <a:cs typeface="Calibri Light" panose="020F0302020204030204" pitchFamily="34" charset="0"/>
              </a:rPr>
              <a:t>unstandardized</a:t>
            </a:r>
            <a:r>
              <a:rPr lang="fr-CH" sz="1600" dirty="0">
                <a:latin typeface="Calibri Light" panose="020F0302020204030204" pitchFamily="34" charset="0"/>
                <a:cs typeface="Calibri Light" panose="020F0302020204030204" pitchFamily="34" charset="0"/>
              </a:rPr>
              <a:t> versus </a:t>
            </a:r>
            <a:r>
              <a:rPr lang="fr-CH" sz="1600" err="1">
                <a:latin typeface="Calibri Light" panose="020F0302020204030204" pitchFamily="34" charset="0"/>
                <a:cs typeface="Calibri Light" panose="020F0302020204030204" pitchFamily="34" charset="0"/>
              </a:rPr>
              <a:t>standardized</a:t>
            </a:r>
            <a:r>
              <a:rPr lang="fr-CH" sz="1600">
                <a:latin typeface="Calibri Light" panose="020F0302020204030204" pitchFamily="34" charset="0"/>
                <a:cs typeface="Calibri Light" panose="020F0302020204030204" pitchFamily="34" charset="0"/>
              </a:rPr>
              <a:t> models</a:t>
            </a:r>
            <a:r>
              <a:rPr lang="fr-CH" sz="1600" dirty="0">
                <a:latin typeface="Calibri Light" panose="020F0302020204030204" pitchFamily="34" charset="0"/>
                <a:cs typeface="Calibri Light" panose="020F0302020204030204" pitchFamily="34" charset="0"/>
              </a:rPr>
              <a:t>!</a:t>
            </a: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r>
              <a:rPr lang="fr-CH" sz="1400" dirty="0" err="1">
                <a:latin typeface="Courier New" panose="02070309020205020404" pitchFamily="49" charset="0"/>
                <a:cs typeface="Courier New" panose="02070309020205020404" pitchFamily="49" charset="0"/>
              </a:rPr>
              <a:t>lmer</a:t>
            </a:r>
            <a:r>
              <a:rPr lang="fr-CH" sz="1600" dirty="0" err="1">
                <a:latin typeface="Times New Roman" panose="02020603050405020304" pitchFamily="18" charset="0"/>
                <a:cs typeface="Times New Roman" panose="02020603050405020304" pitchFamily="18" charset="0"/>
              </a:rPr>
              <a:t>s</a:t>
            </a:r>
            <a:r>
              <a:rPr lang="fr-CH" sz="1600" dirty="0">
                <a:latin typeface="Times New Roman" panose="02020603050405020304" pitchFamily="18" charset="0"/>
                <a:cs typeface="Times New Roman" panose="02020603050405020304" pitchFamily="18" charset="0"/>
              </a:rPr>
              <a:t> </a:t>
            </a:r>
            <a:r>
              <a:rPr lang="fr-CH" sz="1600" dirty="0">
                <a:latin typeface="Calibri Light" panose="020F0302020204030204" pitchFamily="34" charset="0"/>
                <a:cs typeface="Calibri Light" panose="020F0302020204030204" pitchFamily="34" charset="0"/>
              </a:rPr>
              <a:t>are </a:t>
            </a:r>
            <a:r>
              <a:rPr lang="fr-CH" sz="1600" dirty="0" err="1">
                <a:latin typeface="Calibri Light" panose="020F0302020204030204" pitchFamily="34" charset="0"/>
                <a:cs typeface="Calibri Light" panose="020F0302020204030204" pitchFamily="34" charset="0"/>
              </a:rPr>
              <a:t>fitted</a:t>
            </a:r>
            <a:r>
              <a:rPr lang="fr-CH" sz="1600" dirty="0">
                <a:latin typeface="Calibri Light" panose="020F0302020204030204" pitchFamily="34" charset="0"/>
                <a:cs typeface="Calibri Light" panose="020F0302020204030204" pitchFamily="34" charset="0"/>
              </a:rPr>
              <a:t> by a </a:t>
            </a:r>
            <a:r>
              <a:rPr lang="fr-CH" sz="1600" dirty="0" err="1">
                <a:latin typeface="Calibri Light" panose="020F0302020204030204" pitchFamily="34" charset="0"/>
                <a:cs typeface="Calibri Light" panose="020F0302020204030204" pitchFamily="34" charset="0"/>
              </a:rPr>
              <a:t>numerical</a:t>
            </a:r>
            <a:r>
              <a:rPr lang="fr-CH" sz="1600" dirty="0">
                <a:latin typeface="Calibri Light" panose="020F0302020204030204" pitchFamily="34" charset="0"/>
                <a:cs typeface="Calibri Light" panose="020F0302020204030204" pitchFamily="34" charset="0"/>
              </a:rPr>
              <a:t> </a:t>
            </a:r>
            <a:r>
              <a:rPr lang="fr-CH" sz="1600" err="1">
                <a:latin typeface="Calibri Light" panose="020F0302020204030204" pitchFamily="34" charset="0"/>
                <a:cs typeface="Calibri Light" panose="020F0302020204030204" pitchFamily="34" charset="0"/>
              </a:rPr>
              <a:t>optimization</a:t>
            </a:r>
            <a:r>
              <a:rPr lang="fr-CH" sz="1600">
                <a:latin typeface="Calibri Light" panose="020F0302020204030204" pitchFamily="34" charset="0"/>
                <a:cs typeface="Calibri Light" panose="020F0302020204030204" pitchFamily="34" charset="0"/>
              </a:rPr>
              <a:t> algorithm that has termination </a:t>
            </a:r>
            <a:r>
              <a:rPr lang="fr-CH" sz="1600" dirty="0" err="1">
                <a:latin typeface="Calibri Light" panose="020F0302020204030204" pitchFamily="34" charset="0"/>
                <a:cs typeface="Calibri Light" panose="020F0302020204030204" pitchFamily="34" charset="0"/>
              </a:rPr>
              <a:t>criteria</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Either</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algorithm</a:t>
            </a:r>
            <a:r>
              <a:rPr lang="fr-CH" sz="1600" dirty="0">
                <a:latin typeface="Calibri Light" panose="020F0302020204030204" pitchFamily="34" charset="0"/>
                <a:cs typeface="Calibri Light" panose="020F0302020204030204" pitchFamily="34" charset="0"/>
              </a:rPr>
              <a:t> converges to a solution, or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runs out of </a:t>
            </a:r>
            <a:r>
              <a:rPr lang="fr-CH" sz="1600" dirty="0" err="1">
                <a:latin typeface="Calibri Light" panose="020F0302020204030204" pitchFamily="34" charset="0"/>
                <a:cs typeface="Calibri Light" panose="020F0302020204030204" pitchFamily="34" charset="0"/>
              </a:rPr>
              <a:t>optimization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iterations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before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happens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Generally</a:t>
            </a:r>
            <a:r>
              <a:rPr lang="fr-CH" sz="1600" dirty="0">
                <a:latin typeface="Calibri Light" panose="020F0302020204030204" pitchFamily="34" charset="0"/>
                <a:cs typeface="Calibri Light" panose="020F0302020204030204" pitchFamily="34" charset="0"/>
              </a:rPr>
              <a:t>, non-convergence warnings are due to the latter scenario, and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very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likely</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occur</a:t>
            </a:r>
            <a:r>
              <a:rPr lang="fr-CH" sz="1600" dirty="0">
                <a:latin typeface="Calibri Light" panose="020F0302020204030204" pitchFamily="34" charset="0"/>
                <a:cs typeface="Calibri Light" panose="020F0302020204030204" pitchFamily="34" charset="0"/>
              </a:rPr>
              <a:t> for </a:t>
            </a:r>
            <a:r>
              <a:rPr lang="fr-CH" sz="1600" dirty="0" err="1">
                <a:latin typeface="Calibri Light" panose="020F0302020204030204" pitchFamily="34" charset="0"/>
                <a:cs typeface="Calibri Light" panose="020F0302020204030204" pitchFamily="34" charset="0"/>
              </a:rPr>
              <a:t>complex</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structures. You can </a:t>
            </a:r>
            <a:r>
              <a:rPr lang="fr-CH" sz="1600" dirty="0" err="1">
                <a:latin typeface="Calibri Light" panose="020F0302020204030204" pitchFamily="34" charset="0"/>
                <a:cs typeface="Calibri Light" panose="020F0302020204030204" pitchFamily="34" charset="0"/>
              </a:rPr>
              <a:t>always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extend</a:t>
            </a:r>
            <a:r>
              <a:rPr lang="fr-CH" sz="1600" dirty="0">
                <a:latin typeface="Calibri Light" panose="020F0302020204030204" pitchFamily="34" charset="0"/>
                <a:cs typeface="Calibri Light" panose="020F0302020204030204" pitchFamily="34" charset="0"/>
              </a:rPr>
              <a:t> the maximal </a:t>
            </a:r>
            <a:r>
              <a:rPr lang="fr-CH" sz="1600" dirty="0" err="1">
                <a:latin typeface="Calibri Light" panose="020F0302020204030204" pitchFamily="34" charset="0"/>
                <a:cs typeface="Calibri Light" panose="020F0302020204030204" pitchFamily="34" charset="0"/>
              </a:rPr>
              <a:t>number</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iterations</a:t>
            </a:r>
            <a:r>
              <a:rPr lang="fr-CH" sz="1600" dirty="0">
                <a:latin typeface="Calibri Light" panose="020F0302020204030204" pitchFamily="34" charset="0"/>
                <a:cs typeface="Calibri Light" panose="020F0302020204030204" pitchFamily="34" charset="0"/>
              </a:rPr>
              <a:t> by </a:t>
            </a:r>
            <a:r>
              <a:rPr lang="fr-CH" sz="1600" dirty="0" err="1">
                <a:latin typeface="Calibri Light" panose="020F0302020204030204" pitchFamily="34" charset="0"/>
                <a:cs typeface="Calibri Light" panose="020F0302020204030204" pitchFamily="34" charset="0"/>
              </a:rPr>
              <a:t>adding</a:t>
            </a:r>
            <a:r>
              <a:rPr lang="fr-CH" sz="1600" dirty="0">
                <a:latin typeface="Calibri Light" panose="020F0302020204030204" pitchFamily="34" charset="0"/>
                <a:cs typeface="Calibri Light" panose="020F0302020204030204" pitchFamily="34" charset="0"/>
              </a:rPr>
              <a:t>, e.g.: </a:t>
            </a:r>
            <a:r>
              <a:rPr lang="fr-CH" sz="1400" dirty="0">
                <a:latin typeface="Courier New" panose="02070309020205020404" pitchFamily="49" charset="0"/>
                <a:cs typeface="Courier New" panose="02070309020205020404" pitchFamily="49" charset="0"/>
              </a:rPr>
              <a:t>control=</a:t>
            </a:r>
            <a:r>
              <a:rPr lang="fr-CH" sz="1400" dirty="0" err="1">
                <a:latin typeface="Courier New" panose="02070309020205020404" pitchFamily="49" charset="0"/>
                <a:cs typeface="Courier New" panose="02070309020205020404" pitchFamily="49" charset="0"/>
              </a:rPr>
              <a:t>lmerControl</a:t>
            </a:r>
            <a:r>
              <a:rPr lang="fr-CH" sz="1400" dirty="0">
                <a:latin typeface="Courier New" panose="02070309020205020404" pitchFamily="49" charset="0"/>
                <a:cs typeface="Courier New" panose="02070309020205020404" pitchFamily="49" charset="0"/>
              </a:rPr>
              <a:t>(</a:t>
            </a:r>
            <a:r>
              <a:rPr lang="fr-CH" sz="1400" dirty="0" err="1">
                <a:latin typeface="Courier New" panose="02070309020205020404" pitchFamily="49" charset="0"/>
                <a:cs typeface="Courier New" panose="02070309020205020404" pitchFamily="49" charset="0"/>
              </a:rPr>
              <a:t>optCtrl</a:t>
            </a:r>
            <a:r>
              <a:rPr lang="fr-CH" sz="1400" dirty="0">
                <a:latin typeface="Courier New" panose="02070309020205020404" pitchFamily="49" charset="0"/>
                <a:cs typeface="Courier New" panose="02070309020205020404" pitchFamily="49" charset="0"/>
              </a:rPr>
              <a:t>=</a:t>
            </a:r>
            <a:r>
              <a:rPr lang="fr-CH" sz="1400" dirty="0" err="1">
                <a:latin typeface="Courier New" panose="02070309020205020404" pitchFamily="49" charset="0"/>
                <a:cs typeface="Courier New" panose="02070309020205020404" pitchFamily="49" charset="0"/>
              </a:rPr>
              <a:t>list</a:t>
            </a:r>
            <a:r>
              <a:rPr lang="fr-CH" sz="1400" dirty="0">
                <a:latin typeface="Courier New" panose="02070309020205020404" pitchFamily="49" charset="0"/>
                <a:cs typeface="Courier New" panose="02070309020205020404" pitchFamily="49" charset="0"/>
              </a:rPr>
              <a:t>(</a:t>
            </a:r>
            <a:r>
              <a:rPr lang="fr-CH" sz="1400" dirty="0" err="1">
                <a:latin typeface="Courier New" panose="02070309020205020404" pitchFamily="49" charset="0"/>
                <a:cs typeface="Courier New" panose="02070309020205020404" pitchFamily="49" charset="0"/>
              </a:rPr>
              <a:t>maxeval</a:t>
            </a:r>
            <a:r>
              <a:rPr lang="fr-CH" sz="1400" dirty="0">
                <a:latin typeface="Courier New" panose="02070309020205020404" pitchFamily="49" charset="0"/>
                <a:cs typeface="Courier New" panose="02070309020205020404" pitchFamily="49" charset="0"/>
              </a:rPr>
              <a:t>=</a:t>
            </a:r>
            <a:r>
              <a:rPr lang="fr-CH" sz="1400" b="1" dirty="0">
                <a:solidFill>
                  <a:srgbClr val="FF0000"/>
                </a:solidFill>
                <a:latin typeface="Courier New" panose="02070309020205020404" pitchFamily="49" charset="0"/>
                <a:cs typeface="Courier New" panose="02070309020205020404" pitchFamily="49" charset="0"/>
              </a:rPr>
              <a:t>200</a:t>
            </a:r>
            <a:r>
              <a:rPr lang="fr-CH" sz="1400" dirty="0">
                <a:latin typeface="Courier New" panose="02070309020205020404" pitchFamily="49" charset="0"/>
                <a:cs typeface="Courier New" panose="02070309020205020404" pitchFamily="49" charset="0"/>
              </a:rPr>
              <a:t>))</a:t>
            </a:r>
            <a:r>
              <a:rPr lang="fr-CH" sz="1600" dirty="0">
                <a:latin typeface="Calibri Light" panose="020F0302020204030204" pitchFamily="34" charset="0"/>
                <a:cs typeface="Calibri Light" panose="020F0302020204030204" pitchFamily="34" charset="0"/>
              </a:rPr>
              <a:t>, or </a:t>
            </a:r>
            <a:r>
              <a:rPr lang="fr-CH" sz="1600" dirty="0" err="1">
                <a:latin typeface="Calibri Light" panose="020F0302020204030204" pitchFamily="34" charset="0"/>
                <a:cs typeface="Calibri Light" panose="020F0302020204030204" pitchFamily="34" charset="0"/>
              </a:rPr>
              <a:t>any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other</a:t>
            </a:r>
            <a:r>
              <a:rPr lang="fr-CH" sz="1600" dirty="0">
                <a:latin typeface="Calibri Light" panose="020F0302020204030204" pitchFamily="34" charset="0"/>
                <a:cs typeface="Calibri Light" panose="020F0302020204030204" pitchFamily="34" charset="0"/>
              </a:rPr>
              <a:t> value.</a:t>
            </a: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H. Troubleshooting with lme4 – Warnings</a:t>
            </a:r>
            <a:endParaRPr lang="en-GB" sz="3200" dirty="0">
              <a:solidFill>
                <a:schemeClr val="tx2">
                  <a:lumMod val="75000"/>
                </a:schemeClr>
              </a:solidFill>
              <a:latin typeface="Tw Cen MT" panose="020B0602020104020603" pitchFamily="34" charset="0"/>
            </a:endParaRPr>
          </a:p>
        </p:txBody>
      </p:sp>
      <p:cxnSp>
        <p:nvCxnSpPr>
          <p:cNvPr id="5" name="Straight Connector 4">
            <a:extLst>
              <a:ext uri="{FF2B5EF4-FFF2-40B4-BE49-F238E27FC236}">
                <a16:creationId xmlns:a16="http://schemas.microsoft.com/office/drawing/2014/main" id="{15EAC42A-C7CF-49B4-ACFE-84AD32D8EE11}"/>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EFB3CB7-4136-458C-A765-0C11D114BE9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sp>
        <p:nvSpPr>
          <p:cNvPr id="2" name="Rectangle 1">
            <a:extLst>
              <a:ext uri="{FF2B5EF4-FFF2-40B4-BE49-F238E27FC236}">
                <a16:creationId xmlns:a16="http://schemas.microsoft.com/office/drawing/2014/main" id="{5D99F870-39B6-4050-97F3-C60D58622863}"/>
              </a:ext>
            </a:extLst>
          </p:cNvPr>
          <p:cNvSpPr/>
          <p:nvPr/>
        </p:nvSpPr>
        <p:spPr>
          <a:xfrm>
            <a:off x="1607840" y="2391271"/>
            <a:ext cx="8304584" cy="461665"/>
          </a:xfrm>
          <a:prstGeom prst="rect">
            <a:avLst/>
          </a:prstGeom>
          <a:ln>
            <a:solidFill>
              <a:schemeClr val="tx1">
                <a:lumMod val="50000"/>
                <a:lumOff val="50000"/>
              </a:schemeClr>
            </a:solidFill>
            <a:prstDash val="dash"/>
          </a:ln>
        </p:spPr>
        <p:txBody>
          <a:bodyPr wrap="square">
            <a:spAutoFit/>
          </a:bodyPr>
          <a:lstStyle/>
          <a:p>
            <a:r>
              <a:rPr lang="en-US" sz="1200">
                <a:latin typeface="Courier New" panose="02070309020205020404" pitchFamily="49" charset="0"/>
                <a:cs typeface="Courier New" panose="02070309020205020404" pitchFamily="49" charset="0"/>
              </a:rPr>
              <a:t>Warning message:</a:t>
            </a:r>
          </a:p>
          <a:p>
            <a:r>
              <a:rPr lang="en-US" sz="1200">
                <a:latin typeface="Courier New" panose="02070309020205020404" pitchFamily="49" charset="0"/>
                <a:cs typeface="Courier New" panose="02070309020205020404" pitchFamily="49" charset="0"/>
              </a:rPr>
              <a:t>Some predictor </a:t>
            </a:r>
            <a:r>
              <a:rPr lang="en-US" sz="1200" b="1">
                <a:solidFill>
                  <a:srgbClr val="FF0000"/>
                </a:solidFill>
                <a:latin typeface="Courier New" panose="02070309020205020404" pitchFamily="49" charset="0"/>
                <a:cs typeface="Courier New" panose="02070309020205020404" pitchFamily="49" charset="0"/>
              </a:rPr>
              <a:t>variables are on very different scales</a:t>
            </a:r>
            <a:r>
              <a:rPr lang="en-US" sz="1200">
                <a:latin typeface="Courier New" panose="02070309020205020404" pitchFamily="49" charset="0"/>
                <a:cs typeface="Courier New" panose="02070309020205020404" pitchFamily="49" charset="0"/>
              </a:rPr>
              <a:t>: consider rescaling </a:t>
            </a:r>
            <a:endParaRPr lang="en-CH" sz="1200" b="1">
              <a:solidFill>
                <a:srgbClr val="FF0000"/>
              </a:solidFill>
              <a:latin typeface="Courier New" panose="02070309020205020404" pitchFamily="49" charset="0"/>
              <a:cs typeface="Courier New" panose="02070309020205020404" pitchFamily="49" charset="0"/>
            </a:endParaRPr>
          </a:p>
        </p:txBody>
      </p:sp>
      <p:sp>
        <p:nvSpPr>
          <p:cNvPr id="8" name="Rectangle 7">
            <a:extLst>
              <a:ext uri="{FF2B5EF4-FFF2-40B4-BE49-F238E27FC236}">
                <a16:creationId xmlns:a16="http://schemas.microsoft.com/office/drawing/2014/main" id="{9E0D5C38-C2C8-4F60-A35C-02DCCB5B965C}"/>
              </a:ext>
            </a:extLst>
          </p:cNvPr>
          <p:cNvSpPr/>
          <p:nvPr/>
        </p:nvSpPr>
        <p:spPr>
          <a:xfrm>
            <a:off x="1637823" y="3996012"/>
            <a:ext cx="8304584" cy="646331"/>
          </a:xfrm>
          <a:prstGeom prst="rect">
            <a:avLst/>
          </a:prstGeom>
          <a:ln>
            <a:solidFill>
              <a:schemeClr val="tx1">
                <a:lumMod val="50000"/>
                <a:lumOff val="50000"/>
              </a:schemeClr>
            </a:solidFill>
            <a:prstDash val="dash"/>
          </a:ln>
        </p:spPr>
        <p:txBody>
          <a:bodyPr wrap="square">
            <a:spAutoFit/>
          </a:bodyPr>
          <a:lstStyle/>
          <a:p>
            <a:r>
              <a:rPr lang="en-US" sz="1200">
                <a:latin typeface="Courier New" panose="02070309020205020404" pitchFamily="49" charset="0"/>
                <a:cs typeface="Courier New" panose="02070309020205020404" pitchFamily="49" charset="0"/>
              </a:rPr>
              <a:t>Warning message:</a:t>
            </a:r>
          </a:p>
          <a:p>
            <a:r>
              <a:rPr lang="en-US" sz="1200">
                <a:latin typeface="Courier New" panose="02070309020205020404" pitchFamily="49" charset="0"/>
                <a:cs typeface="Courier New" panose="02070309020205020404" pitchFamily="49" charset="0"/>
              </a:rPr>
              <a:t>In checkConv(attr(opt, "derivs"), opt$par, ctrl = control$checkConv,  :</a:t>
            </a:r>
          </a:p>
          <a:p>
            <a:r>
              <a:rPr lang="en-US" sz="1200">
                <a:latin typeface="Courier New" panose="02070309020205020404" pitchFamily="49" charset="0"/>
                <a:cs typeface="Courier New" panose="02070309020205020404" pitchFamily="49" charset="0"/>
              </a:rPr>
              <a:t>Model </a:t>
            </a:r>
            <a:r>
              <a:rPr lang="en-US" sz="1200" b="1">
                <a:solidFill>
                  <a:srgbClr val="FF0000"/>
                </a:solidFill>
                <a:latin typeface="Courier New" panose="02070309020205020404" pitchFamily="49" charset="0"/>
                <a:cs typeface="Courier New" panose="02070309020205020404" pitchFamily="49" charset="0"/>
              </a:rPr>
              <a:t>failed to converge</a:t>
            </a:r>
            <a:r>
              <a:rPr lang="en-US" sz="1200">
                <a:latin typeface="Courier New" panose="02070309020205020404" pitchFamily="49" charset="0"/>
                <a:cs typeface="Courier New" panose="02070309020205020404" pitchFamily="49" charset="0"/>
              </a:rPr>
              <a:t> with max|grad| = 2.09415 (tol = 0.002, component 1)</a:t>
            </a:r>
            <a:endParaRPr lang="en-CH" sz="1200" b="1">
              <a:solidFill>
                <a:srgbClr val="FF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90756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lnSpcReduction="10000"/>
          </a:bodyPr>
          <a:lstStyle/>
          <a:p>
            <a:endParaRPr lang="fr-CH" sz="1600">
              <a:latin typeface="Times New Roman" panose="02020603050405020304" pitchFamily="18" charset="0"/>
              <a:cs typeface="Times New Roman" panose="02020603050405020304" pitchFamily="18" charset="0"/>
            </a:endParaRPr>
          </a:p>
          <a:p>
            <a:endParaRPr lang="fr-CH" sz="1600">
              <a:latin typeface="Times New Roman" panose="02020603050405020304" pitchFamily="18" charset="0"/>
              <a:cs typeface="Times New Roman" panose="02020603050405020304" pitchFamily="18" charset="0"/>
            </a:endParaRPr>
          </a:p>
          <a:p>
            <a:endParaRPr lang="fr-CH" sz="1600">
              <a:latin typeface="Times New Roman" panose="02020603050405020304" pitchFamily="18" charset="0"/>
              <a:cs typeface="Times New Roman" panose="02020603050405020304" pitchFamily="18" charset="0"/>
            </a:endParaRPr>
          </a:p>
          <a:p>
            <a:endParaRPr lang="fr-CH" sz="1600">
              <a:latin typeface="Times New Roman" panose="02020603050405020304" pitchFamily="18" charset="0"/>
              <a:cs typeface="Times New Roman" panose="02020603050405020304" pitchFamily="18" charset="0"/>
            </a:endParaRPr>
          </a:p>
          <a:p>
            <a:endParaRPr lang="fr-CH" sz="1600">
              <a:latin typeface="Times New Roman" panose="02020603050405020304" pitchFamily="18" charset="0"/>
              <a:cs typeface="Times New Roman" panose="02020603050405020304" pitchFamily="18" charset="0"/>
            </a:endParaRPr>
          </a:p>
          <a:p>
            <a:endParaRPr lang="fr-CH" sz="1600">
              <a:latin typeface="Times New Roman" panose="02020603050405020304" pitchFamily="18" charset="0"/>
              <a:cs typeface="Times New Roman" panose="02020603050405020304" pitchFamily="18" charset="0"/>
            </a:endParaRPr>
          </a:p>
          <a:p>
            <a:endParaRPr lang="fr-CH" sz="1600">
              <a:latin typeface="Times New Roman" panose="02020603050405020304" pitchFamily="18" charset="0"/>
              <a:cs typeface="Times New Roman" panose="02020603050405020304" pitchFamily="18" charset="0"/>
            </a:endParaRPr>
          </a:p>
          <a:p>
            <a:r>
              <a:rPr lang="fr-CH" sz="1600">
                <a:latin typeface="Calibri Light" panose="020F0302020204030204" pitchFamily="34" charset="0"/>
                <a:cs typeface="Calibri Light" panose="020F0302020204030204" pitchFamily="34" charset="0"/>
              </a:rPr>
              <a:t>All of these warnings generally point to a </a:t>
            </a:r>
            <a:r>
              <a:rPr lang="fr-CH" sz="1600">
                <a:solidFill>
                  <a:srgbClr val="0070C0"/>
                </a:solidFill>
                <a:latin typeface="Calibri Light" panose="020F0302020204030204" pitchFamily="34" charset="0"/>
                <a:cs typeface="Calibri Light" panose="020F0302020204030204" pitchFamily="34" charset="0"/>
              </a:rPr>
              <a:t>misspecification of your model</a:t>
            </a:r>
            <a:r>
              <a:rPr lang="fr-CH" sz="1600">
                <a:latin typeface="Calibri Light" panose="020F0302020204030204" pitchFamily="34" charset="0"/>
                <a:cs typeface="Calibri Light" panose="020F0302020204030204" pitchFamily="34" charset="0"/>
              </a:rPr>
              <a:t>, in particular the random effects. Most likely some random effects parameters are close to 0 (for variances), or -1/1 (for correlations), which creates for redundancies in the covariance matrix of the model's parameters (of which the so-called </a:t>
            </a:r>
            <a:r>
              <a:rPr lang="fr-CH" sz="1600">
                <a:solidFill>
                  <a:srgbClr val="0070C0"/>
                </a:solidFill>
                <a:latin typeface="Calibri Light" panose="020F0302020204030204" pitchFamily="34" charset="0"/>
                <a:cs typeface="Calibri Light" panose="020F0302020204030204" pitchFamily="34" charset="0"/>
              </a:rPr>
              <a:t>Hessian matrix </a:t>
            </a:r>
            <a:r>
              <a:rPr lang="fr-CH" sz="1600">
                <a:latin typeface="Calibri Light" panose="020F0302020204030204" pitchFamily="34" charset="0"/>
                <a:cs typeface="Calibri Light" panose="020F0302020204030204" pitchFamily="34" charset="0"/>
              </a:rPr>
              <a:t>is the inverse).</a:t>
            </a:r>
          </a:p>
          <a:p>
            <a:endParaRPr lang="fr-CH" sz="1600">
              <a:latin typeface="Calibri Light" panose="020F0302020204030204" pitchFamily="34" charset="0"/>
              <a:cs typeface="Calibri Light" panose="020F0302020204030204" pitchFamily="34" charset="0"/>
            </a:endParaRPr>
          </a:p>
          <a:p>
            <a:r>
              <a:rPr lang="fr-CH" sz="1600">
                <a:latin typeface="Calibri Light" panose="020F0302020204030204" pitchFamily="34" charset="0"/>
                <a:cs typeface="Calibri Light" panose="020F0302020204030204" pitchFamily="34" charset="0"/>
              </a:rPr>
              <a:t>Usually, </a:t>
            </a:r>
            <a:r>
              <a:rPr lang="fr-CH" sz="1600">
                <a:solidFill>
                  <a:srgbClr val="0070C0"/>
                </a:solidFill>
                <a:latin typeface="Calibri Light" panose="020F0302020204030204" pitchFamily="34" charset="0"/>
                <a:cs typeface="Calibri Light" panose="020F0302020204030204" pitchFamily="34" charset="0"/>
              </a:rPr>
              <a:t>removing the redundant parameters solves the issue</a:t>
            </a:r>
            <a:r>
              <a:rPr lang="fr-CH" sz="1600">
                <a:latin typeface="Calibri Light" panose="020F0302020204030204" pitchFamily="34" charset="0"/>
                <a:cs typeface="Calibri Light" panose="020F0302020204030204" pitchFamily="34" charset="0"/>
              </a:rPr>
              <a:t>. However, it may happen that models with degenerate Hessians still achieve much lower AIC than a competing simpler model. In this scenario, the degenerate model may sometimes be preferred to obtain suitably conservative DFs for fixed effects tests.</a:t>
            </a:r>
          </a:p>
          <a:p>
            <a:endParaRPr lang="fr-CH" sz="1600">
              <a:latin typeface="Calibri Light" panose="020F0302020204030204" pitchFamily="34" charset="0"/>
              <a:cs typeface="Calibri Light" panose="020F0302020204030204" pitchFamily="34" charset="0"/>
            </a:endParaRPr>
          </a:p>
          <a:p>
            <a:r>
              <a:rPr lang="fr-CH" sz="1600">
                <a:latin typeface="Calibri Light" panose="020F0302020204030204" pitchFamily="34" charset="0"/>
                <a:cs typeface="Calibri Light" panose="020F0302020204030204" pitchFamily="34" charset="0"/>
              </a:rPr>
              <a:t>In fact, the fixed effects estimates and standard errors of a multilevel model are not always strongly impacted by misspecifications in the random effects part!</a:t>
            </a:r>
          </a:p>
          <a:p>
            <a:endParaRPr lang="fr-CH" sz="1600">
              <a:latin typeface="Times New Roman" panose="02020603050405020304" pitchFamily="18" charset="0"/>
              <a:cs typeface="Times New Roman" panose="02020603050405020304" pitchFamily="18" charset="0"/>
            </a:endParaRPr>
          </a:p>
          <a:p>
            <a:endParaRPr lang="fr-CH" sz="160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H. Troubleshooting with lme4 – Warnings</a:t>
            </a:r>
            <a:endParaRPr lang="en-GB" sz="3200" dirty="0">
              <a:solidFill>
                <a:schemeClr val="tx2">
                  <a:lumMod val="75000"/>
                </a:schemeClr>
              </a:solidFill>
              <a:latin typeface="Tw Cen MT" panose="020B0602020104020603" pitchFamily="34" charset="0"/>
            </a:endParaRPr>
          </a:p>
        </p:txBody>
      </p:sp>
      <p:cxnSp>
        <p:nvCxnSpPr>
          <p:cNvPr id="5" name="Straight Connector 4">
            <a:extLst>
              <a:ext uri="{FF2B5EF4-FFF2-40B4-BE49-F238E27FC236}">
                <a16:creationId xmlns:a16="http://schemas.microsoft.com/office/drawing/2014/main" id="{15EAC42A-C7CF-49B4-ACFE-84AD32D8EE11}"/>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EFB3CB7-4136-458C-A765-0C11D114BE9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sp>
        <p:nvSpPr>
          <p:cNvPr id="2" name="Rectangle 1">
            <a:extLst>
              <a:ext uri="{FF2B5EF4-FFF2-40B4-BE49-F238E27FC236}">
                <a16:creationId xmlns:a16="http://schemas.microsoft.com/office/drawing/2014/main" id="{5D99F870-39B6-4050-97F3-C60D58622863}"/>
              </a:ext>
            </a:extLst>
          </p:cNvPr>
          <p:cNvSpPr/>
          <p:nvPr/>
        </p:nvSpPr>
        <p:spPr>
          <a:xfrm>
            <a:off x="1607840" y="1700808"/>
            <a:ext cx="8304584" cy="1569660"/>
          </a:xfrm>
          <a:prstGeom prst="rect">
            <a:avLst/>
          </a:prstGeom>
          <a:ln>
            <a:solidFill>
              <a:schemeClr val="tx1">
                <a:lumMod val="50000"/>
                <a:lumOff val="50000"/>
              </a:schemeClr>
            </a:solidFill>
            <a:prstDash val="dash"/>
          </a:ln>
        </p:spPr>
        <p:txBody>
          <a:bodyPr wrap="square">
            <a:spAutoFit/>
          </a:bodyPr>
          <a:lstStyle/>
          <a:p>
            <a:r>
              <a:rPr lang="en-US" sz="1200" b="1">
                <a:solidFill>
                  <a:srgbClr val="FF0000"/>
                </a:solidFill>
                <a:latin typeface="Courier New" panose="02070309020205020404" pitchFamily="49" charset="0"/>
                <a:cs typeface="Courier New" panose="02070309020205020404" pitchFamily="49" charset="0"/>
              </a:rPr>
              <a:t>boundary (singular) fit: </a:t>
            </a:r>
            <a:r>
              <a:rPr lang="en-US" sz="1200">
                <a:latin typeface="Courier New" panose="02070309020205020404" pitchFamily="49" charset="0"/>
                <a:cs typeface="Courier New" panose="02070309020205020404" pitchFamily="49" charset="0"/>
              </a:rPr>
              <a:t>see ?isSingular</a:t>
            </a:r>
          </a:p>
          <a:p>
            <a:endParaRPr lang="en-US" sz="1200">
              <a:latin typeface="Courier New" panose="02070309020205020404" pitchFamily="49" charset="0"/>
              <a:cs typeface="Courier New" panose="02070309020205020404" pitchFamily="49" charset="0"/>
            </a:endParaRPr>
          </a:p>
          <a:p>
            <a:r>
              <a:rPr lang="en-US" sz="1200">
                <a:latin typeface="Courier New" panose="02070309020205020404" pitchFamily="49" charset="0"/>
                <a:cs typeface="Courier New" panose="02070309020205020404" pitchFamily="49" charset="0"/>
              </a:rPr>
              <a:t>Warning messages:</a:t>
            </a:r>
          </a:p>
          <a:p>
            <a:r>
              <a:rPr lang="en-US" sz="1200">
                <a:latin typeface="Courier New" panose="02070309020205020404" pitchFamily="49" charset="0"/>
                <a:cs typeface="Courier New" panose="02070309020205020404" pitchFamily="49" charset="0"/>
              </a:rPr>
              <a:t>1: In checkConv(attr(opt, "derivs"), opt$par, ctrl = control$checkConv,  :</a:t>
            </a:r>
          </a:p>
          <a:p>
            <a:r>
              <a:rPr lang="en-US" sz="1200">
                <a:latin typeface="Courier New" panose="02070309020205020404" pitchFamily="49" charset="0"/>
                <a:cs typeface="Courier New" panose="02070309020205020404" pitchFamily="49" charset="0"/>
              </a:rPr>
              <a:t>  </a:t>
            </a:r>
            <a:r>
              <a:rPr lang="en-US" sz="1200" b="1">
                <a:solidFill>
                  <a:srgbClr val="FF0000"/>
                </a:solidFill>
                <a:latin typeface="Courier New" panose="02070309020205020404" pitchFamily="49" charset="0"/>
                <a:cs typeface="Courier New" panose="02070309020205020404" pitchFamily="49" charset="0"/>
              </a:rPr>
              <a:t>unable to evaluate scaled gradient</a:t>
            </a:r>
          </a:p>
          <a:p>
            <a:r>
              <a:rPr lang="en-US" sz="1200">
                <a:latin typeface="Courier New" panose="02070309020205020404" pitchFamily="49" charset="0"/>
                <a:cs typeface="Courier New" panose="02070309020205020404" pitchFamily="49" charset="0"/>
              </a:rPr>
              <a:t>2: In checkConv(attr(opt, "derivs"), opt$par, ctrl = control$checkConv,  :</a:t>
            </a:r>
          </a:p>
          <a:p>
            <a:r>
              <a:rPr lang="en-US" sz="1200">
                <a:latin typeface="Courier New" panose="02070309020205020404" pitchFamily="49" charset="0"/>
                <a:cs typeface="Courier New" panose="02070309020205020404" pitchFamily="49" charset="0"/>
              </a:rPr>
              <a:t>  Model failed to converge: </a:t>
            </a:r>
            <a:r>
              <a:rPr lang="en-US" sz="1200" b="1">
                <a:solidFill>
                  <a:srgbClr val="FF0000"/>
                </a:solidFill>
                <a:latin typeface="Courier New" panose="02070309020205020404" pitchFamily="49" charset="0"/>
                <a:cs typeface="Courier New" panose="02070309020205020404" pitchFamily="49" charset="0"/>
              </a:rPr>
              <a:t>degenerate  Hessian</a:t>
            </a:r>
            <a:r>
              <a:rPr lang="en-US" sz="1200">
                <a:latin typeface="Courier New" panose="02070309020205020404" pitchFamily="49" charset="0"/>
                <a:cs typeface="Courier New" panose="02070309020205020404" pitchFamily="49" charset="0"/>
              </a:rPr>
              <a:t> with 1 negative eigenvalues</a:t>
            </a:r>
          </a:p>
          <a:p>
            <a:r>
              <a:rPr lang="en-US" sz="1200">
                <a:latin typeface="Courier New" panose="02070309020205020404" pitchFamily="49" charset="0"/>
                <a:cs typeface="Courier New" panose="02070309020205020404" pitchFamily="49" charset="0"/>
              </a:rPr>
              <a:t>3: Model failed to converge with </a:t>
            </a:r>
            <a:r>
              <a:rPr lang="en-US" sz="1200" b="1">
                <a:solidFill>
                  <a:srgbClr val="FF0000"/>
                </a:solidFill>
                <a:latin typeface="Courier New" panose="02070309020205020404" pitchFamily="49" charset="0"/>
                <a:cs typeface="Courier New" panose="02070309020205020404" pitchFamily="49" charset="0"/>
              </a:rPr>
              <a:t>1 negative eigenvalue</a:t>
            </a:r>
            <a:r>
              <a:rPr lang="en-US" sz="1200">
                <a:latin typeface="Courier New" panose="02070309020205020404" pitchFamily="49" charset="0"/>
                <a:cs typeface="Courier New" panose="02070309020205020404" pitchFamily="49" charset="0"/>
              </a:rPr>
              <a:t>: -2.0e+02</a:t>
            </a:r>
            <a:endParaRPr lang="en-CH" sz="1200" b="1">
              <a:solidFill>
                <a:srgbClr val="FF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356417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a:latin typeface="Calibri Light" panose="020F0302020204030204" pitchFamily="34" charset="0"/>
                <a:cs typeface="Calibri Light" panose="020F0302020204030204" pitchFamily="34" charset="0"/>
              </a:rPr>
              <a:t>A brief round-up of R packages for even more specialized topics in multilevel modelling:</a:t>
            </a: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I. More extensions and applications of multilevel models</a:t>
            </a:r>
            <a:endParaRPr lang="en-GB" sz="3200" dirty="0">
              <a:solidFill>
                <a:schemeClr val="tx2">
                  <a:lumMod val="75000"/>
                </a:schemeClr>
              </a:solidFill>
              <a:latin typeface="Tw Cen MT" panose="020B0602020104020603" pitchFamily="34" charset="0"/>
            </a:endParaRPr>
          </a:p>
        </p:txBody>
      </p:sp>
      <p:cxnSp>
        <p:nvCxnSpPr>
          <p:cNvPr id="8" name="Straight Connector 7">
            <a:extLst>
              <a:ext uri="{FF2B5EF4-FFF2-40B4-BE49-F238E27FC236}">
                <a16:creationId xmlns:a16="http://schemas.microsoft.com/office/drawing/2014/main" id="{08654EF0-A6DC-47B4-AB03-FF81E45074A8}"/>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graphicFrame>
        <p:nvGraphicFramePr>
          <p:cNvPr id="2" name="Table 3">
            <a:extLst>
              <a:ext uri="{FF2B5EF4-FFF2-40B4-BE49-F238E27FC236}">
                <a16:creationId xmlns:a16="http://schemas.microsoft.com/office/drawing/2014/main" id="{E9646187-6246-45CE-9661-F441AE661135}"/>
              </a:ext>
            </a:extLst>
          </p:cNvPr>
          <p:cNvGraphicFramePr>
            <a:graphicFrameLocks noGrp="1"/>
          </p:cNvGraphicFramePr>
          <p:nvPr>
            <p:extLst>
              <p:ext uri="{D42A27DB-BD31-4B8C-83A1-F6EECF244321}">
                <p14:modId xmlns:p14="http://schemas.microsoft.com/office/powerpoint/2010/main" val="4207351019"/>
              </p:ext>
            </p:extLst>
          </p:nvPr>
        </p:nvGraphicFramePr>
        <p:xfrm>
          <a:off x="911424" y="2420888"/>
          <a:ext cx="10364005" cy="3723640"/>
        </p:xfrm>
        <a:graphic>
          <a:graphicData uri="http://schemas.openxmlformats.org/drawingml/2006/table">
            <a:tbl>
              <a:tblPr firstRow="1" bandRow="1">
                <a:tableStyleId>{2D5ABB26-0587-4C30-8999-92F81FD0307C}</a:tableStyleId>
              </a:tblPr>
              <a:tblGrid>
                <a:gridCol w="1723584">
                  <a:extLst>
                    <a:ext uri="{9D8B030D-6E8A-4147-A177-3AD203B41FA5}">
                      <a16:colId xmlns:a16="http://schemas.microsoft.com/office/drawing/2014/main" val="3811892512"/>
                    </a:ext>
                  </a:extLst>
                </a:gridCol>
                <a:gridCol w="2409139">
                  <a:extLst>
                    <a:ext uri="{9D8B030D-6E8A-4147-A177-3AD203B41FA5}">
                      <a16:colId xmlns:a16="http://schemas.microsoft.com/office/drawing/2014/main" val="4158031622"/>
                    </a:ext>
                  </a:extLst>
                </a:gridCol>
                <a:gridCol w="6231282">
                  <a:extLst>
                    <a:ext uri="{9D8B030D-6E8A-4147-A177-3AD203B41FA5}">
                      <a16:colId xmlns:a16="http://schemas.microsoft.com/office/drawing/2014/main" val="923043442"/>
                    </a:ext>
                  </a:extLst>
                </a:gridCol>
              </a:tblGrid>
              <a:tr h="370840">
                <a:tc>
                  <a:txBody>
                    <a:bodyPr/>
                    <a:lstStyle/>
                    <a:p>
                      <a:r>
                        <a:rPr lang="en-US" sz="1400" b="1">
                          <a:latin typeface="Calibri Light" panose="020F0302020204030204" pitchFamily="34" charset="0"/>
                          <a:cs typeface="Calibri Light" panose="020F0302020204030204" pitchFamily="34" charset="0"/>
                        </a:rPr>
                        <a:t>Topic</a:t>
                      </a:r>
                      <a:endParaRPr lang="en-CH" sz="14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a:latin typeface="Calibri Light" panose="020F0302020204030204" pitchFamily="34" charset="0"/>
                          <a:cs typeface="Calibri Light" panose="020F0302020204030204" pitchFamily="34" charset="0"/>
                        </a:rPr>
                        <a:t>R package</a:t>
                      </a:r>
                      <a:endParaRPr lang="en-CH" sz="14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a:latin typeface="Calibri Light" panose="020F0302020204030204" pitchFamily="34" charset="0"/>
                          <a:cs typeface="Calibri Light" panose="020F0302020204030204" pitchFamily="34" charset="0"/>
                        </a:rPr>
                        <a:t>Notes</a:t>
                      </a:r>
                      <a:endParaRPr lang="en-CH" sz="14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5418687"/>
                  </a:ext>
                </a:extLst>
              </a:tr>
              <a:tr h="370840">
                <a:tc>
                  <a:txBody>
                    <a:bodyPr/>
                    <a:lstStyle/>
                    <a:p>
                      <a:r>
                        <a:rPr lang="en-US" sz="1400">
                          <a:latin typeface="Calibri Light" panose="020F0302020204030204" pitchFamily="34" charset="0"/>
                          <a:cs typeface="Calibri Light" panose="020F0302020204030204" pitchFamily="34" charset="0"/>
                        </a:rPr>
                        <a:t>Mediation analysis</a:t>
                      </a:r>
                      <a:endParaRPr lang="en-CH" sz="140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tc>
                  <a:txBody>
                    <a:bodyPr/>
                    <a:lstStyle/>
                    <a:p>
                      <a:r>
                        <a:rPr lang="en-US" sz="1200">
                          <a:latin typeface="Courier New" panose="02070309020205020404" pitchFamily="49" charset="0"/>
                          <a:cs typeface="Courier New" panose="02070309020205020404" pitchFamily="49" charset="0"/>
                        </a:rPr>
                        <a:t>mediation</a:t>
                      </a:r>
                      <a:endParaRPr lang="en-CH" sz="120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tc>
                  <a:txBody>
                    <a:bodyPr/>
                    <a:lstStyle/>
                    <a:p>
                      <a:r>
                        <a:rPr lang="en-US" sz="1400" dirty="0">
                          <a:latin typeface="Calibri Light" panose="020F0302020204030204" pitchFamily="34" charset="0"/>
                          <a:cs typeface="Calibri Light" panose="020F0302020204030204" pitchFamily="34" charset="0"/>
                        </a:rPr>
                        <a:t>For mediation analyses where the outcome model (Y) and/or mediation model (M) are multilevel models, the </a:t>
                      </a:r>
                      <a:r>
                        <a:rPr lang="en-US" sz="1400" dirty="0">
                          <a:latin typeface="Courier New" panose="02070309020205020404" pitchFamily="49" charset="0"/>
                          <a:cs typeface="Courier New" panose="02070309020205020404" pitchFamily="49" charset="0"/>
                        </a:rPr>
                        <a:t>mediation</a:t>
                      </a:r>
                      <a:r>
                        <a:rPr lang="en-US" sz="1400" dirty="0">
                          <a:latin typeface="Calibri Light" panose="020F0302020204030204" pitchFamily="34" charset="0"/>
                          <a:cs typeface="Calibri Light" panose="020F0302020204030204" pitchFamily="34" charset="0"/>
                        </a:rPr>
                        <a:t> package offers tools for integrating these models with standard </a:t>
                      </a:r>
                      <a:r>
                        <a:rPr lang="en-US" sz="1400" dirty="0" err="1">
                          <a:latin typeface="Courier New" panose="02070309020205020404" pitchFamily="49" charset="0"/>
                          <a:cs typeface="Courier New" panose="02070309020205020404" pitchFamily="49" charset="0"/>
                        </a:rPr>
                        <a:t>lm</a:t>
                      </a:r>
                      <a:r>
                        <a:rPr lang="en-US" sz="1400" dirty="0" err="1">
                          <a:latin typeface="Calibri Light" panose="020F0302020204030204" pitchFamily="34" charset="0"/>
                          <a:cs typeface="Calibri Light" panose="020F0302020204030204" pitchFamily="34" charset="0"/>
                        </a:rPr>
                        <a:t>s</a:t>
                      </a:r>
                      <a:r>
                        <a:rPr lang="en-US" sz="1400" dirty="0">
                          <a:latin typeface="Calibri Light" panose="020F0302020204030204" pitchFamily="34" charset="0"/>
                          <a:cs typeface="Calibri Light" panose="020F0302020204030204" pitchFamily="34" charset="0"/>
                        </a:rPr>
                        <a:t> and </a:t>
                      </a:r>
                      <a:r>
                        <a:rPr lang="en-US" sz="1400" dirty="0" err="1">
                          <a:latin typeface="Courier New" panose="02070309020205020404" pitchFamily="49" charset="0"/>
                          <a:cs typeface="Courier New" panose="02070309020205020404" pitchFamily="49" charset="0"/>
                        </a:rPr>
                        <a:t>glm</a:t>
                      </a:r>
                      <a:r>
                        <a:rPr lang="en-US" sz="1400" dirty="0" err="1">
                          <a:latin typeface="Calibri Light" panose="020F0302020204030204" pitchFamily="34" charset="0"/>
                          <a:cs typeface="Calibri Light" panose="020F0302020204030204" pitchFamily="34" charset="0"/>
                        </a:rPr>
                        <a:t>s</a:t>
                      </a:r>
                      <a:r>
                        <a:rPr lang="en-US" sz="1400" dirty="0">
                          <a:latin typeface="Calibri Light" panose="020F0302020204030204" pitchFamily="34" charset="0"/>
                          <a:cs typeface="Calibri Light" panose="020F0302020204030204" pitchFamily="34" charset="0"/>
                        </a:rPr>
                        <a:t>.</a:t>
                      </a:r>
                      <a:endParaRPr lang="en-CH" sz="1400"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7931786"/>
                  </a:ext>
                </a:extLst>
              </a:tr>
              <a:tr h="370840">
                <a:tc>
                  <a:txBody>
                    <a:bodyPr/>
                    <a:lstStyle/>
                    <a:p>
                      <a:r>
                        <a:rPr lang="en-US" sz="1400">
                          <a:latin typeface="Calibri Light" panose="020F0302020204030204" pitchFamily="34" charset="0"/>
                          <a:cs typeface="Calibri Light" panose="020F0302020204030204" pitchFamily="34" charset="0"/>
                        </a:rPr>
                        <a:t>Meta analysis</a:t>
                      </a:r>
                      <a:endParaRPr lang="en-CH" sz="1400">
                        <a:latin typeface="Calibri Light" panose="020F0302020204030204" pitchFamily="34" charset="0"/>
                        <a:cs typeface="Calibri Light" panose="020F0302020204030204" pitchFamily="34" charset="0"/>
                      </a:endParaRPr>
                    </a:p>
                  </a:txBody>
                  <a:tcPr/>
                </a:tc>
                <a:tc>
                  <a:txBody>
                    <a:bodyPr/>
                    <a:lstStyle/>
                    <a:p>
                      <a:r>
                        <a:rPr lang="en-US" sz="1200">
                          <a:latin typeface="Courier New" panose="02070309020205020404" pitchFamily="49" charset="0"/>
                          <a:cs typeface="Courier New" panose="02070309020205020404" pitchFamily="49" charset="0"/>
                        </a:rPr>
                        <a:t>metafor</a:t>
                      </a:r>
                      <a:endParaRPr lang="en-CH" sz="1200">
                        <a:latin typeface="Courier New" panose="02070309020205020404" pitchFamily="49" charset="0"/>
                        <a:cs typeface="Courier New" panose="02070309020205020404" pitchFamily="49" charset="0"/>
                      </a:endParaRPr>
                    </a:p>
                  </a:txBody>
                  <a:tcPr/>
                </a:tc>
                <a:tc>
                  <a:txBody>
                    <a:bodyPr/>
                    <a:lstStyle/>
                    <a:p>
                      <a:r>
                        <a:rPr lang="en-US" sz="1400" dirty="0">
                          <a:latin typeface="Calibri Light" panose="020F0302020204030204" pitchFamily="34" charset="0"/>
                          <a:cs typeface="Calibri Light" panose="020F0302020204030204" pitchFamily="34" charset="0"/>
                        </a:rPr>
                        <a:t>Meta-analysis can be treated as a multilevel problem of data analysis, with extracted effect sizes nested in experiments, experiments nested in studies, studies nested in research teams, etc. Multilevel models allow more flexibility than classical meta analysis methods due to accepting heterogeneous designs. This could be done manually or with specialized packages like </a:t>
                      </a:r>
                      <a:r>
                        <a:rPr lang="en-US" sz="1400" dirty="0" err="1">
                          <a:latin typeface="Courier New" panose="02070309020205020404" pitchFamily="49" charset="0"/>
                          <a:cs typeface="Courier New" panose="02070309020205020404" pitchFamily="49" charset="0"/>
                        </a:rPr>
                        <a:t>metafor</a:t>
                      </a:r>
                      <a:r>
                        <a:rPr lang="en-US" sz="1400" dirty="0">
                          <a:latin typeface="Calibri Light" panose="020F0302020204030204" pitchFamily="34" charset="0"/>
                          <a:cs typeface="Calibri Light" panose="020F0302020204030204" pitchFamily="34" charset="0"/>
                        </a:rPr>
                        <a:t>.</a:t>
                      </a:r>
                      <a:endParaRPr lang="en-CH" sz="14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020170368"/>
                  </a:ext>
                </a:extLst>
              </a:tr>
              <a:tr h="370840">
                <a:tc>
                  <a:txBody>
                    <a:bodyPr/>
                    <a:lstStyle/>
                    <a:p>
                      <a:r>
                        <a:rPr lang="en-US" sz="1400">
                          <a:latin typeface="Calibri Light" panose="020F0302020204030204" pitchFamily="34" charset="0"/>
                          <a:cs typeface="Calibri Light" panose="020F0302020204030204" pitchFamily="34" charset="0"/>
                        </a:rPr>
                        <a:t>Bayesian MLM</a:t>
                      </a:r>
                      <a:endParaRPr lang="en-CH" sz="1400">
                        <a:latin typeface="Calibri Light" panose="020F0302020204030204" pitchFamily="34" charset="0"/>
                        <a:cs typeface="Calibri Light" panose="020F0302020204030204" pitchFamily="34" charset="0"/>
                      </a:endParaRPr>
                    </a:p>
                  </a:txBody>
                  <a:tcPr/>
                </a:tc>
                <a:tc>
                  <a:txBody>
                    <a:bodyPr/>
                    <a:lstStyle/>
                    <a:p>
                      <a:r>
                        <a:rPr lang="en-US" sz="1200">
                          <a:latin typeface="Courier New" panose="02070309020205020404" pitchFamily="49" charset="0"/>
                          <a:cs typeface="Courier New" panose="02070309020205020404" pitchFamily="49" charset="0"/>
                        </a:rPr>
                        <a:t>brms, blme, MCMCglmm, lmmen, glmmLasso</a:t>
                      </a:r>
                      <a:endParaRPr lang="en-CH" sz="1200">
                        <a:latin typeface="Courier New" panose="02070309020205020404" pitchFamily="49" charset="0"/>
                        <a:cs typeface="Courier New" panose="02070309020205020404" pitchFamily="49" charset="0"/>
                      </a:endParaRPr>
                    </a:p>
                  </a:txBody>
                  <a:tcPr/>
                </a:tc>
                <a:tc>
                  <a:txBody>
                    <a:bodyPr/>
                    <a:lstStyle/>
                    <a:p>
                      <a:r>
                        <a:rPr lang="en-US" sz="1400">
                          <a:latin typeface="Calibri Light" panose="020F0302020204030204" pitchFamily="34" charset="0"/>
                          <a:cs typeface="Calibri Light" panose="020F0302020204030204" pitchFamily="34" charset="0"/>
                        </a:rPr>
                        <a:t>Bayesian versions of multilevel models that constrain the parameters with suitably chosen priors and allow posterior distributions of parameters and fitted values to be determined.</a:t>
                      </a:r>
                      <a:endParaRPr lang="en-CH" sz="14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146711400"/>
                  </a:ext>
                </a:extLst>
              </a:tr>
              <a:tr h="370840">
                <a:tc>
                  <a:txBody>
                    <a:bodyPr/>
                    <a:lstStyle/>
                    <a:p>
                      <a:r>
                        <a:rPr lang="en-US" sz="1400">
                          <a:latin typeface="Calibri Light" panose="020F0302020204030204" pitchFamily="34" charset="0"/>
                          <a:cs typeface="Calibri Light" panose="020F0302020204030204" pitchFamily="34" charset="0"/>
                        </a:rPr>
                        <a:t>Machine learning</a:t>
                      </a:r>
                      <a:endParaRPr lang="en-CH" sz="140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tc>
                  <a:txBody>
                    <a:bodyPr/>
                    <a:lstStyle/>
                    <a:p>
                      <a:r>
                        <a:rPr lang="en-US" sz="1200">
                          <a:latin typeface="Courier New" panose="02070309020205020404" pitchFamily="49" charset="0"/>
                          <a:cs typeface="Courier New" panose="02070309020205020404" pitchFamily="49" charset="0"/>
                        </a:rPr>
                        <a:t>nlme, REEMtree, glmertree</a:t>
                      </a:r>
                      <a:endParaRPr lang="en-CH" sz="120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tc>
                  <a:txBody>
                    <a:bodyPr/>
                    <a:lstStyle/>
                    <a:p>
                      <a:r>
                        <a:rPr lang="en-US" sz="1400" dirty="0">
                          <a:latin typeface="Calibri Light" panose="020F0302020204030204" pitchFamily="34" charset="0"/>
                          <a:cs typeface="Calibri Light" panose="020F0302020204030204" pitchFamily="34" charset="0"/>
                        </a:rPr>
                        <a:t>For general nonlinear modelling, the </a:t>
                      </a:r>
                      <a:r>
                        <a:rPr lang="en-US" sz="1400" dirty="0" err="1">
                          <a:latin typeface="Courier New" panose="02070309020205020404" pitchFamily="49" charset="0"/>
                          <a:cs typeface="Courier New" panose="02070309020205020404" pitchFamily="49" charset="0"/>
                        </a:rPr>
                        <a:t>nlme</a:t>
                      </a:r>
                      <a:r>
                        <a:rPr lang="en-US" sz="1400" dirty="0">
                          <a:latin typeface="Calibri Light" panose="020F0302020204030204" pitchFamily="34" charset="0"/>
                          <a:cs typeface="Calibri Light" panose="020F0302020204030204" pitchFamily="34" charset="0"/>
                        </a:rPr>
                        <a:t> package offers nonlinear versions of </a:t>
                      </a:r>
                      <a:r>
                        <a:rPr lang="en-US" sz="1400" dirty="0" err="1">
                          <a:latin typeface="Calibri Light" panose="020F0302020204030204" pitchFamily="34" charset="0"/>
                          <a:cs typeface="Calibri Light" panose="020F0302020204030204" pitchFamily="34" charset="0"/>
                        </a:rPr>
                        <a:t>lmers</a:t>
                      </a:r>
                      <a:r>
                        <a:rPr lang="en-US" sz="1400" dirty="0">
                          <a:latin typeface="Calibri Light" panose="020F0302020204030204" pitchFamily="34" charset="0"/>
                          <a:cs typeface="Calibri Light" panose="020F0302020204030204" pitchFamily="34" charset="0"/>
                        </a:rPr>
                        <a:t> (but is slightly outdated at this point). For machine learning with decision trees, </a:t>
                      </a:r>
                      <a:r>
                        <a:rPr lang="en-US" sz="1400" dirty="0" err="1">
                          <a:latin typeface="Courier New" panose="02070309020205020404" pitchFamily="49" charset="0"/>
                          <a:cs typeface="Courier New" panose="02070309020205020404" pitchFamily="49" charset="0"/>
                        </a:rPr>
                        <a:t>REEMtree</a:t>
                      </a:r>
                      <a:r>
                        <a:rPr lang="en-US" sz="1400" dirty="0">
                          <a:latin typeface="Calibri Light" panose="020F0302020204030204" pitchFamily="34" charset="0"/>
                          <a:cs typeface="Calibri Light" panose="020F0302020204030204" pitchFamily="34" charset="0"/>
                        </a:rPr>
                        <a:t> and </a:t>
                      </a:r>
                      <a:r>
                        <a:rPr lang="en-US" sz="1400" dirty="0" err="1">
                          <a:latin typeface="Courier New" panose="02070309020205020404" pitchFamily="49" charset="0"/>
                          <a:cs typeface="Courier New" panose="02070309020205020404" pitchFamily="49" charset="0"/>
                        </a:rPr>
                        <a:t>glmertree</a:t>
                      </a:r>
                      <a:r>
                        <a:rPr lang="en-US" sz="1400" dirty="0">
                          <a:latin typeface="Calibri Light" panose="020F0302020204030204" pitchFamily="34" charset="0"/>
                          <a:cs typeface="Calibri Light" panose="020F0302020204030204" pitchFamily="34" charset="0"/>
                        </a:rPr>
                        <a:t> have been developed.</a:t>
                      </a:r>
                      <a:endParaRPr lang="en-CH" sz="1400" dirty="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6691103"/>
                  </a:ext>
                </a:extLst>
              </a:tr>
            </a:tbl>
          </a:graphicData>
        </a:graphic>
      </p:graphicFrame>
    </p:spTree>
    <p:extLst>
      <p:ext uri="{BB962C8B-B14F-4D97-AF65-F5344CB8AC3E}">
        <p14:creationId xmlns:p14="http://schemas.microsoft.com/office/powerpoint/2010/main" val="3848727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err="1">
                <a:latin typeface="Calibri Light" panose="020F0302020204030204" pitchFamily="34" charset="0"/>
                <a:cs typeface="Calibri Light" panose="020F0302020204030204" pitchFamily="34" charset="0"/>
              </a:rPr>
              <a:t>Finally</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small</a:t>
            </a:r>
            <a:r>
              <a:rPr lang="fr-CH" sz="1600" dirty="0">
                <a:latin typeface="Calibri Light" panose="020F0302020204030204" pitchFamily="34" charset="0"/>
                <a:cs typeface="Calibri Light" panose="020F0302020204030204" pitchFamily="34" charset="0"/>
              </a:rPr>
              <a:t> note on </a:t>
            </a:r>
            <a:r>
              <a:rPr lang="fr-CH" sz="1600" dirty="0" err="1">
                <a:latin typeface="Calibri Light" panose="020F0302020204030204" pitchFamily="34" charset="0"/>
                <a:cs typeface="Calibri Light" panose="020F0302020204030204" pitchFamily="34" charset="0"/>
              </a:rPr>
              <a:t>terminology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Multilevel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models</a:t>
            </a:r>
            <a:r>
              <a:rPr lang="fr-CH" sz="1600" dirty="0">
                <a:latin typeface="Calibri Light" panose="020F0302020204030204" pitchFamily="34" charset="0"/>
                <a:cs typeface="Calibri Light" panose="020F0302020204030204" pitchFamily="34" charset="0"/>
              </a:rPr>
              <a:t> are </a:t>
            </a:r>
            <a:r>
              <a:rPr lang="fr-CH" sz="1600" dirty="0" err="1">
                <a:latin typeface="Calibri Light" panose="020F0302020204030204" pitchFamily="34" charset="0"/>
                <a:cs typeface="Calibri Light" panose="020F0302020204030204" pitchFamily="34" charset="0"/>
              </a:rPr>
              <a:t>also</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known</a:t>
            </a:r>
            <a:r>
              <a:rPr lang="fr-CH" sz="1600" dirty="0">
                <a:latin typeface="Calibri Light" panose="020F0302020204030204" pitchFamily="34" charset="0"/>
                <a:cs typeface="Calibri Light" panose="020F0302020204030204" pitchFamily="34" charset="0"/>
              </a:rPr>
              <a:t> by </a:t>
            </a:r>
            <a:r>
              <a:rPr lang="fr-CH" sz="1600" dirty="0" err="1">
                <a:latin typeface="Calibri Light" panose="020F0302020204030204" pitchFamily="34" charset="0"/>
                <a:cs typeface="Calibri Light" panose="020F0302020204030204" pitchFamily="34" charset="0"/>
              </a:rPr>
              <a:t>various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synonyms</a:t>
            </a:r>
            <a:r>
              <a:rPr lang="fr-CH" sz="1600" dirty="0">
                <a:latin typeface="Calibri Light" panose="020F0302020204030204" pitchFamily="34" charset="0"/>
                <a:cs typeface="Calibri Light" panose="020F0302020204030204" pitchFamily="34" charset="0"/>
              </a:rPr>
              <a:t>:</a:t>
            </a:r>
          </a:p>
          <a:p>
            <a:endParaRPr lang="fr-CH" sz="1600" dirty="0">
              <a:latin typeface="Calibri Light" panose="020F0302020204030204" pitchFamily="34" charset="0"/>
              <a:cs typeface="Calibri Light" panose="020F0302020204030204" pitchFamily="34" charset="0"/>
            </a:endParaRPr>
          </a:p>
          <a:p>
            <a:pPr lvl="1"/>
            <a:r>
              <a:rPr lang="fr-CH" sz="1600" u="sng" dirty="0" err="1">
                <a:solidFill>
                  <a:srgbClr val="0070C0"/>
                </a:solidFill>
                <a:latin typeface="Calibri Light" panose="020F0302020204030204" pitchFamily="34" charset="0"/>
                <a:cs typeface="Calibri Light" panose="020F0302020204030204" pitchFamily="34" charset="0"/>
              </a:rPr>
              <a:t>Linear</a:t>
            </a:r>
            <a:r>
              <a:rPr lang="fr-CH" sz="1600" u="sng" dirty="0">
                <a:solidFill>
                  <a:srgbClr val="0070C0"/>
                </a:solidFill>
                <a:latin typeface="Calibri Light" panose="020F0302020204030204" pitchFamily="34" charset="0"/>
                <a:cs typeface="Calibri Light" panose="020F0302020204030204" pitchFamily="34" charset="0"/>
              </a:rPr>
              <a:t> mixed </a:t>
            </a:r>
            <a:r>
              <a:rPr lang="fr-CH" sz="1600" u="sng" dirty="0" err="1">
                <a:solidFill>
                  <a:srgbClr val="0070C0"/>
                </a:solidFill>
                <a:latin typeface="Calibri Light" panose="020F0302020204030204" pitchFamily="34" charset="0"/>
                <a:cs typeface="Calibri Light" panose="020F0302020204030204" pitchFamily="34" charset="0"/>
              </a:rPr>
              <a:t>effects</a:t>
            </a:r>
            <a:r>
              <a:rPr lang="fr-CH" sz="1600" u="sng" dirty="0">
                <a:solidFill>
                  <a:srgbClr val="0070C0"/>
                </a:solidFill>
                <a:latin typeface="Calibri Light" panose="020F0302020204030204" pitchFamily="34" charset="0"/>
                <a:cs typeface="Calibri Light" panose="020F0302020204030204" pitchFamily="34" charset="0"/>
              </a:rPr>
              <a:t> </a:t>
            </a:r>
            <a:r>
              <a:rPr lang="fr-CH" sz="1600" u="sng" dirty="0" err="1">
                <a:solidFill>
                  <a:srgbClr val="0070C0"/>
                </a:solidFill>
                <a:latin typeface="Calibri Light" panose="020F0302020204030204" pitchFamily="34" charset="0"/>
                <a:cs typeface="Calibri Light" panose="020F0302020204030204" pitchFamily="34" charset="0"/>
              </a:rPr>
              <a:t>models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Still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very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popular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name</a:t>
            </a:r>
            <a:r>
              <a:rPr lang="fr-CH" sz="1600" dirty="0">
                <a:latin typeface="Calibri Light" panose="020F0302020204030204" pitchFamily="34" charset="0"/>
                <a:cs typeface="Calibri Light" panose="020F0302020204030204" pitchFamily="34" charset="0"/>
              </a:rPr>
              <a:t> in </a:t>
            </a:r>
            <a:r>
              <a:rPr lang="fr-CH" sz="1600" dirty="0" err="1">
                <a:latin typeface="Calibri Light" panose="020F0302020204030204" pitchFamily="34" charset="0"/>
                <a:cs typeface="Calibri Light" panose="020F0302020204030204" pitchFamily="34" charset="0"/>
              </a:rPr>
              <a:t>psychology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statistical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literature</a:t>
            </a:r>
            <a:r>
              <a:rPr lang="fr-CH" sz="1600" dirty="0">
                <a:latin typeface="Calibri Light" panose="020F0302020204030204" pitchFamily="34" charset="0"/>
                <a:cs typeface="Calibri Light" panose="020F0302020204030204" pitchFamily="34" charset="0"/>
              </a:rPr>
              <a:t>, and R packages. I </a:t>
            </a:r>
            <a:r>
              <a:rPr lang="fr-CH" sz="1600" dirty="0" err="1">
                <a:latin typeface="Calibri Light" panose="020F0302020204030204" pitchFamily="34" charset="0"/>
                <a:cs typeface="Calibri Light" panose="020F0302020204030204" pitchFamily="34" charset="0"/>
              </a:rPr>
              <a:t>choose</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avoid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name</a:t>
            </a:r>
            <a:r>
              <a:rPr lang="fr-CH" sz="1600" dirty="0">
                <a:latin typeface="Calibri Light" panose="020F0302020204030204" pitchFamily="34" charset="0"/>
                <a:cs typeface="Calibri Light" panose="020F0302020204030204" pitchFamily="34" charset="0"/>
              </a:rPr>
              <a:t> due to the </a:t>
            </a:r>
            <a:r>
              <a:rPr lang="fr-CH" sz="1600" dirty="0" err="1">
                <a:latin typeface="Calibri Light" panose="020F0302020204030204" pitchFamily="34" charset="0"/>
                <a:cs typeface="Calibri Light" panose="020F0302020204030204" pitchFamily="34" charset="0"/>
              </a:rPr>
              <a:t>term</a:t>
            </a:r>
            <a:r>
              <a:rPr lang="fr-CH" sz="1600" dirty="0">
                <a:latin typeface="Calibri Light" panose="020F0302020204030204" pitchFamily="34" charset="0"/>
                <a:cs typeface="Calibri Light" panose="020F0302020204030204" pitchFamily="34" charset="0"/>
              </a:rPr>
              <a:t> </a:t>
            </a:r>
            <a:r>
              <a:rPr lang="en-GB" sz="1600" dirty="0">
                <a:latin typeface="Calibri Light" panose="020F0302020204030204" pitchFamily="34" charset="0"/>
                <a:cs typeface="Calibri Light" panose="020F0302020204030204" pitchFamily="34" charset="0"/>
              </a:rPr>
              <a:t>“</a:t>
            </a:r>
            <a:r>
              <a:rPr lang="fr-CH" sz="1600" dirty="0">
                <a:latin typeface="Calibri Light" panose="020F0302020204030204" pitchFamily="34" charset="0"/>
                <a:cs typeface="Calibri Light" panose="020F0302020204030204" pitchFamily="34" charset="0"/>
              </a:rPr>
              <a:t>mixed ANOVA</a:t>
            </a:r>
            <a:r>
              <a:rPr lang="en-GB"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also</a:t>
            </a:r>
            <a:r>
              <a:rPr lang="fr-CH" sz="1600" dirty="0">
                <a:latin typeface="Calibri Light" panose="020F0302020204030204" pitchFamily="34" charset="0"/>
                <a:cs typeface="Calibri Light" panose="020F0302020204030204" pitchFamily="34" charset="0"/>
              </a:rPr>
              <a:t> in use for </a:t>
            </a:r>
            <a:r>
              <a:rPr lang="fr-CH" sz="1600" dirty="0" err="1">
                <a:latin typeface="Calibri Light" panose="020F0302020204030204" pitchFamily="34" charset="0"/>
                <a:cs typeface="Calibri Light" panose="020F0302020204030204" pitchFamily="34" charset="0"/>
              </a:rPr>
              <a:t>factorial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ANOVAs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contains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both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between</a:t>
            </a:r>
            <a:r>
              <a:rPr lang="fr-CH" sz="1600" dirty="0">
                <a:latin typeface="Calibri Light" panose="020F0302020204030204" pitchFamily="34" charset="0"/>
                <a:cs typeface="Calibri Light" panose="020F0302020204030204" pitchFamily="34" charset="0"/>
              </a:rPr>
              <a:t>- and </a:t>
            </a:r>
            <a:r>
              <a:rPr lang="fr-CH" sz="1600" dirty="0" err="1">
                <a:latin typeface="Calibri Light" panose="020F0302020204030204" pitchFamily="34" charset="0"/>
                <a:cs typeface="Calibri Light" panose="020F0302020204030204" pitchFamily="34" charset="0"/>
              </a:rPr>
              <a:t>within-factors</a:t>
            </a:r>
            <a:r>
              <a:rPr lang="fr-CH" sz="1600" dirty="0">
                <a:latin typeface="Calibri Light" panose="020F0302020204030204" pitchFamily="34" charset="0"/>
                <a:cs typeface="Calibri Light" panose="020F0302020204030204" pitchFamily="34" charset="0"/>
              </a:rPr>
              <a:t> (e.g., </a:t>
            </a:r>
            <a:r>
              <a:rPr lang="fr-CH" sz="1600" dirty="0" err="1">
                <a:latin typeface="Calibri Light" panose="020F0302020204030204" pitchFamily="34" charset="0"/>
                <a:cs typeface="Calibri Light" panose="020F0302020204030204" pitchFamily="34" charset="0"/>
              </a:rPr>
              <a:t>repeated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measures</a:t>
            </a:r>
            <a:r>
              <a:rPr lang="fr-CH" sz="1600" dirty="0">
                <a:latin typeface="Calibri Light" panose="020F0302020204030204" pitchFamily="34" charset="0"/>
                <a:cs typeface="Calibri Light" panose="020F0302020204030204" pitchFamily="34" charset="0"/>
              </a:rPr>
              <a:t> ANOVA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between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grouping</a:t>
            </a:r>
            <a:r>
              <a:rPr lang="fr-CH" sz="1600" dirty="0">
                <a:latin typeface="Calibri Light" panose="020F0302020204030204" pitchFamily="34" charset="0"/>
                <a:cs typeface="Calibri Light" panose="020F0302020204030204" pitchFamily="34" charset="0"/>
              </a:rPr>
              <a:t> factor).</a:t>
            </a:r>
          </a:p>
          <a:p>
            <a:pPr lvl="1"/>
            <a:endParaRPr lang="fr-CH" sz="1600" dirty="0">
              <a:latin typeface="Calibri Light" panose="020F0302020204030204" pitchFamily="34" charset="0"/>
              <a:cs typeface="Calibri Light" panose="020F0302020204030204" pitchFamily="34" charset="0"/>
            </a:endParaRPr>
          </a:p>
          <a:p>
            <a:pPr lvl="1"/>
            <a:r>
              <a:rPr lang="fr-CH" sz="1600" u="sng" dirty="0">
                <a:solidFill>
                  <a:srgbClr val="0070C0"/>
                </a:solidFill>
                <a:latin typeface="Calibri Light" panose="020F0302020204030204" pitchFamily="34" charset="0"/>
                <a:cs typeface="Calibri Light" panose="020F0302020204030204" pitchFamily="34" charset="0"/>
              </a:rPr>
              <a:t>Variance components </a:t>
            </a:r>
            <a:r>
              <a:rPr lang="fr-CH" sz="1600" u="sng" dirty="0" err="1">
                <a:solidFill>
                  <a:srgbClr val="0070C0"/>
                </a:solidFill>
                <a:latin typeface="Calibri Light" panose="020F0302020204030204" pitchFamily="34" charset="0"/>
                <a:cs typeface="Calibri Light" panose="020F0302020204030204" pitchFamily="34" charset="0"/>
              </a:rPr>
              <a:t>models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Historical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term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developed</a:t>
            </a:r>
            <a:r>
              <a:rPr lang="fr-CH" sz="1600" dirty="0">
                <a:latin typeface="Calibri Light" panose="020F0302020204030204" pitchFamily="34" charset="0"/>
                <a:cs typeface="Calibri Light" panose="020F0302020204030204" pitchFamily="34" charset="0"/>
              </a:rPr>
              <a:t> in </a:t>
            </a:r>
            <a:r>
              <a:rPr lang="fr-CH" sz="1600" dirty="0" err="1">
                <a:latin typeface="Calibri Light" panose="020F0302020204030204" pitchFamily="34" charset="0"/>
                <a:cs typeface="Calibri Light" panose="020F0302020204030204" pitchFamily="34" charset="0"/>
              </a:rPr>
              <a:t>economics</a:t>
            </a:r>
            <a:r>
              <a:rPr lang="fr-CH" sz="1600" dirty="0">
                <a:latin typeface="Calibri Light" panose="020F0302020204030204" pitchFamily="34" charset="0"/>
                <a:cs typeface="Calibri Light" panose="020F0302020204030204" pitchFamily="34" charset="0"/>
              </a:rPr>
              <a:t> and time </a:t>
            </a:r>
            <a:r>
              <a:rPr lang="fr-CH" sz="1600" dirty="0" err="1">
                <a:latin typeface="Calibri Light" panose="020F0302020204030204" pitchFamily="34" charset="0"/>
                <a:cs typeface="Calibri Light" panose="020F0302020204030204" pitchFamily="34" charset="0"/>
              </a:rPr>
              <a:t>series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analysis</a:t>
            </a:r>
            <a:r>
              <a:rPr lang="fr-CH" sz="1600" dirty="0">
                <a:latin typeface="Calibri Light" panose="020F0302020204030204" pitchFamily="34" charset="0"/>
                <a:cs typeface="Calibri Light" panose="020F0302020204030204" pitchFamily="34" charset="0"/>
              </a:rPr>
              <a:t> but </a:t>
            </a:r>
            <a:r>
              <a:rPr lang="fr-CH" sz="1600" dirty="0" err="1">
                <a:latin typeface="Calibri Light" panose="020F0302020204030204" pitchFamily="34" charset="0"/>
                <a:cs typeface="Calibri Light" panose="020F0302020204030204" pitchFamily="34" charset="0"/>
              </a:rPr>
              <a:t>falling</a:t>
            </a:r>
            <a:r>
              <a:rPr lang="fr-CH" sz="1600" dirty="0">
                <a:latin typeface="Calibri Light" panose="020F0302020204030204" pitchFamily="34" charset="0"/>
                <a:cs typeface="Calibri Light" panose="020F0302020204030204" pitchFamily="34" charset="0"/>
              </a:rPr>
              <a:t> out of use. Variance components (VC)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also</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name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sometimes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given</a:t>
            </a:r>
            <a:r>
              <a:rPr lang="fr-CH" sz="1600" dirty="0">
                <a:latin typeface="Calibri Light" panose="020F0302020204030204" pitchFamily="34" charset="0"/>
                <a:cs typeface="Calibri Light" panose="020F0302020204030204" pitchFamily="34" charset="0"/>
              </a:rPr>
              <a:t> to the canonical structure of the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covariance matrix G (e.g., in SAS, SPSS).</a:t>
            </a:r>
          </a:p>
          <a:p>
            <a:pPr lvl="1"/>
            <a:endParaRPr lang="fr-CH" sz="1600" dirty="0">
              <a:latin typeface="Calibri Light" panose="020F0302020204030204" pitchFamily="34" charset="0"/>
              <a:cs typeface="Calibri Light" panose="020F0302020204030204" pitchFamily="34" charset="0"/>
            </a:endParaRPr>
          </a:p>
          <a:p>
            <a:pPr lvl="1"/>
            <a:r>
              <a:rPr lang="fr-CH" sz="1600" u="sng" dirty="0" err="1">
                <a:solidFill>
                  <a:srgbClr val="0070C0"/>
                </a:solidFill>
                <a:latin typeface="Calibri Light" panose="020F0302020204030204" pitchFamily="34" charset="0"/>
                <a:cs typeface="Calibri Light" panose="020F0302020204030204" pitchFamily="34" charset="0"/>
              </a:rPr>
              <a:t>Hierarchical</a:t>
            </a:r>
            <a:r>
              <a:rPr lang="fr-CH" sz="1600" u="sng" dirty="0">
                <a:solidFill>
                  <a:srgbClr val="0070C0"/>
                </a:solidFill>
                <a:latin typeface="Calibri Light" panose="020F0302020204030204" pitchFamily="34" charset="0"/>
                <a:cs typeface="Calibri Light" panose="020F0302020204030204" pitchFamily="34" charset="0"/>
              </a:rPr>
              <a:t> </a:t>
            </a:r>
            <a:r>
              <a:rPr lang="fr-CH" sz="1600" u="sng" dirty="0" err="1">
                <a:solidFill>
                  <a:srgbClr val="0070C0"/>
                </a:solidFill>
                <a:latin typeface="Calibri Light" panose="020F0302020204030204" pitchFamily="34" charset="0"/>
                <a:cs typeface="Calibri Light" panose="020F0302020204030204" pitchFamily="34" charset="0"/>
              </a:rPr>
              <a:t>linear</a:t>
            </a:r>
            <a:r>
              <a:rPr lang="fr-CH" sz="1600" u="sng" dirty="0">
                <a:solidFill>
                  <a:srgbClr val="0070C0"/>
                </a:solidFill>
                <a:latin typeface="Calibri Light" panose="020F0302020204030204" pitchFamily="34" charset="0"/>
                <a:cs typeface="Calibri Light" panose="020F0302020204030204" pitchFamily="34" charset="0"/>
              </a:rPr>
              <a:t> </a:t>
            </a:r>
            <a:r>
              <a:rPr lang="fr-CH" sz="1600" u="sng" dirty="0" err="1">
                <a:solidFill>
                  <a:srgbClr val="0070C0"/>
                </a:solidFill>
                <a:latin typeface="Calibri Light" panose="020F0302020204030204" pitchFamily="34" charset="0"/>
                <a:cs typeface="Calibri Light" panose="020F0302020204030204" pitchFamily="34" charset="0"/>
              </a:rPr>
              <a:t>regression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Also</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popular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term</a:t>
            </a:r>
            <a:r>
              <a:rPr lang="fr-CH" sz="1600" dirty="0">
                <a:latin typeface="Calibri Light" panose="020F0302020204030204" pitchFamily="34" charset="0"/>
                <a:cs typeface="Calibri Light" panose="020F0302020204030204" pitchFamily="34" charset="0"/>
              </a:rPr>
              <a:t> in </a:t>
            </a:r>
            <a:r>
              <a:rPr lang="fr-CH" sz="1600" dirty="0" err="1">
                <a:latin typeface="Calibri Light" panose="020F0302020204030204" pitchFamily="34" charset="0"/>
                <a:cs typeface="Calibri Light" panose="020F0302020204030204" pitchFamily="34" charset="0"/>
              </a:rPr>
              <a:t>psychology</a:t>
            </a:r>
            <a:r>
              <a:rPr lang="fr-CH" sz="1600" dirty="0">
                <a:latin typeface="Calibri Light" panose="020F0302020204030204" pitchFamily="34" charset="0"/>
                <a:cs typeface="Calibri Light" panose="020F0302020204030204" pitchFamily="34" charset="0"/>
              </a:rPr>
              <a:t>, and </a:t>
            </a:r>
            <a:r>
              <a:rPr lang="fr-CH" sz="1600" dirty="0" err="1">
                <a:latin typeface="Calibri Light" panose="020F0302020204030204" pitchFamily="34" charset="0"/>
                <a:cs typeface="Calibri Light" panose="020F0302020204030204" pitchFamily="34" charset="0"/>
              </a:rPr>
              <a:t>referring</a:t>
            </a:r>
            <a:r>
              <a:rPr lang="fr-CH" sz="1600" dirty="0">
                <a:latin typeface="Calibri Light" panose="020F0302020204030204" pitchFamily="34" charset="0"/>
                <a:cs typeface="Calibri Light" panose="020F0302020204030204" pitchFamily="34" charset="0"/>
              </a:rPr>
              <a:t> to the </a:t>
            </a:r>
            <a:r>
              <a:rPr lang="fr-CH" sz="1600" dirty="0" err="1">
                <a:latin typeface="Calibri Light" panose="020F0302020204030204" pitchFamily="34" charset="0"/>
                <a:cs typeface="Calibri Light" panose="020F0302020204030204" pitchFamily="34" charset="0"/>
              </a:rPr>
              <a:t>multilevel</a:t>
            </a:r>
            <a:r>
              <a:rPr lang="fr-CH" sz="1600" dirty="0">
                <a:latin typeface="Calibri Light" panose="020F0302020204030204" pitchFamily="34" charset="0"/>
                <a:cs typeface="Calibri Light" panose="020F0302020204030204" pitchFamily="34" charset="0"/>
              </a:rPr>
              <a:t> structure of the model/data as a </a:t>
            </a:r>
            <a:r>
              <a:rPr lang="fr-CH" sz="1600" dirty="0" err="1">
                <a:latin typeface="Calibri Light" panose="020F0302020204030204" pitchFamily="34" charset="0"/>
                <a:cs typeface="Calibri Light" panose="020F0302020204030204" pitchFamily="34" charset="0"/>
              </a:rPr>
              <a:t>hierarchy</a:t>
            </a:r>
            <a:r>
              <a:rPr lang="fr-CH" sz="1600" dirty="0">
                <a:latin typeface="Calibri Light" panose="020F0302020204030204" pitchFamily="34" charset="0"/>
                <a:cs typeface="Calibri Light" panose="020F0302020204030204" pitchFamily="34" charset="0"/>
              </a:rPr>
              <a:t>. I </a:t>
            </a:r>
            <a:r>
              <a:rPr lang="fr-CH" sz="1600" dirty="0" err="1">
                <a:latin typeface="Calibri Light" panose="020F0302020204030204" pitchFamily="34" charset="0"/>
                <a:cs typeface="Calibri Light" panose="020F0302020204030204" pitchFamily="34" charset="0"/>
              </a:rPr>
              <a:t>choose</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avoid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name</a:t>
            </a:r>
            <a:r>
              <a:rPr lang="fr-CH" sz="1600" dirty="0">
                <a:latin typeface="Calibri Light" panose="020F0302020204030204" pitchFamily="34" charset="0"/>
                <a:cs typeface="Calibri Light" panose="020F0302020204030204" pitchFamily="34" charset="0"/>
              </a:rPr>
              <a:t> due to </a:t>
            </a:r>
            <a:r>
              <a:rPr lang="en-GB" sz="1600" dirty="0">
                <a:latin typeface="Calibri Light" panose="020F0302020204030204" pitchFamily="34" charset="0"/>
                <a:cs typeface="Calibri Light" panose="020F0302020204030204" pitchFamily="34" charset="0"/>
              </a:rPr>
              <a:t>“</a:t>
            </a:r>
            <a:r>
              <a:rPr lang="fr-CH" sz="1600" dirty="0" err="1">
                <a:latin typeface="Calibri Light" panose="020F0302020204030204" pitchFamily="34" charset="0"/>
                <a:cs typeface="Calibri Light" panose="020F0302020204030204" pitchFamily="34" charset="0"/>
              </a:rPr>
              <a:t>hierarchical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regression</a:t>
            </a:r>
            <a:r>
              <a:rPr lang="en-GB" sz="1600" dirty="0">
                <a:latin typeface="Calibri Light" panose="020F0302020204030204" pitchFamily="34" charset="0"/>
                <a:cs typeface="Calibri Light" panose="020F0302020204030204" pitchFamily="34" charset="0"/>
              </a:rPr>
              <a:t>” also being used for stepwise regression models (i.e., where predictors or groups of predictors are entered/removed sequentially), such as in SPSS.</a:t>
            </a:r>
          </a:p>
          <a:p>
            <a:pPr lvl="1"/>
            <a:endParaRPr lang="en-GB" sz="1600" dirty="0">
              <a:latin typeface="Calibri Light" panose="020F0302020204030204" pitchFamily="34" charset="0"/>
              <a:cs typeface="Calibri Light" panose="020F0302020204030204" pitchFamily="34" charset="0"/>
            </a:endParaRPr>
          </a:p>
          <a:p>
            <a:r>
              <a:rPr lang="en-GB" sz="1600" dirty="0">
                <a:latin typeface="Calibri Light" panose="020F0302020204030204" pitchFamily="34" charset="0"/>
                <a:cs typeface="Calibri Light" panose="020F0302020204030204" pitchFamily="34" charset="0"/>
              </a:rPr>
              <a:t>Since “multilevel regression” is the only term that unambiguously refers to the model presented in this workshop, I have generally preferred that name.</a:t>
            </a:r>
            <a:endParaRPr lang="fr-CH" sz="1600" dirty="0">
              <a:latin typeface="Calibri Light" panose="020F0302020204030204" pitchFamily="34" charset="0"/>
              <a:cs typeface="Calibri Light" panose="020F0302020204030204" pitchFamily="34"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J. </a:t>
            </a:r>
            <a:r>
              <a:rPr lang="fr-CH" sz="3200" dirty="0" err="1">
                <a:solidFill>
                  <a:schemeClr val="tx2">
                    <a:lumMod val="75000"/>
                  </a:schemeClr>
                </a:solidFill>
                <a:latin typeface="Tw Cen MT" panose="020B0602020104020603" pitchFamily="34" charset="0"/>
              </a:rPr>
              <a:t>Terminological</a:t>
            </a:r>
            <a:r>
              <a:rPr lang="fr-CH" sz="3200" dirty="0">
                <a:solidFill>
                  <a:schemeClr val="tx2">
                    <a:lumMod val="75000"/>
                  </a:schemeClr>
                </a:solidFill>
                <a:latin typeface="Tw Cen MT" panose="020B0602020104020603" pitchFamily="34" charset="0"/>
              </a:rPr>
              <a:t> note</a:t>
            </a:r>
            <a:endParaRPr lang="en-GB" sz="3200" dirty="0">
              <a:solidFill>
                <a:schemeClr val="tx2">
                  <a:lumMod val="75000"/>
                </a:schemeClr>
              </a:solidFill>
              <a:latin typeface="Tw Cen MT" panose="020B0602020104020603" pitchFamily="34" charset="0"/>
            </a:endParaRPr>
          </a:p>
        </p:txBody>
      </p:sp>
      <p:cxnSp>
        <p:nvCxnSpPr>
          <p:cNvPr id="8" name="Straight Connector 7">
            <a:extLst>
              <a:ext uri="{FF2B5EF4-FFF2-40B4-BE49-F238E27FC236}">
                <a16:creationId xmlns:a16="http://schemas.microsoft.com/office/drawing/2014/main" id="{08654EF0-A6DC-47B4-AB03-FF81E45074A8}"/>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729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3492" y="3121804"/>
            <a:ext cx="9145017" cy="523220"/>
          </a:xfrm>
          <a:prstGeom prst="rect">
            <a:avLst/>
          </a:prstGeom>
          <a:noFill/>
        </p:spPr>
        <p:txBody>
          <a:bodyPr wrap="square" rtlCol="0">
            <a:spAutoFit/>
          </a:bodyPr>
          <a:lstStyle/>
          <a:p>
            <a:pPr algn="ctr"/>
            <a:r>
              <a:rPr lang="fr-CH" sz="2800" b="1" dirty="0">
                <a:solidFill>
                  <a:schemeClr val="tx2">
                    <a:lumMod val="75000"/>
                  </a:schemeClr>
                </a:solidFill>
                <a:latin typeface="Tw Cen MT" panose="020B0602020104020603" pitchFamily="34" charset="0"/>
              </a:rPr>
              <a:t>5. </a:t>
            </a:r>
            <a:r>
              <a:rPr lang="fr-CH" sz="2800" b="1" err="1">
                <a:solidFill>
                  <a:schemeClr val="tx2">
                    <a:lumMod val="75000"/>
                  </a:schemeClr>
                </a:solidFill>
                <a:latin typeface="Tw Cen MT" panose="020B0602020104020603" pitchFamily="34" charset="0"/>
              </a:rPr>
              <a:t>Miscellaneous</a:t>
            </a:r>
            <a:r>
              <a:rPr lang="fr-CH" sz="2800" b="1">
                <a:solidFill>
                  <a:schemeClr val="tx2">
                    <a:lumMod val="75000"/>
                  </a:schemeClr>
                </a:solidFill>
                <a:latin typeface="Tw Cen MT" panose="020B0602020104020603" pitchFamily="34" charset="0"/>
              </a:rPr>
              <a:t> topics in multilevel models</a:t>
            </a:r>
            <a:endParaRPr lang="en-GB" sz="2800" b="1" dirty="0">
              <a:solidFill>
                <a:schemeClr val="tx2">
                  <a:lumMod val="75000"/>
                </a:schemeClr>
              </a:solidFill>
              <a:latin typeface="Tw Cen MT" panose="020B0602020104020603" pitchFamily="34" charset="0"/>
            </a:endParaRPr>
          </a:p>
        </p:txBody>
      </p:sp>
      <p:cxnSp>
        <p:nvCxnSpPr>
          <p:cNvPr id="6" name="Straight Connector 5"/>
          <p:cNvCxnSpPr/>
          <p:nvPr/>
        </p:nvCxnSpPr>
        <p:spPr>
          <a:xfrm>
            <a:off x="1416000" y="2924944"/>
            <a:ext cx="936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836F5AD-2CF7-43D1-9AC1-2EA2FE52F9F9}"/>
              </a:ext>
            </a:extLst>
          </p:cNvPr>
          <p:cNvCxnSpPr/>
          <p:nvPr/>
        </p:nvCxnSpPr>
        <p:spPr>
          <a:xfrm>
            <a:off x="1416000" y="3861048"/>
            <a:ext cx="936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1186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516435"/>
            <a:ext cx="9721080" cy="5008909"/>
          </a:xfrm>
        </p:spPr>
        <p:txBody>
          <a:bodyPr>
            <a:normAutofit/>
          </a:bodyPr>
          <a:lstStyle/>
          <a:p>
            <a:pPr marL="514350" indent="-457200">
              <a:buFont typeface="+mj-lt"/>
              <a:buAutoNum type="alphaUcPeriod"/>
            </a:pPr>
            <a:endPar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endParaRPr>
          </a:p>
          <a:p>
            <a:pPr marL="514350" indent="-457200">
              <a:buFont typeface="+mj-lt"/>
              <a:buAutoNum type="alphaUcPeriod"/>
            </a:pPr>
            <a:r>
              <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Cautions with ANOVA functions in R</a:t>
            </a:r>
          </a:p>
          <a:p>
            <a:pPr marL="514350" indent="-457200">
              <a:buFont typeface="+mj-lt"/>
              <a:buAutoNum type="alphaUcPeriod"/>
            </a:pPr>
            <a:r>
              <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Variable scaling in multilevel data</a:t>
            </a:r>
          </a:p>
          <a:p>
            <a:pPr marL="514350" indent="-457200">
              <a:buFont typeface="+mj-lt"/>
              <a:buAutoNum type="alphaUcPeriod"/>
            </a:pPr>
            <a:r>
              <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Multilevel model without random effects</a:t>
            </a:r>
          </a:p>
          <a:p>
            <a:pPr marL="514350" indent="-457200">
              <a:buFont typeface="+mj-lt"/>
              <a:buAutoNum type="alphaUcPeriod"/>
            </a:pPr>
            <a:r>
              <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Statistical significance of random effects values</a:t>
            </a:r>
          </a:p>
          <a:p>
            <a:pPr marL="514350" indent="-457200">
              <a:buFont typeface="+mj-lt"/>
              <a:buAutoNum type="alphaUcPeriod"/>
            </a:pPr>
            <a:r>
              <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Bootstrapping with lme4</a:t>
            </a:r>
          </a:p>
          <a:p>
            <a:pPr marL="514350" indent="-457200">
              <a:buFont typeface="+mj-lt"/>
              <a:buAutoNum type="alphaUcPeriod"/>
            </a:pPr>
            <a:r>
              <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Power and sample size for multilevel models</a:t>
            </a:r>
          </a:p>
          <a:p>
            <a:pPr marL="514350" indent="-457200">
              <a:buFont typeface="+mj-lt"/>
              <a:buAutoNum type="alphaUcPeriod"/>
            </a:pPr>
            <a:r>
              <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Between- versus within-subjects sample size</a:t>
            </a:r>
          </a:p>
          <a:p>
            <a:pPr marL="514350" indent="-457200">
              <a:buFont typeface="+mj-lt"/>
              <a:buAutoNum type="alphaUcPeriod"/>
            </a:pPr>
            <a:r>
              <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Errors and troubleshooting with lme4</a:t>
            </a:r>
          </a:p>
          <a:p>
            <a:pPr marL="514350" indent="-457200">
              <a:buFont typeface="+mj-lt"/>
              <a:buAutoNum type="alphaUcPeriod"/>
            </a:pPr>
            <a:r>
              <a:rPr lang="en-US" sz="200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More extensions and applications of multilevel models</a:t>
            </a:r>
          </a:p>
          <a:p>
            <a:pPr marL="514350" indent="-457200">
              <a:buFont typeface="+mj-lt"/>
              <a:buAutoNum type="alphaUcPeriod"/>
            </a:pPr>
            <a:r>
              <a:rPr lang="en-US" sz="200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rPr>
              <a:t>Terminological note</a:t>
            </a:r>
            <a:endParaRPr lang="en-US" sz="2000" dirty="0">
              <a:solidFill>
                <a:schemeClr val="bg2">
                  <a:lumMod val="50000"/>
                </a:schemeClr>
              </a:solidFill>
              <a:latin typeface="Tw Cen MT" panose="020B0602020104020603" pitchFamily="34" charset="0"/>
              <a:ea typeface="Verdana" panose="020B0604030504040204" pitchFamily="34" charset="0"/>
              <a:cs typeface="Times New Roman" panose="02020603050405020304" pitchFamily="18" charset="0"/>
            </a:endParaRPr>
          </a:p>
          <a:p>
            <a:pPr marL="0" indent="0">
              <a:buNone/>
            </a:pPr>
            <a:endParaRPr lang="en-US" sz="2000" dirty="0">
              <a:solidFill>
                <a:schemeClr val="bg2">
                  <a:lumMod val="50000"/>
                </a:schemeClr>
              </a:solidFill>
              <a:latin typeface="Tw Cen MT" panose="020B0602020104020603" pitchFamily="34" charset="0"/>
              <a:cs typeface="Times New Roman" panose="02020603050405020304" pitchFamily="18" charset="0"/>
            </a:endParaRPr>
          </a:p>
          <a:p>
            <a:pPr marL="0" indent="0">
              <a:buNone/>
            </a:pPr>
            <a:endParaRPr lang="en-US" sz="2000" dirty="0">
              <a:solidFill>
                <a:schemeClr val="bg2">
                  <a:lumMod val="50000"/>
                </a:schemeClr>
              </a:solidFill>
              <a:latin typeface="Tw Cen MT" panose="020B0602020104020603" pitchFamily="34" charset="0"/>
              <a:cs typeface="Times New Roman" panose="02020603050405020304" pitchFamily="18" charset="0"/>
            </a:endParaRPr>
          </a:p>
          <a:p>
            <a:endParaRPr lang="en-US" sz="2000" dirty="0">
              <a:solidFill>
                <a:schemeClr val="bg2">
                  <a:lumMod val="50000"/>
                </a:schemeClr>
              </a:solidFill>
              <a:latin typeface="Tw Cen MT" panose="020B0602020104020603" pitchFamily="34" charset="0"/>
              <a:cs typeface="Times New Roman" panose="02020603050405020304" pitchFamily="18" charset="0"/>
            </a:endParaRPr>
          </a:p>
          <a:p>
            <a:endParaRPr lang="fr-CH" sz="2000" dirty="0">
              <a:solidFill>
                <a:schemeClr val="bg2">
                  <a:lumMod val="50000"/>
                </a:schemeClr>
              </a:solidFill>
              <a:latin typeface="Tw Cen MT" panose="020B0602020104020603"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7920879" cy="584775"/>
          </a:xfrm>
          <a:prstGeom prst="rect">
            <a:avLst/>
          </a:prstGeom>
          <a:noFill/>
        </p:spPr>
        <p:txBody>
          <a:bodyPr wrap="square" rtlCol="0">
            <a:spAutoFit/>
          </a:bodyPr>
          <a:lstStyle/>
          <a:p>
            <a:r>
              <a:rPr lang="fr-CH" sz="3200">
                <a:solidFill>
                  <a:schemeClr val="tx2">
                    <a:lumMod val="75000"/>
                  </a:schemeClr>
                </a:solidFill>
                <a:latin typeface="Tw Cen MT" panose="020B0602020104020603" pitchFamily="34" charset="0"/>
              </a:rPr>
              <a:t>Miscellaneous topics in multilevel models</a:t>
            </a:r>
            <a:endParaRPr lang="en-GB" sz="3200">
              <a:solidFill>
                <a:schemeClr val="tx2">
                  <a:lumMod val="75000"/>
                </a:schemeClr>
              </a:solidFill>
              <a:latin typeface="Tw Cen MT" panose="020B0602020104020603" pitchFamily="34" charset="0"/>
            </a:endParaRPr>
          </a:p>
        </p:txBody>
      </p:sp>
      <p:cxnSp>
        <p:nvCxnSpPr>
          <p:cNvPr id="7" name="Straight Connector 6">
            <a:extLst>
              <a:ext uri="{FF2B5EF4-FFF2-40B4-BE49-F238E27FC236}">
                <a16:creationId xmlns:a16="http://schemas.microsoft.com/office/drawing/2014/main" id="{526B59DC-56E4-4C96-B773-CD10B71DC35A}"/>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519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Autofit/>
          </a:bodyPr>
          <a:lstStyle/>
          <a:p>
            <a:r>
              <a:rPr lang="fr-CH" sz="1600" dirty="0">
                <a:latin typeface="Calibri Light" panose="020F0302020204030204" pitchFamily="34" charset="0"/>
                <a:cs typeface="Calibri Light" panose="020F0302020204030204" pitchFamily="34" charset="0"/>
              </a:rPr>
              <a:t>In R, the base </a:t>
            </a:r>
            <a:r>
              <a:rPr lang="fr-CH" sz="1600" dirty="0" err="1">
                <a:latin typeface="Courier New" panose="02070309020205020404" pitchFamily="49" charset="0"/>
                <a:cs typeface="Courier New" panose="02070309020205020404" pitchFamily="49" charset="0"/>
              </a:rPr>
              <a:t>anova</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only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performs</a:t>
            </a:r>
            <a:r>
              <a:rPr lang="fr-CH" sz="1600" dirty="0">
                <a:latin typeface="Calibri Light" panose="020F0302020204030204" pitchFamily="34" charset="0"/>
                <a:cs typeface="Calibri Light" panose="020F0302020204030204" pitchFamily="34" charset="0"/>
              </a:rPr>
              <a:t> Type I ANOVA. </a:t>
            </a:r>
            <a:r>
              <a:rPr lang="fr-CH" sz="1600" dirty="0" err="1">
                <a:latin typeface="Calibri Light" panose="020F0302020204030204" pitchFamily="34" charset="0"/>
                <a:cs typeface="Calibri Light" panose="020F0302020204030204" pitchFamily="34" charset="0"/>
              </a:rPr>
              <a:t>However</a:t>
            </a:r>
            <a:r>
              <a:rPr lang="fr-CH" sz="1600" dirty="0">
                <a:latin typeface="Calibri Light" panose="020F0302020204030204" pitchFamily="34" charset="0"/>
                <a:cs typeface="Calibri Light" panose="020F0302020204030204" pitchFamily="34" charset="0"/>
              </a:rPr>
              <a:t>, the </a:t>
            </a:r>
            <a:r>
              <a:rPr lang="fr-CH" sz="1400" dirty="0" err="1">
                <a:latin typeface="Courier New" panose="02070309020205020404" pitchFamily="49" charset="0"/>
                <a:cs typeface="Courier New" panose="02070309020205020404" pitchFamily="49" charset="0"/>
              </a:rPr>
              <a:t>lmerTest</a:t>
            </a:r>
            <a:r>
              <a:rPr lang="fr-CH" sz="1600" dirty="0">
                <a:latin typeface="Times New Roman" panose="02020603050405020304" pitchFamily="18" charset="0"/>
                <a:cs typeface="Times New Roman" panose="02020603050405020304" pitchFamily="18" charset="0"/>
              </a:rPr>
              <a:t> </a:t>
            </a:r>
            <a:r>
              <a:rPr lang="fr-CH" sz="1600" dirty="0">
                <a:latin typeface="Calibri Light" panose="020F0302020204030204" pitchFamily="34" charset="0"/>
                <a:cs typeface="Calibri Light" panose="020F0302020204030204" pitchFamily="34" charset="0"/>
              </a:rPr>
              <a:t>package has an </a:t>
            </a:r>
            <a:r>
              <a:rPr lang="fr-CH" sz="1400" dirty="0" err="1">
                <a:latin typeface="Courier New" panose="02070309020205020404" pitchFamily="49" charset="0"/>
                <a:cs typeface="Courier New" panose="02070309020205020404" pitchFamily="49" charset="0"/>
              </a:rPr>
              <a:t>anova</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same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name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returns</a:t>
            </a:r>
            <a:r>
              <a:rPr lang="fr-CH" sz="1600" dirty="0">
                <a:latin typeface="Calibri Light" panose="020F0302020204030204" pitchFamily="34" charset="0"/>
                <a:cs typeface="Calibri Light" panose="020F0302020204030204" pitchFamily="34" charset="0"/>
              </a:rPr>
              <a:t> Type II or III ANOVA </a:t>
            </a:r>
            <a:r>
              <a:rPr lang="fr-CH" sz="1600" dirty="0" err="1">
                <a:latin typeface="Calibri Light" panose="020F0302020204030204" pitchFamily="34" charset="0"/>
                <a:cs typeface="Calibri Light" panose="020F0302020204030204" pitchFamily="34" charset="0"/>
              </a:rPr>
              <a:t>results</a:t>
            </a:r>
            <a:r>
              <a:rPr lang="fr-CH" sz="1600" dirty="0">
                <a:latin typeface="Calibri Light" panose="020F0302020204030204" pitchFamily="34" charset="0"/>
                <a:cs typeface="Calibri Light" panose="020F0302020204030204" pitchFamily="34" charset="0"/>
              </a:rPr>
              <a:t>. This </a:t>
            </a:r>
            <a:r>
              <a:rPr lang="fr-CH" sz="1600" err="1">
                <a:latin typeface="Calibri Light" panose="020F0302020204030204" pitchFamily="34" charset="0"/>
                <a:cs typeface="Calibri Light" panose="020F0302020204030204" pitchFamily="34" charset="0"/>
              </a:rPr>
              <a:t>works</a:t>
            </a:r>
            <a:r>
              <a:rPr lang="fr-CH" sz="1600">
                <a:latin typeface="Calibri Light" panose="020F0302020204030204" pitchFamily="34" charset="0"/>
                <a:cs typeface="Calibri Light" panose="020F0302020204030204" pitchFamily="34" charset="0"/>
              </a:rPr>
              <a:t> because the </a:t>
            </a:r>
            <a:r>
              <a:rPr lang="fr-CH" sz="1400" dirty="0" err="1">
                <a:latin typeface="Courier New" panose="02070309020205020404" pitchFamily="49" charset="0"/>
                <a:cs typeface="Courier New" panose="02070309020205020404" pitchFamily="49" charset="0"/>
              </a:rPr>
              <a:t>lmerTest</a:t>
            </a:r>
            <a:r>
              <a:rPr lang="fr-CH" sz="1600" dirty="0">
                <a:latin typeface="Times New Roman" panose="02020603050405020304" pitchFamily="18" charset="0"/>
                <a:cs typeface="Times New Roman" panose="02020603050405020304" pitchFamily="18" charset="0"/>
              </a:rPr>
              <a:t> </a:t>
            </a:r>
            <a:r>
              <a:rPr lang="fr-CH" sz="1600" dirty="0">
                <a:latin typeface="Calibri Light" panose="020F0302020204030204" pitchFamily="34" charset="0"/>
                <a:cs typeface="Calibri Light" panose="020F0302020204030204" pitchFamily="34" charset="0"/>
              </a:rPr>
              <a:t>package replaces </a:t>
            </a:r>
            <a:r>
              <a:rPr lang="fr-CH" sz="1600" dirty="0" err="1">
                <a:latin typeface="Calibri Light" panose="020F0302020204030204" pitchFamily="34" charset="0"/>
                <a:cs typeface="Calibri Light" panose="020F0302020204030204" pitchFamily="34" charset="0"/>
              </a:rPr>
              <a:t>R's</a:t>
            </a:r>
            <a:r>
              <a:rPr lang="fr-CH" sz="1600" dirty="0">
                <a:latin typeface="Calibri Light" panose="020F0302020204030204" pitchFamily="34" charset="0"/>
                <a:cs typeface="Calibri Light" panose="020F0302020204030204" pitchFamily="34" charset="0"/>
              </a:rPr>
              <a:t> default </a:t>
            </a:r>
            <a:r>
              <a:rPr lang="fr-CH" sz="1400" dirty="0" err="1">
                <a:latin typeface="Courier New" panose="02070309020205020404" pitchFamily="49" charset="0"/>
                <a:cs typeface="Courier New" panose="02070309020205020404" pitchFamily="49" charset="0"/>
              </a:rPr>
              <a:t>anova</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own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applied</a:t>
            </a:r>
            <a:r>
              <a:rPr lang="fr-CH" sz="1600" dirty="0">
                <a:latin typeface="Calibri Light" panose="020F0302020204030204" pitchFamily="34" charset="0"/>
                <a:cs typeface="Calibri Light" panose="020F0302020204030204" pitchFamily="34" charset="0"/>
              </a:rPr>
              <a:t> to </a:t>
            </a:r>
            <a:r>
              <a:rPr lang="fr-CH" sz="1400" dirty="0" err="1">
                <a:latin typeface="Courier New" panose="02070309020205020404" pitchFamily="49" charset="0"/>
                <a:cs typeface="Courier New" panose="02070309020205020404" pitchFamily="49" charset="0"/>
              </a:rPr>
              <a:t>lmer</a:t>
            </a:r>
            <a:r>
              <a:rPr lang="fr-CH" sz="1600" dirty="0">
                <a:latin typeface="Times New Roman" panose="02020603050405020304" pitchFamily="18" charset="0"/>
                <a:cs typeface="Times New Roman" panose="02020603050405020304" pitchFamily="18" charset="0"/>
              </a:rPr>
              <a:t> </a:t>
            </a:r>
            <a:r>
              <a:rPr lang="fr-CH" sz="1600" dirty="0">
                <a:latin typeface="Calibri Light" panose="020F0302020204030204" pitchFamily="34" charset="0"/>
                <a:cs typeface="Calibri Light" panose="020F0302020204030204" pitchFamily="34" charset="0"/>
              </a:rPr>
              <a:t>model </a:t>
            </a:r>
            <a:r>
              <a:rPr lang="fr-CH" sz="1600" dirty="0" err="1">
                <a:latin typeface="Calibri Light" panose="020F0302020204030204" pitchFamily="34" charset="0"/>
                <a:cs typeface="Calibri Light" panose="020F0302020204030204" pitchFamily="34" charset="0"/>
              </a:rPr>
              <a:t>objects</a:t>
            </a:r>
            <a:r>
              <a:rPr lang="fr-CH" sz="1600" dirty="0">
                <a:latin typeface="Calibri Light" panose="020F0302020204030204" pitchFamily="34" charset="0"/>
                <a:cs typeface="Calibri Light" panose="020F0302020204030204" pitchFamily="34" charset="0"/>
              </a:rPr>
              <a:t>. </a:t>
            </a:r>
          </a:p>
          <a:p>
            <a:endParaRPr lang="fr-CH" sz="1600" b="1" u="sng" dirty="0">
              <a:solidFill>
                <a:srgbClr val="FF0000"/>
              </a:solidFill>
              <a:latin typeface="Times New Roman" panose="02020603050405020304" pitchFamily="18" charset="0"/>
              <a:cs typeface="Times New Roman" panose="02020603050405020304" pitchFamily="18" charset="0"/>
            </a:endParaRPr>
          </a:p>
          <a:p>
            <a:r>
              <a:rPr lang="fr-CH" sz="1600" b="1" u="sng" dirty="0" err="1">
                <a:solidFill>
                  <a:srgbClr val="FF0000"/>
                </a:solidFill>
                <a:latin typeface="Calibri Light" panose="020F0302020204030204" pitchFamily="34" charset="0"/>
                <a:cs typeface="Calibri Light" panose="020F0302020204030204" pitchFamily="34" charset="0"/>
              </a:rPr>
              <a:t>Keep</a:t>
            </a:r>
            <a:r>
              <a:rPr lang="fr-CH" sz="1600" b="1" u="sng" dirty="0">
                <a:solidFill>
                  <a:srgbClr val="FF0000"/>
                </a:solidFill>
                <a:latin typeface="Calibri Light" panose="020F0302020204030204" pitchFamily="34" charset="0"/>
                <a:cs typeface="Calibri Light" panose="020F0302020204030204" pitchFamily="34" charset="0"/>
              </a:rPr>
              <a:t> </a:t>
            </a:r>
            <a:r>
              <a:rPr lang="fr-CH" sz="1600" b="1" u="sng" dirty="0" err="1">
                <a:solidFill>
                  <a:srgbClr val="FF0000"/>
                </a:solidFill>
                <a:latin typeface="Calibri Light" panose="020F0302020204030204" pitchFamily="34" charset="0"/>
                <a:cs typeface="Calibri Light" panose="020F0302020204030204" pitchFamily="34" charset="0"/>
              </a:rPr>
              <a:t>track</a:t>
            </a:r>
            <a:r>
              <a:rPr lang="fr-CH" sz="1600" b="1" u="sng" dirty="0">
                <a:solidFill>
                  <a:srgbClr val="FF0000"/>
                </a:solidFill>
                <a:latin typeface="Calibri Light" panose="020F0302020204030204" pitchFamily="34" charset="0"/>
                <a:cs typeface="Calibri Light" panose="020F0302020204030204" pitchFamily="34" charset="0"/>
              </a:rPr>
              <a:t> </a:t>
            </a:r>
            <a:r>
              <a:rPr lang="fr-CH" sz="1600" b="1" u="sng" dirty="0" err="1">
                <a:solidFill>
                  <a:srgbClr val="FF0000"/>
                </a:solidFill>
                <a:latin typeface="Calibri Light" panose="020F0302020204030204" pitchFamily="34" charset="0"/>
                <a:cs typeface="Calibri Light" panose="020F0302020204030204" pitchFamily="34" charset="0"/>
              </a:rPr>
              <a:t>carefully</a:t>
            </a:r>
            <a:r>
              <a:rPr lang="fr-CH" sz="1600" b="1" dirty="0">
                <a:solidFill>
                  <a:srgbClr val="FF0000"/>
                </a:solidFill>
                <a:latin typeface="Calibri Light" panose="020F0302020204030204" pitchFamily="34" charset="0"/>
                <a:cs typeface="Calibri Light" panose="020F0302020204030204" pitchFamily="34" charset="0"/>
              </a:rPr>
              <a:t> </a:t>
            </a:r>
            <a:r>
              <a:rPr lang="fr-CH" sz="1600" dirty="0">
                <a:latin typeface="Calibri Light" panose="020F0302020204030204" pitchFamily="34" charset="0"/>
                <a:cs typeface="Calibri Light" panose="020F0302020204030204" pitchFamily="34" charset="0"/>
              </a:rPr>
              <a:t>of </a:t>
            </a:r>
            <a:r>
              <a:rPr lang="fr-CH" sz="1600" dirty="0" err="1">
                <a:latin typeface="Calibri Light" panose="020F0302020204030204" pitchFamily="34" charset="0"/>
                <a:cs typeface="Calibri Light" panose="020F0302020204030204" pitchFamily="34" charset="0"/>
              </a:rPr>
              <a:t>when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you</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apply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ANOVA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model, </a:t>
            </a:r>
            <a:r>
              <a:rPr lang="fr-CH" sz="1600" dirty="0" err="1">
                <a:latin typeface="Calibri Light" panose="020F0302020204030204" pitchFamily="34" charset="0"/>
                <a:cs typeface="Calibri Light" panose="020F0302020204030204" pitchFamily="34" charset="0"/>
              </a:rPr>
              <a:t>because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they</a:t>
            </a:r>
            <a:r>
              <a:rPr lang="fr-CH" sz="1600" dirty="0">
                <a:latin typeface="Calibri Light" panose="020F0302020204030204" pitchFamily="34" charset="0"/>
                <a:cs typeface="Calibri Light" panose="020F0302020204030204" pitchFamily="34" charset="0"/>
              </a:rPr>
              <a:t> </a:t>
            </a:r>
            <a:r>
              <a:rPr lang="fr-CH" sz="1600" i="1" dirty="0">
                <a:latin typeface="Calibri Light" panose="020F0302020204030204" pitchFamily="34" charset="0"/>
                <a:cs typeface="Calibri Light" panose="020F0302020204030204" pitchFamily="34" charset="0"/>
              </a:rPr>
              <a:t>do </a:t>
            </a:r>
            <a:r>
              <a:rPr lang="fr-CH" sz="1600" dirty="0" err="1">
                <a:latin typeface="Calibri Light" panose="020F0302020204030204" pitchFamily="34" charset="0"/>
                <a:cs typeface="Calibri Light" panose="020F0302020204030204" pitchFamily="34" charset="0"/>
              </a:rPr>
              <a:t>differ</a:t>
            </a:r>
            <a:r>
              <a:rPr lang="fr-CH" sz="1600" dirty="0">
                <a:latin typeface="Calibri Light" panose="020F0302020204030204" pitchFamily="34" charset="0"/>
                <a:cs typeface="Calibri Light" panose="020F0302020204030204" pitchFamily="34" charset="0"/>
              </a:rPr>
              <a:t>!</a:t>
            </a: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r>
              <a:rPr lang="fr-CH" sz="1600" dirty="0">
                <a:latin typeface="Calibri Light" panose="020F0302020204030204" pitchFamily="34" charset="0"/>
                <a:cs typeface="Calibri Light" panose="020F0302020204030204" pitchFamily="34" charset="0"/>
              </a:rPr>
              <a:t>If an ANOVA breakdown </a:t>
            </a:r>
            <a:r>
              <a:rPr lang="fr-CH" sz="1600" dirty="0" err="1">
                <a:latin typeface="Calibri Light" panose="020F0302020204030204" pitchFamily="34" charset="0"/>
                <a:cs typeface="Calibri Light" panose="020F0302020204030204" pitchFamily="34" charset="0"/>
              </a:rPr>
              <a:t>does</a:t>
            </a:r>
            <a:r>
              <a:rPr lang="fr-CH" sz="1600" dirty="0">
                <a:latin typeface="Calibri Light" panose="020F0302020204030204" pitchFamily="34" charset="0"/>
                <a:cs typeface="Calibri Light" panose="020F0302020204030204" pitchFamily="34" charset="0"/>
              </a:rPr>
              <a:t> not mention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type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very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likely</a:t>
            </a:r>
            <a:r>
              <a:rPr lang="fr-CH" sz="1600" dirty="0">
                <a:latin typeface="Calibri Light" panose="020F0302020204030204" pitchFamily="34" charset="0"/>
                <a:cs typeface="Calibri Light" panose="020F0302020204030204" pitchFamily="34" charset="0"/>
              </a:rPr>
              <a:t> Type I in R,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br>
              <a:rPr lang="fr-CH" sz="1600" dirty="0">
                <a:latin typeface="Calibri Light" panose="020F0302020204030204" pitchFamily="34" charset="0"/>
                <a:cs typeface="Calibri Light" panose="020F0302020204030204" pitchFamily="34" charset="0"/>
              </a:rPr>
            </a:br>
            <a:r>
              <a:rPr lang="fr-CH" sz="1600" dirty="0" err="1">
                <a:latin typeface="Calibri Light" panose="020F0302020204030204" pitchFamily="34" charset="0"/>
                <a:cs typeface="Calibri Light" panose="020F0302020204030204" pitchFamily="34" charset="0"/>
              </a:rPr>
              <a:t>rarely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interesting</a:t>
            </a:r>
            <a:r>
              <a:rPr lang="fr-CH" sz="1600" dirty="0">
                <a:latin typeface="Calibri Light" panose="020F0302020204030204" pitchFamily="34" charset="0"/>
                <a:cs typeface="Calibri Light" panose="020F0302020204030204" pitchFamily="34" charset="0"/>
              </a:rPr>
              <a:t>. </a:t>
            </a:r>
            <a:r>
              <a:rPr lang="fr-CH" sz="1600" err="1">
                <a:latin typeface="Calibri Light" panose="020F0302020204030204" pitchFamily="34" charset="0"/>
                <a:cs typeface="Calibri Light" panose="020F0302020204030204" pitchFamily="34" charset="0"/>
              </a:rPr>
              <a:t>Normally</a:t>
            </a:r>
            <a:r>
              <a:rPr lang="fr-CH" sz="1600">
                <a:latin typeface="Calibri Light" panose="020F0302020204030204" pitchFamily="34" charset="0"/>
                <a:cs typeface="Calibri Light" panose="020F0302020204030204" pitchFamily="34" charset="0"/>
              </a:rPr>
              <a:t> Type </a:t>
            </a:r>
            <a:r>
              <a:rPr lang="fr-CH" sz="1600" dirty="0">
                <a:latin typeface="Calibri Light" panose="020F0302020204030204" pitchFamily="34" charset="0"/>
                <a:cs typeface="Calibri Light" panose="020F0302020204030204" pitchFamily="34" charset="0"/>
              </a:rPr>
              <a:t>II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recommended</a:t>
            </a:r>
            <a:r>
              <a:rPr lang="fr-CH" sz="1600" dirty="0">
                <a:latin typeface="Calibri Light" panose="020F0302020204030204" pitchFamily="34" charset="0"/>
                <a:cs typeface="Calibri Light" panose="020F0302020204030204" pitchFamily="34" charset="0"/>
              </a:rPr>
              <a:t> for caution </a:t>
            </a:r>
            <a:r>
              <a:rPr lang="fr-CH" sz="1600">
                <a:latin typeface="Calibri Light" panose="020F0302020204030204" pitchFamily="34" charset="0"/>
                <a:cs typeface="Calibri Light" panose="020F0302020204030204" pitchFamily="34" charset="0"/>
              </a:rPr>
              <a:t>in models </a:t>
            </a:r>
            <a:r>
              <a:rPr lang="fr-CH" sz="1600" err="1">
                <a:latin typeface="Calibri Light" panose="020F0302020204030204" pitchFamily="34" charset="0"/>
                <a:cs typeface="Calibri Light" panose="020F0302020204030204" pitchFamily="34" charset="0"/>
              </a:rPr>
              <a:t>with</a:t>
            </a:r>
            <a:r>
              <a:rPr lang="fr-CH" sz="1600">
                <a:latin typeface="Calibri Light" panose="020F0302020204030204" pitchFamily="34" charset="0"/>
                <a:cs typeface="Calibri Light" panose="020F0302020204030204" pitchFamily="34" charset="0"/>
              </a:rPr>
              <a:t> interactions.</a:t>
            </a:r>
            <a:endParaRPr lang="fr-CH" sz="1600" dirty="0">
              <a:latin typeface="Calibri Light" panose="020F0302020204030204" pitchFamily="34" charset="0"/>
              <a:cs typeface="Calibri Light" panose="020F0302020204030204" pitchFamily="34" charset="0"/>
            </a:endParaRPr>
          </a:p>
        </p:txBody>
      </p:sp>
      <p:sp>
        <p:nvSpPr>
          <p:cNvPr id="9" name="TextBox 8">
            <a:extLst>
              <a:ext uri="{FF2B5EF4-FFF2-40B4-BE49-F238E27FC236}">
                <a16:creationId xmlns:a16="http://schemas.microsoft.com/office/drawing/2014/main" id="{36743E0D-4977-42EF-886F-8037CE602756}"/>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A. Cautions </a:t>
            </a:r>
            <a:r>
              <a:rPr lang="fr-CH" sz="3200" dirty="0" err="1">
                <a:solidFill>
                  <a:schemeClr val="tx2">
                    <a:lumMod val="75000"/>
                  </a:schemeClr>
                </a:solidFill>
                <a:latin typeface="Tw Cen MT" panose="020B0602020104020603" pitchFamily="34" charset="0"/>
              </a:rPr>
              <a:t>with</a:t>
            </a:r>
            <a:r>
              <a:rPr lang="fr-CH" sz="3200" dirty="0">
                <a:solidFill>
                  <a:schemeClr val="tx2">
                    <a:lumMod val="75000"/>
                  </a:schemeClr>
                </a:solidFill>
                <a:latin typeface="Tw Cen MT" panose="020B0602020104020603" pitchFamily="34" charset="0"/>
              </a:rPr>
              <a:t> ANOVA </a:t>
            </a:r>
            <a:r>
              <a:rPr lang="fr-CH" sz="3200" dirty="0" err="1">
                <a:solidFill>
                  <a:schemeClr val="tx2">
                    <a:lumMod val="75000"/>
                  </a:schemeClr>
                </a:solidFill>
                <a:latin typeface="Tw Cen MT" panose="020B0602020104020603" pitchFamily="34" charset="0"/>
              </a:rPr>
              <a:t>functions</a:t>
            </a:r>
            <a:r>
              <a:rPr lang="fr-CH" sz="3200" dirty="0">
                <a:solidFill>
                  <a:schemeClr val="tx2">
                    <a:lumMod val="75000"/>
                  </a:schemeClr>
                </a:solidFill>
                <a:latin typeface="Tw Cen MT" panose="020B0602020104020603" pitchFamily="34" charset="0"/>
              </a:rPr>
              <a:t> in R</a:t>
            </a:r>
            <a:endParaRPr lang="en-GB" sz="3200" dirty="0">
              <a:solidFill>
                <a:schemeClr val="tx2">
                  <a:lumMod val="75000"/>
                </a:schemeClr>
              </a:solidFill>
              <a:latin typeface="Tw Cen MT" panose="020B0602020104020603" pitchFamily="34" charset="0"/>
            </a:endParaRPr>
          </a:p>
        </p:txBody>
      </p:sp>
      <p:graphicFrame>
        <p:nvGraphicFramePr>
          <p:cNvPr id="10" name="Table 9">
            <a:extLst>
              <a:ext uri="{FF2B5EF4-FFF2-40B4-BE49-F238E27FC236}">
                <a16:creationId xmlns:a16="http://schemas.microsoft.com/office/drawing/2014/main" id="{27441857-41F1-4FF8-AD4C-BFB209548C3E}"/>
              </a:ext>
            </a:extLst>
          </p:cNvPr>
          <p:cNvGraphicFramePr>
            <a:graphicFrameLocks noGrp="1"/>
          </p:cNvGraphicFramePr>
          <p:nvPr>
            <p:extLst>
              <p:ext uri="{D42A27DB-BD31-4B8C-83A1-F6EECF244321}">
                <p14:modId xmlns:p14="http://schemas.microsoft.com/office/powerpoint/2010/main" val="495391468"/>
              </p:ext>
            </p:extLst>
          </p:nvPr>
        </p:nvGraphicFramePr>
        <p:xfrm>
          <a:off x="1543619" y="3440189"/>
          <a:ext cx="9104762" cy="1609328"/>
        </p:xfrm>
        <a:graphic>
          <a:graphicData uri="http://schemas.openxmlformats.org/drawingml/2006/table">
            <a:tbl>
              <a:tblPr firstRow="1" bandRow="1">
                <a:tableStyleId>{2D5ABB26-0587-4C30-8999-92F81FD0307C}</a:tableStyleId>
              </a:tblPr>
              <a:tblGrid>
                <a:gridCol w="1209836">
                  <a:extLst>
                    <a:ext uri="{9D8B030D-6E8A-4147-A177-3AD203B41FA5}">
                      <a16:colId xmlns:a16="http://schemas.microsoft.com/office/drawing/2014/main" val="20000"/>
                    </a:ext>
                  </a:extLst>
                </a:gridCol>
                <a:gridCol w="1247643">
                  <a:extLst>
                    <a:ext uri="{9D8B030D-6E8A-4147-A177-3AD203B41FA5}">
                      <a16:colId xmlns:a16="http://schemas.microsoft.com/office/drawing/2014/main" val="20001"/>
                    </a:ext>
                  </a:extLst>
                </a:gridCol>
                <a:gridCol w="1209836">
                  <a:extLst>
                    <a:ext uri="{9D8B030D-6E8A-4147-A177-3AD203B41FA5}">
                      <a16:colId xmlns:a16="http://schemas.microsoft.com/office/drawing/2014/main" val="20002"/>
                    </a:ext>
                  </a:extLst>
                </a:gridCol>
                <a:gridCol w="1361065">
                  <a:extLst>
                    <a:ext uri="{9D8B030D-6E8A-4147-A177-3AD203B41FA5}">
                      <a16:colId xmlns:a16="http://schemas.microsoft.com/office/drawing/2014/main" val="20003"/>
                    </a:ext>
                  </a:extLst>
                </a:gridCol>
                <a:gridCol w="4076382">
                  <a:extLst>
                    <a:ext uri="{9D8B030D-6E8A-4147-A177-3AD203B41FA5}">
                      <a16:colId xmlns:a16="http://schemas.microsoft.com/office/drawing/2014/main" val="1898638666"/>
                    </a:ext>
                  </a:extLst>
                </a:gridCol>
              </a:tblGrid>
              <a:tr h="288032">
                <a:tc>
                  <a:txBody>
                    <a:bodyPr/>
                    <a:lstStyle/>
                    <a:p>
                      <a:r>
                        <a:rPr lang="fr-CH" sz="1200" b="1">
                          <a:latin typeface="Calibri Light" panose="020F0302020204030204" pitchFamily="34" charset="0"/>
                          <a:cs typeface="Calibri Light" panose="020F0302020204030204" pitchFamily="34" charset="0"/>
                        </a:rPr>
                        <a:t>Package</a:t>
                      </a:r>
                      <a:endParaRPr lang="en-GB" sz="12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H" sz="1200" b="1">
                          <a:latin typeface="Calibri Light" panose="020F0302020204030204" pitchFamily="34" charset="0"/>
                          <a:cs typeface="Calibri Light" panose="020F0302020204030204" pitchFamily="34" charset="0"/>
                        </a:rPr>
                        <a:t>Function</a:t>
                      </a:r>
                      <a:endParaRPr lang="en-GB" sz="12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H" sz="1200" b="1">
                          <a:latin typeface="Calibri Light" panose="020F0302020204030204" pitchFamily="34" charset="0"/>
                          <a:cs typeface="Calibri Light" panose="020F0302020204030204" pitchFamily="34" charset="0"/>
                        </a:rPr>
                        <a:t>Models</a:t>
                      </a:r>
                      <a:endParaRPr lang="en-GB" sz="12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H" sz="1200" b="1" dirty="0">
                          <a:latin typeface="Calibri Light" panose="020F0302020204030204" pitchFamily="34" charset="0"/>
                          <a:cs typeface="Calibri Light" panose="020F0302020204030204" pitchFamily="34" charset="0"/>
                        </a:rPr>
                        <a:t>Type ANOVA</a:t>
                      </a:r>
                      <a:endParaRPr lang="en-GB" sz="1200" b="1"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200" b="1" dirty="0">
                          <a:latin typeface="Calibri Light" panose="020F0302020204030204" pitchFamily="34" charset="0"/>
                          <a:cs typeface="Calibri Light" panose="020F0302020204030204" pitchFamily="34" charset="0"/>
                        </a:rPr>
                        <a:t>Comment</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8032">
                <a:tc>
                  <a:txBody>
                    <a:bodyPr/>
                    <a:lstStyle/>
                    <a:p>
                      <a:r>
                        <a:rPr lang="en-GB" sz="1200" dirty="0">
                          <a:latin typeface="Calibri Light" panose="020F0302020204030204" pitchFamily="34" charset="0"/>
                          <a:cs typeface="Calibri Light" panose="020F0302020204030204" pitchFamily="34" charset="0"/>
                        </a:rPr>
                        <a:t>base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lang="en-GB" sz="1200" dirty="0" err="1">
                          <a:latin typeface="Calibri Light" panose="020F0302020204030204" pitchFamily="34" charset="0"/>
                          <a:cs typeface="Calibri Light" panose="020F0302020204030204" pitchFamily="34" charset="0"/>
                        </a:rPr>
                        <a:t>aov</a:t>
                      </a:r>
                      <a:endParaRPr lang="en-GB" sz="1200" dirty="0">
                        <a:latin typeface="Calibri Light" panose="020F0302020204030204" pitchFamily="34" charset="0"/>
                        <a:cs typeface="Calibri Light" panose="020F0302020204030204" pitchFamily="34"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lang="en-GB" sz="1200" dirty="0" err="1">
                          <a:latin typeface="Calibri Light" panose="020F0302020204030204" pitchFamily="34" charset="0"/>
                          <a:cs typeface="Calibri Light" panose="020F0302020204030204" pitchFamily="34" charset="0"/>
                        </a:rPr>
                        <a:t>aov</a:t>
                      </a:r>
                      <a:endParaRPr lang="en-GB" sz="1200" dirty="0">
                        <a:latin typeface="Calibri Light" panose="020F0302020204030204" pitchFamily="34" charset="0"/>
                        <a:cs typeface="Calibri Light" panose="020F0302020204030204" pitchFamily="34"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lang="en-GB" sz="1200" dirty="0">
                          <a:latin typeface="Calibri Light" panose="020F0302020204030204" pitchFamily="34" charset="0"/>
                          <a:cs typeface="Calibri Light" panose="020F0302020204030204" pitchFamily="34"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lang="en-GB" sz="1200" dirty="0">
                          <a:latin typeface="Calibri Light" panose="020F0302020204030204" pitchFamily="34" charset="0"/>
                          <a:cs typeface="Calibri Light" panose="020F0302020204030204" pitchFamily="34" charset="0"/>
                        </a:rPr>
                        <a:t>Fits a factorial model, not strictly speaking an ANOVA, but can be used in an intermediary step for fitting rm-ANOVA</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281491337"/>
                  </a:ext>
                </a:extLst>
              </a:tr>
              <a:tr h="288032">
                <a:tc>
                  <a:txBody>
                    <a:bodyPr/>
                    <a:lstStyle/>
                    <a:p>
                      <a:r>
                        <a:rPr lang="fr-CH" sz="1200">
                          <a:latin typeface="Calibri Light" panose="020F0302020204030204" pitchFamily="34" charset="0"/>
                          <a:cs typeface="Calibri Light" panose="020F0302020204030204" pitchFamily="34" charset="0"/>
                        </a:rPr>
                        <a:t>base</a:t>
                      </a:r>
                      <a:endParaRPr lang="en-GB" sz="1200">
                        <a:latin typeface="Calibri Light" panose="020F0302020204030204" pitchFamily="34" charset="0"/>
                        <a:cs typeface="Calibri Light" panose="020F0302020204030204" pitchFamily="34" charset="0"/>
                      </a:endParaRPr>
                    </a:p>
                  </a:txBody>
                  <a:tcPr anchor="ctr">
                    <a:lnT w="12700" cap="flat" cmpd="sng" algn="ctr">
                      <a:solidFill>
                        <a:schemeClr val="tx1"/>
                      </a:solidFill>
                      <a:prstDash val="sysDot"/>
                      <a:round/>
                      <a:headEnd type="none" w="med" len="med"/>
                      <a:tailEnd type="none" w="med" len="med"/>
                    </a:lnT>
                  </a:tcPr>
                </a:tc>
                <a:tc>
                  <a:txBody>
                    <a:bodyPr/>
                    <a:lstStyle/>
                    <a:p>
                      <a:r>
                        <a:rPr lang="fr-CH" sz="1200">
                          <a:latin typeface="Calibri Light" panose="020F0302020204030204" pitchFamily="34" charset="0"/>
                          <a:cs typeface="Calibri Light" panose="020F0302020204030204" pitchFamily="34" charset="0"/>
                        </a:rPr>
                        <a:t>anova</a:t>
                      </a:r>
                      <a:endParaRPr lang="en-GB" sz="1200">
                        <a:latin typeface="Calibri Light" panose="020F0302020204030204" pitchFamily="34" charset="0"/>
                        <a:cs typeface="Calibri Light" panose="020F0302020204030204" pitchFamily="34" charset="0"/>
                      </a:endParaRPr>
                    </a:p>
                  </a:txBody>
                  <a:tcPr anchor="ctr">
                    <a:lnT w="12700" cap="flat" cmpd="sng" algn="ctr">
                      <a:solidFill>
                        <a:schemeClr val="tx1"/>
                      </a:solidFill>
                      <a:prstDash val="sysDot"/>
                      <a:round/>
                      <a:headEnd type="none" w="med" len="med"/>
                      <a:tailEnd type="none" w="med" len="med"/>
                    </a:lnT>
                  </a:tcPr>
                </a:tc>
                <a:tc>
                  <a:txBody>
                    <a:bodyPr/>
                    <a:lstStyle/>
                    <a:p>
                      <a:r>
                        <a:rPr lang="fr-CH" sz="1200">
                          <a:latin typeface="Calibri Light" panose="020F0302020204030204" pitchFamily="34" charset="0"/>
                          <a:cs typeface="Calibri Light" panose="020F0302020204030204" pitchFamily="34" charset="0"/>
                        </a:rPr>
                        <a:t>lm,glm</a:t>
                      </a:r>
                      <a:endParaRPr lang="en-GB" sz="1200">
                        <a:latin typeface="Calibri Light" panose="020F0302020204030204" pitchFamily="34" charset="0"/>
                        <a:cs typeface="Calibri Light" panose="020F0302020204030204" pitchFamily="34" charset="0"/>
                      </a:endParaRPr>
                    </a:p>
                  </a:txBody>
                  <a:tcPr anchor="ctr">
                    <a:lnT w="12700" cap="flat" cmpd="sng" algn="ctr">
                      <a:solidFill>
                        <a:schemeClr val="tx1"/>
                      </a:solidFill>
                      <a:prstDash val="sysDot"/>
                      <a:round/>
                      <a:headEnd type="none" w="med" len="med"/>
                      <a:tailEnd type="none" w="med" len="med"/>
                    </a:lnT>
                  </a:tcPr>
                </a:tc>
                <a:tc>
                  <a:txBody>
                    <a:bodyPr/>
                    <a:lstStyle/>
                    <a:p>
                      <a:r>
                        <a:rPr lang="fr-CH" sz="1200" dirty="0">
                          <a:latin typeface="Calibri Light" panose="020F0302020204030204" pitchFamily="34" charset="0"/>
                          <a:cs typeface="Calibri Light" panose="020F0302020204030204" pitchFamily="34" charset="0"/>
                        </a:rPr>
                        <a:t>1</a:t>
                      </a:r>
                      <a:endParaRPr lang="en-GB" sz="1200" dirty="0">
                        <a:latin typeface="Calibri Light" panose="020F0302020204030204" pitchFamily="34" charset="0"/>
                        <a:cs typeface="Calibri Light" panose="020F0302020204030204" pitchFamily="34" charset="0"/>
                      </a:endParaRPr>
                    </a:p>
                  </a:txBody>
                  <a:tcPr anchor="ctr">
                    <a:lnT w="12700" cap="flat" cmpd="sng" algn="ctr">
                      <a:solidFill>
                        <a:schemeClr val="tx1"/>
                      </a:solidFill>
                      <a:prstDash val="sysDot"/>
                      <a:round/>
                      <a:headEnd type="none" w="med" len="med"/>
                      <a:tailEnd type="none" w="med" len="med"/>
                    </a:lnT>
                  </a:tcPr>
                </a:tc>
                <a:tc>
                  <a:txBody>
                    <a:bodyPr/>
                    <a:lstStyle/>
                    <a:p>
                      <a:r>
                        <a:rPr lang="en-GB" sz="1200" dirty="0">
                          <a:latin typeface="Calibri Light" panose="020F0302020204030204" pitchFamily="34" charset="0"/>
                          <a:cs typeface="Calibri Light" panose="020F0302020204030204" pitchFamily="34" charset="0"/>
                        </a:rPr>
                        <a:t>Type I ANOVA and generic model comparisons</a:t>
                      </a:r>
                    </a:p>
                  </a:txBody>
                  <a:tcPr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10001"/>
                  </a:ext>
                </a:extLst>
              </a:tr>
              <a:tr h="288032">
                <a:tc>
                  <a:txBody>
                    <a:bodyPr/>
                    <a:lstStyle/>
                    <a:p>
                      <a:r>
                        <a:rPr lang="fr-CH" sz="1200">
                          <a:latin typeface="Calibri Light" panose="020F0302020204030204" pitchFamily="34" charset="0"/>
                          <a:cs typeface="Calibri Light" panose="020F0302020204030204" pitchFamily="34" charset="0"/>
                        </a:rPr>
                        <a:t>car</a:t>
                      </a:r>
                      <a:endParaRPr lang="en-GB" sz="1200">
                        <a:latin typeface="Calibri Light" panose="020F0302020204030204" pitchFamily="34" charset="0"/>
                        <a:cs typeface="Calibri Light" panose="020F0302020204030204" pitchFamily="34" charset="0"/>
                      </a:endParaRPr>
                    </a:p>
                  </a:txBody>
                  <a:tcPr anchor="ctr"/>
                </a:tc>
                <a:tc>
                  <a:txBody>
                    <a:bodyPr/>
                    <a:lstStyle/>
                    <a:p>
                      <a:r>
                        <a:rPr lang="fr-CH" sz="1200">
                          <a:latin typeface="Calibri Light" panose="020F0302020204030204" pitchFamily="34" charset="0"/>
                          <a:cs typeface="Calibri Light" panose="020F0302020204030204" pitchFamily="34" charset="0"/>
                        </a:rPr>
                        <a:t>Anova</a:t>
                      </a:r>
                      <a:endParaRPr lang="en-GB" sz="1200">
                        <a:latin typeface="Calibri Light" panose="020F0302020204030204" pitchFamily="34" charset="0"/>
                        <a:cs typeface="Calibri Light" panose="020F0302020204030204" pitchFamily="34" charset="0"/>
                      </a:endParaRPr>
                    </a:p>
                  </a:txBody>
                  <a:tcPr anchor="ctr"/>
                </a:tc>
                <a:tc>
                  <a:txBody>
                    <a:bodyPr/>
                    <a:lstStyle/>
                    <a:p>
                      <a:r>
                        <a:rPr lang="fr-CH" sz="1200">
                          <a:latin typeface="Calibri Light" panose="020F0302020204030204" pitchFamily="34" charset="0"/>
                          <a:cs typeface="Calibri Light" panose="020F0302020204030204" pitchFamily="34" charset="0"/>
                        </a:rPr>
                        <a:t>lm,glm</a:t>
                      </a:r>
                      <a:endParaRPr lang="en-GB" sz="1200">
                        <a:latin typeface="Calibri Light" panose="020F0302020204030204" pitchFamily="34" charset="0"/>
                        <a:cs typeface="Calibri Light" panose="020F0302020204030204" pitchFamily="34" charset="0"/>
                      </a:endParaRPr>
                    </a:p>
                  </a:txBody>
                  <a:tcPr anchor="ctr"/>
                </a:tc>
                <a:tc>
                  <a:txBody>
                    <a:bodyPr/>
                    <a:lstStyle/>
                    <a:p>
                      <a:r>
                        <a:rPr lang="fr-CH" sz="1200" dirty="0">
                          <a:latin typeface="Calibri Light" panose="020F0302020204030204" pitchFamily="34" charset="0"/>
                          <a:cs typeface="Calibri Light" panose="020F0302020204030204" pitchFamily="34" charset="0"/>
                        </a:rPr>
                        <a:t>2,3</a:t>
                      </a:r>
                      <a:endParaRPr lang="en-GB" sz="1200" dirty="0">
                        <a:latin typeface="Calibri Light" panose="020F0302020204030204" pitchFamily="34" charset="0"/>
                        <a:cs typeface="Calibri Light" panose="020F0302020204030204" pitchFamily="34" charset="0"/>
                      </a:endParaRPr>
                    </a:p>
                  </a:txBody>
                  <a:tcPr anchor="ctr"/>
                </a:tc>
                <a:tc>
                  <a:txBody>
                    <a:bodyPr/>
                    <a:lstStyle/>
                    <a:p>
                      <a:r>
                        <a:rPr lang="en-GB" sz="1200" dirty="0">
                          <a:latin typeface="Calibri Light" panose="020F0302020204030204" pitchFamily="34" charset="0"/>
                          <a:cs typeface="Calibri Light" panose="020F0302020204030204" pitchFamily="34" charset="0"/>
                        </a:rPr>
                        <a:t>Type II and III ANOVA for many types of R models</a:t>
                      </a:r>
                    </a:p>
                  </a:txBody>
                  <a:tcPr anchor="ctr"/>
                </a:tc>
                <a:extLst>
                  <a:ext uri="{0D108BD9-81ED-4DB2-BD59-A6C34878D82A}">
                    <a16:rowId xmlns:a16="http://schemas.microsoft.com/office/drawing/2014/main" val="10002"/>
                  </a:ext>
                </a:extLst>
              </a:tr>
              <a:tr h="288032">
                <a:tc>
                  <a:txBody>
                    <a:bodyPr/>
                    <a:lstStyle/>
                    <a:p>
                      <a:r>
                        <a:rPr lang="fr-CH" sz="1200" dirty="0" err="1">
                          <a:latin typeface="Calibri Light" panose="020F0302020204030204" pitchFamily="34" charset="0"/>
                          <a:cs typeface="Calibri Light" panose="020F0302020204030204" pitchFamily="34" charset="0"/>
                        </a:rPr>
                        <a:t>lmerTest</a:t>
                      </a:r>
                      <a:endParaRPr lang="en-GB" sz="1200" dirty="0">
                        <a:latin typeface="Calibri Light" panose="020F0302020204030204" pitchFamily="34" charset="0"/>
                        <a:cs typeface="Calibri Light" panose="020F0302020204030204" pitchFamily="34" charset="0"/>
                      </a:endParaRPr>
                    </a:p>
                  </a:txBody>
                  <a:tcPr anchor="ctr">
                    <a:lnB w="12700" cap="flat" cmpd="sng" algn="ctr">
                      <a:solidFill>
                        <a:schemeClr val="tx1"/>
                      </a:solidFill>
                      <a:prstDash val="solid"/>
                      <a:round/>
                      <a:headEnd type="none" w="med" len="med"/>
                      <a:tailEnd type="none" w="med" len="med"/>
                    </a:lnB>
                  </a:tcPr>
                </a:tc>
                <a:tc>
                  <a:txBody>
                    <a:bodyPr/>
                    <a:lstStyle/>
                    <a:p>
                      <a:r>
                        <a:rPr lang="fr-CH" sz="1200" dirty="0" err="1">
                          <a:latin typeface="Calibri Light" panose="020F0302020204030204" pitchFamily="34" charset="0"/>
                          <a:cs typeface="Calibri Light" panose="020F0302020204030204" pitchFamily="34" charset="0"/>
                        </a:rPr>
                        <a:t>anova</a:t>
                      </a:r>
                      <a:endParaRPr lang="en-GB" sz="1200" dirty="0">
                        <a:latin typeface="Calibri Light" panose="020F0302020204030204" pitchFamily="34" charset="0"/>
                        <a:cs typeface="Calibri Light" panose="020F0302020204030204" pitchFamily="34" charset="0"/>
                      </a:endParaRPr>
                    </a:p>
                  </a:txBody>
                  <a:tcPr anchor="ctr">
                    <a:lnB w="12700" cap="flat" cmpd="sng" algn="ctr">
                      <a:solidFill>
                        <a:schemeClr val="tx1"/>
                      </a:solidFill>
                      <a:prstDash val="solid"/>
                      <a:round/>
                      <a:headEnd type="none" w="med" len="med"/>
                      <a:tailEnd type="none" w="med" len="med"/>
                    </a:lnB>
                  </a:tcPr>
                </a:tc>
                <a:tc>
                  <a:txBody>
                    <a:bodyPr/>
                    <a:lstStyle/>
                    <a:p>
                      <a:r>
                        <a:rPr lang="fr-CH" sz="1200" dirty="0" err="1">
                          <a:latin typeface="Calibri Light" panose="020F0302020204030204" pitchFamily="34" charset="0"/>
                          <a:cs typeface="Calibri Light" panose="020F0302020204030204" pitchFamily="34" charset="0"/>
                        </a:rPr>
                        <a:t>merMod</a:t>
                      </a:r>
                      <a:endParaRPr lang="en-GB" sz="1200" dirty="0">
                        <a:latin typeface="Calibri Light" panose="020F0302020204030204" pitchFamily="34" charset="0"/>
                        <a:cs typeface="Calibri Light" panose="020F0302020204030204" pitchFamily="34" charset="0"/>
                      </a:endParaRPr>
                    </a:p>
                  </a:txBody>
                  <a:tcPr anchor="ctr">
                    <a:lnB w="12700" cap="flat" cmpd="sng" algn="ctr">
                      <a:solidFill>
                        <a:schemeClr val="tx1"/>
                      </a:solidFill>
                      <a:prstDash val="solid"/>
                      <a:round/>
                      <a:headEnd type="none" w="med" len="med"/>
                      <a:tailEnd type="none" w="med" len="med"/>
                    </a:lnB>
                  </a:tcPr>
                </a:tc>
                <a:tc>
                  <a:txBody>
                    <a:bodyPr/>
                    <a:lstStyle/>
                    <a:p>
                      <a:r>
                        <a:rPr lang="fr-CH" sz="1200" dirty="0">
                          <a:latin typeface="Calibri Light" panose="020F0302020204030204" pitchFamily="34" charset="0"/>
                          <a:cs typeface="Calibri Light" panose="020F0302020204030204" pitchFamily="34" charset="0"/>
                        </a:rPr>
                        <a:t>2,3</a:t>
                      </a:r>
                      <a:endParaRPr lang="en-GB" sz="1200" dirty="0">
                        <a:latin typeface="Calibri Light" panose="020F0302020204030204" pitchFamily="34" charset="0"/>
                        <a:cs typeface="Calibri Light" panose="020F0302020204030204" pitchFamily="34" charset="0"/>
                      </a:endParaRPr>
                    </a:p>
                  </a:txBody>
                  <a:tcPr anchor="ctr">
                    <a:lnB w="12700" cap="flat" cmpd="sng" algn="ctr">
                      <a:solidFill>
                        <a:schemeClr val="tx1"/>
                      </a:solidFill>
                      <a:prstDash val="solid"/>
                      <a:round/>
                      <a:headEnd type="none" w="med" len="med"/>
                      <a:tailEnd type="none" w="med" len="med"/>
                    </a:lnB>
                  </a:tcPr>
                </a:tc>
                <a:tc>
                  <a:txBody>
                    <a:bodyPr/>
                    <a:lstStyle/>
                    <a:p>
                      <a:r>
                        <a:rPr lang="en-GB" sz="1200" dirty="0">
                          <a:latin typeface="Calibri Light" panose="020F0302020204030204" pitchFamily="34" charset="0"/>
                          <a:cs typeface="Calibri Light" panose="020F0302020204030204" pitchFamily="34" charset="0"/>
                        </a:rPr>
                        <a:t>Type II and III ANOVA but restricted to </a:t>
                      </a:r>
                      <a:r>
                        <a:rPr lang="en-GB" sz="1200" dirty="0" err="1">
                          <a:latin typeface="Calibri Light" panose="020F0302020204030204" pitchFamily="34" charset="0"/>
                          <a:cs typeface="Calibri Light" panose="020F0302020204030204" pitchFamily="34" charset="0"/>
                        </a:rPr>
                        <a:t>lmers</a:t>
                      </a:r>
                      <a:endParaRPr lang="en-GB" sz="1200" dirty="0">
                        <a:latin typeface="Calibri Light" panose="020F0302020204030204" pitchFamily="34" charset="0"/>
                        <a:cs typeface="Calibri Light" panose="020F0302020204030204"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cxnSp>
        <p:nvCxnSpPr>
          <p:cNvPr id="13" name="Straight Connector 12">
            <a:extLst>
              <a:ext uri="{FF2B5EF4-FFF2-40B4-BE49-F238E27FC236}">
                <a16:creationId xmlns:a16="http://schemas.microsoft.com/office/drawing/2014/main" id="{1BB98023-F043-4F12-9A22-338A8F8344DB}"/>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356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t>
            </a:r>
            <a:r>
              <a:rPr lang="fr-CH" sz="1600">
                <a:latin typeface="Calibri Light" panose="020F0302020204030204" pitchFamily="34" charset="0"/>
                <a:cs typeface="Calibri Light" panose="020F0302020204030204" pitchFamily="34" charset="0"/>
              </a:rPr>
              <a:t>multiple IVs, </a:t>
            </a:r>
            <a:r>
              <a:rPr lang="fr-CH" sz="1600" dirty="0" err="1">
                <a:solidFill>
                  <a:srgbClr val="0070C0"/>
                </a:solidFill>
                <a:latin typeface="Calibri Light" panose="020F0302020204030204" pitchFamily="34" charset="0"/>
                <a:cs typeface="Calibri Light" panose="020F0302020204030204" pitchFamily="34" charset="0"/>
              </a:rPr>
              <a:t>standardizing</a:t>
            </a:r>
            <a:r>
              <a:rPr lang="fr-CH" sz="1600" dirty="0">
                <a:solidFill>
                  <a:srgbClr val="0070C0"/>
                </a:solidFill>
                <a:latin typeface="Calibri Light" panose="020F0302020204030204" pitchFamily="34" charset="0"/>
                <a:cs typeface="Calibri Light" panose="020F0302020204030204" pitchFamily="34" charset="0"/>
              </a:rPr>
              <a:t> the variables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such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they</a:t>
            </a:r>
            <a:r>
              <a:rPr lang="fr-CH" sz="1600" dirty="0">
                <a:latin typeface="Calibri Light" panose="020F0302020204030204" pitchFamily="34" charset="0"/>
                <a:cs typeface="Calibri Light" panose="020F0302020204030204" pitchFamily="34" charset="0"/>
              </a:rPr>
              <a:t> have 0 </a:t>
            </a:r>
            <a:r>
              <a:rPr lang="fr-CH" sz="1600" dirty="0" err="1">
                <a:latin typeface="Calibri Light" panose="020F0302020204030204" pitchFamily="34" charset="0"/>
                <a:cs typeface="Calibri Light" panose="020F0302020204030204" pitchFamily="34" charset="0"/>
              </a:rPr>
              <a:t>mean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centering</a:t>
            </a:r>
            <a:r>
              <a:rPr lang="fr-CH" sz="1600" dirty="0">
                <a:latin typeface="Calibri Light" panose="020F0302020204030204" pitchFamily="34" charset="0"/>
                <a:cs typeface="Calibri Light" panose="020F0302020204030204" pitchFamily="34" charset="0"/>
              </a:rPr>
              <a:t>) and </a:t>
            </a:r>
            <a:r>
              <a:rPr lang="fr-CH" sz="1600">
                <a:latin typeface="Calibri Light" panose="020F0302020204030204" pitchFamily="34" charset="0"/>
                <a:cs typeface="Calibri Light" panose="020F0302020204030204" pitchFamily="34" charset="0"/>
              </a:rPr>
              <a:t>1 SD </a:t>
            </a:r>
            <a:r>
              <a:rPr lang="fr-CH" sz="1600" dirty="0">
                <a:latin typeface="Calibri Light" panose="020F0302020204030204" pitchFamily="34" charset="0"/>
                <a:cs typeface="Calibri Light" panose="020F0302020204030204" pitchFamily="34" charset="0"/>
              </a:rPr>
              <a:t>(=</a:t>
            </a:r>
            <a:r>
              <a:rPr lang="fr-CH" sz="1600" dirty="0" err="1">
                <a:latin typeface="Calibri Light" panose="020F0302020204030204" pitchFamily="34" charset="0"/>
                <a:cs typeface="Calibri Light" panose="020F0302020204030204" pitchFamily="34" charset="0"/>
              </a:rPr>
              <a:t>scaling</a:t>
            </a:r>
            <a:r>
              <a:rPr lang="fr-CH" sz="1600" dirty="0">
                <a:latin typeface="Calibri Light" panose="020F0302020204030204" pitchFamily="34" charset="0"/>
                <a:cs typeface="Calibri Light" panose="020F0302020204030204" pitchFamily="34" charset="0"/>
              </a:rPr>
              <a:t>) can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 good </a:t>
            </a:r>
            <a:r>
              <a:rPr lang="fr-CH" sz="1600" dirty="0" err="1">
                <a:latin typeface="Calibri Light" panose="020F0302020204030204" pitchFamily="34" charset="0"/>
                <a:cs typeface="Calibri Light" panose="020F0302020204030204" pitchFamily="34" charset="0"/>
              </a:rPr>
              <a:t>idea</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improve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comparibility</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Moreover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can </a:t>
            </a:r>
            <a:r>
              <a:rPr lang="fr-CH" sz="1600" dirty="0" err="1">
                <a:latin typeface="Calibri Light" panose="020F0302020204030204" pitchFamily="34" charset="0"/>
                <a:cs typeface="Calibri Light" panose="020F0302020204030204" pitchFamily="34" charset="0"/>
              </a:rPr>
              <a:t>improve</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numerical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stability</a:t>
            </a:r>
            <a:r>
              <a:rPr lang="fr-CH" sz="1600" dirty="0">
                <a:latin typeface="Calibri Light" panose="020F0302020204030204" pitchFamily="34" charset="0"/>
                <a:cs typeface="Calibri Light" panose="020F0302020204030204" pitchFamily="34" charset="0"/>
              </a:rPr>
              <a:t> of </a:t>
            </a:r>
            <a:r>
              <a:rPr lang="fr-CH" sz="1600" err="1">
                <a:latin typeface="Courier New" panose="02070309020205020404" pitchFamily="49" charset="0"/>
                <a:cs typeface="Courier New" panose="02070309020205020404" pitchFamily="49" charset="0"/>
              </a:rPr>
              <a:t>lmer</a:t>
            </a:r>
            <a:r>
              <a:rPr lang="fr-CH" sz="1600" err="1">
                <a:latin typeface="Calibri Light" panose="020F0302020204030204" pitchFamily="34" charset="0"/>
                <a:cs typeface="Calibri Light" panose="020F0302020204030204" pitchFamily="34" charset="0"/>
              </a:rPr>
              <a:t>’s</a:t>
            </a:r>
            <a:r>
              <a:rPr lang="fr-CH" sz="1600">
                <a:latin typeface="Calibri Light" panose="020F0302020204030204" pitchFamily="34" charset="0"/>
                <a:cs typeface="Calibri Light" panose="020F0302020204030204" pitchFamily="34" charset="0"/>
              </a:rPr>
              <a:t> optimization </a:t>
            </a:r>
            <a:r>
              <a:rPr lang="fr-CH" sz="1600" dirty="0" err="1">
                <a:latin typeface="Calibri Light" panose="020F0302020204030204" pitchFamily="34" charset="0"/>
                <a:cs typeface="Calibri Light" panose="020F0302020204030204" pitchFamily="34" charset="0"/>
              </a:rPr>
              <a:t>algorithm</a:t>
            </a:r>
            <a:r>
              <a:rPr lang="fr-CH" sz="1600" dirty="0">
                <a:latin typeface="Calibri Light" panose="020F0302020204030204" pitchFamily="34" charset="0"/>
                <a:cs typeface="Calibri Light" panose="020F0302020204030204" pitchFamily="34" charset="0"/>
              </a:rPr>
              <a:t>!</a:t>
            </a:r>
          </a:p>
          <a:p>
            <a:pPr marL="0" indent="0">
              <a:buNone/>
            </a:pPr>
            <a:endParaRPr lang="fr-CH" sz="1600" dirty="0">
              <a:latin typeface="Calibri Light" panose="020F0302020204030204" pitchFamily="34" charset="0"/>
              <a:cs typeface="Calibri Light" panose="020F0302020204030204" pitchFamily="34" charset="0"/>
            </a:endParaRPr>
          </a:p>
          <a:p>
            <a:r>
              <a:rPr lang="fr-CH" sz="1600" dirty="0" err="1">
                <a:latin typeface="Calibri Light" panose="020F0302020204030204" pitchFamily="34" charset="0"/>
                <a:cs typeface="Calibri Light" panose="020F0302020204030204" pitchFamily="34" charset="0"/>
              </a:rPr>
              <a:t>However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continuous</a:t>
            </a:r>
            <a:r>
              <a:rPr lang="fr-CH" sz="1600" dirty="0">
                <a:latin typeface="Calibri Light" panose="020F0302020204030204" pitchFamily="34" charset="0"/>
                <a:cs typeface="Calibri Light" panose="020F0302020204030204" pitchFamily="34" charset="0"/>
              </a:rPr>
              <a:t> variables in a </a:t>
            </a:r>
            <a:r>
              <a:rPr lang="fr-CH" sz="1600" dirty="0" err="1">
                <a:latin typeface="Calibri Light" panose="020F0302020204030204" pitchFamily="34" charset="0"/>
                <a:cs typeface="Calibri Light" panose="020F0302020204030204" pitchFamily="34" charset="0"/>
              </a:rPr>
              <a:t>multilevel</a:t>
            </a:r>
            <a:r>
              <a:rPr lang="fr-CH" sz="1600" dirty="0">
                <a:latin typeface="Calibri Light" panose="020F0302020204030204" pitchFamily="34" charset="0"/>
                <a:cs typeface="Calibri Light" panose="020F0302020204030204" pitchFamily="34" charset="0"/>
              </a:rPr>
              <a:t> data set </a:t>
            </a:r>
            <a:r>
              <a:rPr lang="fr-CH" sz="1600" dirty="0" err="1">
                <a:latin typeface="Calibri Light" panose="020F0302020204030204" pitchFamily="34" charset="0"/>
                <a:cs typeface="Calibri Light" panose="020F0302020204030204" pitchFamily="34" charset="0"/>
              </a:rPr>
              <a:t>should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always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scaled</a:t>
            </a:r>
            <a:r>
              <a:rPr lang="fr-CH" sz="1600" dirty="0">
                <a:latin typeface="Calibri Light" panose="020F0302020204030204" pitchFamily="34" charset="0"/>
                <a:cs typeface="Calibri Light" panose="020F0302020204030204" pitchFamily="34" charset="0"/>
              </a:rPr>
              <a:t> at </a:t>
            </a:r>
            <a:r>
              <a:rPr lang="fr-CH" sz="1600" dirty="0" err="1">
                <a:latin typeface="Calibri Light" panose="020F0302020204030204" pitchFamily="34" charset="0"/>
                <a:cs typeface="Calibri Light" panose="020F0302020204030204" pitchFamily="34" charset="0"/>
              </a:rPr>
              <a:t>their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own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measurement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level</a:t>
            </a:r>
            <a:r>
              <a:rPr lang="fr-CH" sz="1600">
                <a:latin typeface="Calibri Light" panose="020F0302020204030204" pitchFamily="34" charset="0"/>
                <a:cs typeface="Calibri Light" panose="020F0302020204030204" pitchFamily="34" charset="0"/>
              </a:rPr>
              <a:t>! If data are highly unbalanced, subjects with many measurements may unduly influence the standardized values.</a:t>
            </a:r>
            <a:endParaRPr lang="fr-CH" sz="1100" dirty="0">
              <a:latin typeface="Calibri Light" panose="020F0302020204030204" pitchFamily="34" charset="0"/>
              <a:cs typeface="Calibri Light" panose="020F0302020204030204" pitchFamily="34"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B. Variable </a:t>
            </a:r>
            <a:r>
              <a:rPr lang="fr-CH" sz="3200" dirty="0" err="1">
                <a:solidFill>
                  <a:schemeClr val="tx2">
                    <a:lumMod val="75000"/>
                  </a:schemeClr>
                </a:solidFill>
                <a:latin typeface="Tw Cen MT" panose="020B0602020104020603" pitchFamily="34" charset="0"/>
              </a:rPr>
              <a:t>scaling</a:t>
            </a:r>
            <a:r>
              <a:rPr lang="fr-CH" sz="3200" dirty="0">
                <a:solidFill>
                  <a:schemeClr val="tx2">
                    <a:lumMod val="75000"/>
                  </a:schemeClr>
                </a:solidFill>
                <a:latin typeface="Tw Cen MT" panose="020B0602020104020603" pitchFamily="34" charset="0"/>
              </a:rPr>
              <a:t> in </a:t>
            </a:r>
            <a:r>
              <a:rPr lang="fr-CH" sz="3200" dirty="0" err="1">
                <a:solidFill>
                  <a:schemeClr val="tx2">
                    <a:lumMod val="75000"/>
                  </a:schemeClr>
                </a:solidFill>
                <a:latin typeface="Tw Cen MT" panose="020B0602020104020603" pitchFamily="34" charset="0"/>
              </a:rPr>
              <a:t>multilevel</a:t>
            </a:r>
            <a:r>
              <a:rPr lang="fr-CH" sz="3200" dirty="0">
                <a:solidFill>
                  <a:schemeClr val="tx2">
                    <a:lumMod val="75000"/>
                  </a:schemeClr>
                </a:solidFill>
                <a:latin typeface="Tw Cen MT" panose="020B0602020104020603" pitchFamily="34" charset="0"/>
              </a:rPr>
              <a:t> data</a:t>
            </a:r>
            <a:endParaRPr lang="en-GB" sz="3200" dirty="0">
              <a:solidFill>
                <a:schemeClr val="tx2">
                  <a:lumMod val="75000"/>
                </a:schemeClr>
              </a:solidFill>
              <a:latin typeface="Tw Cen MT" panose="020B0602020104020603" pitchFamily="34" charset="0"/>
            </a:endParaRPr>
          </a:p>
        </p:txBody>
      </p:sp>
      <p:cxnSp>
        <p:nvCxnSpPr>
          <p:cNvPr id="5" name="Straight Connector 4">
            <a:extLst>
              <a:ext uri="{FF2B5EF4-FFF2-40B4-BE49-F238E27FC236}">
                <a16:creationId xmlns:a16="http://schemas.microsoft.com/office/drawing/2014/main" id="{B5282134-E877-437F-BE48-804D4213B615}"/>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59F35C2-6E3A-42E7-AB72-E5FD6E3129D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graphicFrame>
        <p:nvGraphicFramePr>
          <p:cNvPr id="9" name="Table 8">
            <a:extLst>
              <a:ext uri="{FF2B5EF4-FFF2-40B4-BE49-F238E27FC236}">
                <a16:creationId xmlns:a16="http://schemas.microsoft.com/office/drawing/2014/main" id="{FEF54F1E-AD0B-4B8E-847C-46A76CFF6DE9}"/>
              </a:ext>
            </a:extLst>
          </p:cNvPr>
          <p:cNvGraphicFramePr>
            <a:graphicFrameLocks noGrp="1"/>
          </p:cNvGraphicFramePr>
          <p:nvPr>
            <p:extLst>
              <p:ext uri="{D42A27DB-BD31-4B8C-83A1-F6EECF244321}">
                <p14:modId xmlns:p14="http://schemas.microsoft.com/office/powerpoint/2010/main" val="380060131"/>
              </p:ext>
            </p:extLst>
          </p:nvPr>
        </p:nvGraphicFramePr>
        <p:xfrm>
          <a:off x="1914376" y="3934509"/>
          <a:ext cx="936104" cy="2194560"/>
        </p:xfrm>
        <a:graphic>
          <a:graphicData uri="http://schemas.openxmlformats.org/drawingml/2006/table">
            <a:tbl>
              <a:tblPr firstRow="1" bandRow="1">
                <a:tableStyleId>{2D5ABB26-0587-4C30-8999-92F81FD0307C}</a:tableStyleId>
              </a:tblPr>
              <a:tblGrid>
                <a:gridCol w="468052">
                  <a:extLst>
                    <a:ext uri="{9D8B030D-6E8A-4147-A177-3AD203B41FA5}">
                      <a16:colId xmlns:a16="http://schemas.microsoft.com/office/drawing/2014/main" val="20000"/>
                    </a:ext>
                  </a:extLst>
                </a:gridCol>
                <a:gridCol w="468052">
                  <a:extLst>
                    <a:ext uri="{9D8B030D-6E8A-4147-A177-3AD203B41FA5}">
                      <a16:colId xmlns:a16="http://schemas.microsoft.com/office/drawing/2014/main" val="20001"/>
                    </a:ext>
                  </a:extLst>
                </a:gridCol>
              </a:tblGrid>
              <a:tr h="199821">
                <a:tc>
                  <a:txBody>
                    <a:bodyPr/>
                    <a:lstStyle/>
                    <a:p>
                      <a:r>
                        <a:rPr lang="fr-CH" sz="1200" b="1" dirty="0" err="1">
                          <a:latin typeface="Calibri Light" panose="020F0302020204030204" pitchFamily="34" charset="0"/>
                          <a:cs typeface="Calibri Light" panose="020F0302020204030204" pitchFamily="34" charset="0"/>
                        </a:rPr>
                        <a:t>Sub</a:t>
                      </a:r>
                      <a:endParaRPr lang="en-GB" sz="1200" b="1"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H" sz="1200" b="1">
                          <a:latin typeface="Calibri Light" panose="020F0302020204030204" pitchFamily="34" charset="0"/>
                          <a:cs typeface="Calibri Light" panose="020F0302020204030204" pitchFamily="34" charset="0"/>
                        </a:rPr>
                        <a:t>Age</a:t>
                      </a:r>
                      <a:endParaRPr lang="en-GB" sz="12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9821">
                <a:tc>
                  <a:txBody>
                    <a:bodyPr/>
                    <a:lstStyle/>
                    <a:p>
                      <a:r>
                        <a:rPr lang="fr-CH" sz="1200" dirty="0">
                          <a:latin typeface="Calibri Light" panose="020F0302020204030204" pitchFamily="34" charset="0"/>
                          <a:cs typeface="Calibri Light" panose="020F0302020204030204" pitchFamily="34" charset="0"/>
                        </a:rPr>
                        <a:t>1</a:t>
                      </a:r>
                      <a:endParaRPr lang="en-GB" sz="1200"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tc>
                  <a:txBody>
                    <a:bodyPr/>
                    <a:lstStyle/>
                    <a:p>
                      <a:r>
                        <a:rPr lang="fr-CH" sz="1200" dirty="0">
                          <a:latin typeface="Calibri Light" panose="020F0302020204030204" pitchFamily="34" charset="0"/>
                          <a:cs typeface="Calibri Light" panose="020F0302020204030204" pitchFamily="34" charset="0"/>
                        </a:rPr>
                        <a:t>54</a:t>
                      </a:r>
                      <a:endParaRPr lang="en-GB" sz="1200"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199821">
                <a:tc>
                  <a:txBody>
                    <a:bodyPr/>
                    <a:lstStyle/>
                    <a:p>
                      <a:r>
                        <a:rPr lang="fr-CH" sz="1200" dirty="0">
                          <a:latin typeface="Calibri Light" panose="020F0302020204030204" pitchFamily="34" charset="0"/>
                          <a:cs typeface="Calibri Light" panose="020F0302020204030204" pitchFamily="34" charset="0"/>
                        </a:rPr>
                        <a:t>1</a:t>
                      </a:r>
                      <a:endParaRPr lang="en-GB" sz="1200" dirty="0">
                        <a:latin typeface="Calibri Light" panose="020F0302020204030204" pitchFamily="34" charset="0"/>
                        <a:cs typeface="Calibri Light" panose="020F0302020204030204" pitchFamily="34" charset="0"/>
                      </a:endParaRPr>
                    </a:p>
                  </a:txBody>
                  <a:tcPr/>
                </a:tc>
                <a:tc>
                  <a:txBody>
                    <a:bodyPr/>
                    <a:lstStyle/>
                    <a:p>
                      <a:r>
                        <a:rPr lang="fr-CH" sz="1200">
                          <a:latin typeface="Calibri Light" panose="020F0302020204030204" pitchFamily="34" charset="0"/>
                          <a:cs typeface="Calibri Light" panose="020F0302020204030204" pitchFamily="34" charset="0"/>
                        </a:rPr>
                        <a:t>54</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2"/>
                  </a:ext>
                </a:extLst>
              </a:tr>
              <a:tr h="199821">
                <a:tc>
                  <a:txBody>
                    <a:bodyPr/>
                    <a:lstStyle/>
                    <a:p>
                      <a:r>
                        <a:rPr lang="fr-CH" sz="1200" dirty="0">
                          <a:latin typeface="Calibri Light" panose="020F0302020204030204" pitchFamily="34" charset="0"/>
                          <a:cs typeface="Calibri Light" panose="020F0302020204030204" pitchFamily="34" charset="0"/>
                        </a:rPr>
                        <a:t>1</a:t>
                      </a:r>
                      <a:endParaRPr lang="en-GB" sz="1200" dirty="0">
                        <a:latin typeface="Calibri Light" panose="020F0302020204030204" pitchFamily="34" charset="0"/>
                        <a:cs typeface="Calibri Light" panose="020F0302020204030204" pitchFamily="34" charset="0"/>
                      </a:endParaRPr>
                    </a:p>
                  </a:txBody>
                  <a:tcPr/>
                </a:tc>
                <a:tc>
                  <a:txBody>
                    <a:bodyPr/>
                    <a:lstStyle/>
                    <a:p>
                      <a:r>
                        <a:rPr lang="fr-CH" sz="1200" dirty="0">
                          <a:latin typeface="Calibri Light" panose="020F0302020204030204" pitchFamily="34" charset="0"/>
                          <a:cs typeface="Calibri Light" panose="020F0302020204030204" pitchFamily="34" charset="0"/>
                        </a:rPr>
                        <a:t>54</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3"/>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tc>
                <a:tc>
                  <a:txBody>
                    <a:bodyPr/>
                    <a:lstStyle/>
                    <a:p>
                      <a:r>
                        <a:rPr lang="fr-CH" sz="1200" dirty="0">
                          <a:latin typeface="Calibri Light" panose="020F0302020204030204" pitchFamily="34" charset="0"/>
                          <a:cs typeface="Calibri Light" panose="020F0302020204030204" pitchFamily="34" charset="0"/>
                        </a:rPr>
                        <a:t>54</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4"/>
                  </a:ext>
                </a:extLst>
              </a:tr>
              <a:tr h="199821">
                <a:tc>
                  <a:txBody>
                    <a:bodyPr/>
                    <a:lstStyle/>
                    <a:p>
                      <a:r>
                        <a:rPr lang="fr-CH" sz="1200">
                          <a:latin typeface="Calibri Light" panose="020F0302020204030204" pitchFamily="34" charset="0"/>
                          <a:cs typeface="Calibri Light" panose="020F0302020204030204" pitchFamily="34" charset="0"/>
                        </a:rPr>
                        <a:t>2</a:t>
                      </a:r>
                      <a:endParaRPr lang="en-GB" sz="1200">
                        <a:latin typeface="Calibri Light" panose="020F0302020204030204" pitchFamily="34" charset="0"/>
                        <a:cs typeface="Calibri Light" panose="020F0302020204030204" pitchFamily="34" charset="0"/>
                      </a:endParaRPr>
                    </a:p>
                  </a:txBody>
                  <a:tcPr/>
                </a:tc>
                <a:tc>
                  <a:txBody>
                    <a:bodyPr/>
                    <a:lstStyle/>
                    <a:p>
                      <a:r>
                        <a:rPr lang="fr-CH" sz="1200" dirty="0">
                          <a:latin typeface="Calibri Light" panose="020F0302020204030204" pitchFamily="34" charset="0"/>
                          <a:cs typeface="Calibri Light" panose="020F0302020204030204" pitchFamily="34" charset="0"/>
                        </a:rPr>
                        <a:t>22</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5"/>
                  </a:ext>
                </a:extLst>
              </a:tr>
              <a:tr h="199821">
                <a:tc>
                  <a:txBody>
                    <a:bodyPr/>
                    <a:lstStyle/>
                    <a:p>
                      <a:r>
                        <a:rPr lang="fr-CH" sz="1200">
                          <a:latin typeface="Calibri Light" panose="020F0302020204030204" pitchFamily="34" charset="0"/>
                          <a:cs typeface="Calibri Light" panose="020F0302020204030204" pitchFamily="34" charset="0"/>
                        </a:rPr>
                        <a:t>2</a:t>
                      </a:r>
                      <a:endParaRPr lang="en-GB" sz="1200">
                        <a:latin typeface="Calibri Light" panose="020F0302020204030204" pitchFamily="34" charset="0"/>
                        <a:cs typeface="Calibri Light" panose="020F0302020204030204" pitchFamily="34" charset="0"/>
                      </a:endParaRPr>
                    </a:p>
                  </a:txBody>
                  <a:tcPr/>
                </a:tc>
                <a:tc>
                  <a:txBody>
                    <a:bodyPr/>
                    <a:lstStyle/>
                    <a:p>
                      <a:r>
                        <a:rPr lang="fr-CH" sz="1200" dirty="0">
                          <a:latin typeface="Calibri Light" panose="020F0302020204030204" pitchFamily="34" charset="0"/>
                          <a:cs typeface="Calibri Light" panose="020F0302020204030204" pitchFamily="34" charset="0"/>
                        </a:rPr>
                        <a:t>22</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6"/>
                  </a:ext>
                </a:extLst>
              </a:tr>
              <a:tr h="199821">
                <a:tc>
                  <a:txBody>
                    <a:bodyPr/>
                    <a:lstStyle/>
                    <a:p>
                      <a:r>
                        <a:rPr lang="fr-CH" sz="1200">
                          <a:latin typeface="Calibri Light" panose="020F0302020204030204" pitchFamily="34" charset="0"/>
                          <a:cs typeface="Calibri Light" panose="020F0302020204030204" pitchFamily="34" charset="0"/>
                        </a:rPr>
                        <a:t>3</a:t>
                      </a:r>
                      <a:endParaRPr lang="en-GB" sz="120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tc>
                  <a:txBody>
                    <a:bodyPr/>
                    <a:lstStyle/>
                    <a:p>
                      <a:r>
                        <a:rPr lang="fr-CH" sz="1200" dirty="0">
                          <a:latin typeface="Calibri Light" panose="020F0302020204030204" pitchFamily="34" charset="0"/>
                          <a:cs typeface="Calibri Light" panose="020F0302020204030204" pitchFamily="34" charset="0"/>
                        </a:rPr>
                        <a:t>29</a:t>
                      </a:r>
                      <a:endParaRPr lang="en-GB" sz="1200" dirty="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aphicFrame>
        <p:nvGraphicFramePr>
          <p:cNvPr id="10" name="Table 9">
            <a:extLst>
              <a:ext uri="{FF2B5EF4-FFF2-40B4-BE49-F238E27FC236}">
                <a16:creationId xmlns:a16="http://schemas.microsoft.com/office/drawing/2014/main" id="{AC5B81BF-9A3C-45E3-B8DD-9DD37FBF24B3}"/>
              </a:ext>
            </a:extLst>
          </p:cNvPr>
          <p:cNvGraphicFramePr>
            <a:graphicFrameLocks noGrp="1"/>
          </p:cNvGraphicFramePr>
          <p:nvPr>
            <p:extLst>
              <p:ext uri="{D42A27DB-BD31-4B8C-83A1-F6EECF244321}">
                <p14:modId xmlns:p14="http://schemas.microsoft.com/office/powerpoint/2010/main" val="3538901388"/>
              </p:ext>
            </p:extLst>
          </p:nvPr>
        </p:nvGraphicFramePr>
        <p:xfrm>
          <a:off x="3318532" y="3930967"/>
          <a:ext cx="1116124" cy="2194560"/>
        </p:xfrm>
        <a:graphic>
          <a:graphicData uri="http://schemas.openxmlformats.org/drawingml/2006/table">
            <a:tbl>
              <a:tblPr firstRow="1" bandRow="1">
                <a:tableStyleId>{2D5ABB26-0587-4C30-8999-92F81FD0307C}</a:tableStyleId>
              </a:tblPr>
              <a:tblGrid>
                <a:gridCol w="478339">
                  <a:extLst>
                    <a:ext uri="{9D8B030D-6E8A-4147-A177-3AD203B41FA5}">
                      <a16:colId xmlns:a16="http://schemas.microsoft.com/office/drawing/2014/main" val="20000"/>
                    </a:ext>
                  </a:extLst>
                </a:gridCol>
                <a:gridCol w="637785">
                  <a:extLst>
                    <a:ext uri="{9D8B030D-6E8A-4147-A177-3AD203B41FA5}">
                      <a16:colId xmlns:a16="http://schemas.microsoft.com/office/drawing/2014/main" val="20001"/>
                    </a:ext>
                  </a:extLst>
                </a:gridCol>
              </a:tblGrid>
              <a:tr h="199821">
                <a:tc>
                  <a:txBody>
                    <a:bodyPr/>
                    <a:lstStyle/>
                    <a:p>
                      <a:r>
                        <a:rPr lang="fr-CH" sz="1200" b="1" dirty="0" err="1">
                          <a:latin typeface="Calibri Light" panose="020F0302020204030204" pitchFamily="34" charset="0"/>
                          <a:cs typeface="Calibri Light" panose="020F0302020204030204" pitchFamily="34" charset="0"/>
                        </a:rPr>
                        <a:t>Sub</a:t>
                      </a:r>
                      <a:endParaRPr lang="en-GB" sz="1200" b="1"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H" sz="1200" b="1" dirty="0">
                          <a:latin typeface="Calibri Light" panose="020F0302020204030204" pitchFamily="34" charset="0"/>
                          <a:cs typeface="Calibri Light" panose="020F0302020204030204" pitchFamily="34" charset="0"/>
                        </a:rPr>
                        <a:t>Age(z)</a:t>
                      </a:r>
                      <a:endParaRPr lang="en-GB" sz="1200" b="1"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tc>
                  <a:txBody>
                    <a:bodyPr/>
                    <a:lstStyle/>
                    <a:p>
                      <a:pPr algn="r"/>
                      <a:r>
                        <a:rPr lang="fr-CH" sz="1200">
                          <a:latin typeface="Calibri Light" panose="020F0302020204030204" pitchFamily="34" charset="0"/>
                          <a:cs typeface="Calibri Light" panose="020F0302020204030204" pitchFamily="34" charset="0"/>
                        </a:rPr>
                        <a:t>0.793</a:t>
                      </a:r>
                      <a:endParaRPr lang="en-GB" sz="120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tc>
                <a:tc>
                  <a:txBody>
                    <a:bodyPr/>
                    <a:lstStyle/>
                    <a:p>
                      <a:pPr algn="r"/>
                      <a:r>
                        <a:rPr lang="fr-CH" sz="1200">
                          <a:latin typeface="Calibri Light" panose="020F0302020204030204" pitchFamily="34" charset="0"/>
                          <a:cs typeface="Calibri Light" panose="020F0302020204030204" pitchFamily="34" charset="0"/>
                        </a:rPr>
                        <a:t>0.793</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2"/>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tc>
                <a:tc>
                  <a:txBody>
                    <a:bodyPr/>
                    <a:lstStyle/>
                    <a:p>
                      <a:pPr algn="r"/>
                      <a:r>
                        <a:rPr lang="fr-CH" sz="1200" dirty="0">
                          <a:latin typeface="Calibri Light" panose="020F0302020204030204" pitchFamily="34" charset="0"/>
                          <a:cs typeface="Calibri Light" panose="020F0302020204030204" pitchFamily="34" charset="0"/>
                        </a:rPr>
                        <a:t>0.793</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3"/>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tc>
                <a:tc>
                  <a:txBody>
                    <a:bodyPr/>
                    <a:lstStyle/>
                    <a:p>
                      <a:pPr algn="r"/>
                      <a:r>
                        <a:rPr lang="fr-CH" sz="1200">
                          <a:latin typeface="Calibri Light" panose="020F0302020204030204" pitchFamily="34" charset="0"/>
                          <a:cs typeface="Calibri Light" panose="020F0302020204030204" pitchFamily="34" charset="0"/>
                        </a:rPr>
                        <a:t>0.793</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4"/>
                  </a:ext>
                </a:extLst>
              </a:tr>
              <a:tr h="199821">
                <a:tc>
                  <a:txBody>
                    <a:bodyPr/>
                    <a:lstStyle/>
                    <a:p>
                      <a:r>
                        <a:rPr lang="fr-CH" sz="1200">
                          <a:latin typeface="Calibri Light" panose="020F0302020204030204" pitchFamily="34" charset="0"/>
                          <a:cs typeface="Calibri Light" panose="020F0302020204030204" pitchFamily="34" charset="0"/>
                        </a:rPr>
                        <a:t>2</a:t>
                      </a:r>
                      <a:endParaRPr lang="en-GB" sz="1200">
                        <a:latin typeface="Calibri Light" panose="020F0302020204030204" pitchFamily="34" charset="0"/>
                        <a:cs typeface="Calibri Light" panose="020F0302020204030204" pitchFamily="34" charset="0"/>
                      </a:endParaRPr>
                    </a:p>
                  </a:txBody>
                  <a:tcPr/>
                </a:tc>
                <a:tc>
                  <a:txBody>
                    <a:bodyPr/>
                    <a:lstStyle/>
                    <a:p>
                      <a:pPr algn="r"/>
                      <a:r>
                        <a:rPr lang="fr-CH" sz="1200">
                          <a:latin typeface="Calibri Light" panose="020F0302020204030204" pitchFamily="34" charset="0"/>
                          <a:cs typeface="Calibri Light" panose="020F0302020204030204" pitchFamily="34" charset="0"/>
                        </a:rPr>
                        <a:t>-1.203</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5"/>
                  </a:ext>
                </a:extLst>
              </a:tr>
              <a:tr h="199821">
                <a:tc>
                  <a:txBody>
                    <a:bodyPr/>
                    <a:lstStyle/>
                    <a:p>
                      <a:r>
                        <a:rPr lang="fr-CH" sz="1200">
                          <a:latin typeface="Calibri Light" panose="020F0302020204030204" pitchFamily="34" charset="0"/>
                          <a:cs typeface="Calibri Light" panose="020F0302020204030204" pitchFamily="34" charset="0"/>
                        </a:rPr>
                        <a:t>2</a:t>
                      </a:r>
                      <a:endParaRPr lang="en-GB" sz="1200">
                        <a:latin typeface="Calibri Light" panose="020F0302020204030204" pitchFamily="34" charset="0"/>
                        <a:cs typeface="Calibri Light" panose="020F0302020204030204" pitchFamily="34" charset="0"/>
                      </a:endParaRPr>
                    </a:p>
                  </a:txBody>
                  <a:tcPr/>
                </a:tc>
                <a:tc>
                  <a:txBody>
                    <a:bodyPr/>
                    <a:lstStyle/>
                    <a:p>
                      <a:pPr algn="r"/>
                      <a:r>
                        <a:rPr lang="fr-CH" sz="1200">
                          <a:latin typeface="Calibri Light" panose="020F0302020204030204" pitchFamily="34" charset="0"/>
                          <a:cs typeface="Calibri Light" panose="020F0302020204030204" pitchFamily="34" charset="0"/>
                        </a:rPr>
                        <a:t>-1.203</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6"/>
                  </a:ext>
                </a:extLst>
              </a:tr>
              <a:tr h="199821">
                <a:tc>
                  <a:txBody>
                    <a:bodyPr/>
                    <a:lstStyle/>
                    <a:p>
                      <a:r>
                        <a:rPr lang="fr-CH" sz="1200">
                          <a:latin typeface="Calibri Light" panose="020F0302020204030204" pitchFamily="34" charset="0"/>
                          <a:cs typeface="Calibri Light" panose="020F0302020204030204" pitchFamily="34" charset="0"/>
                        </a:rPr>
                        <a:t>3</a:t>
                      </a:r>
                      <a:endParaRPr lang="en-GB" sz="120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tc>
                  <a:txBody>
                    <a:bodyPr/>
                    <a:lstStyle/>
                    <a:p>
                      <a:pPr algn="r"/>
                      <a:r>
                        <a:rPr lang="fr-CH" sz="1200" dirty="0">
                          <a:latin typeface="Calibri Light" panose="020F0302020204030204" pitchFamily="34" charset="0"/>
                          <a:cs typeface="Calibri Light" panose="020F0302020204030204" pitchFamily="34" charset="0"/>
                        </a:rPr>
                        <a:t>-0.766</a:t>
                      </a:r>
                      <a:endParaRPr lang="en-GB" sz="1200" dirty="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11" name="Right Arrow 4">
            <a:extLst>
              <a:ext uri="{FF2B5EF4-FFF2-40B4-BE49-F238E27FC236}">
                <a16:creationId xmlns:a16="http://schemas.microsoft.com/office/drawing/2014/main" id="{1345E8C1-C546-4606-8593-0BAB19C4DFC0}"/>
              </a:ext>
            </a:extLst>
          </p:cNvPr>
          <p:cNvSpPr/>
          <p:nvPr/>
        </p:nvSpPr>
        <p:spPr>
          <a:xfrm>
            <a:off x="2976494" y="4877211"/>
            <a:ext cx="216024" cy="152921"/>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2" name="Table 11">
            <a:extLst>
              <a:ext uri="{FF2B5EF4-FFF2-40B4-BE49-F238E27FC236}">
                <a16:creationId xmlns:a16="http://schemas.microsoft.com/office/drawing/2014/main" id="{80E3A1C0-94EA-4EC5-A57F-9B8674B9640C}"/>
              </a:ext>
            </a:extLst>
          </p:cNvPr>
          <p:cNvGraphicFramePr>
            <a:graphicFrameLocks noGrp="1"/>
          </p:cNvGraphicFramePr>
          <p:nvPr>
            <p:extLst>
              <p:ext uri="{D42A27DB-BD31-4B8C-83A1-F6EECF244321}">
                <p14:modId xmlns:p14="http://schemas.microsoft.com/office/powerpoint/2010/main" val="2112359887"/>
              </p:ext>
            </p:extLst>
          </p:nvPr>
        </p:nvGraphicFramePr>
        <p:xfrm>
          <a:off x="5226744" y="3930967"/>
          <a:ext cx="936104" cy="2194560"/>
        </p:xfrm>
        <a:graphic>
          <a:graphicData uri="http://schemas.openxmlformats.org/drawingml/2006/table">
            <a:tbl>
              <a:tblPr firstRow="1" bandRow="1">
                <a:tableStyleId>{2D5ABB26-0587-4C30-8999-92F81FD0307C}</a:tableStyleId>
              </a:tblPr>
              <a:tblGrid>
                <a:gridCol w="468052">
                  <a:extLst>
                    <a:ext uri="{9D8B030D-6E8A-4147-A177-3AD203B41FA5}">
                      <a16:colId xmlns:a16="http://schemas.microsoft.com/office/drawing/2014/main" val="20000"/>
                    </a:ext>
                  </a:extLst>
                </a:gridCol>
                <a:gridCol w="468052">
                  <a:extLst>
                    <a:ext uri="{9D8B030D-6E8A-4147-A177-3AD203B41FA5}">
                      <a16:colId xmlns:a16="http://schemas.microsoft.com/office/drawing/2014/main" val="20001"/>
                    </a:ext>
                  </a:extLst>
                </a:gridCol>
              </a:tblGrid>
              <a:tr h="199821">
                <a:tc>
                  <a:txBody>
                    <a:bodyPr/>
                    <a:lstStyle/>
                    <a:p>
                      <a:r>
                        <a:rPr lang="fr-CH" sz="1200" b="1">
                          <a:latin typeface="Calibri Light" panose="020F0302020204030204" pitchFamily="34" charset="0"/>
                          <a:cs typeface="Calibri Light" panose="020F0302020204030204" pitchFamily="34" charset="0"/>
                        </a:rPr>
                        <a:t>Sub</a:t>
                      </a:r>
                      <a:endParaRPr lang="en-GB" sz="12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H" sz="1200" b="1" dirty="0">
                          <a:latin typeface="Calibri Light" panose="020F0302020204030204" pitchFamily="34" charset="0"/>
                          <a:cs typeface="Calibri Light" panose="020F0302020204030204" pitchFamily="34" charset="0"/>
                        </a:rPr>
                        <a:t>Age</a:t>
                      </a:r>
                      <a:endParaRPr lang="en-GB" sz="1200" b="1"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9821">
                <a:tc>
                  <a:txBody>
                    <a:bodyPr/>
                    <a:lstStyle/>
                    <a:p>
                      <a:r>
                        <a:rPr lang="fr-CH" sz="1200" dirty="0">
                          <a:latin typeface="Calibri Light" panose="020F0302020204030204" pitchFamily="34" charset="0"/>
                          <a:cs typeface="Calibri Light" panose="020F0302020204030204" pitchFamily="34" charset="0"/>
                        </a:rPr>
                        <a:t>1</a:t>
                      </a:r>
                      <a:endParaRPr lang="en-GB" sz="1200"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tc>
                  <a:txBody>
                    <a:bodyPr/>
                    <a:lstStyle/>
                    <a:p>
                      <a:r>
                        <a:rPr lang="fr-CH" sz="1200" dirty="0">
                          <a:latin typeface="Calibri Light" panose="020F0302020204030204" pitchFamily="34" charset="0"/>
                          <a:cs typeface="Calibri Light" panose="020F0302020204030204" pitchFamily="34" charset="0"/>
                        </a:rPr>
                        <a:t>54</a:t>
                      </a:r>
                      <a:endParaRPr lang="en-GB" sz="1200"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tc>
                <a:tc>
                  <a:txBody>
                    <a:bodyPr/>
                    <a:lstStyle/>
                    <a:p>
                      <a:r>
                        <a:rPr lang="fr-CH" sz="1200">
                          <a:latin typeface="Calibri Light" panose="020F0302020204030204" pitchFamily="34" charset="0"/>
                          <a:cs typeface="Calibri Light" panose="020F0302020204030204" pitchFamily="34" charset="0"/>
                        </a:rPr>
                        <a:t>54</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2"/>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tc>
                <a:tc>
                  <a:txBody>
                    <a:bodyPr/>
                    <a:lstStyle/>
                    <a:p>
                      <a:r>
                        <a:rPr lang="fr-CH" sz="1200">
                          <a:latin typeface="Calibri Light" panose="020F0302020204030204" pitchFamily="34" charset="0"/>
                          <a:cs typeface="Calibri Light" panose="020F0302020204030204" pitchFamily="34" charset="0"/>
                        </a:rPr>
                        <a:t>54</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3"/>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tc>
                <a:tc>
                  <a:txBody>
                    <a:bodyPr/>
                    <a:lstStyle/>
                    <a:p>
                      <a:r>
                        <a:rPr lang="fr-CH" sz="1200">
                          <a:latin typeface="Calibri Light" panose="020F0302020204030204" pitchFamily="34" charset="0"/>
                          <a:cs typeface="Calibri Light" panose="020F0302020204030204" pitchFamily="34" charset="0"/>
                        </a:rPr>
                        <a:t>54</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4"/>
                  </a:ext>
                </a:extLst>
              </a:tr>
              <a:tr h="199821">
                <a:tc>
                  <a:txBody>
                    <a:bodyPr/>
                    <a:lstStyle/>
                    <a:p>
                      <a:r>
                        <a:rPr lang="fr-CH" sz="1200">
                          <a:latin typeface="Calibri Light" panose="020F0302020204030204" pitchFamily="34" charset="0"/>
                          <a:cs typeface="Calibri Light" panose="020F0302020204030204" pitchFamily="34" charset="0"/>
                        </a:rPr>
                        <a:t>2</a:t>
                      </a:r>
                      <a:endParaRPr lang="en-GB" sz="1200">
                        <a:latin typeface="Calibri Light" panose="020F0302020204030204" pitchFamily="34" charset="0"/>
                        <a:cs typeface="Calibri Light" panose="020F0302020204030204" pitchFamily="34" charset="0"/>
                      </a:endParaRPr>
                    </a:p>
                  </a:txBody>
                  <a:tcPr/>
                </a:tc>
                <a:tc>
                  <a:txBody>
                    <a:bodyPr/>
                    <a:lstStyle/>
                    <a:p>
                      <a:r>
                        <a:rPr lang="fr-CH" sz="1200">
                          <a:latin typeface="Calibri Light" panose="020F0302020204030204" pitchFamily="34" charset="0"/>
                          <a:cs typeface="Calibri Light" panose="020F0302020204030204" pitchFamily="34" charset="0"/>
                        </a:rPr>
                        <a:t>22</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5"/>
                  </a:ext>
                </a:extLst>
              </a:tr>
              <a:tr h="199821">
                <a:tc>
                  <a:txBody>
                    <a:bodyPr/>
                    <a:lstStyle/>
                    <a:p>
                      <a:r>
                        <a:rPr lang="fr-CH" sz="1200" dirty="0">
                          <a:latin typeface="Calibri Light" panose="020F0302020204030204" pitchFamily="34" charset="0"/>
                          <a:cs typeface="Calibri Light" panose="020F0302020204030204" pitchFamily="34" charset="0"/>
                        </a:rPr>
                        <a:t>2</a:t>
                      </a:r>
                      <a:endParaRPr lang="en-GB" sz="1200" dirty="0">
                        <a:latin typeface="Calibri Light" panose="020F0302020204030204" pitchFamily="34" charset="0"/>
                        <a:cs typeface="Calibri Light" panose="020F0302020204030204" pitchFamily="34" charset="0"/>
                      </a:endParaRPr>
                    </a:p>
                  </a:txBody>
                  <a:tcPr/>
                </a:tc>
                <a:tc>
                  <a:txBody>
                    <a:bodyPr/>
                    <a:lstStyle/>
                    <a:p>
                      <a:r>
                        <a:rPr lang="fr-CH" sz="1200">
                          <a:latin typeface="Calibri Light" panose="020F0302020204030204" pitchFamily="34" charset="0"/>
                          <a:cs typeface="Calibri Light" panose="020F0302020204030204" pitchFamily="34" charset="0"/>
                        </a:rPr>
                        <a:t>22</a:t>
                      </a:r>
                      <a:endParaRPr lang="en-GB" sz="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6"/>
                  </a:ext>
                </a:extLst>
              </a:tr>
              <a:tr h="199821">
                <a:tc>
                  <a:txBody>
                    <a:bodyPr/>
                    <a:lstStyle/>
                    <a:p>
                      <a:r>
                        <a:rPr lang="fr-CH" sz="1200">
                          <a:latin typeface="Calibri Light" panose="020F0302020204030204" pitchFamily="34" charset="0"/>
                          <a:cs typeface="Calibri Light" panose="020F0302020204030204" pitchFamily="34" charset="0"/>
                        </a:rPr>
                        <a:t>3</a:t>
                      </a:r>
                      <a:endParaRPr lang="en-GB" sz="120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tc>
                  <a:txBody>
                    <a:bodyPr/>
                    <a:lstStyle/>
                    <a:p>
                      <a:r>
                        <a:rPr lang="fr-CH" sz="1200" dirty="0">
                          <a:latin typeface="Calibri Light" panose="020F0302020204030204" pitchFamily="34" charset="0"/>
                          <a:cs typeface="Calibri Light" panose="020F0302020204030204" pitchFamily="34" charset="0"/>
                        </a:rPr>
                        <a:t>29</a:t>
                      </a:r>
                      <a:endParaRPr lang="en-GB" sz="1200" dirty="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13" name="Rectangle 12">
            <a:extLst>
              <a:ext uri="{FF2B5EF4-FFF2-40B4-BE49-F238E27FC236}">
                <a16:creationId xmlns:a16="http://schemas.microsoft.com/office/drawing/2014/main" id="{771EF1EC-8739-4185-8137-F703C38B8ADF}"/>
              </a:ext>
            </a:extLst>
          </p:cNvPr>
          <p:cNvSpPr/>
          <p:nvPr/>
        </p:nvSpPr>
        <p:spPr>
          <a:xfrm>
            <a:off x="1530370" y="3568654"/>
            <a:ext cx="3120310" cy="2874101"/>
          </a:xfrm>
          <a:prstGeom prst="rect">
            <a:avLst/>
          </a:prstGeom>
          <a:noFill/>
          <a:ln w="12700">
            <a:solidFill>
              <a:schemeClr val="tx1">
                <a:lumMod val="50000"/>
                <a:lumOff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F5DE7937-B9AD-4317-AE97-C855EA6909DA}"/>
              </a:ext>
            </a:extLst>
          </p:cNvPr>
          <p:cNvSpPr/>
          <p:nvPr/>
        </p:nvSpPr>
        <p:spPr>
          <a:xfrm>
            <a:off x="4866704" y="3568655"/>
            <a:ext cx="6096714" cy="2874100"/>
          </a:xfrm>
          <a:prstGeom prst="rect">
            <a:avLst/>
          </a:prstGeom>
          <a:noFill/>
          <a:ln w="12700">
            <a:solidFill>
              <a:schemeClr val="tx1">
                <a:lumMod val="50000"/>
                <a:lumOff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E78B6B4B-8901-4D84-A18F-5A96648711F3}"/>
              </a:ext>
            </a:extLst>
          </p:cNvPr>
          <p:cNvGraphicFramePr>
            <a:graphicFrameLocks noGrp="1"/>
          </p:cNvGraphicFramePr>
          <p:nvPr>
            <p:extLst>
              <p:ext uri="{D42A27DB-BD31-4B8C-83A1-F6EECF244321}">
                <p14:modId xmlns:p14="http://schemas.microsoft.com/office/powerpoint/2010/main" val="315725780"/>
              </p:ext>
            </p:extLst>
          </p:nvPr>
        </p:nvGraphicFramePr>
        <p:xfrm>
          <a:off x="6594896" y="4526463"/>
          <a:ext cx="828092" cy="1097280"/>
        </p:xfrm>
        <a:graphic>
          <a:graphicData uri="http://schemas.openxmlformats.org/drawingml/2006/table">
            <a:tbl>
              <a:tblPr firstRow="1" bandRow="1">
                <a:tableStyleId>{2D5ABB26-0587-4C30-8999-92F81FD0307C}</a:tableStyleId>
              </a:tblPr>
              <a:tblGrid>
                <a:gridCol w="414046">
                  <a:extLst>
                    <a:ext uri="{9D8B030D-6E8A-4147-A177-3AD203B41FA5}">
                      <a16:colId xmlns:a16="http://schemas.microsoft.com/office/drawing/2014/main" val="20000"/>
                    </a:ext>
                  </a:extLst>
                </a:gridCol>
                <a:gridCol w="414046">
                  <a:extLst>
                    <a:ext uri="{9D8B030D-6E8A-4147-A177-3AD203B41FA5}">
                      <a16:colId xmlns:a16="http://schemas.microsoft.com/office/drawing/2014/main" val="20001"/>
                    </a:ext>
                  </a:extLst>
                </a:gridCol>
              </a:tblGrid>
              <a:tr h="199821">
                <a:tc>
                  <a:txBody>
                    <a:bodyPr/>
                    <a:lstStyle/>
                    <a:p>
                      <a:r>
                        <a:rPr lang="fr-CH" sz="1200" b="1" dirty="0" err="1">
                          <a:latin typeface="Calibri Light" panose="020F0302020204030204" pitchFamily="34" charset="0"/>
                          <a:cs typeface="Calibri Light" panose="020F0302020204030204" pitchFamily="34" charset="0"/>
                        </a:rPr>
                        <a:t>Sub</a:t>
                      </a:r>
                      <a:endParaRPr lang="en-GB" sz="1200" b="1"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H" sz="1200" b="1">
                          <a:latin typeface="Calibri Light" panose="020F0302020204030204" pitchFamily="34" charset="0"/>
                          <a:cs typeface="Calibri Light" panose="020F0302020204030204" pitchFamily="34" charset="0"/>
                        </a:rPr>
                        <a:t>Age</a:t>
                      </a:r>
                      <a:endParaRPr lang="en-GB" sz="12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tc>
                  <a:txBody>
                    <a:bodyPr/>
                    <a:lstStyle/>
                    <a:p>
                      <a:r>
                        <a:rPr lang="fr-CH" sz="1200">
                          <a:latin typeface="Calibri Light" panose="020F0302020204030204" pitchFamily="34" charset="0"/>
                          <a:cs typeface="Calibri Light" panose="020F0302020204030204" pitchFamily="34" charset="0"/>
                        </a:rPr>
                        <a:t>54</a:t>
                      </a:r>
                      <a:endParaRPr lang="en-GB" sz="120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199821">
                <a:tc>
                  <a:txBody>
                    <a:bodyPr/>
                    <a:lstStyle/>
                    <a:p>
                      <a:r>
                        <a:rPr lang="fr-CH" sz="1200">
                          <a:latin typeface="Calibri Light" panose="020F0302020204030204" pitchFamily="34" charset="0"/>
                          <a:cs typeface="Calibri Light" panose="020F0302020204030204" pitchFamily="34" charset="0"/>
                        </a:rPr>
                        <a:t>2</a:t>
                      </a:r>
                      <a:endParaRPr lang="en-GB" sz="1200">
                        <a:latin typeface="Calibri Light" panose="020F0302020204030204" pitchFamily="34" charset="0"/>
                        <a:cs typeface="Calibri Light" panose="020F0302020204030204" pitchFamily="34" charset="0"/>
                      </a:endParaRPr>
                    </a:p>
                  </a:txBody>
                  <a:tcPr/>
                </a:tc>
                <a:tc>
                  <a:txBody>
                    <a:bodyPr/>
                    <a:lstStyle/>
                    <a:p>
                      <a:r>
                        <a:rPr lang="fr-CH" sz="1200" dirty="0">
                          <a:latin typeface="Calibri Light" panose="020F0302020204030204" pitchFamily="34" charset="0"/>
                          <a:cs typeface="Calibri Light" panose="020F0302020204030204" pitchFamily="34" charset="0"/>
                        </a:rPr>
                        <a:t>22</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2"/>
                  </a:ext>
                </a:extLst>
              </a:tr>
              <a:tr h="199821">
                <a:tc>
                  <a:txBody>
                    <a:bodyPr/>
                    <a:lstStyle/>
                    <a:p>
                      <a:r>
                        <a:rPr lang="fr-CH" sz="1200">
                          <a:latin typeface="Calibri Light" panose="020F0302020204030204" pitchFamily="34" charset="0"/>
                          <a:cs typeface="Calibri Light" panose="020F0302020204030204" pitchFamily="34" charset="0"/>
                        </a:rPr>
                        <a:t>3</a:t>
                      </a:r>
                      <a:endParaRPr lang="en-GB" sz="120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tc>
                  <a:txBody>
                    <a:bodyPr/>
                    <a:lstStyle/>
                    <a:p>
                      <a:r>
                        <a:rPr lang="fr-CH" sz="1200" dirty="0">
                          <a:latin typeface="Calibri Light" panose="020F0302020204030204" pitchFamily="34" charset="0"/>
                          <a:cs typeface="Calibri Light" panose="020F0302020204030204" pitchFamily="34" charset="0"/>
                        </a:rPr>
                        <a:t>29</a:t>
                      </a:r>
                      <a:endParaRPr lang="en-GB" sz="1200" dirty="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6" name="Table 15">
            <a:extLst>
              <a:ext uri="{FF2B5EF4-FFF2-40B4-BE49-F238E27FC236}">
                <a16:creationId xmlns:a16="http://schemas.microsoft.com/office/drawing/2014/main" id="{8324CB98-5011-4AD5-8F8D-FAFDC4114600}"/>
              </a:ext>
            </a:extLst>
          </p:cNvPr>
          <p:cNvGraphicFramePr>
            <a:graphicFrameLocks noGrp="1"/>
          </p:cNvGraphicFramePr>
          <p:nvPr>
            <p:extLst>
              <p:ext uri="{D42A27DB-BD31-4B8C-83A1-F6EECF244321}">
                <p14:modId xmlns:p14="http://schemas.microsoft.com/office/powerpoint/2010/main" val="1155538097"/>
              </p:ext>
            </p:extLst>
          </p:nvPr>
        </p:nvGraphicFramePr>
        <p:xfrm>
          <a:off x="7891040" y="4526463"/>
          <a:ext cx="1085212" cy="1097280"/>
        </p:xfrm>
        <a:graphic>
          <a:graphicData uri="http://schemas.openxmlformats.org/drawingml/2006/table">
            <a:tbl>
              <a:tblPr firstRow="1" bandRow="1">
                <a:tableStyleId>{2D5ABB26-0587-4C30-8999-92F81FD0307C}</a:tableStyleId>
              </a:tblPr>
              <a:tblGrid>
                <a:gridCol w="468000">
                  <a:extLst>
                    <a:ext uri="{9D8B030D-6E8A-4147-A177-3AD203B41FA5}">
                      <a16:colId xmlns:a16="http://schemas.microsoft.com/office/drawing/2014/main" val="20000"/>
                    </a:ext>
                  </a:extLst>
                </a:gridCol>
                <a:gridCol w="617212">
                  <a:extLst>
                    <a:ext uri="{9D8B030D-6E8A-4147-A177-3AD203B41FA5}">
                      <a16:colId xmlns:a16="http://schemas.microsoft.com/office/drawing/2014/main" val="20001"/>
                    </a:ext>
                  </a:extLst>
                </a:gridCol>
              </a:tblGrid>
              <a:tr h="199821">
                <a:tc>
                  <a:txBody>
                    <a:bodyPr/>
                    <a:lstStyle/>
                    <a:p>
                      <a:r>
                        <a:rPr lang="fr-CH" sz="1200" b="1" dirty="0" err="1">
                          <a:latin typeface="Calibri Light" panose="020F0302020204030204" pitchFamily="34" charset="0"/>
                          <a:cs typeface="Calibri Light" panose="020F0302020204030204" pitchFamily="34" charset="0"/>
                        </a:rPr>
                        <a:t>Sub</a:t>
                      </a:r>
                      <a:endParaRPr lang="en-GB" sz="1200" b="1"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H" sz="1200" b="1">
                          <a:latin typeface="Calibri Light" panose="020F0302020204030204" pitchFamily="34" charset="0"/>
                          <a:cs typeface="Calibri Light" panose="020F0302020204030204" pitchFamily="34" charset="0"/>
                        </a:rPr>
                        <a:t>Age(z)</a:t>
                      </a:r>
                      <a:endParaRPr lang="en-GB" sz="12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9821">
                <a:tc>
                  <a:txBody>
                    <a:bodyPr/>
                    <a:lstStyle/>
                    <a:p>
                      <a:r>
                        <a:rPr lang="fr-CH" sz="1200" dirty="0">
                          <a:latin typeface="Calibri Light" panose="020F0302020204030204" pitchFamily="34" charset="0"/>
                          <a:cs typeface="Calibri Light" panose="020F0302020204030204" pitchFamily="34" charset="0"/>
                        </a:rPr>
                        <a:t>1</a:t>
                      </a:r>
                      <a:endParaRPr lang="en-GB" sz="1200"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tc>
                  <a:txBody>
                    <a:bodyPr/>
                    <a:lstStyle/>
                    <a:p>
                      <a:pPr algn="r"/>
                      <a:r>
                        <a:rPr lang="fr-CH" sz="1200">
                          <a:latin typeface="Calibri Light" panose="020F0302020204030204" pitchFamily="34" charset="0"/>
                          <a:cs typeface="Calibri Light" panose="020F0302020204030204" pitchFamily="34" charset="0"/>
                        </a:rPr>
                        <a:t>1.129</a:t>
                      </a:r>
                      <a:endParaRPr lang="en-GB" sz="120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199821">
                <a:tc>
                  <a:txBody>
                    <a:bodyPr/>
                    <a:lstStyle/>
                    <a:p>
                      <a:r>
                        <a:rPr lang="fr-CH" sz="1200">
                          <a:latin typeface="Calibri Light" panose="020F0302020204030204" pitchFamily="34" charset="0"/>
                          <a:cs typeface="Calibri Light" panose="020F0302020204030204" pitchFamily="34" charset="0"/>
                        </a:rPr>
                        <a:t>2</a:t>
                      </a:r>
                      <a:endParaRPr lang="en-GB" sz="1200">
                        <a:latin typeface="Calibri Light" panose="020F0302020204030204" pitchFamily="34" charset="0"/>
                        <a:cs typeface="Calibri Light" panose="020F0302020204030204" pitchFamily="34" charset="0"/>
                      </a:endParaRPr>
                    </a:p>
                  </a:txBody>
                  <a:tcPr/>
                </a:tc>
                <a:tc>
                  <a:txBody>
                    <a:bodyPr/>
                    <a:lstStyle/>
                    <a:p>
                      <a:pPr algn="r"/>
                      <a:r>
                        <a:rPr lang="fr-CH" sz="1200" dirty="0">
                          <a:latin typeface="Calibri Light" panose="020F0302020204030204" pitchFamily="34" charset="0"/>
                          <a:cs typeface="Calibri Light" panose="020F0302020204030204" pitchFamily="34" charset="0"/>
                        </a:rPr>
                        <a:t>-0.772</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2"/>
                  </a:ext>
                </a:extLst>
              </a:tr>
              <a:tr h="199821">
                <a:tc>
                  <a:txBody>
                    <a:bodyPr/>
                    <a:lstStyle/>
                    <a:p>
                      <a:r>
                        <a:rPr lang="fr-CH" sz="1200" dirty="0">
                          <a:latin typeface="Calibri Light" panose="020F0302020204030204" pitchFamily="34" charset="0"/>
                          <a:cs typeface="Calibri Light" panose="020F0302020204030204" pitchFamily="34" charset="0"/>
                        </a:rPr>
                        <a:t>3</a:t>
                      </a:r>
                      <a:endParaRPr lang="en-GB" sz="1200" dirty="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tc>
                  <a:txBody>
                    <a:bodyPr/>
                    <a:lstStyle/>
                    <a:p>
                      <a:pPr algn="r"/>
                      <a:r>
                        <a:rPr lang="fr-CH" sz="1200" dirty="0">
                          <a:latin typeface="Calibri Light" panose="020F0302020204030204" pitchFamily="34" charset="0"/>
                          <a:cs typeface="Calibri Light" panose="020F0302020204030204" pitchFamily="34" charset="0"/>
                        </a:rPr>
                        <a:t>-0.356</a:t>
                      </a:r>
                      <a:endParaRPr lang="en-GB" sz="1200" dirty="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7" name="Table 16">
            <a:extLst>
              <a:ext uri="{FF2B5EF4-FFF2-40B4-BE49-F238E27FC236}">
                <a16:creationId xmlns:a16="http://schemas.microsoft.com/office/drawing/2014/main" id="{82B4F3D9-8EBE-4242-A1F8-C2FBDA39E6A6}"/>
              </a:ext>
            </a:extLst>
          </p:cNvPr>
          <p:cNvGraphicFramePr>
            <a:graphicFrameLocks noGrp="1"/>
          </p:cNvGraphicFramePr>
          <p:nvPr>
            <p:extLst>
              <p:ext uri="{D42A27DB-BD31-4B8C-83A1-F6EECF244321}">
                <p14:modId xmlns:p14="http://schemas.microsoft.com/office/powerpoint/2010/main" val="4003436556"/>
              </p:ext>
            </p:extLst>
          </p:nvPr>
        </p:nvGraphicFramePr>
        <p:xfrm>
          <a:off x="9427174" y="3922302"/>
          <a:ext cx="1344186" cy="2194560"/>
        </p:xfrm>
        <a:graphic>
          <a:graphicData uri="http://schemas.openxmlformats.org/drawingml/2006/table">
            <a:tbl>
              <a:tblPr firstRow="1" bandRow="1">
                <a:tableStyleId>{2D5ABB26-0587-4C30-8999-92F81FD0307C}</a:tableStyleId>
              </a:tblPr>
              <a:tblGrid>
                <a:gridCol w="576079">
                  <a:extLst>
                    <a:ext uri="{9D8B030D-6E8A-4147-A177-3AD203B41FA5}">
                      <a16:colId xmlns:a16="http://schemas.microsoft.com/office/drawing/2014/main" val="20000"/>
                    </a:ext>
                  </a:extLst>
                </a:gridCol>
                <a:gridCol w="768107">
                  <a:extLst>
                    <a:ext uri="{9D8B030D-6E8A-4147-A177-3AD203B41FA5}">
                      <a16:colId xmlns:a16="http://schemas.microsoft.com/office/drawing/2014/main" val="20001"/>
                    </a:ext>
                  </a:extLst>
                </a:gridCol>
              </a:tblGrid>
              <a:tr h="199821">
                <a:tc>
                  <a:txBody>
                    <a:bodyPr/>
                    <a:lstStyle/>
                    <a:p>
                      <a:r>
                        <a:rPr lang="fr-CH" sz="1200" b="1" dirty="0" err="1">
                          <a:latin typeface="Calibri Light" panose="020F0302020204030204" pitchFamily="34" charset="0"/>
                          <a:cs typeface="Calibri Light" panose="020F0302020204030204" pitchFamily="34" charset="0"/>
                        </a:rPr>
                        <a:t>Sub</a:t>
                      </a:r>
                      <a:endParaRPr lang="en-GB" sz="1200" b="1"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H" sz="1200" b="1">
                          <a:latin typeface="Calibri Light" panose="020F0302020204030204" pitchFamily="34" charset="0"/>
                          <a:cs typeface="Calibri Light" panose="020F0302020204030204" pitchFamily="34" charset="0"/>
                        </a:rPr>
                        <a:t>Age(z)</a:t>
                      </a:r>
                      <a:endParaRPr lang="en-GB" sz="1200" b="1">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9821">
                <a:tc>
                  <a:txBody>
                    <a:bodyPr/>
                    <a:lstStyle/>
                    <a:p>
                      <a:r>
                        <a:rPr lang="fr-CH" sz="1200" dirty="0">
                          <a:latin typeface="Calibri Light" panose="020F0302020204030204" pitchFamily="34" charset="0"/>
                          <a:cs typeface="Calibri Light" panose="020F0302020204030204" pitchFamily="34" charset="0"/>
                        </a:rPr>
                        <a:t>1</a:t>
                      </a:r>
                      <a:endParaRPr lang="en-GB" sz="1200"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tc>
                  <a:txBody>
                    <a:bodyPr/>
                    <a:lstStyle/>
                    <a:p>
                      <a:pPr algn="r"/>
                      <a:r>
                        <a:rPr lang="fr-CH" sz="1200" dirty="0">
                          <a:latin typeface="Calibri Light" panose="020F0302020204030204" pitchFamily="34" charset="0"/>
                          <a:cs typeface="Calibri Light" panose="020F0302020204030204" pitchFamily="34" charset="0"/>
                        </a:rPr>
                        <a:t>1.129</a:t>
                      </a:r>
                      <a:endParaRPr lang="en-GB" sz="1200" dirty="0">
                        <a:latin typeface="Calibri Light" panose="020F0302020204030204" pitchFamily="34" charset="0"/>
                        <a:cs typeface="Calibri Light" panose="020F0302020204030204" pitchFamily="34"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199821">
                <a:tc>
                  <a:txBody>
                    <a:bodyPr/>
                    <a:lstStyle/>
                    <a:p>
                      <a:r>
                        <a:rPr lang="fr-CH" sz="1200" dirty="0">
                          <a:latin typeface="Calibri Light" panose="020F0302020204030204" pitchFamily="34" charset="0"/>
                          <a:cs typeface="Calibri Light" panose="020F0302020204030204" pitchFamily="34" charset="0"/>
                        </a:rPr>
                        <a:t>1</a:t>
                      </a:r>
                      <a:endParaRPr lang="en-GB" sz="1200" dirty="0">
                        <a:latin typeface="Calibri Light" panose="020F0302020204030204" pitchFamily="34" charset="0"/>
                        <a:cs typeface="Calibri Light" panose="020F0302020204030204" pitchFamily="34" charset="0"/>
                      </a:endParaRPr>
                    </a:p>
                  </a:txBody>
                  <a:tcPr/>
                </a:tc>
                <a:tc>
                  <a:txBody>
                    <a:bodyPr/>
                    <a:lstStyle/>
                    <a:p>
                      <a:pPr algn="r"/>
                      <a:r>
                        <a:rPr lang="fr-CH" sz="1200" dirty="0">
                          <a:latin typeface="Calibri Light" panose="020F0302020204030204" pitchFamily="34" charset="0"/>
                          <a:cs typeface="Calibri Light" panose="020F0302020204030204" pitchFamily="34" charset="0"/>
                        </a:rPr>
                        <a:t>1.129</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2"/>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tc>
                <a:tc>
                  <a:txBody>
                    <a:bodyPr/>
                    <a:lstStyle/>
                    <a:p>
                      <a:pPr algn="r"/>
                      <a:r>
                        <a:rPr lang="fr-CH" sz="1200" dirty="0">
                          <a:latin typeface="Calibri Light" panose="020F0302020204030204" pitchFamily="34" charset="0"/>
                          <a:cs typeface="Calibri Light" panose="020F0302020204030204" pitchFamily="34" charset="0"/>
                        </a:rPr>
                        <a:t>1.129</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3"/>
                  </a:ext>
                </a:extLst>
              </a:tr>
              <a:tr h="199821">
                <a:tc>
                  <a:txBody>
                    <a:bodyPr/>
                    <a:lstStyle/>
                    <a:p>
                      <a:r>
                        <a:rPr lang="fr-CH" sz="1200">
                          <a:latin typeface="Calibri Light" panose="020F0302020204030204" pitchFamily="34" charset="0"/>
                          <a:cs typeface="Calibri Light" panose="020F0302020204030204" pitchFamily="34" charset="0"/>
                        </a:rPr>
                        <a:t>1</a:t>
                      </a:r>
                      <a:endParaRPr lang="en-GB" sz="1200">
                        <a:latin typeface="Calibri Light" panose="020F0302020204030204" pitchFamily="34" charset="0"/>
                        <a:cs typeface="Calibri Light" panose="020F0302020204030204" pitchFamily="34" charset="0"/>
                      </a:endParaRPr>
                    </a:p>
                  </a:txBody>
                  <a:tcPr/>
                </a:tc>
                <a:tc>
                  <a:txBody>
                    <a:bodyPr/>
                    <a:lstStyle/>
                    <a:p>
                      <a:pPr algn="r"/>
                      <a:r>
                        <a:rPr lang="fr-CH" sz="1200" dirty="0">
                          <a:latin typeface="Calibri Light" panose="020F0302020204030204" pitchFamily="34" charset="0"/>
                          <a:cs typeface="Calibri Light" panose="020F0302020204030204" pitchFamily="34" charset="0"/>
                        </a:rPr>
                        <a:t>1.129</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4"/>
                  </a:ext>
                </a:extLst>
              </a:tr>
              <a:tr h="199821">
                <a:tc>
                  <a:txBody>
                    <a:bodyPr/>
                    <a:lstStyle/>
                    <a:p>
                      <a:r>
                        <a:rPr lang="fr-CH" sz="1200" dirty="0">
                          <a:latin typeface="Calibri Light" panose="020F0302020204030204" pitchFamily="34" charset="0"/>
                          <a:cs typeface="Calibri Light" panose="020F0302020204030204" pitchFamily="34" charset="0"/>
                        </a:rPr>
                        <a:t>2</a:t>
                      </a:r>
                      <a:endParaRPr lang="en-GB" sz="1200" dirty="0">
                        <a:latin typeface="Calibri Light" panose="020F0302020204030204" pitchFamily="34" charset="0"/>
                        <a:cs typeface="Calibri Light" panose="020F0302020204030204" pitchFamily="34" charset="0"/>
                      </a:endParaRPr>
                    </a:p>
                  </a:txBody>
                  <a:tcPr/>
                </a:tc>
                <a:tc>
                  <a:txBody>
                    <a:bodyPr/>
                    <a:lstStyle/>
                    <a:p>
                      <a:pPr algn="r"/>
                      <a:r>
                        <a:rPr lang="fr-CH" sz="1200" dirty="0">
                          <a:latin typeface="Calibri Light" panose="020F0302020204030204" pitchFamily="34" charset="0"/>
                          <a:cs typeface="Calibri Light" panose="020F0302020204030204" pitchFamily="34" charset="0"/>
                        </a:rPr>
                        <a:t>-0.772</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5"/>
                  </a:ext>
                </a:extLst>
              </a:tr>
              <a:tr h="199821">
                <a:tc>
                  <a:txBody>
                    <a:bodyPr/>
                    <a:lstStyle/>
                    <a:p>
                      <a:r>
                        <a:rPr lang="fr-CH" sz="1200">
                          <a:latin typeface="Calibri Light" panose="020F0302020204030204" pitchFamily="34" charset="0"/>
                          <a:cs typeface="Calibri Light" panose="020F0302020204030204" pitchFamily="34" charset="0"/>
                        </a:rPr>
                        <a:t>2</a:t>
                      </a:r>
                      <a:endParaRPr lang="en-GB" sz="1200">
                        <a:latin typeface="Calibri Light" panose="020F0302020204030204" pitchFamily="34" charset="0"/>
                        <a:cs typeface="Calibri Light" panose="020F0302020204030204" pitchFamily="34" charset="0"/>
                      </a:endParaRPr>
                    </a:p>
                  </a:txBody>
                  <a:tcPr/>
                </a:tc>
                <a:tc>
                  <a:txBody>
                    <a:bodyPr/>
                    <a:lstStyle/>
                    <a:p>
                      <a:pPr algn="r"/>
                      <a:r>
                        <a:rPr lang="fr-CH" sz="1200" dirty="0">
                          <a:latin typeface="Calibri Light" panose="020F0302020204030204" pitchFamily="34" charset="0"/>
                          <a:cs typeface="Calibri Light" panose="020F0302020204030204" pitchFamily="34" charset="0"/>
                        </a:rPr>
                        <a:t>-0.772</a:t>
                      </a:r>
                      <a:endParaRPr lang="en-GB" sz="12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0006"/>
                  </a:ext>
                </a:extLst>
              </a:tr>
              <a:tr h="199821">
                <a:tc>
                  <a:txBody>
                    <a:bodyPr/>
                    <a:lstStyle/>
                    <a:p>
                      <a:r>
                        <a:rPr lang="fr-CH" sz="1200">
                          <a:latin typeface="Calibri Light" panose="020F0302020204030204" pitchFamily="34" charset="0"/>
                          <a:cs typeface="Calibri Light" panose="020F0302020204030204" pitchFamily="34" charset="0"/>
                        </a:rPr>
                        <a:t>3</a:t>
                      </a:r>
                      <a:endParaRPr lang="en-GB" sz="120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tc>
                  <a:txBody>
                    <a:bodyPr/>
                    <a:lstStyle/>
                    <a:p>
                      <a:pPr algn="r"/>
                      <a:r>
                        <a:rPr lang="fr-CH" sz="1200" dirty="0">
                          <a:latin typeface="Calibri Light" panose="020F0302020204030204" pitchFamily="34" charset="0"/>
                          <a:cs typeface="Calibri Light" panose="020F0302020204030204" pitchFamily="34" charset="0"/>
                        </a:rPr>
                        <a:t>-0.356</a:t>
                      </a:r>
                      <a:endParaRPr lang="en-GB" sz="1200" dirty="0">
                        <a:latin typeface="Calibri Light" panose="020F0302020204030204" pitchFamily="34" charset="0"/>
                        <a:cs typeface="Calibri Light" panose="020F0302020204030204" pitchFamily="34"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pic>
        <p:nvPicPr>
          <p:cNvPr id="18" name="Picture 17">
            <a:extLst>
              <a:ext uri="{FF2B5EF4-FFF2-40B4-BE49-F238E27FC236}">
                <a16:creationId xmlns:a16="http://schemas.microsoft.com/office/drawing/2014/main" id="{F4EDAC42-10CF-4870-8F4F-03E140FB209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50000"/>
          <a:stretch/>
        </p:blipFill>
        <p:spPr>
          <a:xfrm>
            <a:off x="1343472" y="3464732"/>
            <a:ext cx="457287" cy="454429"/>
          </a:xfrm>
          <a:prstGeom prst="rect">
            <a:avLst/>
          </a:prstGeom>
        </p:spPr>
      </p:pic>
      <p:pic>
        <p:nvPicPr>
          <p:cNvPr id="19" name="Picture 18">
            <a:extLst>
              <a:ext uri="{FF2B5EF4-FFF2-40B4-BE49-F238E27FC236}">
                <a16:creationId xmlns:a16="http://schemas.microsoft.com/office/drawing/2014/main" id="{43A2777B-1914-4B65-8651-F13B695A2AE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7637"/>
          <a:stretch/>
        </p:blipFill>
        <p:spPr>
          <a:xfrm>
            <a:off x="4733527" y="3465276"/>
            <a:ext cx="478894" cy="454429"/>
          </a:xfrm>
          <a:prstGeom prst="rect">
            <a:avLst/>
          </a:prstGeom>
        </p:spPr>
      </p:pic>
      <p:sp>
        <p:nvSpPr>
          <p:cNvPr id="2" name="TextBox 1">
            <a:extLst>
              <a:ext uri="{FF2B5EF4-FFF2-40B4-BE49-F238E27FC236}">
                <a16:creationId xmlns:a16="http://schemas.microsoft.com/office/drawing/2014/main" id="{A1D8821B-93EC-45D5-B21D-BEB899B2497A}"/>
              </a:ext>
            </a:extLst>
          </p:cNvPr>
          <p:cNvSpPr txBox="1"/>
          <p:nvPr/>
        </p:nvSpPr>
        <p:spPr>
          <a:xfrm>
            <a:off x="6915715" y="5817750"/>
            <a:ext cx="1602298" cy="307777"/>
          </a:xfrm>
          <a:prstGeom prst="rect">
            <a:avLst/>
          </a:prstGeom>
          <a:noFill/>
        </p:spPr>
        <p:txBody>
          <a:bodyPr wrap="none" rtlCol="0">
            <a:spAutoFit/>
          </a:bodyPr>
          <a:lstStyle/>
          <a:p>
            <a:r>
              <a:rPr lang="en-GB" sz="1400" dirty="0">
                <a:latin typeface="Calibri Light" panose="020F0302020204030204" pitchFamily="34" charset="0"/>
                <a:cs typeface="Calibri Light" panose="020F0302020204030204" pitchFamily="34" charset="0"/>
              </a:rPr>
              <a:t>Collapse, then scale</a:t>
            </a:r>
          </a:p>
        </p:txBody>
      </p:sp>
      <p:sp>
        <p:nvSpPr>
          <p:cNvPr id="23" name="Right Arrow 4">
            <a:extLst>
              <a:ext uri="{FF2B5EF4-FFF2-40B4-BE49-F238E27FC236}">
                <a16:creationId xmlns:a16="http://schemas.microsoft.com/office/drawing/2014/main" id="{F2264936-F604-4C04-B530-B6AFE728213B}"/>
              </a:ext>
            </a:extLst>
          </p:cNvPr>
          <p:cNvSpPr/>
          <p:nvPr/>
        </p:nvSpPr>
        <p:spPr>
          <a:xfrm>
            <a:off x="6306864" y="4877211"/>
            <a:ext cx="216024" cy="152921"/>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ight Arrow 4">
            <a:extLst>
              <a:ext uri="{FF2B5EF4-FFF2-40B4-BE49-F238E27FC236}">
                <a16:creationId xmlns:a16="http://schemas.microsoft.com/office/drawing/2014/main" id="{D42021D1-3CDB-4BF6-9051-E5590C9656DD}"/>
              </a:ext>
            </a:extLst>
          </p:cNvPr>
          <p:cNvSpPr/>
          <p:nvPr/>
        </p:nvSpPr>
        <p:spPr>
          <a:xfrm>
            <a:off x="9115176" y="4875326"/>
            <a:ext cx="216024" cy="152921"/>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ight Arrow 4">
            <a:extLst>
              <a:ext uri="{FF2B5EF4-FFF2-40B4-BE49-F238E27FC236}">
                <a16:creationId xmlns:a16="http://schemas.microsoft.com/office/drawing/2014/main" id="{0D982E9A-4B34-4616-84B0-90E10A188312}"/>
              </a:ext>
            </a:extLst>
          </p:cNvPr>
          <p:cNvSpPr/>
          <p:nvPr/>
        </p:nvSpPr>
        <p:spPr>
          <a:xfrm>
            <a:off x="7545067" y="4875326"/>
            <a:ext cx="216024" cy="152921"/>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03595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10297144" cy="4925144"/>
          </a:xfrm>
        </p:spPr>
        <p:txBody>
          <a:bodyPr>
            <a:normAutofit lnSpcReduction="10000"/>
          </a:bodyPr>
          <a:lstStyle/>
          <a:p>
            <a:r>
              <a:rPr lang="fr-CH" sz="1600" dirty="0">
                <a:latin typeface="Calibri Light" panose="020F0302020204030204" pitchFamily="34" charset="0"/>
                <a:cs typeface="Calibri Light" panose="020F0302020204030204" pitchFamily="34" charset="0"/>
              </a:rPr>
              <a:t>For the </a:t>
            </a:r>
            <a:r>
              <a:rPr lang="fr-CH" sz="1600" dirty="0" err="1">
                <a:latin typeface="Calibri Light" panose="020F0302020204030204" pitchFamily="34" charset="0"/>
                <a:cs typeface="Calibri Light" panose="020F0302020204030204" pitchFamily="34" charset="0"/>
              </a:rPr>
              <a:t>extended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sleep</a:t>
            </a:r>
            <a:r>
              <a:rPr lang="fr-CH" sz="1600" dirty="0">
                <a:latin typeface="Calibri Light" panose="020F0302020204030204" pitchFamily="34" charset="0"/>
                <a:cs typeface="Calibri Light" panose="020F0302020204030204" pitchFamily="34" charset="0"/>
              </a:rPr>
              <a:t> data (sleep2), I </a:t>
            </a:r>
            <a:r>
              <a:rPr lang="fr-CH" sz="1600" dirty="0" err="1">
                <a:latin typeface="Calibri Light" panose="020F0302020204030204" pitchFamily="34" charset="0"/>
                <a:cs typeface="Calibri Light" panose="020F0302020204030204" pitchFamily="34" charset="0"/>
              </a:rPr>
              <a:t>scaled</a:t>
            </a:r>
            <a:r>
              <a:rPr lang="fr-CH" sz="1600" dirty="0">
                <a:latin typeface="Calibri Light" panose="020F0302020204030204" pitchFamily="34" charset="0"/>
                <a:cs typeface="Calibri Light" panose="020F0302020204030204" pitchFamily="34" charset="0"/>
              </a:rPr>
              <a:t> the </a:t>
            </a:r>
            <a:r>
              <a:rPr lang="fr-CH" sz="1600">
                <a:latin typeface="Calibri Light" panose="020F0302020204030204" pitchFamily="34" charset="0"/>
                <a:cs typeface="Calibri Light" panose="020F0302020204030204" pitchFamily="34" charset="0"/>
              </a:rPr>
              <a:t>Age variable </a:t>
            </a:r>
            <a:r>
              <a:rPr lang="fr-CH" sz="1600" dirty="0">
                <a:latin typeface="Calibri Light" panose="020F0302020204030204" pitchFamily="34" charset="0"/>
                <a:cs typeface="Calibri Light" panose="020F0302020204030204" pitchFamily="34" charset="0"/>
              </a:rPr>
              <a:t>by </a:t>
            </a:r>
            <a:r>
              <a:rPr lang="fr-CH" sz="1600" dirty="0" err="1">
                <a:latin typeface="Calibri Light" panose="020F0302020204030204" pitchFamily="34" charset="0"/>
                <a:cs typeface="Calibri Light" panose="020F0302020204030204" pitchFamily="34" charset="0"/>
              </a:rPr>
              <a:t>writing</a:t>
            </a:r>
            <a:r>
              <a:rPr lang="fr-CH" sz="1600" dirty="0">
                <a:latin typeface="Calibri Light" panose="020F0302020204030204" pitchFamily="34" charset="0"/>
                <a:cs typeface="Calibri Light" panose="020F0302020204030204" pitchFamily="34" charset="0"/>
              </a:rPr>
              <a:t> a custom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400" dirty="0" err="1">
                <a:solidFill>
                  <a:srgbClr val="0070C0"/>
                </a:solidFill>
                <a:latin typeface="Courier New" panose="02070309020205020404" pitchFamily="49" charset="0"/>
                <a:cs typeface="Courier New" panose="02070309020205020404" pitchFamily="49" charset="0"/>
              </a:rPr>
              <a:t>hscale</a:t>
            </a:r>
            <a:r>
              <a:rPr lang="fr-CH" sz="1600" dirty="0">
                <a:latin typeface="Times New Roman" panose="02020603050405020304" pitchFamily="18" charset="0"/>
                <a:cs typeface="Times New Roman" panose="02020603050405020304" pitchFamily="18" charset="0"/>
              </a:rPr>
              <a:t> </a:t>
            </a:r>
            <a:r>
              <a:rPr lang="fr-CH" sz="1600" dirty="0">
                <a:latin typeface="Calibri Light" panose="020F0302020204030204" pitchFamily="34" charset="0"/>
                <a:cs typeface="Calibri Light" panose="020F0302020204030204" pitchFamily="34" charset="0"/>
              </a:rPr>
              <a:t>(</a:t>
            </a:r>
            <a:r>
              <a:rPr lang="fr-CH" sz="1600" dirty="0" err="1">
                <a:latin typeface="Calibri Light" panose="020F0302020204030204" pitchFamily="34" charset="0"/>
                <a:cs typeface="Calibri Light" panose="020F0302020204030204" pitchFamily="34" charset="0"/>
              </a:rPr>
              <a:t>requiring</a:t>
            </a:r>
            <a:r>
              <a:rPr lang="fr-CH" sz="1600" dirty="0">
                <a:latin typeface="Calibri Light" panose="020F0302020204030204" pitchFamily="34" charset="0"/>
                <a:cs typeface="Calibri Light" panose="020F0302020204030204" pitchFamily="34" charset="0"/>
              </a:rPr>
              <a:t> the </a:t>
            </a:r>
            <a:r>
              <a:rPr lang="fr-CH" sz="1400" dirty="0" err="1">
                <a:latin typeface="Courier New" panose="02070309020205020404" pitchFamily="49" charset="0"/>
                <a:cs typeface="Courier New" panose="02070309020205020404" pitchFamily="49" charset="0"/>
              </a:rPr>
              <a:t>plyr</a:t>
            </a:r>
            <a:r>
              <a:rPr lang="fr-CH" sz="1600" dirty="0">
                <a:latin typeface="Times New Roman" panose="02020603050405020304" pitchFamily="18" charset="0"/>
                <a:cs typeface="Times New Roman" panose="02020603050405020304" pitchFamily="18" charset="0"/>
              </a:rPr>
              <a:t> </a:t>
            </a:r>
            <a:r>
              <a:rPr lang="fr-CH" sz="1600" dirty="0">
                <a:latin typeface="Calibri Light" panose="020F0302020204030204" pitchFamily="34" charset="0"/>
                <a:cs typeface="Calibri Light" panose="020F0302020204030204" pitchFamily="34" charset="0"/>
              </a:rPr>
              <a:t>package)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takes</a:t>
            </a:r>
            <a:r>
              <a:rPr lang="fr-CH" sz="1600" dirty="0">
                <a:latin typeface="Calibri Light" panose="020F0302020204030204" pitchFamily="34" charset="0"/>
                <a:cs typeface="Calibri Light" panose="020F0302020204030204" pitchFamily="34" charset="0"/>
              </a:rPr>
              <a:t> as input a </a:t>
            </a:r>
            <a:r>
              <a:rPr lang="fr-CH" sz="1600" dirty="0" err="1">
                <a:latin typeface="Calibri Light" panose="020F0302020204030204" pitchFamily="34" charset="0"/>
                <a:cs typeface="Calibri Light" panose="020F0302020204030204" pitchFamily="34" charset="0"/>
              </a:rPr>
              <a:t>numerical</a:t>
            </a:r>
            <a:r>
              <a:rPr lang="fr-CH" sz="1600" dirty="0">
                <a:latin typeface="Calibri Light" panose="020F0302020204030204" pitchFamily="34" charset="0"/>
                <a:cs typeface="Calibri Light" panose="020F0302020204030204" pitchFamily="34" charset="0"/>
              </a:rPr>
              <a:t> value and a factor </a:t>
            </a:r>
            <a:r>
              <a:rPr lang="fr-CH" sz="1600" dirty="0" err="1">
                <a:latin typeface="Calibri Light" panose="020F0302020204030204" pitchFamily="34" charset="0"/>
                <a:cs typeface="Calibri Light" panose="020F0302020204030204" pitchFamily="34" charset="0"/>
              </a:rPr>
              <a:t>indexing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its</a:t>
            </a:r>
            <a:r>
              <a:rPr lang="fr-CH" sz="1600" dirty="0">
                <a:latin typeface="Calibri Light" panose="020F0302020204030204" pitchFamily="34" charset="0"/>
                <a:cs typeface="Calibri Light" panose="020F0302020204030204" pitchFamily="34" charset="0"/>
              </a:rPr>
              <a:t> clustering (e.g., </a:t>
            </a:r>
            <a:r>
              <a:rPr lang="fr-CH" sz="1600" dirty="0" err="1">
                <a:latin typeface="Calibri Light" panose="020F0302020204030204" pitchFamily="34" charset="0"/>
                <a:cs typeface="Calibri Light" panose="020F0302020204030204" pitchFamily="34" charset="0"/>
              </a:rPr>
              <a:t>subject</a:t>
            </a:r>
            <a:r>
              <a:rPr lang="fr-CH" sz="1600" dirty="0">
                <a:latin typeface="Calibri Light" panose="020F0302020204030204" pitchFamily="34" charset="0"/>
                <a:cs typeface="Calibri Light" panose="020F0302020204030204" pitchFamily="34" charset="0"/>
              </a:rPr>
              <a:t> ID). </a:t>
            </a:r>
            <a:r>
              <a:rPr lang="fr-CH" sz="1600" dirty="0" err="1">
                <a:latin typeface="Calibri Light" panose="020F0302020204030204" pitchFamily="34" charset="0"/>
                <a:cs typeface="Calibri Light" panose="020F0302020204030204" pitchFamily="34" charset="0"/>
              </a:rPr>
              <a:t>Scaling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continuous</a:t>
            </a:r>
            <a:r>
              <a:rPr lang="fr-CH" sz="1600" dirty="0">
                <a:latin typeface="Calibri Light" panose="020F0302020204030204" pitchFamily="34" charset="0"/>
                <a:cs typeface="Calibri Light" panose="020F0302020204030204" pitchFamily="34" charset="0"/>
              </a:rPr>
              <a:t> variables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were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measured</a:t>
            </a:r>
            <a:r>
              <a:rPr lang="fr-CH" sz="1600" dirty="0">
                <a:latin typeface="Calibri Light" panose="020F0302020204030204" pitchFamily="34" charset="0"/>
                <a:cs typeface="Calibri Light" panose="020F0302020204030204" pitchFamily="34" charset="0"/>
              </a:rPr>
              <a:t> at the </a:t>
            </a:r>
            <a:r>
              <a:rPr lang="fr-CH" sz="1600" dirty="0" err="1">
                <a:latin typeface="Calibri Light" panose="020F0302020204030204" pitchFamily="34" charset="0"/>
                <a:cs typeface="Calibri Light" panose="020F0302020204030204" pitchFamily="34" charset="0"/>
              </a:rPr>
              <a:t>lowest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level</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measurement</a:t>
            </a:r>
            <a:r>
              <a:rPr lang="fr-CH" sz="1600" dirty="0">
                <a:latin typeface="Calibri Light" panose="020F0302020204030204" pitchFamily="34" charset="0"/>
                <a:cs typeface="Calibri Light" panose="020F0302020204030204" pitchFamily="34" charset="0"/>
              </a:rPr>
              <a:t> (e.g., </a:t>
            </a:r>
            <a:r>
              <a:rPr lang="fr-CH" sz="1600" dirty="0" err="1">
                <a:latin typeface="Calibri Light" panose="020F0302020204030204" pitchFamily="34" charset="0"/>
                <a:cs typeface="Calibri Light" panose="020F0302020204030204" pitchFamily="34" charset="0"/>
              </a:rPr>
              <a:t>Deprivation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Bodytemp</a:t>
            </a:r>
            <a:r>
              <a:rPr lang="fr-CH" sz="1600" dirty="0">
                <a:latin typeface="Calibri Light" panose="020F0302020204030204" pitchFamily="34" charset="0"/>
                <a:cs typeface="Calibri Light" panose="020F0302020204030204" pitchFamily="34" charset="0"/>
              </a:rPr>
              <a:t>) can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done</a:t>
            </a:r>
            <a:r>
              <a:rPr lang="fr-CH" sz="1600" dirty="0">
                <a:latin typeface="Calibri Light" panose="020F0302020204030204" pitchFamily="34" charset="0"/>
                <a:cs typeface="Calibri Light" panose="020F0302020204030204" pitchFamily="34" charset="0"/>
              </a:rPr>
              <a:t> in the </a:t>
            </a:r>
            <a:r>
              <a:rPr lang="fr-CH" sz="1600" dirty="0" err="1">
                <a:latin typeface="Calibri Light" panose="020F0302020204030204" pitchFamily="34" charset="0"/>
                <a:cs typeface="Calibri Light" panose="020F0302020204030204" pitchFamily="34" charset="0"/>
              </a:rPr>
              <a:t>ordinary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way</a:t>
            </a:r>
            <a:r>
              <a:rPr lang="fr-CH" sz="1600" dirty="0">
                <a:latin typeface="Calibri Light" panose="020F0302020204030204" pitchFamily="34" charset="0"/>
                <a:cs typeface="Calibri Light" panose="020F0302020204030204" pitchFamily="34" charset="0"/>
              </a:rPr>
              <a:t>.</a:t>
            </a: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pPr marL="0" indent="0">
              <a:buNone/>
            </a:pPr>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endParaRPr lang="fr-CH" sz="1600" dirty="0">
              <a:latin typeface="Times New Roman" panose="02020603050405020304" pitchFamily="18" charset="0"/>
              <a:cs typeface="Times New Roman" panose="02020603050405020304" pitchFamily="18" charset="0"/>
            </a:endParaRPr>
          </a:p>
          <a:p>
            <a:r>
              <a:rPr lang="fr-CH" sz="1600" dirty="0">
                <a:latin typeface="Calibri Light" panose="020F0302020204030204" pitchFamily="34" charset="0"/>
                <a:cs typeface="Calibri Light" panose="020F0302020204030204" pitchFamily="34" charset="0"/>
              </a:rPr>
              <a:t>The </a:t>
            </a:r>
            <a:r>
              <a:rPr lang="fr-CH" sz="1400" dirty="0" err="1">
                <a:latin typeface="Courier New" panose="02070309020205020404" pitchFamily="49" charset="0"/>
                <a:cs typeface="Courier New" panose="02070309020205020404" pitchFamily="49" charset="0"/>
              </a:rPr>
              <a:t>hscale</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err="1">
                <a:latin typeface="Calibri Light" panose="020F0302020204030204" pitchFamily="34" charset="0"/>
                <a:cs typeface="Calibri Light" panose="020F0302020204030204" pitchFamily="34" charset="0"/>
              </a:rPr>
              <a:t>also</a:t>
            </a:r>
            <a:r>
              <a:rPr lang="fr-CH" sz="1600">
                <a:latin typeface="Calibri Light" panose="020F0302020204030204" pitchFamily="34" charset="0"/>
                <a:cs typeface="Calibri Light" panose="020F0302020204030204" pitchFamily="34" charset="0"/>
              </a:rPr>
              <a:t> available in </a:t>
            </a:r>
            <a:r>
              <a:rPr lang="fr-CH" sz="1600" dirty="0">
                <a:latin typeface="Calibri Light" panose="020F0302020204030204" pitchFamily="34" charset="0"/>
                <a:cs typeface="Calibri Light" panose="020F0302020204030204" pitchFamily="34" charset="0"/>
              </a:rPr>
              <a:t>the R </a:t>
            </a:r>
            <a:r>
              <a:rPr lang="fr-CH" sz="1600">
                <a:latin typeface="Calibri Light" panose="020F0302020204030204" pitchFamily="34" charset="0"/>
                <a:cs typeface="Calibri Light" panose="020F0302020204030204" pitchFamily="34" charset="0"/>
              </a:rPr>
              <a:t>script of part 3 of this workshop!</a:t>
            </a:r>
            <a:endParaRPr lang="fr-CH" sz="1600" dirty="0">
              <a:latin typeface="Calibri Light" panose="020F0302020204030204" pitchFamily="34" charset="0"/>
              <a:cs typeface="Calibri Light" panose="020F0302020204030204" pitchFamily="34" charset="0"/>
            </a:endParaRPr>
          </a:p>
          <a:p>
            <a:endParaRPr lang="fr-CH" sz="1600" dirty="0">
              <a:latin typeface="Calibri Light" panose="020F0302020204030204" pitchFamily="34" charset="0"/>
              <a:cs typeface="Calibri Light" panose="020F0302020204030204" pitchFamily="34" charset="0"/>
            </a:endParaRPr>
          </a:p>
          <a:p>
            <a:r>
              <a:rPr lang="fr-CH" sz="1600" dirty="0" err="1">
                <a:latin typeface="Calibri Light" panose="020F0302020204030204" pitchFamily="34" charset="0"/>
                <a:cs typeface="Calibri Light" panose="020F0302020204030204" pitchFamily="34" charset="0"/>
              </a:rPr>
              <a:t>Categorical</a:t>
            </a:r>
            <a:r>
              <a:rPr lang="fr-CH" sz="1600" dirty="0">
                <a:latin typeface="Calibri Light" panose="020F0302020204030204" pitchFamily="34" charset="0"/>
                <a:cs typeface="Calibri Light" panose="020F0302020204030204" pitchFamily="34" charset="0"/>
              </a:rPr>
              <a:t> variables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coded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according</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your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preferences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Although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many</a:t>
            </a:r>
            <a:r>
              <a:rPr lang="fr-CH" sz="1600" dirty="0">
                <a:latin typeface="Calibri Light" panose="020F0302020204030204" pitchFamily="34" charset="0"/>
                <a:cs typeface="Calibri Light" panose="020F0302020204030204" pitchFamily="34" charset="0"/>
              </a:rPr>
              <a:t> software default to 0/1 </a:t>
            </a:r>
            <a:r>
              <a:rPr lang="fr-CH" sz="1600" dirty="0" err="1">
                <a:latin typeface="Calibri Light" panose="020F0302020204030204" pitchFamily="34" charset="0"/>
                <a:cs typeface="Calibri Light" panose="020F0302020204030204" pitchFamily="34" charset="0"/>
              </a:rPr>
              <a:t>dummy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coding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there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some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advantages</a:t>
            </a:r>
            <a:r>
              <a:rPr lang="fr-CH" sz="1600" dirty="0">
                <a:latin typeface="Calibri Light" panose="020F0302020204030204" pitchFamily="34" charset="0"/>
                <a:cs typeface="Calibri Light" panose="020F0302020204030204" pitchFamily="34" charset="0"/>
              </a:rPr>
              <a:t> to -1/1 </a:t>
            </a:r>
            <a:r>
              <a:rPr lang="fr-CH" sz="1600" dirty="0" err="1">
                <a:latin typeface="Calibri Light" panose="020F0302020204030204" pitchFamily="34" charset="0"/>
                <a:cs typeface="Calibri Light" panose="020F0302020204030204" pitchFamily="34" charset="0"/>
              </a:rPr>
              <a:t>sum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coding</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instead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depending</a:t>
            </a:r>
            <a:r>
              <a:rPr lang="fr-CH" sz="1600" dirty="0">
                <a:latin typeface="Calibri Light" panose="020F0302020204030204" pitchFamily="34" charset="0"/>
                <a:cs typeface="Calibri Light" panose="020F0302020204030204" pitchFamily="34" charset="0"/>
              </a:rPr>
              <a:t> on how one </a:t>
            </a:r>
            <a:r>
              <a:rPr lang="fr-CH" sz="1600" dirty="0" err="1">
                <a:latin typeface="Calibri Light" panose="020F0302020204030204" pitchFamily="34" charset="0"/>
                <a:cs typeface="Calibri Light" panose="020F0302020204030204" pitchFamily="34" charset="0"/>
              </a:rPr>
              <a:t>wishes</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interpret</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model's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parameter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estimates</a:t>
            </a:r>
            <a:r>
              <a:rPr lang="fr-CH" sz="1600" dirty="0">
                <a:latin typeface="Calibri Light" panose="020F0302020204030204" pitchFamily="34" charset="0"/>
                <a:cs typeface="Calibri Light" panose="020F0302020204030204" pitchFamily="34" charset="0"/>
              </a:rPr>
              <a:t>).</a:t>
            </a: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B. Variable </a:t>
            </a:r>
            <a:r>
              <a:rPr lang="fr-CH" sz="3200" dirty="0" err="1">
                <a:solidFill>
                  <a:schemeClr val="tx2">
                    <a:lumMod val="75000"/>
                  </a:schemeClr>
                </a:solidFill>
                <a:latin typeface="Tw Cen MT" panose="020B0602020104020603" pitchFamily="34" charset="0"/>
              </a:rPr>
              <a:t>scaling</a:t>
            </a:r>
            <a:r>
              <a:rPr lang="fr-CH" sz="3200" dirty="0">
                <a:solidFill>
                  <a:schemeClr val="tx2">
                    <a:lumMod val="75000"/>
                  </a:schemeClr>
                </a:solidFill>
                <a:latin typeface="Tw Cen MT" panose="020B0602020104020603" pitchFamily="34" charset="0"/>
              </a:rPr>
              <a:t> in </a:t>
            </a:r>
            <a:r>
              <a:rPr lang="fr-CH" sz="3200" dirty="0" err="1">
                <a:solidFill>
                  <a:schemeClr val="tx2">
                    <a:lumMod val="75000"/>
                  </a:schemeClr>
                </a:solidFill>
                <a:latin typeface="Tw Cen MT" panose="020B0602020104020603" pitchFamily="34" charset="0"/>
              </a:rPr>
              <a:t>multilevel</a:t>
            </a:r>
            <a:r>
              <a:rPr lang="fr-CH" sz="3200" dirty="0">
                <a:solidFill>
                  <a:schemeClr val="tx2">
                    <a:lumMod val="75000"/>
                  </a:schemeClr>
                </a:solidFill>
                <a:latin typeface="Tw Cen MT" panose="020B0602020104020603" pitchFamily="34" charset="0"/>
              </a:rPr>
              <a:t> data</a:t>
            </a:r>
            <a:endParaRPr lang="en-GB" sz="3200" dirty="0">
              <a:solidFill>
                <a:schemeClr val="tx2">
                  <a:lumMod val="75000"/>
                </a:schemeClr>
              </a:solidFill>
              <a:latin typeface="Tw Cen MT" panose="020B0602020104020603" pitchFamily="34" charset="0"/>
            </a:endParaRPr>
          </a:p>
        </p:txBody>
      </p:sp>
      <p:cxnSp>
        <p:nvCxnSpPr>
          <p:cNvPr id="5" name="Straight Connector 4">
            <a:extLst>
              <a:ext uri="{FF2B5EF4-FFF2-40B4-BE49-F238E27FC236}">
                <a16:creationId xmlns:a16="http://schemas.microsoft.com/office/drawing/2014/main" id="{B5282134-E877-437F-BE48-804D4213B615}"/>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59F35C2-6E3A-42E7-AB72-E5FD6E3129D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sp>
        <p:nvSpPr>
          <p:cNvPr id="23" name="Rectangle 22">
            <a:extLst>
              <a:ext uri="{FF2B5EF4-FFF2-40B4-BE49-F238E27FC236}">
                <a16:creationId xmlns:a16="http://schemas.microsoft.com/office/drawing/2014/main" id="{3744A6B6-D36F-431A-A24C-993788592E2D}"/>
              </a:ext>
            </a:extLst>
          </p:cNvPr>
          <p:cNvSpPr/>
          <p:nvPr/>
        </p:nvSpPr>
        <p:spPr>
          <a:xfrm>
            <a:off x="2206832" y="2708920"/>
            <a:ext cx="8660604" cy="1938992"/>
          </a:xfrm>
          <a:prstGeom prst="rect">
            <a:avLst/>
          </a:prstGeom>
        </p:spPr>
        <p:txBody>
          <a:bodyPr wrap="square">
            <a:spAutoFit/>
          </a:bodyPr>
          <a:lstStyle/>
          <a:p>
            <a:r>
              <a:rPr lang="fr-CH" sz="1200" dirty="0" err="1">
                <a:latin typeface="Courier New" panose="02070309020205020404" pitchFamily="49" charset="0"/>
                <a:cs typeface="Courier New" panose="02070309020205020404" pitchFamily="49" charset="0"/>
              </a:rPr>
              <a:t>library</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plyr</a:t>
            </a:r>
            <a:r>
              <a:rPr lang="fr-CH" sz="1200" dirty="0">
                <a:latin typeface="Courier New" panose="02070309020205020404" pitchFamily="49" charset="0"/>
                <a:cs typeface="Courier New" panose="02070309020205020404" pitchFamily="49" charset="0"/>
              </a:rPr>
              <a:t>)</a:t>
            </a:r>
          </a:p>
          <a:p>
            <a:r>
              <a:rPr lang="fr-CH" sz="1200" dirty="0" err="1">
                <a:latin typeface="Courier New" panose="02070309020205020404" pitchFamily="49" charset="0"/>
                <a:cs typeface="Courier New" panose="02070309020205020404" pitchFamily="49" charset="0"/>
              </a:rPr>
              <a:t>hscale</a:t>
            </a:r>
            <a:r>
              <a:rPr lang="fr-CH" sz="1200" dirty="0">
                <a:latin typeface="Courier New" panose="02070309020205020404" pitchFamily="49" charset="0"/>
                <a:cs typeface="Courier New" panose="02070309020205020404" pitchFamily="49" charset="0"/>
              </a:rPr>
              <a:t> &lt;- </a:t>
            </a:r>
            <a:r>
              <a:rPr lang="fr-CH" sz="1200" dirty="0" err="1">
                <a:latin typeface="Courier New" panose="02070309020205020404" pitchFamily="49" charset="0"/>
                <a:cs typeface="Courier New" panose="02070309020205020404" pitchFamily="49" charset="0"/>
              </a:rPr>
              <a:t>function</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v,h</a:t>
            </a:r>
            <a:r>
              <a:rPr lang="fr-CH" sz="1200" dirty="0">
                <a:latin typeface="Courier New" panose="02070309020205020404" pitchFamily="49" charset="0"/>
                <a:cs typeface="Courier New" panose="02070309020205020404" pitchFamily="49" charset="0"/>
              </a:rPr>
              <a:t>) {</a:t>
            </a:r>
          </a:p>
          <a:p>
            <a:r>
              <a:rPr lang="fr-CH" sz="1200" dirty="0">
                <a:latin typeface="Courier New" panose="02070309020205020404" pitchFamily="49" charset="0"/>
                <a:cs typeface="Courier New" panose="02070309020205020404" pitchFamily="49" charset="0"/>
              </a:rPr>
              <a:t>  base &lt;- </a:t>
            </a:r>
            <a:r>
              <a:rPr lang="fr-CH" sz="1200" dirty="0" err="1">
                <a:latin typeface="Courier New" panose="02070309020205020404" pitchFamily="49" charset="0"/>
                <a:cs typeface="Courier New" panose="02070309020205020404" pitchFamily="49" charset="0"/>
              </a:rPr>
              <a:t>aggregate</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v~h,FUN</a:t>
            </a:r>
            <a:r>
              <a:rPr lang="fr-CH" sz="1200">
                <a:latin typeface="Courier New" panose="02070309020205020404" pitchFamily="49" charset="0"/>
                <a:cs typeface="Courier New" panose="02070309020205020404" pitchFamily="49" charset="0"/>
              </a:rPr>
              <a:t>=mean,na.rm=TRUE)</a:t>
            </a:r>
            <a:endParaRPr lang="fr-CH" sz="1200" dirty="0">
              <a:latin typeface="Courier New" panose="02070309020205020404" pitchFamily="49" charset="0"/>
              <a:cs typeface="Courier New" panose="02070309020205020404" pitchFamily="49" charset="0"/>
            </a:endParaRPr>
          </a:p>
          <a:p>
            <a:r>
              <a:rPr lang="fr-CH" sz="1200" dirty="0">
                <a:latin typeface="Courier New" panose="02070309020205020404" pitchFamily="49" charset="0"/>
                <a:cs typeface="Courier New" panose="02070309020205020404" pitchFamily="49" charset="0"/>
              </a:rPr>
              <a:t>  v &lt;- </a:t>
            </a:r>
            <a:r>
              <a:rPr lang="fr-CH" sz="1200" dirty="0" err="1">
                <a:latin typeface="Courier New" panose="02070309020205020404" pitchFamily="49" charset="0"/>
                <a:cs typeface="Courier New" panose="02070309020205020404" pitchFamily="49" charset="0"/>
              </a:rPr>
              <a:t>as.numeric</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mapvalues</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as.character</a:t>
            </a:r>
            <a:r>
              <a:rPr lang="fr-CH" sz="1200" dirty="0">
                <a:latin typeface="Courier New" panose="02070309020205020404" pitchFamily="49" charset="0"/>
                <a:cs typeface="Courier New" panose="02070309020205020404" pitchFamily="49" charset="0"/>
              </a:rPr>
              <a:t>(h),</a:t>
            </a:r>
            <a:r>
              <a:rPr lang="fr-CH" sz="1200" dirty="0" err="1">
                <a:latin typeface="Courier New" panose="02070309020205020404" pitchFamily="49" charset="0"/>
                <a:cs typeface="Courier New" panose="02070309020205020404" pitchFamily="49" charset="0"/>
              </a:rPr>
              <a:t>from</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as.character</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base$h</a:t>
            </a:r>
            <a:r>
              <a:rPr lang="fr-CH" sz="1200" dirty="0">
                <a:latin typeface="Courier New" panose="02070309020205020404" pitchFamily="49" charset="0"/>
                <a:cs typeface="Courier New" panose="02070309020205020404" pitchFamily="49" charset="0"/>
              </a:rPr>
              <a:t>),to=</a:t>
            </a:r>
            <a:r>
              <a:rPr lang="fr-CH" sz="1200" dirty="0" err="1">
                <a:latin typeface="Courier New" panose="02070309020205020404" pitchFamily="49" charset="0"/>
                <a:cs typeface="Courier New" panose="02070309020205020404" pitchFamily="49" charset="0"/>
              </a:rPr>
              <a:t>scale</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base$v</a:t>
            </a:r>
            <a:r>
              <a:rPr lang="fr-CH" sz="1200" dirty="0">
                <a:latin typeface="Courier New" panose="02070309020205020404" pitchFamily="49" charset="0"/>
                <a:cs typeface="Courier New" panose="02070309020205020404" pitchFamily="49" charset="0"/>
              </a:rPr>
              <a:t>)))</a:t>
            </a:r>
          </a:p>
          <a:p>
            <a:r>
              <a:rPr lang="fr-CH" sz="1200" dirty="0">
                <a:latin typeface="Courier New" panose="02070309020205020404" pitchFamily="49" charset="0"/>
                <a:cs typeface="Courier New" panose="02070309020205020404" pitchFamily="49" charset="0"/>
              </a:rPr>
              <a:t>  v</a:t>
            </a:r>
          </a:p>
          <a:p>
            <a:r>
              <a:rPr lang="fr-CH" sz="1200" dirty="0">
                <a:latin typeface="Courier New" panose="02070309020205020404" pitchFamily="49" charset="0"/>
                <a:cs typeface="Courier New" panose="02070309020205020404" pitchFamily="49" charset="0"/>
              </a:rPr>
              <a:t>}</a:t>
            </a:r>
          </a:p>
          <a:p>
            <a:endParaRPr lang="fr-CH" sz="1200" dirty="0">
              <a:latin typeface="Courier New" panose="02070309020205020404" pitchFamily="49" charset="0"/>
              <a:cs typeface="Courier New" panose="02070309020205020404" pitchFamily="49" charset="0"/>
            </a:endParaRPr>
          </a:p>
          <a:p>
            <a:r>
              <a:rPr lang="fr-CH" sz="1200" dirty="0">
                <a:latin typeface="Courier New" panose="02070309020205020404" pitchFamily="49" charset="0"/>
                <a:cs typeface="Courier New" panose="02070309020205020404" pitchFamily="49" charset="0"/>
              </a:rPr>
              <a:t>sleep2$Age &lt;- </a:t>
            </a:r>
            <a:r>
              <a:rPr lang="fr-CH" sz="1200" dirty="0" err="1">
                <a:latin typeface="Courier New" panose="02070309020205020404" pitchFamily="49" charset="0"/>
                <a:cs typeface="Courier New" panose="02070309020205020404" pitchFamily="49" charset="0"/>
              </a:rPr>
              <a:t>hscale</a:t>
            </a:r>
            <a:r>
              <a:rPr lang="fr-CH" sz="1200" dirty="0">
                <a:latin typeface="Courier New" panose="02070309020205020404" pitchFamily="49" charset="0"/>
                <a:cs typeface="Courier New" panose="02070309020205020404" pitchFamily="49" charset="0"/>
              </a:rPr>
              <a:t>(sleep2$Age,sleep2$Subject)</a:t>
            </a:r>
          </a:p>
          <a:p>
            <a:r>
              <a:rPr lang="fr-CH" sz="1200" dirty="0">
                <a:latin typeface="Courier New" panose="02070309020205020404" pitchFamily="49" charset="0"/>
                <a:cs typeface="Courier New" panose="02070309020205020404" pitchFamily="49" charset="0"/>
              </a:rPr>
              <a:t>sleep2$Deprivation &lt;- </a:t>
            </a:r>
            <a:r>
              <a:rPr lang="fr-CH" sz="1200" dirty="0" err="1">
                <a:latin typeface="Courier New" panose="02070309020205020404" pitchFamily="49" charset="0"/>
                <a:cs typeface="Courier New" panose="02070309020205020404" pitchFamily="49" charset="0"/>
              </a:rPr>
              <a:t>scale</a:t>
            </a:r>
            <a:r>
              <a:rPr lang="fr-CH" sz="1200" dirty="0">
                <a:latin typeface="Courier New" panose="02070309020205020404" pitchFamily="49" charset="0"/>
                <a:cs typeface="Courier New" panose="02070309020205020404" pitchFamily="49" charset="0"/>
              </a:rPr>
              <a:t>(sleep2$Deprivation)</a:t>
            </a:r>
          </a:p>
          <a:p>
            <a:r>
              <a:rPr lang="fr-CH" sz="1200" dirty="0">
                <a:latin typeface="Courier New" panose="02070309020205020404" pitchFamily="49" charset="0"/>
                <a:cs typeface="Courier New" panose="02070309020205020404" pitchFamily="49" charset="0"/>
              </a:rPr>
              <a:t>sleep2$Bodytemp &lt;- </a:t>
            </a:r>
            <a:r>
              <a:rPr lang="fr-CH" sz="1200" dirty="0" err="1">
                <a:latin typeface="Courier New" panose="02070309020205020404" pitchFamily="49" charset="0"/>
                <a:cs typeface="Courier New" panose="02070309020205020404" pitchFamily="49" charset="0"/>
              </a:rPr>
              <a:t>scale</a:t>
            </a:r>
            <a:r>
              <a:rPr lang="fr-CH" sz="1200" dirty="0">
                <a:latin typeface="Courier New" panose="02070309020205020404" pitchFamily="49" charset="0"/>
                <a:cs typeface="Courier New" panose="02070309020205020404" pitchFamily="49" charset="0"/>
              </a:rPr>
              <a:t>(sleep2$Bodytemp)</a:t>
            </a:r>
          </a:p>
        </p:txBody>
      </p:sp>
    </p:spTree>
    <p:extLst>
      <p:ext uri="{BB962C8B-B14F-4D97-AF65-F5344CB8AC3E}">
        <p14:creationId xmlns:p14="http://schemas.microsoft.com/office/powerpoint/2010/main" val="3636696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a:latin typeface="Calibri Light" panose="020F0302020204030204" pitchFamily="34" charset="0"/>
                <a:cs typeface="Calibri Light" panose="020F0302020204030204" pitchFamily="34" charset="0"/>
              </a:rPr>
              <a:t>A </a:t>
            </a:r>
            <a:r>
              <a:rPr lang="fr-CH" sz="1600" dirty="0" err="1">
                <a:latin typeface="Calibri Light" panose="020F0302020204030204" pitchFamily="34" charset="0"/>
                <a:cs typeface="Calibri Light" panose="020F0302020204030204" pitchFamily="34" charset="0"/>
              </a:rPr>
              <a:t>regression</a:t>
            </a:r>
            <a:r>
              <a:rPr lang="fr-CH" sz="1600" dirty="0">
                <a:latin typeface="Calibri Light" panose="020F0302020204030204" pitchFamily="34" charset="0"/>
                <a:cs typeface="Calibri Light" panose="020F0302020204030204" pitchFamily="34" charset="0"/>
              </a:rPr>
              <a:t> model </a:t>
            </a:r>
            <a:r>
              <a:rPr lang="fr-CH" sz="1600" dirty="0" err="1">
                <a:latin typeface="Calibri Light" panose="020F0302020204030204" pitchFamily="34" charset="0"/>
                <a:cs typeface="Calibri Light" panose="020F0302020204030204" pitchFamily="34" charset="0"/>
              </a:rPr>
              <a:t>without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random</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effects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would</a:t>
            </a:r>
            <a:r>
              <a:rPr lang="fr-CH" sz="1600" dirty="0">
                <a:latin typeface="Calibri Light" panose="020F0302020204030204" pitchFamily="34" charset="0"/>
                <a:cs typeface="Calibri Light" panose="020F0302020204030204" pitchFamily="34" charset="0"/>
              </a:rPr>
              <a:t> no longer </a:t>
            </a:r>
            <a:r>
              <a:rPr lang="fr-CH" sz="1600" dirty="0" err="1">
                <a:latin typeface="Calibri Light" panose="020F0302020204030204" pitchFamily="34" charset="0"/>
                <a:cs typeface="Calibri Light" panose="020F0302020204030204" pitchFamily="34" charset="0"/>
              </a:rPr>
              <a:t>qualify</a:t>
            </a:r>
            <a:r>
              <a:rPr lang="fr-CH" sz="1600" dirty="0">
                <a:latin typeface="Calibri Light" panose="020F0302020204030204" pitchFamily="34" charset="0"/>
                <a:cs typeface="Calibri Light" panose="020F0302020204030204" pitchFamily="34" charset="0"/>
              </a:rPr>
              <a:t> as a </a:t>
            </a:r>
            <a:r>
              <a:rPr lang="fr-CH" sz="1600" dirty="0" err="1">
                <a:latin typeface="Calibri Light" panose="020F0302020204030204" pitchFamily="34" charset="0"/>
                <a:cs typeface="Calibri Light" panose="020F0302020204030204" pitchFamily="34" charset="0"/>
              </a:rPr>
              <a:t>proper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multilevel</a:t>
            </a:r>
            <a:r>
              <a:rPr lang="fr-CH" sz="1600" dirty="0">
                <a:latin typeface="Calibri Light" panose="020F0302020204030204" pitchFamily="34" charset="0"/>
                <a:cs typeface="Calibri Light" panose="020F0302020204030204" pitchFamily="34" charset="0"/>
              </a:rPr>
              <a:t> model. </a:t>
            </a:r>
            <a:r>
              <a:rPr lang="fr-CH" sz="1600" dirty="0" err="1">
                <a:latin typeface="Calibri Light" panose="020F0302020204030204" pitchFamily="34" charset="0"/>
                <a:cs typeface="Calibri Light" panose="020F0302020204030204" pitchFamily="34" charset="0"/>
              </a:rPr>
              <a:t>However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arise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there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an explicit </a:t>
            </a:r>
            <a:r>
              <a:rPr lang="fr-CH" sz="1600" dirty="0" err="1">
                <a:latin typeface="Calibri Light" panose="020F0302020204030204" pitchFamily="34" charset="0"/>
                <a:cs typeface="Calibri Light" panose="020F0302020204030204" pitchFamily="34" charset="0"/>
              </a:rPr>
              <a:t>need</a:t>
            </a:r>
            <a:r>
              <a:rPr lang="fr-CH" sz="1600" dirty="0">
                <a:latin typeface="Calibri Light" panose="020F0302020204030204" pitchFamily="34" charset="0"/>
                <a:cs typeface="Calibri Light" panose="020F0302020204030204" pitchFamily="34" charset="0"/>
              </a:rPr>
              <a:t> to </a:t>
            </a:r>
            <a:r>
              <a:rPr lang="fr-CH" sz="1600" dirty="0" err="1">
                <a:latin typeface="Calibri Light" panose="020F0302020204030204" pitchFamily="34" charset="0"/>
                <a:cs typeface="Calibri Light" panose="020F0302020204030204" pitchFamily="34" charset="0"/>
              </a:rPr>
              <a:t>comapre</a:t>
            </a:r>
            <a:r>
              <a:rPr lang="fr-CH" sz="1600" dirty="0">
                <a:latin typeface="Calibri Light" panose="020F0302020204030204" pitchFamily="34" charset="0"/>
                <a:cs typeface="Calibri Light" panose="020F0302020204030204" pitchFamily="34" charset="0"/>
              </a:rPr>
              <a:t>, e.g., </a:t>
            </a:r>
            <a:r>
              <a:rPr lang="fr-CH" sz="1400" dirty="0">
                <a:latin typeface="Courier New" panose="02070309020205020404" pitchFamily="49" charset="0"/>
                <a:cs typeface="Courier New" panose="02070309020205020404" pitchFamily="49" charset="0"/>
              </a:rPr>
              <a:t>(1|Subject)</a:t>
            </a:r>
            <a:r>
              <a:rPr lang="fr-CH" sz="1600" dirty="0">
                <a:latin typeface="Calibri Light" panose="020F0302020204030204" pitchFamily="34" charset="0"/>
                <a:cs typeface="Calibri Light" panose="020F0302020204030204" pitchFamily="34" charset="0"/>
              </a:rPr>
              <a:t> versus </a:t>
            </a:r>
            <a:r>
              <a:rPr lang="fr-CH" sz="1400" dirty="0">
                <a:latin typeface="Courier New" panose="02070309020205020404" pitchFamily="49" charset="0"/>
                <a:cs typeface="Courier New" panose="02070309020205020404" pitchFamily="49" charset="0"/>
              </a:rPr>
              <a:t>(0|Subject)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While</a:t>
            </a:r>
            <a:r>
              <a:rPr lang="fr-CH" sz="1600" dirty="0">
                <a:latin typeface="Calibri Light" panose="020F0302020204030204" pitchFamily="34" charset="0"/>
                <a:cs typeface="Calibri Light" panose="020F0302020204030204" pitchFamily="34" charset="0"/>
              </a:rPr>
              <a:t> </a:t>
            </a:r>
            <a:r>
              <a:rPr lang="fr-CH" sz="1400" dirty="0">
                <a:latin typeface="Courier New" panose="02070309020205020404" pitchFamily="49" charset="0"/>
                <a:cs typeface="Courier New" panose="02070309020205020404" pitchFamily="49" charset="0"/>
              </a:rPr>
              <a:t>lme4</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does</a:t>
            </a:r>
            <a:r>
              <a:rPr lang="fr-CH" sz="1600" dirty="0">
                <a:latin typeface="Calibri Light" panose="020F0302020204030204" pitchFamily="34" charset="0"/>
                <a:cs typeface="Calibri Light" panose="020F0302020204030204" pitchFamily="34" charset="0"/>
              </a:rPr>
              <a:t> not </a:t>
            </a:r>
            <a:r>
              <a:rPr lang="fr-CH" sz="1600" dirty="0" err="1">
                <a:latin typeface="Calibri Light" panose="020F0302020204030204" pitchFamily="34" charset="0"/>
                <a:cs typeface="Calibri Light" panose="020F0302020204030204" pitchFamily="34" charset="0"/>
              </a:rPr>
              <a:t>allow</a:t>
            </a:r>
            <a:r>
              <a:rPr lang="fr-CH" sz="1600" dirty="0">
                <a:latin typeface="Calibri Light" panose="020F0302020204030204" pitchFamily="34" charset="0"/>
                <a:cs typeface="Calibri Light" panose="020F0302020204030204" pitchFamily="34" charset="0"/>
              </a:rPr>
              <a:t> the latter formula,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comparison</a:t>
            </a:r>
            <a:r>
              <a:rPr lang="fr-CH" sz="1600" dirty="0">
                <a:latin typeface="Calibri Light" panose="020F0302020204030204" pitchFamily="34" charset="0"/>
                <a:cs typeface="Calibri Light" panose="020F0302020204030204" pitchFamily="34" charset="0"/>
              </a:rPr>
              <a:t> can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done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a simple trick, e.g., for the </a:t>
            </a:r>
            <a:r>
              <a:rPr lang="fr-CH" sz="1600" dirty="0" err="1">
                <a:latin typeface="Calibri Light" panose="020F0302020204030204" pitchFamily="34" charset="0"/>
                <a:cs typeface="Calibri Light" panose="020F0302020204030204" pitchFamily="34" charset="0"/>
              </a:rPr>
              <a:t>extended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sleep</a:t>
            </a:r>
            <a:r>
              <a:rPr lang="fr-CH" sz="1600" dirty="0">
                <a:latin typeface="Calibri Light" panose="020F0302020204030204" pitchFamily="34" charset="0"/>
                <a:cs typeface="Calibri Light" panose="020F0302020204030204" pitchFamily="34" charset="0"/>
              </a:rPr>
              <a:t> data:</a:t>
            </a:r>
          </a:p>
          <a:p>
            <a:pPr marL="0" indent="0">
              <a:buNone/>
            </a:pPr>
            <a:endParaRPr lang="fr-CH" sz="1200" dirty="0">
              <a:latin typeface="Times New Roman" panose="02020603050405020304" pitchFamily="18" charset="0"/>
              <a:cs typeface="Times New Roman" panose="02020603050405020304" pitchFamily="18" charset="0"/>
            </a:endParaRPr>
          </a:p>
          <a:p>
            <a:pPr marL="0" indent="0">
              <a:buNone/>
            </a:pPr>
            <a:r>
              <a:rPr lang="fr-CH" sz="1200" dirty="0">
                <a:latin typeface="Courier New" panose="02070309020205020404" pitchFamily="49" charset="0"/>
                <a:cs typeface="Courier New" panose="02070309020205020404" pitchFamily="49" charset="0"/>
              </a:rPr>
              <a:t>	model1 &lt;- </a:t>
            </a:r>
            <a:r>
              <a:rPr lang="fr-CH" sz="1200" dirty="0" err="1">
                <a:latin typeface="Courier New" panose="02070309020205020404" pitchFamily="49" charset="0"/>
                <a:cs typeface="Courier New" panose="02070309020205020404" pitchFamily="49" charset="0"/>
              </a:rPr>
              <a:t>lmer</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Attention~Gender+Age+Bodytemp+Deprivation</a:t>
            </a:r>
            <a:r>
              <a:rPr lang="fr-CH" sz="1200" dirty="0">
                <a:latin typeface="Courier New" panose="02070309020205020404" pitchFamily="49" charset="0"/>
                <a:cs typeface="Courier New" panose="02070309020205020404" pitchFamily="49" charset="0"/>
              </a:rPr>
              <a:t>+(1|Subject),data=sleep2,</a:t>
            </a:r>
            <a:r>
              <a:rPr lang="fr-CH" sz="1200" b="1" dirty="0">
                <a:solidFill>
                  <a:srgbClr val="FF0000"/>
                </a:solidFill>
                <a:latin typeface="Courier New" panose="02070309020205020404" pitchFamily="49" charset="0"/>
                <a:cs typeface="Courier New" panose="02070309020205020404" pitchFamily="49" charset="0"/>
              </a:rPr>
              <a:t>REML=FALSE</a:t>
            </a:r>
            <a:r>
              <a:rPr lang="fr-CH" sz="1200" dirty="0">
                <a:latin typeface="Courier New" panose="02070309020205020404" pitchFamily="49" charset="0"/>
                <a:cs typeface="Courier New" panose="02070309020205020404" pitchFamily="49" charset="0"/>
              </a:rPr>
              <a:t>)</a:t>
            </a:r>
          </a:p>
          <a:p>
            <a:pPr marL="0" indent="0">
              <a:buNone/>
            </a:pPr>
            <a:r>
              <a:rPr lang="fr-CH" sz="1200" dirty="0">
                <a:latin typeface="Courier New" panose="02070309020205020404" pitchFamily="49" charset="0"/>
                <a:cs typeface="Courier New" panose="02070309020205020404" pitchFamily="49" charset="0"/>
              </a:rPr>
              <a:t>	model2 &lt;- </a:t>
            </a:r>
            <a:r>
              <a:rPr lang="fr-CH" sz="1200" b="1" dirty="0">
                <a:solidFill>
                  <a:srgbClr val="FF0000"/>
                </a:solidFill>
                <a:latin typeface="Courier New" panose="02070309020205020404" pitchFamily="49" charset="0"/>
                <a:cs typeface="Courier New" panose="02070309020205020404" pitchFamily="49" charset="0"/>
              </a:rPr>
              <a:t>lm</a:t>
            </a:r>
            <a:r>
              <a:rPr lang="fr-CH" sz="1200" dirty="0">
                <a:latin typeface="Courier New" panose="02070309020205020404" pitchFamily="49" charset="0"/>
                <a:cs typeface="Courier New" panose="02070309020205020404" pitchFamily="49" charset="0"/>
              </a:rPr>
              <a:t>(</a:t>
            </a:r>
            <a:r>
              <a:rPr lang="fr-CH" sz="1200" dirty="0" err="1">
                <a:latin typeface="Courier New" panose="02070309020205020404" pitchFamily="49" charset="0"/>
                <a:cs typeface="Courier New" panose="02070309020205020404" pitchFamily="49" charset="0"/>
              </a:rPr>
              <a:t>Attention~Gender+Age+Bodytemp+Deprivation,data</a:t>
            </a:r>
            <a:r>
              <a:rPr lang="fr-CH" sz="1200" dirty="0">
                <a:latin typeface="Courier New" panose="02070309020205020404" pitchFamily="49" charset="0"/>
                <a:cs typeface="Courier New" panose="02070309020205020404" pitchFamily="49" charset="0"/>
              </a:rPr>
              <a:t>=sleep2)</a:t>
            </a:r>
          </a:p>
          <a:p>
            <a:pPr marL="0" indent="0">
              <a:buNone/>
            </a:pPr>
            <a:r>
              <a:rPr lang="fr-CH" sz="1200" dirty="0">
                <a:latin typeface="Courier New" panose="02070309020205020404" pitchFamily="49" charset="0"/>
                <a:cs typeface="Courier New" panose="02070309020205020404" pitchFamily="49" charset="0"/>
              </a:rPr>
              <a:t>	AIC(model1) ; AIC(model2)</a:t>
            </a:r>
          </a:p>
          <a:p>
            <a:pPr marL="0" indent="0">
              <a:buNone/>
            </a:pPr>
            <a:endParaRPr lang="fr-CH" sz="1200" dirty="0">
              <a:latin typeface="Times New Roman" panose="02020603050405020304" pitchFamily="18" charset="0"/>
              <a:cs typeface="Times New Roman" panose="02020603050405020304" pitchFamily="18" charset="0"/>
            </a:endParaRPr>
          </a:p>
          <a:p>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returns</a:t>
            </a:r>
            <a:r>
              <a:rPr lang="fr-CH" sz="1600" dirty="0">
                <a:latin typeface="Calibri Light" panose="020F0302020204030204" pitchFamily="34" charset="0"/>
                <a:cs typeface="Calibri Light" panose="020F0302020204030204" pitchFamily="34" charset="0"/>
              </a:rPr>
              <a:t>:</a:t>
            </a:r>
          </a:p>
          <a:p>
            <a:endParaRPr lang="fr-CH" sz="1200" dirty="0">
              <a:latin typeface="Times New Roman" panose="02020603050405020304" pitchFamily="18" charset="0"/>
              <a:cs typeface="Times New Roman" panose="02020603050405020304" pitchFamily="18" charset="0"/>
            </a:endParaRPr>
          </a:p>
          <a:p>
            <a:pPr marL="0" indent="0">
              <a:buNone/>
            </a:pPr>
            <a:r>
              <a:rPr lang="da-DK" sz="1200" dirty="0">
                <a:latin typeface="Courier New" panose="02070309020205020404" pitchFamily="49" charset="0"/>
                <a:cs typeface="Courier New" panose="02070309020205020404" pitchFamily="49" charset="0"/>
              </a:rPr>
              <a:t>	AIC: 725.0464</a:t>
            </a:r>
          </a:p>
          <a:p>
            <a:pPr marL="0" indent="0">
              <a:buNone/>
            </a:pPr>
            <a:r>
              <a:rPr lang="da-DK" sz="1200" dirty="0">
                <a:latin typeface="Courier New" panose="02070309020205020404" pitchFamily="49" charset="0"/>
                <a:cs typeface="Courier New" panose="02070309020205020404" pitchFamily="49" charset="0"/>
              </a:rPr>
              <a:t>	AIC: 791.2715</a:t>
            </a:r>
          </a:p>
          <a:p>
            <a:endParaRPr lang="da-DK" sz="1200" dirty="0">
              <a:latin typeface="Times New Roman" panose="02020603050405020304" pitchFamily="18" charset="0"/>
              <a:cs typeface="Times New Roman" panose="02020603050405020304" pitchFamily="18" charset="0"/>
            </a:endParaRPr>
          </a:p>
          <a:p>
            <a:r>
              <a:rPr lang="da-DK" sz="1600" dirty="0">
                <a:latin typeface="Calibri Light" panose="020F0302020204030204" pitchFamily="34" charset="0"/>
                <a:cs typeface="Calibri Light" panose="020F0302020204030204" pitchFamily="34" charset="0"/>
              </a:rPr>
              <a:t>So strong evidence for within-subject correlation. In other words, when REML estimation is switched off, AIC/BIC comparisons are valid also when the other model was fitted with the standard regression function, </a:t>
            </a:r>
            <a:r>
              <a:rPr lang="da-DK" sz="1400" dirty="0">
                <a:latin typeface="Courier New" panose="02070309020205020404" pitchFamily="49" charset="0"/>
                <a:cs typeface="Courier New" panose="02070309020205020404" pitchFamily="49" charset="0"/>
              </a:rPr>
              <a:t>lm</a:t>
            </a:r>
            <a:r>
              <a:rPr lang="da-DK" sz="1600" dirty="0">
                <a:latin typeface="Times New Roman" panose="02020603050405020304" pitchFamily="18" charset="0"/>
                <a:cs typeface="Times New Roman" panose="02020603050405020304" pitchFamily="18" charset="0"/>
              </a:rPr>
              <a:t>.</a:t>
            </a:r>
          </a:p>
          <a:p>
            <a:endParaRPr lang="da-DK" sz="1600" dirty="0">
              <a:latin typeface="Times New Roman" panose="02020603050405020304" pitchFamily="18" charset="0"/>
              <a:cs typeface="Times New Roman" panose="02020603050405020304" pitchFamily="18" charset="0"/>
            </a:endParaRPr>
          </a:p>
          <a:p>
            <a:r>
              <a:rPr lang="da-DK" sz="1600" dirty="0">
                <a:latin typeface="Calibri Light" panose="020F0302020204030204" pitchFamily="34" charset="0"/>
                <a:cs typeface="Calibri Light" panose="020F0302020204030204" pitchFamily="34" charset="0"/>
              </a:rPr>
              <a:t>At your own caution, you could also use the </a:t>
            </a:r>
            <a:r>
              <a:rPr lang="da-DK" sz="1400" dirty="0">
                <a:latin typeface="Courier New" panose="02070309020205020404" pitchFamily="49" charset="0"/>
                <a:cs typeface="Courier New" panose="02070309020205020404" pitchFamily="49" charset="0"/>
              </a:rPr>
              <a:t>ranova</a:t>
            </a:r>
            <a:r>
              <a:rPr lang="da-DK" sz="1600" dirty="0">
                <a:latin typeface="Times New Roman" panose="02020603050405020304" pitchFamily="18" charset="0"/>
                <a:cs typeface="Times New Roman" panose="02020603050405020304" pitchFamily="18" charset="0"/>
              </a:rPr>
              <a:t> </a:t>
            </a:r>
            <a:r>
              <a:rPr lang="da-DK" sz="1600" dirty="0">
                <a:latin typeface="Calibri Light" panose="020F0302020204030204" pitchFamily="34" charset="0"/>
                <a:cs typeface="Calibri Light" panose="020F0302020204030204" pitchFamily="34" charset="0"/>
              </a:rPr>
              <a:t>function of the </a:t>
            </a:r>
            <a:r>
              <a:rPr lang="da-DK" sz="1400" dirty="0">
                <a:latin typeface="Courier New" panose="02070309020205020404" pitchFamily="49" charset="0"/>
                <a:cs typeface="Courier New" panose="02070309020205020404" pitchFamily="49" charset="0"/>
              </a:rPr>
              <a:t>lmerTest</a:t>
            </a:r>
            <a:r>
              <a:rPr lang="da-DK" sz="1600" dirty="0">
                <a:latin typeface="Times New Roman" panose="02020603050405020304" pitchFamily="18" charset="0"/>
                <a:cs typeface="Times New Roman" panose="02020603050405020304" pitchFamily="18" charset="0"/>
              </a:rPr>
              <a:t> </a:t>
            </a:r>
            <a:r>
              <a:rPr lang="da-DK" sz="1600" dirty="0">
                <a:latin typeface="Calibri Light" panose="020F0302020204030204" pitchFamily="34" charset="0"/>
                <a:cs typeface="Calibri Light" panose="020F0302020204030204" pitchFamily="34" charset="0"/>
              </a:rPr>
              <a:t>library for testing a single random intercept, but this is not recommended!</a:t>
            </a:r>
            <a:endParaRPr lang="fr-CH" sz="1600" dirty="0">
              <a:latin typeface="Calibri Light" panose="020F0302020204030204" pitchFamily="34" charset="0"/>
              <a:cs typeface="Calibri Light" panose="020F0302020204030204" pitchFamily="34"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C. </a:t>
            </a:r>
            <a:r>
              <a:rPr lang="fr-CH" sz="3200" dirty="0" err="1">
                <a:solidFill>
                  <a:schemeClr val="tx2">
                    <a:lumMod val="75000"/>
                  </a:schemeClr>
                </a:solidFill>
                <a:latin typeface="Tw Cen MT" panose="020B0602020104020603" pitchFamily="34" charset="0"/>
              </a:rPr>
              <a:t>Multilevel</a:t>
            </a:r>
            <a:r>
              <a:rPr lang="fr-CH" sz="3200" dirty="0">
                <a:solidFill>
                  <a:schemeClr val="tx2">
                    <a:lumMod val="75000"/>
                  </a:schemeClr>
                </a:solidFill>
                <a:latin typeface="Tw Cen MT" panose="020B0602020104020603" pitchFamily="34" charset="0"/>
              </a:rPr>
              <a:t> model </a:t>
            </a:r>
            <a:r>
              <a:rPr lang="fr-CH" sz="3200" dirty="0" err="1">
                <a:solidFill>
                  <a:schemeClr val="tx2">
                    <a:lumMod val="75000"/>
                  </a:schemeClr>
                </a:solidFill>
                <a:latin typeface="Tw Cen MT" panose="020B0602020104020603" pitchFamily="34" charset="0"/>
              </a:rPr>
              <a:t>without</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random</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effects</a:t>
            </a:r>
            <a:endParaRPr lang="en-GB" sz="3200" dirty="0">
              <a:solidFill>
                <a:schemeClr val="tx2">
                  <a:lumMod val="75000"/>
                </a:schemeClr>
              </a:solidFill>
              <a:latin typeface="Tw Cen MT" panose="020B0602020104020603" pitchFamily="34" charset="0"/>
            </a:endParaRPr>
          </a:p>
        </p:txBody>
      </p:sp>
      <p:cxnSp>
        <p:nvCxnSpPr>
          <p:cNvPr id="7" name="Straight Connector 6">
            <a:extLst>
              <a:ext uri="{FF2B5EF4-FFF2-40B4-BE49-F238E27FC236}">
                <a16:creationId xmlns:a16="http://schemas.microsoft.com/office/drawing/2014/main" id="{65438C40-9D3C-4836-A64F-8D436B37576B}"/>
              </a:ext>
            </a:extLst>
          </p:cNvPr>
          <p:cNvCxnSpPr>
            <a:cxnSpLocks/>
          </p:cNvCxnSpPr>
          <p:nvPr/>
        </p:nvCxnSpPr>
        <p:spPr>
          <a:xfrm>
            <a:off x="335360" y="1124744"/>
            <a:ext cx="10440000"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249442B2-E850-4A23-96CE-A6106BD701E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848528" y="194157"/>
            <a:ext cx="1099402" cy="1099402"/>
          </a:xfrm>
          <a:prstGeom prst="rect">
            <a:avLst/>
          </a:prstGeom>
        </p:spPr>
      </p:pic>
    </p:spTree>
    <p:extLst>
      <p:ext uri="{BB962C8B-B14F-4D97-AF65-F5344CB8AC3E}">
        <p14:creationId xmlns:p14="http://schemas.microsoft.com/office/powerpoint/2010/main" val="2367563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448" y="1600200"/>
            <a:ext cx="9793088" cy="4925144"/>
          </a:xfrm>
        </p:spPr>
        <p:txBody>
          <a:bodyPr>
            <a:normAutofit/>
          </a:bodyPr>
          <a:lstStyle/>
          <a:p>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have </a:t>
            </a:r>
            <a:r>
              <a:rPr lang="fr-CH" sz="1600" dirty="0" err="1">
                <a:latin typeface="Calibri Light" panose="020F0302020204030204" pitchFamily="34" charset="0"/>
                <a:cs typeface="Calibri Light" panose="020F0302020204030204" pitchFamily="34" charset="0"/>
              </a:rPr>
              <a:t>seen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with</a:t>
            </a:r>
            <a:r>
              <a:rPr lang="fr-CH" sz="1600" dirty="0">
                <a:latin typeface="Calibri Light" panose="020F0302020204030204" pitchFamily="34" charset="0"/>
                <a:cs typeface="Calibri Light" panose="020F0302020204030204" pitchFamily="34" charset="0"/>
              </a:rPr>
              <a:t> the </a:t>
            </a:r>
            <a:r>
              <a:rPr lang="fr-CH" sz="1400" dirty="0">
                <a:latin typeface="Courier New" panose="02070309020205020404" pitchFamily="49" charset="0"/>
                <a:cs typeface="Courier New" panose="02070309020205020404" pitchFamily="49" charset="0"/>
              </a:rPr>
              <a:t>coef</a:t>
            </a:r>
            <a:r>
              <a:rPr lang="fr-CH" sz="1600" dirty="0">
                <a:latin typeface="Times New Roman" panose="02020603050405020304" pitchFamily="18" charset="0"/>
                <a:cs typeface="Times New Roman" panose="02020603050405020304" pitchFamily="18" charset="0"/>
              </a:rPr>
              <a:t> </a:t>
            </a:r>
            <a:r>
              <a:rPr lang="fr-CH" sz="1600" dirty="0" err="1">
                <a:latin typeface="Calibri Light" panose="020F0302020204030204" pitchFamily="34" charset="0"/>
                <a:cs typeface="Calibri Light" panose="020F0302020204030204" pitchFamily="34" charset="0"/>
              </a:rPr>
              <a:t>function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we</a:t>
            </a:r>
            <a:r>
              <a:rPr lang="fr-CH" sz="1600" dirty="0">
                <a:latin typeface="Calibri Light" panose="020F0302020204030204" pitchFamily="34" charset="0"/>
                <a:cs typeface="Calibri Light" panose="020F0302020204030204" pitchFamily="34" charset="0"/>
              </a:rPr>
              <a:t> can </a:t>
            </a:r>
            <a:r>
              <a:rPr lang="fr-CH" sz="1600" dirty="0" err="1">
                <a:latin typeface="Calibri Light" panose="020F0302020204030204" pitchFamily="34" charset="0"/>
                <a:cs typeface="Calibri Light" panose="020F0302020204030204" pitchFamily="34" charset="0"/>
              </a:rPr>
              <a:t>extract</a:t>
            </a:r>
            <a:r>
              <a:rPr lang="fr-CH" sz="1600" dirty="0">
                <a:latin typeface="Calibri Light" panose="020F0302020204030204" pitchFamily="34" charset="0"/>
                <a:cs typeface="Calibri Light" panose="020F0302020204030204" pitchFamily="34" charset="0"/>
              </a:rPr>
              <a:t> the </a:t>
            </a:r>
            <a:r>
              <a:rPr lang="fr-CH" sz="1600" dirty="0" err="1">
                <a:latin typeface="Calibri Light" panose="020F0302020204030204" pitchFamily="34" charset="0"/>
                <a:cs typeface="Calibri Light" panose="020F0302020204030204" pitchFamily="34" charset="0"/>
              </a:rPr>
              <a:t>estimated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models</a:t>
            </a:r>
            <a:r>
              <a:rPr lang="fr-CH" sz="1600" dirty="0">
                <a:latin typeface="Calibri Light" panose="020F0302020204030204" pitchFamily="34" charset="0"/>
                <a:cs typeface="Calibri Light" panose="020F0302020204030204" pitchFamily="34" charset="0"/>
              </a:rPr>
              <a:t> for </a:t>
            </a:r>
            <a:r>
              <a:rPr lang="fr-CH" sz="1600" dirty="0" err="1">
                <a:latin typeface="Calibri Light" panose="020F0302020204030204" pitchFamily="34" charset="0"/>
                <a:cs typeface="Calibri Light" panose="020F0302020204030204" pitchFamily="34" charset="0"/>
              </a:rPr>
              <a:t>individual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levels</a:t>
            </a:r>
            <a:r>
              <a:rPr lang="fr-CH" sz="1600" dirty="0">
                <a:latin typeface="Calibri Light" panose="020F0302020204030204" pitchFamily="34" charset="0"/>
                <a:cs typeface="Calibri Light" panose="020F0302020204030204" pitchFamily="34" charset="0"/>
              </a:rPr>
              <a:t> of </a:t>
            </a:r>
            <a:r>
              <a:rPr lang="fr-CH" sz="1600" dirty="0" err="1">
                <a:latin typeface="Calibri Light" panose="020F0302020204030204" pitchFamily="34" charset="0"/>
                <a:cs typeface="Calibri Light" panose="020F0302020204030204" pitchFamily="34" charset="0"/>
              </a:rPr>
              <a:t>our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multilevel</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units</a:t>
            </a:r>
            <a:r>
              <a:rPr lang="fr-CH" sz="1600" dirty="0">
                <a:latin typeface="Calibri Light" panose="020F0302020204030204" pitchFamily="34" charset="0"/>
                <a:cs typeface="Calibri Light" panose="020F0302020204030204" pitchFamily="34" charset="0"/>
              </a:rPr>
              <a:t> (e.g., </a:t>
            </a:r>
            <a:r>
              <a:rPr lang="fr-CH" sz="1600" dirty="0" err="1">
                <a:latin typeface="Calibri Light" panose="020F0302020204030204" pitchFamily="34" charset="0"/>
                <a:cs typeface="Calibri Light" panose="020F0302020204030204" pitchFamily="34" charset="0"/>
              </a:rPr>
              <a:t>subject-specific</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regression</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equations</a:t>
            </a:r>
            <a:r>
              <a:rPr lang="fr-CH" sz="1600" dirty="0">
                <a:latin typeface="Calibri Light" panose="020F0302020204030204" pitchFamily="34" charset="0"/>
                <a:cs typeface="Calibri Light" panose="020F0302020204030204" pitchFamily="34" charset="0"/>
              </a:rPr>
              <a:t>). In </a:t>
            </a:r>
            <a:r>
              <a:rPr lang="fr-CH" sz="1600" dirty="0" err="1">
                <a:latin typeface="Calibri Light" panose="020F0302020204030204" pitchFamily="34" charset="0"/>
                <a:cs typeface="Calibri Light" panose="020F0302020204030204" pitchFamily="34" charset="0"/>
              </a:rPr>
              <a:t>this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context</a:t>
            </a:r>
            <a:r>
              <a:rPr lang="fr-CH" sz="1600" dirty="0">
                <a:latin typeface="Calibri Light" panose="020F0302020204030204" pitchFamily="34" charset="0"/>
                <a:cs typeface="Calibri Light" panose="020F0302020204030204" pitchFamily="34" charset="0"/>
              </a:rPr>
              <a:t>, a </a:t>
            </a:r>
            <a:r>
              <a:rPr lang="fr-CH" sz="1600" dirty="0" err="1">
                <a:latin typeface="Calibri Light" panose="020F0302020204030204" pitchFamily="34" charset="0"/>
                <a:cs typeface="Calibri Light" panose="020F0302020204030204" pitchFamily="34" charset="0"/>
              </a:rPr>
              <a:t>natural</a:t>
            </a:r>
            <a:r>
              <a:rPr lang="fr-CH" sz="1600" dirty="0">
                <a:latin typeface="Calibri Light" panose="020F0302020204030204" pitchFamily="34" charset="0"/>
                <a:cs typeface="Calibri Light" panose="020F0302020204030204" pitchFamily="34" charset="0"/>
              </a:rPr>
              <a:t> question </a:t>
            </a:r>
            <a:r>
              <a:rPr lang="fr-CH" sz="1600" dirty="0" err="1">
                <a:latin typeface="Calibri Light" panose="020F0302020204030204" pitchFamily="34" charset="0"/>
                <a:cs typeface="Calibri Light" panose="020F0302020204030204" pitchFamily="34" charset="0"/>
              </a:rPr>
              <a:t>that</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arise </a:t>
            </a:r>
            <a:r>
              <a:rPr lang="fr-CH" sz="1600" dirty="0" err="1">
                <a:latin typeface="Calibri Light" panose="020F0302020204030204" pitchFamily="34" charset="0"/>
                <a:cs typeface="Calibri Light" panose="020F0302020204030204" pitchFamily="34" charset="0"/>
              </a:rPr>
              <a:t>is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whether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some</a:t>
            </a:r>
            <a:r>
              <a:rPr lang="fr-CH" sz="1600" dirty="0">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effect</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is</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significant</a:t>
            </a:r>
            <a:r>
              <a:rPr lang="fr-CH" sz="1600" dirty="0">
                <a:solidFill>
                  <a:srgbClr val="0070C0"/>
                </a:solidFill>
                <a:latin typeface="Calibri Light" panose="020F0302020204030204" pitchFamily="34" charset="0"/>
                <a:cs typeface="Calibri Light" panose="020F0302020204030204" pitchFamily="34" charset="0"/>
              </a:rPr>
              <a:t> for a </a:t>
            </a:r>
            <a:r>
              <a:rPr lang="fr-CH" sz="1600" dirty="0" err="1">
                <a:solidFill>
                  <a:srgbClr val="0070C0"/>
                </a:solidFill>
                <a:latin typeface="Calibri Light" panose="020F0302020204030204" pitchFamily="34" charset="0"/>
                <a:cs typeface="Calibri Light" panose="020F0302020204030204" pitchFamily="34" charset="0"/>
              </a:rPr>
              <a:t>specific</a:t>
            </a:r>
            <a:r>
              <a:rPr lang="fr-CH" sz="1600" dirty="0">
                <a:solidFill>
                  <a:srgbClr val="0070C0"/>
                </a:solidFill>
                <a:latin typeface="Calibri Light" panose="020F0302020204030204" pitchFamily="34" charset="0"/>
                <a:cs typeface="Calibri Light" panose="020F0302020204030204" pitchFamily="34" charset="0"/>
              </a:rPr>
              <a:t> </a:t>
            </a:r>
            <a:r>
              <a:rPr lang="fr-CH" sz="1600" dirty="0" err="1">
                <a:solidFill>
                  <a:srgbClr val="0070C0"/>
                </a:solidFill>
                <a:latin typeface="Calibri Light" panose="020F0302020204030204" pitchFamily="34" charset="0"/>
                <a:cs typeface="Calibri Light" panose="020F0302020204030204" pitchFamily="34" charset="0"/>
              </a:rPr>
              <a:t>individual</a:t>
            </a:r>
            <a:r>
              <a:rPr lang="fr-CH" sz="1600" dirty="0">
                <a:latin typeface="Calibri Light" panose="020F0302020204030204" pitchFamily="34" charset="0"/>
                <a:cs typeface="Calibri Light" panose="020F0302020204030204" pitchFamily="34" charset="0"/>
              </a:rPr>
              <a:t>.</a:t>
            </a:r>
          </a:p>
          <a:p>
            <a:endParaRPr lang="fr-CH" sz="1600" dirty="0">
              <a:latin typeface="Times New Roman" panose="02020603050405020304" pitchFamily="18" charset="0"/>
              <a:cs typeface="Times New Roman" panose="02020603050405020304" pitchFamily="18" charset="0"/>
            </a:endParaRPr>
          </a:p>
          <a:p>
            <a:r>
              <a:rPr lang="fr-CH" sz="1600" dirty="0">
                <a:latin typeface="Calibri Light" panose="020F0302020204030204" pitchFamily="34" charset="0"/>
                <a:cs typeface="Calibri Light" panose="020F0302020204030204" pitchFamily="34" charset="0"/>
              </a:rPr>
              <a:t>For </a:t>
            </a:r>
            <a:r>
              <a:rPr lang="fr-CH" sz="1600" dirty="0" err="1">
                <a:latin typeface="Calibri Light" panose="020F0302020204030204" pitchFamily="34" charset="0"/>
                <a:cs typeface="Calibri Light" panose="020F0302020204030204" pitchFamily="34" charset="0"/>
              </a:rPr>
              <a:t>example</a:t>
            </a:r>
            <a:r>
              <a:rPr lang="fr-CH" sz="1600" dirty="0">
                <a:latin typeface="Calibri Light" panose="020F0302020204030204" pitchFamily="34" charset="0"/>
                <a:cs typeface="Calibri Light" panose="020F0302020204030204" pitchFamily="34" charset="0"/>
              </a:rPr>
              <a:t>, a longitudinal </a:t>
            </a:r>
            <a:r>
              <a:rPr lang="fr-CH" sz="1600" dirty="0" err="1">
                <a:latin typeface="Calibri Light" panose="020F0302020204030204" pitchFamily="34" charset="0"/>
                <a:cs typeface="Calibri Light" panose="020F0302020204030204" pitchFamily="34" charset="0"/>
              </a:rPr>
              <a:t>study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be</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tracking</a:t>
            </a:r>
            <a:r>
              <a:rPr lang="fr-CH" sz="1600" dirty="0">
                <a:latin typeface="Calibri Light" panose="020F0302020204030204" pitchFamily="34" charset="0"/>
                <a:cs typeface="Calibri Light" panose="020F0302020204030204" pitchFamily="34" charset="0"/>
              </a:rPr>
              <a:t> patients’ </a:t>
            </a:r>
            <a:r>
              <a:rPr lang="fr-CH" sz="1600" dirty="0" err="1">
                <a:latin typeface="Calibri Light" panose="020F0302020204030204" pitchFamily="34" charset="0"/>
                <a:cs typeface="Calibri Light" panose="020F0302020204030204" pitchFamily="34" charset="0"/>
              </a:rPr>
              <a:t>improvements</a:t>
            </a:r>
            <a:r>
              <a:rPr lang="fr-CH" sz="1600" dirty="0">
                <a:latin typeface="Calibri Light" panose="020F0302020204030204" pitchFamily="34" charset="0"/>
                <a:cs typeface="Calibri Light" panose="020F0302020204030204" pitchFamily="34" charset="0"/>
              </a:rPr>
              <a:t> to an intervention, and </a:t>
            </a:r>
            <a:r>
              <a:rPr lang="fr-CH" sz="1600" dirty="0" err="1">
                <a:latin typeface="Calibri Light" panose="020F0302020204030204" pitchFamily="34" charset="0"/>
                <a:cs typeface="Calibri Light" panose="020F0302020204030204" pitchFamily="34" charset="0"/>
              </a:rPr>
              <a:t>researchers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may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wish</a:t>
            </a:r>
            <a:r>
              <a:rPr lang="fr-CH" sz="1600" dirty="0">
                <a:latin typeface="Calibri Light" panose="020F0302020204030204" pitchFamily="34" charset="0"/>
                <a:cs typeface="Calibri Light" panose="020F0302020204030204" pitchFamily="34" charset="0"/>
              </a:rPr>
              <a:t> to know </a:t>
            </a:r>
            <a:r>
              <a:rPr lang="fr-CH" sz="1600" dirty="0" err="1">
                <a:latin typeface="Calibri Light" panose="020F0302020204030204" pitchFamily="34" charset="0"/>
                <a:cs typeface="Calibri Light" panose="020F0302020204030204" pitchFamily="34" charset="0"/>
              </a:rPr>
              <a:t>which</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individuals</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specifically</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improved</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significantly</a:t>
            </a:r>
            <a:r>
              <a:rPr lang="fr-CH" sz="1600" dirty="0">
                <a:latin typeface="Calibri Light" panose="020F0302020204030204" pitchFamily="34" charset="0"/>
                <a:cs typeface="Calibri Light" panose="020F0302020204030204" pitchFamily="34" charset="0"/>
              </a:rPr>
              <a:t> in </a:t>
            </a:r>
            <a:r>
              <a:rPr lang="fr-CH" sz="1600" dirty="0" err="1">
                <a:latin typeface="Calibri Light" panose="020F0302020204030204" pitchFamily="34" charset="0"/>
                <a:cs typeface="Calibri Light" panose="020F0302020204030204" pitchFamily="34" charset="0"/>
              </a:rPr>
              <a:t>their</a:t>
            </a:r>
            <a:r>
              <a:rPr lang="fr-CH" sz="1600" dirty="0">
                <a:latin typeface="Calibri Light" panose="020F0302020204030204" pitchFamily="34" charset="0"/>
                <a:cs typeface="Calibri Light" panose="020F0302020204030204" pitchFamily="34" charset="0"/>
              </a:rPr>
              <a:t> </a:t>
            </a:r>
            <a:r>
              <a:rPr lang="fr-CH" sz="1600" dirty="0" err="1">
                <a:latin typeface="Calibri Light" panose="020F0302020204030204" pitchFamily="34" charset="0"/>
                <a:cs typeface="Calibri Light" panose="020F0302020204030204" pitchFamily="34" charset="0"/>
              </a:rPr>
              <a:t>response</a:t>
            </a:r>
            <a:r>
              <a:rPr lang="fr-CH" sz="1600" dirty="0">
                <a:latin typeface="Calibri Light" panose="020F0302020204030204" pitchFamily="34" charset="0"/>
                <a:cs typeface="Calibri Light" panose="020F0302020204030204" pitchFamily="34" charset="0"/>
              </a:rPr>
              <a:t> to the intervention.</a:t>
            </a:r>
          </a:p>
          <a:p>
            <a:endParaRPr lang="fr-CH" sz="1600" dirty="0">
              <a:latin typeface="Calibri Light" panose="020F0302020204030204" pitchFamily="34" charset="0"/>
              <a:cs typeface="Calibri Light" panose="020F0302020204030204" pitchFamily="34" charset="0"/>
            </a:endParaRPr>
          </a:p>
          <a:p>
            <a:r>
              <a:rPr lang="en-GB" sz="1600" dirty="0">
                <a:latin typeface="Calibri Light" panose="020F0302020204030204" pitchFamily="34" charset="0"/>
                <a:cs typeface="Calibri Light" panose="020F0302020204030204" pitchFamily="34" charset="0"/>
              </a:rPr>
              <a:t>Most software do not output this type of test by default, nor are there functions available that conduct these tests for you. The </a:t>
            </a:r>
            <a:r>
              <a:rPr lang="en-GB" sz="1600" dirty="0">
                <a:solidFill>
                  <a:srgbClr val="0070C0"/>
                </a:solidFill>
                <a:latin typeface="Calibri Light" panose="020F0302020204030204" pitchFamily="34" charset="0"/>
                <a:cs typeface="Calibri Light" panose="020F0302020204030204" pitchFamily="34" charset="0"/>
              </a:rPr>
              <a:t>exception is SAS</a:t>
            </a:r>
            <a:r>
              <a:rPr lang="en-GB" sz="1600" dirty="0">
                <a:latin typeface="Calibri Light" panose="020F0302020204030204" pitchFamily="34" charset="0"/>
                <a:cs typeface="Calibri Light" panose="020F0302020204030204" pitchFamily="34" charset="0"/>
              </a:rPr>
              <a:t>, which returns significance tests for subject-specific random effects values, and tests of deviating from the population-level effect. This can be very informative. Unfortunately, SAS is licensed software and many universities (including Geneva) do not have the expensive license.</a:t>
            </a:r>
          </a:p>
          <a:p>
            <a:endParaRPr lang="en-GB" sz="1600" dirty="0">
              <a:latin typeface="Calibri Light" panose="020F0302020204030204" pitchFamily="34" charset="0"/>
              <a:cs typeface="Calibri Light" panose="020F0302020204030204" pitchFamily="34" charset="0"/>
            </a:endParaRPr>
          </a:p>
          <a:p>
            <a:r>
              <a:rPr lang="en-GB" sz="1600" dirty="0">
                <a:latin typeface="Calibri Light" panose="020F0302020204030204" pitchFamily="34" charset="0"/>
                <a:cs typeface="Calibri Light" panose="020F0302020204030204" pitchFamily="34" charset="0"/>
              </a:rPr>
              <a:t>In R, several alternative options do suggest themselves…</a:t>
            </a:r>
            <a:endParaRPr lang="fr-CH" sz="1600" dirty="0">
              <a:latin typeface="Calibri Light" panose="020F0302020204030204" pitchFamily="34" charset="0"/>
              <a:cs typeface="Calibri Light" panose="020F0302020204030204" pitchFamily="34" charset="0"/>
            </a:endParaRPr>
          </a:p>
        </p:txBody>
      </p:sp>
      <p:sp>
        <p:nvSpPr>
          <p:cNvPr id="6" name="TextBox 5">
            <a:extLst>
              <a:ext uri="{FF2B5EF4-FFF2-40B4-BE49-F238E27FC236}">
                <a16:creationId xmlns:a16="http://schemas.microsoft.com/office/drawing/2014/main" id="{F6F715B5-E74F-4E37-B07F-2BE52C2789D9}"/>
              </a:ext>
            </a:extLst>
          </p:cNvPr>
          <p:cNvSpPr txBox="1"/>
          <p:nvPr/>
        </p:nvSpPr>
        <p:spPr>
          <a:xfrm>
            <a:off x="335360" y="292297"/>
            <a:ext cx="10657184" cy="584775"/>
          </a:xfrm>
          <a:prstGeom prst="rect">
            <a:avLst/>
          </a:prstGeom>
          <a:noFill/>
        </p:spPr>
        <p:txBody>
          <a:bodyPr wrap="square" rtlCol="0">
            <a:spAutoFit/>
          </a:bodyPr>
          <a:lstStyle/>
          <a:p>
            <a:r>
              <a:rPr lang="fr-CH" sz="3200" dirty="0">
                <a:solidFill>
                  <a:schemeClr val="tx2">
                    <a:lumMod val="75000"/>
                  </a:schemeClr>
                </a:solidFill>
                <a:latin typeface="Tw Cen MT" panose="020B0602020104020603" pitchFamily="34" charset="0"/>
              </a:rPr>
              <a:t>D. </a:t>
            </a:r>
            <a:r>
              <a:rPr lang="fr-CH" sz="3200" dirty="0" err="1">
                <a:solidFill>
                  <a:schemeClr val="tx2">
                    <a:lumMod val="75000"/>
                  </a:schemeClr>
                </a:solidFill>
                <a:latin typeface="Tw Cen MT" panose="020B0602020104020603" pitchFamily="34" charset="0"/>
              </a:rPr>
              <a:t>Statistical</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significance</a:t>
            </a:r>
            <a:r>
              <a:rPr lang="fr-CH" sz="3200" dirty="0">
                <a:solidFill>
                  <a:schemeClr val="tx2">
                    <a:lumMod val="75000"/>
                  </a:schemeClr>
                </a:solidFill>
                <a:latin typeface="Tw Cen MT" panose="020B0602020104020603" pitchFamily="34" charset="0"/>
              </a:rPr>
              <a:t> of </a:t>
            </a:r>
            <a:r>
              <a:rPr lang="fr-CH" sz="3200" dirty="0" err="1">
                <a:solidFill>
                  <a:schemeClr val="tx2">
                    <a:lumMod val="75000"/>
                  </a:schemeClr>
                </a:solidFill>
                <a:latin typeface="Tw Cen MT" panose="020B0602020104020603" pitchFamily="34" charset="0"/>
              </a:rPr>
              <a:t>random</a:t>
            </a:r>
            <a:r>
              <a:rPr lang="fr-CH" sz="3200" dirty="0">
                <a:solidFill>
                  <a:schemeClr val="tx2">
                    <a:lumMod val="75000"/>
                  </a:schemeClr>
                </a:solidFill>
                <a:latin typeface="Tw Cen MT" panose="020B0602020104020603" pitchFamily="34" charset="0"/>
              </a:rPr>
              <a:t> </a:t>
            </a:r>
            <a:r>
              <a:rPr lang="fr-CH" sz="3200" dirty="0" err="1">
                <a:solidFill>
                  <a:schemeClr val="tx2">
                    <a:lumMod val="75000"/>
                  </a:schemeClr>
                </a:solidFill>
                <a:latin typeface="Tw Cen MT" panose="020B0602020104020603" pitchFamily="34" charset="0"/>
              </a:rPr>
              <a:t>effects</a:t>
            </a:r>
            <a:r>
              <a:rPr lang="fr-CH" sz="3200" dirty="0">
                <a:solidFill>
                  <a:schemeClr val="tx2">
                    <a:lumMod val="75000"/>
                  </a:schemeClr>
                </a:solidFill>
                <a:latin typeface="Tw Cen MT" panose="020B0602020104020603" pitchFamily="34" charset="0"/>
              </a:rPr>
              <a:t> values</a:t>
            </a:r>
            <a:endParaRPr lang="en-GB" sz="3200" dirty="0">
              <a:solidFill>
                <a:schemeClr val="tx2">
                  <a:lumMod val="75000"/>
                </a:schemeClr>
              </a:solidFill>
              <a:latin typeface="Tw Cen MT" panose="020B0602020104020603" pitchFamily="34" charset="0"/>
            </a:endParaRPr>
          </a:p>
        </p:txBody>
      </p:sp>
      <p:cxnSp>
        <p:nvCxnSpPr>
          <p:cNvPr id="8" name="Straight Connector 7">
            <a:extLst>
              <a:ext uri="{FF2B5EF4-FFF2-40B4-BE49-F238E27FC236}">
                <a16:creationId xmlns:a16="http://schemas.microsoft.com/office/drawing/2014/main" id="{08654EF0-A6DC-47B4-AB03-FF81E45074A8}"/>
              </a:ext>
            </a:extLst>
          </p:cNvPr>
          <p:cNvCxnSpPr>
            <a:cxnSpLocks/>
          </p:cNvCxnSpPr>
          <p:nvPr/>
        </p:nvCxnSpPr>
        <p:spPr>
          <a:xfrm>
            <a:off x="335360" y="1124744"/>
            <a:ext cx="11449272" cy="0"/>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0084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38893</TotalTime>
  <Words>4498</Words>
  <Application>Microsoft Office PowerPoint</Application>
  <PresentationFormat>Widescreen</PresentationFormat>
  <Paragraphs>406</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Courier New</vt:lpstr>
      <vt:lpstr>Times New Roman</vt:lpstr>
      <vt:lpstr>Tw Cen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Université de Genève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Meuleman</dc:creator>
  <cp:lastModifiedBy>Ben Meuleman</cp:lastModifiedBy>
  <cp:revision>1635</cp:revision>
  <cp:lastPrinted>2020-01-21T15:20:45Z</cp:lastPrinted>
  <dcterms:created xsi:type="dcterms:W3CDTF">2015-11-28T18:57:21Z</dcterms:created>
  <dcterms:modified xsi:type="dcterms:W3CDTF">2022-03-08T11:24:54Z</dcterms:modified>
</cp:coreProperties>
</file>