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media/image4.jpg" ContentType="image/jpeg"/>
  <Override PartName="/ppt/media/image12.jpg" ContentType="image/jpeg"/>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handoutMasterIdLst>
    <p:handoutMasterId r:id="rId58"/>
  </p:handoutMasterIdLst>
  <p:sldIdLst>
    <p:sldId id="398" r:id="rId2"/>
    <p:sldId id="802" r:id="rId3"/>
    <p:sldId id="1220" r:id="rId4"/>
    <p:sldId id="1261" r:id="rId5"/>
    <p:sldId id="1221" r:id="rId6"/>
    <p:sldId id="1223" r:id="rId7"/>
    <p:sldId id="1222" r:id="rId8"/>
    <p:sldId id="1224" r:id="rId9"/>
    <p:sldId id="1231" r:id="rId10"/>
    <p:sldId id="1232" r:id="rId11"/>
    <p:sldId id="1233" r:id="rId12"/>
    <p:sldId id="1234" r:id="rId13"/>
    <p:sldId id="1235" r:id="rId14"/>
    <p:sldId id="1257" r:id="rId15"/>
    <p:sldId id="1258" r:id="rId16"/>
    <p:sldId id="1259" r:id="rId17"/>
    <p:sldId id="1260" r:id="rId18"/>
    <p:sldId id="1236" r:id="rId19"/>
    <p:sldId id="1237" r:id="rId20"/>
    <p:sldId id="1238" r:id="rId21"/>
    <p:sldId id="1239" r:id="rId22"/>
    <p:sldId id="1240" r:id="rId23"/>
    <p:sldId id="1241" r:id="rId24"/>
    <p:sldId id="1244" r:id="rId25"/>
    <p:sldId id="1245" r:id="rId26"/>
    <p:sldId id="1242" r:id="rId27"/>
    <p:sldId id="1243" r:id="rId28"/>
    <p:sldId id="1246" r:id="rId29"/>
    <p:sldId id="1247" r:id="rId30"/>
    <p:sldId id="1248" r:id="rId31"/>
    <p:sldId id="1249" r:id="rId32"/>
    <p:sldId id="1250" r:id="rId33"/>
    <p:sldId id="1251" r:id="rId34"/>
    <p:sldId id="1252" r:id="rId35"/>
    <p:sldId id="1253" r:id="rId36"/>
    <p:sldId id="1254" r:id="rId37"/>
    <p:sldId id="1255" r:id="rId38"/>
    <p:sldId id="1256" r:id="rId39"/>
    <p:sldId id="1262" r:id="rId40"/>
    <p:sldId id="1263" r:id="rId41"/>
    <p:sldId id="1264" r:id="rId42"/>
    <p:sldId id="1265" r:id="rId43"/>
    <p:sldId id="1266" r:id="rId44"/>
    <p:sldId id="862" r:id="rId45"/>
    <p:sldId id="1267" r:id="rId46"/>
    <p:sldId id="1268" r:id="rId47"/>
    <p:sldId id="839" r:id="rId48"/>
    <p:sldId id="1275" r:id="rId49"/>
    <p:sldId id="1269" r:id="rId50"/>
    <p:sldId id="1270" r:id="rId51"/>
    <p:sldId id="1273" r:id="rId52"/>
    <p:sldId id="1274" r:id="rId53"/>
    <p:sldId id="1271" r:id="rId54"/>
    <p:sldId id="1272" r:id="rId55"/>
    <p:sldId id="968" r:id="rId56"/>
  </p:sldIdLst>
  <p:sldSz cx="12192000" cy="6858000"/>
  <p:notesSz cx="6811963"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9A131"/>
    <a:srgbClr val="CC9900"/>
    <a:srgbClr val="9900CC"/>
    <a:srgbClr val="58B931"/>
    <a:srgbClr val="97ACC5"/>
    <a:srgbClr val="FBF3B7"/>
    <a:srgbClr val="125862"/>
    <a:srgbClr val="966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1" autoAdjust="0"/>
    <p:restoredTop sz="95407" autoAdjust="0"/>
  </p:normalViewPr>
  <p:slideViewPr>
    <p:cSldViewPr>
      <p:cViewPr varScale="1">
        <p:scale>
          <a:sx n="90" d="100"/>
          <a:sy n="90" d="100"/>
        </p:scale>
        <p:origin x="384"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0E8A08-C32D-4FD1-B1DC-7E9AD8AF9E31}"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GB"/>
        </a:p>
      </dgm:t>
    </dgm:pt>
    <dgm:pt modelId="{EB7AA531-907F-448F-BCF9-41A1F40D4248}">
      <dgm:prSet phldrT="[Text]" custT="1"/>
      <dgm:spPr/>
      <dgm:t>
        <a:bodyPr/>
        <a:lstStyle/>
        <a:p>
          <a:r>
            <a:rPr lang="en-GB" sz="1600" b="0" dirty="0">
              <a:solidFill>
                <a:srgbClr val="FF0000"/>
              </a:solidFill>
              <a:latin typeface="Tw Cen MT" panose="020B0602020104020603" pitchFamily="34" charset="0"/>
              <a:cs typeface="Calibri Light" panose="020F0302020204030204" pitchFamily="34" charset="0"/>
            </a:rPr>
            <a:t>Data exploration</a:t>
          </a:r>
        </a:p>
      </dgm:t>
    </dgm:pt>
    <dgm:pt modelId="{520ACD2B-A287-43F3-BF3D-133B096B0EC9}" type="parTrans" cxnId="{B9D725F7-5DB4-49BC-9C22-C186F7C2E45A}">
      <dgm:prSet/>
      <dgm:spPr/>
      <dgm:t>
        <a:bodyPr/>
        <a:lstStyle/>
        <a:p>
          <a:endParaRPr lang="en-GB" sz="1600"/>
        </a:p>
      </dgm:t>
    </dgm:pt>
    <dgm:pt modelId="{BE73838C-4BBE-46D0-AA6D-E9BAC1CA4BF7}" type="sibTrans" cxnId="{B9D725F7-5DB4-49BC-9C22-C186F7C2E45A}">
      <dgm:prSet/>
      <dgm:spPr>
        <a:solidFill>
          <a:schemeClr val="accent5">
            <a:lumMod val="50000"/>
          </a:schemeClr>
        </a:solidFill>
        <a:ln>
          <a:noFill/>
        </a:ln>
      </dgm:spPr>
      <dgm:t>
        <a:bodyPr/>
        <a:lstStyle/>
        <a:p>
          <a:endParaRPr lang="en-GB" sz="1600"/>
        </a:p>
      </dgm:t>
    </dgm:pt>
    <dgm:pt modelId="{787EB52C-1A47-4BE1-9187-14326EC46B31}">
      <dgm:prSet phldrT="[Text]" custT="1"/>
      <dgm:spPr/>
      <dgm:t>
        <a:bodyPr/>
        <a:lstStyle/>
        <a:p>
          <a:r>
            <a:rPr lang="en-GB" sz="1600" b="0">
              <a:solidFill>
                <a:srgbClr val="FF0000"/>
              </a:solidFill>
              <a:latin typeface="Tw Cen MT" panose="020B0602020104020603" pitchFamily="34" charset="0"/>
              <a:cs typeface="Calibri Light" panose="020F0302020204030204" pitchFamily="34" charset="0"/>
            </a:rPr>
            <a:t>Devise hypothesis based on exploration</a:t>
          </a:r>
        </a:p>
      </dgm:t>
    </dgm:pt>
    <dgm:pt modelId="{F378053E-C33A-4273-A2AB-FC484C4B09A6}" type="parTrans" cxnId="{D481BFD9-9F64-43C5-8E38-5EE7DBBDB6AB}">
      <dgm:prSet/>
      <dgm:spPr/>
      <dgm:t>
        <a:bodyPr/>
        <a:lstStyle/>
        <a:p>
          <a:endParaRPr lang="en-GB" sz="1600"/>
        </a:p>
      </dgm:t>
    </dgm:pt>
    <dgm:pt modelId="{2CFED3B6-0921-475D-A56A-7CA9D4B6A6D4}" type="sibTrans" cxnId="{D481BFD9-9F64-43C5-8E38-5EE7DBBDB6AB}">
      <dgm:prSet/>
      <dgm:spPr>
        <a:solidFill>
          <a:schemeClr val="accent5">
            <a:lumMod val="50000"/>
          </a:schemeClr>
        </a:solidFill>
        <a:ln>
          <a:noFill/>
        </a:ln>
      </dgm:spPr>
      <dgm:t>
        <a:bodyPr/>
        <a:lstStyle/>
        <a:p>
          <a:endParaRPr lang="en-GB" sz="1600"/>
        </a:p>
      </dgm:t>
    </dgm:pt>
    <dgm:pt modelId="{09FB13AC-1AB6-424E-B85F-466F2B657F3A}">
      <dgm:prSet phldrT="[Text]" custT="1"/>
      <dgm:spPr/>
      <dgm:t>
        <a:bodyPr/>
        <a:lstStyle/>
        <a:p>
          <a:r>
            <a:rPr lang="en-GB" sz="1600" b="0" dirty="0">
              <a:solidFill>
                <a:srgbClr val="FF0000"/>
              </a:solidFill>
              <a:latin typeface="Tw Cen MT" panose="020B0602020104020603" pitchFamily="34" charset="0"/>
              <a:cs typeface="Calibri Light" panose="020F0302020204030204" pitchFamily="34" charset="0"/>
            </a:rPr>
            <a:t>Test hypothesis on same data</a:t>
          </a:r>
        </a:p>
      </dgm:t>
    </dgm:pt>
    <dgm:pt modelId="{88C1527F-F3C2-4440-8E1E-52CFA06C193D}" type="parTrans" cxnId="{46E219F0-D827-47D7-8604-65DE3851721C}">
      <dgm:prSet/>
      <dgm:spPr/>
      <dgm:t>
        <a:bodyPr/>
        <a:lstStyle/>
        <a:p>
          <a:endParaRPr lang="en-GB" sz="1600"/>
        </a:p>
      </dgm:t>
    </dgm:pt>
    <dgm:pt modelId="{7999A823-6BCC-4E3D-B7C1-E011F5456890}" type="sibTrans" cxnId="{46E219F0-D827-47D7-8604-65DE3851721C}">
      <dgm:prSet/>
      <dgm:spPr>
        <a:solidFill>
          <a:schemeClr val="accent5">
            <a:lumMod val="50000"/>
          </a:schemeClr>
        </a:solidFill>
        <a:ln>
          <a:noFill/>
        </a:ln>
      </dgm:spPr>
      <dgm:t>
        <a:bodyPr/>
        <a:lstStyle/>
        <a:p>
          <a:endParaRPr lang="en-GB" sz="1600"/>
        </a:p>
      </dgm:t>
    </dgm:pt>
    <dgm:pt modelId="{CECEAF94-4B25-4294-ABBD-C8C3DF6B2916}" type="pres">
      <dgm:prSet presAssocID="{020E8A08-C32D-4FD1-B1DC-7E9AD8AF9E31}" presName="cycle" presStyleCnt="0">
        <dgm:presLayoutVars>
          <dgm:dir/>
          <dgm:resizeHandles val="exact"/>
        </dgm:presLayoutVars>
      </dgm:prSet>
      <dgm:spPr/>
    </dgm:pt>
    <dgm:pt modelId="{6A1CFE51-59E8-40E6-BCC4-5A09F0AFB416}" type="pres">
      <dgm:prSet presAssocID="{EB7AA531-907F-448F-BCF9-41A1F40D4248}" presName="dummy" presStyleCnt="0"/>
      <dgm:spPr/>
    </dgm:pt>
    <dgm:pt modelId="{FF332B93-0A2F-490E-927E-07031C622295}" type="pres">
      <dgm:prSet presAssocID="{EB7AA531-907F-448F-BCF9-41A1F40D4248}" presName="node" presStyleLbl="revTx" presStyleIdx="0" presStyleCnt="3">
        <dgm:presLayoutVars>
          <dgm:bulletEnabled val="1"/>
        </dgm:presLayoutVars>
      </dgm:prSet>
      <dgm:spPr/>
    </dgm:pt>
    <dgm:pt modelId="{DF0C13A1-7405-465E-BAD2-71438C859A16}" type="pres">
      <dgm:prSet presAssocID="{BE73838C-4BBE-46D0-AA6D-E9BAC1CA4BF7}" presName="sibTrans" presStyleLbl="node1" presStyleIdx="0" presStyleCnt="3"/>
      <dgm:spPr/>
    </dgm:pt>
    <dgm:pt modelId="{2A590388-B06D-44BC-ADA0-E6F88DE703F2}" type="pres">
      <dgm:prSet presAssocID="{787EB52C-1A47-4BE1-9187-14326EC46B31}" presName="dummy" presStyleCnt="0"/>
      <dgm:spPr/>
    </dgm:pt>
    <dgm:pt modelId="{97D08E11-1111-4BAC-BAA8-864C659A1E5D}" type="pres">
      <dgm:prSet presAssocID="{787EB52C-1A47-4BE1-9187-14326EC46B31}" presName="node" presStyleLbl="revTx" presStyleIdx="1" presStyleCnt="3" custScaleX="140922">
        <dgm:presLayoutVars>
          <dgm:bulletEnabled val="1"/>
        </dgm:presLayoutVars>
      </dgm:prSet>
      <dgm:spPr/>
    </dgm:pt>
    <dgm:pt modelId="{6AFE8ECC-01DC-4016-8A38-FEAB59944BDB}" type="pres">
      <dgm:prSet presAssocID="{2CFED3B6-0921-475D-A56A-7CA9D4B6A6D4}" presName="sibTrans" presStyleLbl="node1" presStyleIdx="1" presStyleCnt="3"/>
      <dgm:spPr/>
    </dgm:pt>
    <dgm:pt modelId="{F3D66B21-F431-4549-B40C-E50F4870A605}" type="pres">
      <dgm:prSet presAssocID="{09FB13AC-1AB6-424E-B85F-466F2B657F3A}" presName="dummy" presStyleCnt="0"/>
      <dgm:spPr/>
    </dgm:pt>
    <dgm:pt modelId="{CF3CE95E-B6FD-4BC5-AC6B-B34C9FCD74F8}" type="pres">
      <dgm:prSet presAssocID="{09FB13AC-1AB6-424E-B85F-466F2B657F3A}" presName="node" presStyleLbl="revTx" presStyleIdx="2" presStyleCnt="3" custScaleX="126785">
        <dgm:presLayoutVars>
          <dgm:bulletEnabled val="1"/>
        </dgm:presLayoutVars>
      </dgm:prSet>
      <dgm:spPr/>
    </dgm:pt>
    <dgm:pt modelId="{483C761C-6097-4213-A393-3249CD3DACE3}" type="pres">
      <dgm:prSet presAssocID="{7999A823-6BCC-4E3D-B7C1-E011F5456890}" presName="sibTrans" presStyleLbl="node1" presStyleIdx="2" presStyleCnt="3"/>
      <dgm:spPr/>
    </dgm:pt>
  </dgm:ptLst>
  <dgm:cxnLst>
    <dgm:cxn modelId="{366DCB2C-A51A-4413-A355-06389312D3B6}" type="presOf" srcId="{2CFED3B6-0921-475D-A56A-7CA9D4B6A6D4}" destId="{6AFE8ECC-01DC-4016-8A38-FEAB59944BDB}" srcOrd="0" destOrd="0" presId="urn:microsoft.com/office/officeart/2005/8/layout/cycle1"/>
    <dgm:cxn modelId="{D4C81E38-00F3-41D2-9AE9-AFDA060F3CB8}" type="presOf" srcId="{09FB13AC-1AB6-424E-B85F-466F2B657F3A}" destId="{CF3CE95E-B6FD-4BC5-AC6B-B34C9FCD74F8}" srcOrd="0" destOrd="0" presId="urn:microsoft.com/office/officeart/2005/8/layout/cycle1"/>
    <dgm:cxn modelId="{18882851-AC8A-43E6-9C9B-CAD77EA954C6}" type="presOf" srcId="{EB7AA531-907F-448F-BCF9-41A1F40D4248}" destId="{FF332B93-0A2F-490E-927E-07031C622295}" srcOrd="0" destOrd="0" presId="urn:microsoft.com/office/officeart/2005/8/layout/cycle1"/>
    <dgm:cxn modelId="{2C4E0755-FB99-44C8-BCD8-A0CA5E49C8CD}" type="presOf" srcId="{BE73838C-4BBE-46D0-AA6D-E9BAC1CA4BF7}" destId="{DF0C13A1-7405-465E-BAD2-71438C859A16}" srcOrd="0" destOrd="0" presId="urn:microsoft.com/office/officeart/2005/8/layout/cycle1"/>
    <dgm:cxn modelId="{4ABA9C7F-0918-4AFA-A18D-5C0230F32AA4}" type="presOf" srcId="{7999A823-6BCC-4E3D-B7C1-E011F5456890}" destId="{483C761C-6097-4213-A393-3249CD3DACE3}" srcOrd="0" destOrd="0" presId="urn:microsoft.com/office/officeart/2005/8/layout/cycle1"/>
    <dgm:cxn modelId="{9987D394-324E-4C12-9339-7B619EA84B05}" type="presOf" srcId="{020E8A08-C32D-4FD1-B1DC-7E9AD8AF9E31}" destId="{CECEAF94-4B25-4294-ABBD-C8C3DF6B2916}" srcOrd="0" destOrd="0" presId="urn:microsoft.com/office/officeart/2005/8/layout/cycle1"/>
    <dgm:cxn modelId="{1A3966B5-AE7D-4194-B333-9AB1BA3981E2}" type="presOf" srcId="{787EB52C-1A47-4BE1-9187-14326EC46B31}" destId="{97D08E11-1111-4BAC-BAA8-864C659A1E5D}" srcOrd="0" destOrd="0" presId="urn:microsoft.com/office/officeart/2005/8/layout/cycle1"/>
    <dgm:cxn modelId="{D481BFD9-9F64-43C5-8E38-5EE7DBBDB6AB}" srcId="{020E8A08-C32D-4FD1-B1DC-7E9AD8AF9E31}" destId="{787EB52C-1A47-4BE1-9187-14326EC46B31}" srcOrd="1" destOrd="0" parTransId="{F378053E-C33A-4273-A2AB-FC484C4B09A6}" sibTransId="{2CFED3B6-0921-475D-A56A-7CA9D4B6A6D4}"/>
    <dgm:cxn modelId="{46E219F0-D827-47D7-8604-65DE3851721C}" srcId="{020E8A08-C32D-4FD1-B1DC-7E9AD8AF9E31}" destId="{09FB13AC-1AB6-424E-B85F-466F2B657F3A}" srcOrd="2" destOrd="0" parTransId="{88C1527F-F3C2-4440-8E1E-52CFA06C193D}" sibTransId="{7999A823-6BCC-4E3D-B7C1-E011F5456890}"/>
    <dgm:cxn modelId="{B9D725F7-5DB4-49BC-9C22-C186F7C2E45A}" srcId="{020E8A08-C32D-4FD1-B1DC-7E9AD8AF9E31}" destId="{EB7AA531-907F-448F-BCF9-41A1F40D4248}" srcOrd="0" destOrd="0" parTransId="{520ACD2B-A287-43F3-BF3D-133B096B0EC9}" sibTransId="{BE73838C-4BBE-46D0-AA6D-E9BAC1CA4BF7}"/>
    <dgm:cxn modelId="{E4199E96-9434-4383-8119-A617B9B917B5}" type="presParOf" srcId="{CECEAF94-4B25-4294-ABBD-C8C3DF6B2916}" destId="{6A1CFE51-59E8-40E6-BCC4-5A09F0AFB416}" srcOrd="0" destOrd="0" presId="urn:microsoft.com/office/officeart/2005/8/layout/cycle1"/>
    <dgm:cxn modelId="{A900221A-A257-4E3F-91AF-C36C1ECCABD9}" type="presParOf" srcId="{CECEAF94-4B25-4294-ABBD-C8C3DF6B2916}" destId="{FF332B93-0A2F-490E-927E-07031C622295}" srcOrd="1" destOrd="0" presId="urn:microsoft.com/office/officeart/2005/8/layout/cycle1"/>
    <dgm:cxn modelId="{3FC5C452-2048-4DF2-97FC-1CD75FF2E356}" type="presParOf" srcId="{CECEAF94-4B25-4294-ABBD-C8C3DF6B2916}" destId="{DF0C13A1-7405-465E-BAD2-71438C859A16}" srcOrd="2" destOrd="0" presId="urn:microsoft.com/office/officeart/2005/8/layout/cycle1"/>
    <dgm:cxn modelId="{D9275CC3-ED5C-4562-9DFF-C958EBB11D49}" type="presParOf" srcId="{CECEAF94-4B25-4294-ABBD-C8C3DF6B2916}" destId="{2A590388-B06D-44BC-ADA0-E6F88DE703F2}" srcOrd="3" destOrd="0" presId="urn:microsoft.com/office/officeart/2005/8/layout/cycle1"/>
    <dgm:cxn modelId="{8EFF935A-28C8-4362-8E90-88BD616BB410}" type="presParOf" srcId="{CECEAF94-4B25-4294-ABBD-C8C3DF6B2916}" destId="{97D08E11-1111-4BAC-BAA8-864C659A1E5D}" srcOrd="4" destOrd="0" presId="urn:microsoft.com/office/officeart/2005/8/layout/cycle1"/>
    <dgm:cxn modelId="{94ECD1DA-AD17-4C44-8DE0-B4814C9296AF}" type="presParOf" srcId="{CECEAF94-4B25-4294-ABBD-C8C3DF6B2916}" destId="{6AFE8ECC-01DC-4016-8A38-FEAB59944BDB}" srcOrd="5" destOrd="0" presId="urn:microsoft.com/office/officeart/2005/8/layout/cycle1"/>
    <dgm:cxn modelId="{4651DCF0-768C-415D-B00A-263E88B53854}" type="presParOf" srcId="{CECEAF94-4B25-4294-ABBD-C8C3DF6B2916}" destId="{F3D66B21-F431-4549-B40C-E50F4870A605}" srcOrd="6" destOrd="0" presId="urn:microsoft.com/office/officeart/2005/8/layout/cycle1"/>
    <dgm:cxn modelId="{F161411F-9D72-47AF-8D34-35CC108A2789}" type="presParOf" srcId="{CECEAF94-4B25-4294-ABBD-C8C3DF6B2916}" destId="{CF3CE95E-B6FD-4BC5-AC6B-B34C9FCD74F8}" srcOrd="7" destOrd="0" presId="urn:microsoft.com/office/officeart/2005/8/layout/cycle1"/>
    <dgm:cxn modelId="{D1C7E103-BC49-4161-A36C-6BE2E3A9541A}" type="presParOf" srcId="{CECEAF94-4B25-4294-ABBD-C8C3DF6B2916}" destId="{483C761C-6097-4213-A393-3249CD3DACE3}" srcOrd="8" destOrd="0" presId="urn:microsoft.com/office/officeart/2005/8/layout/cycle1"/>
  </dgm:cxnLst>
  <dgm:bg>
    <a:effect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332B93-0A2F-490E-927E-07031C622295}">
      <dsp:nvSpPr>
        <dsp:cNvPr id="0" name=""/>
        <dsp:cNvSpPr/>
      </dsp:nvSpPr>
      <dsp:spPr>
        <a:xfrm>
          <a:off x="2728959" y="207161"/>
          <a:ext cx="1058816" cy="1058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0" kern="1200" dirty="0">
              <a:solidFill>
                <a:srgbClr val="FF0000"/>
              </a:solidFill>
              <a:latin typeface="Tw Cen MT" panose="020B0602020104020603" pitchFamily="34" charset="0"/>
              <a:cs typeface="Calibri Light" panose="020F0302020204030204" pitchFamily="34" charset="0"/>
            </a:rPr>
            <a:t>Data exploration</a:t>
          </a:r>
        </a:p>
      </dsp:txBody>
      <dsp:txXfrm>
        <a:off x="2728959" y="207161"/>
        <a:ext cx="1058816" cy="1058816"/>
      </dsp:txXfrm>
    </dsp:sp>
    <dsp:sp modelId="{DF0C13A1-7405-465E-BAD2-71438C859A16}">
      <dsp:nvSpPr>
        <dsp:cNvPr id="0" name=""/>
        <dsp:cNvSpPr/>
      </dsp:nvSpPr>
      <dsp:spPr>
        <a:xfrm>
          <a:off x="1116206" y="-1161"/>
          <a:ext cx="2503578" cy="2503578"/>
        </a:xfrm>
        <a:prstGeom prst="circularArrow">
          <a:avLst>
            <a:gd name="adj1" fmla="val 8247"/>
            <a:gd name="adj2" fmla="val 575990"/>
            <a:gd name="adj3" fmla="val 2032623"/>
            <a:gd name="adj4" fmla="val 51333"/>
            <a:gd name="adj5" fmla="val 9621"/>
          </a:avLst>
        </a:prstGeom>
        <a:solidFill>
          <a:schemeClr val="accent5">
            <a:lumMod val="5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7D08E11-1111-4BAC-BAA8-864C659A1E5D}">
      <dsp:nvSpPr>
        <dsp:cNvPr id="0" name=""/>
        <dsp:cNvSpPr/>
      </dsp:nvSpPr>
      <dsp:spPr>
        <a:xfrm>
          <a:off x="1621942" y="1749333"/>
          <a:ext cx="1492106" cy="1058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0" kern="1200">
              <a:solidFill>
                <a:srgbClr val="FF0000"/>
              </a:solidFill>
              <a:latin typeface="Tw Cen MT" panose="020B0602020104020603" pitchFamily="34" charset="0"/>
              <a:cs typeface="Calibri Light" panose="020F0302020204030204" pitchFamily="34" charset="0"/>
            </a:rPr>
            <a:t>Devise hypothesis based on exploration</a:t>
          </a:r>
        </a:p>
      </dsp:txBody>
      <dsp:txXfrm>
        <a:off x="1621942" y="1749333"/>
        <a:ext cx="1492106" cy="1058816"/>
      </dsp:txXfrm>
    </dsp:sp>
    <dsp:sp modelId="{6AFE8ECC-01DC-4016-8A38-FEAB59944BDB}">
      <dsp:nvSpPr>
        <dsp:cNvPr id="0" name=""/>
        <dsp:cNvSpPr/>
      </dsp:nvSpPr>
      <dsp:spPr>
        <a:xfrm>
          <a:off x="1116206" y="-1161"/>
          <a:ext cx="2503578" cy="2503578"/>
        </a:xfrm>
        <a:prstGeom prst="circularArrow">
          <a:avLst>
            <a:gd name="adj1" fmla="val 8247"/>
            <a:gd name="adj2" fmla="val 575990"/>
            <a:gd name="adj3" fmla="val 10172677"/>
            <a:gd name="adj4" fmla="val 8191387"/>
            <a:gd name="adj5" fmla="val 9621"/>
          </a:avLst>
        </a:prstGeom>
        <a:solidFill>
          <a:schemeClr val="accent5">
            <a:lumMod val="5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F3CE95E-B6FD-4BC5-AC6B-B34C9FCD74F8}">
      <dsp:nvSpPr>
        <dsp:cNvPr id="0" name=""/>
        <dsp:cNvSpPr/>
      </dsp:nvSpPr>
      <dsp:spPr>
        <a:xfrm>
          <a:off x="806412" y="207161"/>
          <a:ext cx="1342421" cy="1058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0" kern="1200" dirty="0">
              <a:solidFill>
                <a:srgbClr val="FF0000"/>
              </a:solidFill>
              <a:latin typeface="Tw Cen MT" panose="020B0602020104020603" pitchFamily="34" charset="0"/>
              <a:cs typeface="Calibri Light" panose="020F0302020204030204" pitchFamily="34" charset="0"/>
            </a:rPr>
            <a:t>Test hypothesis on same data</a:t>
          </a:r>
        </a:p>
      </dsp:txBody>
      <dsp:txXfrm>
        <a:off x="806412" y="207161"/>
        <a:ext cx="1342421" cy="1058816"/>
      </dsp:txXfrm>
    </dsp:sp>
    <dsp:sp modelId="{483C761C-6097-4213-A393-3249CD3DACE3}">
      <dsp:nvSpPr>
        <dsp:cNvPr id="0" name=""/>
        <dsp:cNvSpPr/>
      </dsp:nvSpPr>
      <dsp:spPr>
        <a:xfrm>
          <a:off x="1116206" y="-1161"/>
          <a:ext cx="2503578" cy="2503578"/>
        </a:xfrm>
        <a:prstGeom prst="circularArrow">
          <a:avLst>
            <a:gd name="adj1" fmla="val 8247"/>
            <a:gd name="adj2" fmla="val 575990"/>
            <a:gd name="adj3" fmla="val 16857264"/>
            <a:gd name="adj4" fmla="val 15461511"/>
            <a:gd name="adj5" fmla="val 9621"/>
          </a:avLst>
        </a:prstGeom>
        <a:solidFill>
          <a:schemeClr val="accent5">
            <a:lumMod val="5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9D032EE-0FC6-4BCE-8B74-C316D0C476AF}"/>
              </a:ext>
            </a:extLst>
          </p:cNvPr>
          <p:cNvSpPr>
            <a:spLocks noGrp="1"/>
          </p:cNvSpPr>
          <p:nvPr>
            <p:ph type="hdr" sz="quarter"/>
          </p:nvPr>
        </p:nvSpPr>
        <p:spPr>
          <a:xfrm>
            <a:off x="0" y="0"/>
            <a:ext cx="2951163" cy="498475"/>
          </a:xfrm>
          <a:prstGeom prst="rect">
            <a:avLst/>
          </a:prstGeom>
        </p:spPr>
        <p:txBody>
          <a:bodyPr vert="horz" lIns="91440" tIns="45720" rIns="91440" bIns="45720" rtlCol="0"/>
          <a:lstStyle>
            <a:lvl1pPr algn="l">
              <a:defRPr sz="1200"/>
            </a:lvl1pPr>
          </a:lstStyle>
          <a:p>
            <a:endParaRPr lang="en-CH"/>
          </a:p>
        </p:txBody>
      </p:sp>
      <p:sp>
        <p:nvSpPr>
          <p:cNvPr id="3" name="Date Placeholder 2">
            <a:extLst>
              <a:ext uri="{FF2B5EF4-FFF2-40B4-BE49-F238E27FC236}">
                <a16:creationId xmlns:a16="http://schemas.microsoft.com/office/drawing/2014/main" id="{E8D53F15-A713-4188-8829-664B293265D9}"/>
              </a:ext>
            </a:extLst>
          </p:cNvPr>
          <p:cNvSpPr>
            <a:spLocks noGrp="1"/>
          </p:cNvSpPr>
          <p:nvPr>
            <p:ph type="dt" sz="quarter" idx="1"/>
          </p:nvPr>
        </p:nvSpPr>
        <p:spPr>
          <a:xfrm>
            <a:off x="3859213" y="0"/>
            <a:ext cx="2951162" cy="498475"/>
          </a:xfrm>
          <a:prstGeom prst="rect">
            <a:avLst/>
          </a:prstGeom>
        </p:spPr>
        <p:txBody>
          <a:bodyPr vert="horz" lIns="91440" tIns="45720" rIns="91440" bIns="45720" rtlCol="0"/>
          <a:lstStyle>
            <a:lvl1pPr algn="r">
              <a:defRPr sz="1200"/>
            </a:lvl1pPr>
          </a:lstStyle>
          <a:p>
            <a:fld id="{C5EA1C2A-8C86-48BC-BAA0-C33BFAAC43E0}" type="datetimeFigureOut">
              <a:rPr lang="en-CH" smtClean="0"/>
              <a:t>01/20/2022</a:t>
            </a:fld>
            <a:endParaRPr lang="en-CH"/>
          </a:p>
        </p:txBody>
      </p:sp>
      <p:sp>
        <p:nvSpPr>
          <p:cNvPr id="4" name="Footer Placeholder 3">
            <a:extLst>
              <a:ext uri="{FF2B5EF4-FFF2-40B4-BE49-F238E27FC236}">
                <a16:creationId xmlns:a16="http://schemas.microsoft.com/office/drawing/2014/main" id="{299EDF6A-5551-47BD-80F9-9846581D9EC3}"/>
              </a:ext>
            </a:extLst>
          </p:cNvPr>
          <p:cNvSpPr>
            <a:spLocks noGrp="1"/>
          </p:cNvSpPr>
          <p:nvPr>
            <p:ph type="ftr" sz="quarter" idx="2"/>
          </p:nvPr>
        </p:nvSpPr>
        <p:spPr>
          <a:xfrm>
            <a:off x="0" y="9444038"/>
            <a:ext cx="2951163" cy="498475"/>
          </a:xfrm>
          <a:prstGeom prst="rect">
            <a:avLst/>
          </a:prstGeom>
        </p:spPr>
        <p:txBody>
          <a:bodyPr vert="horz" lIns="91440" tIns="45720" rIns="91440" bIns="45720" rtlCol="0" anchor="b"/>
          <a:lstStyle>
            <a:lvl1pPr algn="l">
              <a:defRPr sz="1200"/>
            </a:lvl1pPr>
          </a:lstStyle>
          <a:p>
            <a:endParaRPr lang="en-CH"/>
          </a:p>
        </p:txBody>
      </p:sp>
      <p:sp>
        <p:nvSpPr>
          <p:cNvPr id="5" name="Slide Number Placeholder 4">
            <a:extLst>
              <a:ext uri="{FF2B5EF4-FFF2-40B4-BE49-F238E27FC236}">
                <a16:creationId xmlns:a16="http://schemas.microsoft.com/office/drawing/2014/main" id="{4B831C90-A430-413D-AFC3-5A9F68C2F9FC}"/>
              </a:ext>
            </a:extLst>
          </p:cNvPr>
          <p:cNvSpPr>
            <a:spLocks noGrp="1"/>
          </p:cNvSpPr>
          <p:nvPr>
            <p:ph type="sldNum" sz="quarter" idx="3"/>
          </p:nvPr>
        </p:nvSpPr>
        <p:spPr>
          <a:xfrm>
            <a:off x="3859213" y="9444038"/>
            <a:ext cx="2951162" cy="498475"/>
          </a:xfrm>
          <a:prstGeom prst="rect">
            <a:avLst/>
          </a:prstGeom>
        </p:spPr>
        <p:txBody>
          <a:bodyPr vert="horz" lIns="91440" tIns="45720" rIns="91440" bIns="45720" rtlCol="0" anchor="b"/>
          <a:lstStyle>
            <a:lvl1pPr algn="r">
              <a:defRPr sz="1200"/>
            </a:lvl1pPr>
          </a:lstStyle>
          <a:p>
            <a:fld id="{A03E4B80-EE47-4A2B-A23A-4E69158DAFC1}" type="slidenum">
              <a:rPr lang="en-CH" smtClean="0"/>
              <a:t>‹#›</a:t>
            </a:fld>
            <a:endParaRPr lang="en-CH"/>
          </a:p>
        </p:txBody>
      </p:sp>
    </p:spTree>
    <p:extLst>
      <p:ext uri="{BB962C8B-B14F-4D97-AF65-F5344CB8AC3E}">
        <p14:creationId xmlns:p14="http://schemas.microsoft.com/office/powerpoint/2010/main" val="291408433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51851" cy="49885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8536" y="1"/>
            <a:ext cx="2951851" cy="498852"/>
          </a:xfrm>
          <a:prstGeom prst="rect">
            <a:avLst/>
          </a:prstGeom>
        </p:spPr>
        <p:txBody>
          <a:bodyPr vert="horz" lIns="91440" tIns="45720" rIns="91440" bIns="45720" rtlCol="0"/>
          <a:lstStyle>
            <a:lvl1pPr algn="r">
              <a:defRPr sz="1200"/>
            </a:lvl1pPr>
          </a:lstStyle>
          <a:p>
            <a:fld id="{98824CB4-0329-44D2-8D35-5AA3CADFEC42}" type="datetimeFigureOut">
              <a:rPr lang="en-GB" smtClean="0"/>
              <a:t>20/01/2022</a:t>
            </a:fld>
            <a:endParaRPr lang="en-GB"/>
          </a:p>
        </p:txBody>
      </p:sp>
      <p:sp>
        <p:nvSpPr>
          <p:cNvPr id="4" name="Slide Image Placeholder 3"/>
          <p:cNvSpPr>
            <a:spLocks noGrp="1" noRot="1" noChangeAspect="1"/>
          </p:cNvSpPr>
          <p:nvPr>
            <p:ph type="sldImg" idx="2"/>
          </p:nvPr>
        </p:nvSpPr>
        <p:spPr>
          <a:xfrm>
            <a:off x="423863" y="1243013"/>
            <a:ext cx="5964237" cy="33559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197" y="4784834"/>
            <a:ext cx="5449570" cy="391486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3662"/>
            <a:ext cx="2951851" cy="49885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8536" y="9443662"/>
            <a:ext cx="2951851" cy="498851"/>
          </a:xfrm>
          <a:prstGeom prst="rect">
            <a:avLst/>
          </a:prstGeom>
        </p:spPr>
        <p:txBody>
          <a:bodyPr vert="horz" lIns="91440" tIns="45720" rIns="91440" bIns="45720" rtlCol="0" anchor="b"/>
          <a:lstStyle>
            <a:lvl1pPr algn="r">
              <a:defRPr sz="1200"/>
            </a:lvl1pPr>
          </a:lstStyle>
          <a:p>
            <a:fld id="{B5939602-0E2D-47BB-A83D-FEA357011C12}" type="slidenum">
              <a:rPr lang="en-GB" smtClean="0"/>
              <a:t>‹#›</a:t>
            </a:fld>
            <a:endParaRPr lang="en-GB"/>
          </a:p>
        </p:txBody>
      </p:sp>
    </p:spTree>
    <p:extLst>
      <p:ext uri="{BB962C8B-B14F-4D97-AF65-F5344CB8AC3E}">
        <p14:creationId xmlns:p14="http://schemas.microsoft.com/office/powerpoint/2010/main" val="381763266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1B04362-D5BD-49F0-8637-F04C1F3F5DDC}" type="datetime1">
              <a:rPr lang="en-GB" smtClean="0"/>
              <a:t>20/01/2022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FDBBE5-22A6-4526-9CE2-8F57881DBE87}" type="slidenum">
              <a:rPr lang="en-GB" smtClean="0"/>
              <a:t>‹#›</a:t>
            </a:fld>
            <a:endParaRPr lang="en-GB"/>
          </a:p>
        </p:txBody>
      </p:sp>
    </p:spTree>
    <p:extLst>
      <p:ext uri="{BB962C8B-B14F-4D97-AF65-F5344CB8AC3E}">
        <p14:creationId xmlns:p14="http://schemas.microsoft.com/office/powerpoint/2010/main" val="2286464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68F3B79-AB64-4716-A2B1-898528CF22EB}" type="datetime1">
              <a:rPr lang="en-GB" smtClean="0"/>
              <a:t>20/01/2022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FDBBE5-22A6-4526-9CE2-8F57881DBE87}" type="slidenum">
              <a:rPr lang="en-GB" smtClean="0"/>
              <a:t>‹#›</a:t>
            </a:fld>
            <a:endParaRPr lang="en-GB"/>
          </a:p>
        </p:txBody>
      </p:sp>
    </p:spTree>
    <p:extLst>
      <p:ext uri="{BB962C8B-B14F-4D97-AF65-F5344CB8AC3E}">
        <p14:creationId xmlns:p14="http://schemas.microsoft.com/office/powerpoint/2010/main" val="3204208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85632A7-1093-4725-A219-C3E79854E8FA}" type="datetime1">
              <a:rPr lang="en-GB" smtClean="0"/>
              <a:t>20/01/2022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FDBBE5-22A6-4526-9CE2-8F57881DBE87}" type="slidenum">
              <a:rPr lang="en-GB" smtClean="0"/>
              <a:t>‹#›</a:t>
            </a:fld>
            <a:endParaRPr lang="en-GB"/>
          </a:p>
        </p:txBody>
      </p:sp>
    </p:spTree>
    <p:extLst>
      <p:ext uri="{BB962C8B-B14F-4D97-AF65-F5344CB8AC3E}">
        <p14:creationId xmlns:p14="http://schemas.microsoft.com/office/powerpoint/2010/main" val="2509193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57AFD01-B4D8-4FBE-BCE9-0FBFEEA040B7}" type="datetime1">
              <a:rPr lang="en-GB" smtClean="0"/>
              <a:t>20/01/2022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FDBBE5-22A6-4526-9CE2-8F57881DBE87}" type="slidenum">
              <a:rPr lang="en-GB" smtClean="0"/>
              <a:t>‹#›</a:t>
            </a:fld>
            <a:endParaRPr lang="en-GB"/>
          </a:p>
        </p:txBody>
      </p:sp>
    </p:spTree>
    <p:extLst>
      <p:ext uri="{BB962C8B-B14F-4D97-AF65-F5344CB8AC3E}">
        <p14:creationId xmlns:p14="http://schemas.microsoft.com/office/powerpoint/2010/main" val="798746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08C176-0648-4256-BAF8-404E576B675B}" type="datetime1">
              <a:rPr lang="en-GB" smtClean="0"/>
              <a:t>20/01/2022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FDBBE5-22A6-4526-9CE2-8F57881DBE87}" type="slidenum">
              <a:rPr lang="en-GB" smtClean="0"/>
              <a:t>‹#›</a:t>
            </a:fld>
            <a:endParaRPr lang="en-GB"/>
          </a:p>
        </p:txBody>
      </p:sp>
    </p:spTree>
    <p:extLst>
      <p:ext uri="{BB962C8B-B14F-4D97-AF65-F5344CB8AC3E}">
        <p14:creationId xmlns:p14="http://schemas.microsoft.com/office/powerpoint/2010/main" val="3056426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79FEE28-A7E0-4DFE-A010-75920CE3DC5F}" type="datetime1">
              <a:rPr lang="en-GB" smtClean="0"/>
              <a:t>20/01/2022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1FDBBE5-22A6-4526-9CE2-8F57881DBE87}" type="slidenum">
              <a:rPr lang="en-GB" smtClean="0"/>
              <a:t>‹#›</a:t>
            </a:fld>
            <a:endParaRPr lang="en-GB"/>
          </a:p>
        </p:txBody>
      </p:sp>
    </p:spTree>
    <p:extLst>
      <p:ext uri="{BB962C8B-B14F-4D97-AF65-F5344CB8AC3E}">
        <p14:creationId xmlns:p14="http://schemas.microsoft.com/office/powerpoint/2010/main" val="711549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36F17A1-6285-4F41-8411-9A019F77BEA4}" type="datetime1">
              <a:rPr lang="en-GB" smtClean="0"/>
              <a:t>20/01/2022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1FDBBE5-22A6-4526-9CE2-8F57881DBE87}" type="slidenum">
              <a:rPr lang="en-GB" smtClean="0"/>
              <a:t>‹#›</a:t>
            </a:fld>
            <a:endParaRPr lang="en-GB"/>
          </a:p>
        </p:txBody>
      </p:sp>
    </p:spTree>
    <p:extLst>
      <p:ext uri="{BB962C8B-B14F-4D97-AF65-F5344CB8AC3E}">
        <p14:creationId xmlns:p14="http://schemas.microsoft.com/office/powerpoint/2010/main" val="165985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5024190-CDAC-4984-9248-0ACA79998B9A}" type="datetime1">
              <a:rPr lang="en-GB" smtClean="0"/>
              <a:t>20/01/2022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1FDBBE5-22A6-4526-9CE2-8F57881DBE87}" type="slidenum">
              <a:rPr lang="en-GB" smtClean="0"/>
              <a:t>‹#›</a:t>
            </a:fld>
            <a:endParaRPr lang="en-GB"/>
          </a:p>
        </p:txBody>
      </p:sp>
    </p:spTree>
    <p:extLst>
      <p:ext uri="{BB962C8B-B14F-4D97-AF65-F5344CB8AC3E}">
        <p14:creationId xmlns:p14="http://schemas.microsoft.com/office/powerpoint/2010/main" val="18700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1A4817-6DE5-4766-9B92-8D7BE5808CD8}" type="datetime1">
              <a:rPr lang="en-GB" smtClean="0"/>
              <a:t>20/01/2022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1FDBBE5-22A6-4526-9CE2-8F57881DBE87}" type="slidenum">
              <a:rPr lang="en-GB" smtClean="0"/>
              <a:t>‹#›</a:t>
            </a:fld>
            <a:endParaRPr lang="en-GB"/>
          </a:p>
        </p:txBody>
      </p:sp>
    </p:spTree>
    <p:extLst>
      <p:ext uri="{BB962C8B-B14F-4D97-AF65-F5344CB8AC3E}">
        <p14:creationId xmlns:p14="http://schemas.microsoft.com/office/powerpoint/2010/main" val="2745246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DD3507-FE32-4239-83D9-1FC25303EEA0}" type="datetime1">
              <a:rPr lang="en-GB" smtClean="0"/>
              <a:t>20/01/2022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1FDBBE5-22A6-4526-9CE2-8F57881DBE87}" type="slidenum">
              <a:rPr lang="en-GB" smtClean="0"/>
              <a:t>‹#›</a:t>
            </a:fld>
            <a:endParaRPr lang="en-GB"/>
          </a:p>
        </p:txBody>
      </p:sp>
    </p:spTree>
    <p:extLst>
      <p:ext uri="{BB962C8B-B14F-4D97-AF65-F5344CB8AC3E}">
        <p14:creationId xmlns:p14="http://schemas.microsoft.com/office/powerpoint/2010/main" val="2323342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7D80E4-E0D4-48A8-B319-39830FEFA612}" type="datetime1">
              <a:rPr lang="en-GB" smtClean="0"/>
              <a:t>20/01/2022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1FDBBE5-22A6-4526-9CE2-8F57881DBE87}" type="slidenum">
              <a:rPr lang="en-GB" smtClean="0"/>
              <a:t>‹#›</a:t>
            </a:fld>
            <a:endParaRPr lang="en-GB"/>
          </a:p>
        </p:txBody>
      </p:sp>
    </p:spTree>
    <p:extLst>
      <p:ext uri="{BB962C8B-B14F-4D97-AF65-F5344CB8AC3E}">
        <p14:creationId xmlns:p14="http://schemas.microsoft.com/office/powerpoint/2010/main" val="2073918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EC1AF9-FBA9-4148-B970-1DE4513D7A31}" type="datetime1">
              <a:rPr lang="en-GB" smtClean="0"/>
              <a:t>20/01/2022</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DBBE5-22A6-4526-9CE2-8F57881DBE87}" type="slidenum">
              <a:rPr lang="en-GB" smtClean="0"/>
              <a:t>‹#›</a:t>
            </a:fld>
            <a:endParaRPr lang="en-GB"/>
          </a:p>
        </p:txBody>
      </p:sp>
    </p:spTree>
    <p:extLst>
      <p:ext uri="{BB962C8B-B14F-4D97-AF65-F5344CB8AC3E}">
        <p14:creationId xmlns:p14="http://schemas.microsoft.com/office/powerpoint/2010/main" val="1789517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3.png"/><Relationship Id="rId7" Type="http://schemas.openxmlformats.org/officeDocument/2006/relationships/diagramColors" Target="../diagrams/colors1.xml"/><Relationship Id="rId2" Type="http://schemas.openxmlformats.org/officeDocument/2006/relationships/hyperlink" Target="https://en.wikipedia.org/wiki/Texas_sharpshooter_fallacy" TargetMode="Externa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use-r-carlvogt.github.io/prochains-lunchs/"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statisticsdonewrong.com/"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image" Target="../media/image160.png"/><Relationship Id="rId1" Type="http://schemas.openxmlformats.org/officeDocument/2006/relationships/slideLayout" Target="../slideLayouts/slideLayout2.xml"/><Relationship Id="rId5" Type="http://schemas.openxmlformats.org/officeDocument/2006/relationships/image" Target="../media/image190.png"/><Relationship Id="rId4" Type="http://schemas.openxmlformats.org/officeDocument/2006/relationships/image" Target="../media/image180.png"/></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21646" y="1576082"/>
            <a:ext cx="9548708" cy="916469"/>
          </a:xfrm>
          <a:prstGeom prst="rect">
            <a:avLst/>
          </a:prstGeom>
          <a:noFill/>
        </p:spPr>
        <p:txBody>
          <a:bodyPr wrap="square" rtlCol="0">
            <a:spAutoFit/>
          </a:bodyPr>
          <a:lstStyle/>
          <a:p>
            <a:pPr algn="ctr">
              <a:lnSpc>
                <a:spcPct val="150000"/>
              </a:lnSpc>
            </a:pPr>
            <a:r>
              <a:rPr lang="fr-CH" sz="4000" b="1">
                <a:solidFill>
                  <a:schemeClr val="tx2">
                    <a:lumMod val="75000"/>
                  </a:schemeClr>
                </a:solidFill>
                <a:latin typeface="Tw Cen MT" panose="020B0602020104020603" pitchFamily="34" charset="0"/>
              </a:rPr>
              <a:t>Common Misconceptions in Statistics</a:t>
            </a:r>
          </a:p>
        </p:txBody>
      </p:sp>
      <p:cxnSp>
        <p:nvCxnSpPr>
          <p:cNvPr id="6" name="Straight Connector 5"/>
          <p:cNvCxnSpPr>
            <a:cxnSpLocks/>
          </p:cNvCxnSpPr>
          <p:nvPr/>
        </p:nvCxnSpPr>
        <p:spPr>
          <a:xfrm>
            <a:off x="911424" y="1484784"/>
            <a:ext cx="10225136"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602733" y="3356992"/>
            <a:ext cx="3014928" cy="1569660"/>
          </a:xfrm>
          <a:prstGeom prst="rect">
            <a:avLst/>
          </a:prstGeom>
          <a:noFill/>
        </p:spPr>
        <p:txBody>
          <a:bodyPr wrap="none" rtlCol="0">
            <a:spAutoFit/>
          </a:bodyPr>
          <a:lstStyle/>
          <a:p>
            <a:pPr algn="ctr"/>
            <a:r>
              <a:rPr lang="fr-CH" sz="1600" dirty="0">
                <a:latin typeface="Calibri Light" panose="020F0302020204030204" pitchFamily="34" charset="0"/>
                <a:cs typeface="Calibri Light" panose="020F0302020204030204" pitchFamily="34" charset="0"/>
              </a:rPr>
              <a:t>Ben Meuleman, </a:t>
            </a:r>
            <a:r>
              <a:rPr lang="fr-CH" sz="1600" dirty="0" err="1">
                <a:latin typeface="Calibri Light" panose="020F0302020204030204" pitchFamily="34" charset="0"/>
                <a:cs typeface="Calibri Light" panose="020F0302020204030204" pitchFamily="34" charset="0"/>
              </a:rPr>
              <a:t>Ph.D</a:t>
            </a:r>
            <a:r>
              <a:rPr lang="fr-CH" sz="1600" dirty="0">
                <a:latin typeface="Calibri Light" panose="020F0302020204030204" pitchFamily="34" charset="0"/>
                <a:cs typeface="Calibri Light" panose="020F0302020204030204" pitchFamily="34" charset="0"/>
              </a:rPr>
              <a:t>.</a:t>
            </a:r>
          </a:p>
          <a:p>
            <a:pPr algn="ctr"/>
            <a:r>
              <a:rPr lang="fr-CH" sz="1600" dirty="0" err="1">
                <a:latin typeface="Calibri Light" panose="020F0302020204030204" pitchFamily="34" charset="0"/>
                <a:cs typeface="Calibri Light" panose="020F0302020204030204" pitchFamily="34" charset="0"/>
              </a:rPr>
              <a:t>Swiss</a:t>
            </a:r>
            <a:r>
              <a:rPr lang="fr-CH" sz="1600" dirty="0">
                <a:latin typeface="Calibri Light" panose="020F0302020204030204" pitchFamily="34" charset="0"/>
                <a:cs typeface="Calibri Light" panose="020F0302020204030204" pitchFamily="34" charset="0"/>
              </a:rPr>
              <a:t> Center for Affective Sciences</a:t>
            </a:r>
          </a:p>
          <a:p>
            <a:pPr algn="ctr"/>
            <a:r>
              <a:rPr lang="fr-CH" sz="1600" dirty="0">
                <a:latin typeface="Calibri Light" panose="020F0302020204030204" pitchFamily="34" charset="0"/>
                <a:cs typeface="Calibri Light" panose="020F0302020204030204" pitchFamily="34" charset="0"/>
              </a:rPr>
              <a:t>Université de Genève</a:t>
            </a:r>
          </a:p>
          <a:p>
            <a:pPr algn="ctr"/>
            <a:endParaRPr lang="fr-CH" sz="1600" dirty="0">
              <a:latin typeface="Calibri Light" panose="020F0302020204030204" pitchFamily="34" charset="0"/>
              <a:cs typeface="Calibri Light" panose="020F0302020204030204" pitchFamily="34" charset="0"/>
            </a:endParaRPr>
          </a:p>
          <a:p>
            <a:pPr algn="ctr"/>
            <a:r>
              <a:rPr lang="fr-CH" sz="1600">
                <a:latin typeface="Calibri Light" panose="020F0302020204030204" pitchFamily="34" charset="0"/>
                <a:cs typeface="Calibri Light" panose="020F0302020204030204" pitchFamily="34" charset="0"/>
              </a:rPr>
              <a:t>CISA retreat, Geneva</a:t>
            </a:r>
            <a:endParaRPr lang="fr-CH" sz="1600" dirty="0">
              <a:latin typeface="Calibri Light" panose="020F0302020204030204" pitchFamily="34" charset="0"/>
              <a:cs typeface="Calibri Light" panose="020F0302020204030204" pitchFamily="34" charset="0"/>
            </a:endParaRPr>
          </a:p>
          <a:p>
            <a:pPr algn="ctr"/>
            <a:r>
              <a:rPr lang="fr-CH" sz="1600">
                <a:latin typeface="Calibri Light" panose="020F0302020204030204" pitchFamily="34" charset="0"/>
                <a:cs typeface="Calibri Light" panose="020F0302020204030204" pitchFamily="34" charset="0"/>
              </a:rPr>
              <a:t>November 19, 2021</a:t>
            </a:r>
            <a:endParaRPr lang="en-GB" sz="1600" dirty="0">
              <a:latin typeface="Calibri Light" panose="020F0302020204030204" pitchFamily="34" charset="0"/>
              <a:cs typeface="Calibri Light" panose="020F0302020204030204"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215681" y="5373216"/>
            <a:ext cx="2010373" cy="773221"/>
          </a:xfrm>
          <a:prstGeom prst="rect">
            <a:avLst/>
          </a:prstGeom>
        </p:spPr>
      </p:pic>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91944" y="5574809"/>
            <a:ext cx="1584176" cy="45743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680176" y="5443180"/>
            <a:ext cx="1368152" cy="703256"/>
          </a:xfrm>
          <a:prstGeom prst="rect">
            <a:avLst/>
          </a:prstGeom>
        </p:spPr>
      </p:pic>
      <p:cxnSp>
        <p:nvCxnSpPr>
          <p:cNvPr id="12" name="Straight Connector 11">
            <a:extLst>
              <a:ext uri="{FF2B5EF4-FFF2-40B4-BE49-F238E27FC236}">
                <a16:creationId xmlns:a16="http://schemas.microsoft.com/office/drawing/2014/main" id="{AC47809B-B105-4D08-9F20-E7368AB7D889}"/>
              </a:ext>
            </a:extLst>
          </p:cNvPr>
          <p:cNvCxnSpPr>
            <a:cxnSpLocks/>
          </p:cNvCxnSpPr>
          <p:nvPr/>
        </p:nvCxnSpPr>
        <p:spPr>
          <a:xfrm>
            <a:off x="911424" y="2780928"/>
            <a:ext cx="10225136"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707A8360-4051-44A8-9A38-6268126CCC2C}"/>
              </a:ext>
            </a:extLst>
          </p:cNvPr>
          <p:cNvSpPr>
            <a:spLocks noGrp="1"/>
          </p:cNvSpPr>
          <p:nvPr>
            <p:ph type="sldNum" sz="quarter" idx="12"/>
          </p:nvPr>
        </p:nvSpPr>
        <p:spPr/>
        <p:txBody>
          <a:bodyPr/>
          <a:lstStyle/>
          <a:p>
            <a:fld id="{C1FDBBE5-22A6-4526-9CE2-8F57881DBE87}" type="slidenum">
              <a:rPr lang="en-GB" smtClean="0"/>
              <a:t>1</a:t>
            </a:fld>
            <a:endParaRPr lang="en-GB"/>
          </a:p>
        </p:txBody>
      </p:sp>
    </p:spTree>
    <p:extLst>
      <p:ext uri="{BB962C8B-B14F-4D97-AF65-F5344CB8AC3E}">
        <p14:creationId xmlns:p14="http://schemas.microsoft.com/office/powerpoint/2010/main" val="2036949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A77AD7-3F50-4662-A977-7E66E7661FB5}"/>
              </a:ext>
            </a:extLst>
          </p:cNvPr>
          <p:cNvSpPr>
            <a:spLocks noGrp="1"/>
          </p:cNvSpPr>
          <p:nvPr>
            <p:ph type="sldNum" sz="quarter" idx="12"/>
          </p:nvPr>
        </p:nvSpPr>
        <p:spPr/>
        <p:txBody>
          <a:bodyPr/>
          <a:lstStyle/>
          <a:p>
            <a:fld id="{C1FDBBE5-22A6-4526-9CE2-8F57881DBE87}" type="slidenum">
              <a:rPr lang="en-GB" smtClean="0"/>
              <a:t>10</a:t>
            </a:fld>
            <a:endParaRPr lang="en-GB"/>
          </a:p>
        </p:txBody>
      </p:sp>
      <p:sp>
        <p:nvSpPr>
          <p:cNvPr id="3" name="Content Placeholder 2"/>
          <p:cNvSpPr>
            <a:spLocks noGrp="1"/>
          </p:cNvSpPr>
          <p:nvPr>
            <p:ph idx="1"/>
          </p:nvPr>
        </p:nvSpPr>
        <p:spPr>
          <a:xfrm>
            <a:off x="1451484" y="2204864"/>
            <a:ext cx="9289032" cy="3096343"/>
          </a:xfrm>
          <a:solidFill>
            <a:schemeClr val="bg1"/>
          </a:solidFill>
          <a:ln w="38100">
            <a:noFill/>
          </a:ln>
          <a:effectLst/>
        </p:spPr>
        <p:txBody>
          <a:bodyPr>
            <a:normAutofit/>
          </a:bodyPr>
          <a:lstStyle/>
          <a:p>
            <a:pPr marL="0" indent="0" algn="ctr">
              <a:buNone/>
            </a:pPr>
            <a:endParaRPr lang="fr-CH">
              <a:latin typeface="Univers" panose="020B0503020202020204" pitchFamily="34" charset="0"/>
              <a:cs typeface="Calibri Light" panose="020F0302020204030204" pitchFamily="34" charset="0"/>
            </a:endParaRPr>
          </a:p>
          <a:p>
            <a:pPr marL="0" indent="0" algn="ctr">
              <a:buNone/>
            </a:pPr>
            <a:r>
              <a:rPr lang="fr-CH" i="1">
                <a:latin typeface="Palatino Linotype" panose="02040502050505030304" pitchFamily="18" charset="0"/>
                <a:cs typeface="Calibri Light" panose="020F0302020204030204" pitchFamily="34" charset="0"/>
              </a:rPr>
              <a:t>Q2. Exploratory data analysis is </a:t>
            </a:r>
            <a:r>
              <a:rPr lang="fr-CH" b="1">
                <a:latin typeface="Palatino Linotype" panose="02040502050505030304" pitchFamily="18" charset="0"/>
                <a:cs typeface="Calibri Light" panose="020F0302020204030204" pitchFamily="34" charset="0"/>
              </a:rPr>
              <a:t>BAD</a:t>
            </a:r>
          </a:p>
          <a:p>
            <a:pPr marL="0" indent="0" algn="ctr">
              <a:buNone/>
            </a:pPr>
            <a:endParaRPr lang="fr-CH" sz="2800">
              <a:latin typeface="Palatino Linotype" panose="02040502050505030304" pitchFamily="18" charset="0"/>
              <a:cs typeface="Calibri Light" panose="020F0302020204030204" pitchFamily="34" charset="0"/>
            </a:endParaRPr>
          </a:p>
          <a:p>
            <a:pPr marL="0" indent="0" algn="ctr">
              <a:buNone/>
            </a:pPr>
            <a:r>
              <a:rPr lang="fr-CH" sz="2400">
                <a:latin typeface="Century Gothic" panose="020B0502020202020204" pitchFamily="34" charset="0"/>
                <a:cs typeface="Calibri Light" panose="020F0302020204030204" pitchFamily="34" charset="0"/>
              </a:rPr>
              <a:t>TRUE</a:t>
            </a:r>
          </a:p>
          <a:p>
            <a:pPr marL="0" indent="0" algn="ctr">
              <a:buNone/>
            </a:pPr>
            <a:r>
              <a:rPr lang="fr-CH" sz="2400">
                <a:latin typeface="Century Gothic" panose="020B0502020202020204" pitchFamily="34" charset="0"/>
                <a:cs typeface="Calibri Light" panose="020F0302020204030204" pitchFamily="34" charset="0"/>
              </a:rPr>
              <a:t>FALSE</a:t>
            </a:r>
          </a:p>
          <a:p>
            <a:pPr marL="0" indent="0" algn="ctr">
              <a:buNone/>
            </a:pPr>
            <a:r>
              <a:rPr lang="fr-CH" sz="2400">
                <a:latin typeface="Century Gothic" panose="020B0502020202020204" pitchFamily="34" charset="0"/>
                <a:cs typeface="Calibri Light" panose="020F0302020204030204" pitchFamily="34" charset="0"/>
              </a:rPr>
              <a:t>It depends…</a:t>
            </a:r>
          </a:p>
        </p:txBody>
      </p:sp>
      <p:pic>
        <p:nvPicPr>
          <p:cNvPr id="5" name="Picture 4">
            <a:extLst>
              <a:ext uri="{FF2B5EF4-FFF2-40B4-BE49-F238E27FC236}">
                <a16:creationId xmlns:a16="http://schemas.microsoft.com/office/drawing/2014/main" id="{04E574DE-B166-4E03-A86B-DCDC29D4F1A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6826" b="22505"/>
          <a:stretch/>
        </p:blipFill>
        <p:spPr>
          <a:xfrm>
            <a:off x="7320136" y="273857"/>
            <a:ext cx="4705007" cy="1023149"/>
          </a:xfrm>
          <a:prstGeom prst="rect">
            <a:avLst/>
          </a:prstGeom>
        </p:spPr>
      </p:pic>
    </p:spTree>
    <p:extLst>
      <p:ext uri="{BB962C8B-B14F-4D97-AF65-F5344CB8AC3E}">
        <p14:creationId xmlns:p14="http://schemas.microsoft.com/office/powerpoint/2010/main" val="965043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9456" y="1600200"/>
            <a:ext cx="6192688" cy="4925144"/>
          </a:xfrm>
        </p:spPr>
        <p:txBody>
          <a:bodyPr>
            <a:normAutofit/>
          </a:bodyPr>
          <a:lstStyle/>
          <a:p>
            <a:r>
              <a:rPr lang="fr-CH" sz="1800" dirty="0">
                <a:latin typeface="Calibri Light" panose="020F0302020204030204" pitchFamily="34" charset="0"/>
                <a:cs typeface="Calibri Light" panose="020F0302020204030204" pitchFamily="34" charset="0"/>
              </a:rPr>
              <a:t>One of the </a:t>
            </a:r>
            <a:r>
              <a:rPr lang="fr-CH" sz="1800" dirty="0" err="1">
                <a:latin typeface="Calibri Light" panose="020F0302020204030204" pitchFamily="34" charset="0"/>
                <a:cs typeface="Calibri Light" panose="020F0302020204030204" pitchFamily="34" charset="0"/>
              </a:rPr>
              <a:t>biggest</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problems</a:t>
            </a:r>
            <a:r>
              <a:rPr lang="fr-CH" sz="1800" dirty="0">
                <a:latin typeface="Calibri Light" panose="020F0302020204030204" pitchFamily="34" charset="0"/>
                <a:cs typeface="Calibri Light" panose="020F0302020204030204" pitchFamily="34" charset="0"/>
              </a:rPr>
              <a:t> in </a:t>
            </a:r>
            <a:r>
              <a:rPr lang="fr-CH" sz="1800" dirty="0" err="1">
                <a:latin typeface="Calibri Light" panose="020F0302020204030204" pitchFamily="34" charset="0"/>
                <a:cs typeface="Calibri Light" panose="020F0302020204030204" pitchFamily="34" charset="0"/>
              </a:rPr>
              <a:t>research</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today</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is</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that</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too</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much</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research</a:t>
            </a:r>
            <a:r>
              <a:rPr lang="fr-CH" sz="1800" dirty="0">
                <a:latin typeface="Calibri Light" panose="020F0302020204030204" pitchFamily="34" charset="0"/>
                <a:cs typeface="Calibri Light" panose="020F0302020204030204" pitchFamily="34" charset="0"/>
              </a:rPr>
              <a:t>/analyses are </a:t>
            </a:r>
            <a:r>
              <a:rPr lang="fr-CH" sz="1800" dirty="0" err="1">
                <a:latin typeface="Calibri Light" panose="020F0302020204030204" pitchFamily="34" charset="0"/>
                <a:cs typeface="Calibri Light" panose="020F0302020204030204" pitchFamily="34" charset="0"/>
              </a:rPr>
              <a:t>exploratory</a:t>
            </a:r>
            <a:r>
              <a:rPr lang="fr-CH" sz="1800" dirty="0">
                <a:latin typeface="Calibri Light" panose="020F0302020204030204" pitchFamily="34" charset="0"/>
                <a:cs typeface="Calibri Light" panose="020F0302020204030204" pitchFamily="34" charset="0"/>
              </a:rPr>
              <a:t>. Exploration </a:t>
            </a:r>
            <a:r>
              <a:rPr lang="fr-CH" sz="1800" dirty="0" err="1">
                <a:latin typeface="Calibri Light" panose="020F0302020204030204" pitchFamily="34" charset="0"/>
                <a:cs typeface="Calibri Light" panose="020F0302020204030204" pitchFamily="34" charset="0"/>
              </a:rPr>
              <a:t>is</a:t>
            </a:r>
            <a:r>
              <a:rPr lang="fr-CH" sz="1800" dirty="0">
                <a:latin typeface="Calibri Light" panose="020F0302020204030204" pitchFamily="34" charset="0"/>
                <a:cs typeface="Calibri Light" panose="020F0302020204030204" pitchFamily="34" charset="0"/>
              </a:rPr>
              <a:t> fine but not as a </a:t>
            </a:r>
            <a:r>
              <a:rPr lang="fr-CH" sz="1800" dirty="0" err="1">
                <a:latin typeface="Calibri Light" panose="020F0302020204030204" pitchFamily="34" charset="0"/>
                <a:cs typeface="Calibri Light" panose="020F0302020204030204" pitchFamily="34" charset="0"/>
              </a:rPr>
              <a:t>tool</a:t>
            </a:r>
            <a:r>
              <a:rPr lang="fr-CH" sz="1800" dirty="0">
                <a:latin typeface="Calibri Light" panose="020F0302020204030204" pitchFamily="34" charset="0"/>
                <a:cs typeface="Calibri Light" panose="020F0302020204030204" pitchFamily="34" charset="0"/>
              </a:rPr>
              <a:t> for </a:t>
            </a:r>
            <a:r>
              <a:rPr lang="fr-CH" sz="1800" dirty="0" err="1">
                <a:latin typeface="Calibri Light" panose="020F0302020204030204" pitchFamily="34" charset="0"/>
                <a:cs typeface="Calibri Light" panose="020F0302020204030204" pitchFamily="34" charset="0"/>
              </a:rPr>
              <a:t>inference</a:t>
            </a:r>
            <a:r>
              <a:rPr lang="fr-CH" sz="1800" dirty="0">
                <a:latin typeface="Calibri Light" panose="020F0302020204030204" pitchFamily="34" charset="0"/>
                <a:cs typeface="Calibri Light" panose="020F0302020204030204" pitchFamily="34" charset="0"/>
              </a:rPr>
              <a:t>!</a:t>
            </a:r>
          </a:p>
          <a:p>
            <a:endParaRPr lang="fr-CH" sz="1800" dirty="0">
              <a:latin typeface="Calibri Light" panose="020F0302020204030204" pitchFamily="34" charset="0"/>
              <a:cs typeface="Calibri Light" panose="020F0302020204030204" pitchFamily="34" charset="0"/>
            </a:endParaRPr>
          </a:p>
          <a:p>
            <a:r>
              <a:rPr lang="fr-CH" sz="1800" b="1" dirty="0" err="1">
                <a:solidFill>
                  <a:srgbClr val="C00000"/>
                </a:solidFill>
                <a:latin typeface="Calibri Light" panose="020F0302020204030204" pitchFamily="34" charset="0"/>
                <a:cs typeface="Calibri Light" panose="020F0302020204030204" pitchFamily="34" charset="0"/>
              </a:rPr>
              <a:t>Avoid</a:t>
            </a:r>
            <a:r>
              <a:rPr lang="fr-CH" sz="1800" b="1" dirty="0">
                <a:solidFill>
                  <a:srgbClr val="C00000"/>
                </a:solidFill>
                <a:latin typeface="Calibri Light" panose="020F0302020204030204" pitchFamily="34" charset="0"/>
                <a:cs typeface="Calibri Light" panose="020F0302020204030204" pitchFamily="34" charset="0"/>
              </a:rPr>
              <a:t> </a:t>
            </a:r>
            <a:r>
              <a:rPr lang="fr-CH" sz="1800" b="1" dirty="0" err="1">
                <a:solidFill>
                  <a:srgbClr val="C00000"/>
                </a:solidFill>
                <a:latin typeface="Calibri Light" panose="020F0302020204030204" pitchFamily="34" charset="0"/>
                <a:cs typeface="Calibri Light" panose="020F0302020204030204" pitchFamily="34" charset="0"/>
              </a:rPr>
              <a:t>circular</a:t>
            </a:r>
            <a:r>
              <a:rPr lang="fr-CH" sz="1800" b="1" dirty="0">
                <a:solidFill>
                  <a:srgbClr val="C00000"/>
                </a:solidFill>
                <a:latin typeface="Calibri Light" panose="020F0302020204030204" pitchFamily="34" charset="0"/>
                <a:cs typeface="Calibri Light" panose="020F0302020204030204" pitchFamily="34" charset="0"/>
              </a:rPr>
              <a:t> </a:t>
            </a:r>
            <a:r>
              <a:rPr lang="fr-CH" sz="1800" b="1" dirty="0" err="1">
                <a:solidFill>
                  <a:srgbClr val="C00000"/>
                </a:solidFill>
                <a:latin typeface="Calibri Light" panose="020F0302020204030204" pitchFamily="34" charset="0"/>
                <a:cs typeface="Calibri Light" panose="020F0302020204030204" pitchFamily="34" charset="0"/>
              </a:rPr>
              <a:t>inference</a:t>
            </a:r>
            <a:r>
              <a:rPr lang="fr-CH" sz="1800" b="1" dirty="0">
                <a:solidFill>
                  <a:srgbClr val="C00000"/>
                </a:solidFill>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with</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exploratory</a:t>
            </a:r>
            <a:r>
              <a:rPr lang="fr-CH" sz="1800" dirty="0">
                <a:latin typeface="Calibri Light" panose="020F0302020204030204" pitchFamily="34" charset="0"/>
                <a:cs typeface="Calibri Light" panose="020F0302020204030204" pitchFamily="34" charset="0"/>
              </a:rPr>
              <a:t> analyses! </a:t>
            </a:r>
            <a:r>
              <a:rPr lang="fr-CH" sz="1800" dirty="0" err="1">
                <a:latin typeface="Calibri Light" panose="020F0302020204030204" pitchFamily="34" charset="0"/>
                <a:cs typeface="Calibri Light" panose="020F0302020204030204" pitchFamily="34" charset="0"/>
              </a:rPr>
              <a:t>Hypotheses</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derived</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from</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exploratory</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analysis</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should</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be</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confirmed</a:t>
            </a:r>
            <a:r>
              <a:rPr lang="fr-CH" sz="1800" dirty="0">
                <a:latin typeface="Calibri Light" panose="020F0302020204030204" pitchFamily="34" charset="0"/>
                <a:cs typeface="Calibri Light" panose="020F0302020204030204" pitchFamily="34" charset="0"/>
              </a:rPr>
              <a:t> on </a:t>
            </a:r>
            <a:r>
              <a:rPr lang="fr-CH" sz="1800" dirty="0" err="1">
                <a:latin typeface="Calibri Light" panose="020F0302020204030204" pitchFamily="34" charset="0"/>
                <a:cs typeface="Calibri Light" panose="020F0302020204030204" pitchFamily="34" charset="0"/>
              </a:rPr>
              <a:t>independent</a:t>
            </a:r>
            <a:r>
              <a:rPr lang="fr-CH" sz="1800" dirty="0">
                <a:latin typeface="Calibri Light" panose="020F0302020204030204" pitchFamily="34" charset="0"/>
                <a:cs typeface="Calibri Light" panose="020F0302020204030204" pitchFamily="34" charset="0"/>
              </a:rPr>
              <a:t> data (i.e., cross-validation) or in future </a:t>
            </a:r>
            <a:r>
              <a:rPr lang="fr-CH" sz="1800" dirty="0" err="1">
                <a:latin typeface="Calibri Light" panose="020F0302020204030204" pitchFamily="34" charset="0"/>
                <a:cs typeface="Calibri Light" panose="020F0302020204030204" pitchFamily="34" charset="0"/>
              </a:rPr>
              <a:t>studies</a:t>
            </a:r>
            <a:r>
              <a:rPr lang="fr-CH" sz="1800" dirty="0">
                <a:latin typeface="Calibri Light" panose="020F0302020204030204" pitchFamily="34" charset="0"/>
                <a:cs typeface="Calibri Light" panose="020F0302020204030204" pitchFamily="34" charset="0"/>
              </a:rPr>
              <a:t>.</a:t>
            </a:r>
          </a:p>
          <a:p>
            <a:endParaRPr lang="fr-CH" sz="1800" dirty="0">
              <a:latin typeface="Calibri Light" panose="020F0302020204030204" pitchFamily="34" charset="0"/>
              <a:cs typeface="Calibri Light" panose="020F0302020204030204" pitchFamily="34" charset="0"/>
            </a:endParaRPr>
          </a:p>
          <a:p>
            <a:r>
              <a:rPr lang="fr-CH" sz="1800" dirty="0">
                <a:latin typeface="Calibri Light" panose="020F0302020204030204" pitchFamily="34" charset="0"/>
                <a:cs typeface="Calibri Light" panose="020F0302020204030204" pitchFamily="34" charset="0"/>
                <a:hlinkClick r:id="rId2"/>
              </a:rPr>
              <a:t>Texas </a:t>
            </a:r>
            <a:r>
              <a:rPr lang="fr-CH" sz="1800" dirty="0" err="1">
                <a:latin typeface="Calibri Light" panose="020F0302020204030204" pitchFamily="34" charset="0"/>
                <a:cs typeface="Calibri Light" panose="020F0302020204030204" pitchFamily="34" charset="0"/>
                <a:hlinkClick r:id="rId2"/>
              </a:rPr>
              <a:t>sharpshooter</a:t>
            </a:r>
            <a:r>
              <a:rPr lang="fr-CH" sz="1800" dirty="0">
                <a:latin typeface="Calibri Light" panose="020F0302020204030204" pitchFamily="34" charset="0"/>
                <a:cs typeface="Calibri Light" panose="020F0302020204030204" pitchFamily="34" charset="0"/>
                <a:hlinkClick r:id="rId2"/>
              </a:rPr>
              <a:t> </a:t>
            </a:r>
            <a:r>
              <a:rPr lang="fr-CH" sz="1800" dirty="0" err="1">
                <a:latin typeface="Calibri Light" panose="020F0302020204030204" pitchFamily="34" charset="0"/>
                <a:cs typeface="Calibri Light" panose="020F0302020204030204" pitchFamily="34" charset="0"/>
                <a:hlinkClick r:id="rId2"/>
              </a:rPr>
              <a:t>fallacy</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paint</a:t>
            </a:r>
            <a:r>
              <a:rPr lang="fr-CH" sz="1800" dirty="0">
                <a:latin typeface="Calibri Light" panose="020F0302020204030204" pitchFamily="34" charset="0"/>
                <a:cs typeface="Calibri Light" panose="020F0302020204030204" pitchFamily="34" charset="0"/>
              </a:rPr>
              <a:t> a </a:t>
            </a:r>
            <a:r>
              <a:rPr lang="fr-CH" sz="1800" dirty="0" err="1">
                <a:latin typeface="Calibri Light" panose="020F0302020204030204" pitchFamily="34" charset="0"/>
                <a:cs typeface="Calibri Light" panose="020F0302020204030204" pitchFamily="34" charset="0"/>
              </a:rPr>
              <a:t>target</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after</a:t>
            </a:r>
            <a:r>
              <a:rPr lang="fr-CH" sz="1800" dirty="0">
                <a:latin typeface="Calibri Light" panose="020F0302020204030204" pitchFamily="34" charset="0"/>
                <a:cs typeface="Calibri Light" panose="020F0302020204030204" pitchFamily="34" charset="0"/>
              </a:rPr>
              <a:t> the gun has been </a:t>
            </a:r>
            <a:r>
              <a:rPr lang="fr-CH" sz="1800" dirty="0" err="1">
                <a:latin typeface="Calibri Light" panose="020F0302020204030204" pitchFamily="34" charset="0"/>
                <a:cs typeface="Calibri Light" panose="020F0302020204030204" pitchFamily="34" charset="0"/>
              </a:rPr>
              <a:t>fired</a:t>
            </a:r>
            <a:r>
              <a:rPr lang="fr-CH" sz="1800" dirty="0">
                <a:latin typeface="Calibri Light" panose="020F0302020204030204" pitchFamily="34" charset="0"/>
                <a:cs typeface="Calibri Light" panose="020F0302020204030204" pitchFamily="34" charset="0"/>
              </a:rPr>
              <a:t>!</a:t>
            </a:r>
          </a:p>
          <a:p>
            <a:endParaRPr lang="fr-CH" sz="1800" dirty="0">
              <a:latin typeface="Calibri Light" panose="020F0302020204030204" pitchFamily="34" charset="0"/>
              <a:cs typeface="Calibri Light" panose="020F0302020204030204" pitchFamily="34" charset="0"/>
            </a:endParaRPr>
          </a:p>
          <a:p>
            <a:endParaRPr lang="fr-CH" sz="1800" dirty="0">
              <a:latin typeface="Calibri Light" panose="020F0302020204030204" pitchFamily="34" charset="0"/>
              <a:cs typeface="Calibri Light" panose="020F0302020204030204" pitchFamily="34" charset="0"/>
            </a:endParaRPr>
          </a:p>
          <a:p>
            <a:pPr marL="0" indent="0">
              <a:buNone/>
            </a:pPr>
            <a:endParaRPr lang="fr-CH" sz="1800" dirty="0">
              <a:latin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A2. It depends…</a:t>
            </a:r>
            <a:endParaRPr lang="en-GB" sz="3200">
              <a:solidFill>
                <a:schemeClr val="tx2">
                  <a:lumMod val="75000"/>
                </a:schemeClr>
              </a:solidFill>
              <a:latin typeface="Tw Cen MT" panose="020B0602020104020603" pitchFamily="34" charset="0"/>
            </a:endParaRPr>
          </a:p>
        </p:txBody>
      </p:sp>
      <p:sp>
        <p:nvSpPr>
          <p:cNvPr id="4" name="Slide Number Placeholder 3">
            <a:extLst>
              <a:ext uri="{FF2B5EF4-FFF2-40B4-BE49-F238E27FC236}">
                <a16:creationId xmlns:a16="http://schemas.microsoft.com/office/drawing/2014/main" id="{B7A77AD7-3F50-4662-A977-7E66E7661FB5}"/>
              </a:ext>
            </a:extLst>
          </p:cNvPr>
          <p:cNvSpPr>
            <a:spLocks noGrp="1"/>
          </p:cNvSpPr>
          <p:nvPr>
            <p:ph type="sldNum" sz="quarter" idx="12"/>
          </p:nvPr>
        </p:nvSpPr>
        <p:spPr/>
        <p:txBody>
          <a:bodyPr/>
          <a:lstStyle/>
          <a:p>
            <a:fld id="{C1FDBBE5-22A6-4526-9CE2-8F57881DBE87}" type="slidenum">
              <a:rPr lang="en-GB" smtClean="0"/>
              <a:t>11</a:t>
            </a:fld>
            <a:endParaRPr lang="en-GB"/>
          </a:p>
        </p:txBody>
      </p:sp>
      <p:cxnSp>
        <p:nvCxnSpPr>
          <p:cNvPr id="13" name="Straight Connector 12">
            <a:extLst>
              <a:ext uri="{FF2B5EF4-FFF2-40B4-BE49-F238E27FC236}">
                <a16:creationId xmlns:a16="http://schemas.microsoft.com/office/drawing/2014/main" id="{76FD5FAF-38FF-4FFA-B75B-8DF35CE04597}"/>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035F4894-C823-4306-B20C-09334A9470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6007" y="4271610"/>
            <a:ext cx="2844800" cy="2391176"/>
          </a:xfrm>
          <a:prstGeom prst="rect">
            <a:avLst/>
          </a:prstGeom>
        </p:spPr>
      </p:pic>
      <p:sp>
        <p:nvSpPr>
          <p:cNvPr id="9" name="Oval 8">
            <a:extLst>
              <a:ext uri="{FF2B5EF4-FFF2-40B4-BE49-F238E27FC236}">
                <a16:creationId xmlns:a16="http://schemas.microsoft.com/office/drawing/2014/main" id="{26C04A31-78A5-4D0C-AD7A-246120AEF333}"/>
              </a:ext>
            </a:extLst>
          </p:cNvPr>
          <p:cNvSpPr>
            <a:spLocks noChangeAspect="1"/>
          </p:cNvSpPr>
          <p:nvPr/>
        </p:nvSpPr>
        <p:spPr>
          <a:xfrm>
            <a:off x="8558595" y="1495346"/>
            <a:ext cx="2125680" cy="2009529"/>
          </a:xfrm>
          <a:prstGeom prst="ellipse">
            <a:avLst/>
          </a:prstGeom>
          <a:solidFill>
            <a:schemeClr val="bg1">
              <a:lumMod val="85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graphicFrame>
        <p:nvGraphicFramePr>
          <p:cNvPr id="10" name="Diagram 9">
            <a:extLst>
              <a:ext uri="{FF2B5EF4-FFF2-40B4-BE49-F238E27FC236}">
                <a16:creationId xmlns:a16="http://schemas.microsoft.com/office/drawing/2014/main" id="{CBCFCC60-46B8-4B8E-BCD1-8180169CC464}"/>
              </a:ext>
            </a:extLst>
          </p:cNvPr>
          <p:cNvGraphicFramePr>
            <a:graphicFrameLocks noChangeAspect="1"/>
          </p:cNvGraphicFramePr>
          <p:nvPr>
            <p:extLst>
              <p:ext uri="{D42A27DB-BD31-4B8C-83A1-F6EECF244321}">
                <p14:modId xmlns:p14="http://schemas.microsoft.com/office/powerpoint/2010/main" val="2024055194"/>
              </p:ext>
            </p:extLst>
          </p:nvPr>
        </p:nvGraphicFramePr>
        <p:xfrm>
          <a:off x="7190443" y="1340768"/>
          <a:ext cx="4594189" cy="28083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60770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A77AD7-3F50-4662-A977-7E66E7661FB5}"/>
              </a:ext>
            </a:extLst>
          </p:cNvPr>
          <p:cNvSpPr>
            <a:spLocks noGrp="1"/>
          </p:cNvSpPr>
          <p:nvPr>
            <p:ph type="sldNum" sz="quarter" idx="12"/>
          </p:nvPr>
        </p:nvSpPr>
        <p:spPr/>
        <p:txBody>
          <a:bodyPr/>
          <a:lstStyle/>
          <a:p>
            <a:fld id="{C1FDBBE5-22A6-4526-9CE2-8F57881DBE87}" type="slidenum">
              <a:rPr lang="en-GB" smtClean="0"/>
              <a:t>12</a:t>
            </a:fld>
            <a:endParaRPr lang="en-GB"/>
          </a:p>
        </p:txBody>
      </p:sp>
      <p:sp>
        <p:nvSpPr>
          <p:cNvPr id="3" name="Content Placeholder 2"/>
          <p:cNvSpPr>
            <a:spLocks noGrp="1"/>
          </p:cNvSpPr>
          <p:nvPr>
            <p:ph idx="1"/>
          </p:nvPr>
        </p:nvSpPr>
        <p:spPr>
          <a:xfrm>
            <a:off x="1451484" y="2204864"/>
            <a:ext cx="9289032" cy="3744416"/>
          </a:xfrm>
          <a:solidFill>
            <a:schemeClr val="bg1"/>
          </a:solidFill>
          <a:ln w="38100">
            <a:noFill/>
          </a:ln>
          <a:effectLst/>
        </p:spPr>
        <p:txBody>
          <a:bodyPr>
            <a:normAutofit/>
          </a:bodyPr>
          <a:lstStyle/>
          <a:p>
            <a:pPr marL="0" indent="0" algn="ctr">
              <a:buNone/>
            </a:pPr>
            <a:endParaRPr lang="fr-CH">
              <a:latin typeface="Univers" panose="020B0503020202020204" pitchFamily="34" charset="0"/>
              <a:cs typeface="Calibri Light" panose="020F0302020204030204" pitchFamily="34" charset="0"/>
            </a:endParaRPr>
          </a:p>
          <a:p>
            <a:pPr marL="0" indent="0" algn="ctr">
              <a:buNone/>
            </a:pPr>
            <a:r>
              <a:rPr lang="fr-CH" i="1">
                <a:latin typeface="Palatino Linotype" panose="02040502050505030304" pitchFamily="18" charset="0"/>
                <a:cs typeface="Calibri Light" panose="020F0302020204030204" pitchFamily="34" charset="0"/>
              </a:rPr>
              <a:t>Q3. Randomized condition assignment prevents</a:t>
            </a:r>
          </a:p>
          <a:p>
            <a:pPr marL="0" indent="0" algn="ctr">
              <a:buNone/>
            </a:pPr>
            <a:endParaRPr lang="fr-CH" sz="2800">
              <a:latin typeface="Palatino Linotype" panose="02040502050505030304" pitchFamily="18" charset="0"/>
              <a:cs typeface="Calibri Light" panose="020F0302020204030204" pitchFamily="34" charset="0"/>
            </a:endParaRPr>
          </a:p>
          <a:p>
            <a:pPr marL="457200" indent="-457200" algn="ctr">
              <a:buFont typeface="+mj-lt"/>
              <a:buAutoNum type="alphaUcPeriod"/>
            </a:pPr>
            <a:r>
              <a:rPr lang="fr-CH" sz="2000">
                <a:latin typeface="Century Gothic" panose="020B0502020202020204" pitchFamily="34" charset="0"/>
                <a:cs typeface="Calibri Light" panose="020F0302020204030204" pitchFamily="34" charset="0"/>
              </a:rPr>
              <a:t>Confounding</a:t>
            </a:r>
          </a:p>
          <a:p>
            <a:pPr marL="457200" indent="-457200" algn="ctr">
              <a:buFont typeface="+mj-lt"/>
              <a:buAutoNum type="alphaUcPeriod"/>
            </a:pPr>
            <a:r>
              <a:rPr lang="fr-CH" sz="2000">
                <a:latin typeface="Century Gothic" panose="020B0502020202020204" pitchFamily="34" charset="0"/>
                <a:cs typeface="Calibri Light" panose="020F0302020204030204" pitchFamily="34" charset="0"/>
              </a:rPr>
              <a:t>Mediation</a:t>
            </a:r>
          </a:p>
          <a:p>
            <a:pPr marL="457200" indent="-457200" algn="ctr">
              <a:buFont typeface="+mj-lt"/>
              <a:buAutoNum type="alphaUcPeriod"/>
            </a:pPr>
            <a:r>
              <a:rPr lang="fr-CH" sz="2000">
                <a:latin typeface="Century Gothic" panose="020B0502020202020204" pitchFamily="34" charset="0"/>
                <a:cs typeface="Calibri Light" panose="020F0302020204030204" pitchFamily="34" charset="0"/>
              </a:rPr>
              <a:t>Both</a:t>
            </a:r>
          </a:p>
          <a:p>
            <a:pPr marL="457200" indent="-457200" algn="ctr">
              <a:buFont typeface="+mj-lt"/>
              <a:buAutoNum type="alphaUcPeriod"/>
            </a:pPr>
            <a:r>
              <a:rPr lang="fr-CH" sz="2000">
                <a:latin typeface="Century Gothic" panose="020B0502020202020204" pitchFamily="34" charset="0"/>
                <a:cs typeface="Calibri Light" panose="020F0302020204030204" pitchFamily="34" charset="0"/>
              </a:rPr>
              <a:t>Neither</a:t>
            </a:r>
          </a:p>
        </p:txBody>
      </p:sp>
      <p:pic>
        <p:nvPicPr>
          <p:cNvPr id="5" name="Picture 4">
            <a:extLst>
              <a:ext uri="{FF2B5EF4-FFF2-40B4-BE49-F238E27FC236}">
                <a16:creationId xmlns:a16="http://schemas.microsoft.com/office/drawing/2014/main" id="{C0E8D0EC-1ADE-4884-9993-5E8966478F0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6826" b="22505"/>
          <a:stretch/>
        </p:blipFill>
        <p:spPr>
          <a:xfrm>
            <a:off x="7320136" y="273857"/>
            <a:ext cx="4705007" cy="1023149"/>
          </a:xfrm>
          <a:prstGeom prst="rect">
            <a:avLst/>
          </a:prstGeom>
        </p:spPr>
      </p:pic>
    </p:spTree>
    <p:extLst>
      <p:ext uri="{BB962C8B-B14F-4D97-AF65-F5344CB8AC3E}">
        <p14:creationId xmlns:p14="http://schemas.microsoft.com/office/powerpoint/2010/main" val="2895645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9456" y="1600200"/>
            <a:ext cx="5904656" cy="4925144"/>
          </a:xfrm>
        </p:spPr>
        <p:txBody>
          <a:bodyPr>
            <a:normAutofit/>
          </a:bodyPr>
          <a:lstStyle/>
          <a:p>
            <a:r>
              <a:rPr lang="fr-CH" sz="1800">
                <a:latin typeface="Calibri Light" panose="020F0302020204030204" pitchFamily="34" charset="0"/>
                <a:cs typeface="Calibri Light" panose="020F0302020204030204" pitchFamily="34" charset="0"/>
              </a:rPr>
              <a:t>RCA of participants is intended to </a:t>
            </a:r>
            <a:r>
              <a:rPr lang="fr-CH" sz="1800">
                <a:solidFill>
                  <a:srgbClr val="0070C0"/>
                </a:solidFill>
                <a:latin typeface="Calibri Light" panose="020F0302020204030204" pitchFamily="34" charset="0"/>
                <a:cs typeface="Calibri Light" panose="020F0302020204030204" pitchFamily="34" charset="0"/>
              </a:rPr>
              <a:t>exclude confounding due to participant characteristics</a:t>
            </a:r>
            <a:r>
              <a:rPr lang="fr-CH" sz="1800">
                <a:latin typeface="Calibri Light" panose="020F0302020204030204" pitchFamily="34" charset="0"/>
                <a:cs typeface="Calibri Light" panose="020F0302020204030204" pitchFamily="34" charset="0"/>
              </a:rPr>
              <a:t>.</a:t>
            </a:r>
          </a:p>
          <a:p>
            <a:endParaRPr lang="fr-CH" sz="1800">
              <a:latin typeface="Calibri Light" panose="020F0302020204030204" pitchFamily="34" charset="0"/>
              <a:cs typeface="Calibri Light" panose="020F0302020204030204" pitchFamily="34" charset="0"/>
            </a:endParaRPr>
          </a:p>
          <a:p>
            <a:r>
              <a:rPr lang="fr-CH" sz="1800">
                <a:latin typeface="Calibri Light" panose="020F0302020204030204" pitchFamily="34" charset="0"/>
                <a:cs typeface="Calibri Light" panose="020F0302020204030204" pitchFamily="34" charset="0"/>
              </a:rPr>
              <a:t>In the limit of an infinite sample size, RCA should guarantee that samples in different conditions are approximately equal. In practice, samples are often small. Is the RCA assumption still valid…?</a:t>
            </a:r>
          </a:p>
          <a:p>
            <a:endParaRPr lang="fr-CH" sz="1800">
              <a:latin typeface="Calibri Light" panose="020F0302020204030204" pitchFamily="34" charset="0"/>
              <a:cs typeface="Calibri Light" panose="020F0302020204030204" pitchFamily="34" charset="0"/>
            </a:endParaRPr>
          </a:p>
          <a:p>
            <a:r>
              <a:rPr lang="fr-CH" sz="1800">
                <a:latin typeface="Calibri Light" panose="020F0302020204030204" pitchFamily="34" charset="0"/>
                <a:cs typeface="Calibri Light" panose="020F0302020204030204" pitchFamily="34" charset="0"/>
              </a:rPr>
              <a:t>RCA </a:t>
            </a:r>
            <a:r>
              <a:rPr lang="fr-CH" sz="1800" b="1">
                <a:solidFill>
                  <a:srgbClr val="C00000"/>
                </a:solidFill>
                <a:latin typeface="Calibri Light" panose="020F0302020204030204" pitchFamily="34" charset="0"/>
                <a:cs typeface="Calibri Light" panose="020F0302020204030204" pitchFamily="34" charset="0"/>
              </a:rPr>
              <a:t>does not prevent mediating processes </a:t>
            </a:r>
            <a:r>
              <a:rPr lang="fr-CH" sz="1800">
                <a:latin typeface="Calibri Light" panose="020F0302020204030204" pitchFamily="34" charset="0"/>
                <a:cs typeface="Calibri Light" panose="020F0302020204030204" pitchFamily="34" charset="0"/>
              </a:rPr>
              <a:t>to intervene between the manipulation and the observed outcome!</a:t>
            </a:r>
          </a:p>
          <a:p>
            <a:endParaRPr lang="fr-CH" sz="1800">
              <a:latin typeface="Calibri Light" panose="020F0302020204030204" pitchFamily="34" charset="0"/>
              <a:cs typeface="Calibri Light" panose="020F0302020204030204" pitchFamily="34" charset="0"/>
            </a:endParaRPr>
          </a:p>
          <a:p>
            <a:r>
              <a:rPr lang="fr-CH" sz="1800">
                <a:latin typeface="Calibri Light" panose="020F0302020204030204" pitchFamily="34" charset="0"/>
                <a:cs typeface="Calibri Light" panose="020F0302020204030204" pitchFamily="34" charset="0"/>
              </a:rPr>
              <a:t>RCA does not prevent confounding due to other experiment characteristics (e.g., experimenter, stimulus, setup)!</a:t>
            </a:r>
          </a:p>
          <a:p>
            <a:pPr marL="0" indent="0">
              <a:buNone/>
            </a:pPr>
            <a:endParaRPr lang="fr-CH" sz="1800">
              <a:latin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A3. Confounding</a:t>
            </a:r>
            <a:endParaRPr lang="en-GB" sz="3200">
              <a:solidFill>
                <a:schemeClr val="tx2">
                  <a:lumMod val="75000"/>
                </a:schemeClr>
              </a:solidFill>
              <a:latin typeface="Tw Cen MT" panose="020B0602020104020603" pitchFamily="34" charset="0"/>
            </a:endParaRPr>
          </a:p>
        </p:txBody>
      </p:sp>
      <p:sp>
        <p:nvSpPr>
          <p:cNvPr id="4" name="Slide Number Placeholder 3">
            <a:extLst>
              <a:ext uri="{FF2B5EF4-FFF2-40B4-BE49-F238E27FC236}">
                <a16:creationId xmlns:a16="http://schemas.microsoft.com/office/drawing/2014/main" id="{B7A77AD7-3F50-4662-A977-7E66E7661FB5}"/>
              </a:ext>
            </a:extLst>
          </p:cNvPr>
          <p:cNvSpPr>
            <a:spLocks noGrp="1"/>
          </p:cNvSpPr>
          <p:nvPr>
            <p:ph type="sldNum" sz="quarter" idx="12"/>
          </p:nvPr>
        </p:nvSpPr>
        <p:spPr/>
        <p:txBody>
          <a:bodyPr/>
          <a:lstStyle/>
          <a:p>
            <a:fld id="{C1FDBBE5-22A6-4526-9CE2-8F57881DBE87}" type="slidenum">
              <a:rPr lang="en-GB" smtClean="0"/>
              <a:t>13</a:t>
            </a:fld>
            <a:endParaRPr lang="en-GB"/>
          </a:p>
        </p:txBody>
      </p:sp>
      <p:cxnSp>
        <p:nvCxnSpPr>
          <p:cNvPr id="13" name="Straight Connector 12">
            <a:extLst>
              <a:ext uri="{FF2B5EF4-FFF2-40B4-BE49-F238E27FC236}">
                <a16:creationId xmlns:a16="http://schemas.microsoft.com/office/drawing/2014/main" id="{76FD5FAF-38FF-4FFA-B75B-8DF35CE04597}"/>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7F292E26-5C0A-4A78-885E-62BA1231B0EB}"/>
              </a:ext>
            </a:extLst>
          </p:cNvPr>
          <p:cNvCxnSpPr>
            <a:stCxn id="7" idx="3"/>
            <a:endCxn id="8" idx="2"/>
          </p:cNvCxnSpPr>
          <p:nvPr/>
        </p:nvCxnSpPr>
        <p:spPr>
          <a:xfrm>
            <a:off x="8890585" y="3933016"/>
            <a:ext cx="1944216" cy="0"/>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20C3F080-EFCC-4356-A89B-64D7D776CACE}"/>
              </a:ext>
            </a:extLst>
          </p:cNvPr>
          <p:cNvSpPr txBox="1"/>
          <p:nvPr/>
        </p:nvSpPr>
        <p:spPr>
          <a:xfrm>
            <a:off x="9395511" y="2462489"/>
            <a:ext cx="1808508" cy="307777"/>
          </a:xfrm>
          <a:prstGeom prst="rect">
            <a:avLst/>
          </a:prstGeom>
          <a:noFill/>
        </p:spPr>
        <p:txBody>
          <a:bodyPr wrap="none" rtlCol="0">
            <a:spAutoFit/>
          </a:bodyPr>
          <a:lstStyle/>
          <a:p>
            <a:r>
              <a:rPr lang="en-US" sz="1400">
                <a:solidFill>
                  <a:srgbClr val="C00000"/>
                </a:solidFill>
                <a:latin typeface="Palatino Linotype" panose="02040502050505030304" pitchFamily="18" charset="0"/>
              </a:rPr>
              <a:t>Mediating processes</a:t>
            </a:r>
            <a:endParaRPr lang="en-CH" sz="1400">
              <a:solidFill>
                <a:srgbClr val="C00000"/>
              </a:solidFill>
              <a:latin typeface="Palatino Linotype" panose="02040502050505030304" pitchFamily="18" charset="0"/>
            </a:endParaRPr>
          </a:p>
        </p:txBody>
      </p:sp>
      <p:sp>
        <p:nvSpPr>
          <p:cNvPr id="15" name="TextBox 14">
            <a:extLst>
              <a:ext uri="{FF2B5EF4-FFF2-40B4-BE49-F238E27FC236}">
                <a16:creationId xmlns:a16="http://schemas.microsoft.com/office/drawing/2014/main" id="{3C310172-AA65-40E6-BEEE-E1E55616CB2D}"/>
              </a:ext>
            </a:extLst>
          </p:cNvPr>
          <p:cNvSpPr txBox="1"/>
          <p:nvPr/>
        </p:nvSpPr>
        <p:spPr>
          <a:xfrm>
            <a:off x="7608168" y="1932142"/>
            <a:ext cx="2116990" cy="307777"/>
          </a:xfrm>
          <a:prstGeom prst="rect">
            <a:avLst/>
          </a:prstGeom>
          <a:noFill/>
        </p:spPr>
        <p:txBody>
          <a:bodyPr wrap="none" rtlCol="0">
            <a:spAutoFit/>
          </a:bodyPr>
          <a:lstStyle/>
          <a:p>
            <a:r>
              <a:rPr lang="en-US" sz="1400">
                <a:latin typeface="Palatino Linotype" panose="02040502050505030304" pitchFamily="18" charset="0"/>
              </a:rPr>
              <a:t>Participant confounding</a:t>
            </a:r>
            <a:endParaRPr lang="en-CH" sz="1400">
              <a:latin typeface="Palatino Linotype" panose="02040502050505030304" pitchFamily="18" charset="0"/>
            </a:endParaRPr>
          </a:p>
        </p:txBody>
      </p:sp>
      <p:cxnSp>
        <p:nvCxnSpPr>
          <p:cNvPr id="17" name="Straight Arrow Connector 16">
            <a:extLst>
              <a:ext uri="{FF2B5EF4-FFF2-40B4-BE49-F238E27FC236}">
                <a16:creationId xmlns:a16="http://schemas.microsoft.com/office/drawing/2014/main" id="{A694EB7B-17E0-4BF5-BB49-C27582259951}"/>
              </a:ext>
            </a:extLst>
          </p:cNvPr>
          <p:cNvCxnSpPr>
            <a:cxnSpLocks/>
            <a:stCxn id="7" idx="0"/>
            <a:endCxn id="2" idx="2"/>
          </p:cNvCxnSpPr>
          <p:nvPr/>
        </p:nvCxnSpPr>
        <p:spPr>
          <a:xfrm flipV="1">
            <a:off x="8314521" y="2770266"/>
            <a:ext cx="1985244" cy="83871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8364616-B6BF-48EF-9639-172EBC9E31CD}"/>
              </a:ext>
            </a:extLst>
          </p:cNvPr>
          <p:cNvCxnSpPr>
            <a:stCxn id="2" idx="2"/>
            <a:endCxn id="8" idx="2"/>
          </p:cNvCxnSpPr>
          <p:nvPr/>
        </p:nvCxnSpPr>
        <p:spPr>
          <a:xfrm>
            <a:off x="10299765" y="2770266"/>
            <a:ext cx="535036" cy="116275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174656C8-2B4A-4306-8F0C-889B295A5E6C}"/>
              </a:ext>
            </a:extLst>
          </p:cNvPr>
          <p:cNvCxnSpPr>
            <a:cxnSpLocks/>
            <a:stCxn id="15" idx="2"/>
            <a:endCxn id="7" idx="0"/>
          </p:cNvCxnSpPr>
          <p:nvPr/>
        </p:nvCxnSpPr>
        <p:spPr>
          <a:xfrm flipH="1">
            <a:off x="8314521" y="2239919"/>
            <a:ext cx="352142" cy="1369061"/>
          </a:xfrm>
          <a:prstGeom prst="straightConnector1">
            <a:avLst/>
          </a:prstGeom>
          <a:ln w="38100">
            <a:solidFill>
              <a:schemeClr val="bg1">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02861EE3-C8F1-4AEA-B432-5B02260CFBE9}"/>
              </a:ext>
            </a:extLst>
          </p:cNvPr>
          <p:cNvCxnSpPr>
            <a:stCxn id="15" idx="2"/>
            <a:endCxn id="8" idx="2"/>
          </p:cNvCxnSpPr>
          <p:nvPr/>
        </p:nvCxnSpPr>
        <p:spPr>
          <a:xfrm>
            <a:off x="8666663" y="2239919"/>
            <a:ext cx="2168138" cy="1693097"/>
          </a:xfrm>
          <a:prstGeom prst="straightConnector1">
            <a:avLst/>
          </a:prstGeom>
          <a:ln w="381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04693FAA-594F-4B65-8FFC-16ED5F39091F}"/>
              </a:ext>
            </a:extLst>
          </p:cNvPr>
          <p:cNvSpPr/>
          <p:nvPr/>
        </p:nvSpPr>
        <p:spPr>
          <a:xfrm>
            <a:off x="7738457" y="3608980"/>
            <a:ext cx="1152128" cy="64807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a:solidFill>
                  <a:schemeClr val="tx1"/>
                </a:solidFill>
                <a:latin typeface="Palatino Linotype" panose="02040502050505030304" pitchFamily="18" charset="0"/>
              </a:rPr>
              <a:t>RCA</a:t>
            </a:r>
            <a:endParaRPr lang="en-GB">
              <a:solidFill>
                <a:schemeClr val="tx1"/>
              </a:solidFill>
              <a:latin typeface="Palatino Linotype" panose="02040502050505030304" pitchFamily="18" charset="0"/>
            </a:endParaRPr>
          </a:p>
        </p:txBody>
      </p:sp>
      <p:sp>
        <p:nvSpPr>
          <p:cNvPr id="8" name="Oval 7">
            <a:extLst>
              <a:ext uri="{FF2B5EF4-FFF2-40B4-BE49-F238E27FC236}">
                <a16:creationId xmlns:a16="http://schemas.microsoft.com/office/drawing/2014/main" id="{80CD6A88-CC65-42EE-99FD-D192F5C18091}"/>
              </a:ext>
            </a:extLst>
          </p:cNvPr>
          <p:cNvSpPr/>
          <p:nvPr/>
        </p:nvSpPr>
        <p:spPr>
          <a:xfrm>
            <a:off x="10834801" y="3573016"/>
            <a:ext cx="720080" cy="720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a:solidFill>
                  <a:schemeClr val="tx1"/>
                </a:solidFill>
                <a:latin typeface="Palatino Linotype" panose="02040502050505030304" pitchFamily="18" charset="0"/>
              </a:rPr>
              <a:t>Y</a:t>
            </a:r>
            <a:endParaRPr lang="en-GB">
              <a:solidFill>
                <a:schemeClr val="tx1"/>
              </a:solidFill>
              <a:latin typeface="Palatino Linotype" panose="02040502050505030304" pitchFamily="18" charset="0"/>
            </a:endParaRPr>
          </a:p>
        </p:txBody>
      </p:sp>
    </p:spTree>
    <p:extLst>
      <p:ext uri="{BB962C8B-B14F-4D97-AF65-F5344CB8AC3E}">
        <p14:creationId xmlns:p14="http://schemas.microsoft.com/office/powerpoint/2010/main" val="1640717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A77AD7-3F50-4662-A977-7E66E7661FB5}"/>
              </a:ext>
            </a:extLst>
          </p:cNvPr>
          <p:cNvSpPr>
            <a:spLocks noGrp="1"/>
          </p:cNvSpPr>
          <p:nvPr>
            <p:ph type="sldNum" sz="quarter" idx="12"/>
          </p:nvPr>
        </p:nvSpPr>
        <p:spPr/>
        <p:txBody>
          <a:bodyPr/>
          <a:lstStyle/>
          <a:p>
            <a:fld id="{C1FDBBE5-22A6-4526-9CE2-8F57881DBE87}" type="slidenum">
              <a:rPr lang="en-GB" smtClean="0"/>
              <a:t>14</a:t>
            </a:fld>
            <a:endParaRPr lang="en-GB"/>
          </a:p>
        </p:txBody>
      </p:sp>
      <p:sp>
        <p:nvSpPr>
          <p:cNvPr id="3" name="Content Placeholder 2"/>
          <p:cNvSpPr>
            <a:spLocks noGrp="1"/>
          </p:cNvSpPr>
          <p:nvPr>
            <p:ph idx="1"/>
          </p:nvPr>
        </p:nvSpPr>
        <p:spPr>
          <a:xfrm>
            <a:off x="1451484" y="2204864"/>
            <a:ext cx="9289032" cy="4151487"/>
          </a:xfrm>
          <a:solidFill>
            <a:schemeClr val="bg1"/>
          </a:solidFill>
          <a:ln w="38100">
            <a:noFill/>
          </a:ln>
          <a:effectLst/>
        </p:spPr>
        <p:txBody>
          <a:bodyPr>
            <a:normAutofit/>
          </a:bodyPr>
          <a:lstStyle/>
          <a:p>
            <a:pPr marL="0" indent="0" algn="ctr">
              <a:buNone/>
            </a:pPr>
            <a:endParaRPr lang="fr-CH">
              <a:latin typeface="Univers" panose="020B0503020202020204" pitchFamily="34" charset="0"/>
              <a:cs typeface="Calibri Light" panose="020F0302020204030204" pitchFamily="34" charset="0"/>
            </a:endParaRPr>
          </a:p>
          <a:p>
            <a:pPr marL="0" indent="0" algn="ctr">
              <a:buNone/>
            </a:pPr>
            <a:r>
              <a:rPr lang="fr-CH" i="1">
                <a:latin typeface="Palatino Linotype" panose="02040502050505030304" pitchFamily="18" charset="0"/>
                <a:cs typeface="Calibri Light" panose="020F0302020204030204" pitchFamily="34" charset="0"/>
              </a:rPr>
              <a:t>Q4. Within-subjects designs are superior to between-subjects designs…</a:t>
            </a:r>
          </a:p>
          <a:p>
            <a:pPr marL="0" indent="0" algn="ctr">
              <a:buNone/>
            </a:pPr>
            <a:endParaRPr lang="fr-CH" sz="2800">
              <a:latin typeface="Palatino Linotype" panose="02040502050505030304" pitchFamily="18" charset="0"/>
              <a:cs typeface="Calibri Light" panose="020F0302020204030204" pitchFamily="34" charset="0"/>
            </a:endParaRPr>
          </a:p>
          <a:p>
            <a:pPr marL="457200" indent="-457200" algn="ctr">
              <a:buFont typeface="+mj-lt"/>
              <a:buAutoNum type="alphaUcPeriod"/>
            </a:pPr>
            <a:r>
              <a:rPr lang="fr-CH" sz="2000">
                <a:latin typeface="Century Gothic" panose="020B0502020202020204" pitchFamily="34" charset="0"/>
                <a:cs typeface="Calibri Light" panose="020F0302020204030204" pitchFamily="34" charset="0"/>
              </a:rPr>
              <a:t>…in statistical power</a:t>
            </a:r>
          </a:p>
          <a:p>
            <a:pPr marL="457200" indent="-457200" algn="ctr">
              <a:buFont typeface="+mj-lt"/>
              <a:buAutoNum type="alphaUcPeriod"/>
            </a:pPr>
            <a:r>
              <a:rPr lang="fr-CH" sz="2000">
                <a:latin typeface="Century Gothic" panose="020B0502020202020204" pitchFamily="34" charset="0"/>
                <a:cs typeface="Calibri Light" panose="020F0302020204030204" pitchFamily="34" charset="0"/>
              </a:rPr>
              <a:t>…in the ability to draw causal conclusion</a:t>
            </a:r>
          </a:p>
          <a:p>
            <a:pPr marL="457200" indent="-457200" algn="ctr">
              <a:buFont typeface="+mj-lt"/>
              <a:buAutoNum type="alphaUcPeriod"/>
            </a:pPr>
            <a:r>
              <a:rPr lang="fr-CH" sz="2000">
                <a:latin typeface="Century Gothic" panose="020B0502020202020204" pitchFamily="34" charset="0"/>
                <a:cs typeface="Calibri Light" panose="020F0302020204030204" pitchFamily="34" charset="0"/>
              </a:rPr>
              <a:t>Both</a:t>
            </a:r>
          </a:p>
          <a:p>
            <a:pPr marL="457200" indent="-457200" algn="ctr">
              <a:buFont typeface="+mj-lt"/>
              <a:buAutoNum type="alphaUcPeriod"/>
            </a:pPr>
            <a:r>
              <a:rPr lang="fr-CH" sz="2000">
                <a:latin typeface="Century Gothic" panose="020B0502020202020204" pitchFamily="34" charset="0"/>
                <a:cs typeface="Calibri Light" panose="020F0302020204030204" pitchFamily="34" charset="0"/>
              </a:rPr>
              <a:t>Neither</a:t>
            </a:r>
          </a:p>
        </p:txBody>
      </p:sp>
      <p:pic>
        <p:nvPicPr>
          <p:cNvPr id="5" name="Picture 4">
            <a:extLst>
              <a:ext uri="{FF2B5EF4-FFF2-40B4-BE49-F238E27FC236}">
                <a16:creationId xmlns:a16="http://schemas.microsoft.com/office/drawing/2014/main" id="{5598D441-E948-4D4C-BB38-9DEE3744D4C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6826" b="22505"/>
          <a:stretch/>
        </p:blipFill>
        <p:spPr>
          <a:xfrm>
            <a:off x="7320136" y="273857"/>
            <a:ext cx="4705007" cy="1023149"/>
          </a:xfrm>
          <a:prstGeom prst="rect">
            <a:avLst/>
          </a:prstGeom>
        </p:spPr>
      </p:pic>
    </p:spTree>
    <p:extLst>
      <p:ext uri="{BB962C8B-B14F-4D97-AF65-F5344CB8AC3E}">
        <p14:creationId xmlns:p14="http://schemas.microsoft.com/office/powerpoint/2010/main" val="2576706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9456" y="1600200"/>
            <a:ext cx="6336704" cy="4925144"/>
          </a:xfrm>
        </p:spPr>
        <p:txBody>
          <a:bodyPr>
            <a:normAutofit/>
          </a:bodyPr>
          <a:lstStyle/>
          <a:p>
            <a:r>
              <a:rPr lang="fr-CH" sz="1800">
                <a:latin typeface="Calibri Light" panose="020F0302020204030204" pitchFamily="34" charset="0"/>
                <a:cs typeface="Calibri Light" panose="020F0302020204030204" pitchFamily="34" charset="0"/>
              </a:rPr>
              <a:t>Within-subject designs have </a:t>
            </a:r>
            <a:r>
              <a:rPr lang="fr-CH" sz="1800">
                <a:solidFill>
                  <a:srgbClr val="0070C0"/>
                </a:solidFill>
                <a:latin typeface="Calibri Light" panose="020F0302020204030204" pitchFamily="34" charset="0"/>
                <a:cs typeface="Calibri Light" panose="020F0302020204030204" pitchFamily="34" charset="0"/>
              </a:rPr>
              <a:t>more statistical power </a:t>
            </a:r>
            <a:r>
              <a:rPr lang="fr-CH" sz="1800">
                <a:latin typeface="Calibri Light" panose="020F0302020204030204" pitchFamily="34" charset="0"/>
                <a:cs typeface="Calibri Light" panose="020F0302020204030204" pitchFamily="34" charset="0"/>
              </a:rPr>
              <a:t>than the corresponding between-subjects design (Maxwell &amp; Delaney, 2004).</a:t>
            </a:r>
          </a:p>
          <a:p>
            <a:endParaRPr lang="fr-CH" sz="1800">
              <a:latin typeface="Calibri Light" panose="020F0302020204030204" pitchFamily="34" charset="0"/>
              <a:cs typeface="Calibri Light" panose="020F0302020204030204" pitchFamily="34" charset="0"/>
            </a:endParaRPr>
          </a:p>
          <a:p>
            <a:r>
              <a:rPr lang="fr-CH" sz="1800">
                <a:latin typeface="Calibri Light" panose="020F0302020204030204" pitchFamily="34" charset="0"/>
                <a:cs typeface="Calibri Light" panose="020F0302020204030204" pitchFamily="34" charset="0"/>
              </a:rPr>
              <a:t>This is because the analysis model (e.g., repeated measures ANOVA) takes out measurement error that can be attributed to participant differences. As a consequence, fewer participants will generally be needed to detect the same effect.</a:t>
            </a:r>
          </a:p>
          <a:p>
            <a:endParaRPr lang="fr-CH" sz="1800">
              <a:latin typeface="Calibri Light" panose="020F0302020204030204" pitchFamily="34" charset="0"/>
              <a:cs typeface="Calibri Light" panose="020F0302020204030204" pitchFamily="34" charset="0"/>
            </a:endParaRPr>
          </a:p>
          <a:p>
            <a:r>
              <a:rPr lang="fr-CH" sz="1800">
                <a:latin typeface="Calibri Light" panose="020F0302020204030204" pitchFamily="34" charset="0"/>
                <a:cs typeface="Calibri Light" panose="020F0302020204030204" pitchFamily="34" charset="0"/>
              </a:rPr>
              <a:t>In addition, within-subjects designs permit </a:t>
            </a:r>
            <a:r>
              <a:rPr lang="fr-CH" sz="1800">
                <a:solidFill>
                  <a:srgbClr val="0070C0"/>
                </a:solidFill>
                <a:latin typeface="Calibri Light" panose="020F0302020204030204" pitchFamily="34" charset="0"/>
                <a:cs typeface="Calibri Light" panose="020F0302020204030204" pitchFamily="34" charset="0"/>
              </a:rPr>
              <a:t>stronger causal inferences</a:t>
            </a:r>
            <a:r>
              <a:rPr lang="fr-CH" sz="1800">
                <a:latin typeface="Calibri Light" panose="020F0302020204030204" pitchFamily="34" charset="0"/>
                <a:cs typeface="Calibri Light" panose="020F0302020204030204" pitchFamily="34" charset="0"/>
              </a:rPr>
              <a:t>, due the participant sample remaining exactly the same across conditions.</a:t>
            </a:r>
          </a:p>
          <a:p>
            <a:endParaRPr lang="fr-CH" sz="1800">
              <a:latin typeface="Calibri Light" panose="020F0302020204030204" pitchFamily="34" charset="0"/>
              <a:cs typeface="Calibri Light" panose="020F0302020204030204" pitchFamily="34" charset="0"/>
            </a:endParaRPr>
          </a:p>
          <a:p>
            <a:r>
              <a:rPr lang="fr-CH" sz="1800">
                <a:latin typeface="Calibri Light" panose="020F0302020204030204" pitchFamily="34" charset="0"/>
                <a:cs typeface="Calibri Light" panose="020F0302020204030204" pitchFamily="34" charset="0"/>
              </a:rPr>
              <a:t>Within-subjects designs may require </a:t>
            </a:r>
            <a:r>
              <a:rPr lang="fr-CH" sz="1800">
                <a:solidFill>
                  <a:srgbClr val="C00000"/>
                </a:solidFill>
                <a:latin typeface="Calibri Light" panose="020F0302020204030204" pitchFamily="34" charset="0"/>
                <a:cs typeface="Calibri Light" panose="020F0302020204030204" pitchFamily="34" charset="0"/>
              </a:rPr>
              <a:t>randomized order assignment</a:t>
            </a:r>
            <a:r>
              <a:rPr lang="fr-CH" sz="1800">
                <a:latin typeface="Calibri Light" panose="020F0302020204030204" pitchFamily="34" charset="0"/>
                <a:cs typeface="Calibri Light" panose="020F0302020204030204" pitchFamily="34" charset="0"/>
              </a:rPr>
              <a:t>, however!</a:t>
            </a:r>
          </a:p>
          <a:p>
            <a:pPr marL="0" indent="0">
              <a:buNone/>
            </a:pPr>
            <a:endParaRPr lang="fr-CH" sz="1800">
              <a:latin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A4. Both</a:t>
            </a:r>
            <a:endParaRPr lang="en-GB" sz="3200">
              <a:solidFill>
                <a:schemeClr val="tx2">
                  <a:lumMod val="75000"/>
                </a:schemeClr>
              </a:solidFill>
              <a:latin typeface="Tw Cen MT" panose="020B0602020104020603" pitchFamily="34" charset="0"/>
            </a:endParaRPr>
          </a:p>
        </p:txBody>
      </p:sp>
      <p:sp>
        <p:nvSpPr>
          <p:cNvPr id="4" name="Slide Number Placeholder 3">
            <a:extLst>
              <a:ext uri="{FF2B5EF4-FFF2-40B4-BE49-F238E27FC236}">
                <a16:creationId xmlns:a16="http://schemas.microsoft.com/office/drawing/2014/main" id="{B7A77AD7-3F50-4662-A977-7E66E7661FB5}"/>
              </a:ext>
            </a:extLst>
          </p:cNvPr>
          <p:cNvSpPr>
            <a:spLocks noGrp="1"/>
          </p:cNvSpPr>
          <p:nvPr>
            <p:ph type="sldNum" sz="quarter" idx="12"/>
          </p:nvPr>
        </p:nvSpPr>
        <p:spPr/>
        <p:txBody>
          <a:bodyPr/>
          <a:lstStyle/>
          <a:p>
            <a:fld id="{C1FDBBE5-22A6-4526-9CE2-8F57881DBE87}" type="slidenum">
              <a:rPr lang="en-GB" smtClean="0"/>
              <a:t>15</a:t>
            </a:fld>
            <a:endParaRPr lang="en-GB"/>
          </a:p>
        </p:txBody>
      </p:sp>
      <p:cxnSp>
        <p:nvCxnSpPr>
          <p:cNvPr id="13" name="Straight Connector 12">
            <a:extLst>
              <a:ext uri="{FF2B5EF4-FFF2-40B4-BE49-F238E27FC236}">
                <a16:creationId xmlns:a16="http://schemas.microsoft.com/office/drawing/2014/main" id="{76FD5FAF-38FF-4FFA-B75B-8DF35CE04597}"/>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F96C399-4182-485C-9219-3EEC962A0417}"/>
              </a:ext>
            </a:extLst>
          </p:cNvPr>
          <p:cNvSpPr txBox="1"/>
          <p:nvPr/>
        </p:nvSpPr>
        <p:spPr>
          <a:xfrm>
            <a:off x="7955106" y="1901449"/>
            <a:ext cx="1310551" cy="338554"/>
          </a:xfrm>
          <a:prstGeom prst="rect">
            <a:avLst/>
          </a:prstGeom>
          <a:noFill/>
        </p:spPr>
        <p:txBody>
          <a:bodyPr wrap="none" rtlCol="0">
            <a:spAutoFit/>
          </a:bodyPr>
          <a:lstStyle/>
          <a:p>
            <a:pPr algn="ctr"/>
            <a:r>
              <a:rPr lang="en-US" sz="1600">
                <a:latin typeface="Palatino Linotype" panose="02040502050505030304" pitchFamily="18" charset="0"/>
              </a:rPr>
              <a:t>Condition A</a:t>
            </a:r>
            <a:endParaRPr lang="en-CH" sz="1600">
              <a:latin typeface="Palatino Linotype" panose="02040502050505030304" pitchFamily="18" charset="0"/>
            </a:endParaRPr>
          </a:p>
        </p:txBody>
      </p:sp>
      <p:sp>
        <p:nvSpPr>
          <p:cNvPr id="7" name="TextBox 6">
            <a:extLst>
              <a:ext uri="{FF2B5EF4-FFF2-40B4-BE49-F238E27FC236}">
                <a16:creationId xmlns:a16="http://schemas.microsoft.com/office/drawing/2014/main" id="{CFA2AD82-191A-4EB9-8B80-DDCB439B6F97}"/>
              </a:ext>
            </a:extLst>
          </p:cNvPr>
          <p:cNvSpPr txBox="1"/>
          <p:nvPr/>
        </p:nvSpPr>
        <p:spPr>
          <a:xfrm>
            <a:off x="9493286" y="1896699"/>
            <a:ext cx="1282722" cy="338554"/>
          </a:xfrm>
          <a:prstGeom prst="rect">
            <a:avLst/>
          </a:prstGeom>
          <a:noFill/>
        </p:spPr>
        <p:txBody>
          <a:bodyPr wrap="none" rtlCol="0">
            <a:spAutoFit/>
          </a:bodyPr>
          <a:lstStyle/>
          <a:p>
            <a:pPr algn="ctr"/>
            <a:r>
              <a:rPr lang="en-US" sz="1600">
                <a:latin typeface="Palatino Linotype" panose="02040502050505030304" pitchFamily="18" charset="0"/>
              </a:rPr>
              <a:t>Condition B</a:t>
            </a:r>
            <a:endParaRPr lang="en-CH" sz="1600">
              <a:latin typeface="Palatino Linotype" panose="02040502050505030304" pitchFamily="18" charset="0"/>
            </a:endParaRPr>
          </a:p>
        </p:txBody>
      </p:sp>
      <p:pic>
        <p:nvPicPr>
          <p:cNvPr id="8" name="Picture 7">
            <a:extLst>
              <a:ext uri="{FF2B5EF4-FFF2-40B4-BE49-F238E27FC236}">
                <a16:creationId xmlns:a16="http://schemas.microsoft.com/office/drawing/2014/main" id="{D0DF718E-85A3-485E-8A3E-F30A99CC3E13}"/>
              </a:ext>
            </a:extLst>
          </p:cNvPr>
          <p:cNvPicPr>
            <a:picLocks noChangeAspect="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896200" y="2405505"/>
            <a:ext cx="1428362" cy="1428362"/>
          </a:xfrm>
          <a:prstGeom prst="rect">
            <a:avLst/>
          </a:prstGeom>
        </p:spPr>
      </p:pic>
      <p:pic>
        <p:nvPicPr>
          <p:cNvPr id="10" name="Picture 9">
            <a:extLst>
              <a:ext uri="{FF2B5EF4-FFF2-40B4-BE49-F238E27FC236}">
                <a16:creationId xmlns:a16="http://schemas.microsoft.com/office/drawing/2014/main" id="{154542AE-5B7B-4776-94F9-3F70077626E2}"/>
              </a:ext>
            </a:extLst>
          </p:cNvPr>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420466" y="2412670"/>
            <a:ext cx="1428362" cy="1428362"/>
          </a:xfrm>
          <a:prstGeom prst="rect">
            <a:avLst/>
          </a:prstGeom>
        </p:spPr>
      </p:pic>
      <p:pic>
        <p:nvPicPr>
          <p:cNvPr id="11" name="Picture 10">
            <a:extLst>
              <a:ext uri="{FF2B5EF4-FFF2-40B4-BE49-F238E27FC236}">
                <a16:creationId xmlns:a16="http://schemas.microsoft.com/office/drawing/2014/main" id="{0488AFA3-D262-4A52-8500-3B924ECE39F2}"/>
              </a:ext>
            </a:extLst>
          </p:cNvPr>
          <p:cNvPicPr>
            <a:picLocks noChangeAspect="1"/>
          </p:cNvPicPr>
          <p:nvPr/>
        </p:nvPicPr>
        <p:blipFill>
          <a:blip r:embed="rId2"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7896200" y="3800838"/>
            <a:ext cx="1428362" cy="1428362"/>
          </a:xfrm>
          <a:prstGeom prst="rect">
            <a:avLst/>
          </a:prstGeom>
        </p:spPr>
      </p:pic>
      <p:pic>
        <p:nvPicPr>
          <p:cNvPr id="12" name="Picture 11">
            <a:extLst>
              <a:ext uri="{FF2B5EF4-FFF2-40B4-BE49-F238E27FC236}">
                <a16:creationId xmlns:a16="http://schemas.microsoft.com/office/drawing/2014/main" id="{DFF8C447-43F8-4C98-A32D-24F39E0DB0B5}"/>
              </a:ext>
            </a:extLst>
          </p:cNvPr>
          <p:cNvPicPr>
            <a:picLocks noChangeAspect="1"/>
          </p:cNvPicPr>
          <p:nvPr/>
        </p:nvPicPr>
        <p:blipFill>
          <a:blip r:embed="rId2"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9420466" y="3800838"/>
            <a:ext cx="1428362" cy="1428362"/>
          </a:xfrm>
          <a:prstGeom prst="rect">
            <a:avLst/>
          </a:prstGeom>
        </p:spPr>
      </p:pic>
      <p:sp>
        <p:nvSpPr>
          <p:cNvPr id="14" name="TextBox 13">
            <a:extLst>
              <a:ext uri="{FF2B5EF4-FFF2-40B4-BE49-F238E27FC236}">
                <a16:creationId xmlns:a16="http://schemas.microsoft.com/office/drawing/2014/main" id="{72587955-C6AD-483E-B8CE-3D3CDC181BA1}"/>
              </a:ext>
            </a:extLst>
          </p:cNvPr>
          <p:cNvSpPr txBox="1"/>
          <p:nvPr/>
        </p:nvSpPr>
        <p:spPr>
          <a:xfrm>
            <a:off x="10949788" y="2950409"/>
            <a:ext cx="417102" cy="338554"/>
          </a:xfrm>
          <a:prstGeom prst="rect">
            <a:avLst/>
          </a:prstGeom>
          <a:noFill/>
        </p:spPr>
        <p:txBody>
          <a:bodyPr wrap="none" rtlCol="0">
            <a:spAutoFit/>
          </a:bodyPr>
          <a:lstStyle/>
          <a:p>
            <a:pPr algn="ctr"/>
            <a:r>
              <a:rPr lang="en-US" sz="1600">
                <a:latin typeface="Palatino Linotype" panose="02040502050505030304" pitchFamily="18" charset="0"/>
              </a:rPr>
              <a:t>BS</a:t>
            </a:r>
            <a:endParaRPr lang="en-CH" sz="1600">
              <a:latin typeface="Palatino Linotype" panose="02040502050505030304" pitchFamily="18" charset="0"/>
            </a:endParaRPr>
          </a:p>
        </p:txBody>
      </p:sp>
      <p:sp>
        <p:nvSpPr>
          <p:cNvPr id="15" name="TextBox 14">
            <a:extLst>
              <a:ext uri="{FF2B5EF4-FFF2-40B4-BE49-F238E27FC236}">
                <a16:creationId xmlns:a16="http://schemas.microsoft.com/office/drawing/2014/main" id="{87319F25-DFD1-4246-AACF-9E6A36B64883}"/>
              </a:ext>
            </a:extLst>
          </p:cNvPr>
          <p:cNvSpPr txBox="1"/>
          <p:nvPr/>
        </p:nvSpPr>
        <p:spPr>
          <a:xfrm>
            <a:off x="10909713" y="4345742"/>
            <a:ext cx="497252" cy="338554"/>
          </a:xfrm>
          <a:prstGeom prst="rect">
            <a:avLst/>
          </a:prstGeom>
          <a:noFill/>
        </p:spPr>
        <p:txBody>
          <a:bodyPr wrap="none" rtlCol="0">
            <a:spAutoFit/>
          </a:bodyPr>
          <a:lstStyle/>
          <a:p>
            <a:pPr algn="ctr"/>
            <a:r>
              <a:rPr lang="en-US" sz="1600">
                <a:latin typeface="Palatino Linotype" panose="02040502050505030304" pitchFamily="18" charset="0"/>
              </a:rPr>
              <a:t>WS</a:t>
            </a:r>
            <a:endParaRPr lang="en-CH" sz="1600">
              <a:latin typeface="Palatino Linotype" panose="02040502050505030304" pitchFamily="18" charset="0"/>
            </a:endParaRPr>
          </a:p>
        </p:txBody>
      </p:sp>
      <p:sp>
        <p:nvSpPr>
          <p:cNvPr id="9" name="Rectangle 8">
            <a:extLst>
              <a:ext uri="{FF2B5EF4-FFF2-40B4-BE49-F238E27FC236}">
                <a16:creationId xmlns:a16="http://schemas.microsoft.com/office/drawing/2014/main" id="{B2C38424-489D-4715-8768-620B1ADC6F59}"/>
              </a:ext>
            </a:extLst>
          </p:cNvPr>
          <p:cNvSpPr/>
          <p:nvPr/>
        </p:nvSpPr>
        <p:spPr>
          <a:xfrm>
            <a:off x="7752184" y="1700808"/>
            <a:ext cx="3744416" cy="3672406"/>
          </a:xfrm>
          <a:prstGeom prst="rect">
            <a:avLst/>
          </a:prstGeom>
          <a:noFill/>
          <a:ln w="12700">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811508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A77AD7-3F50-4662-A977-7E66E7661FB5}"/>
              </a:ext>
            </a:extLst>
          </p:cNvPr>
          <p:cNvSpPr>
            <a:spLocks noGrp="1"/>
          </p:cNvSpPr>
          <p:nvPr>
            <p:ph type="sldNum" sz="quarter" idx="12"/>
          </p:nvPr>
        </p:nvSpPr>
        <p:spPr/>
        <p:txBody>
          <a:bodyPr/>
          <a:lstStyle/>
          <a:p>
            <a:fld id="{C1FDBBE5-22A6-4526-9CE2-8F57881DBE87}" type="slidenum">
              <a:rPr lang="en-GB" smtClean="0"/>
              <a:t>16</a:t>
            </a:fld>
            <a:endParaRPr lang="en-GB"/>
          </a:p>
        </p:txBody>
      </p:sp>
      <p:sp>
        <p:nvSpPr>
          <p:cNvPr id="3" name="Content Placeholder 2"/>
          <p:cNvSpPr>
            <a:spLocks noGrp="1"/>
          </p:cNvSpPr>
          <p:nvPr>
            <p:ph idx="1"/>
          </p:nvPr>
        </p:nvSpPr>
        <p:spPr>
          <a:xfrm>
            <a:off x="1451484" y="2204864"/>
            <a:ext cx="9289032" cy="3096343"/>
          </a:xfrm>
          <a:solidFill>
            <a:schemeClr val="bg1"/>
          </a:solidFill>
          <a:ln w="38100">
            <a:noFill/>
          </a:ln>
          <a:effectLst/>
        </p:spPr>
        <p:txBody>
          <a:bodyPr>
            <a:normAutofit/>
          </a:bodyPr>
          <a:lstStyle/>
          <a:p>
            <a:pPr marL="0" indent="0" algn="ctr">
              <a:buNone/>
            </a:pPr>
            <a:endParaRPr lang="fr-CH">
              <a:latin typeface="Univers" panose="020B0503020202020204" pitchFamily="34" charset="0"/>
              <a:cs typeface="Calibri Light" panose="020F0302020204030204" pitchFamily="34" charset="0"/>
            </a:endParaRPr>
          </a:p>
          <a:p>
            <a:pPr marL="0" indent="0" algn="ctr">
              <a:buNone/>
            </a:pPr>
            <a:r>
              <a:rPr lang="fr-CH" i="1">
                <a:latin typeface="Palatino Linotype" panose="02040502050505030304" pitchFamily="18" charset="0"/>
                <a:cs typeface="Calibri Light" panose="020F0302020204030204" pitchFamily="34" charset="0"/>
              </a:rPr>
              <a:t>Q5. It is okay to design and run the study first, and worry about the analysis afterwards</a:t>
            </a:r>
          </a:p>
          <a:p>
            <a:pPr marL="0" indent="0" algn="ctr">
              <a:buNone/>
            </a:pPr>
            <a:endParaRPr lang="fr-CH" sz="2800">
              <a:latin typeface="Palatino Linotype" panose="02040502050505030304" pitchFamily="18" charset="0"/>
              <a:cs typeface="Calibri Light" panose="020F0302020204030204" pitchFamily="34" charset="0"/>
            </a:endParaRPr>
          </a:p>
          <a:p>
            <a:pPr marL="0" indent="0" algn="ctr">
              <a:buNone/>
            </a:pPr>
            <a:r>
              <a:rPr lang="fr-CH" sz="2400">
                <a:latin typeface="Century Gothic" panose="020B0502020202020204" pitchFamily="34" charset="0"/>
                <a:cs typeface="Calibri Light" panose="020F0302020204030204" pitchFamily="34" charset="0"/>
              </a:rPr>
              <a:t>TRUE</a:t>
            </a:r>
          </a:p>
          <a:p>
            <a:pPr marL="0" indent="0" algn="ctr">
              <a:buNone/>
            </a:pPr>
            <a:r>
              <a:rPr lang="fr-CH" sz="2400">
                <a:latin typeface="Century Gothic" panose="020B0502020202020204" pitchFamily="34" charset="0"/>
                <a:cs typeface="Calibri Light" panose="020F0302020204030204" pitchFamily="34" charset="0"/>
              </a:rPr>
              <a:t>FALSE</a:t>
            </a:r>
          </a:p>
        </p:txBody>
      </p:sp>
      <p:pic>
        <p:nvPicPr>
          <p:cNvPr id="5" name="Picture 4">
            <a:extLst>
              <a:ext uri="{FF2B5EF4-FFF2-40B4-BE49-F238E27FC236}">
                <a16:creationId xmlns:a16="http://schemas.microsoft.com/office/drawing/2014/main" id="{5598D441-E948-4D4C-BB38-9DEE3744D4C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6826" b="22505"/>
          <a:stretch/>
        </p:blipFill>
        <p:spPr>
          <a:xfrm>
            <a:off x="7320136" y="273857"/>
            <a:ext cx="4705007" cy="1023149"/>
          </a:xfrm>
          <a:prstGeom prst="rect">
            <a:avLst/>
          </a:prstGeom>
        </p:spPr>
      </p:pic>
    </p:spTree>
    <p:extLst>
      <p:ext uri="{BB962C8B-B14F-4D97-AF65-F5344CB8AC3E}">
        <p14:creationId xmlns:p14="http://schemas.microsoft.com/office/powerpoint/2010/main" val="1080778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9456" y="1600200"/>
            <a:ext cx="4896544" cy="4925144"/>
          </a:xfrm>
        </p:spPr>
        <p:txBody>
          <a:bodyPr>
            <a:normAutofit/>
          </a:bodyPr>
          <a:lstStyle/>
          <a:p>
            <a:r>
              <a:rPr lang="fr-CH" sz="1800">
                <a:latin typeface="Calibri Light" panose="020F0302020204030204" pitchFamily="34" charset="0"/>
                <a:cs typeface="Calibri Light" panose="020F0302020204030204" pitchFamily="34" charset="0"/>
              </a:rPr>
              <a:t>This is not so much a common misconception as a common malpractice, unfortunately!</a:t>
            </a:r>
          </a:p>
          <a:p>
            <a:endParaRPr lang="fr-CH" sz="1800">
              <a:latin typeface="Calibri Light" panose="020F0302020204030204" pitchFamily="34" charset="0"/>
              <a:cs typeface="Calibri Light" panose="020F0302020204030204" pitchFamily="34" charset="0"/>
            </a:endParaRPr>
          </a:p>
          <a:p>
            <a:r>
              <a:rPr lang="fr-CH" sz="1800">
                <a:latin typeface="Calibri Light" panose="020F0302020204030204" pitchFamily="34" charset="0"/>
                <a:cs typeface="Calibri Light" panose="020F0302020204030204" pitchFamily="34" charset="0"/>
              </a:rPr>
              <a:t>When designing a study, plan your data analysis in advance. The </a:t>
            </a:r>
            <a:r>
              <a:rPr lang="fr-CH" sz="1800" b="1">
                <a:solidFill>
                  <a:srgbClr val="C00000"/>
                </a:solidFill>
                <a:latin typeface="Calibri Light" panose="020F0302020204030204" pitchFamily="34" charset="0"/>
                <a:cs typeface="Calibri Light" panose="020F0302020204030204" pitchFamily="34" charset="0"/>
              </a:rPr>
              <a:t>design should be created with the analysis in mind!</a:t>
            </a:r>
          </a:p>
          <a:p>
            <a:endParaRPr lang="fr-CH" sz="1800">
              <a:latin typeface="Calibri Light" panose="020F0302020204030204" pitchFamily="34" charset="0"/>
              <a:cs typeface="Calibri Light" panose="020F0302020204030204" pitchFamily="34" charset="0"/>
            </a:endParaRPr>
          </a:p>
          <a:p>
            <a:r>
              <a:rPr lang="fr-CH" sz="1800">
                <a:latin typeface="Calibri Light" panose="020F0302020204030204" pitchFamily="34" charset="0"/>
                <a:cs typeface="Calibri Light" panose="020F0302020204030204" pitchFamily="34" charset="0"/>
              </a:rPr>
              <a:t>Failing to be careful here frequently leads to problems, especially with so-called </a:t>
            </a:r>
            <a:r>
              <a:rPr lang="fr-CH" sz="1800" b="1">
                <a:solidFill>
                  <a:srgbClr val="C00000"/>
                </a:solidFill>
                <a:latin typeface="Calibri Light" panose="020F0302020204030204" pitchFamily="34" charset="0"/>
                <a:cs typeface="Calibri Light" panose="020F0302020204030204" pitchFamily="34" charset="0"/>
              </a:rPr>
              <a:t>partial within-subjects designs!</a:t>
            </a:r>
            <a:r>
              <a:rPr lang="fr-CH" sz="1800">
                <a:solidFill>
                  <a:srgbClr val="C00000"/>
                </a:solidFill>
                <a:latin typeface="Calibri Light" panose="020F0302020204030204" pitchFamily="34" charset="0"/>
                <a:cs typeface="Calibri Light" panose="020F0302020204030204" pitchFamily="34" charset="0"/>
              </a:rPr>
              <a:t> </a:t>
            </a:r>
            <a:r>
              <a:rPr lang="fr-CH" sz="1800">
                <a:latin typeface="Calibri Light" panose="020F0302020204030204" pitchFamily="34" charset="0"/>
                <a:cs typeface="Calibri Light" panose="020F0302020204030204" pitchFamily="34" charset="0"/>
              </a:rPr>
              <a:t>Assign participants either fully between or fully within conditions.</a:t>
            </a:r>
          </a:p>
          <a:p>
            <a:endParaRPr lang="fr-CH" sz="1800">
              <a:latin typeface="Calibri Light" panose="020F0302020204030204" pitchFamily="34" charset="0"/>
              <a:cs typeface="Calibri Light" panose="020F0302020204030204" pitchFamily="34" charset="0"/>
            </a:endParaRPr>
          </a:p>
          <a:p>
            <a:r>
              <a:rPr lang="fr-CH" sz="1800">
                <a:latin typeface="Calibri Light" panose="020F0302020204030204" pitchFamily="34" charset="0"/>
                <a:cs typeface="Calibri Light" panose="020F0302020204030204" pitchFamily="34" charset="0"/>
              </a:rPr>
              <a:t>Many analyses can handle only </a:t>
            </a:r>
            <a:r>
              <a:rPr lang="fr-CH" sz="1800">
                <a:solidFill>
                  <a:srgbClr val="0070C0"/>
                </a:solidFill>
                <a:latin typeface="Calibri Light" panose="020F0302020204030204" pitchFamily="34" charset="0"/>
                <a:cs typeface="Calibri Light" panose="020F0302020204030204" pitchFamily="34" charset="0"/>
              </a:rPr>
              <a:t>complete cases</a:t>
            </a:r>
            <a:r>
              <a:rPr lang="fr-CH" sz="1800">
                <a:latin typeface="Calibri Light" panose="020F0302020204030204" pitchFamily="34" charset="0"/>
                <a:cs typeface="Calibri Light" panose="020F0302020204030204" pitchFamily="34" charset="0"/>
              </a:rPr>
              <a:t>!</a:t>
            </a:r>
          </a:p>
          <a:p>
            <a:endParaRPr lang="fr-CH" sz="1800">
              <a:latin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A5. FALSE</a:t>
            </a:r>
            <a:endParaRPr lang="en-GB" sz="3200">
              <a:solidFill>
                <a:schemeClr val="tx2">
                  <a:lumMod val="75000"/>
                </a:schemeClr>
              </a:solidFill>
              <a:latin typeface="Tw Cen MT" panose="020B0602020104020603" pitchFamily="34" charset="0"/>
            </a:endParaRPr>
          </a:p>
        </p:txBody>
      </p:sp>
      <p:sp>
        <p:nvSpPr>
          <p:cNvPr id="4" name="Slide Number Placeholder 3">
            <a:extLst>
              <a:ext uri="{FF2B5EF4-FFF2-40B4-BE49-F238E27FC236}">
                <a16:creationId xmlns:a16="http://schemas.microsoft.com/office/drawing/2014/main" id="{B7A77AD7-3F50-4662-A977-7E66E7661FB5}"/>
              </a:ext>
            </a:extLst>
          </p:cNvPr>
          <p:cNvSpPr>
            <a:spLocks noGrp="1"/>
          </p:cNvSpPr>
          <p:nvPr>
            <p:ph type="sldNum" sz="quarter" idx="12"/>
          </p:nvPr>
        </p:nvSpPr>
        <p:spPr/>
        <p:txBody>
          <a:bodyPr/>
          <a:lstStyle/>
          <a:p>
            <a:fld id="{C1FDBBE5-22A6-4526-9CE2-8F57881DBE87}" type="slidenum">
              <a:rPr lang="en-GB" smtClean="0"/>
              <a:t>17</a:t>
            </a:fld>
            <a:endParaRPr lang="en-GB"/>
          </a:p>
        </p:txBody>
      </p:sp>
      <p:cxnSp>
        <p:nvCxnSpPr>
          <p:cNvPr id="13" name="Straight Connector 12">
            <a:extLst>
              <a:ext uri="{FF2B5EF4-FFF2-40B4-BE49-F238E27FC236}">
                <a16:creationId xmlns:a16="http://schemas.microsoft.com/office/drawing/2014/main" id="{76FD5FAF-38FF-4FFA-B75B-8DF35CE04597}"/>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7" name="Table 6">
            <a:extLst>
              <a:ext uri="{FF2B5EF4-FFF2-40B4-BE49-F238E27FC236}">
                <a16:creationId xmlns:a16="http://schemas.microsoft.com/office/drawing/2014/main" id="{AF16EE96-B2D3-482A-836B-DC48714E7B7B}"/>
              </a:ext>
            </a:extLst>
          </p:cNvPr>
          <p:cNvGraphicFramePr>
            <a:graphicFrameLocks noGrp="1"/>
          </p:cNvGraphicFramePr>
          <p:nvPr>
            <p:extLst>
              <p:ext uri="{D42A27DB-BD31-4B8C-83A1-F6EECF244321}">
                <p14:modId xmlns:p14="http://schemas.microsoft.com/office/powerpoint/2010/main" val="996560439"/>
              </p:ext>
            </p:extLst>
          </p:nvPr>
        </p:nvGraphicFramePr>
        <p:xfrm>
          <a:off x="6812000" y="1684511"/>
          <a:ext cx="2448000" cy="2130588"/>
        </p:xfrm>
        <a:graphic>
          <a:graphicData uri="http://schemas.openxmlformats.org/drawingml/2006/table">
            <a:tbl>
              <a:tblPr firstRow="1" bandRow="1">
                <a:tableStyleId>{2D5ABB26-0587-4C30-8999-92F81FD0307C}</a:tableStyleId>
              </a:tblPr>
              <a:tblGrid>
                <a:gridCol w="612000">
                  <a:extLst>
                    <a:ext uri="{9D8B030D-6E8A-4147-A177-3AD203B41FA5}">
                      <a16:colId xmlns:a16="http://schemas.microsoft.com/office/drawing/2014/main" val="20000"/>
                    </a:ext>
                  </a:extLst>
                </a:gridCol>
                <a:gridCol w="612000">
                  <a:extLst>
                    <a:ext uri="{9D8B030D-6E8A-4147-A177-3AD203B41FA5}">
                      <a16:colId xmlns:a16="http://schemas.microsoft.com/office/drawing/2014/main" val="20001"/>
                    </a:ext>
                  </a:extLst>
                </a:gridCol>
                <a:gridCol w="612000">
                  <a:extLst>
                    <a:ext uri="{9D8B030D-6E8A-4147-A177-3AD203B41FA5}">
                      <a16:colId xmlns:a16="http://schemas.microsoft.com/office/drawing/2014/main" val="20002"/>
                    </a:ext>
                  </a:extLst>
                </a:gridCol>
                <a:gridCol w="612000">
                  <a:extLst>
                    <a:ext uri="{9D8B030D-6E8A-4147-A177-3AD203B41FA5}">
                      <a16:colId xmlns:a16="http://schemas.microsoft.com/office/drawing/2014/main" val="20003"/>
                    </a:ext>
                  </a:extLst>
                </a:gridCol>
              </a:tblGrid>
              <a:tr h="355098">
                <a:tc>
                  <a:txBody>
                    <a:bodyPr/>
                    <a:lstStyle/>
                    <a:p>
                      <a:r>
                        <a:rPr lang="fr-CH" sz="1200" b="1">
                          <a:latin typeface="Palatino Linotype" panose="02040502050505030304" pitchFamily="18" charset="0"/>
                          <a:cs typeface="Times New Roman" panose="02020603050405020304" pitchFamily="18" charset="0"/>
                        </a:rPr>
                        <a:t>ID</a:t>
                      </a:r>
                      <a:endParaRPr lang="en-GB" sz="1200" b="1">
                        <a:latin typeface="Palatino Linotype" panose="02040502050505030304" pitchFamily="18" charset="0"/>
                        <a:cs typeface="Times New Roman" panose="02020603050405020304" pitchFamily="18"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CH" sz="1200" b="1">
                          <a:latin typeface="Palatino Linotype" panose="02040502050505030304" pitchFamily="18" charset="0"/>
                          <a:cs typeface="Times New Roman" panose="02020603050405020304" pitchFamily="18" charset="0"/>
                        </a:rPr>
                        <a:t>P</a:t>
                      </a:r>
                      <a:endParaRPr lang="en-GB" sz="1200" b="1">
                        <a:latin typeface="Palatino Linotype" panose="02040502050505030304" pitchFamily="18" charset="0"/>
                        <a:cs typeface="Times New Roman" panose="02020603050405020304" pitchFamily="18"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CH" sz="1200" b="1">
                          <a:latin typeface="Palatino Linotype" panose="02040502050505030304" pitchFamily="18" charset="0"/>
                          <a:cs typeface="Times New Roman" panose="02020603050405020304" pitchFamily="18" charset="0"/>
                        </a:rPr>
                        <a:t>A</a:t>
                      </a:r>
                      <a:endParaRPr lang="en-GB" sz="1200" b="1">
                        <a:latin typeface="Palatino Linotype" panose="02040502050505030304" pitchFamily="18" charset="0"/>
                        <a:cs typeface="Times New Roman" panose="02020603050405020304" pitchFamily="18"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CH" sz="1200" b="1">
                          <a:latin typeface="Palatino Linotype" panose="02040502050505030304" pitchFamily="18" charset="0"/>
                          <a:cs typeface="Times New Roman" panose="02020603050405020304" pitchFamily="18" charset="0"/>
                        </a:rPr>
                        <a:t>B</a:t>
                      </a:r>
                      <a:endParaRPr lang="en-GB" sz="1200" b="1">
                        <a:latin typeface="Palatino Linotype" panose="02040502050505030304" pitchFamily="18" charset="0"/>
                        <a:cs typeface="Times New Roman" panose="02020603050405020304" pitchFamily="18"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55098">
                <a:tc>
                  <a:txBody>
                    <a:bodyPr/>
                    <a:lstStyle/>
                    <a:p>
                      <a:r>
                        <a:rPr lang="fr-CH" sz="1200">
                          <a:latin typeface="Palatino Linotype" panose="02040502050505030304" pitchFamily="18" charset="0"/>
                          <a:cs typeface="Times New Roman" panose="02020603050405020304" pitchFamily="18" charset="0"/>
                        </a:rPr>
                        <a:t>S1</a:t>
                      </a:r>
                      <a:endParaRPr lang="en-GB" sz="1200">
                        <a:latin typeface="Palatino Linotype" panose="02040502050505030304" pitchFamily="18" charset="0"/>
                        <a:cs typeface="Times New Roman" panose="02020603050405020304" pitchFamily="18" charset="0"/>
                      </a:endParaRPr>
                    </a:p>
                  </a:txBody>
                  <a:tcPr anchor="ctr">
                    <a:lnT w="12700" cap="flat" cmpd="sng" algn="ctr">
                      <a:solidFill>
                        <a:schemeClr val="tx1"/>
                      </a:solidFill>
                      <a:prstDash val="solid"/>
                      <a:round/>
                      <a:headEnd type="none" w="med" len="med"/>
                      <a:tailEnd type="none" w="med" len="med"/>
                    </a:lnT>
                  </a:tcPr>
                </a:tc>
                <a:tc>
                  <a:txBody>
                    <a:bodyPr/>
                    <a:lstStyle/>
                    <a:p>
                      <a:r>
                        <a:rPr lang="fr-CH" sz="1200">
                          <a:latin typeface="Palatino Linotype" panose="02040502050505030304" pitchFamily="18" charset="0"/>
                          <a:cs typeface="Times New Roman" panose="02020603050405020304" pitchFamily="18" charset="0"/>
                        </a:rPr>
                        <a:t>0.21</a:t>
                      </a:r>
                      <a:endParaRPr lang="en-GB" sz="1200">
                        <a:latin typeface="Palatino Linotype" panose="02040502050505030304" pitchFamily="18" charset="0"/>
                        <a:cs typeface="Times New Roman" panose="02020603050405020304" pitchFamily="18" charset="0"/>
                      </a:endParaRPr>
                    </a:p>
                  </a:txBody>
                  <a:tcPr anchor="ctr">
                    <a:lnT w="12700" cap="flat" cmpd="sng" algn="ctr">
                      <a:solidFill>
                        <a:schemeClr val="tx1"/>
                      </a:solidFill>
                      <a:prstDash val="solid"/>
                      <a:round/>
                      <a:headEnd type="none" w="med" len="med"/>
                      <a:tailEnd type="none" w="med" len="med"/>
                    </a:lnT>
                  </a:tcPr>
                </a:tc>
                <a:tc>
                  <a:txBody>
                    <a:bodyPr/>
                    <a:lstStyle/>
                    <a:p>
                      <a:r>
                        <a:rPr lang="fr-CH" sz="1200">
                          <a:latin typeface="Palatino Linotype" panose="02040502050505030304" pitchFamily="18" charset="0"/>
                          <a:cs typeface="Times New Roman" panose="02020603050405020304" pitchFamily="18" charset="0"/>
                        </a:rPr>
                        <a:t>0.56</a:t>
                      </a:r>
                      <a:endParaRPr lang="en-GB" sz="1200" i="1">
                        <a:latin typeface="Palatino Linotype" panose="02040502050505030304" pitchFamily="18" charset="0"/>
                        <a:cs typeface="Times New Roman" panose="02020603050405020304" pitchFamily="18" charset="0"/>
                      </a:endParaRPr>
                    </a:p>
                  </a:txBody>
                  <a:tcPr anchor="ctr">
                    <a:lnT w="12700" cap="flat" cmpd="sng" algn="ctr">
                      <a:solidFill>
                        <a:schemeClr val="tx1"/>
                      </a:solidFill>
                      <a:prstDash val="solid"/>
                      <a:round/>
                      <a:headEnd type="none" w="med" len="med"/>
                      <a:tailEnd type="none" w="med" len="med"/>
                    </a:lnT>
                  </a:tcPr>
                </a:tc>
                <a:tc>
                  <a:txBody>
                    <a:bodyPr/>
                    <a:lstStyle/>
                    <a:p>
                      <a:r>
                        <a:rPr lang="fr-CH" sz="1200">
                          <a:latin typeface="Palatino Linotype" panose="02040502050505030304" pitchFamily="18" charset="0"/>
                          <a:cs typeface="Times New Roman" panose="02020603050405020304" pitchFamily="18" charset="0"/>
                        </a:rPr>
                        <a:t>.</a:t>
                      </a:r>
                      <a:endParaRPr lang="en-GB" sz="1200" i="1">
                        <a:latin typeface="Palatino Linotype" panose="02040502050505030304" pitchFamily="18" charset="0"/>
                        <a:cs typeface="Times New Roman" panose="02020603050405020304" pitchFamily="18" charset="0"/>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55098">
                <a:tc>
                  <a:txBody>
                    <a:bodyPr/>
                    <a:lstStyle/>
                    <a:p>
                      <a:r>
                        <a:rPr lang="fr-CH" sz="1200">
                          <a:latin typeface="Palatino Linotype" panose="02040502050505030304" pitchFamily="18" charset="0"/>
                          <a:cs typeface="Times New Roman" panose="02020603050405020304" pitchFamily="18" charset="0"/>
                        </a:rPr>
                        <a:t>S2</a:t>
                      </a:r>
                      <a:endParaRPr lang="en-GB" sz="1200">
                        <a:latin typeface="Palatino Linotype" panose="02040502050505030304" pitchFamily="18" charset="0"/>
                        <a:cs typeface="Times New Roman" panose="02020603050405020304" pitchFamily="18" charset="0"/>
                      </a:endParaRPr>
                    </a:p>
                  </a:txBody>
                  <a:tcPr anchor="ctr"/>
                </a:tc>
                <a:tc>
                  <a:txBody>
                    <a:bodyPr/>
                    <a:lstStyle/>
                    <a:p>
                      <a:r>
                        <a:rPr lang="fr-CH" sz="1200" i="0">
                          <a:latin typeface="Palatino Linotype" panose="02040502050505030304" pitchFamily="18" charset="0"/>
                          <a:cs typeface="Times New Roman" panose="02020603050405020304" pitchFamily="18" charset="0"/>
                        </a:rPr>
                        <a:t>0.32</a:t>
                      </a:r>
                      <a:endParaRPr lang="en-GB" sz="1200" i="1">
                        <a:latin typeface="Palatino Linotype" panose="02040502050505030304" pitchFamily="18" charset="0"/>
                        <a:cs typeface="Times New Roman" panose="02020603050405020304" pitchFamily="18" charset="0"/>
                      </a:endParaRPr>
                    </a:p>
                  </a:txBody>
                  <a:tcPr anchor="ctr"/>
                </a:tc>
                <a:tc>
                  <a:txBody>
                    <a:bodyPr/>
                    <a:lstStyle/>
                    <a:p>
                      <a:r>
                        <a:rPr lang="fr-CH" sz="1200">
                          <a:latin typeface="Palatino Linotype" panose="02040502050505030304" pitchFamily="18" charset="0"/>
                          <a:cs typeface="Times New Roman" panose="02020603050405020304" pitchFamily="18" charset="0"/>
                        </a:rPr>
                        <a:t>.</a:t>
                      </a:r>
                      <a:endParaRPr lang="en-GB" sz="1200" i="1">
                        <a:latin typeface="Palatino Linotype" panose="02040502050505030304" pitchFamily="18" charset="0"/>
                        <a:cs typeface="Times New Roman" panose="02020603050405020304" pitchFamily="18" charset="0"/>
                      </a:endParaRPr>
                    </a:p>
                  </a:txBody>
                  <a:tcPr anchor="ctr"/>
                </a:tc>
                <a:tc>
                  <a:txBody>
                    <a:bodyPr/>
                    <a:lstStyle/>
                    <a:p>
                      <a:r>
                        <a:rPr lang="fr-CH" sz="1200">
                          <a:latin typeface="Palatino Linotype" panose="02040502050505030304" pitchFamily="18" charset="0"/>
                          <a:cs typeface="Times New Roman" panose="02020603050405020304" pitchFamily="18" charset="0"/>
                        </a:rPr>
                        <a:t>0.56</a:t>
                      </a:r>
                      <a:endParaRPr lang="en-GB" sz="1200">
                        <a:latin typeface="Palatino Linotype" panose="02040502050505030304" pitchFamily="18" charset="0"/>
                        <a:cs typeface="Times New Roman" panose="02020603050405020304" pitchFamily="18" charset="0"/>
                      </a:endParaRPr>
                    </a:p>
                  </a:txBody>
                  <a:tcPr anchor="ctr"/>
                </a:tc>
                <a:extLst>
                  <a:ext uri="{0D108BD9-81ED-4DB2-BD59-A6C34878D82A}">
                    <a16:rowId xmlns:a16="http://schemas.microsoft.com/office/drawing/2014/main" val="10002"/>
                  </a:ext>
                </a:extLst>
              </a:tr>
              <a:tr h="355098">
                <a:tc>
                  <a:txBody>
                    <a:bodyPr/>
                    <a:lstStyle/>
                    <a:p>
                      <a:r>
                        <a:rPr lang="fr-CH" sz="1200">
                          <a:latin typeface="Palatino Linotype" panose="02040502050505030304" pitchFamily="18" charset="0"/>
                          <a:cs typeface="Times New Roman" panose="02020603050405020304" pitchFamily="18" charset="0"/>
                        </a:rPr>
                        <a:t>S3</a:t>
                      </a:r>
                      <a:endParaRPr lang="en-GB" sz="1200">
                        <a:latin typeface="Palatino Linotype" panose="02040502050505030304" pitchFamily="18" charset="0"/>
                        <a:cs typeface="Times New Roman" panose="02020603050405020304" pitchFamily="18" charset="0"/>
                      </a:endParaRPr>
                    </a:p>
                  </a:txBody>
                  <a:tcPr anchor="ctr">
                    <a:noFill/>
                  </a:tcPr>
                </a:tc>
                <a:tc>
                  <a:txBody>
                    <a:bodyPr/>
                    <a:lstStyle/>
                    <a:p>
                      <a:r>
                        <a:rPr lang="fr-CH" sz="1200">
                          <a:latin typeface="Palatino Linotype" panose="02040502050505030304" pitchFamily="18" charset="0"/>
                          <a:cs typeface="Times New Roman" panose="02020603050405020304" pitchFamily="18" charset="0"/>
                        </a:rPr>
                        <a:t>0.78</a:t>
                      </a:r>
                      <a:endParaRPr lang="en-GB" sz="1200">
                        <a:latin typeface="Palatino Linotype" panose="02040502050505030304" pitchFamily="18" charset="0"/>
                        <a:cs typeface="Times New Roman" panose="02020603050405020304" pitchFamily="18" charset="0"/>
                      </a:endParaRPr>
                    </a:p>
                  </a:txBody>
                  <a:tcPr anchor="ctr">
                    <a:noFill/>
                  </a:tcPr>
                </a:tc>
                <a:tc>
                  <a:txBody>
                    <a:bodyPr/>
                    <a:lstStyle/>
                    <a:p>
                      <a:r>
                        <a:rPr lang="fr-CH" sz="1200">
                          <a:latin typeface="Palatino Linotype" panose="02040502050505030304" pitchFamily="18" charset="0"/>
                          <a:cs typeface="Times New Roman" panose="02020603050405020304" pitchFamily="18" charset="0"/>
                        </a:rPr>
                        <a:t>0.05</a:t>
                      </a:r>
                      <a:endParaRPr lang="en-GB" sz="1200" i="1">
                        <a:latin typeface="Palatino Linotype" panose="02040502050505030304" pitchFamily="18" charset="0"/>
                        <a:cs typeface="Times New Roman" panose="02020603050405020304" pitchFamily="18" charset="0"/>
                      </a:endParaRPr>
                    </a:p>
                  </a:txBody>
                  <a:tcPr anchor="ctr">
                    <a:noFill/>
                  </a:tcPr>
                </a:tc>
                <a:tc>
                  <a:txBody>
                    <a:bodyPr/>
                    <a:lstStyle/>
                    <a:p>
                      <a:r>
                        <a:rPr lang="fr-CH" sz="1200">
                          <a:latin typeface="Palatino Linotype" panose="02040502050505030304" pitchFamily="18" charset="0"/>
                          <a:cs typeface="Times New Roman" panose="02020603050405020304" pitchFamily="18" charset="0"/>
                        </a:rPr>
                        <a:t>.</a:t>
                      </a:r>
                      <a:endParaRPr lang="en-GB" sz="1200" i="1">
                        <a:latin typeface="Palatino Linotype" panose="02040502050505030304" pitchFamily="18" charset="0"/>
                        <a:cs typeface="Times New Roman" panose="02020603050405020304" pitchFamily="18" charset="0"/>
                      </a:endParaRPr>
                    </a:p>
                  </a:txBody>
                  <a:tcPr anchor="ctr">
                    <a:noFill/>
                  </a:tcPr>
                </a:tc>
                <a:extLst>
                  <a:ext uri="{0D108BD9-81ED-4DB2-BD59-A6C34878D82A}">
                    <a16:rowId xmlns:a16="http://schemas.microsoft.com/office/drawing/2014/main" val="10003"/>
                  </a:ext>
                </a:extLst>
              </a:tr>
              <a:tr h="355098">
                <a:tc>
                  <a:txBody>
                    <a:bodyPr/>
                    <a:lstStyle/>
                    <a:p>
                      <a:r>
                        <a:rPr lang="fr-CH" sz="1200">
                          <a:latin typeface="Palatino Linotype" panose="02040502050505030304" pitchFamily="18" charset="0"/>
                          <a:cs typeface="Times New Roman" panose="02020603050405020304" pitchFamily="18" charset="0"/>
                        </a:rPr>
                        <a:t>…</a:t>
                      </a:r>
                      <a:endParaRPr lang="en-GB" sz="1200">
                        <a:latin typeface="Palatino Linotype" panose="02040502050505030304" pitchFamily="18" charset="0"/>
                        <a:cs typeface="Times New Roman" panose="02020603050405020304" pitchFamily="18" charset="0"/>
                      </a:endParaRPr>
                    </a:p>
                  </a:txBody>
                  <a:tcPr anchor="ctr"/>
                </a:tc>
                <a:tc>
                  <a:txBody>
                    <a:bodyPr/>
                    <a:lstStyle/>
                    <a:p>
                      <a:endParaRPr lang="en-GB" sz="1200">
                        <a:latin typeface="Palatino Linotype" panose="02040502050505030304" pitchFamily="18" charset="0"/>
                        <a:cs typeface="Times New Roman" panose="02020603050405020304" pitchFamily="18" charset="0"/>
                      </a:endParaRPr>
                    </a:p>
                  </a:txBody>
                  <a:tcPr anchor="ctr"/>
                </a:tc>
                <a:tc>
                  <a:txBody>
                    <a:bodyPr/>
                    <a:lstStyle/>
                    <a:p>
                      <a:endParaRPr lang="en-GB" sz="1200">
                        <a:latin typeface="Palatino Linotype" panose="02040502050505030304" pitchFamily="18" charset="0"/>
                        <a:cs typeface="Times New Roman" panose="02020603050405020304" pitchFamily="18" charset="0"/>
                      </a:endParaRPr>
                    </a:p>
                  </a:txBody>
                  <a:tcPr anchor="ctr"/>
                </a:tc>
                <a:tc>
                  <a:txBody>
                    <a:bodyPr/>
                    <a:lstStyle/>
                    <a:p>
                      <a:endParaRPr lang="en-GB" sz="1200">
                        <a:latin typeface="Palatino Linotype" panose="02040502050505030304" pitchFamily="18" charset="0"/>
                        <a:cs typeface="Times New Roman" panose="02020603050405020304" pitchFamily="18" charset="0"/>
                      </a:endParaRPr>
                    </a:p>
                  </a:txBody>
                  <a:tcPr anchor="ctr"/>
                </a:tc>
                <a:extLst>
                  <a:ext uri="{0D108BD9-81ED-4DB2-BD59-A6C34878D82A}">
                    <a16:rowId xmlns:a16="http://schemas.microsoft.com/office/drawing/2014/main" val="10004"/>
                  </a:ext>
                </a:extLst>
              </a:tr>
              <a:tr h="355098">
                <a:tc>
                  <a:txBody>
                    <a:bodyPr/>
                    <a:lstStyle/>
                    <a:p>
                      <a:r>
                        <a:rPr lang="fr-CH" sz="1200">
                          <a:latin typeface="Palatino Linotype" panose="02040502050505030304" pitchFamily="18" charset="0"/>
                          <a:cs typeface="Times New Roman" panose="02020603050405020304" pitchFamily="18" charset="0"/>
                        </a:rPr>
                        <a:t>SN</a:t>
                      </a:r>
                      <a:endParaRPr lang="en-GB" sz="1200">
                        <a:latin typeface="Palatino Linotype" panose="02040502050505030304" pitchFamily="18" charset="0"/>
                        <a:cs typeface="Times New Roman" panose="02020603050405020304" pitchFamily="18" charset="0"/>
                      </a:endParaRPr>
                    </a:p>
                  </a:txBody>
                  <a:tcPr anchor="ctr">
                    <a:lnB w="12700" cap="flat" cmpd="sng" algn="ctr">
                      <a:solidFill>
                        <a:schemeClr val="tx1"/>
                      </a:solidFill>
                      <a:prstDash val="solid"/>
                      <a:round/>
                      <a:headEnd type="none" w="med" len="med"/>
                      <a:tailEnd type="none" w="med" len="med"/>
                    </a:lnB>
                  </a:tcPr>
                </a:tc>
                <a:tc>
                  <a:txBody>
                    <a:bodyPr/>
                    <a:lstStyle/>
                    <a:p>
                      <a:r>
                        <a:rPr lang="fr-CH" sz="1200">
                          <a:latin typeface="Palatino Linotype" panose="02040502050505030304" pitchFamily="18" charset="0"/>
                          <a:cs typeface="Times New Roman" panose="02020603050405020304" pitchFamily="18" charset="0"/>
                        </a:rPr>
                        <a:t>0.22</a:t>
                      </a:r>
                      <a:endParaRPr lang="en-GB" sz="1200">
                        <a:latin typeface="Palatino Linotype" panose="02040502050505030304" pitchFamily="18" charset="0"/>
                        <a:cs typeface="Times New Roman" panose="02020603050405020304" pitchFamily="18" charset="0"/>
                      </a:endParaRPr>
                    </a:p>
                  </a:txBody>
                  <a:tcPr anchor="ctr">
                    <a:lnB w="12700" cap="flat" cmpd="sng" algn="ctr">
                      <a:solidFill>
                        <a:schemeClr val="tx1"/>
                      </a:solidFill>
                      <a:prstDash val="solid"/>
                      <a:round/>
                      <a:headEnd type="none" w="med" len="med"/>
                      <a:tailEnd type="none" w="med" len="med"/>
                    </a:lnB>
                  </a:tcPr>
                </a:tc>
                <a:tc>
                  <a:txBody>
                    <a:bodyPr/>
                    <a:lstStyle/>
                    <a:p>
                      <a:r>
                        <a:rPr lang="fr-CH" sz="1200">
                          <a:latin typeface="Palatino Linotype" panose="02040502050505030304" pitchFamily="18" charset="0"/>
                          <a:cs typeface="Times New Roman" panose="02020603050405020304" pitchFamily="18" charset="0"/>
                        </a:rPr>
                        <a:t>0.37</a:t>
                      </a:r>
                      <a:endParaRPr lang="en-GB" sz="1200">
                        <a:latin typeface="Palatino Linotype" panose="02040502050505030304" pitchFamily="18" charset="0"/>
                        <a:cs typeface="Times New Roman" panose="02020603050405020304" pitchFamily="18" charset="0"/>
                      </a:endParaRPr>
                    </a:p>
                  </a:txBody>
                  <a:tcPr anchor="ctr">
                    <a:lnB w="12700" cap="flat" cmpd="sng" algn="ctr">
                      <a:solidFill>
                        <a:schemeClr val="tx1"/>
                      </a:solidFill>
                      <a:prstDash val="solid"/>
                      <a:round/>
                      <a:headEnd type="none" w="med" len="med"/>
                      <a:tailEnd type="none" w="med" len="med"/>
                    </a:lnB>
                  </a:tcPr>
                </a:tc>
                <a:tc>
                  <a:txBody>
                    <a:bodyPr/>
                    <a:lstStyle/>
                    <a:p>
                      <a:r>
                        <a:rPr lang="fr-CH" sz="1200">
                          <a:latin typeface="Palatino Linotype" panose="02040502050505030304" pitchFamily="18" charset="0"/>
                          <a:cs typeface="Times New Roman" panose="02020603050405020304" pitchFamily="18" charset="0"/>
                        </a:rPr>
                        <a:t>.</a:t>
                      </a:r>
                      <a:endParaRPr lang="en-GB" sz="1200" i="1">
                        <a:latin typeface="Palatino Linotype" panose="02040502050505030304" pitchFamily="18" charset="0"/>
                        <a:cs typeface="Times New Roman" panose="02020603050405020304" pitchFamily="18"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pic>
        <p:nvPicPr>
          <p:cNvPr id="8" name="Picture 7">
            <a:extLst>
              <a:ext uri="{FF2B5EF4-FFF2-40B4-BE49-F238E27FC236}">
                <a16:creationId xmlns:a16="http://schemas.microsoft.com/office/drawing/2014/main" id="{8A74D0A5-CB85-4E51-99A3-73269F440DD4}"/>
              </a:ext>
            </a:extLst>
          </p:cNvPr>
          <p:cNvPicPr>
            <a:picLocks noChangeAspect="1"/>
          </p:cNvPicPr>
          <p:nvPr/>
        </p:nvPicPr>
        <p:blipFill rotWithShape="1">
          <a:blip r:embed="rId2">
            <a:extLst>
              <a:ext uri="{28A0092B-C50C-407E-A947-70E740481C1C}">
                <a14:useLocalDpi xmlns:a14="http://schemas.microsoft.com/office/drawing/2010/main" val="0"/>
              </a:ext>
            </a:extLst>
          </a:blip>
          <a:srcRect t="23905"/>
          <a:stretch/>
        </p:blipFill>
        <p:spPr>
          <a:xfrm>
            <a:off x="6812000" y="4062772"/>
            <a:ext cx="4382776" cy="2232248"/>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4659485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3492" y="4201924"/>
            <a:ext cx="9145017" cy="523220"/>
          </a:xfrm>
          <a:prstGeom prst="rect">
            <a:avLst/>
          </a:prstGeom>
          <a:noFill/>
        </p:spPr>
        <p:txBody>
          <a:bodyPr wrap="square" rtlCol="0">
            <a:spAutoFit/>
          </a:bodyPr>
          <a:lstStyle/>
          <a:p>
            <a:pPr algn="ctr"/>
            <a:r>
              <a:rPr lang="fr-CH" sz="2800" b="1">
                <a:solidFill>
                  <a:schemeClr val="tx2">
                    <a:lumMod val="75000"/>
                  </a:schemeClr>
                </a:solidFill>
                <a:latin typeface="Tw Cen MT" panose="020B0602020104020603" pitchFamily="34" charset="0"/>
              </a:rPr>
              <a:t>2. Data processing</a:t>
            </a:r>
            <a:endParaRPr lang="en-GB" sz="2800" b="1" dirty="0">
              <a:solidFill>
                <a:schemeClr val="tx2">
                  <a:lumMod val="75000"/>
                </a:schemeClr>
              </a:solidFill>
              <a:latin typeface="Tw Cen MT" panose="020B0602020104020603" pitchFamily="34" charset="0"/>
            </a:endParaRPr>
          </a:p>
        </p:txBody>
      </p:sp>
      <p:cxnSp>
        <p:nvCxnSpPr>
          <p:cNvPr id="6" name="Straight Connector 5"/>
          <p:cNvCxnSpPr/>
          <p:nvPr/>
        </p:nvCxnSpPr>
        <p:spPr>
          <a:xfrm>
            <a:off x="1416000" y="4005064"/>
            <a:ext cx="936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836F5AD-2CF7-43D1-9AC1-2EA2FE52F9F9}"/>
              </a:ext>
            </a:extLst>
          </p:cNvPr>
          <p:cNvCxnSpPr/>
          <p:nvPr/>
        </p:nvCxnSpPr>
        <p:spPr>
          <a:xfrm>
            <a:off x="1416000" y="4941168"/>
            <a:ext cx="936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26980DDD-BE53-4F46-BA9E-90C60CBE9D5F}"/>
              </a:ext>
            </a:extLst>
          </p:cNvPr>
          <p:cNvSpPr>
            <a:spLocks noGrp="1"/>
          </p:cNvSpPr>
          <p:nvPr>
            <p:ph type="sldNum" sz="quarter" idx="12"/>
          </p:nvPr>
        </p:nvSpPr>
        <p:spPr/>
        <p:txBody>
          <a:bodyPr/>
          <a:lstStyle/>
          <a:p>
            <a:fld id="{C1FDBBE5-22A6-4526-9CE2-8F57881DBE87}" type="slidenum">
              <a:rPr lang="en-GB" smtClean="0"/>
              <a:t>18</a:t>
            </a:fld>
            <a:endParaRPr lang="en-GB"/>
          </a:p>
        </p:txBody>
      </p:sp>
      <p:pic>
        <p:nvPicPr>
          <p:cNvPr id="7" name="Picture 6">
            <a:extLst>
              <a:ext uri="{FF2B5EF4-FFF2-40B4-BE49-F238E27FC236}">
                <a16:creationId xmlns:a16="http://schemas.microsoft.com/office/drawing/2014/main" id="{1B6145B2-8750-4149-8259-8CF101242D8A}"/>
              </a:ext>
            </a:extLst>
          </p:cNvPr>
          <p:cNvPicPr>
            <a:picLocks noChangeAspect="1"/>
          </p:cNvPicPr>
          <p:nvPr/>
        </p:nvPicPr>
        <p:blipFill rotWithShape="1">
          <a:blip r:embed="rId2">
            <a:extLst>
              <a:ext uri="{28A0092B-C50C-407E-A947-70E740481C1C}">
                <a14:useLocalDpi xmlns:a14="http://schemas.microsoft.com/office/drawing/2010/main" val="0"/>
              </a:ext>
            </a:extLst>
          </a:blip>
          <a:srcRect t="26826" b="22505"/>
          <a:stretch/>
        </p:blipFill>
        <p:spPr>
          <a:xfrm>
            <a:off x="1536003" y="1593681"/>
            <a:ext cx="8975566" cy="1951825"/>
          </a:xfrm>
          <a:prstGeom prst="rect">
            <a:avLst/>
          </a:prstGeom>
        </p:spPr>
      </p:pic>
    </p:spTree>
    <p:extLst>
      <p:ext uri="{BB962C8B-B14F-4D97-AF65-F5344CB8AC3E}">
        <p14:creationId xmlns:p14="http://schemas.microsoft.com/office/powerpoint/2010/main" val="24525989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A77AD7-3F50-4662-A977-7E66E7661FB5}"/>
              </a:ext>
            </a:extLst>
          </p:cNvPr>
          <p:cNvSpPr>
            <a:spLocks noGrp="1"/>
          </p:cNvSpPr>
          <p:nvPr>
            <p:ph type="sldNum" sz="quarter" idx="12"/>
          </p:nvPr>
        </p:nvSpPr>
        <p:spPr/>
        <p:txBody>
          <a:bodyPr/>
          <a:lstStyle/>
          <a:p>
            <a:fld id="{C1FDBBE5-22A6-4526-9CE2-8F57881DBE87}" type="slidenum">
              <a:rPr lang="en-GB" smtClean="0"/>
              <a:t>19</a:t>
            </a:fld>
            <a:endParaRPr lang="en-GB"/>
          </a:p>
        </p:txBody>
      </p:sp>
      <p:sp>
        <p:nvSpPr>
          <p:cNvPr id="3" name="Content Placeholder 2"/>
          <p:cNvSpPr>
            <a:spLocks noGrp="1"/>
          </p:cNvSpPr>
          <p:nvPr>
            <p:ph idx="1"/>
          </p:nvPr>
        </p:nvSpPr>
        <p:spPr>
          <a:xfrm>
            <a:off x="1451484" y="2204864"/>
            <a:ext cx="9289032" cy="3096343"/>
          </a:xfrm>
          <a:solidFill>
            <a:schemeClr val="bg1"/>
          </a:solidFill>
          <a:ln w="38100">
            <a:noFill/>
          </a:ln>
          <a:effectLst/>
        </p:spPr>
        <p:txBody>
          <a:bodyPr>
            <a:normAutofit/>
          </a:bodyPr>
          <a:lstStyle/>
          <a:p>
            <a:pPr marL="0" indent="0" algn="ctr">
              <a:buNone/>
            </a:pPr>
            <a:endParaRPr lang="fr-CH">
              <a:latin typeface="Univers" panose="020B0503020202020204" pitchFamily="34" charset="0"/>
              <a:cs typeface="Calibri Light" panose="020F0302020204030204" pitchFamily="34" charset="0"/>
            </a:endParaRPr>
          </a:p>
          <a:p>
            <a:pPr marL="0" indent="0" algn="ctr">
              <a:buNone/>
            </a:pPr>
            <a:r>
              <a:rPr lang="fr-CH" i="1">
                <a:latin typeface="Palatino Linotype" panose="02040502050505030304" pitchFamily="18" charset="0"/>
                <a:cs typeface="Calibri Light" panose="020F0302020204030204" pitchFamily="34" charset="0"/>
              </a:rPr>
              <a:t>Q6. Median split is a reasonable statistical procedure</a:t>
            </a:r>
          </a:p>
          <a:p>
            <a:pPr marL="0" indent="0" algn="ctr">
              <a:buNone/>
            </a:pPr>
            <a:endParaRPr lang="fr-CH" sz="2800">
              <a:latin typeface="Palatino Linotype" panose="02040502050505030304" pitchFamily="18" charset="0"/>
              <a:cs typeface="Calibri Light" panose="020F0302020204030204" pitchFamily="34" charset="0"/>
            </a:endParaRPr>
          </a:p>
          <a:p>
            <a:pPr marL="0" indent="0" algn="ctr">
              <a:buNone/>
            </a:pPr>
            <a:r>
              <a:rPr lang="fr-CH" sz="2400">
                <a:latin typeface="Century Gothic" panose="020B0502020202020204" pitchFamily="34" charset="0"/>
                <a:cs typeface="Calibri Light" panose="020F0302020204030204" pitchFamily="34" charset="0"/>
              </a:rPr>
              <a:t>TRUE</a:t>
            </a:r>
          </a:p>
          <a:p>
            <a:pPr marL="0" indent="0" algn="ctr">
              <a:buNone/>
            </a:pPr>
            <a:r>
              <a:rPr lang="fr-CH" sz="2400">
                <a:latin typeface="Century Gothic" panose="020B0502020202020204" pitchFamily="34" charset="0"/>
                <a:cs typeface="Calibri Light" panose="020F0302020204030204" pitchFamily="34" charset="0"/>
              </a:rPr>
              <a:t>FALSE</a:t>
            </a:r>
          </a:p>
        </p:txBody>
      </p:sp>
      <p:pic>
        <p:nvPicPr>
          <p:cNvPr id="5" name="Picture 4">
            <a:extLst>
              <a:ext uri="{FF2B5EF4-FFF2-40B4-BE49-F238E27FC236}">
                <a16:creationId xmlns:a16="http://schemas.microsoft.com/office/drawing/2014/main" id="{77E8E782-A62D-476C-A7F4-4776FEAD061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6826" b="22505"/>
          <a:stretch/>
        </p:blipFill>
        <p:spPr>
          <a:xfrm>
            <a:off x="7320136" y="273857"/>
            <a:ext cx="4705007" cy="1023149"/>
          </a:xfrm>
          <a:prstGeom prst="rect">
            <a:avLst/>
          </a:prstGeom>
        </p:spPr>
      </p:pic>
    </p:spTree>
    <p:extLst>
      <p:ext uri="{BB962C8B-B14F-4D97-AF65-F5344CB8AC3E}">
        <p14:creationId xmlns:p14="http://schemas.microsoft.com/office/powerpoint/2010/main" val="640597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9456" y="1600200"/>
            <a:ext cx="8928992" cy="4468119"/>
          </a:xfrm>
        </p:spPr>
        <p:txBody>
          <a:bodyPr>
            <a:normAutofit/>
          </a:bodyPr>
          <a:lstStyle/>
          <a:p>
            <a:r>
              <a:rPr lang="en-GB" sz="1800" dirty="0">
                <a:latin typeface="Calibri Light" panose="020F0302020204030204" pitchFamily="34" charset="0"/>
                <a:cs typeface="Calibri Light" panose="020F0302020204030204" pitchFamily="34" charset="0"/>
              </a:rPr>
              <a:t>2003 – 2007	Bachelor in Psychology</a:t>
            </a:r>
          </a:p>
          <a:p>
            <a:r>
              <a:rPr lang="en-GB" sz="1800" dirty="0">
                <a:latin typeface="Calibri Light" panose="020F0302020204030204" pitchFamily="34" charset="0"/>
                <a:cs typeface="Calibri Light" panose="020F0302020204030204" pitchFamily="34" charset="0"/>
              </a:rPr>
              <a:t>2007 – 2009	Master in Psychology</a:t>
            </a:r>
          </a:p>
          <a:p>
            <a:r>
              <a:rPr lang="en-GB" sz="1800" dirty="0">
                <a:solidFill>
                  <a:srgbClr val="0070C0"/>
                </a:solidFill>
                <a:latin typeface="Calibri Light" panose="020F0302020204030204" pitchFamily="34" charset="0"/>
                <a:cs typeface="Calibri Light" panose="020F0302020204030204" pitchFamily="34" charset="0"/>
              </a:rPr>
              <a:t>2009 – 2010	Master in Statistical Data Analysis</a:t>
            </a:r>
          </a:p>
          <a:p>
            <a:r>
              <a:rPr lang="en-GB" sz="1800" dirty="0">
                <a:latin typeface="Calibri Light" panose="020F0302020204030204" pitchFamily="34" charset="0"/>
                <a:cs typeface="Calibri Light" panose="020F0302020204030204" pitchFamily="34" charset="0"/>
              </a:rPr>
              <a:t>2011 – 2015	Ph.D. in Psychology</a:t>
            </a:r>
          </a:p>
          <a:p>
            <a:r>
              <a:rPr lang="en-GB" sz="1800" dirty="0">
                <a:latin typeface="Calibri Light" panose="020F0302020204030204" pitchFamily="34" charset="0"/>
                <a:cs typeface="Calibri Light" panose="020F0302020204030204" pitchFamily="34" charset="0"/>
              </a:rPr>
              <a:t>2016 – 2019	Postdoc in Psychology</a:t>
            </a:r>
          </a:p>
          <a:p>
            <a:r>
              <a:rPr lang="en-GB" sz="1800" dirty="0">
                <a:solidFill>
                  <a:srgbClr val="0070C0"/>
                </a:solidFill>
                <a:latin typeface="Calibri Light" panose="020F0302020204030204" pitchFamily="34" charset="0"/>
                <a:cs typeface="Calibri Light" panose="020F0302020204030204" pitchFamily="34" charset="0"/>
              </a:rPr>
              <a:t>2019 – …	Statistician</a:t>
            </a:r>
          </a:p>
          <a:p>
            <a:pPr marL="0" indent="0">
              <a:buNone/>
            </a:pPr>
            <a:endParaRPr lang="en-GB" sz="1800" dirty="0">
              <a:latin typeface="Calibri Light" panose="020F0302020204030204" pitchFamily="34" charset="0"/>
              <a:cs typeface="Calibri Light" panose="020F0302020204030204" pitchFamily="34" charset="0"/>
            </a:endParaRPr>
          </a:p>
          <a:p>
            <a:r>
              <a:rPr lang="en-GB" sz="1800" dirty="0">
                <a:latin typeface="Calibri Light" panose="020F0302020204030204" pitchFamily="34" charset="0"/>
                <a:cs typeface="Calibri Light" panose="020F0302020204030204" pitchFamily="34" charset="0"/>
              </a:rPr>
              <a:t>Part-time statistical assistant at CISA (2011–2020), offering regular consulting services for researchers, and contributor of </a:t>
            </a:r>
            <a:r>
              <a:rPr lang="en-GB" sz="1800">
                <a:latin typeface="Calibri Light" panose="020F0302020204030204" pitchFamily="34" charset="0"/>
                <a:cs typeface="Calibri Light" panose="020F0302020204030204" pitchFamily="34" charset="0"/>
              </a:rPr>
              <a:t>occasional workshops. Presented at the R Lunch series of UNIGE.</a:t>
            </a:r>
          </a:p>
          <a:p>
            <a:endParaRPr lang="en-GB" sz="1800">
              <a:latin typeface="Calibri Light" panose="020F0302020204030204" pitchFamily="34" charset="0"/>
              <a:cs typeface="Calibri Light" panose="020F0302020204030204" pitchFamily="34" charset="0"/>
            </a:endParaRPr>
          </a:p>
          <a:p>
            <a:r>
              <a:rPr lang="en-GB" sz="1800">
                <a:latin typeface="Calibri Light" panose="020F0302020204030204" pitchFamily="34" charset="0"/>
                <a:cs typeface="Calibri Light" panose="020F0302020204030204" pitchFamily="34" charset="0"/>
              </a:rPr>
              <a:t>Next workshop on machine learning on 2-3 December!</a:t>
            </a:r>
          </a:p>
          <a:p>
            <a:endParaRPr lang="en-GB" sz="1800">
              <a:latin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F6F715B5-E74F-4E37-B07F-2BE52C2789D9}"/>
              </a:ext>
            </a:extLst>
          </p:cNvPr>
          <p:cNvSpPr txBox="1"/>
          <p:nvPr/>
        </p:nvSpPr>
        <p:spPr>
          <a:xfrm>
            <a:off x="335361" y="292297"/>
            <a:ext cx="597666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Personal background</a:t>
            </a:r>
            <a:endParaRPr lang="en-GB" sz="3200">
              <a:solidFill>
                <a:schemeClr val="tx2">
                  <a:lumMod val="75000"/>
                </a:schemeClr>
              </a:solidFill>
              <a:latin typeface="Tw Cen MT" panose="020B0602020104020603" pitchFamily="34" charset="0"/>
            </a:endParaRPr>
          </a:p>
        </p:txBody>
      </p:sp>
      <p:cxnSp>
        <p:nvCxnSpPr>
          <p:cNvPr id="7" name="Straight Connector 6">
            <a:extLst>
              <a:ext uri="{FF2B5EF4-FFF2-40B4-BE49-F238E27FC236}">
                <a16:creationId xmlns:a16="http://schemas.microsoft.com/office/drawing/2014/main" id="{526B59DC-56E4-4C96-B773-CD10B71DC35A}"/>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A16D0782-74C6-43C1-A0D9-07763682212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395" r="8832" b="12201"/>
          <a:stretch/>
        </p:blipFill>
        <p:spPr>
          <a:xfrm>
            <a:off x="9743775" y="251685"/>
            <a:ext cx="2166164" cy="1710711"/>
          </a:xfrm>
          <a:prstGeom prst="rect">
            <a:avLst/>
          </a:prstGeom>
        </p:spPr>
      </p:pic>
      <p:sp>
        <p:nvSpPr>
          <p:cNvPr id="2" name="Rectangle 1">
            <a:extLst>
              <a:ext uri="{FF2B5EF4-FFF2-40B4-BE49-F238E27FC236}">
                <a16:creationId xmlns:a16="http://schemas.microsoft.com/office/drawing/2014/main" id="{9C70F38F-B007-41F0-8A79-F25C7DCC0085}"/>
              </a:ext>
            </a:extLst>
          </p:cNvPr>
          <p:cNvSpPr/>
          <p:nvPr/>
        </p:nvSpPr>
        <p:spPr>
          <a:xfrm>
            <a:off x="365313" y="6288704"/>
            <a:ext cx="3235373" cy="276999"/>
          </a:xfrm>
          <a:prstGeom prst="rect">
            <a:avLst/>
          </a:prstGeom>
        </p:spPr>
        <p:txBody>
          <a:bodyPr wrap="none">
            <a:spAutoFit/>
          </a:bodyPr>
          <a:lstStyle/>
          <a:p>
            <a:r>
              <a:rPr lang="en-CH" sz="1200">
                <a:hlinkClick r:id="rId3"/>
              </a:rPr>
              <a:t>http://use-r-carlvogt.github.io/prochains-lunchs/</a:t>
            </a:r>
            <a:endParaRPr lang="en-CH" sz="1200"/>
          </a:p>
        </p:txBody>
      </p:sp>
      <p:sp>
        <p:nvSpPr>
          <p:cNvPr id="4" name="Slide Number Placeholder 3">
            <a:extLst>
              <a:ext uri="{FF2B5EF4-FFF2-40B4-BE49-F238E27FC236}">
                <a16:creationId xmlns:a16="http://schemas.microsoft.com/office/drawing/2014/main" id="{E24A019A-D927-4395-802C-B4CBA659CA57}"/>
              </a:ext>
            </a:extLst>
          </p:cNvPr>
          <p:cNvSpPr>
            <a:spLocks noGrp="1"/>
          </p:cNvSpPr>
          <p:nvPr>
            <p:ph type="sldNum" sz="quarter" idx="12"/>
          </p:nvPr>
        </p:nvSpPr>
        <p:spPr/>
        <p:txBody>
          <a:bodyPr/>
          <a:lstStyle/>
          <a:p>
            <a:fld id="{C1FDBBE5-22A6-4526-9CE2-8F57881DBE87}" type="slidenum">
              <a:rPr lang="en-GB" smtClean="0"/>
              <a:t>2</a:t>
            </a:fld>
            <a:endParaRPr lang="en-GB"/>
          </a:p>
        </p:txBody>
      </p:sp>
    </p:spTree>
    <p:extLst>
      <p:ext uri="{BB962C8B-B14F-4D97-AF65-F5344CB8AC3E}">
        <p14:creationId xmlns:p14="http://schemas.microsoft.com/office/powerpoint/2010/main" val="22551316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9456" y="1600200"/>
            <a:ext cx="6048672" cy="4925144"/>
          </a:xfrm>
        </p:spPr>
        <p:txBody>
          <a:bodyPr>
            <a:normAutofit/>
          </a:bodyPr>
          <a:lstStyle/>
          <a:p>
            <a:r>
              <a:rPr lang="fr-CH" sz="1800">
                <a:latin typeface="Calibri Light" panose="020F0302020204030204" pitchFamily="34" charset="0"/>
                <a:cs typeface="Calibri Light" panose="020F0302020204030204" pitchFamily="34" charset="0"/>
              </a:rPr>
              <a:t>Sometimes researchers transform a continuous variable into a categorical variable with a median split. All values below the median become one category (e.g., 0), and all values above the median another (e.g., 1).</a:t>
            </a:r>
          </a:p>
          <a:p>
            <a:endParaRPr lang="fr-CH" sz="1800">
              <a:latin typeface="Calibri Light" panose="020F0302020204030204" pitchFamily="34" charset="0"/>
              <a:cs typeface="Calibri Light" panose="020F0302020204030204" pitchFamily="34" charset="0"/>
            </a:endParaRPr>
          </a:p>
          <a:p>
            <a:r>
              <a:rPr lang="fr-CH" sz="1800" b="1">
                <a:solidFill>
                  <a:srgbClr val="C00000"/>
                </a:solidFill>
                <a:latin typeface="Calibri Light" panose="020F0302020204030204" pitchFamily="34" charset="0"/>
                <a:cs typeface="Calibri Light" panose="020F0302020204030204" pitchFamily="34" charset="0"/>
              </a:rPr>
              <a:t>Median split is a bad idea </a:t>
            </a:r>
            <a:r>
              <a:rPr lang="fr-CH" sz="1800">
                <a:latin typeface="Calibri Light" panose="020F0302020204030204" pitchFamily="34" charset="0"/>
                <a:cs typeface="Calibri Light" panose="020F0302020204030204" pitchFamily="34" charset="0"/>
              </a:rPr>
              <a:t>for four reasons:</a:t>
            </a:r>
          </a:p>
          <a:p>
            <a:endParaRPr lang="fr-CH" sz="1800">
              <a:latin typeface="Calibri Light" panose="020F0302020204030204" pitchFamily="34" charset="0"/>
              <a:cs typeface="Calibri Light" panose="020F0302020204030204" pitchFamily="34" charset="0"/>
            </a:endParaRPr>
          </a:p>
          <a:p>
            <a:pPr marL="800100" lvl="1" indent="-342900">
              <a:buFont typeface="+mj-lt"/>
              <a:buAutoNum type="arabicPeriod"/>
            </a:pPr>
            <a:r>
              <a:rPr lang="fr-CH" sz="1600">
                <a:latin typeface="Calibri Light" panose="020F0302020204030204" pitchFamily="34" charset="0"/>
                <a:cs typeface="Calibri Light" panose="020F0302020204030204" pitchFamily="34" charset="0"/>
              </a:rPr>
              <a:t>Loss of power in hypothesis testing (Preacher et al., 2005)</a:t>
            </a:r>
          </a:p>
          <a:p>
            <a:pPr marL="800100" lvl="1" indent="-342900">
              <a:buFont typeface="+mj-lt"/>
              <a:buAutoNum type="arabicPeriod"/>
            </a:pPr>
            <a:r>
              <a:rPr lang="fr-CH" sz="1600">
                <a:latin typeface="Calibri Light" panose="020F0302020204030204" pitchFamily="34" charset="0"/>
                <a:cs typeface="Calibri Light" panose="020F0302020204030204" pitchFamily="34" charset="0"/>
              </a:rPr>
              <a:t>Variability of the median across samples</a:t>
            </a:r>
          </a:p>
          <a:p>
            <a:pPr marL="800100" lvl="1" indent="-342900">
              <a:buFont typeface="+mj-lt"/>
              <a:buAutoNum type="arabicPeriod"/>
            </a:pPr>
            <a:r>
              <a:rPr lang="fr-CH" sz="1600">
                <a:latin typeface="Calibri Light" panose="020F0302020204030204" pitchFamily="34" charset="0"/>
                <a:cs typeface="Calibri Light" panose="020F0302020204030204" pitchFamily="34" charset="0"/>
              </a:rPr>
              <a:t>Arbitrariness of categorization close to the median</a:t>
            </a:r>
          </a:p>
          <a:p>
            <a:pPr marL="800100" lvl="1" indent="-342900">
              <a:buFont typeface="+mj-lt"/>
              <a:buAutoNum type="arabicPeriod"/>
            </a:pPr>
            <a:r>
              <a:rPr lang="fr-CH" sz="1600">
                <a:latin typeface="Calibri Light" panose="020F0302020204030204" pitchFamily="34" charset="0"/>
                <a:cs typeface="Calibri Light" panose="020F0302020204030204" pitchFamily="34" charset="0"/>
              </a:rPr>
              <a:t>Loss of continuous/linear information</a:t>
            </a:r>
          </a:p>
          <a:p>
            <a:pPr marL="400050">
              <a:buFont typeface="+mj-lt"/>
              <a:buAutoNum type="arabicPeriod"/>
            </a:pPr>
            <a:endParaRPr lang="fr-CH" sz="1800">
              <a:latin typeface="Calibri Light" panose="020F0302020204030204" pitchFamily="34" charset="0"/>
              <a:cs typeface="Calibri Light" panose="020F0302020204030204" pitchFamily="34" charset="0"/>
            </a:endParaRPr>
          </a:p>
          <a:p>
            <a:pPr marL="400050"/>
            <a:r>
              <a:rPr lang="fr-CH" sz="1800">
                <a:latin typeface="Calibri Light" panose="020F0302020204030204" pitchFamily="34" charset="0"/>
                <a:cs typeface="Calibri Light" panose="020F0302020204030204" pitchFamily="34" charset="0"/>
              </a:rPr>
              <a:t>Should only be used for exploratory purposes, or when the underlying data is bimodal (latent categorical)!</a:t>
            </a:r>
          </a:p>
          <a:p>
            <a:pPr marL="0" indent="0">
              <a:buNone/>
            </a:pPr>
            <a:endParaRPr lang="fr-CH" sz="1800">
              <a:latin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A6. FALSE</a:t>
            </a:r>
            <a:endParaRPr lang="en-GB" sz="3200">
              <a:solidFill>
                <a:schemeClr val="tx2">
                  <a:lumMod val="75000"/>
                </a:schemeClr>
              </a:solidFill>
              <a:latin typeface="Tw Cen MT" panose="020B0602020104020603" pitchFamily="34" charset="0"/>
            </a:endParaRPr>
          </a:p>
        </p:txBody>
      </p:sp>
      <p:sp>
        <p:nvSpPr>
          <p:cNvPr id="4" name="Slide Number Placeholder 3">
            <a:extLst>
              <a:ext uri="{FF2B5EF4-FFF2-40B4-BE49-F238E27FC236}">
                <a16:creationId xmlns:a16="http://schemas.microsoft.com/office/drawing/2014/main" id="{B7A77AD7-3F50-4662-A977-7E66E7661FB5}"/>
              </a:ext>
            </a:extLst>
          </p:cNvPr>
          <p:cNvSpPr>
            <a:spLocks noGrp="1"/>
          </p:cNvSpPr>
          <p:nvPr>
            <p:ph type="sldNum" sz="quarter" idx="12"/>
          </p:nvPr>
        </p:nvSpPr>
        <p:spPr/>
        <p:txBody>
          <a:bodyPr/>
          <a:lstStyle/>
          <a:p>
            <a:fld id="{C1FDBBE5-22A6-4526-9CE2-8F57881DBE87}" type="slidenum">
              <a:rPr lang="en-GB" smtClean="0"/>
              <a:t>20</a:t>
            </a:fld>
            <a:endParaRPr lang="en-GB"/>
          </a:p>
        </p:txBody>
      </p:sp>
      <p:cxnSp>
        <p:nvCxnSpPr>
          <p:cNvPr id="13" name="Straight Connector 12">
            <a:extLst>
              <a:ext uri="{FF2B5EF4-FFF2-40B4-BE49-F238E27FC236}">
                <a16:creationId xmlns:a16="http://schemas.microsoft.com/office/drawing/2014/main" id="{76FD5FAF-38FF-4FFA-B75B-8DF35CE04597}"/>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ACEC983A-EF90-435C-B2DF-6883A09C91F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187175" y="1372417"/>
            <a:ext cx="4395225" cy="4660401"/>
          </a:xfrm>
          <a:prstGeom prst="rect">
            <a:avLst/>
          </a:prstGeom>
        </p:spPr>
      </p:pic>
    </p:spTree>
    <p:extLst>
      <p:ext uri="{BB962C8B-B14F-4D97-AF65-F5344CB8AC3E}">
        <p14:creationId xmlns:p14="http://schemas.microsoft.com/office/powerpoint/2010/main" val="9479709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A77AD7-3F50-4662-A977-7E66E7661FB5}"/>
              </a:ext>
            </a:extLst>
          </p:cNvPr>
          <p:cNvSpPr>
            <a:spLocks noGrp="1"/>
          </p:cNvSpPr>
          <p:nvPr>
            <p:ph type="sldNum" sz="quarter" idx="12"/>
          </p:nvPr>
        </p:nvSpPr>
        <p:spPr/>
        <p:txBody>
          <a:bodyPr/>
          <a:lstStyle/>
          <a:p>
            <a:fld id="{C1FDBBE5-22A6-4526-9CE2-8F57881DBE87}" type="slidenum">
              <a:rPr lang="en-GB" smtClean="0"/>
              <a:t>21</a:t>
            </a:fld>
            <a:endParaRPr lang="en-GB"/>
          </a:p>
        </p:txBody>
      </p:sp>
      <p:sp>
        <p:nvSpPr>
          <p:cNvPr id="3" name="Content Placeholder 2"/>
          <p:cNvSpPr>
            <a:spLocks noGrp="1"/>
          </p:cNvSpPr>
          <p:nvPr>
            <p:ph idx="1"/>
          </p:nvPr>
        </p:nvSpPr>
        <p:spPr>
          <a:xfrm>
            <a:off x="1451484" y="2204864"/>
            <a:ext cx="9289032" cy="3096343"/>
          </a:xfrm>
          <a:solidFill>
            <a:schemeClr val="bg1"/>
          </a:solidFill>
          <a:ln w="38100">
            <a:noFill/>
          </a:ln>
          <a:effectLst/>
        </p:spPr>
        <p:txBody>
          <a:bodyPr>
            <a:normAutofit/>
          </a:bodyPr>
          <a:lstStyle/>
          <a:p>
            <a:pPr marL="0" indent="0" algn="ctr">
              <a:buNone/>
            </a:pPr>
            <a:endParaRPr lang="fr-CH">
              <a:latin typeface="Univers" panose="020B0503020202020204" pitchFamily="34" charset="0"/>
              <a:cs typeface="Calibri Light" panose="020F0302020204030204" pitchFamily="34" charset="0"/>
            </a:endParaRPr>
          </a:p>
          <a:p>
            <a:pPr marL="0" indent="0" algn="ctr">
              <a:buNone/>
            </a:pPr>
            <a:r>
              <a:rPr lang="fr-CH" i="1">
                <a:latin typeface="Palatino Linotype" panose="02040502050505030304" pitchFamily="18" charset="0"/>
                <a:cs typeface="Calibri Light" panose="020F0302020204030204" pitchFamily="34" charset="0"/>
              </a:rPr>
              <a:t>Q7. A good criterion for removing outliers is the 2.5 SD cutoff</a:t>
            </a:r>
          </a:p>
          <a:p>
            <a:pPr marL="0" indent="0" algn="ctr">
              <a:buNone/>
            </a:pPr>
            <a:endParaRPr lang="fr-CH" sz="2800">
              <a:latin typeface="Palatino Linotype" panose="02040502050505030304" pitchFamily="18" charset="0"/>
              <a:cs typeface="Calibri Light" panose="020F0302020204030204" pitchFamily="34" charset="0"/>
            </a:endParaRPr>
          </a:p>
          <a:p>
            <a:pPr marL="0" indent="0" algn="ctr">
              <a:buNone/>
            </a:pPr>
            <a:r>
              <a:rPr lang="fr-CH" sz="2400">
                <a:latin typeface="Century Gothic" panose="020B0502020202020204" pitchFamily="34" charset="0"/>
                <a:cs typeface="Calibri Light" panose="020F0302020204030204" pitchFamily="34" charset="0"/>
              </a:rPr>
              <a:t>TRUE</a:t>
            </a:r>
          </a:p>
          <a:p>
            <a:pPr marL="0" indent="0" algn="ctr">
              <a:buNone/>
            </a:pPr>
            <a:r>
              <a:rPr lang="fr-CH" sz="2400">
                <a:latin typeface="Century Gothic" panose="020B0502020202020204" pitchFamily="34" charset="0"/>
                <a:cs typeface="Calibri Light" panose="020F0302020204030204" pitchFamily="34" charset="0"/>
              </a:rPr>
              <a:t>FALSE</a:t>
            </a:r>
          </a:p>
        </p:txBody>
      </p:sp>
      <p:pic>
        <p:nvPicPr>
          <p:cNvPr id="5" name="Picture 4">
            <a:extLst>
              <a:ext uri="{FF2B5EF4-FFF2-40B4-BE49-F238E27FC236}">
                <a16:creationId xmlns:a16="http://schemas.microsoft.com/office/drawing/2014/main" id="{D4837AA3-CA37-4E76-9363-280D4AAE6F9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6826" b="22505"/>
          <a:stretch/>
        </p:blipFill>
        <p:spPr>
          <a:xfrm>
            <a:off x="7320136" y="273857"/>
            <a:ext cx="4705007" cy="1023149"/>
          </a:xfrm>
          <a:prstGeom prst="rect">
            <a:avLst/>
          </a:prstGeom>
        </p:spPr>
      </p:pic>
    </p:spTree>
    <p:extLst>
      <p:ext uri="{BB962C8B-B14F-4D97-AF65-F5344CB8AC3E}">
        <p14:creationId xmlns:p14="http://schemas.microsoft.com/office/powerpoint/2010/main" val="34523507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9456" y="1600200"/>
            <a:ext cx="9793088" cy="4925144"/>
          </a:xfrm>
        </p:spPr>
        <p:txBody>
          <a:bodyPr>
            <a:normAutofit/>
          </a:bodyPr>
          <a:lstStyle/>
          <a:p>
            <a:pPr marL="285750" indent="-285750"/>
            <a:r>
              <a:rPr lang="en-US" sz="1800">
                <a:latin typeface="Calibri Light" panose="020F0302020204030204" pitchFamily="34" charset="0"/>
                <a:cs typeface="Calibri Light" panose="020F0302020204030204" pitchFamily="34" charset="0"/>
              </a:rPr>
              <a:t>The </a:t>
            </a:r>
            <a:r>
              <a:rPr lang="en-US" sz="1800" b="1">
                <a:solidFill>
                  <a:srgbClr val="C00000"/>
                </a:solidFill>
                <a:latin typeface="Calibri Light" panose="020F0302020204030204" pitchFamily="34" charset="0"/>
                <a:cs typeface="Calibri Light" panose="020F0302020204030204" pitchFamily="34" charset="0"/>
              </a:rPr>
              <a:t>SD is itself sensitive to outliers!</a:t>
            </a:r>
            <a:r>
              <a:rPr lang="en-US" sz="1800">
                <a:latin typeface="Calibri Light" panose="020F0302020204030204" pitchFamily="34" charset="0"/>
                <a:cs typeface="Calibri Light" panose="020F0302020204030204" pitchFamily="34" charset="0"/>
              </a:rPr>
              <a:t> This is not a weakness for rank statistics, such as median and interquartile distance, which are produced by </a:t>
            </a:r>
            <a:r>
              <a:rPr lang="en-US" sz="1800">
                <a:solidFill>
                  <a:srgbClr val="0070C0"/>
                </a:solidFill>
                <a:latin typeface="Calibri Light" panose="020F0302020204030204" pitchFamily="34" charset="0"/>
                <a:cs typeface="Calibri Light" panose="020F0302020204030204" pitchFamily="34" charset="0"/>
              </a:rPr>
              <a:t>boxplots.</a:t>
            </a:r>
            <a:endParaRPr lang="fr-CH" sz="180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endParaRPr lang="fr-CH" sz="180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fr-CH" sz="1800">
                <a:latin typeface="Calibri Light" panose="020F0302020204030204" pitchFamily="34" charset="0"/>
                <a:cs typeface="Calibri Light" panose="020F0302020204030204" pitchFamily="34" charset="0"/>
              </a:rPr>
              <a:t>For reaction times (RT) in multiple-trial experiments, </a:t>
            </a:r>
            <a:br>
              <a:rPr lang="fr-CH" sz="1800">
                <a:latin typeface="Calibri Light" panose="020F0302020204030204" pitchFamily="34" charset="0"/>
                <a:cs typeface="Calibri Light" panose="020F0302020204030204" pitchFamily="34" charset="0"/>
              </a:rPr>
            </a:br>
            <a:r>
              <a:rPr lang="fr-CH" sz="1800">
                <a:latin typeface="Calibri Light" panose="020F0302020204030204" pitchFamily="34" charset="0"/>
                <a:cs typeface="Calibri Light" panose="020F0302020204030204" pitchFamily="34" charset="0"/>
              </a:rPr>
              <a:t>the 2.5 SD cutoff is often a step toward creating a </a:t>
            </a:r>
            <a:br>
              <a:rPr lang="fr-CH" sz="1800">
                <a:latin typeface="Calibri Light" panose="020F0302020204030204" pitchFamily="34" charset="0"/>
                <a:cs typeface="Calibri Light" panose="020F0302020204030204" pitchFamily="34" charset="0"/>
              </a:rPr>
            </a:br>
            <a:r>
              <a:rPr lang="en-US" sz="1800">
                <a:latin typeface="Calibri Light" panose="020F0302020204030204" pitchFamily="34" charset="0"/>
                <a:cs typeface="Calibri Light" panose="020F0302020204030204" pitchFamily="34" charset="0"/>
              </a:rPr>
              <a:t>“</a:t>
            </a:r>
            <a:r>
              <a:rPr lang="en-CH" sz="1800">
                <a:latin typeface="Calibri Light" panose="020F0302020204030204" pitchFamily="34" charset="0"/>
                <a:cs typeface="Calibri Light" panose="020F0302020204030204" pitchFamily="34" charset="0"/>
              </a:rPr>
              <a:t>trimmed mean</a:t>
            </a:r>
            <a:r>
              <a:rPr lang="en-US" sz="1800">
                <a:latin typeface="Calibri Light" panose="020F0302020204030204" pitchFamily="34" charset="0"/>
                <a:cs typeface="Calibri Light" panose="020F0302020204030204" pitchFamily="34" charset="0"/>
              </a:rPr>
              <a:t>” per condition</a:t>
            </a:r>
            <a:r>
              <a:rPr lang="en-CH" sz="1800">
                <a:latin typeface="Calibri Light" panose="020F0302020204030204" pitchFamily="34" charset="0"/>
                <a:cs typeface="Calibri Light" panose="020F0302020204030204" pitchFamily="34" charset="0"/>
              </a:rPr>
              <a:t>.</a:t>
            </a:r>
            <a:endParaRPr lang="en-US" sz="180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endParaRPr lang="en-US" sz="180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n-US" sz="1800">
                <a:latin typeface="Calibri Light" panose="020F0302020204030204" pitchFamily="34" charset="0"/>
                <a:cs typeface="Calibri Light" panose="020F0302020204030204" pitchFamily="34" charset="0"/>
              </a:rPr>
              <a:t>However, t</a:t>
            </a:r>
            <a:r>
              <a:rPr lang="en-CH" sz="1800">
                <a:latin typeface="Calibri Light" panose="020F0302020204030204" pitchFamily="34" charset="0"/>
                <a:cs typeface="Calibri Light" panose="020F0302020204030204" pitchFamily="34" charset="0"/>
              </a:rPr>
              <a:t>hink about the </a:t>
            </a:r>
            <a:r>
              <a:rPr lang="en-US" sz="1800">
                <a:latin typeface="Calibri Light" panose="020F0302020204030204" pitchFamily="34" charset="0"/>
                <a:cs typeface="Calibri Light" panose="020F0302020204030204" pitchFamily="34" charset="0"/>
              </a:rPr>
              <a:t>point of having </a:t>
            </a:r>
            <a:r>
              <a:rPr lang="en-CH" sz="1800">
                <a:latin typeface="Calibri Light" panose="020F0302020204030204" pitchFamily="34" charset="0"/>
                <a:cs typeface="Calibri Light" panose="020F0302020204030204" pitchFamily="34" charset="0"/>
              </a:rPr>
              <a:t>multiple </a:t>
            </a:r>
            <a:br>
              <a:rPr lang="en-US" sz="1800">
                <a:latin typeface="Calibri Light" panose="020F0302020204030204" pitchFamily="34" charset="0"/>
                <a:cs typeface="Calibri Light" panose="020F0302020204030204" pitchFamily="34" charset="0"/>
              </a:rPr>
            </a:br>
            <a:r>
              <a:rPr lang="en-CH" sz="1800">
                <a:latin typeface="Calibri Light" panose="020F0302020204030204" pitchFamily="34" charset="0"/>
                <a:cs typeface="Calibri Light" panose="020F0302020204030204" pitchFamily="34" charset="0"/>
              </a:rPr>
              <a:t>trials! Usually this is because we want to get a good </a:t>
            </a:r>
            <a:br>
              <a:rPr lang="en-US" sz="1800">
                <a:latin typeface="Calibri Light" panose="020F0302020204030204" pitchFamily="34" charset="0"/>
                <a:cs typeface="Calibri Light" panose="020F0302020204030204" pitchFamily="34" charset="0"/>
              </a:rPr>
            </a:br>
            <a:r>
              <a:rPr lang="en-CH" sz="1800">
                <a:latin typeface="Calibri Light" panose="020F0302020204030204" pitchFamily="34" charset="0"/>
                <a:cs typeface="Calibri Light" panose="020F0302020204030204" pitchFamily="34" charset="0"/>
              </a:rPr>
              <a:t>estimate of a person’s </a:t>
            </a:r>
            <a:r>
              <a:rPr lang="en-CH" sz="1800">
                <a:solidFill>
                  <a:srgbClr val="0070C0"/>
                </a:solidFill>
                <a:latin typeface="Calibri Light" panose="020F0302020204030204" pitchFamily="34" charset="0"/>
                <a:cs typeface="Calibri Light" panose="020F0302020204030204" pitchFamily="34" charset="0"/>
              </a:rPr>
              <a:t>typical response in a condition</a:t>
            </a:r>
            <a:r>
              <a:rPr lang="en-CH" sz="1800">
                <a:latin typeface="Calibri Light" panose="020F0302020204030204" pitchFamily="34" charset="0"/>
                <a:cs typeface="Calibri Light" panose="020F0302020204030204" pitchFamily="34" charset="0"/>
              </a:rPr>
              <a:t>, </a:t>
            </a:r>
            <a:br>
              <a:rPr lang="en-US" sz="1800">
                <a:latin typeface="Calibri Light" panose="020F0302020204030204" pitchFamily="34" charset="0"/>
                <a:cs typeface="Calibri Light" panose="020F0302020204030204" pitchFamily="34" charset="0"/>
              </a:rPr>
            </a:br>
            <a:r>
              <a:rPr lang="en-CH" sz="1800">
                <a:latin typeface="Calibri Light" panose="020F0302020204030204" pitchFamily="34" charset="0"/>
                <a:cs typeface="Calibri Light" panose="020F0302020204030204" pitchFamily="34" charset="0"/>
              </a:rPr>
              <a:t>not just a single response at a particular trial.</a:t>
            </a:r>
            <a:endParaRPr lang="en-US" sz="180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endParaRPr lang="en-US" sz="180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n-CH" sz="1800">
                <a:latin typeface="Calibri Light" panose="020F0302020204030204" pitchFamily="34" charset="0"/>
                <a:cs typeface="Calibri Light" panose="020F0302020204030204" pitchFamily="34" charset="0"/>
              </a:rPr>
              <a:t>Does an average/mean always reflect a person’s </a:t>
            </a:r>
            <a:br>
              <a:rPr lang="en-US" sz="1800">
                <a:latin typeface="Calibri Light" panose="020F0302020204030204" pitchFamily="34" charset="0"/>
                <a:cs typeface="Calibri Light" panose="020F0302020204030204" pitchFamily="34" charset="0"/>
              </a:rPr>
            </a:br>
            <a:r>
              <a:rPr lang="en-CH" sz="1800">
                <a:solidFill>
                  <a:srgbClr val="0070C0"/>
                </a:solidFill>
                <a:latin typeface="Calibri Light" panose="020F0302020204030204" pitchFamily="34" charset="0"/>
                <a:cs typeface="Calibri Light" panose="020F0302020204030204" pitchFamily="34" charset="0"/>
              </a:rPr>
              <a:t>typical response…?</a:t>
            </a:r>
          </a:p>
          <a:p>
            <a:endParaRPr lang="fr-CH" sz="1800">
              <a:latin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A7. FALSE</a:t>
            </a:r>
            <a:endParaRPr lang="en-GB" sz="3200">
              <a:solidFill>
                <a:schemeClr val="tx2">
                  <a:lumMod val="75000"/>
                </a:schemeClr>
              </a:solidFill>
              <a:latin typeface="Tw Cen MT" panose="020B0602020104020603" pitchFamily="34" charset="0"/>
            </a:endParaRPr>
          </a:p>
        </p:txBody>
      </p:sp>
      <p:sp>
        <p:nvSpPr>
          <p:cNvPr id="4" name="Slide Number Placeholder 3">
            <a:extLst>
              <a:ext uri="{FF2B5EF4-FFF2-40B4-BE49-F238E27FC236}">
                <a16:creationId xmlns:a16="http://schemas.microsoft.com/office/drawing/2014/main" id="{B7A77AD7-3F50-4662-A977-7E66E7661FB5}"/>
              </a:ext>
            </a:extLst>
          </p:cNvPr>
          <p:cNvSpPr>
            <a:spLocks noGrp="1"/>
          </p:cNvSpPr>
          <p:nvPr>
            <p:ph type="sldNum" sz="quarter" idx="12"/>
          </p:nvPr>
        </p:nvSpPr>
        <p:spPr/>
        <p:txBody>
          <a:bodyPr/>
          <a:lstStyle/>
          <a:p>
            <a:fld id="{C1FDBBE5-22A6-4526-9CE2-8F57881DBE87}" type="slidenum">
              <a:rPr lang="en-GB" smtClean="0"/>
              <a:t>22</a:t>
            </a:fld>
            <a:endParaRPr lang="en-GB"/>
          </a:p>
        </p:txBody>
      </p:sp>
      <p:cxnSp>
        <p:nvCxnSpPr>
          <p:cNvPr id="13" name="Straight Connector 12">
            <a:extLst>
              <a:ext uri="{FF2B5EF4-FFF2-40B4-BE49-F238E27FC236}">
                <a16:creationId xmlns:a16="http://schemas.microsoft.com/office/drawing/2014/main" id="{76FD5FAF-38FF-4FFA-B75B-8DF35CE04597}"/>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7E2A6AF6-9295-458E-B777-1C205BF54586}"/>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744072" y="2492896"/>
            <a:ext cx="4905773" cy="3024335"/>
          </a:xfrm>
          <a:prstGeom prst="rect">
            <a:avLst/>
          </a:prstGeom>
        </p:spPr>
      </p:pic>
    </p:spTree>
    <p:extLst>
      <p:ext uri="{BB962C8B-B14F-4D97-AF65-F5344CB8AC3E}">
        <p14:creationId xmlns:p14="http://schemas.microsoft.com/office/powerpoint/2010/main" val="27883449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3492" y="4201924"/>
            <a:ext cx="9145017" cy="523220"/>
          </a:xfrm>
          <a:prstGeom prst="rect">
            <a:avLst/>
          </a:prstGeom>
          <a:noFill/>
        </p:spPr>
        <p:txBody>
          <a:bodyPr wrap="square" rtlCol="0">
            <a:spAutoFit/>
          </a:bodyPr>
          <a:lstStyle/>
          <a:p>
            <a:pPr algn="ctr"/>
            <a:r>
              <a:rPr lang="fr-CH" sz="2800" b="1">
                <a:solidFill>
                  <a:schemeClr val="tx2">
                    <a:lumMod val="75000"/>
                  </a:schemeClr>
                </a:solidFill>
                <a:latin typeface="Tw Cen MT" panose="020B0602020104020603" pitchFamily="34" charset="0"/>
              </a:rPr>
              <a:t>3. Data analysis</a:t>
            </a:r>
            <a:endParaRPr lang="en-GB" sz="2800" b="1" dirty="0">
              <a:solidFill>
                <a:schemeClr val="tx2">
                  <a:lumMod val="75000"/>
                </a:schemeClr>
              </a:solidFill>
              <a:latin typeface="Tw Cen MT" panose="020B0602020104020603" pitchFamily="34" charset="0"/>
            </a:endParaRPr>
          </a:p>
        </p:txBody>
      </p:sp>
      <p:cxnSp>
        <p:nvCxnSpPr>
          <p:cNvPr id="6" name="Straight Connector 5"/>
          <p:cNvCxnSpPr/>
          <p:nvPr/>
        </p:nvCxnSpPr>
        <p:spPr>
          <a:xfrm>
            <a:off x="1416000" y="4005064"/>
            <a:ext cx="936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836F5AD-2CF7-43D1-9AC1-2EA2FE52F9F9}"/>
              </a:ext>
            </a:extLst>
          </p:cNvPr>
          <p:cNvCxnSpPr/>
          <p:nvPr/>
        </p:nvCxnSpPr>
        <p:spPr>
          <a:xfrm>
            <a:off x="1416000" y="4941168"/>
            <a:ext cx="936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26980DDD-BE53-4F46-BA9E-90C60CBE9D5F}"/>
              </a:ext>
            </a:extLst>
          </p:cNvPr>
          <p:cNvSpPr>
            <a:spLocks noGrp="1"/>
          </p:cNvSpPr>
          <p:nvPr>
            <p:ph type="sldNum" sz="quarter" idx="12"/>
          </p:nvPr>
        </p:nvSpPr>
        <p:spPr/>
        <p:txBody>
          <a:bodyPr/>
          <a:lstStyle/>
          <a:p>
            <a:fld id="{C1FDBBE5-22A6-4526-9CE2-8F57881DBE87}" type="slidenum">
              <a:rPr lang="en-GB" smtClean="0"/>
              <a:t>23</a:t>
            </a:fld>
            <a:endParaRPr lang="en-GB"/>
          </a:p>
        </p:txBody>
      </p:sp>
      <p:pic>
        <p:nvPicPr>
          <p:cNvPr id="7" name="Picture 6">
            <a:extLst>
              <a:ext uri="{FF2B5EF4-FFF2-40B4-BE49-F238E27FC236}">
                <a16:creationId xmlns:a16="http://schemas.microsoft.com/office/drawing/2014/main" id="{E71BA9AD-C62A-46F8-B728-D53DD9F3EAE5}"/>
              </a:ext>
            </a:extLst>
          </p:cNvPr>
          <p:cNvPicPr>
            <a:picLocks noChangeAspect="1"/>
          </p:cNvPicPr>
          <p:nvPr/>
        </p:nvPicPr>
        <p:blipFill rotWithShape="1">
          <a:blip r:embed="rId2">
            <a:extLst>
              <a:ext uri="{28A0092B-C50C-407E-A947-70E740481C1C}">
                <a14:useLocalDpi xmlns:a14="http://schemas.microsoft.com/office/drawing/2010/main" val="0"/>
              </a:ext>
            </a:extLst>
          </a:blip>
          <a:srcRect t="26826" b="22505"/>
          <a:stretch/>
        </p:blipFill>
        <p:spPr>
          <a:xfrm>
            <a:off x="1536003" y="1593681"/>
            <a:ext cx="8975566" cy="1951825"/>
          </a:xfrm>
          <a:prstGeom prst="rect">
            <a:avLst/>
          </a:prstGeom>
        </p:spPr>
      </p:pic>
    </p:spTree>
    <p:extLst>
      <p:ext uri="{BB962C8B-B14F-4D97-AF65-F5344CB8AC3E}">
        <p14:creationId xmlns:p14="http://schemas.microsoft.com/office/powerpoint/2010/main" val="30275166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A77AD7-3F50-4662-A977-7E66E7661FB5}"/>
              </a:ext>
            </a:extLst>
          </p:cNvPr>
          <p:cNvSpPr>
            <a:spLocks noGrp="1"/>
          </p:cNvSpPr>
          <p:nvPr>
            <p:ph type="sldNum" sz="quarter" idx="12"/>
          </p:nvPr>
        </p:nvSpPr>
        <p:spPr/>
        <p:txBody>
          <a:bodyPr/>
          <a:lstStyle/>
          <a:p>
            <a:fld id="{C1FDBBE5-22A6-4526-9CE2-8F57881DBE87}" type="slidenum">
              <a:rPr lang="en-GB" smtClean="0"/>
              <a:t>24</a:t>
            </a:fld>
            <a:endParaRPr lang="en-GB"/>
          </a:p>
        </p:txBody>
      </p:sp>
      <p:sp>
        <p:nvSpPr>
          <p:cNvPr id="3" name="Content Placeholder 2"/>
          <p:cNvSpPr>
            <a:spLocks noGrp="1"/>
          </p:cNvSpPr>
          <p:nvPr>
            <p:ph idx="1"/>
          </p:nvPr>
        </p:nvSpPr>
        <p:spPr>
          <a:xfrm>
            <a:off x="1451484" y="2204864"/>
            <a:ext cx="9289032" cy="3096343"/>
          </a:xfrm>
          <a:solidFill>
            <a:schemeClr val="bg1"/>
          </a:solidFill>
          <a:ln w="38100">
            <a:noFill/>
          </a:ln>
          <a:effectLst/>
        </p:spPr>
        <p:txBody>
          <a:bodyPr>
            <a:normAutofit/>
          </a:bodyPr>
          <a:lstStyle/>
          <a:p>
            <a:pPr marL="0" indent="0" algn="ctr">
              <a:buNone/>
            </a:pPr>
            <a:endParaRPr lang="fr-CH">
              <a:latin typeface="Univers" panose="020B0503020202020204" pitchFamily="34" charset="0"/>
              <a:cs typeface="Calibri Light" panose="020F0302020204030204" pitchFamily="34" charset="0"/>
            </a:endParaRPr>
          </a:p>
          <a:p>
            <a:pPr marL="0" indent="0" algn="ctr">
              <a:buNone/>
            </a:pPr>
            <a:r>
              <a:rPr lang="fr-CH" i="1">
                <a:latin typeface="Palatino Linotype" panose="02040502050505030304" pitchFamily="18" charset="0"/>
                <a:cs typeface="Calibri Light" panose="020F0302020204030204" pitchFamily="34" charset="0"/>
              </a:rPr>
              <a:t>Q8. Pearson correlation coefficient is a standardized regression coefficient</a:t>
            </a:r>
          </a:p>
          <a:p>
            <a:pPr marL="0" indent="0" algn="ctr">
              <a:buNone/>
            </a:pPr>
            <a:endParaRPr lang="fr-CH" sz="2800">
              <a:latin typeface="Palatino Linotype" panose="02040502050505030304" pitchFamily="18" charset="0"/>
              <a:cs typeface="Calibri Light" panose="020F0302020204030204" pitchFamily="34" charset="0"/>
            </a:endParaRPr>
          </a:p>
          <a:p>
            <a:pPr marL="0" indent="0" algn="ctr">
              <a:buNone/>
            </a:pPr>
            <a:r>
              <a:rPr lang="fr-CH" sz="2400">
                <a:latin typeface="Century Gothic" panose="020B0502020202020204" pitchFamily="34" charset="0"/>
                <a:cs typeface="Calibri Light" panose="020F0302020204030204" pitchFamily="34" charset="0"/>
              </a:rPr>
              <a:t>TRUE</a:t>
            </a:r>
          </a:p>
          <a:p>
            <a:pPr marL="0" indent="0" algn="ctr">
              <a:buNone/>
            </a:pPr>
            <a:r>
              <a:rPr lang="fr-CH" sz="2400">
                <a:latin typeface="Century Gothic" panose="020B0502020202020204" pitchFamily="34" charset="0"/>
                <a:cs typeface="Calibri Light" panose="020F0302020204030204" pitchFamily="34" charset="0"/>
              </a:rPr>
              <a:t>FALSE</a:t>
            </a:r>
          </a:p>
        </p:txBody>
      </p:sp>
      <p:pic>
        <p:nvPicPr>
          <p:cNvPr id="5" name="Picture 4">
            <a:extLst>
              <a:ext uri="{FF2B5EF4-FFF2-40B4-BE49-F238E27FC236}">
                <a16:creationId xmlns:a16="http://schemas.microsoft.com/office/drawing/2014/main" id="{20BB5BF3-BED5-4DA6-B736-FA5D54DDE24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6826" b="22505"/>
          <a:stretch/>
        </p:blipFill>
        <p:spPr>
          <a:xfrm>
            <a:off x="7320136" y="273857"/>
            <a:ext cx="4705007" cy="1023149"/>
          </a:xfrm>
          <a:prstGeom prst="rect">
            <a:avLst/>
          </a:prstGeom>
        </p:spPr>
      </p:pic>
    </p:spTree>
    <p:extLst>
      <p:ext uri="{BB962C8B-B14F-4D97-AF65-F5344CB8AC3E}">
        <p14:creationId xmlns:p14="http://schemas.microsoft.com/office/powerpoint/2010/main" val="21165974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9456" y="1600200"/>
            <a:ext cx="5112568" cy="4925144"/>
          </a:xfrm>
        </p:spPr>
        <p:txBody>
          <a:bodyPr>
            <a:normAutofit/>
          </a:bodyPr>
          <a:lstStyle/>
          <a:p>
            <a:r>
              <a:rPr lang="fr-CH" sz="1800">
                <a:latin typeface="Calibri Light" panose="020F0302020204030204" pitchFamily="34" charset="0"/>
                <a:cs typeface="Calibri Light" panose="020F0302020204030204" pitchFamily="34" charset="0"/>
              </a:rPr>
              <a:t>Many researchers are not aware that the Pearson correlation between two variables is identical to the standardized regression coefficient for the equivalent one-way regression.</a:t>
            </a:r>
          </a:p>
          <a:p>
            <a:endParaRPr lang="fr-CH" sz="1800">
              <a:latin typeface="Calibri Light" panose="020F0302020204030204" pitchFamily="34" charset="0"/>
              <a:cs typeface="Calibri Light" panose="020F0302020204030204" pitchFamily="34" charset="0"/>
            </a:endParaRPr>
          </a:p>
          <a:p>
            <a:r>
              <a:rPr lang="fr-CH" sz="1800">
                <a:latin typeface="Calibri Light" panose="020F0302020204030204" pitchFamily="34" charset="0"/>
                <a:cs typeface="Calibri Light" panose="020F0302020204030204" pitchFamily="34" charset="0"/>
              </a:rPr>
              <a:t>The </a:t>
            </a:r>
            <a:r>
              <a:rPr lang="fr-CH" sz="1800" i="1">
                <a:latin typeface="Calibri Light" panose="020F0302020204030204" pitchFamily="34" charset="0"/>
                <a:cs typeface="Calibri Light" panose="020F0302020204030204" pitchFamily="34" charset="0"/>
              </a:rPr>
              <a:t>t</a:t>
            </a:r>
            <a:r>
              <a:rPr lang="fr-CH" sz="1800">
                <a:latin typeface="Calibri Light" panose="020F0302020204030204" pitchFamily="34" charset="0"/>
                <a:cs typeface="Calibri Light" panose="020F0302020204030204" pitchFamily="34" charset="0"/>
              </a:rPr>
              <a:t>- and </a:t>
            </a:r>
            <a:r>
              <a:rPr lang="fr-CH" sz="1800" i="1">
                <a:latin typeface="Calibri Light" panose="020F0302020204030204" pitchFamily="34" charset="0"/>
                <a:cs typeface="Calibri Light" panose="020F0302020204030204" pitchFamily="34" charset="0"/>
              </a:rPr>
              <a:t>p</a:t>
            </a:r>
            <a:r>
              <a:rPr lang="fr-CH" sz="1800">
                <a:latin typeface="Calibri Light" panose="020F0302020204030204" pitchFamily="34" charset="0"/>
                <a:cs typeface="Calibri Light" panose="020F0302020204030204" pitchFamily="34" charset="0"/>
              </a:rPr>
              <a:t>-values will be identical between the regression ANOVA and the correlation test.</a:t>
            </a:r>
          </a:p>
          <a:p>
            <a:endParaRPr lang="fr-CH" sz="1800">
              <a:latin typeface="Calibri Light" panose="020F0302020204030204" pitchFamily="34" charset="0"/>
              <a:cs typeface="Calibri Light" panose="020F0302020204030204" pitchFamily="34" charset="0"/>
            </a:endParaRPr>
          </a:p>
          <a:p>
            <a:r>
              <a:rPr lang="fr-CH" sz="1800">
                <a:latin typeface="Calibri Light" panose="020F0302020204030204" pitchFamily="34" charset="0"/>
                <a:cs typeface="Calibri Light" panose="020F0302020204030204" pitchFamily="34" charset="0"/>
              </a:rPr>
              <a:t>The </a:t>
            </a:r>
            <a:r>
              <a:rPr lang="fr-CH" sz="1800">
                <a:solidFill>
                  <a:srgbClr val="0070C0"/>
                </a:solidFill>
                <a:latin typeface="Calibri Light" panose="020F0302020204030204" pitchFamily="34" charset="0"/>
                <a:cs typeface="Calibri Light" panose="020F0302020204030204" pitchFamily="34" charset="0"/>
              </a:rPr>
              <a:t>order of X-Y does not matter in this scenario</a:t>
            </a:r>
            <a:r>
              <a:rPr lang="fr-CH" sz="1800">
                <a:latin typeface="Calibri Light" panose="020F0302020204030204" pitchFamily="34" charset="0"/>
                <a:cs typeface="Calibri Light" panose="020F0302020204030204" pitchFamily="34" charset="0"/>
              </a:rPr>
              <a:t>! For a regression with multiple predictors, this equivalence will no longer be true!</a:t>
            </a:r>
          </a:p>
          <a:p>
            <a:pPr marL="0" indent="0">
              <a:buNone/>
            </a:pPr>
            <a:endParaRPr lang="fr-CH" sz="1800">
              <a:latin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Q8. TRUE</a:t>
            </a:r>
            <a:endParaRPr lang="en-GB" sz="3200">
              <a:solidFill>
                <a:schemeClr val="tx2">
                  <a:lumMod val="75000"/>
                </a:schemeClr>
              </a:solidFill>
              <a:latin typeface="Tw Cen MT" panose="020B0602020104020603" pitchFamily="34" charset="0"/>
            </a:endParaRPr>
          </a:p>
        </p:txBody>
      </p:sp>
      <p:sp>
        <p:nvSpPr>
          <p:cNvPr id="4" name="Slide Number Placeholder 3">
            <a:extLst>
              <a:ext uri="{FF2B5EF4-FFF2-40B4-BE49-F238E27FC236}">
                <a16:creationId xmlns:a16="http://schemas.microsoft.com/office/drawing/2014/main" id="{B7A77AD7-3F50-4662-A977-7E66E7661FB5}"/>
              </a:ext>
            </a:extLst>
          </p:cNvPr>
          <p:cNvSpPr>
            <a:spLocks noGrp="1"/>
          </p:cNvSpPr>
          <p:nvPr>
            <p:ph type="sldNum" sz="quarter" idx="12"/>
          </p:nvPr>
        </p:nvSpPr>
        <p:spPr/>
        <p:txBody>
          <a:bodyPr/>
          <a:lstStyle/>
          <a:p>
            <a:fld id="{C1FDBBE5-22A6-4526-9CE2-8F57881DBE87}" type="slidenum">
              <a:rPr lang="en-GB" smtClean="0"/>
              <a:t>25</a:t>
            </a:fld>
            <a:endParaRPr lang="en-GB"/>
          </a:p>
        </p:txBody>
      </p:sp>
      <p:cxnSp>
        <p:nvCxnSpPr>
          <p:cNvPr id="13" name="Straight Connector 12">
            <a:extLst>
              <a:ext uri="{FF2B5EF4-FFF2-40B4-BE49-F238E27FC236}">
                <a16:creationId xmlns:a16="http://schemas.microsoft.com/office/drawing/2014/main" id="{76FD5FAF-38FF-4FFA-B75B-8DF35CE04597}"/>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A19DFFD-5E04-4819-B326-E8860D1BF228}"/>
              </a:ext>
            </a:extLst>
          </p:cNvPr>
          <p:cNvSpPr txBox="1"/>
          <p:nvPr/>
        </p:nvSpPr>
        <p:spPr>
          <a:xfrm>
            <a:off x="6600056" y="1600200"/>
            <a:ext cx="5303721" cy="3108543"/>
          </a:xfrm>
          <a:prstGeom prst="rect">
            <a:avLst/>
          </a:prstGeom>
          <a:noFill/>
          <a:ln>
            <a:solidFill>
              <a:schemeClr val="tx1"/>
            </a:solidFill>
            <a:prstDash val="dash"/>
          </a:ln>
        </p:spPr>
        <p:txBody>
          <a:bodyPr wrap="square">
            <a:spAutoFit/>
          </a:bodyPr>
          <a:lstStyle/>
          <a:p>
            <a:r>
              <a:rPr lang="en-CH" sz="1400">
                <a:latin typeface="Courier New" panose="02070309020205020404" pitchFamily="49" charset="0"/>
                <a:cs typeface="Courier New" panose="02070309020205020404" pitchFamily="49" charset="0"/>
              </a:rPr>
              <a:t>&gt; lm(Height~Volume,data=trees)</a:t>
            </a:r>
          </a:p>
          <a:p>
            <a:endParaRPr lang="en-CH" sz="1400">
              <a:latin typeface="Courier New" panose="02070309020205020404" pitchFamily="49" charset="0"/>
              <a:cs typeface="Courier New" panose="02070309020205020404" pitchFamily="49" charset="0"/>
            </a:endParaRPr>
          </a:p>
          <a:p>
            <a:r>
              <a:rPr lang="en-CH" sz="1400">
                <a:latin typeface="Courier New" panose="02070309020205020404" pitchFamily="49" charset="0"/>
                <a:cs typeface="Courier New" panose="02070309020205020404" pitchFamily="49" charset="0"/>
              </a:rPr>
              <a:t>Coefficients:</a:t>
            </a:r>
          </a:p>
          <a:p>
            <a:r>
              <a:rPr lang="en-CH" sz="1400">
                <a:latin typeface="Courier New" panose="02070309020205020404" pitchFamily="49" charset="0"/>
                <a:cs typeface="Courier New" panose="02070309020205020404" pitchFamily="49" charset="0"/>
              </a:rPr>
              <a:t>(Intercept)       Volume  </a:t>
            </a:r>
          </a:p>
          <a:p>
            <a:r>
              <a:rPr lang="en-CH" sz="1400">
                <a:latin typeface="Courier New" panose="02070309020205020404" pitchFamily="49" charset="0"/>
                <a:cs typeface="Courier New" panose="02070309020205020404" pitchFamily="49" charset="0"/>
              </a:rPr>
              <a:t>    69.0034       0.2319  </a:t>
            </a:r>
          </a:p>
          <a:p>
            <a:endParaRPr lang="en-CH" sz="1400">
              <a:latin typeface="Courier New" panose="02070309020205020404" pitchFamily="49" charset="0"/>
              <a:cs typeface="Courier New" panose="02070309020205020404" pitchFamily="49" charset="0"/>
            </a:endParaRPr>
          </a:p>
          <a:p>
            <a:r>
              <a:rPr lang="en-CH" sz="1400">
                <a:latin typeface="Courier New" panose="02070309020205020404" pitchFamily="49" charset="0"/>
                <a:cs typeface="Courier New" panose="02070309020205020404" pitchFamily="49" charset="0"/>
              </a:rPr>
              <a:t>&gt; cor(trees$Volume,trees$Height)</a:t>
            </a:r>
          </a:p>
          <a:p>
            <a:r>
              <a:rPr lang="en-CH" sz="1400">
                <a:latin typeface="Courier New" panose="02070309020205020404" pitchFamily="49" charset="0"/>
                <a:cs typeface="Courier New" panose="02070309020205020404" pitchFamily="49" charset="0"/>
              </a:rPr>
              <a:t>[1] </a:t>
            </a:r>
            <a:r>
              <a:rPr lang="en-CH" sz="1400" b="1">
                <a:solidFill>
                  <a:srgbClr val="C00000"/>
                </a:solidFill>
                <a:latin typeface="Courier New" panose="02070309020205020404" pitchFamily="49" charset="0"/>
                <a:cs typeface="Courier New" panose="02070309020205020404" pitchFamily="49" charset="0"/>
              </a:rPr>
              <a:t>0.5982497</a:t>
            </a:r>
          </a:p>
          <a:p>
            <a:endParaRPr lang="en-CH" sz="1400">
              <a:latin typeface="Courier New" panose="02070309020205020404" pitchFamily="49" charset="0"/>
              <a:cs typeface="Courier New" panose="02070309020205020404" pitchFamily="49" charset="0"/>
            </a:endParaRPr>
          </a:p>
          <a:p>
            <a:r>
              <a:rPr lang="en-CH" sz="1400">
                <a:latin typeface="Courier New" panose="02070309020205020404" pitchFamily="49" charset="0"/>
                <a:cs typeface="Courier New" panose="02070309020205020404" pitchFamily="49" charset="0"/>
              </a:rPr>
              <a:t>&gt; lm(scale(Height)~scale(Volume),data=trees)</a:t>
            </a:r>
          </a:p>
          <a:p>
            <a:endParaRPr lang="en-CH" sz="1400">
              <a:latin typeface="Courier New" panose="02070309020205020404" pitchFamily="49" charset="0"/>
              <a:cs typeface="Courier New" panose="02070309020205020404" pitchFamily="49" charset="0"/>
            </a:endParaRPr>
          </a:p>
          <a:p>
            <a:r>
              <a:rPr lang="en-CH" sz="1400">
                <a:latin typeface="Courier New" panose="02070309020205020404" pitchFamily="49" charset="0"/>
                <a:cs typeface="Courier New" panose="02070309020205020404" pitchFamily="49" charset="0"/>
              </a:rPr>
              <a:t>Coefficients:</a:t>
            </a:r>
          </a:p>
          <a:p>
            <a:r>
              <a:rPr lang="en-CH" sz="1400">
                <a:latin typeface="Courier New" panose="02070309020205020404" pitchFamily="49" charset="0"/>
                <a:cs typeface="Courier New" panose="02070309020205020404" pitchFamily="49" charset="0"/>
              </a:rPr>
              <a:t>  (Intercept)  scale(Volume)  </a:t>
            </a:r>
          </a:p>
          <a:p>
            <a:r>
              <a:rPr lang="en-CH" sz="1400">
                <a:latin typeface="Courier New" panose="02070309020205020404" pitchFamily="49" charset="0"/>
                <a:cs typeface="Courier New" panose="02070309020205020404" pitchFamily="49" charset="0"/>
              </a:rPr>
              <a:t>    1.392e-16      </a:t>
            </a:r>
            <a:r>
              <a:rPr lang="en-CH" sz="1400" b="1">
                <a:solidFill>
                  <a:srgbClr val="C00000"/>
                </a:solidFill>
                <a:latin typeface="Courier New" panose="02070309020205020404" pitchFamily="49" charset="0"/>
                <a:cs typeface="Courier New" panose="02070309020205020404" pitchFamily="49" charset="0"/>
              </a:rPr>
              <a:t>5.982e-01</a:t>
            </a:r>
          </a:p>
        </p:txBody>
      </p:sp>
    </p:spTree>
    <p:extLst>
      <p:ext uri="{BB962C8B-B14F-4D97-AF65-F5344CB8AC3E}">
        <p14:creationId xmlns:p14="http://schemas.microsoft.com/office/powerpoint/2010/main" val="32917172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A77AD7-3F50-4662-A977-7E66E7661FB5}"/>
              </a:ext>
            </a:extLst>
          </p:cNvPr>
          <p:cNvSpPr>
            <a:spLocks noGrp="1"/>
          </p:cNvSpPr>
          <p:nvPr>
            <p:ph type="sldNum" sz="quarter" idx="12"/>
          </p:nvPr>
        </p:nvSpPr>
        <p:spPr/>
        <p:txBody>
          <a:bodyPr/>
          <a:lstStyle/>
          <a:p>
            <a:fld id="{C1FDBBE5-22A6-4526-9CE2-8F57881DBE87}" type="slidenum">
              <a:rPr lang="en-GB" smtClean="0"/>
              <a:t>26</a:t>
            </a:fld>
            <a:endParaRPr lang="en-GB"/>
          </a:p>
        </p:txBody>
      </p:sp>
      <p:sp>
        <p:nvSpPr>
          <p:cNvPr id="3" name="Content Placeholder 2"/>
          <p:cNvSpPr>
            <a:spLocks noGrp="1"/>
          </p:cNvSpPr>
          <p:nvPr>
            <p:ph idx="1"/>
          </p:nvPr>
        </p:nvSpPr>
        <p:spPr>
          <a:xfrm>
            <a:off x="1451484" y="2204864"/>
            <a:ext cx="9289032" cy="4320480"/>
          </a:xfrm>
          <a:solidFill>
            <a:schemeClr val="bg1"/>
          </a:solidFill>
          <a:ln w="38100">
            <a:noFill/>
          </a:ln>
          <a:effectLst/>
        </p:spPr>
        <p:txBody>
          <a:bodyPr>
            <a:normAutofit/>
          </a:bodyPr>
          <a:lstStyle/>
          <a:p>
            <a:pPr marL="0" indent="0" algn="ctr">
              <a:buNone/>
            </a:pPr>
            <a:endParaRPr lang="fr-CH">
              <a:latin typeface="Univers" panose="020B0503020202020204" pitchFamily="34" charset="0"/>
              <a:cs typeface="Calibri Light" panose="020F0302020204030204" pitchFamily="34" charset="0"/>
            </a:endParaRPr>
          </a:p>
          <a:p>
            <a:pPr marL="0" indent="0" algn="ctr">
              <a:buNone/>
            </a:pPr>
            <a:r>
              <a:rPr lang="fr-CH" i="1">
                <a:latin typeface="Palatino Linotype" panose="02040502050505030304" pitchFamily="18" charset="0"/>
                <a:cs typeface="Calibri Light" panose="020F0302020204030204" pitchFamily="34" charset="0"/>
              </a:rPr>
              <a:t>Q9. Which of these is </a:t>
            </a:r>
            <a:r>
              <a:rPr lang="fr-CH" b="1">
                <a:latin typeface="Palatino Linotype" panose="02040502050505030304" pitchFamily="18" charset="0"/>
                <a:cs typeface="Calibri Light" panose="020F0302020204030204" pitchFamily="34" charset="0"/>
              </a:rPr>
              <a:t>NOT</a:t>
            </a:r>
            <a:r>
              <a:rPr lang="fr-CH" i="1">
                <a:latin typeface="Palatino Linotype" panose="02040502050505030304" pitchFamily="18" charset="0"/>
                <a:cs typeface="Calibri Light" panose="020F0302020204030204" pitchFamily="34" charset="0"/>
              </a:rPr>
              <a:t> a special case of multiple linear regression?</a:t>
            </a:r>
          </a:p>
          <a:p>
            <a:pPr marL="0" indent="0" algn="ctr">
              <a:buNone/>
            </a:pPr>
            <a:endParaRPr lang="fr-CH" sz="2800">
              <a:latin typeface="Palatino Linotype" panose="02040502050505030304" pitchFamily="18" charset="0"/>
              <a:cs typeface="Calibri Light" panose="020F0302020204030204" pitchFamily="34" charset="0"/>
            </a:endParaRPr>
          </a:p>
          <a:p>
            <a:pPr algn="ctr">
              <a:buFont typeface="+mj-lt"/>
              <a:buAutoNum type="alphaUcPeriod"/>
            </a:pPr>
            <a:r>
              <a:rPr lang="fr-CH" sz="1800">
                <a:latin typeface="Century Gothic" panose="020B0502020202020204" pitchFamily="34" charset="0"/>
                <a:cs typeface="Calibri Light" panose="020F0302020204030204" pitchFamily="34" charset="0"/>
              </a:rPr>
              <a:t>ANOVA</a:t>
            </a:r>
          </a:p>
          <a:p>
            <a:pPr algn="ctr">
              <a:buFont typeface="+mj-lt"/>
              <a:buAutoNum type="alphaUcPeriod"/>
            </a:pPr>
            <a:r>
              <a:rPr lang="fr-CH" sz="1800">
                <a:latin typeface="Century Gothic" panose="020B0502020202020204" pitchFamily="34" charset="0"/>
                <a:cs typeface="Calibri Light" panose="020F0302020204030204" pitchFamily="34" charset="0"/>
              </a:rPr>
              <a:t>Repeated measures MANOVA</a:t>
            </a:r>
          </a:p>
          <a:p>
            <a:pPr algn="ctr">
              <a:buFont typeface="+mj-lt"/>
              <a:buAutoNum type="alphaUcPeriod"/>
            </a:pPr>
            <a:r>
              <a:rPr lang="fr-CH" sz="1800">
                <a:latin typeface="Century Gothic" panose="020B0502020202020204" pitchFamily="34" charset="0"/>
                <a:cs typeface="Calibri Light" panose="020F0302020204030204" pitchFamily="34" charset="0"/>
              </a:rPr>
              <a:t>Pearson correlation</a:t>
            </a:r>
          </a:p>
          <a:p>
            <a:pPr algn="ctr">
              <a:buFont typeface="+mj-lt"/>
              <a:buAutoNum type="alphaUcPeriod"/>
            </a:pPr>
            <a:r>
              <a:rPr lang="fr-CH" sz="1800">
                <a:latin typeface="Century Gothic" panose="020B0502020202020204" pitchFamily="34" charset="0"/>
                <a:cs typeface="Calibri Light" panose="020F0302020204030204" pitchFamily="34" charset="0"/>
              </a:rPr>
              <a:t>Paired </a:t>
            </a:r>
            <a:r>
              <a:rPr lang="fr-CH" sz="1800" i="1">
                <a:latin typeface="Century Gothic" panose="020B0502020202020204" pitchFamily="34" charset="0"/>
                <a:cs typeface="Calibri Light" panose="020F0302020204030204" pitchFamily="34" charset="0"/>
              </a:rPr>
              <a:t>t</a:t>
            </a:r>
            <a:r>
              <a:rPr lang="fr-CH" sz="1800">
                <a:latin typeface="Century Gothic" panose="020B0502020202020204" pitchFamily="34" charset="0"/>
                <a:cs typeface="Calibri Light" panose="020F0302020204030204" pitchFamily="34" charset="0"/>
              </a:rPr>
              <a:t>-test</a:t>
            </a:r>
          </a:p>
          <a:p>
            <a:pPr algn="ctr">
              <a:buFont typeface="+mj-lt"/>
              <a:buAutoNum type="alphaUcPeriod"/>
            </a:pPr>
            <a:r>
              <a:rPr lang="fr-CH" sz="1800">
                <a:latin typeface="Century Gothic" panose="020B0502020202020204" pitchFamily="34" charset="0"/>
                <a:cs typeface="Calibri Light" panose="020F0302020204030204" pitchFamily="34" charset="0"/>
              </a:rPr>
              <a:t>All are special cases</a:t>
            </a:r>
          </a:p>
        </p:txBody>
      </p:sp>
      <p:pic>
        <p:nvPicPr>
          <p:cNvPr id="5" name="Picture 4">
            <a:extLst>
              <a:ext uri="{FF2B5EF4-FFF2-40B4-BE49-F238E27FC236}">
                <a16:creationId xmlns:a16="http://schemas.microsoft.com/office/drawing/2014/main" id="{C2AD6C56-EE83-4DCB-B256-801727D8BD8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6826" b="22505"/>
          <a:stretch/>
        </p:blipFill>
        <p:spPr>
          <a:xfrm>
            <a:off x="7320136" y="273857"/>
            <a:ext cx="4705007" cy="1023149"/>
          </a:xfrm>
          <a:prstGeom prst="rect">
            <a:avLst/>
          </a:prstGeom>
        </p:spPr>
      </p:pic>
    </p:spTree>
    <p:extLst>
      <p:ext uri="{BB962C8B-B14F-4D97-AF65-F5344CB8AC3E}">
        <p14:creationId xmlns:p14="http://schemas.microsoft.com/office/powerpoint/2010/main" val="41998981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A9. All are special cases</a:t>
            </a:r>
            <a:endParaRPr lang="en-GB" sz="3200">
              <a:solidFill>
                <a:schemeClr val="tx2">
                  <a:lumMod val="75000"/>
                </a:schemeClr>
              </a:solidFill>
              <a:latin typeface="Tw Cen MT" panose="020B0602020104020603" pitchFamily="34" charset="0"/>
            </a:endParaRPr>
          </a:p>
        </p:txBody>
      </p:sp>
      <p:sp>
        <p:nvSpPr>
          <p:cNvPr id="4" name="Slide Number Placeholder 3">
            <a:extLst>
              <a:ext uri="{FF2B5EF4-FFF2-40B4-BE49-F238E27FC236}">
                <a16:creationId xmlns:a16="http://schemas.microsoft.com/office/drawing/2014/main" id="{B7A77AD7-3F50-4662-A977-7E66E7661FB5}"/>
              </a:ext>
            </a:extLst>
          </p:cNvPr>
          <p:cNvSpPr>
            <a:spLocks noGrp="1"/>
          </p:cNvSpPr>
          <p:nvPr>
            <p:ph type="sldNum" sz="quarter" idx="12"/>
          </p:nvPr>
        </p:nvSpPr>
        <p:spPr/>
        <p:txBody>
          <a:bodyPr/>
          <a:lstStyle/>
          <a:p>
            <a:fld id="{C1FDBBE5-22A6-4526-9CE2-8F57881DBE87}" type="slidenum">
              <a:rPr lang="en-GB" smtClean="0"/>
              <a:t>27</a:t>
            </a:fld>
            <a:endParaRPr lang="en-GB"/>
          </a:p>
        </p:txBody>
      </p:sp>
      <p:cxnSp>
        <p:nvCxnSpPr>
          <p:cNvPr id="13" name="Straight Connector 12">
            <a:extLst>
              <a:ext uri="{FF2B5EF4-FFF2-40B4-BE49-F238E27FC236}">
                <a16:creationId xmlns:a16="http://schemas.microsoft.com/office/drawing/2014/main" id="{76FD5FAF-38FF-4FFA-B75B-8DF35CE04597}"/>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8" name="Table 7">
            <a:extLst>
              <a:ext uri="{FF2B5EF4-FFF2-40B4-BE49-F238E27FC236}">
                <a16:creationId xmlns:a16="http://schemas.microsoft.com/office/drawing/2014/main" id="{BA84C087-B193-4554-86C3-E1022B4A445B}"/>
              </a:ext>
            </a:extLst>
          </p:cNvPr>
          <p:cNvGraphicFramePr>
            <a:graphicFrameLocks noGrp="1"/>
          </p:cNvGraphicFramePr>
          <p:nvPr>
            <p:extLst>
              <p:ext uri="{D42A27DB-BD31-4B8C-83A1-F6EECF244321}">
                <p14:modId xmlns:p14="http://schemas.microsoft.com/office/powerpoint/2010/main" val="1887486684"/>
              </p:ext>
            </p:extLst>
          </p:nvPr>
        </p:nvGraphicFramePr>
        <p:xfrm>
          <a:off x="690751" y="1772816"/>
          <a:ext cx="6732000" cy="4323408"/>
        </p:xfrm>
        <a:graphic>
          <a:graphicData uri="http://schemas.openxmlformats.org/drawingml/2006/table">
            <a:tbl>
              <a:tblPr firstRow="1" bandRow="1">
                <a:tableStyleId>{2D5ABB26-0587-4C30-8999-92F81FD0307C}</a:tableStyleId>
              </a:tblPr>
              <a:tblGrid>
                <a:gridCol w="2592000">
                  <a:extLst>
                    <a:ext uri="{9D8B030D-6E8A-4147-A177-3AD203B41FA5}">
                      <a16:colId xmlns:a16="http://schemas.microsoft.com/office/drawing/2014/main" val="3541291259"/>
                    </a:ext>
                  </a:extLst>
                </a:gridCol>
                <a:gridCol w="2052000">
                  <a:extLst>
                    <a:ext uri="{9D8B030D-6E8A-4147-A177-3AD203B41FA5}">
                      <a16:colId xmlns:a16="http://schemas.microsoft.com/office/drawing/2014/main" val="20001"/>
                    </a:ext>
                  </a:extLst>
                </a:gridCol>
                <a:gridCol w="2088000">
                  <a:extLst>
                    <a:ext uri="{9D8B030D-6E8A-4147-A177-3AD203B41FA5}">
                      <a16:colId xmlns:a16="http://schemas.microsoft.com/office/drawing/2014/main" val="2029692907"/>
                    </a:ext>
                  </a:extLst>
                </a:gridCol>
              </a:tblGrid>
              <a:tr h="332344">
                <a:tc>
                  <a:txBody>
                    <a:bodyPr/>
                    <a:lstStyle/>
                    <a:p>
                      <a:pPr marL="0" indent="0" algn="l">
                        <a:buFont typeface="Arial" panose="020B0604020202020204" pitchFamily="34" charset="0"/>
                        <a:buNone/>
                      </a:pPr>
                      <a:r>
                        <a:rPr lang="en-GB" sz="1600" b="1">
                          <a:latin typeface="Calibri Light" panose="020F0302020204030204" pitchFamily="34" charset="0"/>
                          <a:cs typeface="Calibri Light" panose="020F0302020204030204" pitchFamily="34" charset="0"/>
                        </a:rPr>
                        <a:t>Analysis name</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a:buFont typeface="Arial" panose="020B0604020202020204" pitchFamily="34" charset="0"/>
                        <a:buNone/>
                      </a:pPr>
                      <a:r>
                        <a:rPr lang="en-GB" sz="1200" b="1" dirty="0">
                          <a:latin typeface="Calibri Light" panose="020F0302020204030204" pitchFamily="34" charset="0"/>
                          <a:cs typeface="Calibri Light" panose="020F0302020204030204" pitchFamily="34" charset="0"/>
                        </a:rPr>
                        <a:t>Dependent / outcome</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a:buFont typeface="Arial" panose="020B0604020202020204" pitchFamily="34" charset="0"/>
                        <a:buNone/>
                      </a:pPr>
                      <a:r>
                        <a:rPr lang="en-GB" sz="1200" b="1">
                          <a:latin typeface="Calibri Light" panose="020F0302020204030204" pitchFamily="34" charset="0"/>
                          <a:cs typeface="Calibri Light" panose="020F0302020204030204" pitchFamily="34" charset="0"/>
                        </a:rPr>
                        <a:t>Independent / predictor</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68999385"/>
                  </a:ext>
                </a:extLst>
              </a:tr>
              <a:tr h="332344">
                <a:tc>
                  <a:txBody>
                    <a:bodyPr/>
                    <a:lstStyle/>
                    <a:p>
                      <a:pPr marL="0" indent="0">
                        <a:buFont typeface="Arial" panose="020B0604020202020204" pitchFamily="34" charset="0"/>
                        <a:buNone/>
                      </a:pPr>
                      <a:r>
                        <a:rPr lang="en-GB" sz="1400">
                          <a:latin typeface="Calibri Light" panose="020F0302020204030204" pitchFamily="34" charset="0"/>
                          <a:cs typeface="Calibri Light" panose="020F0302020204030204" pitchFamily="34" charset="0"/>
                        </a:rPr>
                        <a:t>One-way regression</a:t>
                      </a:r>
                    </a:p>
                  </a:txBody>
                  <a:tcPr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lang="en-GB" sz="1100">
                          <a:latin typeface="Calibri Light" panose="020F0302020204030204" pitchFamily="34" charset="0"/>
                          <a:cs typeface="Calibri Light" panose="020F0302020204030204" pitchFamily="34" charset="0"/>
                        </a:rPr>
                        <a:t>1 continuous</a:t>
                      </a:r>
                    </a:p>
                  </a:txBody>
                  <a:tcPr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lang="en-GB" sz="1100">
                          <a:latin typeface="Calibri Light" panose="020F0302020204030204" pitchFamily="34" charset="0"/>
                          <a:cs typeface="Calibri Light" panose="020F0302020204030204" pitchFamily="34" charset="0"/>
                        </a:rPr>
                        <a:t>1 continuous</a:t>
                      </a:r>
                    </a:p>
                  </a:txBody>
                  <a:tcPr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32344">
                <a:tc>
                  <a:txBody>
                    <a:bodyPr/>
                    <a:lstStyle/>
                    <a:p>
                      <a:pPr marL="0" indent="0">
                        <a:buFont typeface="Arial" panose="020B0604020202020204" pitchFamily="34" charset="0"/>
                        <a:buNone/>
                      </a:pPr>
                      <a:r>
                        <a:rPr lang="en-GB" sz="1400">
                          <a:latin typeface="Calibri Light" panose="020F0302020204030204" pitchFamily="34" charset="0"/>
                          <a:cs typeface="Calibri Light" panose="020F0302020204030204" pitchFamily="34" charset="0"/>
                        </a:rPr>
                        <a:t>Multiple regression</a:t>
                      </a:r>
                    </a:p>
                  </a:txBody>
                  <a:tcPr anchor="ctr">
                    <a:lnL>
                      <a:noFill/>
                    </a:lnL>
                    <a:lnR>
                      <a:noFill/>
                    </a:lnR>
                    <a:lnT>
                      <a:noFill/>
                    </a:lnT>
                    <a:lnB>
                      <a:noFill/>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lang="en-GB" sz="1100">
                          <a:latin typeface="Calibri Light" panose="020F0302020204030204" pitchFamily="34" charset="0"/>
                          <a:cs typeface="Calibri Light" panose="020F0302020204030204" pitchFamily="34" charset="0"/>
                        </a:rPr>
                        <a:t>1 continuous</a:t>
                      </a:r>
                    </a:p>
                  </a:txBody>
                  <a:tcPr anchor="ctr">
                    <a:lnL>
                      <a:noFill/>
                    </a:lnL>
                    <a:lnR>
                      <a:noFill/>
                    </a:lnR>
                    <a:lnT>
                      <a:noFill/>
                    </a:lnT>
                    <a:lnB>
                      <a:noFill/>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lang="en-GB" sz="1100">
                          <a:latin typeface="Calibri Light" panose="020F0302020204030204" pitchFamily="34" charset="0"/>
                          <a:cs typeface="Calibri Light" panose="020F0302020204030204" pitchFamily="34" charset="0"/>
                        </a:rPr>
                        <a:t>+1 continuous</a:t>
                      </a: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32344">
                <a:tc>
                  <a:txBody>
                    <a:bodyPr/>
                    <a:lstStyle/>
                    <a:p>
                      <a:pPr marL="0" indent="0">
                        <a:buFont typeface="Arial" panose="020B0604020202020204" pitchFamily="34" charset="0"/>
                        <a:buNone/>
                      </a:pPr>
                      <a:r>
                        <a:rPr lang="en-GB" sz="1400">
                          <a:latin typeface="Calibri Light" panose="020F0302020204030204" pitchFamily="34" charset="0"/>
                          <a:cs typeface="Calibri Light" panose="020F0302020204030204" pitchFamily="34" charset="0"/>
                        </a:rPr>
                        <a:t>Independent samples t-test</a:t>
                      </a:r>
                    </a:p>
                  </a:txBody>
                  <a:tcPr anchor="ctr">
                    <a:lnL>
                      <a:noFill/>
                    </a:lnL>
                    <a:lnR>
                      <a:noFill/>
                    </a:lnR>
                    <a:lnT>
                      <a:noFill/>
                    </a:lnT>
                    <a:lnB>
                      <a:noFill/>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lang="en-GB" sz="1100">
                          <a:latin typeface="Calibri Light" panose="020F0302020204030204" pitchFamily="34" charset="0"/>
                          <a:cs typeface="Calibri Light" panose="020F0302020204030204" pitchFamily="34" charset="0"/>
                        </a:rPr>
                        <a:t>1 continuous</a:t>
                      </a:r>
                    </a:p>
                  </a:txBody>
                  <a:tcPr anchor="ctr">
                    <a:lnL>
                      <a:noFill/>
                    </a:lnL>
                    <a:lnR>
                      <a:noFill/>
                    </a:lnR>
                    <a:lnT>
                      <a:noFill/>
                    </a:lnT>
                    <a:lnB>
                      <a:noFill/>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lang="en-GB" sz="1100">
                          <a:latin typeface="Calibri Light" panose="020F0302020204030204" pitchFamily="34" charset="0"/>
                          <a:cs typeface="Calibri Light" panose="020F0302020204030204" pitchFamily="34" charset="0"/>
                        </a:rPr>
                        <a:t>1 categorical (2 levels)</a:t>
                      </a: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32344">
                <a:tc>
                  <a:txBody>
                    <a:bodyPr/>
                    <a:lstStyle/>
                    <a:p>
                      <a:pPr marL="0" indent="0">
                        <a:buFont typeface="Arial" panose="020B0604020202020204" pitchFamily="34" charset="0"/>
                        <a:buNone/>
                      </a:pPr>
                      <a:r>
                        <a:rPr lang="en-GB" sz="1400">
                          <a:latin typeface="Calibri Light" panose="020F0302020204030204" pitchFamily="34" charset="0"/>
                          <a:cs typeface="Calibri Light" panose="020F0302020204030204" pitchFamily="34" charset="0"/>
                        </a:rPr>
                        <a:t>One-way ANOVA</a:t>
                      </a:r>
                    </a:p>
                  </a:txBody>
                  <a:tcPr anchor="ctr">
                    <a:lnL>
                      <a:noFill/>
                    </a:lnL>
                    <a:lnR>
                      <a:noFill/>
                    </a:lnR>
                    <a:lnT>
                      <a:noFill/>
                    </a:lnT>
                    <a:lnB>
                      <a:noFill/>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lang="en-GB" sz="1100">
                          <a:latin typeface="Calibri Light" panose="020F0302020204030204" pitchFamily="34" charset="0"/>
                          <a:cs typeface="Calibri Light" panose="020F0302020204030204" pitchFamily="34" charset="0"/>
                        </a:rPr>
                        <a:t>1 continuous</a:t>
                      </a:r>
                    </a:p>
                  </a:txBody>
                  <a:tcPr anchor="ctr">
                    <a:lnL>
                      <a:noFill/>
                    </a:lnL>
                    <a:lnR>
                      <a:noFill/>
                    </a:lnR>
                    <a:lnT>
                      <a:noFill/>
                    </a:lnT>
                    <a:lnB>
                      <a:noFill/>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lang="en-GB" sz="1100">
                          <a:latin typeface="Calibri Light" panose="020F0302020204030204" pitchFamily="34" charset="0"/>
                          <a:cs typeface="Calibri Light" panose="020F0302020204030204" pitchFamily="34" charset="0"/>
                        </a:rPr>
                        <a:t>1 categorical (+2 levels)</a:t>
                      </a: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32344">
                <a:tc>
                  <a:txBody>
                    <a:bodyPr/>
                    <a:lstStyle/>
                    <a:p>
                      <a:pPr marL="0" indent="0">
                        <a:buFont typeface="Arial" panose="020B0604020202020204" pitchFamily="34" charset="0"/>
                        <a:buNone/>
                      </a:pPr>
                      <a:r>
                        <a:rPr lang="en-GB" sz="1400">
                          <a:latin typeface="Calibri Light" panose="020F0302020204030204" pitchFamily="34" charset="0"/>
                          <a:cs typeface="Calibri Light" panose="020F0302020204030204" pitchFamily="34" charset="0"/>
                        </a:rPr>
                        <a:t>Multi-way ANOVA</a:t>
                      </a:r>
                    </a:p>
                  </a:txBody>
                  <a:tcPr anchor="ctr">
                    <a:lnL>
                      <a:noFill/>
                    </a:lnL>
                    <a:lnR>
                      <a:noFill/>
                    </a:lnR>
                    <a:lnT>
                      <a:noFill/>
                    </a:lnT>
                    <a:lnB>
                      <a:noFill/>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lang="en-GB" sz="1100">
                          <a:latin typeface="Calibri Light" panose="020F0302020204030204" pitchFamily="34" charset="0"/>
                          <a:cs typeface="Calibri Light" panose="020F0302020204030204" pitchFamily="34" charset="0"/>
                        </a:rPr>
                        <a:t>1 continuous</a:t>
                      </a:r>
                    </a:p>
                  </a:txBody>
                  <a:tcPr anchor="ctr">
                    <a:lnL>
                      <a:noFill/>
                    </a:lnL>
                    <a:lnR>
                      <a:noFill/>
                    </a:lnR>
                    <a:lnT>
                      <a:noFill/>
                    </a:lnT>
                    <a:lnB>
                      <a:noFill/>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lang="en-GB" sz="1100">
                          <a:latin typeface="Calibri Light" panose="020F0302020204030204" pitchFamily="34" charset="0"/>
                          <a:cs typeface="Calibri Light" panose="020F0302020204030204" pitchFamily="34" charset="0"/>
                        </a:rPr>
                        <a:t>+1 categorical</a:t>
                      </a: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32344">
                <a:tc>
                  <a:txBody>
                    <a:bodyPr/>
                    <a:lstStyle/>
                    <a:p>
                      <a:pPr marL="0" indent="0">
                        <a:buFont typeface="Arial" panose="020B0604020202020204" pitchFamily="34" charset="0"/>
                        <a:buNone/>
                      </a:pPr>
                      <a:r>
                        <a:rPr lang="en-GB" sz="1400">
                          <a:latin typeface="Calibri Light" panose="020F0302020204030204" pitchFamily="34" charset="0"/>
                          <a:cs typeface="Calibri Light" panose="020F0302020204030204" pitchFamily="34" charset="0"/>
                        </a:rPr>
                        <a:t>ANCOVA</a:t>
                      </a:r>
                    </a:p>
                  </a:txBody>
                  <a:tcPr anchor="ctr">
                    <a:lnL>
                      <a:noFill/>
                    </a:lnL>
                    <a:lnR>
                      <a:noFill/>
                    </a:lnR>
                    <a:lnT>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lang="en-GB" sz="1100">
                          <a:latin typeface="Calibri Light" panose="020F0302020204030204" pitchFamily="34" charset="0"/>
                          <a:cs typeface="Calibri Light" panose="020F0302020204030204" pitchFamily="34" charset="0"/>
                        </a:rPr>
                        <a:t>1 continuous</a:t>
                      </a:r>
                    </a:p>
                  </a:txBody>
                  <a:tcPr anchor="ctr">
                    <a:lnL>
                      <a:noFill/>
                    </a:lnL>
                    <a:lnR>
                      <a:noFill/>
                    </a:lnR>
                    <a:lnT>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lang="en-GB" sz="1100">
                          <a:latin typeface="Calibri Light" panose="020F0302020204030204" pitchFamily="34" charset="0"/>
                          <a:cs typeface="Calibri Light" panose="020F0302020204030204" pitchFamily="34" charset="0"/>
                        </a:rPr>
                        <a:t>+1 continuous and categorical</a:t>
                      </a:r>
                    </a:p>
                  </a:txBody>
                  <a:tcPr anchor="ctr">
                    <a:lnL>
                      <a:noFill/>
                    </a:lnL>
                    <a:lnR>
                      <a:noFill/>
                    </a:lnR>
                    <a:lnT>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2344">
                <a:tc>
                  <a:txBody>
                    <a:bodyPr/>
                    <a:lstStyle/>
                    <a:p>
                      <a:pPr marL="0" indent="0">
                        <a:buFont typeface="Arial" panose="020B0604020202020204" pitchFamily="34" charset="0"/>
                        <a:buNone/>
                      </a:pPr>
                      <a:r>
                        <a:rPr lang="en-GB" sz="1400">
                          <a:latin typeface="Calibri Light" panose="020F0302020204030204" pitchFamily="34" charset="0"/>
                          <a:cs typeface="Calibri Light" panose="020F0302020204030204" pitchFamily="34" charset="0"/>
                        </a:rPr>
                        <a:t>Pearson correlation</a:t>
                      </a:r>
                    </a:p>
                  </a:txBody>
                  <a:tcPr anchor="ctr">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lang="en-GB" sz="1100">
                          <a:latin typeface="Calibri Light" panose="020F0302020204030204" pitchFamily="34" charset="0"/>
                          <a:cs typeface="Calibri Light" panose="020F0302020204030204" pitchFamily="34" charset="0"/>
                        </a:rPr>
                        <a:t>1 standardized continuous</a:t>
                      </a:r>
                    </a:p>
                  </a:txBody>
                  <a:tcPr anchor="ctr">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lang="en-GB" sz="1100">
                          <a:latin typeface="Calibri Light" panose="020F0302020204030204" pitchFamily="34" charset="0"/>
                          <a:cs typeface="Calibri Light" panose="020F0302020204030204" pitchFamily="34" charset="0"/>
                        </a:rPr>
                        <a:t>1 standardized continuous</a:t>
                      </a:r>
                    </a:p>
                  </a:txBody>
                  <a:tcPr anchor="ctr">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32344">
                <a:tc>
                  <a:txBody>
                    <a:bodyPr/>
                    <a:lstStyle/>
                    <a:p>
                      <a:pPr marL="0" indent="0">
                        <a:buFont typeface="Arial" panose="020B0604020202020204" pitchFamily="34" charset="0"/>
                        <a:buNone/>
                      </a:pPr>
                      <a:r>
                        <a:rPr lang="fr-CH" sz="1400">
                          <a:latin typeface="Calibri Light" panose="020F0302020204030204" pitchFamily="34" charset="0"/>
                          <a:cs typeface="Calibri Light" panose="020F0302020204030204" pitchFamily="34" charset="0"/>
                        </a:rPr>
                        <a:t>One-sample t-test</a:t>
                      </a:r>
                      <a:endParaRPr lang="en-GB" sz="1400">
                        <a:latin typeface="Calibri Light" panose="020F0302020204030204" pitchFamily="34" charset="0"/>
                        <a:cs typeface="Calibri Light" panose="020F0302020204030204" pitchFamily="34" charset="0"/>
                      </a:endParaRPr>
                    </a:p>
                  </a:txBody>
                  <a:tcPr anchor="ctr">
                    <a:lnL>
                      <a:noFill/>
                    </a:lnL>
                    <a:lnR>
                      <a:noFill/>
                    </a:lnR>
                    <a:lnT w="12700" cap="flat" cmpd="sng" algn="ctr">
                      <a:solidFill>
                        <a:schemeClr val="tx1"/>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lang="fr-CH" sz="1100">
                          <a:latin typeface="Calibri Light" panose="020F0302020204030204" pitchFamily="34" charset="0"/>
                          <a:cs typeface="Calibri Light" panose="020F0302020204030204" pitchFamily="34" charset="0"/>
                        </a:rPr>
                        <a:t>1 continuous</a:t>
                      </a:r>
                      <a:endParaRPr lang="en-GB" sz="1100">
                        <a:latin typeface="Calibri Light" panose="020F0302020204030204" pitchFamily="34" charset="0"/>
                        <a:cs typeface="Calibri Light" panose="020F0302020204030204" pitchFamily="34" charset="0"/>
                      </a:endParaRPr>
                    </a:p>
                  </a:txBody>
                  <a:tcPr anchor="ctr">
                    <a:lnL>
                      <a:noFill/>
                    </a:lnL>
                    <a:lnR>
                      <a:noFill/>
                    </a:lnR>
                    <a:lnT w="12700" cap="flat" cmpd="sng" algn="ctr">
                      <a:solidFill>
                        <a:schemeClr val="tx1"/>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lang="en-GB" sz="1100">
                          <a:latin typeface="Calibri Light" panose="020F0302020204030204" pitchFamily="34" charset="0"/>
                          <a:cs typeface="Calibri Light" panose="020F0302020204030204" pitchFamily="34" charset="0"/>
                        </a:rPr>
                        <a:t>Intercept only</a:t>
                      </a:r>
                    </a:p>
                  </a:txBody>
                  <a:tcPr anchor="ctr">
                    <a:lnL>
                      <a:noFill/>
                    </a:lnL>
                    <a:lnR>
                      <a:noFill/>
                    </a:lnR>
                    <a:lnT w="12700" cap="flat" cmpd="sng" algn="ctr">
                      <a:solidFill>
                        <a:schemeClr val="tx1"/>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32344">
                <a:tc>
                  <a:txBody>
                    <a:bodyPr/>
                    <a:lstStyle/>
                    <a:p>
                      <a:pPr marL="0" indent="0">
                        <a:buFont typeface="Arial" panose="020B0604020202020204" pitchFamily="34" charset="0"/>
                        <a:buNone/>
                      </a:pPr>
                      <a:r>
                        <a:rPr lang="en-GB" sz="1400">
                          <a:latin typeface="Calibri Light" panose="020F0302020204030204" pitchFamily="34" charset="0"/>
                          <a:cs typeface="Calibri Light" panose="020F0302020204030204" pitchFamily="34" charset="0"/>
                        </a:rPr>
                        <a:t>Paired </a:t>
                      </a:r>
                      <a:r>
                        <a:rPr lang="en-GB" sz="1400" i="1">
                          <a:latin typeface="Calibri Light" panose="020F0302020204030204" pitchFamily="34" charset="0"/>
                          <a:cs typeface="Calibri Light" panose="020F0302020204030204" pitchFamily="34" charset="0"/>
                        </a:rPr>
                        <a:t>t</a:t>
                      </a:r>
                      <a:r>
                        <a:rPr lang="en-GB" sz="1400">
                          <a:latin typeface="Calibri Light" panose="020F0302020204030204" pitchFamily="34" charset="0"/>
                          <a:cs typeface="Calibri Light" panose="020F0302020204030204" pitchFamily="34" charset="0"/>
                        </a:rPr>
                        <a:t>-test</a:t>
                      </a:r>
                    </a:p>
                  </a:txBody>
                  <a:tcPr anchor="ctr">
                    <a:lnL>
                      <a:noFill/>
                    </a:lnL>
                    <a:lnR>
                      <a:noFill/>
                    </a:lnR>
                    <a:lnT>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lang="en-GB" sz="1100">
                          <a:latin typeface="Calibri Light" panose="020F0302020204030204" pitchFamily="34" charset="0"/>
                          <a:cs typeface="Calibri Light" panose="020F0302020204030204" pitchFamily="34" charset="0"/>
                        </a:rPr>
                        <a:t>1 continuous difference score</a:t>
                      </a:r>
                    </a:p>
                  </a:txBody>
                  <a:tcPr anchor="ctr">
                    <a:lnL>
                      <a:noFill/>
                    </a:lnL>
                    <a:lnR>
                      <a:noFill/>
                    </a:lnR>
                    <a:lnT>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lang="en-GB" sz="1100" dirty="0">
                          <a:latin typeface="Calibri Light" panose="020F0302020204030204" pitchFamily="34" charset="0"/>
                          <a:cs typeface="Calibri Light" panose="020F0302020204030204" pitchFamily="34" charset="0"/>
                        </a:rPr>
                        <a:t>Intercept only</a:t>
                      </a:r>
                    </a:p>
                  </a:txBody>
                  <a:tcPr anchor="ctr">
                    <a:lnL>
                      <a:noFill/>
                    </a:lnL>
                    <a:lnR>
                      <a:noFill/>
                    </a:lnR>
                    <a:lnT>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332344">
                <a:tc>
                  <a:txBody>
                    <a:bodyPr/>
                    <a:lstStyle/>
                    <a:p>
                      <a:pPr marL="0" indent="0">
                        <a:buFont typeface="Arial" panose="020B0604020202020204" pitchFamily="34" charset="0"/>
                        <a:buNone/>
                      </a:pPr>
                      <a:r>
                        <a:rPr lang="en-GB" sz="1400">
                          <a:latin typeface="Calibri Light" panose="020F0302020204030204" pitchFamily="34" charset="0"/>
                          <a:cs typeface="Calibri Light" panose="020F0302020204030204" pitchFamily="34" charset="0"/>
                        </a:rPr>
                        <a:t>Hotelling's </a:t>
                      </a:r>
                      <a:r>
                        <a:rPr lang="en-GB" sz="1400" i="1">
                          <a:latin typeface="Calibri Light" panose="020F0302020204030204" pitchFamily="34" charset="0"/>
                          <a:cs typeface="Calibri Light" panose="020F0302020204030204" pitchFamily="34" charset="0"/>
                        </a:rPr>
                        <a:t>T</a:t>
                      </a:r>
                      <a:r>
                        <a:rPr lang="en-GB" sz="1400">
                          <a:latin typeface="Calibri Light" panose="020F0302020204030204" pitchFamily="34" charset="0"/>
                          <a:cs typeface="Calibri Light" panose="020F0302020204030204" pitchFamily="34" charset="0"/>
                        </a:rPr>
                        <a:t>-test</a:t>
                      </a:r>
                    </a:p>
                  </a:txBody>
                  <a:tcPr anchor="ctr">
                    <a:lnL>
                      <a:noFill/>
                    </a:lnL>
                    <a:lnR>
                      <a:noFill/>
                    </a:lnR>
                    <a:lnT w="12700" cap="flat" cmpd="sng" algn="ctr">
                      <a:solidFill>
                        <a:schemeClr val="tx1"/>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lang="en-GB" sz="1100">
                          <a:latin typeface="Calibri Light" panose="020F0302020204030204" pitchFamily="34" charset="0"/>
                          <a:cs typeface="Calibri Light" panose="020F0302020204030204" pitchFamily="34" charset="0"/>
                        </a:rPr>
                        <a:t>+1 continuous</a:t>
                      </a:r>
                    </a:p>
                  </a:txBody>
                  <a:tcPr anchor="ctr">
                    <a:lnL>
                      <a:noFill/>
                    </a:lnL>
                    <a:lnR>
                      <a:noFill/>
                    </a:lnR>
                    <a:lnT w="12700" cap="flat" cmpd="sng" algn="ctr">
                      <a:solidFill>
                        <a:schemeClr val="tx1"/>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lang="en-GB" sz="1100">
                          <a:latin typeface="Calibri Light" panose="020F0302020204030204" pitchFamily="34" charset="0"/>
                          <a:cs typeface="Calibri Light" panose="020F0302020204030204" pitchFamily="34" charset="0"/>
                        </a:rPr>
                        <a:t>1 categorical (2 levels)</a:t>
                      </a:r>
                    </a:p>
                  </a:txBody>
                  <a:tcPr anchor="ctr">
                    <a:lnL>
                      <a:noFill/>
                    </a:lnL>
                    <a:lnR>
                      <a:noFill/>
                    </a:lnR>
                    <a:lnT w="12700" cap="flat" cmpd="sng" algn="ctr">
                      <a:solidFill>
                        <a:schemeClr val="tx1"/>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13093778"/>
                  </a:ext>
                </a:extLst>
              </a:tr>
              <a:tr h="332344">
                <a:tc>
                  <a:txBody>
                    <a:bodyPr/>
                    <a:lstStyle/>
                    <a:p>
                      <a:pPr marL="0" indent="0">
                        <a:buFont typeface="Arial" panose="020B0604020202020204" pitchFamily="34" charset="0"/>
                        <a:buNone/>
                      </a:pPr>
                      <a:r>
                        <a:rPr lang="en-GB" sz="1400">
                          <a:latin typeface="Calibri Light" panose="020F0302020204030204" pitchFamily="34" charset="0"/>
                          <a:cs typeface="Calibri Light" panose="020F0302020204030204" pitchFamily="34" charset="0"/>
                        </a:rPr>
                        <a:t>MANOVA</a:t>
                      </a:r>
                    </a:p>
                  </a:txBody>
                  <a:tcPr anchor="ctr">
                    <a:lnL>
                      <a:noFill/>
                    </a:lnL>
                    <a:lnR>
                      <a:noFill/>
                    </a:lnR>
                    <a:lnT w="12700" cap="flat" cmpd="sng" algn="ctr">
                      <a:no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lang="en-GB" sz="1100">
                          <a:latin typeface="Calibri Light" panose="020F0302020204030204" pitchFamily="34" charset="0"/>
                          <a:cs typeface="Calibri Light" panose="020F0302020204030204" pitchFamily="34" charset="0"/>
                        </a:rPr>
                        <a:t>+1 continuous</a:t>
                      </a:r>
                    </a:p>
                  </a:txBody>
                  <a:tcPr anchor="ctr">
                    <a:lnL>
                      <a:noFill/>
                    </a:lnL>
                    <a:lnR>
                      <a:noFill/>
                    </a:lnR>
                    <a:lnT w="12700" cap="flat" cmpd="sng" algn="ctr">
                      <a:no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lang="en-GB" sz="1100">
                          <a:latin typeface="Calibri Light" panose="020F0302020204030204" pitchFamily="34" charset="0"/>
                          <a:cs typeface="Calibri Light" panose="020F0302020204030204" pitchFamily="34" charset="0"/>
                        </a:rPr>
                        <a:t>1 categorical (+2 levels)</a:t>
                      </a:r>
                    </a:p>
                  </a:txBody>
                  <a:tcPr anchor="ctr">
                    <a:lnL>
                      <a:noFill/>
                    </a:lnL>
                    <a:lnR>
                      <a:noFill/>
                    </a:lnR>
                    <a:lnT w="12700" cap="flat" cmpd="sng" algn="ctr">
                      <a:no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25287731"/>
                  </a:ext>
                </a:extLst>
              </a:tr>
              <a:tr h="332344">
                <a:tc>
                  <a:txBody>
                    <a:bodyPr/>
                    <a:lstStyle/>
                    <a:p>
                      <a:pPr marL="0" indent="0">
                        <a:buFont typeface="Arial" panose="020B0604020202020204" pitchFamily="34" charset="0"/>
                        <a:buNone/>
                      </a:pPr>
                      <a:r>
                        <a:rPr lang="en-GB" sz="1400" dirty="0">
                          <a:latin typeface="Calibri Light" panose="020F0302020204030204" pitchFamily="34" charset="0"/>
                          <a:cs typeface="Calibri Light" panose="020F0302020204030204" pitchFamily="34" charset="0"/>
                        </a:rPr>
                        <a:t>Multivariate multiple regression</a:t>
                      </a:r>
                    </a:p>
                  </a:txBody>
                  <a:tcPr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lang="en-GB" sz="1100">
                          <a:latin typeface="Calibri Light" panose="020F0302020204030204" pitchFamily="34" charset="0"/>
                          <a:cs typeface="Calibri Light" panose="020F0302020204030204" pitchFamily="34" charset="0"/>
                        </a:rPr>
                        <a:t>+1 </a:t>
                      </a:r>
                      <a:r>
                        <a:rPr lang="en-GB" sz="1100" dirty="0">
                          <a:latin typeface="Calibri Light" panose="020F0302020204030204" pitchFamily="34" charset="0"/>
                          <a:cs typeface="Calibri Light" panose="020F0302020204030204" pitchFamily="34" charset="0"/>
                        </a:rPr>
                        <a:t>continuous</a:t>
                      </a:r>
                    </a:p>
                  </a:txBody>
                  <a:tcPr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lang="en-GB" sz="1100" dirty="0">
                          <a:latin typeface="Calibri Light" panose="020F0302020204030204" pitchFamily="34" charset="0"/>
                          <a:cs typeface="Calibri Light" panose="020F0302020204030204" pitchFamily="34" charset="0"/>
                        </a:rPr>
                        <a:t>+1 continuous and categorical</a:t>
                      </a:r>
                    </a:p>
                  </a:txBody>
                  <a:tcPr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46350801"/>
                  </a:ext>
                </a:extLst>
              </a:tr>
            </a:tbl>
          </a:graphicData>
        </a:graphic>
      </p:graphicFrame>
      <p:pic>
        <p:nvPicPr>
          <p:cNvPr id="9" name="Picture 8">
            <a:extLst>
              <a:ext uri="{FF2B5EF4-FFF2-40B4-BE49-F238E27FC236}">
                <a16:creationId xmlns:a16="http://schemas.microsoft.com/office/drawing/2014/main" id="{CA5BBC60-FE30-4902-89EC-157DABBE19F7}"/>
              </a:ext>
            </a:extLst>
          </p:cNvPr>
          <p:cNvPicPr>
            <a:picLocks noChangeAspect="1"/>
          </p:cNvPicPr>
          <p:nvPr/>
        </p:nvPicPr>
        <p:blipFill rotWithShape="1">
          <a:blip r:embed="rId2">
            <a:extLst>
              <a:ext uri="{28A0092B-C50C-407E-A947-70E740481C1C}">
                <a14:useLocalDpi xmlns:a14="http://schemas.microsoft.com/office/drawing/2010/main" val="0"/>
              </a:ext>
            </a:extLst>
          </a:blip>
          <a:srcRect l="29254"/>
          <a:stretch/>
        </p:blipFill>
        <p:spPr>
          <a:xfrm>
            <a:off x="8008113" y="1372417"/>
            <a:ext cx="3493136" cy="3788813"/>
          </a:xfrm>
          <a:prstGeom prst="rect">
            <a:avLst/>
          </a:prstGeom>
          <a:effectLst>
            <a:outerShdw blurRad="50800" dist="38100" dir="5400000" algn="t" rotWithShape="0">
              <a:prstClr val="black">
                <a:alpha val="40000"/>
              </a:prstClr>
            </a:outerShdw>
          </a:effectLst>
        </p:spPr>
      </p:pic>
      <p:sp>
        <p:nvSpPr>
          <p:cNvPr id="11" name="TextBox 10">
            <a:extLst>
              <a:ext uri="{FF2B5EF4-FFF2-40B4-BE49-F238E27FC236}">
                <a16:creationId xmlns:a16="http://schemas.microsoft.com/office/drawing/2014/main" id="{F0D6281D-6C36-40B4-A669-AEBD2EC77312}"/>
              </a:ext>
            </a:extLst>
          </p:cNvPr>
          <p:cNvSpPr txBox="1"/>
          <p:nvPr/>
        </p:nvSpPr>
        <p:spPr>
          <a:xfrm>
            <a:off x="8233438" y="5373000"/>
            <a:ext cx="3254086" cy="261610"/>
          </a:xfrm>
          <a:prstGeom prst="rect">
            <a:avLst/>
          </a:prstGeom>
          <a:noFill/>
        </p:spPr>
        <p:txBody>
          <a:bodyPr wrap="square" rtlCol="0">
            <a:spAutoFit/>
          </a:bodyPr>
          <a:lstStyle/>
          <a:p>
            <a:pPr algn="ctr"/>
            <a:r>
              <a:rPr lang="en-US" sz="1100">
                <a:solidFill>
                  <a:srgbClr val="0070C0"/>
                </a:solidFill>
                <a:latin typeface="Palatino Linotype" panose="02040502050505030304" pitchFamily="18" charset="0"/>
              </a:rPr>
              <a:t>SPSS, confusing researchers since 1968!</a:t>
            </a:r>
            <a:endParaRPr lang="en-CH" sz="1100">
              <a:solidFill>
                <a:srgbClr val="0070C0"/>
              </a:solidFill>
              <a:latin typeface="Palatino Linotype" panose="02040502050505030304" pitchFamily="18" charset="0"/>
            </a:endParaRPr>
          </a:p>
        </p:txBody>
      </p:sp>
    </p:spTree>
    <p:extLst>
      <p:ext uri="{BB962C8B-B14F-4D97-AF65-F5344CB8AC3E}">
        <p14:creationId xmlns:p14="http://schemas.microsoft.com/office/powerpoint/2010/main" val="13846500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A77AD7-3F50-4662-A977-7E66E7661FB5}"/>
              </a:ext>
            </a:extLst>
          </p:cNvPr>
          <p:cNvSpPr>
            <a:spLocks noGrp="1"/>
          </p:cNvSpPr>
          <p:nvPr>
            <p:ph type="sldNum" sz="quarter" idx="12"/>
          </p:nvPr>
        </p:nvSpPr>
        <p:spPr/>
        <p:txBody>
          <a:bodyPr/>
          <a:lstStyle/>
          <a:p>
            <a:fld id="{C1FDBBE5-22A6-4526-9CE2-8F57881DBE87}" type="slidenum">
              <a:rPr lang="en-GB" smtClean="0"/>
              <a:t>28</a:t>
            </a:fld>
            <a:endParaRPr lang="en-GB"/>
          </a:p>
        </p:txBody>
      </p:sp>
      <p:sp>
        <p:nvSpPr>
          <p:cNvPr id="3" name="Content Placeholder 2"/>
          <p:cNvSpPr>
            <a:spLocks noGrp="1"/>
          </p:cNvSpPr>
          <p:nvPr>
            <p:ph idx="1"/>
          </p:nvPr>
        </p:nvSpPr>
        <p:spPr>
          <a:xfrm>
            <a:off x="1451484" y="2204864"/>
            <a:ext cx="9289032" cy="3744416"/>
          </a:xfrm>
          <a:solidFill>
            <a:schemeClr val="bg1"/>
          </a:solidFill>
          <a:ln w="38100">
            <a:noFill/>
          </a:ln>
          <a:effectLst/>
        </p:spPr>
        <p:txBody>
          <a:bodyPr>
            <a:normAutofit/>
          </a:bodyPr>
          <a:lstStyle/>
          <a:p>
            <a:pPr marL="0" indent="0" algn="ctr">
              <a:buNone/>
            </a:pPr>
            <a:endParaRPr lang="fr-CH">
              <a:latin typeface="Univers" panose="020B0503020202020204" pitchFamily="34" charset="0"/>
              <a:cs typeface="Calibri Light" panose="020F0302020204030204" pitchFamily="34" charset="0"/>
            </a:endParaRPr>
          </a:p>
          <a:p>
            <a:pPr marL="0" indent="0" algn="ctr">
              <a:buNone/>
            </a:pPr>
            <a:r>
              <a:rPr lang="fr-CH" i="1">
                <a:latin typeface="Palatino Linotype" panose="02040502050505030304" pitchFamily="18" charset="0"/>
                <a:cs typeface="Calibri Light" panose="020F0302020204030204" pitchFamily="34" charset="0"/>
              </a:rPr>
              <a:t>Q10. A chi-square test can be applied to a one-dimensional frequency table</a:t>
            </a:r>
          </a:p>
          <a:p>
            <a:pPr marL="0" indent="0">
              <a:buNone/>
            </a:pPr>
            <a:endParaRPr lang="fr-CH" sz="2800">
              <a:latin typeface="Palatino Linotype" panose="02040502050505030304" pitchFamily="18" charset="0"/>
              <a:cs typeface="Calibri Light" panose="020F0302020204030204" pitchFamily="34" charset="0"/>
            </a:endParaRPr>
          </a:p>
          <a:p>
            <a:pPr marL="0" indent="0">
              <a:buNone/>
            </a:pPr>
            <a:r>
              <a:rPr lang="fr-CH" sz="2400">
                <a:latin typeface="Century Gothic" panose="020B0502020202020204" pitchFamily="34" charset="0"/>
                <a:cs typeface="Calibri Light" panose="020F0302020204030204" pitchFamily="34" charset="0"/>
              </a:rPr>
              <a:t>TRUE</a:t>
            </a:r>
          </a:p>
          <a:p>
            <a:pPr marL="0" indent="0">
              <a:buNone/>
            </a:pPr>
            <a:r>
              <a:rPr lang="fr-CH" sz="2400">
                <a:latin typeface="Century Gothic" panose="020B0502020202020204" pitchFamily="34" charset="0"/>
                <a:cs typeface="Calibri Light" panose="020F0302020204030204" pitchFamily="34" charset="0"/>
              </a:rPr>
              <a:t>FALSE</a:t>
            </a:r>
          </a:p>
        </p:txBody>
      </p:sp>
      <p:pic>
        <p:nvPicPr>
          <p:cNvPr id="6" name="Picture 5">
            <a:extLst>
              <a:ext uri="{FF2B5EF4-FFF2-40B4-BE49-F238E27FC236}">
                <a16:creationId xmlns:a16="http://schemas.microsoft.com/office/drawing/2014/main" id="{BD213601-F74D-4742-B39A-5DF7BAAA54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7808" y="4653136"/>
            <a:ext cx="5047926" cy="1133954"/>
          </a:xfrm>
          <a:prstGeom prst="rect">
            <a:avLst/>
          </a:prstGeom>
        </p:spPr>
      </p:pic>
      <p:pic>
        <p:nvPicPr>
          <p:cNvPr id="8" name="Picture 7">
            <a:extLst>
              <a:ext uri="{FF2B5EF4-FFF2-40B4-BE49-F238E27FC236}">
                <a16:creationId xmlns:a16="http://schemas.microsoft.com/office/drawing/2014/main" id="{892C1B2C-6567-46ED-AB81-A156996CF5B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6826" b="22505"/>
          <a:stretch/>
        </p:blipFill>
        <p:spPr>
          <a:xfrm>
            <a:off x="7320136" y="273857"/>
            <a:ext cx="4705007" cy="1023149"/>
          </a:xfrm>
          <a:prstGeom prst="rect">
            <a:avLst/>
          </a:prstGeom>
        </p:spPr>
      </p:pic>
    </p:spTree>
    <p:extLst>
      <p:ext uri="{BB962C8B-B14F-4D97-AF65-F5344CB8AC3E}">
        <p14:creationId xmlns:p14="http://schemas.microsoft.com/office/powerpoint/2010/main" val="3719997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9456" y="1600200"/>
            <a:ext cx="8928992" cy="4925144"/>
          </a:xfrm>
        </p:spPr>
        <p:txBody>
          <a:bodyPr>
            <a:normAutofit/>
          </a:bodyPr>
          <a:lstStyle/>
          <a:p>
            <a:r>
              <a:rPr lang="fr-CH" sz="1800">
                <a:latin typeface="Calibri Light" panose="020F0302020204030204" pitchFamily="34" charset="0"/>
                <a:cs typeface="Calibri Light" panose="020F0302020204030204" pitchFamily="34" charset="0"/>
              </a:rPr>
              <a:t>It is a common misconception that a chi-square test can only be applied to a two-dimensional table. Adding to confusion, some software </a:t>
            </a:r>
            <a:r>
              <a:rPr lang="fr-CH" sz="1800" i="1">
                <a:latin typeface="Calibri Light" panose="020F0302020204030204" pitchFamily="34" charset="0"/>
                <a:cs typeface="Calibri Light" panose="020F0302020204030204" pitchFamily="34" charset="0"/>
              </a:rPr>
              <a:t>only </a:t>
            </a:r>
            <a:r>
              <a:rPr lang="fr-CH" sz="1800">
                <a:latin typeface="Calibri Light" panose="020F0302020204030204" pitchFamily="34" charset="0"/>
                <a:cs typeface="Calibri Light" panose="020F0302020204030204" pitchFamily="34" charset="0"/>
              </a:rPr>
              <a:t>accept two-dimensional tables for analysis!</a:t>
            </a:r>
          </a:p>
          <a:p>
            <a:endParaRPr lang="fr-CH" sz="1800">
              <a:latin typeface="Calibri Light" panose="020F0302020204030204" pitchFamily="34" charset="0"/>
              <a:cs typeface="Calibri Light" panose="020F0302020204030204" pitchFamily="34" charset="0"/>
            </a:endParaRPr>
          </a:p>
          <a:p>
            <a:r>
              <a:rPr lang="fr-CH" sz="1800">
                <a:latin typeface="Calibri Light" panose="020F0302020204030204" pitchFamily="34" charset="0"/>
                <a:cs typeface="Calibri Light" panose="020F0302020204030204" pitchFamily="34" charset="0"/>
              </a:rPr>
              <a:t>However, the chi-square test can just as well be applied to a one-dimensional table, including the case where there are only two proportions to compare!</a:t>
            </a:r>
          </a:p>
          <a:p>
            <a:endParaRPr lang="fr-CH" sz="1800">
              <a:latin typeface="Calibri Light" panose="020F0302020204030204" pitchFamily="34" charset="0"/>
              <a:cs typeface="Calibri Light" panose="020F0302020204030204" pitchFamily="34" charset="0"/>
            </a:endParaRPr>
          </a:p>
          <a:p>
            <a:r>
              <a:rPr lang="fr-CH" sz="1800">
                <a:latin typeface="Calibri Light" panose="020F0302020204030204" pitchFamily="34" charset="0"/>
                <a:cs typeface="Calibri Light" panose="020F0302020204030204" pitchFamily="34" charset="0"/>
              </a:rPr>
              <a:t>The interpretation of a significant one-dimensional chi-square test is that, for a variable A with </a:t>
            </a:r>
            <a:r>
              <a:rPr lang="fr-CH" sz="1800" i="1">
                <a:latin typeface="Calibri Light" panose="020F0302020204030204" pitchFamily="34" charset="0"/>
                <a:cs typeface="Calibri Light" panose="020F0302020204030204" pitchFamily="34" charset="0"/>
              </a:rPr>
              <a:t>a </a:t>
            </a:r>
            <a:r>
              <a:rPr lang="fr-CH" sz="1800">
                <a:latin typeface="Calibri Light" panose="020F0302020204030204" pitchFamily="34" charset="0"/>
                <a:cs typeface="Calibri Light" panose="020F0302020204030204" pitchFamily="34" charset="0"/>
              </a:rPr>
              <a:t>(categorical) levels, at </a:t>
            </a:r>
            <a:r>
              <a:rPr lang="fr-CH" sz="1800">
                <a:solidFill>
                  <a:srgbClr val="0070C0"/>
                </a:solidFill>
                <a:latin typeface="Calibri Light" panose="020F0302020204030204" pitchFamily="34" charset="0"/>
                <a:cs typeface="Calibri Light" panose="020F0302020204030204" pitchFamily="34" charset="0"/>
              </a:rPr>
              <a:t>least one pair of observed frequencies</a:t>
            </a:r>
            <a:r>
              <a:rPr lang="fr-CH" sz="1800">
                <a:latin typeface="Calibri Light" panose="020F0302020204030204" pitchFamily="34" charset="0"/>
                <a:cs typeface="Calibri Light" panose="020F0302020204030204" pitchFamily="34" charset="0"/>
              </a:rPr>
              <a:t> is significantly different from each other</a:t>
            </a: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A10. TRUE</a:t>
            </a:r>
            <a:endParaRPr lang="en-GB" sz="3200">
              <a:solidFill>
                <a:schemeClr val="tx2">
                  <a:lumMod val="75000"/>
                </a:schemeClr>
              </a:solidFill>
              <a:latin typeface="Tw Cen MT" panose="020B0602020104020603" pitchFamily="34" charset="0"/>
            </a:endParaRPr>
          </a:p>
        </p:txBody>
      </p:sp>
      <p:sp>
        <p:nvSpPr>
          <p:cNvPr id="4" name="Slide Number Placeholder 3">
            <a:extLst>
              <a:ext uri="{FF2B5EF4-FFF2-40B4-BE49-F238E27FC236}">
                <a16:creationId xmlns:a16="http://schemas.microsoft.com/office/drawing/2014/main" id="{B7A77AD7-3F50-4662-A977-7E66E7661FB5}"/>
              </a:ext>
            </a:extLst>
          </p:cNvPr>
          <p:cNvSpPr>
            <a:spLocks noGrp="1"/>
          </p:cNvSpPr>
          <p:nvPr>
            <p:ph type="sldNum" sz="quarter" idx="12"/>
          </p:nvPr>
        </p:nvSpPr>
        <p:spPr/>
        <p:txBody>
          <a:bodyPr/>
          <a:lstStyle/>
          <a:p>
            <a:fld id="{C1FDBBE5-22A6-4526-9CE2-8F57881DBE87}" type="slidenum">
              <a:rPr lang="en-GB" smtClean="0"/>
              <a:t>29</a:t>
            </a:fld>
            <a:endParaRPr lang="en-GB"/>
          </a:p>
        </p:txBody>
      </p:sp>
      <p:cxnSp>
        <p:nvCxnSpPr>
          <p:cNvPr id="13" name="Straight Connector 12">
            <a:extLst>
              <a:ext uri="{FF2B5EF4-FFF2-40B4-BE49-F238E27FC236}">
                <a16:creationId xmlns:a16="http://schemas.microsoft.com/office/drawing/2014/main" id="{76FD5FAF-38FF-4FFA-B75B-8DF35CE04597}"/>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002C16CB-D8DF-45D1-AE44-7BCC82EBD9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3792" y="4869160"/>
            <a:ext cx="5047926" cy="1133954"/>
          </a:xfrm>
          <a:prstGeom prst="rect">
            <a:avLst/>
          </a:prstGeom>
        </p:spPr>
      </p:pic>
    </p:spTree>
    <p:extLst>
      <p:ext uri="{BB962C8B-B14F-4D97-AF65-F5344CB8AC3E}">
        <p14:creationId xmlns:p14="http://schemas.microsoft.com/office/powerpoint/2010/main" val="1541012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9456" y="1600200"/>
            <a:ext cx="6696744" cy="4925144"/>
          </a:xfrm>
        </p:spPr>
        <p:txBody>
          <a:bodyPr>
            <a:noAutofit/>
          </a:bodyPr>
          <a:lstStyle/>
          <a:p>
            <a:r>
              <a:rPr lang="fr-CH" sz="1800">
                <a:latin typeface="Calibri Light" panose="020F0302020204030204" pitchFamily="34" charset="0"/>
                <a:cs typeface="Calibri Light" panose="020F0302020204030204" pitchFamily="34" charset="0"/>
              </a:rPr>
              <a:t>For this workshop we will examine common misconceptions in statistics. The format will be rather informal and interactive.</a:t>
            </a:r>
          </a:p>
          <a:p>
            <a:endParaRPr lang="fr-CH" sz="1800">
              <a:latin typeface="Calibri Light" panose="020F0302020204030204" pitchFamily="34" charset="0"/>
              <a:cs typeface="Calibri Light" panose="020F0302020204030204" pitchFamily="34" charset="0"/>
            </a:endParaRPr>
          </a:p>
          <a:p>
            <a:r>
              <a:rPr lang="fr-CH" sz="1800">
                <a:latin typeface="Calibri Light" panose="020F0302020204030204" pitchFamily="34" charset="0"/>
                <a:cs typeface="Calibri Light" panose="020F0302020204030204" pitchFamily="34" charset="0"/>
              </a:rPr>
              <a:t>However, as a background reference I recommend to check out the website and book </a:t>
            </a:r>
            <a:r>
              <a:rPr lang="fr-CH" sz="1800" i="1">
                <a:latin typeface="Calibri Light" panose="020F0302020204030204" pitchFamily="34" charset="0"/>
                <a:cs typeface="Calibri Light" panose="020F0302020204030204" pitchFamily="34" charset="0"/>
              </a:rPr>
              <a:t>Statistics Done Wrong</a:t>
            </a:r>
            <a:r>
              <a:rPr lang="fr-CH" sz="1800">
                <a:latin typeface="Calibri Light" panose="020F0302020204030204" pitchFamily="34" charset="0"/>
                <a:cs typeface="Calibri Light" panose="020F0302020204030204" pitchFamily="34" charset="0"/>
              </a:rPr>
              <a:t>, by Alex Reinhart (2015).</a:t>
            </a:r>
          </a:p>
          <a:p>
            <a:endParaRPr lang="fr-CH" sz="1800">
              <a:latin typeface="Calibri Light" panose="020F0302020204030204" pitchFamily="34" charset="0"/>
              <a:cs typeface="Calibri Light" panose="020F0302020204030204" pitchFamily="34" charset="0"/>
            </a:endParaRPr>
          </a:p>
          <a:p>
            <a:endParaRPr lang="en-US" sz="1800">
              <a:latin typeface="Calibri Light" panose="020F0302020204030204" pitchFamily="34" charset="0"/>
              <a:cs typeface="Calibri Light" panose="020F0302020204030204" pitchFamily="34" charset="0"/>
            </a:endParaRPr>
          </a:p>
          <a:p>
            <a:endParaRPr lang="en-US" sz="1800">
              <a:latin typeface="Calibri Light" panose="020F0302020204030204" pitchFamily="34" charset="0"/>
              <a:cs typeface="Calibri Light" panose="020F0302020204030204" pitchFamily="34" charset="0"/>
            </a:endParaRPr>
          </a:p>
          <a:p>
            <a:endParaRPr lang="en-US" sz="1800">
              <a:latin typeface="Calibri Light" panose="020F0302020204030204" pitchFamily="34" charset="0"/>
              <a:cs typeface="Calibri Light" panose="020F0302020204030204" pitchFamily="34" charset="0"/>
            </a:endParaRPr>
          </a:p>
          <a:p>
            <a:endParaRPr lang="en-US" sz="1800">
              <a:latin typeface="Calibri Light" panose="020F0302020204030204" pitchFamily="34" charset="0"/>
              <a:cs typeface="Calibri Light" panose="020F0302020204030204" pitchFamily="34" charset="0"/>
            </a:endParaRPr>
          </a:p>
          <a:p>
            <a:pPr marL="0" indent="0">
              <a:buNone/>
            </a:pPr>
            <a:endParaRPr lang="en-US" sz="1800">
              <a:latin typeface="Calibri Light" panose="020F0302020204030204" pitchFamily="34" charset="0"/>
              <a:cs typeface="Calibri Light" panose="020F0302020204030204" pitchFamily="34" charset="0"/>
            </a:endParaRPr>
          </a:p>
          <a:p>
            <a:r>
              <a:rPr lang="en-US" sz="1800">
                <a:latin typeface="Calibri Light" panose="020F0302020204030204" pitchFamily="34" charset="0"/>
                <a:cs typeface="Calibri Light" panose="020F0302020204030204" pitchFamily="34" charset="0"/>
              </a:rPr>
              <a:t>The author claims that no prior knowledge of statistics is assumed, and can be used with any level of expertise!</a:t>
            </a:r>
            <a:endParaRPr lang="fr-CH" sz="1800">
              <a:latin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Background literature</a:t>
            </a:r>
            <a:endParaRPr lang="en-GB" sz="3200">
              <a:solidFill>
                <a:schemeClr val="tx2">
                  <a:lumMod val="75000"/>
                </a:schemeClr>
              </a:solidFill>
              <a:latin typeface="Tw Cen MT" panose="020B0602020104020603" pitchFamily="34" charset="0"/>
            </a:endParaRPr>
          </a:p>
        </p:txBody>
      </p:sp>
      <p:sp>
        <p:nvSpPr>
          <p:cNvPr id="4" name="Slide Number Placeholder 3">
            <a:extLst>
              <a:ext uri="{FF2B5EF4-FFF2-40B4-BE49-F238E27FC236}">
                <a16:creationId xmlns:a16="http://schemas.microsoft.com/office/drawing/2014/main" id="{B7A77AD7-3F50-4662-A977-7E66E7661FB5}"/>
              </a:ext>
            </a:extLst>
          </p:cNvPr>
          <p:cNvSpPr>
            <a:spLocks noGrp="1"/>
          </p:cNvSpPr>
          <p:nvPr>
            <p:ph type="sldNum" sz="quarter" idx="12"/>
          </p:nvPr>
        </p:nvSpPr>
        <p:spPr/>
        <p:txBody>
          <a:bodyPr/>
          <a:lstStyle/>
          <a:p>
            <a:fld id="{C1FDBBE5-22A6-4526-9CE2-8F57881DBE87}" type="slidenum">
              <a:rPr lang="en-GB" smtClean="0"/>
              <a:t>3</a:t>
            </a:fld>
            <a:endParaRPr lang="en-GB"/>
          </a:p>
        </p:txBody>
      </p:sp>
      <p:cxnSp>
        <p:nvCxnSpPr>
          <p:cNvPr id="13" name="Straight Connector 12">
            <a:extLst>
              <a:ext uri="{FF2B5EF4-FFF2-40B4-BE49-F238E27FC236}">
                <a16:creationId xmlns:a16="http://schemas.microsoft.com/office/drawing/2014/main" id="{62298D53-8A05-45E3-B242-54ADA497A807}"/>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624F7CF-95C7-4721-A63D-47E160448BD5}"/>
              </a:ext>
            </a:extLst>
          </p:cNvPr>
          <p:cNvSpPr txBox="1"/>
          <p:nvPr/>
        </p:nvSpPr>
        <p:spPr>
          <a:xfrm>
            <a:off x="8115881" y="5970178"/>
            <a:ext cx="2688659" cy="276999"/>
          </a:xfrm>
          <a:prstGeom prst="rect">
            <a:avLst/>
          </a:prstGeom>
          <a:noFill/>
        </p:spPr>
        <p:txBody>
          <a:bodyPr wrap="square">
            <a:spAutoFit/>
          </a:bodyPr>
          <a:lstStyle/>
          <a:p>
            <a:r>
              <a:rPr lang="en-CH" sz="1200">
                <a:latin typeface="Calibri Light" panose="020F0302020204030204" pitchFamily="34" charset="0"/>
                <a:cs typeface="Calibri Light" panose="020F0302020204030204" pitchFamily="34" charset="0"/>
                <a:hlinkClick r:id="rId2"/>
              </a:rPr>
              <a:t>https://www.statisticsdonewrong.com/</a:t>
            </a:r>
            <a:endParaRPr lang="en-CH" sz="1200">
              <a:latin typeface="Calibri Light" panose="020F0302020204030204" pitchFamily="34" charset="0"/>
              <a:cs typeface="Calibri Light" panose="020F0302020204030204" pitchFamily="34" charset="0"/>
            </a:endParaRPr>
          </a:p>
        </p:txBody>
      </p:sp>
      <p:pic>
        <p:nvPicPr>
          <p:cNvPr id="7" name="Picture 6">
            <a:extLst>
              <a:ext uri="{FF2B5EF4-FFF2-40B4-BE49-F238E27FC236}">
                <a16:creationId xmlns:a16="http://schemas.microsoft.com/office/drawing/2014/main" id="{84F17396-8198-4A76-9DE5-AACDAC16C9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0216" y="1684794"/>
            <a:ext cx="2764324" cy="4149080"/>
          </a:xfrm>
          <a:prstGeom prst="rect">
            <a:avLst/>
          </a:prstGeom>
          <a:effectLst>
            <a:outerShdw blurRad="63500" sx="102000" sy="102000" algn="ctr" rotWithShape="0">
              <a:prstClr val="black">
                <a:alpha val="40000"/>
              </a:prstClr>
            </a:outerShdw>
          </a:effectLst>
        </p:spPr>
      </p:pic>
      <p:sp>
        <p:nvSpPr>
          <p:cNvPr id="12" name="TextBox 11">
            <a:extLst>
              <a:ext uri="{FF2B5EF4-FFF2-40B4-BE49-F238E27FC236}">
                <a16:creationId xmlns:a16="http://schemas.microsoft.com/office/drawing/2014/main" id="{1D247857-09BF-4A9F-BDA1-48F0EAB692EE}"/>
              </a:ext>
            </a:extLst>
          </p:cNvPr>
          <p:cNvSpPr txBox="1"/>
          <p:nvPr/>
        </p:nvSpPr>
        <p:spPr>
          <a:xfrm>
            <a:off x="2135560" y="3501008"/>
            <a:ext cx="5082435" cy="1169551"/>
          </a:xfrm>
          <a:prstGeom prst="rect">
            <a:avLst/>
          </a:prstGeom>
          <a:noFill/>
        </p:spPr>
        <p:txBody>
          <a:bodyPr wrap="square">
            <a:spAutoFit/>
          </a:bodyPr>
          <a:lstStyle/>
          <a:p>
            <a:r>
              <a:rPr lang="en-US" sz="1400" i="1">
                <a:latin typeface="Palatino Linotype" panose="02040502050505030304" pitchFamily="18" charset="0"/>
                <a:cs typeface="Times New Roman" panose="02020603050405020304" pitchFamily="18" charset="0"/>
              </a:rPr>
              <a:t>“Statistics Done Wrong is a guide to the most popular statistical errors and slip-ups committed by scientists every day, in the lab and in peer-reviewed journals. Many of the errors are prevalent in vast swaths of the published literature, casting doubt on the findings of thousands of papers.”</a:t>
            </a:r>
          </a:p>
        </p:txBody>
      </p:sp>
    </p:spTree>
    <p:extLst>
      <p:ext uri="{BB962C8B-B14F-4D97-AF65-F5344CB8AC3E}">
        <p14:creationId xmlns:p14="http://schemas.microsoft.com/office/powerpoint/2010/main" val="9899283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A77AD7-3F50-4662-A977-7E66E7661FB5}"/>
              </a:ext>
            </a:extLst>
          </p:cNvPr>
          <p:cNvSpPr>
            <a:spLocks noGrp="1"/>
          </p:cNvSpPr>
          <p:nvPr>
            <p:ph type="sldNum" sz="quarter" idx="12"/>
          </p:nvPr>
        </p:nvSpPr>
        <p:spPr/>
        <p:txBody>
          <a:bodyPr/>
          <a:lstStyle/>
          <a:p>
            <a:fld id="{C1FDBBE5-22A6-4526-9CE2-8F57881DBE87}" type="slidenum">
              <a:rPr lang="en-GB" smtClean="0"/>
              <a:t>30</a:t>
            </a:fld>
            <a:endParaRPr lang="en-GB"/>
          </a:p>
        </p:txBody>
      </p:sp>
      <p:sp>
        <p:nvSpPr>
          <p:cNvPr id="3" name="Content Placeholder 2"/>
          <p:cNvSpPr>
            <a:spLocks noGrp="1"/>
          </p:cNvSpPr>
          <p:nvPr>
            <p:ph idx="1"/>
          </p:nvPr>
        </p:nvSpPr>
        <p:spPr>
          <a:xfrm>
            <a:off x="1451484" y="2204864"/>
            <a:ext cx="9289032" cy="3096343"/>
          </a:xfrm>
          <a:solidFill>
            <a:schemeClr val="bg1"/>
          </a:solidFill>
          <a:ln w="38100">
            <a:noFill/>
          </a:ln>
          <a:effectLst/>
        </p:spPr>
        <p:txBody>
          <a:bodyPr>
            <a:normAutofit/>
          </a:bodyPr>
          <a:lstStyle/>
          <a:p>
            <a:pPr marL="0" indent="0" algn="ctr">
              <a:buNone/>
            </a:pPr>
            <a:endParaRPr lang="fr-CH">
              <a:latin typeface="Univers" panose="020B0503020202020204" pitchFamily="34" charset="0"/>
              <a:cs typeface="Calibri Light" panose="020F0302020204030204" pitchFamily="34" charset="0"/>
            </a:endParaRPr>
          </a:p>
          <a:p>
            <a:pPr marL="0" indent="0" algn="ctr">
              <a:buNone/>
            </a:pPr>
            <a:r>
              <a:rPr lang="fr-CH" i="1">
                <a:latin typeface="Palatino Linotype" panose="02040502050505030304" pitchFamily="18" charset="0"/>
                <a:cs typeface="Calibri Light" panose="020F0302020204030204" pitchFamily="34" charset="0"/>
              </a:rPr>
              <a:t>Q11. Bayesian statistics are a class of non-parametric statistics</a:t>
            </a:r>
          </a:p>
          <a:p>
            <a:pPr marL="0" indent="0" algn="ctr">
              <a:buNone/>
            </a:pPr>
            <a:endParaRPr lang="fr-CH" sz="2800">
              <a:latin typeface="Palatino Linotype" panose="02040502050505030304" pitchFamily="18" charset="0"/>
              <a:cs typeface="Calibri Light" panose="020F0302020204030204" pitchFamily="34" charset="0"/>
            </a:endParaRPr>
          </a:p>
          <a:p>
            <a:pPr marL="0" indent="0" algn="ctr">
              <a:buNone/>
            </a:pPr>
            <a:r>
              <a:rPr lang="fr-CH" sz="2400">
                <a:latin typeface="Century Gothic" panose="020B0502020202020204" pitchFamily="34" charset="0"/>
                <a:cs typeface="Calibri Light" panose="020F0302020204030204" pitchFamily="34" charset="0"/>
              </a:rPr>
              <a:t>TRUE</a:t>
            </a:r>
          </a:p>
          <a:p>
            <a:pPr marL="0" indent="0" algn="ctr">
              <a:buNone/>
            </a:pPr>
            <a:r>
              <a:rPr lang="fr-CH" sz="2400">
                <a:latin typeface="Century Gothic" panose="020B0502020202020204" pitchFamily="34" charset="0"/>
                <a:cs typeface="Calibri Light" panose="020F0302020204030204" pitchFamily="34" charset="0"/>
              </a:rPr>
              <a:t>FALSE</a:t>
            </a:r>
          </a:p>
        </p:txBody>
      </p:sp>
      <p:pic>
        <p:nvPicPr>
          <p:cNvPr id="5" name="Picture 4">
            <a:extLst>
              <a:ext uri="{FF2B5EF4-FFF2-40B4-BE49-F238E27FC236}">
                <a16:creationId xmlns:a16="http://schemas.microsoft.com/office/drawing/2014/main" id="{325EE70A-6384-4FFE-96F8-74EDFE9D2BE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6826" b="22505"/>
          <a:stretch/>
        </p:blipFill>
        <p:spPr>
          <a:xfrm>
            <a:off x="7320136" y="273857"/>
            <a:ext cx="4705007" cy="1023149"/>
          </a:xfrm>
          <a:prstGeom prst="rect">
            <a:avLst/>
          </a:prstGeom>
        </p:spPr>
      </p:pic>
    </p:spTree>
    <p:extLst>
      <p:ext uri="{BB962C8B-B14F-4D97-AF65-F5344CB8AC3E}">
        <p14:creationId xmlns:p14="http://schemas.microsoft.com/office/powerpoint/2010/main" val="14975346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9456" y="1600200"/>
            <a:ext cx="8928992" cy="4925144"/>
          </a:xfrm>
        </p:spPr>
        <p:txBody>
          <a:bodyPr>
            <a:normAutofit/>
          </a:bodyPr>
          <a:lstStyle/>
          <a:p>
            <a:r>
              <a:rPr lang="fr-CH" sz="1800">
                <a:latin typeface="Calibri Light" panose="020F0302020204030204" pitchFamily="34" charset="0"/>
                <a:cs typeface="Calibri Light" panose="020F0302020204030204" pitchFamily="34" charset="0"/>
              </a:rPr>
              <a:t>Bayesian statistics are </a:t>
            </a:r>
            <a:r>
              <a:rPr lang="fr-CH" sz="1800" b="1">
                <a:solidFill>
                  <a:srgbClr val="C00000"/>
                </a:solidFill>
                <a:latin typeface="Calibri Light" panose="020F0302020204030204" pitchFamily="34" charset="0"/>
                <a:cs typeface="Calibri Light" panose="020F0302020204030204" pitchFamily="34" charset="0"/>
              </a:rPr>
              <a:t>more parametric than standard parametric statistics!</a:t>
            </a:r>
            <a:r>
              <a:rPr lang="fr-CH" sz="1800">
                <a:latin typeface="Calibri Light" panose="020F0302020204030204" pitchFamily="34" charset="0"/>
                <a:cs typeface="Calibri Light" panose="020F0302020204030204" pitchFamily="34" charset="0"/>
              </a:rPr>
              <a:t> This is because of the addition of </a:t>
            </a:r>
            <a:r>
              <a:rPr lang="fr-CH" sz="1800">
                <a:solidFill>
                  <a:srgbClr val="0070C0"/>
                </a:solidFill>
                <a:latin typeface="Calibri Light" panose="020F0302020204030204" pitchFamily="34" charset="0"/>
                <a:cs typeface="Calibri Light" panose="020F0302020204030204" pitchFamily="34" charset="0"/>
              </a:rPr>
              <a:t>prior distributions</a:t>
            </a:r>
            <a:r>
              <a:rPr lang="fr-CH" sz="1800">
                <a:latin typeface="Calibri Light" panose="020F0302020204030204" pitchFamily="34" charset="0"/>
                <a:cs typeface="Calibri Light" panose="020F0302020204030204" pitchFamily="34" charset="0"/>
              </a:rPr>
              <a:t>, on top of data distributions.</a:t>
            </a:r>
          </a:p>
          <a:p>
            <a:endParaRPr lang="fr-CH" sz="1800">
              <a:latin typeface="Calibri Light" panose="020F0302020204030204" pitchFamily="34" charset="0"/>
              <a:cs typeface="Calibri Light" panose="020F0302020204030204" pitchFamily="34" charset="0"/>
            </a:endParaRPr>
          </a:p>
          <a:p>
            <a:r>
              <a:rPr lang="fr-CH" sz="1800">
                <a:latin typeface="Calibri Light" panose="020F0302020204030204" pitchFamily="34" charset="0"/>
                <a:cs typeface="Calibri Light" panose="020F0302020204030204" pitchFamily="34" charset="0"/>
              </a:rPr>
              <a:t>Standard regression only makes a distributional assumption about the residuals. Bayesian normal regression also makes a distributional assumption about the coefficients!</a:t>
            </a:r>
          </a:p>
          <a:p>
            <a:pPr marL="0" indent="0">
              <a:buNone/>
            </a:pPr>
            <a:endParaRPr lang="fr-CH" sz="1800">
              <a:latin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Q11. FALSE</a:t>
            </a:r>
            <a:endParaRPr lang="en-GB" sz="3200">
              <a:solidFill>
                <a:schemeClr val="tx2">
                  <a:lumMod val="75000"/>
                </a:schemeClr>
              </a:solidFill>
              <a:latin typeface="Tw Cen MT" panose="020B0602020104020603" pitchFamily="34" charset="0"/>
            </a:endParaRPr>
          </a:p>
        </p:txBody>
      </p:sp>
      <p:sp>
        <p:nvSpPr>
          <p:cNvPr id="4" name="Slide Number Placeholder 3">
            <a:extLst>
              <a:ext uri="{FF2B5EF4-FFF2-40B4-BE49-F238E27FC236}">
                <a16:creationId xmlns:a16="http://schemas.microsoft.com/office/drawing/2014/main" id="{B7A77AD7-3F50-4662-A977-7E66E7661FB5}"/>
              </a:ext>
            </a:extLst>
          </p:cNvPr>
          <p:cNvSpPr>
            <a:spLocks noGrp="1"/>
          </p:cNvSpPr>
          <p:nvPr>
            <p:ph type="sldNum" sz="quarter" idx="12"/>
          </p:nvPr>
        </p:nvSpPr>
        <p:spPr/>
        <p:txBody>
          <a:bodyPr/>
          <a:lstStyle/>
          <a:p>
            <a:fld id="{C1FDBBE5-22A6-4526-9CE2-8F57881DBE87}" type="slidenum">
              <a:rPr lang="en-GB" smtClean="0"/>
              <a:t>31</a:t>
            </a:fld>
            <a:endParaRPr lang="en-GB"/>
          </a:p>
        </p:txBody>
      </p:sp>
      <p:cxnSp>
        <p:nvCxnSpPr>
          <p:cNvPr id="13" name="Straight Connector 12">
            <a:extLst>
              <a:ext uri="{FF2B5EF4-FFF2-40B4-BE49-F238E27FC236}">
                <a16:creationId xmlns:a16="http://schemas.microsoft.com/office/drawing/2014/main" id="{76FD5FAF-38FF-4FFA-B75B-8DF35CE04597}"/>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2FB45962-0C66-4B72-82E6-FE388A1EB044}"/>
              </a:ext>
            </a:extLst>
          </p:cNvPr>
          <p:cNvSpPr txBox="1"/>
          <p:nvPr/>
        </p:nvSpPr>
        <p:spPr>
          <a:xfrm>
            <a:off x="2423592" y="3932247"/>
            <a:ext cx="2242922" cy="461665"/>
          </a:xfrm>
          <a:prstGeom prst="rect">
            <a:avLst/>
          </a:prstGeom>
          <a:noFill/>
          <a:ln>
            <a:solidFill>
              <a:schemeClr val="tx1"/>
            </a:solidFill>
            <a:prstDash val="dash"/>
          </a:ln>
        </p:spPr>
        <p:txBody>
          <a:bodyPr wrap="none" rtlCol="0">
            <a:spAutoFit/>
          </a:bodyPr>
          <a:lstStyle/>
          <a:p>
            <a:r>
              <a:rPr lang="en-US" sz="2400" i="1">
                <a:latin typeface="Palatino Linotype" panose="02040502050505030304" pitchFamily="18" charset="0"/>
              </a:rPr>
              <a:t>Y = </a:t>
            </a:r>
            <a:r>
              <a:rPr lang="el-GR" sz="2400" b="1" i="1">
                <a:solidFill>
                  <a:srgbClr val="C00000"/>
                </a:solidFill>
                <a:latin typeface="Palatino Linotype" panose="02040502050505030304" pitchFamily="18" charset="0"/>
              </a:rPr>
              <a:t>β</a:t>
            </a:r>
            <a:r>
              <a:rPr lang="en-US" sz="2400" b="1" i="1" baseline="-25000">
                <a:solidFill>
                  <a:srgbClr val="C00000"/>
                </a:solidFill>
                <a:latin typeface="Palatino Linotype" panose="02040502050505030304" pitchFamily="18" charset="0"/>
              </a:rPr>
              <a:t>0</a:t>
            </a:r>
            <a:r>
              <a:rPr lang="en-US" sz="2400" i="1">
                <a:latin typeface="Palatino Linotype" panose="02040502050505030304" pitchFamily="18" charset="0"/>
              </a:rPr>
              <a:t> + </a:t>
            </a:r>
            <a:r>
              <a:rPr lang="el-GR" sz="2400" b="1" i="1">
                <a:solidFill>
                  <a:srgbClr val="C00000"/>
                </a:solidFill>
                <a:latin typeface="Palatino Linotype" panose="02040502050505030304" pitchFamily="18" charset="0"/>
              </a:rPr>
              <a:t>β</a:t>
            </a:r>
            <a:r>
              <a:rPr lang="en-US" sz="2400" b="1" i="1" baseline="-25000">
                <a:solidFill>
                  <a:srgbClr val="C00000"/>
                </a:solidFill>
                <a:latin typeface="Palatino Linotype" panose="02040502050505030304" pitchFamily="18" charset="0"/>
              </a:rPr>
              <a:t>1</a:t>
            </a:r>
            <a:r>
              <a:rPr lang="en-US" sz="2400" i="1">
                <a:latin typeface="Palatino Linotype" panose="02040502050505030304" pitchFamily="18" charset="0"/>
              </a:rPr>
              <a:t>X + </a:t>
            </a:r>
            <a:r>
              <a:rPr lang="el-GR" sz="2400" b="1" i="1">
                <a:solidFill>
                  <a:srgbClr val="0070C0"/>
                </a:solidFill>
                <a:latin typeface="Palatino Linotype" panose="02040502050505030304" pitchFamily="18" charset="0"/>
              </a:rPr>
              <a:t>ε</a:t>
            </a:r>
            <a:endParaRPr lang="en-CH" sz="2400" b="1" i="1">
              <a:solidFill>
                <a:srgbClr val="0070C0"/>
              </a:solidFill>
              <a:latin typeface="Palatino Linotype" panose="02040502050505030304" pitchFamily="18" charset="0"/>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11A4825-DEE2-4D88-A2A8-F45DC5058421}"/>
                  </a:ext>
                </a:extLst>
              </p:cNvPr>
              <p:cNvSpPr txBox="1"/>
              <p:nvPr/>
            </p:nvSpPr>
            <p:spPr>
              <a:xfrm>
                <a:off x="5893697" y="4907332"/>
                <a:ext cx="1607748"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fr-CH" sz="2000" b="0" i="1" smtClean="0">
                              <a:latin typeface="Cambria Math" panose="02040503050406030204" pitchFamily="18" charset="0"/>
                            </a:rPr>
                          </m:ctrlPr>
                        </m:sSubPr>
                        <m:e>
                          <m:r>
                            <a:rPr lang="fr-CH" sz="2000" b="1" i="0" smtClean="0">
                              <a:solidFill>
                                <a:srgbClr val="C00000"/>
                              </a:solidFill>
                              <a:latin typeface="Cambria Math"/>
                              <a:ea typeface="Cambria Math"/>
                            </a:rPr>
                            <m:t>𝛃</m:t>
                          </m:r>
                          <m:r>
                            <a:rPr lang="fr-CH" sz="2000" b="0" i="1" smtClean="0">
                              <a:latin typeface="Cambria Math"/>
                              <a:ea typeface="Cambria Math"/>
                            </a:rPr>
                            <m:t> ~ </m:t>
                          </m:r>
                          <m:r>
                            <a:rPr lang="fr-CH" sz="2000" b="0" i="1" smtClean="0">
                              <a:latin typeface="Cambria Math"/>
                            </a:rPr>
                            <m:t>𝑁</m:t>
                          </m:r>
                        </m:e>
                        <m:sub>
                          <m:r>
                            <a:rPr lang="fr-CH" sz="2000" b="0" i="1" smtClean="0">
                              <a:latin typeface="Cambria Math"/>
                            </a:rPr>
                            <m:t>𝑃</m:t>
                          </m:r>
                        </m:sub>
                      </m:sSub>
                      <m:r>
                        <a:rPr lang="fr-CH" sz="2000" b="0" i="1" smtClean="0">
                          <a:latin typeface="Cambria Math"/>
                        </a:rPr>
                        <m:t>(</m:t>
                      </m:r>
                      <m:r>
                        <a:rPr lang="fr-CH" sz="2000" b="1" i="1" smtClean="0">
                          <a:latin typeface="Cambria Math"/>
                        </a:rPr>
                        <m:t>𝟎</m:t>
                      </m:r>
                      <m:r>
                        <a:rPr lang="fr-CH" sz="2000" b="0" i="1" smtClean="0">
                          <a:latin typeface="Cambria Math"/>
                        </a:rPr>
                        <m:t>,</m:t>
                      </m:r>
                      <m:r>
                        <a:rPr lang="el-GR" sz="2000" b="1" i="0" smtClean="0">
                          <a:latin typeface="Cambria Math"/>
                        </a:rPr>
                        <m:t>𝚺</m:t>
                      </m:r>
                      <m:r>
                        <a:rPr lang="fr-CH" sz="2000" b="0" i="1" smtClean="0">
                          <a:latin typeface="Cambria Math"/>
                        </a:rPr>
                        <m:t>)</m:t>
                      </m:r>
                    </m:oMath>
                  </m:oMathPara>
                </a14:m>
                <a:endParaRPr lang="en-GB" sz="2000"/>
              </a:p>
            </p:txBody>
          </p:sp>
        </mc:Choice>
        <mc:Fallback xmlns="">
          <p:sp>
            <p:nvSpPr>
              <p:cNvPr id="7" name="TextBox 6">
                <a:extLst>
                  <a:ext uri="{FF2B5EF4-FFF2-40B4-BE49-F238E27FC236}">
                    <a16:creationId xmlns:a16="http://schemas.microsoft.com/office/drawing/2014/main" id="{D11A4825-DEE2-4D88-A2A8-F45DC5058421}"/>
                  </a:ext>
                </a:extLst>
              </p:cNvPr>
              <p:cNvSpPr txBox="1">
                <a:spLocks noRot="1" noChangeAspect="1" noMove="1" noResize="1" noEditPoints="1" noAdjustHandles="1" noChangeArrowheads="1" noChangeShapeType="1" noTextEdit="1"/>
              </p:cNvSpPr>
              <p:nvPr/>
            </p:nvSpPr>
            <p:spPr>
              <a:xfrm>
                <a:off x="5893697" y="4907332"/>
                <a:ext cx="1607748" cy="400110"/>
              </a:xfrm>
              <a:prstGeom prst="rect">
                <a:avLst/>
              </a:prstGeom>
              <a:blipFill>
                <a:blip r:embed="rId2"/>
                <a:stretch>
                  <a:fillRect b="-15152"/>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graphicFrame>
            <p:nvGraphicFramePr>
              <p:cNvPr id="8" name="Table 7">
                <a:extLst>
                  <a:ext uri="{FF2B5EF4-FFF2-40B4-BE49-F238E27FC236}">
                    <a16:creationId xmlns:a16="http://schemas.microsoft.com/office/drawing/2014/main" id="{B8ADF648-09E2-436E-8A10-20826EDEC32C}"/>
                  </a:ext>
                </a:extLst>
              </p:cNvPr>
              <p:cNvGraphicFramePr>
                <a:graphicFrameLocks noGrp="1"/>
              </p:cNvGraphicFramePr>
              <p:nvPr>
                <p:extLst>
                  <p:ext uri="{D42A27DB-BD31-4B8C-83A1-F6EECF244321}">
                    <p14:modId xmlns:p14="http://schemas.microsoft.com/office/powerpoint/2010/main" val="1397765995"/>
                  </p:ext>
                </p:extLst>
              </p:nvPr>
            </p:nvGraphicFramePr>
            <p:xfrm>
              <a:off x="8587172" y="4404006"/>
              <a:ext cx="1872208" cy="1483360"/>
            </p:xfrm>
            <a:graphic>
              <a:graphicData uri="http://schemas.openxmlformats.org/drawingml/2006/table">
                <a:tbl>
                  <a:tblPr firstRow="1" bandRow="1">
                    <a:tableStyleId>{2D5ABB26-0587-4C30-8999-92F81FD0307C}</a:tableStyleId>
                  </a:tblPr>
                  <a:tblGrid>
                    <a:gridCol w="468052">
                      <a:extLst>
                        <a:ext uri="{9D8B030D-6E8A-4147-A177-3AD203B41FA5}">
                          <a16:colId xmlns:a16="http://schemas.microsoft.com/office/drawing/2014/main" val="20000"/>
                        </a:ext>
                      </a:extLst>
                    </a:gridCol>
                    <a:gridCol w="468052">
                      <a:extLst>
                        <a:ext uri="{9D8B030D-6E8A-4147-A177-3AD203B41FA5}">
                          <a16:colId xmlns:a16="http://schemas.microsoft.com/office/drawing/2014/main" val="20001"/>
                        </a:ext>
                      </a:extLst>
                    </a:gridCol>
                    <a:gridCol w="468052">
                      <a:extLst>
                        <a:ext uri="{9D8B030D-6E8A-4147-A177-3AD203B41FA5}">
                          <a16:colId xmlns:a16="http://schemas.microsoft.com/office/drawing/2014/main" val="20002"/>
                        </a:ext>
                      </a:extLst>
                    </a:gridCol>
                    <a:gridCol w="468052">
                      <a:extLst>
                        <a:ext uri="{9D8B030D-6E8A-4147-A177-3AD203B41FA5}">
                          <a16:colId xmlns:a16="http://schemas.microsoft.com/office/drawing/2014/main" val="20003"/>
                        </a:ext>
                      </a:extLst>
                    </a:gridCol>
                  </a:tblGrid>
                  <a:tr h="370840">
                    <a:tc>
                      <a:txBody>
                        <a:bodyPr/>
                        <a:lstStyle/>
                        <a:p>
                          <a:pPr algn="ctr"/>
                          <a:r>
                            <a:rPr lang="fr-CH" sz="1200">
                              <a:latin typeface="Times New Roman" panose="02020603050405020304" pitchFamily="18" charset="0"/>
                              <a:cs typeface="Times New Roman" panose="02020603050405020304" pitchFamily="18" charset="0"/>
                            </a:rPr>
                            <a:t>(1/</a:t>
                          </a:r>
                          <a:r>
                            <a:rPr lang="el-GR" sz="1200">
                              <a:latin typeface="Times New Roman" panose="02020603050405020304" pitchFamily="18" charset="0"/>
                              <a:cs typeface="Times New Roman" panose="02020603050405020304" pitchFamily="18" charset="0"/>
                            </a:rPr>
                            <a:t>λ</a:t>
                          </a:r>
                          <a:r>
                            <a:rPr lang="en-GB" sz="1200">
                              <a:latin typeface="Times New Roman" panose="02020603050405020304" pitchFamily="18" charset="0"/>
                              <a:cs typeface="Times New Roman" panose="02020603050405020304" pitchFamily="18" charset="0"/>
                            </a:rPr>
                            <a:t>)</a:t>
                          </a:r>
                          <a:r>
                            <a:rPr lang="en-GB" sz="1200" baseline="30000">
                              <a:latin typeface="Times New Roman" panose="02020603050405020304" pitchFamily="18" charset="0"/>
                              <a:cs typeface="Times New Roman" panose="02020603050405020304" pitchFamily="18" charset="0"/>
                            </a:rPr>
                            <a:t>2</a:t>
                          </a:r>
                          <a:endParaRPr lang="en-GB" sz="1200" baseline="30000"/>
                        </a:p>
                      </a:txBody>
                      <a:tcPr marL="0" marR="0" marT="0" marB="0" anchor="ctr">
                        <a:lnL w="12700" cap="flat" cmpd="sng" algn="ctr">
                          <a:solidFill>
                            <a:schemeClr val="tx1"/>
                          </a:solidFill>
                          <a:prstDash val="solid"/>
                          <a:round/>
                          <a:headEnd type="none" w="med" len="med"/>
                          <a:tailEnd type="none" w="med" len="med"/>
                        </a:lnL>
                      </a:tcPr>
                    </a:tc>
                    <a:tc>
                      <a:txBody>
                        <a:bodyPr/>
                        <a:lstStyle/>
                        <a:p>
                          <a:pPr algn="ctr"/>
                          <a:r>
                            <a:rPr lang="en-GB" sz="1200"/>
                            <a:t>0</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1200" i="1" smtClean="0">
                                    <a:latin typeface="Cambria Math" panose="02040503050406030204" pitchFamily="18" charset="0"/>
                                  </a:rPr>
                                  <m:t>⋯</m:t>
                                </m:r>
                              </m:oMath>
                            </m:oMathPara>
                          </a14:m>
                          <a:endParaRPr lang="en-GB" sz="1200"/>
                        </a:p>
                      </a:txBody>
                      <a:tcPr marL="0" marR="0" marT="0" marB="0" anchor="ctr"/>
                    </a:tc>
                    <a:tc>
                      <a:txBody>
                        <a:bodyPr/>
                        <a:lstStyle/>
                        <a:p>
                          <a:pPr algn="ctr"/>
                          <a:r>
                            <a:rPr lang="en-GB" sz="1200"/>
                            <a:t>0</a:t>
                          </a:r>
                        </a:p>
                      </a:txBody>
                      <a:tcPr marL="0" marR="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0"/>
                      </a:ext>
                    </a:extLst>
                  </a:tr>
                  <a:tr h="370840">
                    <a:tc>
                      <a:txBody>
                        <a:bodyPr/>
                        <a:lstStyle/>
                        <a:p>
                          <a:pPr algn="ctr"/>
                          <a:r>
                            <a:rPr lang="en-GB" sz="1200"/>
                            <a:t>0</a:t>
                          </a:r>
                        </a:p>
                      </a:txBody>
                      <a:tcPr marL="0" marR="0" marT="0" marB="0" anchor="ctr">
                        <a:lnL w="12700" cap="flat" cmpd="sng" algn="ctr">
                          <a:solidFill>
                            <a:schemeClr val="tx1"/>
                          </a:solidFill>
                          <a:prstDash val="solid"/>
                          <a:round/>
                          <a:headEnd type="none" w="med" len="med"/>
                          <a:tailEnd type="none" w="med" len="med"/>
                        </a:lnL>
                      </a:tcPr>
                    </a:tc>
                    <a:tc>
                      <a:txBody>
                        <a:bodyPr/>
                        <a:lstStyle/>
                        <a:p>
                          <a:pPr algn="ctr"/>
                          <a:r>
                            <a:rPr lang="fr-CH" sz="1200">
                              <a:latin typeface="Times New Roman" panose="02020603050405020304" pitchFamily="18" charset="0"/>
                              <a:cs typeface="Times New Roman" panose="02020603050405020304" pitchFamily="18" charset="0"/>
                            </a:rPr>
                            <a:t>(1/</a:t>
                          </a:r>
                          <a:r>
                            <a:rPr lang="el-GR" sz="1200">
                              <a:latin typeface="Times New Roman" panose="02020603050405020304" pitchFamily="18" charset="0"/>
                              <a:cs typeface="Times New Roman" panose="02020603050405020304" pitchFamily="18" charset="0"/>
                            </a:rPr>
                            <a:t>λ</a:t>
                          </a:r>
                          <a:r>
                            <a:rPr lang="en-GB" sz="1200">
                              <a:latin typeface="Times New Roman" panose="02020603050405020304" pitchFamily="18" charset="0"/>
                              <a:cs typeface="Times New Roman" panose="02020603050405020304" pitchFamily="18" charset="0"/>
                            </a:rPr>
                            <a:t>)</a:t>
                          </a:r>
                          <a:r>
                            <a:rPr lang="en-GB" sz="1200" baseline="30000">
                              <a:latin typeface="Times New Roman" panose="02020603050405020304" pitchFamily="18" charset="0"/>
                              <a:cs typeface="Times New Roman" panose="02020603050405020304" pitchFamily="18" charset="0"/>
                            </a:rPr>
                            <a:t>2</a:t>
                          </a:r>
                          <a:endParaRPr lang="en-GB" sz="1200" baseline="30000"/>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1200" i="1" smtClean="0">
                                    <a:latin typeface="Cambria Math" panose="02040503050406030204" pitchFamily="18" charset="0"/>
                                  </a:rPr>
                                  <m:t>⋯</m:t>
                                </m:r>
                              </m:oMath>
                            </m:oMathPara>
                          </a14:m>
                          <a:endParaRPr lang="en-GB" sz="1200"/>
                        </a:p>
                      </a:txBody>
                      <a:tcPr marL="0" marR="0" marT="0" marB="0" anchor="ctr"/>
                    </a:tc>
                    <a:tc>
                      <a:txBody>
                        <a:bodyPr/>
                        <a:lstStyle/>
                        <a:p>
                          <a:pPr algn="ctr"/>
                          <a:r>
                            <a:rPr lang="en-GB" sz="1200"/>
                            <a:t>0</a:t>
                          </a:r>
                        </a:p>
                      </a:txBody>
                      <a:tcPr marL="0" marR="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370840">
                    <a:tc>
                      <a:txBody>
                        <a:bodyPr/>
                        <a:lstStyle/>
                        <a:p>
                          <a:pPr algn="ctr"/>
                          <a14:m>
                            <m:oMathPara xmlns:m="http://schemas.openxmlformats.org/officeDocument/2006/math">
                              <m:oMathParaPr>
                                <m:jc m:val="centerGroup"/>
                              </m:oMathParaPr>
                              <m:oMath xmlns:m="http://schemas.openxmlformats.org/officeDocument/2006/math">
                                <m:r>
                                  <a:rPr lang="en-GB" sz="1200" i="1" smtClean="0">
                                    <a:latin typeface="Cambria Math" panose="02040503050406030204" pitchFamily="18" charset="0"/>
                                  </a:rPr>
                                  <m:t>⋮</m:t>
                                </m:r>
                              </m:oMath>
                            </m:oMathPara>
                          </a14:m>
                          <a:endParaRPr lang="en-GB" sz="1200"/>
                        </a:p>
                      </a:txBody>
                      <a:tcPr marL="0" marR="0" marT="0" marB="0" anchor="ctr">
                        <a:lnL w="12700" cap="flat" cmpd="sng" algn="ctr">
                          <a:solidFill>
                            <a:schemeClr val="tx1"/>
                          </a:solidFill>
                          <a:prstDash val="solid"/>
                          <a:round/>
                          <a:headEnd type="none" w="med" len="med"/>
                          <a:tailEnd type="none" w="med" len="med"/>
                        </a:lnL>
                      </a:tcPr>
                    </a:tc>
                    <a:tc>
                      <a:txBody>
                        <a:bodyPr/>
                        <a:lstStyle/>
                        <a:p>
                          <a:pPr algn="ctr"/>
                          <a14:m>
                            <m:oMathPara xmlns:m="http://schemas.openxmlformats.org/officeDocument/2006/math">
                              <m:oMathParaPr>
                                <m:jc m:val="centerGroup"/>
                              </m:oMathParaPr>
                              <m:oMath xmlns:m="http://schemas.openxmlformats.org/officeDocument/2006/math">
                                <m:r>
                                  <a:rPr lang="en-GB" sz="1200" i="1" smtClean="0">
                                    <a:latin typeface="Cambria Math" panose="02040503050406030204" pitchFamily="18" charset="0"/>
                                  </a:rPr>
                                  <m:t>⋮</m:t>
                                </m:r>
                              </m:oMath>
                            </m:oMathPara>
                          </a14:m>
                          <a:endParaRPr lang="en-GB" sz="1200"/>
                        </a:p>
                      </a:txBody>
                      <a:tcPr marL="0" marR="0" marT="0" marB="0" anchor="ctr"/>
                    </a:tc>
                    <a:tc>
                      <a:txBody>
                        <a:bodyPr/>
                        <a:lstStyle/>
                        <a:p>
                          <a:pPr algn="ctr"/>
                          <a14:m>
                            <m:oMathPara xmlns:m="http://schemas.openxmlformats.org/officeDocument/2006/math">
                              <m:oMathParaPr>
                                <m:jc m:val="centerGroup"/>
                              </m:oMathParaPr>
                              <m:oMath xmlns:m="http://schemas.openxmlformats.org/officeDocument/2006/math">
                                <m:r>
                                  <a:rPr lang="en-GB" sz="1200" i="1" smtClean="0">
                                    <a:latin typeface="Cambria Math" panose="02040503050406030204" pitchFamily="18" charset="0"/>
                                  </a:rPr>
                                  <m:t>⋱</m:t>
                                </m:r>
                              </m:oMath>
                            </m:oMathPara>
                          </a14:m>
                          <a:endParaRPr lang="en-GB" sz="1200"/>
                        </a:p>
                      </a:txBody>
                      <a:tcPr marL="0" marR="0" marT="0" marB="0" anchor="ctr"/>
                    </a:tc>
                    <a:tc>
                      <a:txBody>
                        <a:bodyPr/>
                        <a:lstStyle/>
                        <a:p>
                          <a:pPr algn="ctr"/>
                          <a14:m>
                            <m:oMathPara xmlns:m="http://schemas.openxmlformats.org/officeDocument/2006/math">
                              <m:oMathParaPr>
                                <m:jc m:val="centerGroup"/>
                              </m:oMathParaPr>
                              <m:oMath xmlns:m="http://schemas.openxmlformats.org/officeDocument/2006/math">
                                <m:r>
                                  <a:rPr lang="en-GB" sz="1200" i="1" smtClean="0">
                                    <a:latin typeface="Cambria Math" panose="02040503050406030204" pitchFamily="18" charset="0"/>
                                  </a:rPr>
                                  <m:t>⋮</m:t>
                                </m:r>
                              </m:oMath>
                            </m:oMathPara>
                          </a14:m>
                          <a:endParaRPr lang="en-GB" sz="1200"/>
                        </a:p>
                      </a:txBody>
                      <a:tcPr marL="0" marR="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370840">
                    <a:tc>
                      <a:txBody>
                        <a:bodyPr/>
                        <a:lstStyle/>
                        <a:p>
                          <a:pPr algn="ctr"/>
                          <a:r>
                            <a:rPr lang="en-GB" sz="1200"/>
                            <a:t>0</a:t>
                          </a:r>
                        </a:p>
                      </a:txBody>
                      <a:tcPr marL="0" marR="0" marT="0" marB="0" anchor="ctr">
                        <a:lnL w="12700" cap="flat" cmpd="sng" algn="ctr">
                          <a:solidFill>
                            <a:schemeClr val="tx1"/>
                          </a:solidFill>
                          <a:prstDash val="solid"/>
                          <a:round/>
                          <a:headEnd type="none" w="med" len="med"/>
                          <a:tailEnd type="none" w="med" len="med"/>
                        </a:lnL>
                      </a:tcPr>
                    </a:tc>
                    <a:tc>
                      <a:txBody>
                        <a:bodyPr/>
                        <a:lstStyle/>
                        <a:p>
                          <a:pPr algn="ctr"/>
                          <a:r>
                            <a:rPr lang="en-GB" sz="1200"/>
                            <a:t>0</a:t>
                          </a:r>
                        </a:p>
                      </a:txBody>
                      <a:tcPr marL="0" marR="0" marT="0" marB="0" anchor="ctr"/>
                    </a:tc>
                    <a:tc>
                      <a:txBody>
                        <a:bodyPr/>
                        <a:lstStyle/>
                        <a:p>
                          <a:pPr algn="ctr"/>
                          <a14:m>
                            <m:oMathPara xmlns:m="http://schemas.openxmlformats.org/officeDocument/2006/math">
                              <m:oMathParaPr>
                                <m:jc m:val="centerGroup"/>
                              </m:oMathParaPr>
                              <m:oMath xmlns:m="http://schemas.openxmlformats.org/officeDocument/2006/math">
                                <m:r>
                                  <a:rPr lang="en-GB" sz="1200" i="1" smtClean="0">
                                    <a:latin typeface="Cambria Math" panose="02040503050406030204" pitchFamily="18" charset="0"/>
                                  </a:rPr>
                                  <m:t>⋯</m:t>
                                </m:r>
                              </m:oMath>
                            </m:oMathPara>
                          </a14:m>
                          <a:endParaRPr lang="en-GB" sz="1200"/>
                        </a:p>
                      </a:txBody>
                      <a:tcPr marL="0" marR="0" marT="0" marB="0" anchor="ctr"/>
                    </a:tc>
                    <a:tc>
                      <a:txBody>
                        <a:bodyPr/>
                        <a:lstStyle/>
                        <a:p>
                          <a:pPr algn="ctr"/>
                          <a:r>
                            <a:rPr lang="fr-CH" sz="1200">
                              <a:latin typeface="Times New Roman" panose="02020603050405020304" pitchFamily="18" charset="0"/>
                              <a:cs typeface="Times New Roman" panose="02020603050405020304" pitchFamily="18" charset="0"/>
                            </a:rPr>
                            <a:t>(1/</a:t>
                          </a:r>
                          <a:r>
                            <a:rPr lang="el-GR" sz="1200">
                              <a:latin typeface="Times New Roman" panose="02020603050405020304" pitchFamily="18" charset="0"/>
                              <a:cs typeface="Times New Roman" panose="02020603050405020304" pitchFamily="18" charset="0"/>
                            </a:rPr>
                            <a:t>λ</a:t>
                          </a:r>
                          <a:r>
                            <a:rPr lang="en-GB" sz="1200">
                              <a:latin typeface="Times New Roman" panose="02020603050405020304" pitchFamily="18" charset="0"/>
                              <a:cs typeface="Times New Roman" panose="02020603050405020304" pitchFamily="18" charset="0"/>
                            </a:rPr>
                            <a:t>)</a:t>
                          </a:r>
                          <a:r>
                            <a:rPr lang="en-GB" sz="1200" baseline="30000">
                              <a:latin typeface="Times New Roman" panose="02020603050405020304" pitchFamily="18" charset="0"/>
                              <a:cs typeface="Times New Roman" panose="02020603050405020304" pitchFamily="18" charset="0"/>
                            </a:rPr>
                            <a:t>2</a:t>
                          </a:r>
                          <a:endParaRPr lang="en-GB" sz="1200" baseline="30000"/>
                        </a:p>
                      </a:txBody>
                      <a:tcPr marL="0" marR="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bl>
              </a:graphicData>
            </a:graphic>
          </p:graphicFrame>
        </mc:Choice>
        <mc:Fallback xmlns="">
          <p:graphicFrame>
            <p:nvGraphicFramePr>
              <p:cNvPr id="8" name="Table 7">
                <a:extLst>
                  <a:ext uri="{FF2B5EF4-FFF2-40B4-BE49-F238E27FC236}">
                    <a16:creationId xmlns:a16="http://schemas.microsoft.com/office/drawing/2014/main" id="{B8ADF648-09E2-436E-8A10-20826EDEC32C}"/>
                  </a:ext>
                </a:extLst>
              </p:cNvPr>
              <p:cNvGraphicFramePr>
                <a:graphicFrameLocks noGrp="1"/>
              </p:cNvGraphicFramePr>
              <p:nvPr>
                <p:extLst>
                  <p:ext uri="{D42A27DB-BD31-4B8C-83A1-F6EECF244321}">
                    <p14:modId xmlns:p14="http://schemas.microsoft.com/office/powerpoint/2010/main" val="1397765995"/>
                  </p:ext>
                </p:extLst>
              </p:nvPr>
            </p:nvGraphicFramePr>
            <p:xfrm>
              <a:off x="8587172" y="4404006"/>
              <a:ext cx="1872208" cy="1483360"/>
            </p:xfrm>
            <a:graphic>
              <a:graphicData uri="http://schemas.openxmlformats.org/drawingml/2006/table">
                <a:tbl>
                  <a:tblPr firstRow="1" bandRow="1">
                    <a:tableStyleId>{2D5ABB26-0587-4C30-8999-92F81FD0307C}</a:tableStyleId>
                  </a:tblPr>
                  <a:tblGrid>
                    <a:gridCol w="468052">
                      <a:extLst>
                        <a:ext uri="{9D8B030D-6E8A-4147-A177-3AD203B41FA5}">
                          <a16:colId xmlns:a16="http://schemas.microsoft.com/office/drawing/2014/main" val="20000"/>
                        </a:ext>
                      </a:extLst>
                    </a:gridCol>
                    <a:gridCol w="468052">
                      <a:extLst>
                        <a:ext uri="{9D8B030D-6E8A-4147-A177-3AD203B41FA5}">
                          <a16:colId xmlns:a16="http://schemas.microsoft.com/office/drawing/2014/main" val="20001"/>
                        </a:ext>
                      </a:extLst>
                    </a:gridCol>
                    <a:gridCol w="468052">
                      <a:extLst>
                        <a:ext uri="{9D8B030D-6E8A-4147-A177-3AD203B41FA5}">
                          <a16:colId xmlns:a16="http://schemas.microsoft.com/office/drawing/2014/main" val="20002"/>
                        </a:ext>
                      </a:extLst>
                    </a:gridCol>
                    <a:gridCol w="468052">
                      <a:extLst>
                        <a:ext uri="{9D8B030D-6E8A-4147-A177-3AD203B41FA5}">
                          <a16:colId xmlns:a16="http://schemas.microsoft.com/office/drawing/2014/main" val="20003"/>
                        </a:ext>
                      </a:extLst>
                    </a:gridCol>
                  </a:tblGrid>
                  <a:tr h="370840">
                    <a:tc>
                      <a:txBody>
                        <a:bodyPr/>
                        <a:lstStyle/>
                        <a:p>
                          <a:pPr algn="ctr"/>
                          <a:r>
                            <a:rPr lang="fr-CH" sz="1200">
                              <a:latin typeface="Times New Roman" panose="02020603050405020304" pitchFamily="18" charset="0"/>
                              <a:cs typeface="Times New Roman" panose="02020603050405020304" pitchFamily="18" charset="0"/>
                            </a:rPr>
                            <a:t>(1/</a:t>
                          </a:r>
                          <a:r>
                            <a:rPr lang="el-GR" sz="1200">
                              <a:latin typeface="Times New Roman" panose="02020603050405020304" pitchFamily="18" charset="0"/>
                              <a:cs typeface="Times New Roman" panose="02020603050405020304" pitchFamily="18" charset="0"/>
                            </a:rPr>
                            <a:t>λ</a:t>
                          </a:r>
                          <a:r>
                            <a:rPr lang="en-GB" sz="1200">
                              <a:latin typeface="Times New Roman" panose="02020603050405020304" pitchFamily="18" charset="0"/>
                              <a:cs typeface="Times New Roman" panose="02020603050405020304" pitchFamily="18" charset="0"/>
                            </a:rPr>
                            <a:t>)</a:t>
                          </a:r>
                          <a:r>
                            <a:rPr lang="en-GB" sz="1200" baseline="30000">
                              <a:latin typeface="Times New Roman" panose="02020603050405020304" pitchFamily="18" charset="0"/>
                              <a:cs typeface="Times New Roman" panose="02020603050405020304" pitchFamily="18" charset="0"/>
                            </a:rPr>
                            <a:t>2</a:t>
                          </a:r>
                          <a:endParaRPr lang="en-GB" sz="1200" baseline="30000"/>
                        </a:p>
                      </a:txBody>
                      <a:tcPr marL="0" marR="0" marT="0" marB="0" anchor="ctr">
                        <a:lnL w="12700" cap="flat" cmpd="sng" algn="ctr">
                          <a:solidFill>
                            <a:schemeClr val="tx1"/>
                          </a:solidFill>
                          <a:prstDash val="solid"/>
                          <a:round/>
                          <a:headEnd type="none" w="med" len="med"/>
                          <a:tailEnd type="none" w="med" len="med"/>
                        </a:lnL>
                      </a:tcPr>
                    </a:tc>
                    <a:tc>
                      <a:txBody>
                        <a:bodyPr/>
                        <a:lstStyle/>
                        <a:p>
                          <a:pPr algn="ctr"/>
                          <a:r>
                            <a:rPr lang="en-GB" sz="1200"/>
                            <a:t>0</a:t>
                          </a:r>
                        </a:p>
                      </a:txBody>
                      <a:tcPr marL="0" marR="0" marT="0" marB="0" anchor="ctr"/>
                    </a:tc>
                    <a:tc>
                      <a:txBody>
                        <a:bodyPr/>
                        <a:lstStyle/>
                        <a:p>
                          <a:endParaRPr lang="en-CH"/>
                        </a:p>
                      </a:txBody>
                      <a:tcPr marL="0" marR="0" marT="0" marB="0" anchor="ctr">
                        <a:blipFill>
                          <a:blip r:embed="rId3"/>
                          <a:stretch>
                            <a:fillRect l="-201299" r="-101299" b="-301639"/>
                          </a:stretch>
                        </a:blipFill>
                      </a:tcPr>
                    </a:tc>
                    <a:tc>
                      <a:txBody>
                        <a:bodyPr/>
                        <a:lstStyle/>
                        <a:p>
                          <a:pPr algn="ctr"/>
                          <a:r>
                            <a:rPr lang="en-GB" sz="1200"/>
                            <a:t>0</a:t>
                          </a:r>
                        </a:p>
                      </a:txBody>
                      <a:tcPr marL="0" marR="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0"/>
                      </a:ext>
                    </a:extLst>
                  </a:tr>
                  <a:tr h="370840">
                    <a:tc>
                      <a:txBody>
                        <a:bodyPr/>
                        <a:lstStyle/>
                        <a:p>
                          <a:pPr algn="ctr"/>
                          <a:r>
                            <a:rPr lang="en-GB" sz="1200"/>
                            <a:t>0</a:t>
                          </a:r>
                        </a:p>
                      </a:txBody>
                      <a:tcPr marL="0" marR="0" marT="0" marB="0" anchor="ctr">
                        <a:lnL w="12700" cap="flat" cmpd="sng" algn="ctr">
                          <a:solidFill>
                            <a:schemeClr val="tx1"/>
                          </a:solidFill>
                          <a:prstDash val="solid"/>
                          <a:round/>
                          <a:headEnd type="none" w="med" len="med"/>
                          <a:tailEnd type="none" w="med" len="med"/>
                        </a:lnL>
                      </a:tcPr>
                    </a:tc>
                    <a:tc>
                      <a:txBody>
                        <a:bodyPr/>
                        <a:lstStyle/>
                        <a:p>
                          <a:pPr algn="ctr"/>
                          <a:r>
                            <a:rPr lang="fr-CH" sz="1200">
                              <a:latin typeface="Times New Roman" panose="02020603050405020304" pitchFamily="18" charset="0"/>
                              <a:cs typeface="Times New Roman" panose="02020603050405020304" pitchFamily="18" charset="0"/>
                            </a:rPr>
                            <a:t>(1/</a:t>
                          </a:r>
                          <a:r>
                            <a:rPr lang="el-GR" sz="1200">
                              <a:latin typeface="Times New Roman" panose="02020603050405020304" pitchFamily="18" charset="0"/>
                              <a:cs typeface="Times New Roman" panose="02020603050405020304" pitchFamily="18" charset="0"/>
                            </a:rPr>
                            <a:t>λ</a:t>
                          </a:r>
                          <a:r>
                            <a:rPr lang="en-GB" sz="1200">
                              <a:latin typeface="Times New Roman" panose="02020603050405020304" pitchFamily="18" charset="0"/>
                              <a:cs typeface="Times New Roman" panose="02020603050405020304" pitchFamily="18" charset="0"/>
                            </a:rPr>
                            <a:t>)</a:t>
                          </a:r>
                          <a:r>
                            <a:rPr lang="en-GB" sz="1200" baseline="30000">
                              <a:latin typeface="Times New Roman" panose="02020603050405020304" pitchFamily="18" charset="0"/>
                              <a:cs typeface="Times New Roman" panose="02020603050405020304" pitchFamily="18" charset="0"/>
                            </a:rPr>
                            <a:t>2</a:t>
                          </a:r>
                          <a:endParaRPr lang="en-GB" sz="1200" baseline="30000"/>
                        </a:p>
                      </a:txBody>
                      <a:tcPr marL="0" marR="0" marT="0" marB="0" anchor="ctr"/>
                    </a:tc>
                    <a:tc>
                      <a:txBody>
                        <a:bodyPr/>
                        <a:lstStyle/>
                        <a:p>
                          <a:endParaRPr lang="en-CH"/>
                        </a:p>
                      </a:txBody>
                      <a:tcPr marL="0" marR="0" marT="0" marB="0" anchor="ctr">
                        <a:blipFill>
                          <a:blip r:embed="rId3"/>
                          <a:stretch>
                            <a:fillRect l="-201299" t="-100000" r="-101299" b="-201639"/>
                          </a:stretch>
                        </a:blipFill>
                      </a:tcPr>
                    </a:tc>
                    <a:tc>
                      <a:txBody>
                        <a:bodyPr/>
                        <a:lstStyle/>
                        <a:p>
                          <a:pPr algn="ctr"/>
                          <a:r>
                            <a:rPr lang="en-GB" sz="1200"/>
                            <a:t>0</a:t>
                          </a:r>
                        </a:p>
                      </a:txBody>
                      <a:tcPr marL="0" marR="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370840">
                    <a:tc>
                      <a:txBody>
                        <a:bodyPr/>
                        <a:lstStyle/>
                        <a:p>
                          <a:endParaRPr lang="en-CH"/>
                        </a:p>
                      </a:txBody>
                      <a:tcPr marL="0" marR="0" marT="0" marB="0" anchor="ctr">
                        <a:lnL w="12700" cap="flat" cmpd="sng" algn="ctr">
                          <a:solidFill>
                            <a:schemeClr val="tx1"/>
                          </a:solidFill>
                          <a:prstDash val="solid"/>
                          <a:round/>
                          <a:headEnd type="none" w="med" len="med"/>
                          <a:tailEnd type="none" w="med" len="med"/>
                        </a:lnL>
                        <a:blipFill>
                          <a:blip r:embed="rId3"/>
                          <a:stretch>
                            <a:fillRect l="-1299" t="-200000" r="-301299" b="-101639"/>
                          </a:stretch>
                        </a:blipFill>
                      </a:tcPr>
                    </a:tc>
                    <a:tc>
                      <a:txBody>
                        <a:bodyPr/>
                        <a:lstStyle/>
                        <a:p>
                          <a:endParaRPr lang="en-CH"/>
                        </a:p>
                      </a:txBody>
                      <a:tcPr marL="0" marR="0" marT="0" marB="0" anchor="ctr">
                        <a:blipFill>
                          <a:blip r:embed="rId3"/>
                          <a:stretch>
                            <a:fillRect l="-101299" t="-200000" r="-201299" b="-101639"/>
                          </a:stretch>
                        </a:blipFill>
                      </a:tcPr>
                    </a:tc>
                    <a:tc>
                      <a:txBody>
                        <a:bodyPr/>
                        <a:lstStyle/>
                        <a:p>
                          <a:endParaRPr lang="en-CH"/>
                        </a:p>
                      </a:txBody>
                      <a:tcPr marL="0" marR="0" marT="0" marB="0" anchor="ctr">
                        <a:blipFill>
                          <a:blip r:embed="rId3"/>
                          <a:stretch>
                            <a:fillRect l="-201299" t="-200000" r="-101299" b="-101639"/>
                          </a:stretch>
                        </a:blipFill>
                      </a:tcPr>
                    </a:tc>
                    <a:tc>
                      <a:txBody>
                        <a:bodyPr/>
                        <a:lstStyle/>
                        <a:p>
                          <a:endParaRPr lang="en-CH"/>
                        </a:p>
                      </a:txBody>
                      <a:tcPr marL="0" marR="0" marT="0" marB="0" anchor="ctr">
                        <a:lnR w="12700" cap="flat" cmpd="sng" algn="ctr">
                          <a:solidFill>
                            <a:schemeClr val="tx1"/>
                          </a:solidFill>
                          <a:prstDash val="solid"/>
                          <a:round/>
                          <a:headEnd type="none" w="med" len="med"/>
                          <a:tailEnd type="none" w="med" len="med"/>
                        </a:lnR>
                        <a:blipFill>
                          <a:blip r:embed="rId3"/>
                          <a:stretch>
                            <a:fillRect l="-301299" t="-200000" r="-1299" b="-101639"/>
                          </a:stretch>
                        </a:blipFill>
                      </a:tcPr>
                    </a:tc>
                    <a:extLst>
                      <a:ext uri="{0D108BD9-81ED-4DB2-BD59-A6C34878D82A}">
                        <a16:rowId xmlns:a16="http://schemas.microsoft.com/office/drawing/2014/main" val="10002"/>
                      </a:ext>
                    </a:extLst>
                  </a:tr>
                  <a:tr h="370840">
                    <a:tc>
                      <a:txBody>
                        <a:bodyPr/>
                        <a:lstStyle/>
                        <a:p>
                          <a:pPr algn="ctr"/>
                          <a:r>
                            <a:rPr lang="en-GB" sz="1200"/>
                            <a:t>0</a:t>
                          </a:r>
                        </a:p>
                      </a:txBody>
                      <a:tcPr marL="0" marR="0" marT="0" marB="0" anchor="ctr">
                        <a:lnL w="12700" cap="flat" cmpd="sng" algn="ctr">
                          <a:solidFill>
                            <a:schemeClr val="tx1"/>
                          </a:solidFill>
                          <a:prstDash val="solid"/>
                          <a:round/>
                          <a:headEnd type="none" w="med" len="med"/>
                          <a:tailEnd type="none" w="med" len="med"/>
                        </a:lnL>
                      </a:tcPr>
                    </a:tc>
                    <a:tc>
                      <a:txBody>
                        <a:bodyPr/>
                        <a:lstStyle/>
                        <a:p>
                          <a:pPr algn="ctr"/>
                          <a:r>
                            <a:rPr lang="en-GB" sz="1200"/>
                            <a:t>0</a:t>
                          </a:r>
                        </a:p>
                      </a:txBody>
                      <a:tcPr marL="0" marR="0" marT="0" marB="0" anchor="ctr"/>
                    </a:tc>
                    <a:tc>
                      <a:txBody>
                        <a:bodyPr/>
                        <a:lstStyle/>
                        <a:p>
                          <a:endParaRPr lang="en-CH"/>
                        </a:p>
                      </a:txBody>
                      <a:tcPr marL="0" marR="0" marT="0" marB="0" anchor="ctr">
                        <a:blipFill>
                          <a:blip r:embed="rId3"/>
                          <a:stretch>
                            <a:fillRect l="-201299" t="-300000" r="-101299" b="-1639"/>
                          </a:stretch>
                        </a:blipFill>
                      </a:tcPr>
                    </a:tc>
                    <a:tc>
                      <a:txBody>
                        <a:bodyPr/>
                        <a:lstStyle/>
                        <a:p>
                          <a:pPr algn="ctr"/>
                          <a:r>
                            <a:rPr lang="fr-CH" sz="1200">
                              <a:latin typeface="Times New Roman" panose="02020603050405020304" pitchFamily="18" charset="0"/>
                              <a:cs typeface="Times New Roman" panose="02020603050405020304" pitchFamily="18" charset="0"/>
                            </a:rPr>
                            <a:t>(1/</a:t>
                          </a:r>
                          <a:r>
                            <a:rPr lang="el-GR" sz="1200">
                              <a:latin typeface="Times New Roman" panose="02020603050405020304" pitchFamily="18" charset="0"/>
                              <a:cs typeface="Times New Roman" panose="02020603050405020304" pitchFamily="18" charset="0"/>
                            </a:rPr>
                            <a:t>λ</a:t>
                          </a:r>
                          <a:r>
                            <a:rPr lang="en-GB" sz="1200">
                              <a:latin typeface="Times New Roman" panose="02020603050405020304" pitchFamily="18" charset="0"/>
                              <a:cs typeface="Times New Roman" panose="02020603050405020304" pitchFamily="18" charset="0"/>
                            </a:rPr>
                            <a:t>)</a:t>
                          </a:r>
                          <a:r>
                            <a:rPr lang="en-GB" sz="1200" baseline="30000">
                              <a:latin typeface="Times New Roman" panose="02020603050405020304" pitchFamily="18" charset="0"/>
                              <a:cs typeface="Times New Roman" panose="02020603050405020304" pitchFamily="18" charset="0"/>
                            </a:rPr>
                            <a:t>2</a:t>
                          </a:r>
                          <a:endParaRPr lang="en-GB" sz="1200" baseline="30000"/>
                        </a:p>
                      </a:txBody>
                      <a:tcPr marL="0" marR="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bl>
              </a:graphicData>
            </a:graphic>
          </p:graphicFrame>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DE5090E6-E28D-468F-A83C-BDBE1D5B0C5F}"/>
                  </a:ext>
                </a:extLst>
              </p:cNvPr>
              <p:cNvSpPr/>
              <p:nvPr/>
            </p:nvSpPr>
            <p:spPr>
              <a:xfrm>
                <a:off x="7795084" y="4886649"/>
                <a:ext cx="74623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l-GR" sz="2400" b="1" smtClean="0">
                          <a:latin typeface="Cambria Math"/>
                        </a:rPr>
                        <m:t>𝚺</m:t>
                      </m:r>
                      <m:r>
                        <a:rPr lang="en-GB" sz="2400" b="1" i="0" smtClean="0">
                          <a:latin typeface="Cambria Math" panose="02040503050406030204" pitchFamily="18" charset="0"/>
                        </a:rPr>
                        <m:t>=</m:t>
                      </m:r>
                    </m:oMath>
                  </m:oMathPara>
                </a14:m>
                <a:endParaRPr lang="en-GB"/>
              </a:p>
            </p:txBody>
          </p:sp>
        </mc:Choice>
        <mc:Fallback xmlns="">
          <p:sp>
            <p:nvSpPr>
              <p:cNvPr id="9" name="Rectangle 8">
                <a:extLst>
                  <a:ext uri="{FF2B5EF4-FFF2-40B4-BE49-F238E27FC236}">
                    <a16:creationId xmlns:a16="http://schemas.microsoft.com/office/drawing/2014/main" id="{DE5090E6-E28D-468F-A83C-BDBE1D5B0C5F}"/>
                  </a:ext>
                </a:extLst>
              </p:cNvPr>
              <p:cNvSpPr>
                <a:spLocks noRot="1" noChangeAspect="1" noMove="1" noResize="1" noEditPoints="1" noAdjustHandles="1" noChangeArrowheads="1" noChangeShapeType="1" noTextEdit="1"/>
              </p:cNvSpPr>
              <p:nvPr/>
            </p:nvSpPr>
            <p:spPr>
              <a:xfrm>
                <a:off x="7795084" y="4886649"/>
                <a:ext cx="746230" cy="461665"/>
              </a:xfrm>
              <a:prstGeom prst="rect">
                <a:avLst/>
              </a:prstGeom>
              <a:blipFill>
                <a:blip r:embed="rId4"/>
                <a:stretch>
                  <a:fillRect/>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1B67064-2868-4204-8B87-AA9AD54D857A}"/>
                  </a:ext>
                </a:extLst>
              </p:cNvPr>
              <p:cNvSpPr txBox="1"/>
              <p:nvPr/>
            </p:nvSpPr>
            <p:spPr>
              <a:xfrm>
                <a:off x="5901744" y="3967254"/>
                <a:ext cx="1591653"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CH" sz="2000" b="1" i="1" smtClean="0">
                          <a:solidFill>
                            <a:srgbClr val="0070C0"/>
                          </a:solidFill>
                          <a:latin typeface="Cambria Math" panose="02040503050406030204" pitchFamily="18" charset="0"/>
                          <a:ea typeface="Cambria Math" panose="02040503050406030204" pitchFamily="18" charset="0"/>
                        </a:rPr>
                        <m:t>𝜺</m:t>
                      </m:r>
                      <m:r>
                        <a:rPr lang="en-US" sz="2000" b="0" i="1" smtClean="0">
                          <a:latin typeface="Cambria Math" panose="02040503050406030204" pitchFamily="18" charset="0"/>
                          <a:ea typeface="Cambria Math" panose="02040503050406030204" pitchFamily="18" charset="0"/>
                        </a:rPr>
                        <m:t> ~ </m:t>
                      </m:r>
                      <m:r>
                        <a:rPr lang="en-US" sz="2000" b="0" i="1" smtClean="0">
                          <a:latin typeface="Cambria Math" panose="02040503050406030204" pitchFamily="18" charset="0"/>
                          <a:ea typeface="Cambria Math" panose="02040503050406030204" pitchFamily="18" charset="0"/>
                        </a:rPr>
                        <m:t>𝑁</m:t>
                      </m:r>
                      <m:r>
                        <a:rPr lang="fr-CH" sz="2000" b="0" i="1" smtClean="0">
                          <a:latin typeface="Cambria Math"/>
                        </a:rPr>
                        <m:t>(0,</m:t>
                      </m:r>
                      <m:sSup>
                        <m:sSupPr>
                          <m:ctrlPr>
                            <a:rPr lang="fr-CH" sz="2000" b="0" i="1" smtClean="0">
                              <a:latin typeface="Cambria Math" panose="02040503050406030204" pitchFamily="18" charset="0"/>
                            </a:rPr>
                          </m:ctrlPr>
                        </m:sSupPr>
                        <m:e>
                          <m:r>
                            <a:rPr lang="fr-CH" sz="2000" b="0" i="1" smtClean="0">
                              <a:latin typeface="Cambria Math" panose="02040503050406030204" pitchFamily="18" charset="0"/>
                              <a:ea typeface="Cambria Math" panose="02040503050406030204" pitchFamily="18" charset="0"/>
                            </a:rPr>
                            <m:t>𝜎</m:t>
                          </m:r>
                        </m:e>
                        <m:sup>
                          <m:r>
                            <a:rPr lang="en-US" sz="2000" b="0" i="1" smtClean="0">
                              <a:latin typeface="Cambria Math" panose="02040503050406030204" pitchFamily="18" charset="0"/>
                            </a:rPr>
                            <m:t>2</m:t>
                          </m:r>
                        </m:sup>
                      </m:sSup>
                      <m:r>
                        <a:rPr lang="fr-CH" sz="2000" b="0" i="1" smtClean="0">
                          <a:latin typeface="Cambria Math"/>
                        </a:rPr>
                        <m:t>)</m:t>
                      </m:r>
                    </m:oMath>
                  </m:oMathPara>
                </a14:m>
                <a:endParaRPr lang="en-GB" sz="2000"/>
              </a:p>
            </p:txBody>
          </p:sp>
        </mc:Choice>
        <mc:Fallback xmlns="">
          <p:sp>
            <p:nvSpPr>
              <p:cNvPr id="10" name="TextBox 9">
                <a:extLst>
                  <a:ext uri="{FF2B5EF4-FFF2-40B4-BE49-F238E27FC236}">
                    <a16:creationId xmlns:a16="http://schemas.microsoft.com/office/drawing/2014/main" id="{01B67064-2868-4204-8B87-AA9AD54D857A}"/>
                  </a:ext>
                </a:extLst>
              </p:cNvPr>
              <p:cNvSpPr txBox="1">
                <a:spLocks noRot="1" noChangeAspect="1" noMove="1" noResize="1" noEditPoints="1" noAdjustHandles="1" noChangeArrowheads="1" noChangeShapeType="1" noTextEdit="1"/>
              </p:cNvSpPr>
              <p:nvPr/>
            </p:nvSpPr>
            <p:spPr>
              <a:xfrm>
                <a:off x="5901744" y="3967254"/>
                <a:ext cx="1591653" cy="400110"/>
              </a:xfrm>
              <a:prstGeom prst="rect">
                <a:avLst/>
              </a:prstGeom>
              <a:blipFill>
                <a:blip r:embed="rId5"/>
                <a:stretch>
                  <a:fillRect b="-15385"/>
                </a:stretch>
              </a:blipFill>
            </p:spPr>
            <p:txBody>
              <a:bodyPr/>
              <a:lstStyle/>
              <a:p>
                <a:r>
                  <a:rPr lang="en-CH">
                    <a:noFill/>
                  </a:rPr>
                  <a:t> </a:t>
                </a:r>
              </a:p>
            </p:txBody>
          </p:sp>
        </mc:Fallback>
      </mc:AlternateContent>
      <p:cxnSp>
        <p:nvCxnSpPr>
          <p:cNvPr id="11" name="Straight Arrow Connector 10">
            <a:extLst>
              <a:ext uri="{FF2B5EF4-FFF2-40B4-BE49-F238E27FC236}">
                <a16:creationId xmlns:a16="http://schemas.microsoft.com/office/drawing/2014/main" id="{CE6792F5-6D41-4C2E-9436-8DAA47791C6A}"/>
              </a:ext>
            </a:extLst>
          </p:cNvPr>
          <p:cNvCxnSpPr/>
          <p:nvPr/>
        </p:nvCxnSpPr>
        <p:spPr>
          <a:xfrm>
            <a:off x="4943872" y="4184204"/>
            <a:ext cx="792088"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46C7EC16-95DE-4926-A5E8-0A6018439C95}"/>
              </a:ext>
            </a:extLst>
          </p:cNvPr>
          <p:cNvCxnSpPr/>
          <p:nvPr/>
        </p:nvCxnSpPr>
        <p:spPr>
          <a:xfrm>
            <a:off x="4943872" y="5135088"/>
            <a:ext cx="792088"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12191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A77AD7-3F50-4662-A977-7E66E7661FB5}"/>
              </a:ext>
            </a:extLst>
          </p:cNvPr>
          <p:cNvSpPr>
            <a:spLocks noGrp="1"/>
          </p:cNvSpPr>
          <p:nvPr>
            <p:ph type="sldNum" sz="quarter" idx="12"/>
          </p:nvPr>
        </p:nvSpPr>
        <p:spPr/>
        <p:txBody>
          <a:bodyPr/>
          <a:lstStyle/>
          <a:p>
            <a:fld id="{C1FDBBE5-22A6-4526-9CE2-8F57881DBE87}" type="slidenum">
              <a:rPr lang="en-GB" smtClean="0"/>
              <a:t>32</a:t>
            </a:fld>
            <a:endParaRPr lang="en-GB"/>
          </a:p>
        </p:txBody>
      </p:sp>
      <p:sp>
        <p:nvSpPr>
          <p:cNvPr id="3" name="Content Placeholder 2"/>
          <p:cNvSpPr>
            <a:spLocks noGrp="1"/>
          </p:cNvSpPr>
          <p:nvPr>
            <p:ph idx="1"/>
          </p:nvPr>
        </p:nvSpPr>
        <p:spPr>
          <a:xfrm>
            <a:off x="1451484" y="2204864"/>
            <a:ext cx="9289032" cy="3672408"/>
          </a:xfrm>
          <a:solidFill>
            <a:schemeClr val="bg1"/>
          </a:solidFill>
          <a:ln w="38100">
            <a:noFill/>
          </a:ln>
          <a:effectLst/>
        </p:spPr>
        <p:txBody>
          <a:bodyPr>
            <a:normAutofit/>
          </a:bodyPr>
          <a:lstStyle/>
          <a:p>
            <a:pPr marL="0" indent="0" algn="ctr">
              <a:buNone/>
            </a:pPr>
            <a:endParaRPr lang="fr-CH">
              <a:latin typeface="Univers" panose="020B0503020202020204" pitchFamily="34" charset="0"/>
              <a:cs typeface="Calibri Light" panose="020F0302020204030204" pitchFamily="34" charset="0"/>
            </a:endParaRPr>
          </a:p>
          <a:p>
            <a:pPr marL="0" indent="0" algn="ctr">
              <a:buNone/>
            </a:pPr>
            <a:r>
              <a:rPr lang="fr-CH" i="1">
                <a:latin typeface="Palatino Linotype" panose="02040502050505030304" pitchFamily="18" charset="0"/>
                <a:cs typeface="Calibri Light" panose="020F0302020204030204" pitchFamily="34" charset="0"/>
              </a:rPr>
              <a:t>Q12. It is possible to infer causality from observational data</a:t>
            </a:r>
          </a:p>
          <a:p>
            <a:pPr marL="0" indent="0" algn="ctr">
              <a:buNone/>
            </a:pPr>
            <a:endParaRPr lang="fr-CH" sz="2800">
              <a:latin typeface="Palatino Linotype" panose="02040502050505030304" pitchFamily="18" charset="0"/>
              <a:cs typeface="Calibri Light" panose="020F0302020204030204" pitchFamily="34" charset="0"/>
            </a:endParaRPr>
          </a:p>
          <a:p>
            <a:pPr marL="0" indent="0" algn="ctr">
              <a:buNone/>
            </a:pPr>
            <a:r>
              <a:rPr lang="fr-CH" sz="2400">
                <a:latin typeface="Century Gothic" panose="020B0502020202020204" pitchFamily="34" charset="0"/>
                <a:cs typeface="Calibri Light" panose="020F0302020204030204" pitchFamily="34" charset="0"/>
              </a:rPr>
              <a:t>TRUE</a:t>
            </a:r>
          </a:p>
          <a:p>
            <a:pPr marL="0" indent="0" algn="ctr">
              <a:buNone/>
            </a:pPr>
            <a:r>
              <a:rPr lang="fr-CH" sz="2400">
                <a:latin typeface="Century Gothic" panose="020B0502020202020204" pitchFamily="34" charset="0"/>
                <a:cs typeface="Calibri Light" panose="020F0302020204030204" pitchFamily="34" charset="0"/>
              </a:rPr>
              <a:t>TRUE-ish</a:t>
            </a:r>
          </a:p>
          <a:p>
            <a:pPr marL="0" indent="0" algn="ctr">
              <a:buNone/>
            </a:pPr>
            <a:r>
              <a:rPr lang="fr-CH" sz="2400">
                <a:latin typeface="Century Gothic" panose="020B0502020202020204" pitchFamily="34" charset="0"/>
                <a:cs typeface="Calibri Light" panose="020F0302020204030204" pitchFamily="34" charset="0"/>
              </a:rPr>
              <a:t>FALSE</a:t>
            </a:r>
          </a:p>
        </p:txBody>
      </p:sp>
      <p:pic>
        <p:nvPicPr>
          <p:cNvPr id="5" name="Picture 4">
            <a:extLst>
              <a:ext uri="{FF2B5EF4-FFF2-40B4-BE49-F238E27FC236}">
                <a16:creationId xmlns:a16="http://schemas.microsoft.com/office/drawing/2014/main" id="{066256C6-0EF7-46DF-B928-E245F1ADD14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6826" b="22505"/>
          <a:stretch/>
        </p:blipFill>
        <p:spPr>
          <a:xfrm>
            <a:off x="7320136" y="273857"/>
            <a:ext cx="4705007" cy="1023149"/>
          </a:xfrm>
          <a:prstGeom prst="rect">
            <a:avLst/>
          </a:prstGeom>
        </p:spPr>
      </p:pic>
    </p:spTree>
    <p:extLst>
      <p:ext uri="{BB962C8B-B14F-4D97-AF65-F5344CB8AC3E}">
        <p14:creationId xmlns:p14="http://schemas.microsoft.com/office/powerpoint/2010/main" val="39440114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9456" y="1600200"/>
            <a:ext cx="8928992" cy="4925144"/>
          </a:xfrm>
        </p:spPr>
        <p:txBody>
          <a:bodyPr>
            <a:normAutofit/>
          </a:bodyPr>
          <a:lstStyle/>
          <a:p>
            <a:r>
              <a:rPr lang="fr-CH" sz="1800">
                <a:latin typeface="Calibri Light" panose="020F0302020204030204" pitchFamily="34" charset="0"/>
                <a:cs typeface="Calibri Light" panose="020F0302020204030204" pitchFamily="34" charset="0"/>
              </a:rPr>
              <a:t>It is sometimes assumed that causal inference can only be conducted on experimental data. This is not true! Many methods and models for causal inference have been developed precisely for observational data (e.g., the Rubin causal model, SEM).</a:t>
            </a:r>
          </a:p>
          <a:p>
            <a:endParaRPr lang="fr-CH" sz="1800">
              <a:latin typeface="Calibri Light" panose="020F0302020204030204" pitchFamily="34" charset="0"/>
              <a:cs typeface="Calibri Light" panose="020F0302020204030204" pitchFamily="34" charset="0"/>
            </a:endParaRPr>
          </a:p>
          <a:p>
            <a:r>
              <a:rPr lang="fr-CH" sz="1800">
                <a:latin typeface="Calibri Light" panose="020F0302020204030204" pitchFamily="34" charset="0"/>
                <a:cs typeface="Calibri Light" panose="020F0302020204030204" pitchFamily="34" charset="0"/>
              </a:rPr>
              <a:t>These methods become necessary in situations where running an experiment would be ethically or practically unfeasible (e.g., smoking and health).</a:t>
            </a:r>
          </a:p>
          <a:p>
            <a:endParaRPr lang="fr-CH" sz="1800">
              <a:latin typeface="Calibri Light" panose="020F0302020204030204" pitchFamily="34" charset="0"/>
              <a:cs typeface="Calibri Light" panose="020F0302020204030204" pitchFamily="34" charset="0"/>
            </a:endParaRPr>
          </a:p>
          <a:p>
            <a:r>
              <a:rPr lang="fr-CH" sz="1800">
                <a:latin typeface="Calibri Light" panose="020F0302020204030204" pitchFamily="34" charset="0"/>
                <a:cs typeface="Calibri Light" panose="020F0302020204030204" pitchFamily="34" charset="0"/>
              </a:rPr>
              <a:t>One of the most widely used methods for causal inference in social sciences is </a:t>
            </a:r>
            <a:r>
              <a:rPr lang="fr-CH" sz="1800">
                <a:solidFill>
                  <a:srgbClr val="0070C0"/>
                </a:solidFill>
                <a:latin typeface="Calibri Light" panose="020F0302020204030204" pitchFamily="34" charset="0"/>
                <a:cs typeface="Calibri Light" panose="020F0302020204030204" pitchFamily="34" charset="0"/>
              </a:rPr>
              <a:t>structural equation modelling (SEM)</a:t>
            </a:r>
            <a:r>
              <a:rPr lang="fr-CH" sz="1800">
                <a:latin typeface="Calibri Light" panose="020F0302020204030204" pitchFamily="34" charset="0"/>
                <a:cs typeface="Calibri Light" panose="020F0302020204030204" pitchFamily="34" charset="0"/>
              </a:rPr>
              <a:t>, which includes its special cases of mediation analysis, path analysis, and confirmatory factor analysis.</a:t>
            </a: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A12. TRUE-ish</a:t>
            </a:r>
            <a:endParaRPr lang="en-GB" sz="3200">
              <a:solidFill>
                <a:schemeClr val="tx2">
                  <a:lumMod val="75000"/>
                </a:schemeClr>
              </a:solidFill>
              <a:latin typeface="Tw Cen MT" panose="020B0602020104020603" pitchFamily="34" charset="0"/>
            </a:endParaRPr>
          </a:p>
        </p:txBody>
      </p:sp>
      <p:sp>
        <p:nvSpPr>
          <p:cNvPr id="4" name="Slide Number Placeholder 3">
            <a:extLst>
              <a:ext uri="{FF2B5EF4-FFF2-40B4-BE49-F238E27FC236}">
                <a16:creationId xmlns:a16="http://schemas.microsoft.com/office/drawing/2014/main" id="{B7A77AD7-3F50-4662-A977-7E66E7661FB5}"/>
              </a:ext>
            </a:extLst>
          </p:cNvPr>
          <p:cNvSpPr>
            <a:spLocks noGrp="1"/>
          </p:cNvSpPr>
          <p:nvPr>
            <p:ph type="sldNum" sz="quarter" idx="12"/>
          </p:nvPr>
        </p:nvSpPr>
        <p:spPr/>
        <p:txBody>
          <a:bodyPr/>
          <a:lstStyle/>
          <a:p>
            <a:fld id="{C1FDBBE5-22A6-4526-9CE2-8F57881DBE87}" type="slidenum">
              <a:rPr lang="en-GB" smtClean="0"/>
              <a:t>33</a:t>
            </a:fld>
            <a:endParaRPr lang="en-GB"/>
          </a:p>
        </p:txBody>
      </p:sp>
      <p:cxnSp>
        <p:nvCxnSpPr>
          <p:cNvPr id="13" name="Straight Connector 12">
            <a:extLst>
              <a:ext uri="{FF2B5EF4-FFF2-40B4-BE49-F238E27FC236}">
                <a16:creationId xmlns:a16="http://schemas.microsoft.com/office/drawing/2014/main" id="{76FD5FAF-38FF-4FFA-B75B-8DF35CE04597}"/>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14834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A12. TRUE-ish</a:t>
            </a:r>
            <a:endParaRPr lang="en-GB" sz="3200">
              <a:solidFill>
                <a:schemeClr val="tx2">
                  <a:lumMod val="75000"/>
                </a:schemeClr>
              </a:solidFill>
              <a:latin typeface="Tw Cen MT" panose="020B0602020104020603" pitchFamily="34" charset="0"/>
            </a:endParaRPr>
          </a:p>
        </p:txBody>
      </p:sp>
      <p:sp>
        <p:nvSpPr>
          <p:cNvPr id="4" name="Slide Number Placeholder 3">
            <a:extLst>
              <a:ext uri="{FF2B5EF4-FFF2-40B4-BE49-F238E27FC236}">
                <a16:creationId xmlns:a16="http://schemas.microsoft.com/office/drawing/2014/main" id="{B7A77AD7-3F50-4662-A977-7E66E7661FB5}"/>
              </a:ext>
            </a:extLst>
          </p:cNvPr>
          <p:cNvSpPr>
            <a:spLocks noGrp="1"/>
          </p:cNvSpPr>
          <p:nvPr>
            <p:ph type="sldNum" sz="quarter" idx="12"/>
          </p:nvPr>
        </p:nvSpPr>
        <p:spPr/>
        <p:txBody>
          <a:bodyPr/>
          <a:lstStyle/>
          <a:p>
            <a:fld id="{C1FDBBE5-22A6-4526-9CE2-8F57881DBE87}" type="slidenum">
              <a:rPr lang="en-GB" smtClean="0"/>
              <a:t>34</a:t>
            </a:fld>
            <a:endParaRPr lang="en-GB"/>
          </a:p>
        </p:txBody>
      </p:sp>
      <p:cxnSp>
        <p:nvCxnSpPr>
          <p:cNvPr id="13" name="Straight Connector 12">
            <a:extLst>
              <a:ext uri="{FF2B5EF4-FFF2-40B4-BE49-F238E27FC236}">
                <a16:creationId xmlns:a16="http://schemas.microsoft.com/office/drawing/2014/main" id="{76FD5FAF-38FF-4FFA-B75B-8DF35CE04597}"/>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75B9ABB4-58DE-4E05-B5D5-C1F6340AC22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312024" y="1298827"/>
            <a:ext cx="5407443" cy="3717452"/>
          </a:xfrm>
          <a:prstGeom prst="rect">
            <a:avLst/>
          </a:prstGeom>
        </p:spPr>
      </p:pic>
      <p:sp>
        <p:nvSpPr>
          <p:cNvPr id="9" name="TextBox 8">
            <a:extLst>
              <a:ext uri="{FF2B5EF4-FFF2-40B4-BE49-F238E27FC236}">
                <a16:creationId xmlns:a16="http://schemas.microsoft.com/office/drawing/2014/main" id="{0EFB8980-0EF9-4064-93E3-18F600CF3076}"/>
              </a:ext>
            </a:extLst>
          </p:cNvPr>
          <p:cNvSpPr txBox="1"/>
          <p:nvPr/>
        </p:nvSpPr>
        <p:spPr>
          <a:xfrm>
            <a:off x="10070387" y="5190361"/>
            <a:ext cx="1773371" cy="307777"/>
          </a:xfrm>
          <a:prstGeom prst="rect">
            <a:avLst/>
          </a:prstGeom>
          <a:noFill/>
        </p:spPr>
        <p:txBody>
          <a:bodyPr wrap="none" rtlCol="0">
            <a:spAutoFit/>
          </a:bodyPr>
          <a:lstStyle/>
          <a:p>
            <a:r>
              <a:rPr lang="fr-CH" sz="1400">
                <a:latin typeface="Palatino Linotype" panose="02040502050505030304" pitchFamily="18" charset="0"/>
                <a:cs typeface="Calibri Light" panose="020F0302020204030204" pitchFamily="34" charset="0"/>
              </a:rPr>
              <a:t>(Silveira et al., 2004)</a:t>
            </a:r>
            <a:endParaRPr lang="en-GB" sz="1400">
              <a:latin typeface="Palatino Linotype" panose="02040502050505030304" pitchFamily="18" charset="0"/>
              <a:cs typeface="Calibri Light" panose="020F0302020204030204" pitchFamily="34" charset="0"/>
            </a:endParaRPr>
          </a:p>
        </p:txBody>
      </p:sp>
      <p:sp>
        <p:nvSpPr>
          <p:cNvPr id="10" name="Content Placeholder 2">
            <a:extLst>
              <a:ext uri="{FF2B5EF4-FFF2-40B4-BE49-F238E27FC236}">
                <a16:creationId xmlns:a16="http://schemas.microsoft.com/office/drawing/2014/main" id="{4E4EC0F3-F9A0-44E8-94E9-59DA426024C9}"/>
              </a:ext>
            </a:extLst>
          </p:cNvPr>
          <p:cNvSpPr>
            <a:spLocks noGrp="1"/>
          </p:cNvSpPr>
          <p:nvPr>
            <p:ph idx="1"/>
          </p:nvPr>
        </p:nvSpPr>
        <p:spPr>
          <a:xfrm>
            <a:off x="1199456" y="1600200"/>
            <a:ext cx="4896544" cy="4925144"/>
          </a:xfrm>
        </p:spPr>
        <p:txBody>
          <a:bodyPr>
            <a:normAutofit/>
          </a:bodyPr>
          <a:lstStyle/>
          <a:p>
            <a:r>
              <a:rPr lang="fr-CH" sz="1600">
                <a:latin typeface="Calibri Light" panose="020F0302020204030204" pitchFamily="34" charset="0"/>
                <a:cs typeface="Calibri Light" panose="020F0302020204030204" pitchFamily="34" charset="0"/>
              </a:rPr>
              <a:t>Methods for causal inference in observational data typically share the same central assumption: The model includes </a:t>
            </a:r>
            <a:r>
              <a:rPr lang="fr-CH" sz="1600">
                <a:solidFill>
                  <a:srgbClr val="0070C0"/>
                </a:solidFill>
                <a:latin typeface="Calibri Light" panose="020F0302020204030204" pitchFamily="34" charset="0"/>
                <a:cs typeface="Calibri Light" panose="020F0302020204030204" pitchFamily="34" charset="0"/>
              </a:rPr>
              <a:t>all relevant confounders and mediators </a:t>
            </a:r>
            <a:r>
              <a:rPr lang="fr-CH" sz="1600">
                <a:latin typeface="Calibri Light" panose="020F0302020204030204" pitchFamily="34" charset="0"/>
                <a:cs typeface="Calibri Light" panose="020F0302020204030204" pitchFamily="34" charset="0"/>
              </a:rPr>
              <a:t>for estimating the targeted causal effect!</a:t>
            </a:r>
          </a:p>
          <a:p>
            <a:endParaRPr lang="fr-CH" sz="1600">
              <a:latin typeface="Calibri Light" panose="020F0302020204030204" pitchFamily="34" charset="0"/>
              <a:cs typeface="Calibri Light" panose="020F0302020204030204" pitchFamily="34" charset="0"/>
            </a:endParaRPr>
          </a:p>
          <a:p>
            <a:r>
              <a:rPr lang="fr-CH" sz="1600">
                <a:latin typeface="Calibri Light" panose="020F0302020204030204" pitchFamily="34" charset="0"/>
                <a:cs typeface="Calibri Light" panose="020F0302020204030204" pitchFamily="34" charset="0"/>
              </a:rPr>
              <a:t>In practice this assumption is very unrealistic! Do not take too much faith in a SEM diagram!</a:t>
            </a:r>
          </a:p>
          <a:p>
            <a:endParaRPr lang="fr-CH" sz="1600">
              <a:latin typeface="Calibri Light" panose="020F0302020204030204" pitchFamily="34" charset="0"/>
              <a:cs typeface="Calibri Light" panose="020F0302020204030204" pitchFamily="34" charset="0"/>
            </a:endParaRPr>
          </a:p>
          <a:p>
            <a:r>
              <a:rPr lang="fr-CH" sz="1600">
                <a:latin typeface="Calibri Light" panose="020F0302020204030204" pitchFamily="34" charset="0"/>
                <a:cs typeface="Calibri Light" panose="020F0302020204030204" pitchFamily="34" charset="0"/>
              </a:rPr>
              <a:t>Moreover, </a:t>
            </a:r>
            <a:r>
              <a:rPr lang="fr-CH" sz="1600" b="1">
                <a:solidFill>
                  <a:srgbClr val="C00000"/>
                </a:solidFill>
                <a:latin typeface="Calibri Light" panose="020F0302020204030204" pitchFamily="34" charset="0"/>
                <a:cs typeface="Calibri Light" panose="020F0302020204030204" pitchFamily="34" charset="0"/>
              </a:rPr>
              <a:t>SEM is one of the least exploratory methods in statistics! </a:t>
            </a:r>
            <a:r>
              <a:rPr lang="fr-CH" sz="1600">
                <a:latin typeface="Calibri Light" panose="020F0302020204030204" pitchFamily="34" charset="0"/>
                <a:cs typeface="Calibri Light" panose="020F0302020204030204" pitchFamily="34" charset="0"/>
              </a:rPr>
              <a:t>You should always apply this in a confirmatory manner, preferably by validating your SEM on external/independent data…</a:t>
            </a:r>
          </a:p>
          <a:p>
            <a:endParaRPr lang="fr-CH" sz="1600">
              <a:latin typeface="Calibri Light" panose="020F0302020204030204" pitchFamily="34" charset="0"/>
              <a:cs typeface="Calibri Light" panose="020F0302020204030204" pitchFamily="34" charset="0"/>
            </a:endParaRPr>
          </a:p>
          <a:p>
            <a:r>
              <a:rPr lang="fr-CH" sz="1600">
                <a:latin typeface="Calibri Light" panose="020F0302020204030204" pitchFamily="34" charset="0"/>
                <a:cs typeface="Calibri Light" panose="020F0302020204030204" pitchFamily="34" charset="0"/>
              </a:rPr>
              <a:t>Setting relationships to 0 in a causal diagram is a strong assumption!</a:t>
            </a:r>
          </a:p>
          <a:p>
            <a:pPr marL="0" indent="0">
              <a:buNone/>
            </a:pPr>
            <a:endParaRPr lang="fr-CH" sz="160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4859996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3492" y="4201924"/>
            <a:ext cx="9145017" cy="523220"/>
          </a:xfrm>
          <a:prstGeom prst="rect">
            <a:avLst/>
          </a:prstGeom>
          <a:noFill/>
        </p:spPr>
        <p:txBody>
          <a:bodyPr wrap="square" rtlCol="0">
            <a:spAutoFit/>
          </a:bodyPr>
          <a:lstStyle/>
          <a:p>
            <a:pPr algn="ctr"/>
            <a:r>
              <a:rPr lang="fr-CH" sz="2800" b="1">
                <a:solidFill>
                  <a:schemeClr val="tx2">
                    <a:lumMod val="75000"/>
                  </a:schemeClr>
                </a:solidFill>
                <a:latin typeface="Tw Cen MT" panose="020B0602020104020603" pitchFamily="34" charset="0"/>
              </a:rPr>
              <a:t>4. Interpretation and follow-ups</a:t>
            </a:r>
            <a:endParaRPr lang="en-GB" sz="2800" b="1" dirty="0">
              <a:solidFill>
                <a:schemeClr val="tx2">
                  <a:lumMod val="75000"/>
                </a:schemeClr>
              </a:solidFill>
              <a:latin typeface="Tw Cen MT" panose="020B0602020104020603" pitchFamily="34" charset="0"/>
            </a:endParaRPr>
          </a:p>
        </p:txBody>
      </p:sp>
      <p:cxnSp>
        <p:nvCxnSpPr>
          <p:cNvPr id="6" name="Straight Connector 5"/>
          <p:cNvCxnSpPr/>
          <p:nvPr/>
        </p:nvCxnSpPr>
        <p:spPr>
          <a:xfrm>
            <a:off x="1416000" y="4005064"/>
            <a:ext cx="936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836F5AD-2CF7-43D1-9AC1-2EA2FE52F9F9}"/>
              </a:ext>
            </a:extLst>
          </p:cNvPr>
          <p:cNvCxnSpPr/>
          <p:nvPr/>
        </p:nvCxnSpPr>
        <p:spPr>
          <a:xfrm>
            <a:off x="1416000" y="4941168"/>
            <a:ext cx="936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26980DDD-BE53-4F46-BA9E-90C60CBE9D5F}"/>
              </a:ext>
            </a:extLst>
          </p:cNvPr>
          <p:cNvSpPr>
            <a:spLocks noGrp="1"/>
          </p:cNvSpPr>
          <p:nvPr>
            <p:ph type="sldNum" sz="quarter" idx="12"/>
          </p:nvPr>
        </p:nvSpPr>
        <p:spPr/>
        <p:txBody>
          <a:bodyPr/>
          <a:lstStyle/>
          <a:p>
            <a:fld id="{C1FDBBE5-22A6-4526-9CE2-8F57881DBE87}" type="slidenum">
              <a:rPr lang="en-GB" smtClean="0"/>
              <a:t>35</a:t>
            </a:fld>
            <a:endParaRPr lang="en-GB"/>
          </a:p>
        </p:txBody>
      </p:sp>
      <p:pic>
        <p:nvPicPr>
          <p:cNvPr id="7" name="Picture 6">
            <a:extLst>
              <a:ext uri="{FF2B5EF4-FFF2-40B4-BE49-F238E27FC236}">
                <a16:creationId xmlns:a16="http://schemas.microsoft.com/office/drawing/2014/main" id="{05CA78B8-3F81-4885-80F5-382BE4F72FF4}"/>
              </a:ext>
            </a:extLst>
          </p:cNvPr>
          <p:cNvPicPr>
            <a:picLocks noChangeAspect="1"/>
          </p:cNvPicPr>
          <p:nvPr/>
        </p:nvPicPr>
        <p:blipFill rotWithShape="1">
          <a:blip r:embed="rId2">
            <a:extLst>
              <a:ext uri="{28A0092B-C50C-407E-A947-70E740481C1C}">
                <a14:useLocalDpi xmlns:a14="http://schemas.microsoft.com/office/drawing/2010/main" val="0"/>
              </a:ext>
            </a:extLst>
          </a:blip>
          <a:srcRect t="26826" b="22505"/>
          <a:stretch/>
        </p:blipFill>
        <p:spPr>
          <a:xfrm>
            <a:off x="1536003" y="1593681"/>
            <a:ext cx="8975566" cy="1951825"/>
          </a:xfrm>
          <a:prstGeom prst="rect">
            <a:avLst/>
          </a:prstGeom>
        </p:spPr>
      </p:pic>
    </p:spTree>
    <p:extLst>
      <p:ext uri="{BB962C8B-B14F-4D97-AF65-F5344CB8AC3E}">
        <p14:creationId xmlns:p14="http://schemas.microsoft.com/office/powerpoint/2010/main" val="31963638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A77AD7-3F50-4662-A977-7E66E7661FB5}"/>
              </a:ext>
            </a:extLst>
          </p:cNvPr>
          <p:cNvSpPr>
            <a:spLocks noGrp="1"/>
          </p:cNvSpPr>
          <p:nvPr>
            <p:ph type="sldNum" sz="quarter" idx="12"/>
          </p:nvPr>
        </p:nvSpPr>
        <p:spPr/>
        <p:txBody>
          <a:bodyPr/>
          <a:lstStyle/>
          <a:p>
            <a:fld id="{C1FDBBE5-22A6-4526-9CE2-8F57881DBE87}" type="slidenum">
              <a:rPr lang="en-GB" smtClean="0"/>
              <a:t>36</a:t>
            </a:fld>
            <a:endParaRPr lang="en-GB"/>
          </a:p>
        </p:txBody>
      </p:sp>
      <p:sp>
        <p:nvSpPr>
          <p:cNvPr id="3" name="Content Placeholder 2"/>
          <p:cNvSpPr>
            <a:spLocks noGrp="1"/>
          </p:cNvSpPr>
          <p:nvPr>
            <p:ph idx="1"/>
          </p:nvPr>
        </p:nvSpPr>
        <p:spPr>
          <a:xfrm>
            <a:off x="1451484" y="2204864"/>
            <a:ext cx="9289032" cy="3672408"/>
          </a:xfrm>
          <a:solidFill>
            <a:schemeClr val="bg1"/>
          </a:solidFill>
          <a:ln w="38100">
            <a:noFill/>
          </a:ln>
          <a:effectLst/>
        </p:spPr>
        <p:txBody>
          <a:bodyPr>
            <a:normAutofit/>
          </a:bodyPr>
          <a:lstStyle/>
          <a:p>
            <a:pPr marL="0" indent="0" algn="ctr">
              <a:buNone/>
            </a:pPr>
            <a:endParaRPr lang="fr-CH">
              <a:latin typeface="Univers" panose="020B0503020202020204" pitchFamily="34" charset="0"/>
              <a:cs typeface="Calibri Light" panose="020F0302020204030204" pitchFamily="34" charset="0"/>
            </a:endParaRPr>
          </a:p>
          <a:p>
            <a:pPr marL="0" indent="0" algn="ctr">
              <a:buNone/>
            </a:pPr>
            <a:r>
              <a:rPr lang="fr-CH" i="1">
                <a:latin typeface="Palatino Linotype" panose="02040502050505030304" pitchFamily="18" charset="0"/>
                <a:cs typeface="Calibri Light" panose="020F0302020204030204" pitchFamily="34" charset="0"/>
              </a:rPr>
              <a:t>Q13. </a:t>
            </a:r>
            <a:r>
              <a:rPr lang="en-US" i="1">
                <a:latin typeface="Palatino Linotype" panose="02040502050505030304" pitchFamily="18" charset="0"/>
                <a:cs typeface="Calibri Light" panose="020F0302020204030204" pitchFamily="34" charset="0"/>
              </a:rPr>
              <a:t>A p-value is the probability that a given null hypothesis is true</a:t>
            </a:r>
          </a:p>
          <a:p>
            <a:pPr marL="0" indent="0" algn="ctr">
              <a:buNone/>
            </a:pPr>
            <a:endParaRPr lang="fr-CH" sz="2800">
              <a:latin typeface="Palatino Linotype" panose="02040502050505030304" pitchFamily="18" charset="0"/>
              <a:cs typeface="Calibri Light" panose="020F0302020204030204" pitchFamily="34" charset="0"/>
            </a:endParaRPr>
          </a:p>
          <a:p>
            <a:pPr marL="0" indent="0" algn="ctr">
              <a:buNone/>
            </a:pPr>
            <a:r>
              <a:rPr lang="fr-CH" sz="2400">
                <a:latin typeface="Century Gothic" panose="020B0502020202020204" pitchFamily="34" charset="0"/>
                <a:cs typeface="Calibri Light" panose="020F0302020204030204" pitchFamily="34" charset="0"/>
              </a:rPr>
              <a:t>TRUE</a:t>
            </a:r>
          </a:p>
          <a:p>
            <a:pPr marL="0" indent="0" algn="ctr">
              <a:buNone/>
            </a:pPr>
            <a:r>
              <a:rPr lang="fr-CH" sz="2400">
                <a:latin typeface="Century Gothic" panose="020B0502020202020204" pitchFamily="34" charset="0"/>
                <a:cs typeface="Calibri Light" panose="020F0302020204030204" pitchFamily="34" charset="0"/>
              </a:rPr>
              <a:t>FALSE</a:t>
            </a:r>
          </a:p>
        </p:txBody>
      </p:sp>
      <p:pic>
        <p:nvPicPr>
          <p:cNvPr id="5" name="Picture 4">
            <a:extLst>
              <a:ext uri="{FF2B5EF4-FFF2-40B4-BE49-F238E27FC236}">
                <a16:creationId xmlns:a16="http://schemas.microsoft.com/office/drawing/2014/main" id="{84D989AA-3103-48BD-BF44-FD44689BB58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6826" b="22505"/>
          <a:stretch/>
        </p:blipFill>
        <p:spPr>
          <a:xfrm>
            <a:off x="7320136" y="273857"/>
            <a:ext cx="4705007" cy="1023149"/>
          </a:xfrm>
          <a:prstGeom prst="rect">
            <a:avLst/>
          </a:prstGeom>
        </p:spPr>
      </p:pic>
    </p:spTree>
    <p:extLst>
      <p:ext uri="{BB962C8B-B14F-4D97-AF65-F5344CB8AC3E}">
        <p14:creationId xmlns:p14="http://schemas.microsoft.com/office/powerpoint/2010/main" val="23347542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9457" y="1600200"/>
            <a:ext cx="5544616" cy="4925144"/>
          </a:xfrm>
        </p:spPr>
        <p:txBody>
          <a:bodyPr>
            <a:normAutofit/>
          </a:bodyPr>
          <a:lstStyle/>
          <a:p>
            <a:r>
              <a:rPr lang="fr-CH" sz="1600">
                <a:latin typeface="Calibri Light" panose="020F0302020204030204" pitchFamily="34" charset="0"/>
                <a:cs typeface="Calibri Light" panose="020F0302020204030204" pitchFamily="34" charset="0"/>
              </a:rPr>
              <a:t>A </a:t>
            </a:r>
            <a:r>
              <a:rPr lang="fr-CH" sz="1600" i="1">
                <a:latin typeface="Calibri Light" panose="020F0302020204030204" pitchFamily="34" charset="0"/>
                <a:cs typeface="Calibri Light" panose="020F0302020204030204" pitchFamily="34" charset="0"/>
              </a:rPr>
              <a:t>p</a:t>
            </a:r>
            <a:r>
              <a:rPr lang="fr-CH" sz="1600">
                <a:latin typeface="Calibri Light" panose="020F0302020204030204" pitchFamily="34" charset="0"/>
                <a:cs typeface="Calibri Light" panose="020F0302020204030204" pitchFamily="34" charset="0"/>
              </a:rPr>
              <a:t>-value quantifies the probability of </a:t>
            </a:r>
            <a:r>
              <a:rPr lang="fr-CH" sz="1600">
                <a:solidFill>
                  <a:srgbClr val="0070C0"/>
                </a:solidFill>
                <a:latin typeface="Calibri Light" panose="020F0302020204030204" pitchFamily="34" charset="0"/>
                <a:cs typeface="Calibri Light" panose="020F0302020204030204" pitchFamily="34" charset="0"/>
              </a:rPr>
              <a:t>observing the estimated value of a statistic (or larger), under the assumption that the null hypothesis is true.</a:t>
            </a:r>
          </a:p>
          <a:p>
            <a:endParaRPr lang="fr-CH" sz="1600">
              <a:solidFill>
                <a:srgbClr val="0070C0"/>
              </a:solidFill>
              <a:latin typeface="Calibri Light" panose="020F0302020204030204" pitchFamily="34" charset="0"/>
              <a:cs typeface="Calibri Light" panose="020F0302020204030204" pitchFamily="34" charset="0"/>
            </a:endParaRPr>
          </a:p>
          <a:p>
            <a:r>
              <a:rPr lang="fr-CH" sz="1600">
                <a:latin typeface="Calibri Light" panose="020F0302020204030204" pitchFamily="34" charset="0"/>
                <a:cs typeface="Calibri Light" panose="020F0302020204030204" pitchFamily="34" charset="0"/>
              </a:rPr>
              <a:t>These values are obtained directly from the null distribution of the statistic (e.g., a </a:t>
            </a:r>
            <a:r>
              <a:rPr lang="fr-CH" sz="1600" i="1">
                <a:latin typeface="Calibri Light" panose="020F0302020204030204" pitchFamily="34" charset="0"/>
                <a:cs typeface="Calibri Light" panose="020F0302020204030204" pitchFamily="34" charset="0"/>
              </a:rPr>
              <a:t>t</a:t>
            </a:r>
            <a:r>
              <a:rPr lang="fr-CH" sz="1600">
                <a:latin typeface="Calibri Light" panose="020F0302020204030204" pitchFamily="34" charset="0"/>
                <a:cs typeface="Calibri Light" panose="020F0302020204030204" pitchFamily="34" charset="0"/>
              </a:rPr>
              <a:t>-distribution).</a:t>
            </a:r>
          </a:p>
          <a:p>
            <a:endParaRPr lang="fr-CH" sz="1600">
              <a:latin typeface="Calibri Light" panose="020F0302020204030204" pitchFamily="34" charset="0"/>
              <a:cs typeface="Calibri Light" panose="020F0302020204030204" pitchFamily="34" charset="0"/>
            </a:endParaRPr>
          </a:p>
          <a:p>
            <a:r>
              <a:rPr lang="fr-CH" sz="1600">
                <a:latin typeface="Calibri Light" panose="020F0302020204030204" pitchFamily="34" charset="0"/>
                <a:cs typeface="Calibri Light" panose="020F0302020204030204" pitchFamily="34" charset="0"/>
              </a:rPr>
              <a:t>When the </a:t>
            </a:r>
            <a:r>
              <a:rPr lang="fr-CH" sz="1600" i="1">
                <a:latin typeface="Calibri Light" panose="020F0302020204030204" pitchFamily="34" charset="0"/>
                <a:cs typeface="Calibri Light" panose="020F0302020204030204" pitchFamily="34" charset="0"/>
              </a:rPr>
              <a:t>p</a:t>
            </a:r>
            <a:r>
              <a:rPr lang="fr-CH" sz="1600">
                <a:latin typeface="Calibri Light" panose="020F0302020204030204" pitchFamily="34" charset="0"/>
                <a:cs typeface="Calibri Light" panose="020F0302020204030204" pitchFamily="34" charset="0"/>
              </a:rPr>
              <a:t>-value drops below a fixed threshold (i.e., the significance level), we reject the null hypothesis. Otherwise we conclude that there is insufficient evidence to reject the null hypothesis.*</a:t>
            </a:r>
          </a:p>
          <a:p>
            <a:endParaRPr lang="fr-CH" sz="1600">
              <a:latin typeface="Calibri Light" panose="020F0302020204030204" pitchFamily="34" charset="0"/>
              <a:cs typeface="Calibri Light" panose="020F0302020204030204" pitchFamily="34" charset="0"/>
            </a:endParaRPr>
          </a:p>
          <a:p>
            <a:r>
              <a:rPr lang="fr-CH" sz="1600" b="1" i="1">
                <a:solidFill>
                  <a:srgbClr val="C00000"/>
                </a:solidFill>
                <a:latin typeface="Calibri Light" panose="020F0302020204030204" pitchFamily="34" charset="0"/>
                <a:cs typeface="Calibri Light" panose="020F0302020204030204" pitchFamily="34" charset="0"/>
              </a:rPr>
              <a:t>P</a:t>
            </a:r>
            <a:r>
              <a:rPr lang="fr-CH" sz="1600" b="1">
                <a:solidFill>
                  <a:srgbClr val="C00000"/>
                </a:solidFill>
                <a:latin typeface="Calibri Light" panose="020F0302020204030204" pitchFamily="34" charset="0"/>
                <a:cs typeface="Calibri Light" panose="020F0302020204030204" pitchFamily="34" charset="0"/>
              </a:rPr>
              <a:t>-values do not quantify the probability that the null hypothesis is true</a:t>
            </a:r>
            <a:r>
              <a:rPr lang="fr-CH" sz="1600">
                <a:latin typeface="Calibri Light" panose="020F0302020204030204" pitchFamily="34" charset="0"/>
                <a:cs typeface="Calibri Light" panose="020F0302020204030204" pitchFamily="34" charset="0"/>
              </a:rPr>
              <a:t>, nor any alternative hypotheses. Often an infinite number of alternative hypotheses is compatible with a rejection of the null hypothesis.</a:t>
            </a: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A13. FALSE</a:t>
            </a:r>
            <a:endParaRPr lang="en-GB" sz="3200">
              <a:solidFill>
                <a:schemeClr val="tx2">
                  <a:lumMod val="75000"/>
                </a:schemeClr>
              </a:solidFill>
              <a:latin typeface="Tw Cen MT" panose="020B0602020104020603" pitchFamily="34" charset="0"/>
            </a:endParaRPr>
          </a:p>
        </p:txBody>
      </p:sp>
      <p:sp>
        <p:nvSpPr>
          <p:cNvPr id="4" name="Slide Number Placeholder 3">
            <a:extLst>
              <a:ext uri="{FF2B5EF4-FFF2-40B4-BE49-F238E27FC236}">
                <a16:creationId xmlns:a16="http://schemas.microsoft.com/office/drawing/2014/main" id="{B7A77AD7-3F50-4662-A977-7E66E7661FB5}"/>
              </a:ext>
            </a:extLst>
          </p:cNvPr>
          <p:cNvSpPr>
            <a:spLocks noGrp="1"/>
          </p:cNvSpPr>
          <p:nvPr>
            <p:ph type="sldNum" sz="quarter" idx="12"/>
          </p:nvPr>
        </p:nvSpPr>
        <p:spPr/>
        <p:txBody>
          <a:bodyPr/>
          <a:lstStyle/>
          <a:p>
            <a:fld id="{C1FDBBE5-22A6-4526-9CE2-8F57881DBE87}" type="slidenum">
              <a:rPr lang="en-GB" smtClean="0"/>
              <a:t>37</a:t>
            </a:fld>
            <a:endParaRPr lang="en-GB"/>
          </a:p>
        </p:txBody>
      </p:sp>
      <p:cxnSp>
        <p:nvCxnSpPr>
          <p:cNvPr id="13" name="Straight Connector 12">
            <a:extLst>
              <a:ext uri="{FF2B5EF4-FFF2-40B4-BE49-F238E27FC236}">
                <a16:creationId xmlns:a16="http://schemas.microsoft.com/office/drawing/2014/main" id="{76FD5FAF-38FF-4FFA-B75B-8DF35CE04597}"/>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A567E7C1-E38A-4851-B6C4-47A3280C57A3}"/>
              </a:ext>
            </a:extLst>
          </p:cNvPr>
          <p:cNvPicPr>
            <a:picLocks noChangeAspect="1"/>
          </p:cNvPicPr>
          <p:nvPr/>
        </p:nvPicPr>
        <p:blipFill rotWithShape="1">
          <a:blip r:embed="rId2">
            <a:extLst>
              <a:ext uri="{28A0092B-C50C-407E-A947-70E740481C1C}">
                <a14:useLocalDpi xmlns:a14="http://schemas.microsoft.com/office/drawing/2010/main" val="0"/>
              </a:ext>
            </a:extLst>
          </a:blip>
          <a:srcRect t="39920"/>
          <a:stretch/>
        </p:blipFill>
        <p:spPr>
          <a:xfrm>
            <a:off x="6888088" y="1844824"/>
            <a:ext cx="4611974" cy="2808311"/>
          </a:xfrm>
          <a:prstGeom prst="rect">
            <a:avLst/>
          </a:prstGeom>
        </p:spPr>
      </p:pic>
      <p:sp>
        <p:nvSpPr>
          <p:cNvPr id="7" name="TextBox 6">
            <a:extLst>
              <a:ext uri="{FF2B5EF4-FFF2-40B4-BE49-F238E27FC236}">
                <a16:creationId xmlns:a16="http://schemas.microsoft.com/office/drawing/2014/main" id="{7CCC3C1E-CF99-45A4-9695-08C6D38D8509}"/>
              </a:ext>
            </a:extLst>
          </p:cNvPr>
          <p:cNvSpPr txBox="1"/>
          <p:nvPr/>
        </p:nvSpPr>
        <p:spPr>
          <a:xfrm>
            <a:off x="316532" y="6400413"/>
            <a:ext cx="3615605" cy="276999"/>
          </a:xfrm>
          <a:prstGeom prst="rect">
            <a:avLst/>
          </a:prstGeom>
          <a:noFill/>
        </p:spPr>
        <p:txBody>
          <a:bodyPr wrap="none" rtlCol="0">
            <a:spAutoFit/>
          </a:bodyPr>
          <a:lstStyle/>
          <a:p>
            <a:r>
              <a:rPr lang="fr-CH" sz="1200">
                <a:latin typeface="Calibri Light" panose="020F0302020204030204" pitchFamily="34" charset="0"/>
                <a:cs typeface="Calibri Light" panose="020F0302020204030204" pitchFamily="34" charset="0"/>
              </a:rPr>
              <a:t>* This is not the same as </a:t>
            </a:r>
            <a:r>
              <a:rPr lang="fr-CH" sz="1200" i="1">
                <a:latin typeface="Calibri Light" panose="020F0302020204030204" pitchFamily="34" charset="0"/>
                <a:cs typeface="Calibri Light" panose="020F0302020204030204" pitchFamily="34" charset="0"/>
              </a:rPr>
              <a:t>accepting </a:t>
            </a:r>
            <a:r>
              <a:rPr lang="fr-CH" sz="1200">
                <a:latin typeface="Calibri Light" panose="020F0302020204030204" pitchFamily="34" charset="0"/>
                <a:cs typeface="Calibri Light" panose="020F0302020204030204" pitchFamily="34" charset="0"/>
              </a:rPr>
              <a:t>the null hypothesis!</a:t>
            </a:r>
            <a:endParaRPr lang="en-GB" sz="120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5613031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9456" y="1600200"/>
            <a:ext cx="8928992" cy="4925144"/>
          </a:xfrm>
        </p:spPr>
        <p:txBody>
          <a:bodyPr>
            <a:normAutofit/>
          </a:bodyPr>
          <a:lstStyle/>
          <a:p>
            <a:pPr marL="0" indent="0">
              <a:buNone/>
            </a:pPr>
            <a:r>
              <a:rPr lang="fr-CH" sz="1800" i="1">
                <a:latin typeface="Calibri Light" panose="020F0302020204030204" pitchFamily="34" charset="0"/>
                <a:cs typeface="Calibri Light" panose="020F0302020204030204" pitchFamily="34" charset="0"/>
              </a:rPr>
              <a:t>P</a:t>
            </a:r>
            <a:r>
              <a:rPr lang="fr-CH" sz="1800">
                <a:latin typeface="Calibri Light" panose="020F0302020204030204" pitchFamily="34" charset="0"/>
                <a:cs typeface="Calibri Light" panose="020F0302020204030204" pitchFamily="34" charset="0"/>
              </a:rPr>
              <a:t>-values in the range of 0.05 to 0.10 are sometimes interpreted as </a:t>
            </a:r>
            <a:r>
              <a:rPr lang="fr-CH" sz="1800" b="1">
                <a:solidFill>
                  <a:srgbClr val="C00000"/>
                </a:solidFill>
                <a:latin typeface="Calibri Light" panose="020F0302020204030204" pitchFamily="34" charset="0"/>
                <a:cs typeface="Calibri Light" panose="020F0302020204030204" pitchFamily="34" charset="0"/>
              </a:rPr>
              <a:t>marginally significant</a:t>
            </a:r>
            <a:r>
              <a:rPr lang="fr-CH" sz="1800">
                <a:latin typeface="Calibri Light" panose="020F0302020204030204" pitchFamily="34" charset="0"/>
                <a:cs typeface="Calibri Light" panose="020F0302020204030204" pitchFamily="34" charset="0"/>
              </a:rPr>
              <a:t>, or as reflecting </a:t>
            </a:r>
            <a:r>
              <a:rPr lang="fr-CH" sz="1800" b="1">
                <a:solidFill>
                  <a:srgbClr val="C00000"/>
                </a:solidFill>
                <a:latin typeface="Calibri Light" panose="020F0302020204030204" pitchFamily="34" charset="0"/>
                <a:cs typeface="Calibri Light" panose="020F0302020204030204" pitchFamily="34" charset="0"/>
              </a:rPr>
              <a:t>trend effects</a:t>
            </a:r>
            <a:r>
              <a:rPr lang="fr-CH" sz="1800">
                <a:latin typeface="Calibri Light" panose="020F0302020204030204" pitchFamily="34" charset="0"/>
                <a:cs typeface="Calibri Light" panose="020F0302020204030204" pitchFamily="34" charset="0"/>
              </a:rPr>
              <a:t>. These are dubious claims for a number of reasons:</a:t>
            </a:r>
          </a:p>
          <a:p>
            <a:endParaRPr lang="fr-CH" sz="1800">
              <a:latin typeface="Calibri Light" panose="020F0302020204030204" pitchFamily="34" charset="0"/>
              <a:cs typeface="Calibri Light" panose="020F0302020204030204" pitchFamily="34" charset="0"/>
            </a:endParaRPr>
          </a:p>
          <a:p>
            <a:pPr>
              <a:buFont typeface="+mj-lt"/>
              <a:buAutoNum type="arabicPeriod"/>
            </a:pPr>
            <a:r>
              <a:rPr lang="fr-CH" sz="1800">
                <a:latin typeface="Calibri Light" panose="020F0302020204030204" pitchFamily="34" charset="0"/>
                <a:cs typeface="Calibri Light" panose="020F0302020204030204" pitchFamily="34" charset="0"/>
              </a:rPr>
              <a:t>The point of having a certain significance level is to maintain an objective treshold for statistical inference. Stretching the level introduces subjective bias to these decisions.</a:t>
            </a:r>
          </a:p>
          <a:p>
            <a:pPr>
              <a:buFont typeface="+mj-lt"/>
              <a:buAutoNum type="arabicPeriod"/>
            </a:pPr>
            <a:endParaRPr lang="fr-CH" sz="1800">
              <a:latin typeface="Calibri Light" panose="020F0302020204030204" pitchFamily="34" charset="0"/>
              <a:cs typeface="Calibri Light" panose="020F0302020204030204" pitchFamily="34" charset="0"/>
            </a:endParaRPr>
          </a:p>
          <a:p>
            <a:pPr>
              <a:buFont typeface="+mj-lt"/>
              <a:buAutoNum type="arabicPeriod"/>
            </a:pPr>
            <a:r>
              <a:rPr lang="fr-CH" sz="1800">
                <a:latin typeface="Calibri Light" panose="020F0302020204030204" pitchFamily="34" charset="0"/>
                <a:cs typeface="Calibri Light" panose="020F0302020204030204" pitchFamily="34" charset="0"/>
              </a:rPr>
              <a:t>The interpretation of the trend’s direction is basically arbitrary. A trend to significance might as well reflect a </a:t>
            </a:r>
            <a:r>
              <a:rPr lang="fr-CH" sz="1800" b="1">
                <a:solidFill>
                  <a:srgbClr val="C00000"/>
                </a:solidFill>
                <a:latin typeface="Calibri Light" panose="020F0302020204030204" pitchFamily="34" charset="0"/>
                <a:cs typeface="Calibri Light" panose="020F0302020204030204" pitchFamily="34" charset="0"/>
              </a:rPr>
              <a:t>trend to insignificance!</a:t>
            </a:r>
            <a:r>
              <a:rPr lang="fr-CH" sz="1800">
                <a:latin typeface="Calibri Light" panose="020F0302020204030204" pitchFamily="34" charset="0"/>
                <a:cs typeface="Calibri Light" panose="020F0302020204030204" pitchFamily="34" charset="0"/>
              </a:rPr>
              <a:t> In fact, if we allow </a:t>
            </a:r>
            <a:r>
              <a:rPr lang="fr-CH" sz="1800" i="1">
                <a:latin typeface="Calibri Light" panose="020F0302020204030204" pitchFamily="34" charset="0"/>
                <a:cs typeface="Calibri Light" panose="020F0302020204030204" pitchFamily="34" charset="0"/>
              </a:rPr>
              <a:t>p</a:t>
            </a:r>
            <a:r>
              <a:rPr lang="fr-CH" sz="1800">
                <a:latin typeface="Calibri Light" panose="020F0302020204030204" pitchFamily="34" charset="0"/>
                <a:cs typeface="Calibri Light" panose="020F0302020204030204" pitchFamily="34" charset="0"/>
              </a:rPr>
              <a:t> = 0.06 to be marginally significant we should also allow </a:t>
            </a:r>
            <a:r>
              <a:rPr lang="fr-CH" sz="1800" i="1">
                <a:latin typeface="Calibri Light" panose="020F0302020204030204" pitchFamily="34" charset="0"/>
                <a:cs typeface="Calibri Light" panose="020F0302020204030204" pitchFamily="34" charset="0"/>
              </a:rPr>
              <a:t>p</a:t>
            </a:r>
            <a:r>
              <a:rPr lang="fr-CH" sz="1800">
                <a:latin typeface="Calibri Light" panose="020F0302020204030204" pitchFamily="34" charset="0"/>
                <a:cs typeface="Calibri Light" panose="020F0302020204030204" pitchFamily="34" charset="0"/>
              </a:rPr>
              <a:t> = 0.04 to be marginally insignificant!</a:t>
            </a:r>
          </a:p>
          <a:p>
            <a:pPr>
              <a:buFont typeface="+mj-lt"/>
              <a:buAutoNum type="arabicPeriod"/>
            </a:pPr>
            <a:endParaRPr lang="fr-CH" sz="1800">
              <a:latin typeface="Calibri Light" panose="020F0302020204030204" pitchFamily="34" charset="0"/>
              <a:cs typeface="Calibri Light" panose="020F0302020204030204" pitchFamily="34" charset="0"/>
            </a:endParaRPr>
          </a:p>
          <a:p>
            <a:pPr>
              <a:buFont typeface="+mj-lt"/>
              <a:buAutoNum type="arabicPeriod"/>
            </a:pPr>
            <a:r>
              <a:rPr lang="fr-CH" sz="1800">
                <a:latin typeface="Calibri Light" panose="020F0302020204030204" pitchFamily="34" charset="0"/>
                <a:cs typeface="Calibri Light" panose="020F0302020204030204" pitchFamily="34" charset="0"/>
              </a:rPr>
              <a:t>If the null hypothesis is actually true, </a:t>
            </a:r>
            <a:r>
              <a:rPr lang="fr-CH" sz="1800" i="1">
                <a:latin typeface="Calibri Light" panose="020F0302020204030204" pitchFamily="34" charset="0"/>
                <a:cs typeface="Calibri Light" panose="020F0302020204030204" pitchFamily="34" charset="0"/>
              </a:rPr>
              <a:t>p</a:t>
            </a:r>
            <a:r>
              <a:rPr lang="fr-CH" sz="1800">
                <a:latin typeface="Calibri Light" panose="020F0302020204030204" pitchFamily="34" charset="0"/>
                <a:cs typeface="Calibri Light" panose="020F0302020204030204" pitchFamily="34" charset="0"/>
              </a:rPr>
              <a:t>-values for tests have a uniform distribution, meaning you are just as likely to observe </a:t>
            </a:r>
            <a:r>
              <a:rPr lang="fr-CH" sz="1800" i="1">
                <a:latin typeface="Calibri Light" panose="020F0302020204030204" pitchFamily="34" charset="0"/>
                <a:cs typeface="Calibri Light" panose="020F0302020204030204" pitchFamily="34" charset="0"/>
              </a:rPr>
              <a:t>p</a:t>
            </a:r>
            <a:r>
              <a:rPr lang="fr-CH" sz="1800">
                <a:latin typeface="Calibri Light" panose="020F0302020204030204" pitchFamily="34" charset="0"/>
                <a:cs typeface="Calibri Light" panose="020F0302020204030204" pitchFamily="34" charset="0"/>
              </a:rPr>
              <a:t> = 0.99 as </a:t>
            </a:r>
            <a:r>
              <a:rPr lang="fr-CH" sz="1800" i="1">
                <a:latin typeface="Calibri Light" panose="020F0302020204030204" pitchFamily="34" charset="0"/>
                <a:cs typeface="Calibri Light" panose="020F0302020204030204" pitchFamily="34" charset="0"/>
              </a:rPr>
              <a:t>p</a:t>
            </a:r>
            <a:r>
              <a:rPr lang="fr-CH" sz="1800">
                <a:latin typeface="Calibri Light" panose="020F0302020204030204" pitchFamily="34" charset="0"/>
                <a:cs typeface="Calibri Light" panose="020F0302020204030204" pitchFamily="34" charset="0"/>
              </a:rPr>
              <a:t> = 0.07. This makes insignificant </a:t>
            </a:r>
            <a:r>
              <a:rPr lang="fr-CH" sz="1800" i="1">
                <a:latin typeface="Calibri Light" panose="020F0302020204030204" pitchFamily="34" charset="0"/>
                <a:cs typeface="Calibri Light" panose="020F0302020204030204" pitchFamily="34" charset="0"/>
              </a:rPr>
              <a:t>p</a:t>
            </a:r>
            <a:r>
              <a:rPr lang="fr-CH" sz="1800">
                <a:latin typeface="Calibri Light" panose="020F0302020204030204" pitchFamily="34" charset="0"/>
                <a:cs typeface="Calibri Light" panose="020F0302020204030204" pitchFamily="34" charset="0"/>
              </a:rPr>
              <a:t>-values not actually comparable to significant </a:t>
            </a:r>
            <a:r>
              <a:rPr lang="fr-CH" sz="1800" i="1">
                <a:latin typeface="Calibri Light" panose="020F0302020204030204" pitchFamily="34" charset="0"/>
                <a:cs typeface="Calibri Light" panose="020F0302020204030204" pitchFamily="34" charset="0"/>
              </a:rPr>
              <a:t>p</a:t>
            </a:r>
            <a:r>
              <a:rPr lang="fr-CH" sz="1800">
                <a:latin typeface="Calibri Light" panose="020F0302020204030204" pitchFamily="34" charset="0"/>
                <a:cs typeface="Calibri Light" panose="020F0302020204030204" pitchFamily="34" charset="0"/>
              </a:rPr>
              <a:t>-values!</a:t>
            </a:r>
          </a:p>
          <a:p>
            <a:pPr marL="0" indent="0">
              <a:buNone/>
            </a:pPr>
            <a:endParaRPr lang="fr-CH" sz="1800">
              <a:latin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Speaking of </a:t>
            </a:r>
            <a:r>
              <a:rPr lang="fr-CH" sz="3200" i="1">
                <a:solidFill>
                  <a:schemeClr val="tx2">
                    <a:lumMod val="75000"/>
                  </a:schemeClr>
                </a:solidFill>
                <a:latin typeface="Tw Cen MT" panose="020B0602020104020603" pitchFamily="34" charset="0"/>
              </a:rPr>
              <a:t>p</a:t>
            </a:r>
            <a:r>
              <a:rPr lang="fr-CH" sz="3200">
                <a:solidFill>
                  <a:schemeClr val="tx2">
                    <a:lumMod val="75000"/>
                  </a:schemeClr>
                </a:solidFill>
                <a:latin typeface="Tw Cen MT" panose="020B0602020104020603" pitchFamily="34" charset="0"/>
              </a:rPr>
              <a:t>-values… Trends!</a:t>
            </a:r>
            <a:endParaRPr lang="en-GB" sz="3200">
              <a:solidFill>
                <a:schemeClr val="tx2">
                  <a:lumMod val="75000"/>
                </a:schemeClr>
              </a:solidFill>
              <a:latin typeface="Tw Cen MT" panose="020B0602020104020603" pitchFamily="34" charset="0"/>
            </a:endParaRPr>
          </a:p>
        </p:txBody>
      </p:sp>
      <p:sp>
        <p:nvSpPr>
          <p:cNvPr id="4" name="Slide Number Placeholder 3">
            <a:extLst>
              <a:ext uri="{FF2B5EF4-FFF2-40B4-BE49-F238E27FC236}">
                <a16:creationId xmlns:a16="http://schemas.microsoft.com/office/drawing/2014/main" id="{B7A77AD7-3F50-4662-A977-7E66E7661FB5}"/>
              </a:ext>
            </a:extLst>
          </p:cNvPr>
          <p:cNvSpPr>
            <a:spLocks noGrp="1"/>
          </p:cNvSpPr>
          <p:nvPr>
            <p:ph type="sldNum" sz="quarter" idx="12"/>
          </p:nvPr>
        </p:nvSpPr>
        <p:spPr/>
        <p:txBody>
          <a:bodyPr/>
          <a:lstStyle/>
          <a:p>
            <a:fld id="{C1FDBBE5-22A6-4526-9CE2-8F57881DBE87}" type="slidenum">
              <a:rPr lang="en-GB" smtClean="0"/>
              <a:t>38</a:t>
            </a:fld>
            <a:endParaRPr lang="en-GB"/>
          </a:p>
        </p:txBody>
      </p:sp>
      <p:cxnSp>
        <p:nvCxnSpPr>
          <p:cNvPr id="13" name="Straight Connector 12">
            <a:extLst>
              <a:ext uri="{FF2B5EF4-FFF2-40B4-BE49-F238E27FC236}">
                <a16:creationId xmlns:a16="http://schemas.microsoft.com/office/drawing/2014/main" id="{76FD5FAF-38FF-4FFA-B75B-8DF35CE04597}"/>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57848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A77AD7-3F50-4662-A977-7E66E7661FB5}"/>
              </a:ext>
            </a:extLst>
          </p:cNvPr>
          <p:cNvSpPr>
            <a:spLocks noGrp="1"/>
          </p:cNvSpPr>
          <p:nvPr>
            <p:ph type="sldNum" sz="quarter" idx="12"/>
          </p:nvPr>
        </p:nvSpPr>
        <p:spPr/>
        <p:txBody>
          <a:bodyPr/>
          <a:lstStyle/>
          <a:p>
            <a:fld id="{C1FDBBE5-22A6-4526-9CE2-8F57881DBE87}" type="slidenum">
              <a:rPr lang="en-GB" smtClean="0"/>
              <a:t>39</a:t>
            </a:fld>
            <a:endParaRPr lang="en-GB"/>
          </a:p>
        </p:txBody>
      </p:sp>
      <p:sp>
        <p:nvSpPr>
          <p:cNvPr id="3" name="Content Placeholder 2"/>
          <p:cNvSpPr>
            <a:spLocks noGrp="1"/>
          </p:cNvSpPr>
          <p:nvPr>
            <p:ph idx="1"/>
          </p:nvPr>
        </p:nvSpPr>
        <p:spPr>
          <a:xfrm>
            <a:off x="1451484" y="2204864"/>
            <a:ext cx="9289032" cy="3672408"/>
          </a:xfrm>
          <a:solidFill>
            <a:schemeClr val="bg1"/>
          </a:solidFill>
          <a:ln w="38100">
            <a:noFill/>
          </a:ln>
          <a:effectLst/>
        </p:spPr>
        <p:txBody>
          <a:bodyPr>
            <a:normAutofit/>
          </a:bodyPr>
          <a:lstStyle/>
          <a:p>
            <a:pPr marL="0" indent="0" algn="ctr">
              <a:buNone/>
            </a:pPr>
            <a:endParaRPr lang="fr-CH">
              <a:latin typeface="Univers" panose="020B0503020202020204" pitchFamily="34" charset="0"/>
              <a:cs typeface="Calibri Light" panose="020F0302020204030204" pitchFamily="34" charset="0"/>
            </a:endParaRPr>
          </a:p>
          <a:p>
            <a:pPr marL="0" indent="0" algn="ctr">
              <a:buNone/>
            </a:pPr>
            <a:r>
              <a:rPr lang="fr-CH" i="1">
                <a:latin typeface="Palatino Linotype" panose="02040502050505030304" pitchFamily="18" charset="0"/>
                <a:cs typeface="Calibri Light" panose="020F0302020204030204" pitchFamily="34" charset="0"/>
              </a:rPr>
              <a:t>Q14. </a:t>
            </a:r>
            <a:r>
              <a:rPr lang="en-US" i="1">
                <a:latin typeface="Palatino Linotype" panose="02040502050505030304" pitchFamily="18" charset="0"/>
                <a:cs typeface="Calibri Light" panose="020F0302020204030204" pitchFamily="34" charset="0"/>
              </a:rPr>
              <a:t>Planned comparisons need to be corrected for multiple testing</a:t>
            </a:r>
          </a:p>
          <a:p>
            <a:pPr marL="0" indent="0" algn="ctr">
              <a:buNone/>
            </a:pPr>
            <a:endParaRPr lang="fr-CH" sz="2800">
              <a:latin typeface="Palatino Linotype" panose="02040502050505030304" pitchFamily="18" charset="0"/>
              <a:cs typeface="Calibri Light" panose="020F0302020204030204" pitchFamily="34" charset="0"/>
            </a:endParaRPr>
          </a:p>
          <a:p>
            <a:pPr marL="0" indent="0" algn="ctr">
              <a:buNone/>
            </a:pPr>
            <a:r>
              <a:rPr lang="fr-CH" sz="2400">
                <a:latin typeface="Century Gothic" panose="020B0502020202020204" pitchFamily="34" charset="0"/>
                <a:cs typeface="Calibri Light" panose="020F0302020204030204" pitchFamily="34" charset="0"/>
              </a:rPr>
              <a:t>TRUE</a:t>
            </a:r>
          </a:p>
          <a:p>
            <a:pPr marL="0" indent="0" algn="ctr">
              <a:buNone/>
            </a:pPr>
            <a:r>
              <a:rPr lang="fr-CH" sz="2400">
                <a:latin typeface="Century Gothic" panose="020B0502020202020204" pitchFamily="34" charset="0"/>
                <a:cs typeface="Calibri Light" panose="020F0302020204030204" pitchFamily="34" charset="0"/>
              </a:rPr>
              <a:t>FALSE</a:t>
            </a:r>
          </a:p>
        </p:txBody>
      </p:sp>
      <p:pic>
        <p:nvPicPr>
          <p:cNvPr id="5" name="Picture 4">
            <a:extLst>
              <a:ext uri="{FF2B5EF4-FFF2-40B4-BE49-F238E27FC236}">
                <a16:creationId xmlns:a16="http://schemas.microsoft.com/office/drawing/2014/main" id="{84D989AA-3103-48BD-BF44-FD44689BB58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6826" b="22505"/>
          <a:stretch/>
        </p:blipFill>
        <p:spPr>
          <a:xfrm>
            <a:off x="7320136" y="273857"/>
            <a:ext cx="4705007" cy="1023149"/>
          </a:xfrm>
          <a:prstGeom prst="rect">
            <a:avLst/>
          </a:prstGeom>
        </p:spPr>
      </p:pic>
    </p:spTree>
    <p:extLst>
      <p:ext uri="{BB962C8B-B14F-4D97-AF65-F5344CB8AC3E}">
        <p14:creationId xmlns:p14="http://schemas.microsoft.com/office/powerpoint/2010/main" val="2422391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9456" y="1600200"/>
            <a:ext cx="9505056" cy="4925144"/>
          </a:xfrm>
        </p:spPr>
        <p:txBody>
          <a:bodyPr>
            <a:noAutofit/>
          </a:bodyPr>
          <a:lstStyle/>
          <a:p>
            <a:r>
              <a:rPr lang="fr-CH" sz="1800">
                <a:latin typeface="Calibri Light" panose="020F0302020204030204" pitchFamily="34" charset="0"/>
                <a:cs typeface="Calibri Light" panose="020F0302020204030204" pitchFamily="34" charset="0"/>
              </a:rPr>
              <a:t>Present material was cannibalized from a longer, 2-hour workshop on «</a:t>
            </a:r>
            <a:r>
              <a:rPr lang="fr-CH" sz="1800" i="1">
                <a:latin typeface="Calibri Light" panose="020F0302020204030204" pitchFamily="34" charset="0"/>
                <a:cs typeface="Calibri Light" panose="020F0302020204030204" pitchFamily="34" charset="0"/>
              </a:rPr>
              <a:t>Common Pitfalls in Statistics</a:t>
            </a:r>
            <a:r>
              <a:rPr lang="fr-CH" sz="1800">
                <a:latin typeface="Calibri Light" panose="020F0302020204030204" pitchFamily="34" charset="0"/>
                <a:cs typeface="Calibri Light" panose="020F0302020204030204" pitchFamily="34" charset="0"/>
              </a:rPr>
              <a:t>». I decided to adapt the format for this retreat (shorter and more to the point).</a:t>
            </a: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Source of the workshop</a:t>
            </a:r>
            <a:endParaRPr lang="en-GB" sz="3200">
              <a:solidFill>
                <a:schemeClr val="tx2">
                  <a:lumMod val="75000"/>
                </a:schemeClr>
              </a:solidFill>
              <a:latin typeface="Tw Cen MT" panose="020B0602020104020603" pitchFamily="34" charset="0"/>
            </a:endParaRPr>
          </a:p>
        </p:txBody>
      </p:sp>
      <p:sp>
        <p:nvSpPr>
          <p:cNvPr id="4" name="Slide Number Placeholder 3">
            <a:extLst>
              <a:ext uri="{FF2B5EF4-FFF2-40B4-BE49-F238E27FC236}">
                <a16:creationId xmlns:a16="http://schemas.microsoft.com/office/drawing/2014/main" id="{B7A77AD7-3F50-4662-A977-7E66E7661FB5}"/>
              </a:ext>
            </a:extLst>
          </p:cNvPr>
          <p:cNvSpPr>
            <a:spLocks noGrp="1"/>
          </p:cNvSpPr>
          <p:nvPr>
            <p:ph type="sldNum" sz="quarter" idx="12"/>
          </p:nvPr>
        </p:nvSpPr>
        <p:spPr/>
        <p:txBody>
          <a:bodyPr/>
          <a:lstStyle/>
          <a:p>
            <a:fld id="{C1FDBBE5-22A6-4526-9CE2-8F57881DBE87}" type="slidenum">
              <a:rPr lang="en-GB" smtClean="0"/>
              <a:t>4</a:t>
            </a:fld>
            <a:endParaRPr lang="en-GB"/>
          </a:p>
        </p:txBody>
      </p:sp>
      <p:cxnSp>
        <p:nvCxnSpPr>
          <p:cNvPr id="13" name="Straight Connector 12">
            <a:extLst>
              <a:ext uri="{FF2B5EF4-FFF2-40B4-BE49-F238E27FC236}">
                <a16:creationId xmlns:a16="http://schemas.microsoft.com/office/drawing/2014/main" id="{62298D53-8A05-45E3-B242-54ADA497A807}"/>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3607532B-752F-4C94-8F01-2764B90B32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1244" y="2564904"/>
            <a:ext cx="7798373" cy="3803417"/>
          </a:xfrm>
          <a:prstGeom prst="rect">
            <a:avLst/>
          </a:prstGeom>
        </p:spPr>
      </p:pic>
      <p:sp>
        <p:nvSpPr>
          <p:cNvPr id="10" name="TextBox 9">
            <a:extLst>
              <a:ext uri="{FF2B5EF4-FFF2-40B4-BE49-F238E27FC236}">
                <a16:creationId xmlns:a16="http://schemas.microsoft.com/office/drawing/2014/main" id="{06BEE1D7-8936-44DE-847E-ACBA7C8AC8E4}"/>
              </a:ext>
            </a:extLst>
          </p:cNvPr>
          <p:cNvSpPr txBox="1"/>
          <p:nvPr/>
        </p:nvSpPr>
        <p:spPr>
          <a:xfrm>
            <a:off x="7032104" y="3449101"/>
            <a:ext cx="1799877" cy="2069797"/>
          </a:xfrm>
          <a:prstGeom prst="rect">
            <a:avLst/>
          </a:prstGeom>
          <a:noFill/>
        </p:spPr>
        <p:txBody>
          <a:bodyPr wrap="square" rtlCol="0">
            <a:spAutoFit/>
          </a:bodyPr>
          <a:lstStyle/>
          <a:p>
            <a:pPr algn="ctr"/>
            <a:r>
              <a:rPr lang="fr-CH" sz="1600" dirty="0">
                <a:solidFill>
                  <a:schemeClr val="bg1"/>
                </a:solidFill>
                <a:latin typeface="Franklin Gothic Medium" panose="020B0603020102020204" pitchFamily="34" charset="0"/>
              </a:rPr>
              <a:t>Stat Tips</a:t>
            </a:r>
          </a:p>
          <a:p>
            <a:pPr algn="ctr"/>
            <a:r>
              <a:rPr lang="fr-CH" sz="1600" dirty="0" err="1">
                <a:solidFill>
                  <a:schemeClr val="bg1"/>
                </a:solidFill>
                <a:latin typeface="Franklin Gothic Medium" panose="020B0603020102020204" pitchFamily="34" charset="0"/>
              </a:rPr>
              <a:t>European</a:t>
            </a:r>
            <a:r>
              <a:rPr lang="fr-CH" sz="1600" dirty="0">
                <a:solidFill>
                  <a:schemeClr val="bg1"/>
                </a:solidFill>
                <a:latin typeface="Franklin Gothic Medium" panose="020B0603020102020204" pitchFamily="34" charset="0"/>
              </a:rPr>
              <a:t> Tour</a:t>
            </a:r>
          </a:p>
          <a:p>
            <a:pPr algn="ctr"/>
            <a:r>
              <a:rPr lang="fr-CH" sz="1600" dirty="0">
                <a:solidFill>
                  <a:schemeClr val="bg1"/>
                </a:solidFill>
                <a:latin typeface="Franklin Gothic Medium" panose="020B0603020102020204" pitchFamily="34" charset="0"/>
              </a:rPr>
              <a:t>2016–2021</a:t>
            </a:r>
          </a:p>
          <a:p>
            <a:endParaRPr lang="fr-CH" sz="1400" dirty="0">
              <a:solidFill>
                <a:schemeClr val="bg1"/>
              </a:solidFill>
              <a:latin typeface="Franklin Gothic Medium" panose="020B0603020102020204" pitchFamily="34" charset="0"/>
            </a:endParaRPr>
          </a:p>
          <a:p>
            <a:pPr algn="ctr"/>
            <a:r>
              <a:rPr lang="fr-CH" sz="1050" dirty="0">
                <a:solidFill>
                  <a:schemeClr val="bg1"/>
                </a:solidFill>
                <a:latin typeface="Franklin Gothic Medium" panose="020B0603020102020204" pitchFamily="34" charset="0"/>
              </a:rPr>
              <a:t>10-10-16 – CISA </a:t>
            </a:r>
            <a:r>
              <a:rPr lang="fr-CH" sz="1050" dirty="0" err="1">
                <a:solidFill>
                  <a:schemeClr val="bg1"/>
                </a:solidFill>
                <a:latin typeface="Franklin Gothic Medium" panose="020B0603020102020204" pitchFamily="34" charset="0"/>
              </a:rPr>
              <a:t>peers</a:t>
            </a:r>
            <a:endParaRPr lang="fr-CH" sz="1050" dirty="0">
              <a:solidFill>
                <a:schemeClr val="bg1"/>
              </a:solidFill>
              <a:latin typeface="Franklin Gothic Medium" panose="020B0603020102020204" pitchFamily="34" charset="0"/>
            </a:endParaRPr>
          </a:p>
          <a:p>
            <a:pPr algn="ctr"/>
            <a:r>
              <a:rPr lang="fr-CH" sz="1050" dirty="0">
                <a:solidFill>
                  <a:schemeClr val="bg1"/>
                </a:solidFill>
                <a:latin typeface="Franklin Gothic Medium" panose="020B0603020102020204" pitchFamily="34" charset="0"/>
              </a:rPr>
              <a:t>16-03-17 – CAL meeting</a:t>
            </a:r>
          </a:p>
          <a:p>
            <a:pPr algn="ctr"/>
            <a:r>
              <a:rPr lang="fr-CH" sz="1050" dirty="0">
                <a:solidFill>
                  <a:schemeClr val="bg1"/>
                </a:solidFill>
                <a:latin typeface="Franklin Gothic Medium" panose="020B0603020102020204" pitchFamily="34" charset="0"/>
              </a:rPr>
              <a:t>31-01-18 – CDSB meeting</a:t>
            </a:r>
          </a:p>
          <a:p>
            <a:pPr algn="ctr"/>
            <a:r>
              <a:rPr lang="fr-CH" sz="1050" dirty="0">
                <a:solidFill>
                  <a:schemeClr val="bg1"/>
                </a:solidFill>
                <a:latin typeface="Franklin Gothic Medium" panose="020B0603020102020204" pitchFamily="34" charset="0"/>
              </a:rPr>
              <a:t>02-04-18 – Aberdeen</a:t>
            </a:r>
          </a:p>
          <a:p>
            <a:pPr algn="ctr"/>
            <a:r>
              <a:rPr lang="fr-CH" sz="1050" dirty="0">
                <a:solidFill>
                  <a:schemeClr val="bg1"/>
                </a:solidFill>
                <a:latin typeface="Franklin Gothic Medium" panose="020B0603020102020204" pitchFamily="34" charset="0"/>
              </a:rPr>
              <a:t>19-11-21 – CISA </a:t>
            </a:r>
            <a:r>
              <a:rPr lang="fr-CH" sz="1050" dirty="0" err="1">
                <a:solidFill>
                  <a:schemeClr val="bg1"/>
                </a:solidFill>
                <a:latin typeface="Franklin Gothic Medium" panose="020B0603020102020204" pitchFamily="34" charset="0"/>
              </a:rPr>
              <a:t>retreat</a:t>
            </a:r>
            <a:endParaRPr lang="fr-CH" sz="1050" dirty="0">
              <a:solidFill>
                <a:schemeClr val="bg1"/>
              </a:solidFill>
              <a:latin typeface="Franklin Gothic Medium" panose="020B0603020102020204" pitchFamily="34" charset="0"/>
            </a:endParaRPr>
          </a:p>
          <a:p>
            <a:pPr algn="ctr"/>
            <a:endParaRPr lang="en-GB" sz="1400" dirty="0">
              <a:solidFill>
                <a:schemeClr val="bg1"/>
              </a:solidFill>
              <a:latin typeface="Franklin Gothic Medium" panose="020B0603020102020204" pitchFamily="34" charset="0"/>
            </a:endParaRPr>
          </a:p>
        </p:txBody>
      </p:sp>
      <p:pic>
        <p:nvPicPr>
          <p:cNvPr id="11" name="Picture 10">
            <a:extLst>
              <a:ext uri="{FF2B5EF4-FFF2-40B4-BE49-F238E27FC236}">
                <a16:creationId xmlns:a16="http://schemas.microsoft.com/office/drawing/2014/main" id="{3D24EFB2-96E0-4B0F-AEC9-2A85A0A3933D}"/>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287688" y="3589333"/>
            <a:ext cx="1595787" cy="1771323"/>
          </a:xfrm>
          <a:prstGeom prst="rect">
            <a:avLst/>
          </a:prstGeom>
        </p:spPr>
      </p:pic>
    </p:spTree>
    <p:extLst>
      <p:ext uri="{BB962C8B-B14F-4D97-AF65-F5344CB8AC3E}">
        <p14:creationId xmlns:p14="http://schemas.microsoft.com/office/powerpoint/2010/main" val="30977999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9456" y="1600200"/>
            <a:ext cx="8928992" cy="4925144"/>
          </a:xfrm>
        </p:spPr>
        <p:txBody>
          <a:bodyPr>
            <a:normAutofit/>
          </a:bodyPr>
          <a:lstStyle/>
          <a:p>
            <a:r>
              <a:rPr lang="fr-CH" sz="1800">
                <a:latin typeface="Calibri Light" panose="020F0302020204030204" pitchFamily="34" charset="0"/>
                <a:cs typeface="Calibri Light" panose="020F0302020204030204" pitchFamily="34" charset="0"/>
              </a:rPr>
              <a:t>It is sometimes claimed that when individual comparisons are </a:t>
            </a:r>
            <a:r>
              <a:rPr lang="fr-CH" sz="1800" i="1">
                <a:latin typeface="Calibri Light" panose="020F0302020204030204" pitchFamily="34" charset="0"/>
                <a:cs typeface="Calibri Light" panose="020F0302020204030204" pitchFamily="34" charset="0"/>
              </a:rPr>
              <a:t>planned </a:t>
            </a:r>
            <a:r>
              <a:rPr lang="fr-CH" sz="1800">
                <a:latin typeface="Calibri Light" panose="020F0302020204030204" pitchFamily="34" charset="0"/>
                <a:cs typeface="Calibri Light" panose="020F0302020204030204" pitchFamily="34" charset="0"/>
              </a:rPr>
              <a:t>a-priori, they do not need to be corrected for multiple testing. This is obviously not true!</a:t>
            </a:r>
          </a:p>
          <a:p>
            <a:endParaRPr lang="fr-CH" sz="1800">
              <a:latin typeface="Calibri Light" panose="020F0302020204030204" pitchFamily="34" charset="0"/>
              <a:cs typeface="Calibri Light" panose="020F0302020204030204" pitchFamily="34" charset="0"/>
            </a:endParaRPr>
          </a:p>
          <a:p>
            <a:r>
              <a:rPr lang="fr-CH" sz="1800">
                <a:latin typeface="Calibri Light" panose="020F0302020204030204" pitchFamily="34" charset="0"/>
                <a:cs typeface="Calibri Light" panose="020F0302020204030204" pitchFamily="34" charset="0"/>
              </a:rPr>
              <a:t>What is true is that planned comparisons are less likely to turn up false positives, due to them not being guided by post-hoc data exploration. Otherwise a family of planned comparisons should not be treated much differently from any other!</a:t>
            </a:r>
          </a:p>
          <a:p>
            <a:endParaRPr lang="fr-CH" sz="1800">
              <a:latin typeface="Calibri Light" panose="020F0302020204030204" pitchFamily="34" charset="0"/>
              <a:cs typeface="Calibri Light" panose="020F0302020204030204" pitchFamily="34" charset="0"/>
            </a:endParaRPr>
          </a:p>
          <a:p>
            <a:r>
              <a:rPr lang="fr-CH" sz="1800">
                <a:latin typeface="Calibri Light" panose="020F0302020204030204" pitchFamily="34" charset="0"/>
                <a:cs typeface="Calibri Light" panose="020F0302020204030204" pitchFamily="34" charset="0"/>
              </a:rPr>
              <a:t>Besides, if not correcting planned comparisons was acceptable, one could «plan» dozens of comparisons and get away with no corrections.</a:t>
            </a:r>
          </a:p>
          <a:p>
            <a:endParaRPr lang="fr-CH" sz="1800">
              <a:latin typeface="Calibri Light" panose="020F0302020204030204" pitchFamily="34" charset="0"/>
              <a:cs typeface="Calibri Light" panose="020F0302020204030204" pitchFamily="34" charset="0"/>
            </a:endParaRPr>
          </a:p>
          <a:p>
            <a:r>
              <a:rPr lang="fr-CH" sz="1800">
                <a:latin typeface="Calibri Light" panose="020F0302020204030204" pitchFamily="34" charset="0"/>
                <a:cs typeface="Calibri Light" panose="020F0302020204030204" pitchFamily="34" charset="0"/>
              </a:rPr>
              <a:t>For a completely exploratory family of comparisons, it is recommended to use very conservative corrections, such as the Bonferroni or (better) Scheffé correction (see Maxwell &amp; Delaney, 2004).</a:t>
            </a: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A14. TRUE</a:t>
            </a:r>
            <a:endParaRPr lang="en-GB" sz="3200">
              <a:solidFill>
                <a:schemeClr val="tx2">
                  <a:lumMod val="75000"/>
                </a:schemeClr>
              </a:solidFill>
              <a:latin typeface="Tw Cen MT" panose="020B0602020104020603" pitchFamily="34" charset="0"/>
            </a:endParaRPr>
          </a:p>
        </p:txBody>
      </p:sp>
      <p:sp>
        <p:nvSpPr>
          <p:cNvPr id="4" name="Slide Number Placeholder 3">
            <a:extLst>
              <a:ext uri="{FF2B5EF4-FFF2-40B4-BE49-F238E27FC236}">
                <a16:creationId xmlns:a16="http://schemas.microsoft.com/office/drawing/2014/main" id="{B7A77AD7-3F50-4662-A977-7E66E7661FB5}"/>
              </a:ext>
            </a:extLst>
          </p:cNvPr>
          <p:cNvSpPr>
            <a:spLocks noGrp="1"/>
          </p:cNvSpPr>
          <p:nvPr>
            <p:ph type="sldNum" sz="quarter" idx="12"/>
          </p:nvPr>
        </p:nvSpPr>
        <p:spPr/>
        <p:txBody>
          <a:bodyPr/>
          <a:lstStyle/>
          <a:p>
            <a:fld id="{C1FDBBE5-22A6-4526-9CE2-8F57881DBE87}" type="slidenum">
              <a:rPr lang="en-GB" smtClean="0"/>
              <a:t>40</a:t>
            </a:fld>
            <a:endParaRPr lang="en-GB"/>
          </a:p>
        </p:txBody>
      </p:sp>
      <p:cxnSp>
        <p:nvCxnSpPr>
          <p:cNvPr id="13" name="Straight Connector 12">
            <a:extLst>
              <a:ext uri="{FF2B5EF4-FFF2-40B4-BE49-F238E27FC236}">
                <a16:creationId xmlns:a16="http://schemas.microsoft.com/office/drawing/2014/main" id="{76FD5FAF-38FF-4FFA-B75B-8DF35CE04597}"/>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75238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A77AD7-3F50-4662-A977-7E66E7661FB5}"/>
              </a:ext>
            </a:extLst>
          </p:cNvPr>
          <p:cNvSpPr>
            <a:spLocks noGrp="1"/>
          </p:cNvSpPr>
          <p:nvPr>
            <p:ph type="sldNum" sz="quarter" idx="12"/>
          </p:nvPr>
        </p:nvSpPr>
        <p:spPr/>
        <p:txBody>
          <a:bodyPr/>
          <a:lstStyle/>
          <a:p>
            <a:fld id="{C1FDBBE5-22A6-4526-9CE2-8F57881DBE87}" type="slidenum">
              <a:rPr lang="en-GB" smtClean="0"/>
              <a:t>41</a:t>
            </a:fld>
            <a:endParaRPr lang="en-GB"/>
          </a:p>
        </p:txBody>
      </p:sp>
      <p:sp>
        <p:nvSpPr>
          <p:cNvPr id="3" name="Content Placeholder 2"/>
          <p:cNvSpPr>
            <a:spLocks noGrp="1"/>
          </p:cNvSpPr>
          <p:nvPr>
            <p:ph idx="1"/>
          </p:nvPr>
        </p:nvSpPr>
        <p:spPr>
          <a:xfrm>
            <a:off x="1451484" y="2204864"/>
            <a:ext cx="9289032" cy="3672408"/>
          </a:xfrm>
          <a:solidFill>
            <a:schemeClr val="bg1"/>
          </a:solidFill>
          <a:ln w="38100">
            <a:noFill/>
          </a:ln>
          <a:effectLst/>
        </p:spPr>
        <p:txBody>
          <a:bodyPr>
            <a:normAutofit/>
          </a:bodyPr>
          <a:lstStyle/>
          <a:p>
            <a:pPr marL="0" indent="0" algn="ctr">
              <a:buNone/>
            </a:pPr>
            <a:endParaRPr lang="fr-CH">
              <a:latin typeface="Univers" panose="020B0503020202020204" pitchFamily="34" charset="0"/>
              <a:cs typeface="Calibri Light" panose="020F0302020204030204" pitchFamily="34" charset="0"/>
            </a:endParaRPr>
          </a:p>
          <a:p>
            <a:pPr marL="0" indent="0" algn="ctr">
              <a:buNone/>
            </a:pPr>
            <a:r>
              <a:rPr lang="fr-CH" i="1">
                <a:latin typeface="Palatino Linotype" panose="02040502050505030304" pitchFamily="18" charset="0"/>
                <a:cs typeface="Calibri Light" panose="020F0302020204030204" pitchFamily="34" charset="0"/>
              </a:rPr>
              <a:t>Q15. </a:t>
            </a:r>
            <a:r>
              <a:rPr lang="en-US" i="1">
                <a:latin typeface="Palatino Linotype" panose="02040502050505030304" pitchFamily="18" charset="0"/>
                <a:cs typeface="Calibri Light" panose="020F0302020204030204" pitchFamily="34" charset="0"/>
              </a:rPr>
              <a:t>When my overall F-test is significant, follow-up tests do not need to be corrected for multiple testing</a:t>
            </a:r>
          </a:p>
          <a:p>
            <a:pPr marL="0" indent="0" algn="ctr">
              <a:buNone/>
            </a:pPr>
            <a:endParaRPr lang="fr-CH" sz="2800">
              <a:latin typeface="Palatino Linotype" panose="02040502050505030304" pitchFamily="18" charset="0"/>
              <a:cs typeface="Calibri Light" panose="020F0302020204030204" pitchFamily="34" charset="0"/>
            </a:endParaRPr>
          </a:p>
          <a:p>
            <a:pPr marL="0" indent="0" algn="ctr">
              <a:buNone/>
            </a:pPr>
            <a:r>
              <a:rPr lang="fr-CH" sz="2400">
                <a:latin typeface="Century Gothic" panose="020B0502020202020204" pitchFamily="34" charset="0"/>
                <a:cs typeface="Calibri Light" panose="020F0302020204030204" pitchFamily="34" charset="0"/>
              </a:rPr>
              <a:t>TRUE</a:t>
            </a:r>
          </a:p>
          <a:p>
            <a:pPr marL="0" indent="0" algn="ctr">
              <a:buNone/>
            </a:pPr>
            <a:r>
              <a:rPr lang="fr-CH" sz="2400">
                <a:latin typeface="Century Gothic" panose="020B0502020202020204" pitchFamily="34" charset="0"/>
                <a:cs typeface="Calibri Light" panose="020F0302020204030204" pitchFamily="34" charset="0"/>
              </a:rPr>
              <a:t>FALSE</a:t>
            </a:r>
          </a:p>
          <a:p>
            <a:pPr marL="0" indent="0" algn="ctr">
              <a:buNone/>
            </a:pPr>
            <a:r>
              <a:rPr lang="fr-CH" sz="2400">
                <a:latin typeface="Century Gothic" panose="020B0502020202020204" pitchFamily="34" charset="0"/>
                <a:cs typeface="Calibri Light" panose="020F0302020204030204" pitchFamily="34" charset="0"/>
              </a:rPr>
              <a:t>FALSE-ish</a:t>
            </a:r>
          </a:p>
        </p:txBody>
      </p:sp>
      <p:pic>
        <p:nvPicPr>
          <p:cNvPr id="5" name="Picture 4">
            <a:extLst>
              <a:ext uri="{FF2B5EF4-FFF2-40B4-BE49-F238E27FC236}">
                <a16:creationId xmlns:a16="http://schemas.microsoft.com/office/drawing/2014/main" id="{84D989AA-3103-48BD-BF44-FD44689BB58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6826" b="22505"/>
          <a:stretch/>
        </p:blipFill>
        <p:spPr>
          <a:xfrm>
            <a:off x="7320136" y="273857"/>
            <a:ext cx="4705007" cy="1023149"/>
          </a:xfrm>
          <a:prstGeom prst="rect">
            <a:avLst/>
          </a:prstGeom>
        </p:spPr>
      </p:pic>
    </p:spTree>
    <p:extLst>
      <p:ext uri="{BB962C8B-B14F-4D97-AF65-F5344CB8AC3E}">
        <p14:creationId xmlns:p14="http://schemas.microsoft.com/office/powerpoint/2010/main" val="30733735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9456" y="1600200"/>
            <a:ext cx="7344816" cy="4925144"/>
          </a:xfrm>
        </p:spPr>
        <p:txBody>
          <a:bodyPr>
            <a:normAutofit/>
          </a:bodyPr>
          <a:lstStyle/>
          <a:p>
            <a:r>
              <a:rPr lang="fr-CH" sz="1800">
                <a:latin typeface="Calibri Light" panose="020F0302020204030204" pitchFamily="34" charset="0"/>
                <a:cs typeface="Calibri Light" panose="020F0302020204030204" pitchFamily="34" charset="0"/>
              </a:rPr>
              <a:t>It is sometimes claimed that individual tests following a significant overall ANOVA do not have to be corrected for multiple testing.</a:t>
            </a:r>
          </a:p>
          <a:p>
            <a:endParaRPr lang="fr-CH" sz="1800">
              <a:latin typeface="Calibri Light" panose="020F0302020204030204" pitchFamily="34" charset="0"/>
              <a:cs typeface="Calibri Light" panose="020F0302020204030204" pitchFamily="34" charset="0"/>
            </a:endParaRPr>
          </a:p>
          <a:p>
            <a:r>
              <a:rPr lang="fr-CH" sz="1800">
                <a:latin typeface="Calibri Light" panose="020F0302020204030204" pitchFamily="34" charset="0"/>
                <a:cs typeface="Calibri Light" panose="020F0302020204030204" pitchFamily="34" charset="0"/>
              </a:rPr>
              <a:t>This approach is known formally as </a:t>
            </a:r>
            <a:r>
              <a:rPr lang="fr-CH" sz="1800" b="1">
                <a:solidFill>
                  <a:srgbClr val="0070C0"/>
                </a:solidFill>
                <a:latin typeface="Calibri Light" panose="020F0302020204030204" pitchFamily="34" charset="0"/>
                <a:cs typeface="Calibri Light" panose="020F0302020204030204" pitchFamily="34" charset="0"/>
              </a:rPr>
              <a:t>Fisher’s LSD</a:t>
            </a:r>
            <a:r>
              <a:rPr lang="fr-CH" sz="1800">
                <a:latin typeface="Calibri Light" panose="020F0302020204030204" pitchFamily="34" charset="0"/>
                <a:cs typeface="Calibri Light" panose="020F0302020204030204" pitchFamily="34" charset="0"/>
              </a:rPr>
              <a:t>. No explicit correction factor is applied to the </a:t>
            </a:r>
            <a:r>
              <a:rPr lang="fr-CH" sz="1800" i="1">
                <a:latin typeface="Calibri Light" panose="020F0302020204030204" pitchFamily="34" charset="0"/>
                <a:cs typeface="Calibri Light" panose="020F0302020204030204" pitchFamily="34" charset="0"/>
              </a:rPr>
              <a:t>p</a:t>
            </a:r>
            <a:r>
              <a:rPr lang="fr-CH" sz="1800">
                <a:latin typeface="Calibri Light" panose="020F0302020204030204" pitchFamily="34" charset="0"/>
                <a:cs typeface="Calibri Light" panose="020F0302020204030204" pitchFamily="34" charset="0"/>
              </a:rPr>
              <a:t>-values. Instead, testing proceeds in two stages: </a:t>
            </a:r>
            <a:r>
              <a:rPr lang="fr-CH" sz="1800" b="1">
                <a:latin typeface="Calibri Light" panose="020F0302020204030204" pitchFamily="34" charset="0"/>
                <a:cs typeface="Calibri Light" panose="020F0302020204030204" pitchFamily="34" charset="0"/>
              </a:rPr>
              <a:t>(I)</a:t>
            </a:r>
            <a:r>
              <a:rPr lang="fr-CH" sz="1800" b="1">
                <a:solidFill>
                  <a:srgbClr val="0070C0"/>
                </a:solidFill>
                <a:latin typeface="Calibri Light" panose="020F0302020204030204" pitchFamily="34" charset="0"/>
                <a:cs typeface="Calibri Light" panose="020F0302020204030204" pitchFamily="34" charset="0"/>
              </a:rPr>
              <a:t> </a:t>
            </a:r>
            <a:r>
              <a:rPr lang="fr-CH" sz="1800">
                <a:latin typeface="Calibri Light" panose="020F0302020204030204" pitchFamily="34" charset="0"/>
                <a:cs typeface="Calibri Light" panose="020F0302020204030204" pitchFamily="34" charset="0"/>
              </a:rPr>
              <a:t>an omnibus test for the family of comparisons (e.g., F-test). If significant, we proceed with </a:t>
            </a:r>
            <a:r>
              <a:rPr lang="fr-CH" sz="1800" b="1">
                <a:latin typeface="Calibri Light" panose="020F0302020204030204" pitchFamily="34" charset="0"/>
                <a:cs typeface="Calibri Light" panose="020F0302020204030204" pitchFamily="34" charset="0"/>
              </a:rPr>
              <a:t>(II) </a:t>
            </a:r>
            <a:r>
              <a:rPr lang="fr-CH" sz="1800">
                <a:latin typeface="Calibri Light" panose="020F0302020204030204" pitchFamily="34" charset="0"/>
                <a:cs typeface="Calibri Light" panose="020F0302020204030204" pitchFamily="34" charset="0"/>
              </a:rPr>
              <a:t>individual tests (e.g., t-tests).</a:t>
            </a:r>
          </a:p>
          <a:p>
            <a:endParaRPr lang="fr-CH" sz="1800">
              <a:latin typeface="Calibri Light" panose="020F0302020204030204" pitchFamily="34" charset="0"/>
              <a:cs typeface="Calibri Light" panose="020F0302020204030204" pitchFamily="34" charset="0"/>
            </a:endParaRPr>
          </a:p>
          <a:p>
            <a:r>
              <a:rPr lang="fr-CH" sz="1800">
                <a:latin typeface="Calibri Light" panose="020F0302020204030204" pitchFamily="34" charset="0"/>
                <a:cs typeface="Calibri Light" panose="020F0302020204030204" pitchFamily="34" charset="0"/>
              </a:rPr>
              <a:t>The idea is that the omnibus test will act as an initial filter, making it less likely that false positives show up for follow-up tests. This is reasonable intuition but in practice the approach fails when there is an overwhelming number of non-significant tests in the presence of a few significant ones.</a:t>
            </a:r>
          </a:p>
          <a:p>
            <a:endParaRPr lang="fr-CH" sz="1800">
              <a:latin typeface="Calibri Light" panose="020F0302020204030204" pitchFamily="34" charset="0"/>
              <a:cs typeface="Calibri Light" panose="020F0302020204030204" pitchFamily="34" charset="0"/>
            </a:endParaRPr>
          </a:p>
          <a:p>
            <a:r>
              <a:rPr lang="fr-CH" sz="1800">
                <a:latin typeface="Calibri Light" panose="020F0302020204030204" pitchFamily="34" charset="0"/>
                <a:cs typeface="Calibri Light" panose="020F0302020204030204" pitchFamily="34" charset="0"/>
              </a:rPr>
              <a:t>In practice, Fisher’s LSD works better in the other direction of reasoning: </a:t>
            </a:r>
            <a:r>
              <a:rPr lang="fr-CH" sz="1800" b="1">
                <a:solidFill>
                  <a:srgbClr val="C00000"/>
                </a:solidFill>
                <a:latin typeface="Calibri Light" panose="020F0302020204030204" pitchFamily="34" charset="0"/>
                <a:cs typeface="Calibri Light" panose="020F0302020204030204" pitchFamily="34" charset="0"/>
              </a:rPr>
              <a:t>if an overall test is </a:t>
            </a:r>
            <a:r>
              <a:rPr lang="fr-CH" sz="1800" b="1" i="1">
                <a:solidFill>
                  <a:srgbClr val="C00000"/>
                </a:solidFill>
                <a:latin typeface="Calibri Light" panose="020F0302020204030204" pitchFamily="34" charset="0"/>
                <a:cs typeface="Calibri Light" panose="020F0302020204030204" pitchFamily="34" charset="0"/>
              </a:rPr>
              <a:t>insignificant</a:t>
            </a:r>
            <a:r>
              <a:rPr lang="fr-CH" sz="1800" b="1">
                <a:solidFill>
                  <a:srgbClr val="C00000"/>
                </a:solidFill>
                <a:latin typeface="Calibri Light" panose="020F0302020204030204" pitchFamily="34" charset="0"/>
                <a:cs typeface="Calibri Light" panose="020F0302020204030204" pitchFamily="34" charset="0"/>
              </a:rPr>
              <a:t>, you should not proceed with individual tests!</a:t>
            </a:r>
          </a:p>
          <a:p>
            <a:endParaRPr lang="fr-CH" sz="1800">
              <a:latin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A15. FALSE-ish</a:t>
            </a:r>
            <a:endParaRPr lang="en-GB" sz="3200">
              <a:solidFill>
                <a:schemeClr val="tx2">
                  <a:lumMod val="75000"/>
                </a:schemeClr>
              </a:solidFill>
              <a:latin typeface="Tw Cen MT" panose="020B0602020104020603" pitchFamily="34" charset="0"/>
            </a:endParaRPr>
          </a:p>
        </p:txBody>
      </p:sp>
      <p:sp>
        <p:nvSpPr>
          <p:cNvPr id="4" name="Slide Number Placeholder 3">
            <a:extLst>
              <a:ext uri="{FF2B5EF4-FFF2-40B4-BE49-F238E27FC236}">
                <a16:creationId xmlns:a16="http://schemas.microsoft.com/office/drawing/2014/main" id="{B7A77AD7-3F50-4662-A977-7E66E7661FB5}"/>
              </a:ext>
            </a:extLst>
          </p:cNvPr>
          <p:cNvSpPr>
            <a:spLocks noGrp="1"/>
          </p:cNvSpPr>
          <p:nvPr>
            <p:ph type="sldNum" sz="quarter" idx="12"/>
          </p:nvPr>
        </p:nvSpPr>
        <p:spPr/>
        <p:txBody>
          <a:bodyPr/>
          <a:lstStyle/>
          <a:p>
            <a:fld id="{C1FDBBE5-22A6-4526-9CE2-8F57881DBE87}" type="slidenum">
              <a:rPr lang="en-GB" smtClean="0"/>
              <a:t>42</a:t>
            </a:fld>
            <a:endParaRPr lang="en-GB"/>
          </a:p>
        </p:txBody>
      </p:sp>
      <p:cxnSp>
        <p:nvCxnSpPr>
          <p:cNvPr id="13" name="Straight Connector 12">
            <a:extLst>
              <a:ext uri="{FF2B5EF4-FFF2-40B4-BE49-F238E27FC236}">
                <a16:creationId xmlns:a16="http://schemas.microsoft.com/office/drawing/2014/main" id="{76FD5FAF-38FF-4FFA-B75B-8DF35CE04597}"/>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5A079772-EA65-4ED7-BB1F-ED0DA654A028}"/>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a:ext>
            </a:extLst>
          </a:blip>
          <a:srcRect b="9150"/>
          <a:stretch/>
        </p:blipFill>
        <p:spPr>
          <a:xfrm>
            <a:off x="9120336" y="1700808"/>
            <a:ext cx="2158009" cy="3194248"/>
          </a:xfrm>
          <a:prstGeom prst="rect">
            <a:avLst/>
          </a:prstGeom>
        </p:spPr>
      </p:pic>
      <p:pic>
        <p:nvPicPr>
          <p:cNvPr id="8" name="Picture 7">
            <a:extLst>
              <a:ext uri="{FF2B5EF4-FFF2-40B4-BE49-F238E27FC236}">
                <a16:creationId xmlns:a16="http://schemas.microsoft.com/office/drawing/2014/main" id="{5CD82D42-B93E-4BE9-AE06-614ED32134E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488488" y="2878832"/>
            <a:ext cx="432048" cy="432048"/>
          </a:xfrm>
          <a:prstGeom prst="rect">
            <a:avLst/>
          </a:prstGeom>
          <a:effectLst>
            <a:innerShdw blurRad="114300">
              <a:prstClr val="black"/>
            </a:innerShdw>
          </a:effectLst>
        </p:spPr>
      </p:pic>
      <p:pic>
        <p:nvPicPr>
          <p:cNvPr id="9" name="Picture 8">
            <a:extLst>
              <a:ext uri="{FF2B5EF4-FFF2-40B4-BE49-F238E27FC236}">
                <a16:creationId xmlns:a16="http://schemas.microsoft.com/office/drawing/2014/main" id="{97598A8F-5EA6-417E-8336-2A0AF94F472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912424" y="2807593"/>
            <a:ext cx="432048" cy="432048"/>
          </a:xfrm>
          <a:prstGeom prst="rect">
            <a:avLst/>
          </a:prstGeom>
          <a:effectLst>
            <a:innerShdw blurRad="114300">
              <a:prstClr val="black"/>
            </a:innerShdw>
          </a:effectLst>
        </p:spPr>
      </p:pic>
    </p:spTree>
    <p:extLst>
      <p:ext uri="{BB962C8B-B14F-4D97-AF65-F5344CB8AC3E}">
        <p14:creationId xmlns:p14="http://schemas.microsoft.com/office/powerpoint/2010/main" val="6616446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A77AD7-3F50-4662-A977-7E66E7661FB5}"/>
              </a:ext>
            </a:extLst>
          </p:cNvPr>
          <p:cNvSpPr>
            <a:spLocks noGrp="1"/>
          </p:cNvSpPr>
          <p:nvPr>
            <p:ph type="sldNum" sz="quarter" idx="12"/>
          </p:nvPr>
        </p:nvSpPr>
        <p:spPr/>
        <p:txBody>
          <a:bodyPr/>
          <a:lstStyle/>
          <a:p>
            <a:fld id="{C1FDBBE5-22A6-4526-9CE2-8F57881DBE87}" type="slidenum">
              <a:rPr lang="en-GB" smtClean="0"/>
              <a:t>43</a:t>
            </a:fld>
            <a:endParaRPr lang="en-GB"/>
          </a:p>
        </p:txBody>
      </p:sp>
      <p:sp>
        <p:nvSpPr>
          <p:cNvPr id="3" name="Content Placeholder 2"/>
          <p:cNvSpPr>
            <a:spLocks noGrp="1"/>
          </p:cNvSpPr>
          <p:nvPr>
            <p:ph idx="1"/>
          </p:nvPr>
        </p:nvSpPr>
        <p:spPr>
          <a:xfrm>
            <a:off x="1451484" y="2204864"/>
            <a:ext cx="9289032" cy="3672408"/>
          </a:xfrm>
          <a:solidFill>
            <a:schemeClr val="bg1"/>
          </a:solidFill>
          <a:ln w="38100">
            <a:noFill/>
          </a:ln>
          <a:effectLst/>
        </p:spPr>
        <p:txBody>
          <a:bodyPr>
            <a:normAutofit/>
          </a:bodyPr>
          <a:lstStyle/>
          <a:p>
            <a:pPr marL="0" indent="0" algn="ctr">
              <a:buNone/>
            </a:pPr>
            <a:endParaRPr lang="fr-CH">
              <a:latin typeface="Univers" panose="020B0503020202020204" pitchFamily="34" charset="0"/>
              <a:cs typeface="Calibri Light" panose="020F0302020204030204" pitchFamily="34" charset="0"/>
            </a:endParaRPr>
          </a:p>
          <a:p>
            <a:pPr marL="0" indent="0" algn="ctr">
              <a:buNone/>
            </a:pPr>
            <a:r>
              <a:rPr lang="fr-CH" i="1">
                <a:latin typeface="Palatino Linotype" panose="02040502050505030304" pitchFamily="18" charset="0"/>
                <a:cs typeface="Calibri Light" panose="020F0302020204030204" pitchFamily="34" charset="0"/>
              </a:rPr>
              <a:t>Q16. </a:t>
            </a:r>
            <a:r>
              <a:rPr lang="en-US" i="1">
                <a:latin typeface="Palatino Linotype" panose="02040502050505030304" pitchFamily="18" charset="0"/>
                <a:cs typeface="Calibri Light" panose="020F0302020204030204" pitchFamily="34" charset="0"/>
              </a:rPr>
              <a:t>Normality of residuals is the most important assumption in linear regression</a:t>
            </a:r>
          </a:p>
          <a:p>
            <a:pPr marL="0" indent="0" algn="ctr">
              <a:buNone/>
            </a:pPr>
            <a:endParaRPr lang="fr-CH" sz="2800">
              <a:latin typeface="Palatino Linotype" panose="02040502050505030304" pitchFamily="18" charset="0"/>
              <a:cs typeface="Calibri Light" panose="020F0302020204030204" pitchFamily="34" charset="0"/>
            </a:endParaRPr>
          </a:p>
          <a:p>
            <a:pPr marL="0" indent="0" algn="ctr">
              <a:buNone/>
            </a:pPr>
            <a:r>
              <a:rPr lang="fr-CH" sz="2400">
                <a:latin typeface="Century Gothic" panose="020B0502020202020204" pitchFamily="34" charset="0"/>
                <a:cs typeface="Calibri Light" panose="020F0302020204030204" pitchFamily="34" charset="0"/>
              </a:rPr>
              <a:t>TRUE</a:t>
            </a:r>
          </a:p>
          <a:p>
            <a:pPr marL="0" indent="0" algn="ctr">
              <a:buNone/>
            </a:pPr>
            <a:r>
              <a:rPr lang="fr-CH" sz="2400">
                <a:latin typeface="Century Gothic" panose="020B0502020202020204" pitchFamily="34" charset="0"/>
                <a:cs typeface="Calibri Light" panose="020F0302020204030204" pitchFamily="34" charset="0"/>
              </a:rPr>
              <a:t>FALSE</a:t>
            </a:r>
          </a:p>
        </p:txBody>
      </p:sp>
      <p:pic>
        <p:nvPicPr>
          <p:cNvPr id="5" name="Picture 4">
            <a:extLst>
              <a:ext uri="{FF2B5EF4-FFF2-40B4-BE49-F238E27FC236}">
                <a16:creationId xmlns:a16="http://schemas.microsoft.com/office/drawing/2014/main" id="{84D989AA-3103-48BD-BF44-FD44689BB58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6826" b="22505"/>
          <a:stretch/>
        </p:blipFill>
        <p:spPr>
          <a:xfrm>
            <a:off x="7320136" y="273857"/>
            <a:ext cx="4705007" cy="1023149"/>
          </a:xfrm>
          <a:prstGeom prst="rect">
            <a:avLst/>
          </a:prstGeom>
        </p:spPr>
      </p:pic>
    </p:spTree>
    <p:extLst>
      <p:ext uri="{BB962C8B-B14F-4D97-AF65-F5344CB8AC3E}">
        <p14:creationId xmlns:p14="http://schemas.microsoft.com/office/powerpoint/2010/main" val="35016581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A16. FALSE</a:t>
            </a:r>
            <a:endParaRPr lang="en-GB" sz="3200" dirty="0">
              <a:solidFill>
                <a:schemeClr val="tx2">
                  <a:lumMod val="75000"/>
                </a:schemeClr>
              </a:solidFill>
              <a:latin typeface="Tw Cen MT" panose="020B0602020104020603" pitchFamily="34" charset="0"/>
            </a:endParaRPr>
          </a:p>
        </p:txBody>
      </p:sp>
      <p:sp>
        <p:nvSpPr>
          <p:cNvPr id="11" name="Rectangle 10">
            <a:extLst>
              <a:ext uri="{FF2B5EF4-FFF2-40B4-BE49-F238E27FC236}">
                <a16:creationId xmlns:a16="http://schemas.microsoft.com/office/drawing/2014/main" id="{CB0072FF-1E6F-4463-89FE-8461383C00CE}"/>
              </a:ext>
            </a:extLst>
          </p:cNvPr>
          <p:cNvSpPr/>
          <p:nvPr/>
        </p:nvSpPr>
        <p:spPr>
          <a:xfrm>
            <a:off x="2222426" y="2204864"/>
            <a:ext cx="720080"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Connector 7">
            <a:extLst>
              <a:ext uri="{FF2B5EF4-FFF2-40B4-BE49-F238E27FC236}">
                <a16:creationId xmlns:a16="http://schemas.microsoft.com/office/drawing/2014/main" id="{AC8C0D40-058F-4D19-AE6F-015E5603B432}"/>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972FFCE4-C166-46FC-A1AA-575E2AD7277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95871" y="1527688"/>
            <a:ext cx="9400258" cy="4659841"/>
          </a:xfrm>
          <a:prstGeom prst="rect">
            <a:avLst/>
          </a:prstGeom>
        </p:spPr>
      </p:pic>
      <p:sp>
        <p:nvSpPr>
          <p:cNvPr id="2" name="TextBox 1">
            <a:extLst>
              <a:ext uri="{FF2B5EF4-FFF2-40B4-BE49-F238E27FC236}">
                <a16:creationId xmlns:a16="http://schemas.microsoft.com/office/drawing/2014/main" id="{B97A3887-F7E4-441B-9CAC-93087AE980E9}"/>
              </a:ext>
            </a:extLst>
          </p:cNvPr>
          <p:cNvSpPr txBox="1"/>
          <p:nvPr/>
        </p:nvSpPr>
        <p:spPr>
          <a:xfrm>
            <a:off x="1395871" y="6257926"/>
            <a:ext cx="3796232" cy="307777"/>
          </a:xfrm>
          <a:prstGeom prst="rect">
            <a:avLst/>
          </a:prstGeom>
          <a:noFill/>
        </p:spPr>
        <p:txBody>
          <a:bodyPr wrap="none" rtlCol="0">
            <a:spAutoFit/>
          </a:bodyPr>
          <a:lstStyle/>
          <a:p>
            <a:r>
              <a:rPr lang="en-US" sz="1400">
                <a:latin typeface="Calibri Light" panose="020F0302020204030204" pitchFamily="34" charset="0"/>
                <a:cs typeface="Calibri Light" panose="020F0302020204030204" pitchFamily="34" charset="0"/>
              </a:rPr>
              <a:t>Mean of a vector of binary data = proportion of 1s</a:t>
            </a:r>
            <a:endParaRPr lang="en-CH" sz="140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0293639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9456" y="1600200"/>
            <a:ext cx="8928992" cy="4925144"/>
          </a:xfrm>
        </p:spPr>
        <p:txBody>
          <a:bodyPr>
            <a:normAutofit/>
          </a:bodyPr>
          <a:lstStyle/>
          <a:p>
            <a:r>
              <a:rPr lang="en-GB" sz="1800">
                <a:latin typeface="Calibri Light" panose="020F0302020204030204" pitchFamily="34" charset="0"/>
                <a:cs typeface="Calibri Light" panose="020F0302020204030204" pitchFamily="34" charset="0"/>
              </a:rPr>
              <a:t>We never conduct statistical inference on raw data. Instead, inference is conducted on aggregated/derived quantities (i.e., “statistics”). It is these quantities that should be normally distributed for the test to be valid, </a:t>
            </a:r>
            <a:r>
              <a:rPr lang="en-GB" sz="1800" i="1">
                <a:latin typeface="Calibri Light" panose="020F0302020204030204" pitchFamily="34" charset="0"/>
                <a:cs typeface="Calibri Light" panose="020F0302020204030204" pitchFamily="34" charset="0"/>
              </a:rPr>
              <a:t>not </a:t>
            </a:r>
            <a:r>
              <a:rPr lang="en-GB" sz="1800">
                <a:latin typeface="Calibri Light" panose="020F0302020204030204" pitchFamily="34" charset="0"/>
                <a:cs typeface="Calibri Light" panose="020F0302020204030204" pitchFamily="34" charset="0"/>
              </a:rPr>
              <a:t>the raw data.</a:t>
            </a:r>
          </a:p>
          <a:p>
            <a:endParaRPr lang="en-GB" sz="1800">
              <a:latin typeface="Calibri Light" panose="020F0302020204030204" pitchFamily="34" charset="0"/>
              <a:cs typeface="Calibri Light" panose="020F0302020204030204" pitchFamily="34" charset="0"/>
            </a:endParaRPr>
          </a:p>
          <a:p>
            <a:r>
              <a:rPr lang="en-GB" sz="1800">
                <a:latin typeface="Calibri Light" panose="020F0302020204030204" pitchFamily="34" charset="0"/>
                <a:cs typeface="Calibri Light" panose="020F0302020204030204" pitchFamily="34" charset="0"/>
              </a:rPr>
              <a:t>In fact, it turns out that, thanks to the </a:t>
            </a:r>
            <a:r>
              <a:rPr lang="en-GB" sz="1800">
                <a:solidFill>
                  <a:srgbClr val="0070C0"/>
                </a:solidFill>
                <a:latin typeface="Calibri Light" panose="020F0302020204030204" pitchFamily="34" charset="0"/>
                <a:cs typeface="Calibri Light" panose="020F0302020204030204" pitchFamily="34" charset="0"/>
              </a:rPr>
              <a:t>central limit theorem</a:t>
            </a:r>
            <a:r>
              <a:rPr lang="en-GB" sz="1800">
                <a:latin typeface="Calibri Light" panose="020F0302020204030204" pitchFamily="34" charset="0"/>
                <a:cs typeface="Calibri Light" panose="020F0302020204030204" pitchFamily="34" charset="0"/>
              </a:rPr>
              <a:t>, aggregated quantities indeed tend to be normally distributed as the sample size increases, </a:t>
            </a:r>
            <a:r>
              <a:rPr lang="en-GB" sz="1800">
                <a:solidFill>
                  <a:srgbClr val="0070C0"/>
                </a:solidFill>
                <a:latin typeface="Calibri Light" panose="020F0302020204030204" pitchFamily="34" charset="0"/>
                <a:cs typeface="Calibri Light" panose="020F0302020204030204" pitchFamily="34" charset="0"/>
              </a:rPr>
              <a:t>no matter the distribution of the raw data</a:t>
            </a:r>
            <a:r>
              <a:rPr lang="en-GB" sz="1800">
                <a:latin typeface="Calibri Light" panose="020F0302020204030204" pitchFamily="34" charset="0"/>
                <a:cs typeface="Calibri Light" panose="020F0302020204030204" pitchFamily="34" charset="0"/>
              </a:rPr>
              <a:t>. In the previous example the raw data was even binary!</a:t>
            </a:r>
          </a:p>
          <a:p>
            <a:endParaRPr lang="en-GB" sz="1800">
              <a:latin typeface="Calibri Light" panose="020F0302020204030204" pitchFamily="34" charset="0"/>
              <a:cs typeface="Calibri Light" panose="020F0302020204030204" pitchFamily="34" charset="0"/>
            </a:endParaRPr>
          </a:p>
          <a:p>
            <a:r>
              <a:rPr lang="en-GB" sz="1800">
                <a:latin typeface="Calibri Light" panose="020F0302020204030204" pitchFamily="34" charset="0"/>
                <a:cs typeface="Calibri Light" panose="020F0302020204030204" pitchFamily="34" charset="0"/>
              </a:rPr>
              <a:t>With as little as 30 observations, the normal approximation for the means was quite good for the binary example!</a:t>
            </a:r>
          </a:p>
          <a:p>
            <a:endParaRPr lang="en-GB" sz="1800">
              <a:latin typeface="Calibri Light" panose="020F0302020204030204" pitchFamily="34" charset="0"/>
              <a:cs typeface="Calibri Light" panose="020F0302020204030204" pitchFamily="34" charset="0"/>
            </a:endParaRPr>
          </a:p>
          <a:p>
            <a:r>
              <a:rPr lang="en-GB" sz="1800">
                <a:latin typeface="Calibri Light" panose="020F0302020204030204" pitchFamily="34" charset="0"/>
                <a:cs typeface="Calibri Light" panose="020F0302020204030204" pitchFamily="34" charset="0"/>
              </a:rPr>
              <a:t>This result is one of the foundations of statistical inference, and clearly illustrates why normality is a </a:t>
            </a:r>
            <a:r>
              <a:rPr lang="en-GB" sz="1800">
                <a:solidFill>
                  <a:srgbClr val="C00000"/>
                </a:solidFill>
                <a:latin typeface="Calibri Light" panose="020F0302020204030204" pitchFamily="34" charset="0"/>
                <a:cs typeface="Calibri Light" panose="020F0302020204030204" pitchFamily="34" charset="0"/>
              </a:rPr>
              <a:t>vastly overrated assumption</a:t>
            </a:r>
            <a:r>
              <a:rPr lang="en-GB" sz="1800">
                <a:latin typeface="Calibri Light" panose="020F0302020204030204" pitchFamily="34" charset="0"/>
                <a:cs typeface="Calibri Light" panose="020F0302020204030204" pitchFamily="34" charset="0"/>
              </a:rPr>
              <a:t>. Yet, researchers have been overwhelmingly obsessed with this assumption, at the expense of most others.</a:t>
            </a:r>
            <a:endParaRPr lang="en-GB" sz="1800" dirty="0">
              <a:latin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A16. FALSE</a:t>
            </a:r>
            <a:endParaRPr lang="en-GB" sz="3200">
              <a:solidFill>
                <a:schemeClr val="tx2">
                  <a:lumMod val="75000"/>
                </a:schemeClr>
              </a:solidFill>
              <a:latin typeface="Tw Cen MT" panose="020B0602020104020603" pitchFamily="34" charset="0"/>
            </a:endParaRPr>
          </a:p>
        </p:txBody>
      </p:sp>
      <p:sp>
        <p:nvSpPr>
          <p:cNvPr id="4" name="Slide Number Placeholder 3">
            <a:extLst>
              <a:ext uri="{FF2B5EF4-FFF2-40B4-BE49-F238E27FC236}">
                <a16:creationId xmlns:a16="http://schemas.microsoft.com/office/drawing/2014/main" id="{B7A77AD7-3F50-4662-A977-7E66E7661FB5}"/>
              </a:ext>
            </a:extLst>
          </p:cNvPr>
          <p:cNvSpPr>
            <a:spLocks noGrp="1"/>
          </p:cNvSpPr>
          <p:nvPr>
            <p:ph type="sldNum" sz="quarter" idx="12"/>
          </p:nvPr>
        </p:nvSpPr>
        <p:spPr/>
        <p:txBody>
          <a:bodyPr/>
          <a:lstStyle/>
          <a:p>
            <a:fld id="{C1FDBBE5-22A6-4526-9CE2-8F57881DBE87}" type="slidenum">
              <a:rPr lang="en-GB" smtClean="0"/>
              <a:t>45</a:t>
            </a:fld>
            <a:endParaRPr lang="en-GB"/>
          </a:p>
        </p:txBody>
      </p:sp>
      <p:cxnSp>
        <p:nvCxnSpPr>
          <p:cNvPr id="13" name="Straight Connector 12">
            <a:extLst>
              <a:ext uri="{FF2B5EF4-FFF2-40B4-BE49-F238E27FC236}">
                <a16:creationId xmlns:a16="http://schemas.microsoft.com/office/drawing/2014/main" id="{76FD5FAF-38FF-4FFA-B75B-8DF35CE04597}"/>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30545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A77AD7-3F50-4662-A977-7E66E7661FB5}"/>
              </a:ext>
            </a:extLst>
          </p:cNvPr>
          <p:cNvSpPr>
            <a:spLocks noGrp="1"/>
          </p:cNvSpPr>
          <p:nvPr>
            <p:ph type="sldNum" sz="quarter" idx="12"/>
          </p:nvPr>
        </p:nvSpPr>
        <p:spPr/>
        <p:txBody>
          <a:bodyPr/>
          <a:lstStyle/>
          <a:p>
            <a:fld id="{C1FDBBE5-22A6-4526-9CE2-8F57881DBE87}" type="slidenum">
              <a:rPr lang="en-GB" smtClean="0"/>
              <a:t>46</a:t>
            </a:fld>
            <a:endParaRPr lang="en-GB"/>
          </a:p>
        </p:txBody>
      </p:sp>
      <p:sp>
        <p:nvSpPr>
          <p:cNvPr id="3" name="Content Placeholder 2"/>
          <p:cNvSpPr>
            <a:spLocks noGrp="1"/>
          </p:cNvSpPr>
          <p:nvPr>
            <p:ph idx="1"/>
          </p:nvPr>
        </p:nvSpPr>
        <p:spPr>
          <a:xfrm>
            <a:off x="1451484" y="2204863"/>
            <a:ext cx="9289032" cy="4151487"/>
          </a:xfrm>
          <a:solidFill>
            <a:schemeClr val="bg1"/>
          </a:solidFill>
          <a:ln w="38100">
            <a:noFill/>
          </a:ln>
          <a:effectLst/>
        </p:spPr>
        <p:txBody>
          <a:bodyPr>
            <a:normAutofit/>
          </a:bodyPr>
          <a:lstStyle/>
          <a:p>
            <a:pPr marL="0" indent="0" algn="ctr">
              <a:buNone/>
            </a:pPr>
            <a:endParaRPr lang="fr-CH">
              <a:latin typeface="Univers" panose="020B0503020202020204" pitchFamily="34" charset="0"/>
              <a:cs typeface="Calibri Light" panose="020F0302020204030204" pitchFamily="34" charset="0"/>
            </a:endParaRPr>
          </a:p>
          <a:p>
            <a:pPr marL="0" indent="0" algn="ctr">
              <a:buNone/>
            </a:pPr>
            <a:r>
              <a:rPr lang="fr-CH" i="1">
                <a:latin typeface="Palatino Linotype" panose="02040502050505030304" pitchFamily="18" charset="0"/>
                <a:cs typeface="Calibri Light" panose="020F0302020204030204" pitchFamily="34" charset="0"/>
              </a:rPr>
              <a:t>Q17. </a:t>
            </a:r>
            <a:r>
              <a:rPr lang="en-US" i="1">
                <a:latin typeface="Palatino Linotype" panose="02040502050505030304" pitchFamily="18" charset="0"/>
                <a:cs typeface="Calibri Light" panose="020F0302020204030204" pitchFamily="34" charset="0"/>
              </a:rPr>
              <a:t>Non-parametric tests can correct for which of the following problems</a:t>
            </a:r>
          </a:p>
          <a:p>
            <a:pPr marL="0" indent="0" algn="ctr">
              <a:buNone/>
            </a:pPr>
            <a:endParaRPr lang="fr-CH" sz="2800">
              <a:latin typeface="Palatino Linotype" panose="02040502050505030304" pitchFamily="18" charset="0"/>
              <a:cs typeface="Calibri Light" panose="020F0302020204030204" pitchFamily="34" charset="0"/>
            </a:endParaRPr>
          </a:p>
          <a:p>
            <a:pPr algn="ctr">
              <a:buFont typeface="+mj-lt"/>
              <a:buAutoNum type="alphaUcPeriod"/>
            </a:pPr>
            <a:r>
              <a:rPr lang="fr-CH" sz="1800">
                <a:latin typeface="Century Gothic" panose="020B0502020202020204" pitchFamily="34" charset="0"/>
                <a:cs typeface="Times New Roman" panose="02020603050405020304" pitchFamily="18" charset="0"/>
              </a:rPr>
              <a:t>Confounding</a:t>
            </a:r>
          </a:p>
          <a:p>
            <a:pPr algn="ctr">
              <a:buFont typeface="+mj-lt"/>
              <a:buAutoNum type="alphaUcPeriod"/>
            </a:pPr>
            <a:r>
              <a:rPr lang="fr-CH" sz="1800">
                <a:latin typeface="Century Gothic" panose="020B0502020202020204" pitchFamily="34" charset="0"/>
                <a:cs typeface="Times New Roman" panose="02020603050405020304" pitchFamily="18" charset="0"/>
              </a:rPr>
              <a:t>Multicollinearity</a:t>
            </a:r>
          </a:p>
          <a:p>
            <a:pPr algn="ctr">
              <a:buFont typeface="+mj-lt"/>
              <a:buAutoNum type="alphaUcPeriod"/>
            </a:pPr>
            <a:r>
              <a:rPr lang="fr-CH" sz="1800">
                <a:latin typeface="Century Gothic" panose="020B0502020202020204" pitchFamily="34" charset="0"/>
                <a:cs typeface="Times New Roman" panose="02020603050405020304" pitchFamily="18" charset="0"/>
              </a:rPr>
              <a:t>Unequal variances (heteroscedasticity)</a:t>
            </a:r>
          </a:p>
          <a:p>
            <a:pPr algn="ctr">
              <a:buFont typeface="+mj-lt"/>
              <a:buAutoNum type="alphaUcPeriod"/>
            </a:pPr>
            <a:r>
              <a:rPr lang="fr-CH" sz="1800">
                <a:latin typeface="Century Gothic" panose="020B0502020202020204" pitchFamily="34" charset="0"/>
                <a:cs typeface="Times New Roman" panose="02020603050405020304" pitchFamily="18" charset="0"/>
              </a:rPr>
              <a:t>Auto-correlation</a:t>
            </a:r>
          </a:p>
          <a:p>
            <a:pPr algn="ctr">
              <a:buFont typeface="+mj-lt"/>
              <a:buAutoNum type="alphaUcPeriod"/>
            </a:pPr>
            <a:r>
              <a:rPr lang="fr-CH" sz="1800">
                <a:latin typeface="Century Gothic" panose="020B0502020202020204" pitchFamily="34" charset="0"/>
                <a:cs typeface="Times New Roman" panose="02020603050405020304" pitchFamily="18" charset="0"/>
              </a:rPr>
              <a:t>None of the above</a:t>
            </a:r>
          </a:p>
        </p:txBody>
      </p:sp>
      <p:pic>
        <p:nvPicPr>
          <p:cNvPr id="5" name="Picture 4">
            <a:extLst>
              <a:ext uri="{FF2B5EF4-FFF2-40B4-BE49-F238E27FC236}">
                <a16:creationId xmlns:a16="http://schemas.microsoft.com/office/drawing/2014/main" id="{84D989AA-3103-48BD-BF44-FD44689BB58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6826" b="22505"/>
          <a:stretch/>
        </p:blipFill>
        <p:spPr>
          <a:xfrm>
            <a:off x="7320136" y="273857"/>
            <a:ext cx="4705007" cy="1023149"/>
          </a:xfrm>
          <a:prstGeom prst="rect">
            <a:avLst/>
          </a:prstGeom>
        </p:spPr>
      </p:pic>
    </p:spTree>
    <p:extLst>
      <p:ext uri="{BB962C8B-B14F-4D97-AF65-F5344CB8AC3E}">
        <p14:creationId xmlns:p14="http://schemas.microsoft.com/office/powerpoint/2010/main" val="1572689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6F715B5-E74F-4E37-B07F-2BE52C2789D9}"/>
              </a:ext>
            </a:extLst>
          </p:cNvPr>
          <p:cNvSpPr txBox="1"/>
          <p:nvPr/>
        </p:nvSpPr>
        <p:spPr>
          <a:xfrm>
            <a:off x="335360" y="292297"/>
            <a:ext cx="8352927"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A17. None of the above</a:t>
            </a:r>
            <a:endParaRPr lang="en-GB" sz="3200" dirty="0">
              <a:solidFill>
                <a:schemeClr val="tx2">
                  <a:lumMod val="75000"/>
                </a:schemeClr>
              </a:solidFill>
              <a:latin typeface="Tw Cen MT" panose="020B0602020104020603" pitchFamily="34" charset="0"/>
            </a:endParaRPr>
          </a:p>
        </p:txBody>
      </p:sp>
      <p:cxnSp>
        <p:nvCxnSpPr>
          <p:cNvPr id="7" name="Straight Connector 6">
            <a:extLst>
              <a:ext uri="{FF2B5EF4-FFF2-40B4-BE49-F238E27FC236}">
                <a16:creationId xmlns:a16="http://schemas.microsoft.com/office/drawing/2014/main" id="{526B59DC-56E4-4C96-B773-CD10B71DC35A}"/>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4" name="Table 3">
            <a:extLst>
              <a:ext uri="{FF2B5EF4-FFF2-40B4-BE49-F238E27FC236}">
                <a16:creationId xmlns:a16="http://schemas.microsoft.com/office/drawing/2014/main" id="{E8E26940-4D6A-48DD-AE04-3E2979549454}"/>
              </a:ext>
            </a:extLst>
          </p:cNvPr>
          <p:cNvGraphicFramePr>
            <a:graphicFrameLocks noGrp="1"/>
          </p:cNvGraphicFramePr>
          <p:nvPr>
            <p:extLst>
              <p:ext uri="{D42A27DB-BD31-4B8C-83A1-F6EECF244321}">
                <p14:modId xmlns:p14="http://schemas.microsoft.com/office/powerpoint/2010/main" val="341983630"/>
              </p:ext>
            </p:extLst>
          </p:nvPr>
        </p:nvGraphicFramePr>
        <p:xfrm>
          <a:off x="1235927" y="1372417"/>
          <a:ext cx="9720145" cy="4809735"/>
        </p:xfrm>
        <a:graphic>
          <a:graphicData uri="http://schemas.openxmlformats.org/drawingml/2006/table">
            <a:tbl>
              <a:tblPr firstRow="1" bandRow="1">
                <a:tableStyleId>{2D5ABB26-0587-4C30-8999-92F81FD0307C}</a:tableStyleId>
              </a:tblPr>
              <a:tblGrid>
                <a:gridCol w="1764000">
                  <a:extLst>
                    <a:ext uri="{9D8B030D-6E8A-4147-A177-3AD203B41FA5}">
                      <a16:colId xmlns:a16="http://schemas.microsoft.com/office/drawing/2014/main" val="20001"/>
                    </a:ext>
                  </a:extLst>
                </a:gridCol>
                <a:gridCol w="2844000">
                  <a:extLst>
                    <a:ext uri="{9D8B030D-6E8A-4147-A177-3AD203B41FA5}">
                      <a16:colId xmlns:a16="http://schemas.microsoft.com/office/drawing/2014/main" val="2029692907"/>
                    </a:ext>
                  </a:extLst>
                </a:gridCol>
                <a:gridCol w="3816000">
                  <a:extLst>
                    <a:ext uri="{9D8B030D-6E8A-4147-A177-3AD203B41FA5}">
                      <a16:colId xmlns:a16="http://schemas.microsoft.com/office/drawing/2014/main" val="1032041252"/>
                    </a:ext>
                  </a:extLst>
                </a:gridCol>
                <a:gridCol w="1296145">
                  <a:extLst>
                    <a:ext uri="{9D8B030D-6E8A-4147-A177-3AD203B41FA5}">
                      <a16:colId xmlns:a16="http://schemas.microsoft.com/office/drawing/2014/main" val="3068584735"/>
                    </a:ext>
                  </a:extLst>
                </a:gridCol>
              </a:tblGrid>
              <a:tr h="543625">
                <a:tc>
                  <a:txBody>
                    <a:bodyPr/>
                    <a:lstStyle/>
                    <a:p>
                      <a:pPr marL="0" indent="0" algn="l">
                        <a:buFont typeface="Arial" panose="020B0604020202020204" pitchFamily="34" charset="0"/>
                        <a:buNone/>
                      </a:pPr>
                      <a:r>
                        <a:rPr lang="en-GB" sz="1400" b="1">
                          <a:latin typeface="Calibri Light" panose="020F0302020204030204" pitchFamily="34" charset="0"/>
                          <a:cs typeface="Calibri Light" panose="020F0302020204030204" pitchFamily="34" charset="0"/>
                        </a:rPr>
                        <a:t>Assumption</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a:buFont typeface="Arial" panose="020B0604020202020204" pitchFamily="34" charset="0"/>
                        <a:buNone/>
                      </a:pPr>
                      <a:r>
                        <a:rPr lang="en-GB" sz="1400" b="1">
                          <a:latin typeface="Calibri Light" panose="020F0302020204030204" pitchFamily="34" charset="0"/>
                          <a:cs typeface="Calibri Light" panose="020F0302020204030204" pitchFamily="34" charset="0"/>
                        </a:rPr>
                        <a:t>Impact of violation</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a:buFont typeface="Arial" panose="020B0604020202020204" pitchFamily="34" charset="0"/>
                        <a:buNone/>
                      </a:pPr>
                      <a:r>
                        <a:rPr lang="en-GB" sz="1400" b="1">
                          <a:latin typeface="Calibri Light" panose="020F0302020204030204" pitchFamily="34" charset="0"/>
                          <a:cs typeface="Calibri Light" panose="020F0302020204030204" pitchFamily="34" charset="0"/>
                        </a:rPr>
                        <a:t>Solutions</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a:buFont typeface="Arial" panose="020B0604020202020204" pitchFamily="34" charset="0"/>
                        <a:buNone/>
                      </a:pPr>
                      <a:r>
                        <a:rPr lang="en-GB" sz="1400" b="1">
                          <a:latin typeface="Calibri Light" panose="020F0302020204030204" pitchFamily="34" charset="0"/>
                          <a:cs typeface="Calibri Light" panose="020F0302020204030204" pitchFamily="34" charset="0"/>
                        </a:rPr>
                        <a:t>Non-parametric solution?</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68999385"/>
                  </a:ext>
                </a:extLst>
              </a:tr>
              <a:tr h="456832">
                <a:tc>
                  <a:txBody>
                    <a:bodyPr/>
                    <a:lstStyle/>
                    <a:p>
                      <a:pPr marL="0" indent="0">
                        <a:buFont typeface="Arial" panose="020B0604020202020204" pitchFamily="34" charset="0"/>
                        <a:buNone/>
                      </a:pPr>
                      <a:r>
                        <a:rPr lang="en-GB" sz="1400">
                          <a:latin typeface="Calibri Light" panose="020F0302020204030204" pitchFamily="34" charset="0"/>
                          <a:cs typeface="Calibri Light" panose="020F0302020204030204" pitchFamily="34" charset="0"/>
                        </a:rPr>
                        <a:t>Multicollinearity</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r>
                        <a:rPr lang="en-GB" sz="1200" dirty="0">
                          <a:latin typeface="Calibri Light" panose="020F0302020204030204" pitchFamily="34" charset="0"/>
                          <a:cs typeface="Calibri Light" panose="020F0302020204030204" pitchFamily="34" charset="0"/>
                        </a:rPr>
                        <a:t>Severely </a:t>
                      </a:r>
                      <a:r>
                        <a:rPr lang="en-GB" sz="1200">
                          <a:latin typeface="Calibri Light" panose="020F0302020204030204" pitchFamily="34" charset="0"/>
                          <a:cs typeface="Calibri Light" panose="020F0302020204030204" pitchFamily="34" charset="0"/>
                        </a:rPr>
                        <a:t>inflated SEs</a:t>
                      </a:r>
                      <a:r>
                        <a:rPr lang="en-GB" sz="1200" dirty="0">
                          <a:latin typeface="Calibri Light" panose="020F0302020204030204" pitchFamily="34" charset="0"/>
                          <a:cs typeface="Calibri Light" panose="020F0302020204030204" pitchFamily="34" charset="0"/>
                        </a:rPr>
                        <a:t>, unstable parameter estimates</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r>
                        <a:rPr lang="en-GB" sz="1200" dirty="0">
                          <a:latin typeface="Calibri Light" panose="020F0302020204030204" pitchFamily="34" charset="0"/>
                          <a:cs typeface="Calibri Light" panose="020F0302020204030204" pitchFamily="34" charset="0"/>
                        </a:rPr>
                        <a:t>Variable removal, factor analysis, ridge regression</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srgbClr val="C00000"/>
                          </a:solidFill>
                          <a:effectLst/>
                          <a:uLnTx/>
                          <a:uFillTx/>
                          <a:latin typeface="Calibri Light" panose="020F0302020204030204" pitchFamily="34" charset="0"/>
                          <a:ea typeface="+mn-ea"/>
                          <a:cs typeface="Calibri Light" panose="020F0302020204030204" pitchFamily="34" charset="0"/>
                          <a:sym typeface="Wingdings 2" panose="05020102010507070707" pitchFamily="18" charset="2"/>
                        </a:rPr>
                        <a:t></a:t>
                      </a:r>
                      <a:endParaRPr kumimoji="0" lang="en-GB" sz="2400" b="0" i="0" u="none" strike="noStrike" kern="1200" cap="none" spc="0" normalizeH="0" baseline="0" noProof="0" dirty="0">
                        <a:ln>
                          <a:noFill/>
                        </a:ln>
                        <a:solidFill>
                          <a:srgbClr val="C00000"/>
                        </a:solidFill>
                        <a:effectLst/>
                        <a:uLnTx/>
                        <a:uFillTx/>
                        <a:latin typeface="Calibri Light" panose="020F0302020204030204" pitchFamily="34" charset="0"/>
                        <a:ea typeface="+mn-ea"/>
                        <a:cs typeface="Calibri Light" panose="020F0302020204030204" pitchFamily="34" charset="0"/>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56832">
                <a:tc>
                  <a:txBody>
                    <a:bodyPr/>
                    <a:lstStyle/>
                    <a:p>
                      <a:pPr marL="0" indent="0">
                        <a:buFont typeface="Arial" panose="020B0604020202020204" pitchFamily="34" charset="0"/>
                        <a:buNone/>
                      </a:pPr>
                      <a:r>
                        <a:rPr lang="en-GB" sz="1400">
                          <a:latin typeface="Calibri Light" panose="020F0302020204030204" pitchFamily="34" charset="0"/>
                          <a:cs typeface="Calibri Light" panose="020F0302020204030204" pitchFamily="34" charset="0"/>
                        </a:rPr>
                        <a:t>(Co)variance</a:t>
                      </a:r>
                    </a:p>
                  </a:txBody>
                  <a:tcPr anchor="ctr">
                    <a:lnL>
                      <a:noFill/>
                    </a:lnL>
                    <a:lnR>
                      <a:noFill/>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r>
                        <a:rPr lang="en-GB" sz="1200" dirty="0">
                          <a:latin typeface="Calibri Light" panose="020F0302020204030204" pitchFamily="34" charset="0"/>
                          <a:cs typeface="Calibri Light" panose="020F0302020204030204" pitchFamily="34" charset="0"/>
                        </a:rPr>
                        <a:t>Under- or over-estimated SEs</a:t>
                      </a:r>
                    </a:p>
                  </a:txBody>
                  <a:tcPr anchor="ctr">
                    <a:lnL>
                      <a:noFill/>
                    </a:lnL>
                    <a:lnR>
                      <a:noFill/>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r>
                        <a:rPr lang="en-GB" sz="1200">
                          <a:latin typeface="Calibri Light" panose="020F0302020204030204" pitchFamily="34" charset="0"/>
                          <a:cs typeface="Calibri Light" panose="020F0302020204030204" pitchFamily="34" charset="0"/>
                        </a:rPr>
                        <a:t>Weighted least squares, random effects, variance models, Greenhouse-Geisser correction</a:t>
                      </a:r>
                    </a:p>
                  </a:txBody>
                  <a:tcPr anchor="ctr">
                    <a:lnL>
                      <a:noFill/>
                    </a:lnL>
                    <a:lnR>
                      <a:noFill/>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srgbClr val="C00000"/>
                          </a:solidFill>
                          <a:effectLst/>
                          <a:uLnTx/>
                          <a:uFillTx/>
                          <a:latin typeface="Calibri Light" panose="020F0302020204030204" pitchFamily="34" charset="0"/>
                          <a:ea typeface="+mn-ea"/>
                          <a:cs typeface="Calibri Light" panose="020F0302020204030204" pitchFamily="34" charset="0"/>
                          <a:sym typeface="Wingdings 2" panose="05020102010507070707" pitchFamily="18" charset="2"/>
                        </a:rPr>
                        <a:t></a:t>
                      </a:r>
                      <a:endParaRPr kumimoji="0" lang="en-GB" sz="2400" b="0" i="0" u="none" strike="noStrike" kern="1200" cap="none" spc="0" normalizeH="0" baseline="0" noProof="0" dirty="0">
                        <a:ln>
                          <a:noFill/>
                        </a:ln>
                        <a:solidFill>
                          <a:srgbClr val="C00000"/>
                        </a:solidFill>
                        <a:effectLst/>
                        <a:uLnTx/>
                        <a:uFillTx/>
                        <a:latin typeface="Calibri Light" panose="020F0302020204030204" pitchFamily="34" charset="0"/>
                        <a:ea typeface="+mn-ea"/>
                        <a:cs typeface="Calibri Light" panose="020F0302020204030204" pitchFamily="34" charset="0"/>
                      </a:endParaRPr>
                    </a:p>
                  </a:txBody>
                  <a:tcPr anchor="ctr">
                    <a:lnL>
                      <a:noFill/>
                    </a:lnL>
                    <a:lnR>
                      <a:noFill/>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3903019"/>
                  </a:ext>
                </a:extLst>
              </a:tr>
              <a:tr h="456832">
                <a:tc>
                  <a:txBody>
                    <a:bodyPr/>
                    <a:lstStyle/>
                    <a:p>
                      <a:pPr marL="0" indent="0">
                        <a:buFont typeface="Arial" panose="020B0604020202020204" pitchFamily="34" charset="0"/>
                        <a:buNone/>
                      </a:pPr>
                      <a:r>
                        <a:rPr lang="en-GB" sz="1400">
                          <a:latin typeface="Calibri Light" panose="020F0302020204030204" pitchFamily="34" charset="0"/>
                          <a:cs typeface="Calibri Light" panose="020F0302020204030204" pitchFamily="34" charset="0"/>
                        </a:rPr>
                        <a:t>Independence</a:t>
                      </a:r>
                    </a:p>
                  </a:txBody>
                  <a:tcPr anchor="ctr">
                    <a:lnL>
                      <a:noFill/>
                    </a:lnL>
                    <a:lnR>
                      <a:noFill/>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r>
                        <a:rPr lang="en-GB" sz="1200">
                          <a:latin typeface="Calibri Light" panose="020F0302020204030204" pitchFamily="34" charset="0"/>
                          <a:cs typeface="Calibri Light" panose="020F0302020204030204" pitchFamily="34" charset="0"/>
                        </a:rPr>
                        <a:t>Underestimated SEs</a:t>
                      </a:r>
                    </a:p>
                  </a:txBody>
                  <a:tcPr anchor="ctr">
                    <a:lnL>
                      <a:noFill/>
                    </a:lnL>
                    <a:lnR>
                      <a:noFill/>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r>
                        <a:rPr lang="en-GB" sz="1200">
                          <a:latin typeface="Calibri Light" panose="020F0302020204030204" pitchFamily="34" charset="0"/>
                          <a:cs typeface="Calibri Light" panose="020F0302020204030204" pitchFamily="34" charset="0"/>
                        </a:rPr>
                        <a:t>Autoregressive modelling, weighted least squares, repeated measures models</a:t>
                      </a:r>
                    </a:p>
                  </a:txBody>
                  <a:tcPr anchor="ctr">
                    <a:lnL>
                      <a:noFill/>
                    </a:lnL>
                    <a:lnR>
                      <a:noFill/>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srgbClr val="C00000"/>
                          </a:solidFill>
                          <a:effectLst/>
                          <a:uLnTx/>
                          <a:uFillTx/>
                          <a:latin typeface="Calibri Light" panose="020F0302020204030204" pitchFamily="34" charset="0"/>
                          <a:ea typeface="+mn-ea"/>
                          <a:cs typeface="Calibri Light" panose="020F0302020204030204" pitchFamily="34" charset="0"/>
                          <a:sym typeface="Wingdings 2" panose="05020102010507070707" pitchFamily="18" charset="2"/>
                        </a:rPr>
                        <a:t></a:t>
                      </a:r>
                      <a:endParaRPr kumimoji="0" lang="en-GB" sz="2400" b="0" i="0" u="none" strike="noStrike" kern="1200" cap="none" spc="0" normalizeH="0" baseline="0" noProof="0" dirty="0">
                        <a:ln>
                          <a:noFill/>
                        </a:ln>
                        <a:solidFill>
                          <a:srgbClr val="C00000"/>
                        </a:solidFill>
                        <a:effectLst/>
                        <a:uLnTx/>
                        <a:uFillTx/>
                        <a:latin typeface="Calibri Light" panose="020F0302020204030204" pitchFamily="34" charset="0"/>
                        <a:ea typeface="+mn-ea"/>
                        <a:cs typeface="Calibri Light" panose="020F0302020204030204" pitchFamily="34" charset="0"/>
                      </a:endParaRPr>
                    </a:p>
                  </a:txBody>
                  <a:tcPr anchor="ctr">
                    <a:lnL>
                      <a:noFill/>
                    </a:lnL>
                    <a:lnR>
                      <a:noFill/>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25081">
                <a:tc>
                  <a:txBody>
                    <a:bodyPr/>
                    <a:lstStyle/>
                    <a:p>
                      <a:pPr marL="0" indent="0">
                        <a:buFont typeface="Arial" panose="020B0604020202020204" pitchFamily="34" charset="0"/>
                        <a:buNone/>
                      </a:pPr>
                      <a:r>
                        <a:rPr lang="en-GB" sz="1400">
                          <a:latin typeface="Calibri Light" panose="020F0302020204030204" pitchFamily="34" charset="0"/>
                          <a:cs typeface="Calibri Light" panose="020F0302020204030204" pitchFamily="34" charset="0"/>
                        </a:rPr>
                        <a:t>Specification</a:t>
                      </a:r>
                    </a:p>
                  </a:txBody>
                  <a:tcPr anchor="ctr">
                    <a:lnL>
                      <a:noFill/>
                    </a:lnL>
                    <a:lnR>
                      <a:noFill/>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r>
                        <a:rPr lang="en-GB" sz="1200">
                          <a:latin typeface="Calibri Light" panose="020F0302020204030204" pitchFamily="34" charset="0"/>
                          <a:cs typeface="Calibri Light" panose="020F0302020204030204" pitchFamily="34" charset="0"/>
                        </a:rPr>
                        <a:t>Weak predictive strength. Causal deficiencies</a:t>
                      </a:r>
                    </a:p>
                  </a:txBody>
                  <a:tcPr anchor="ctr">
                    <a:lnL>
                      <a:noFill/>
                    </a:lnL>
                    <a:lnR>
                      <a:noFill/>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endParaRPr lang="en-GB" sz="1200">
                        <a:latin typeface="Calibri Light" panose="020F0302020204030204" pitchFamily="34" charset="0"/>
                        <a:cs typeface="Calibri Light" panose="020F0302020204030204" pitchFamily="34" charset="0"/>
                      </a:endParaRPr>
                    </a:p>
                  </a:txBody>
                  <a:tcPr anchor="ctr">
                    <a:lnL>
                      <a:noFill/>
                    </a:lnL>
                    <a:lnR>
                      <a:noFill/>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srgbClr val="C00000"/>
                          </a:solidFill>
                          <a:effectLst/>
                          <a:uLnTx/>
                          <a:uFillTx/>
                          <a:latin typeface="Calibri Light" panose="020F0302020204030204" pitchFamily="34" charset="0"/>
                          <a:ea typeface="+mn-ea"/>
                          <a:cs typeface="Calibri Light" panose="020F0302020204030204" pitchFamily="34" charset="0"/>
                          <a:sym typeface="Wingdings 2" panose="05020102010507070707" pitchFamily="18" charset="2"/>
                        </a:rPr>
                        <a:t></a:t>
                      </a:r>
                      <a:endParaRPr kumimoji="0" lang="en-GB" sz="2400" b="0" i="0" u="none" strike="noStrike" kern="1200" cap="none" spc="0" normalizeH="0" baseline="0" noProof="0" dirty="0">
                        <a:ln>
                          <a:noFill/>
                        </a:ln>
                        <a:solidFill>
                          <a:srgbClr val="C00000"/>
                        </a:solidFill>
                        <a:effectLst/>
                        <a:uLnTx/>
                        <a:uFillTx/>
                        <a:latin typeface="Calibri Light" panose="020F0302020204030204" pitchFamily="34" charset="0"/>
                        <a:ea typeface="+mn-ea"/>
                        <a:cs typeface="Calibri Light" panose="020F0302020204030204" pitchFamily="34" charset="0"/>
                      </a:endParaRPr>
                    </a:p>
                  </a:txBody>
                  <a:tcPr anchor="ctr">
                    <a:lnL>
                      <a:noFill/>
                    </a:lnL>
                    <a:lnR>
                      <a:noFill/>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17743">
                <a:tc>
                  <a:txBody>
                    <a:bodyPr/>
                    <a:lstStyle/>
                    <a:p>
                      <a:pPr marL="0" indent="0">
                        <a:buFont typeface="Arial" panose="020B0604020202020204" pitchFamily="34" charset="0"/>
                        <a:buNone/>
                      </a:pPr>
                      <a:r>
                        <a:rPr lang="en-GB" sz="1400">
                          <a:latin typeface="Calibri Light" panose="020F0302020204030204" pitchFamily="34" charset="0"/>
                          <a:cs typeface="Calibri Light" panose="020F0302020204030204" pitchFamily="34" charset="0"/>
                        </a:rPr>
                        <a:t>Outliers/influential cases</a:t>
                      </a:r>
                    </a:p>
                  </a:txBody>
                  <a:tcPr anchor="ctr">
                    <a:lnL>
                      <a:noFill/>
                    </a:lnL>
                    <a:lnR>
                      <a:noFill/>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r>
                        <a:rPr lang="en-GB" sz="1200">
                          <a:latin typeface="Calibri Light" panose="020F0302020204030204" pitchFamily="34" charset="0"/>
                          <a:cs typeface="Calibri Light" panose="020F0302020204030204" pitchFamily="34" charset="0"/>
                        </a:rPr>
                        <a:t>Biased means and SEs. Other assumption violations.</a:t>
                      </a:r>
                    </a:p>
                  </a:txBody>
                  <a:tcPr anchor="ctr">
                    <a:lnL>
                      <a:noFill/>
                    </a:lnL>
                    <a:lnR>
                      <a:noFill/>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r>
                        <a:rPr lang="en-GB" sz="1200">
                          <a:latin typeface="Calibri Light" panose="020F0302020204030204" pitchFamily="34" charset="0"/>
                          <a:cs typeface="Calibri Light" panose="020F0302020204030204" pitchFamily="34" charset="0"/>
                        </a:rPr>
                        <a:t>Data transformations, robust regression, quantile regression, data deletion, rank tests</a:t>
                      </a:r>
                    </a:p>
                  </a:txBody>
                  <a:tcPr anchor="ctr">
                    <a:lnL>
                      <a:noFill/>
                    </a:lnL>
                    <a:lnR>
                      <a:noFill/>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rgbClr val="69A131"/>
                          </a:solidFill>
                          <a:latin typeface="Times New Roman" panose="02020603050405020304" pitchFamily="18" charset="0"/>
                          <a:cs typeface="Times New Roman" panose="02020603050405020304" pitchFamily="18" charset="0"/>
                          <a:sym typeface="Wingdings 2"/>
                        </a:rPr>
                        <a:t></a:t>
                      </a:r>
                      <a:endParaRPr lang="en-GB" sz="2400" b="0" dirty="0">
                        <a:solidFill>
                          <a:srgbClr val="69A131"/>
                        </a:solidFill>
                        <a:latin typeface="Times New Roman" panose="02020603050405020304" pitchFamily="18" charset="0"/>
                        <a:cs typeface="Times New Roman" panose="02020603050405020304" pitchFamily="18" charset="0"/>
                      </a:endParaRPr>
                    </a:p>
                  </a:txBody>
                  <a:tcPr anchor="ctr">
                    <a:lnL>
                      <a:noFill/>
                    </a:lnL>
                    <a:lnR>
                      <a:noFill/>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79669">
                <a:tc>
                  <a:txBody>
                    <a:bodyPr/>
                    <a:lstStyle/>
                    <a:p>
                      <a:pPr marL="0" indent="0">
                        <a:buFont typeface="Arial" panose="020B0604020202020204" pitchFamily="34" charset="0"/>
                        <a:buNone/>
                      </a:pPr>
                      <a:r>
                        <a:rPr lang="en-GB" sz="1400">
                          <a:latin typeface="Calibri Light" panose="020F0302020204030204" pitchFamily="34" charset="0"/>
                          <a:cs typeface="Calibri Light" panose="020F0302020204030204" pitchFamily="34" charset="0"/>
                        </a:rPr>
                        <a:t>Linearity</a:t>
                      </a:r>
                    </a:p>
                  </a:txBody>
                  <a:tcPr anchor="ctr">
                    <a:lnL>
                      <a:noFill/>
                    </a:lnL>
                    <a:lnR>
                      <a:noFill/>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r>
                        <a:rPr lang="en-GB" sz="1200">
                          <a:latin typeface="Calibri Light" panose="020F0302020204030204" pitchFamily="34" charset="0"/>
                          <a:cs typeface="Calibri Light" panose="020F0302020204030204" pitchFamily="34" charset="0"/>
                        </a:rPr>
                        <a:t>Biased means and SEs. Other assumption violations.</a:t>
                      </a:r>
                    </a:p>
                  </a:txBody>
                  <a:tcPr anchor="ctr">
                    <a:lnL>
                      <a:noFill/>
                    </a:lnL>
                    <a:lnR>
                      <a:noFill/>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r>
                        <a:rPr lang="en-GB" sz="1200">
                          <a:latin typeface="Calibri Light" panose="020F0302020204030204" pitchFamily="34" charset="0"/>
                          <a:cs typeface="Calibri Light" panose="020F0302020204030204" pitchFamily="34" charset="0"/>
                        </a:rPr>
                        <a:t>Data transformations, nonlinear modelling, machine learning, rank tests</a:t>
                      </a:r>
                    </a:p>
                  </a:txBody>
                  <a:tcPr anchor="ctr">
                    <a:lnL>
                      <a:noFill/>
                    </a:lnL>
                    <a:lnR>
                      <a:noFill/>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rgbClr val="69A131"/>
                          </a:solidFill>
                          <a:latin typeface="Times New Roman" panose="02020603050405020304" pitchFamily="18" charset="0"/>
                          <a:cs typeface="Times New Roman" panose="02020603050405020304" pitchFamily="18" charset="0"/>
                          <a:sym typeface="Wingdings 2"/>
                        </a:rPr>
                        <a:t></a:t>
                      </a:r>
                      <a:endParaRPr lang="en-GB" sz="2400" b="0" dirty="0">
                        <a:solidFill>
                          <a:srgbClr val="69A131"/>
                        </a:solidFill>
                        <a:latin typeface="Times New Roman" panose="02020603050405020304" pitchFamily="18" charset="0"/>
                        <a:cs typeface="Times New Roman" panose="02020603050405020304" pitchFamily="18" charset="0"/>
                      </a:endParaRPr>
                    </a:p>
                  </a:txBody>
                  <a:tcPr anchor="ctr">
                    <a:lnL>
                      <a:noFill/>
                    </a:lnL>
                    <a:lnR>
                      <a:noFill/>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56832">
                <a:tc>
                  <a:txBody>
                    <a:bodyPr/>
                    <a:lstStyle/>
                    <a:p>
                      <a:pPr marL="0" indent="0">
                        <a:buFont typeface="Arial" panose="020B0604020202020204" pitchFamily="34" charset="0"/>
                        <a:buNone/>
                      </a:pPr>
                      <a:r>
                        <a:rPr lang="en-GB" sz="1400">
                          <a:latin typeface="Calibri Light" panose="020F0302020204030204" pitchFamily="34" charset="0"/>
                          <a:cs typeface="Calibri Light" panose="020F0302020204030204" pitchFamily="34" charset="0"/>
                        </a:rPr>
                        <a:t>Missingness</a:t>
                      </a:r>
                    </a:p>
                  </a:txBody>
                  <a:tcPr anchor="ctr">
                    <a:lnL>
                      <a:noFill/>
                    </a:lnL>
                    <a:lnR>
                      <a:noFill/>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r>
                        <a:rPr lang="en-GB" sz="1200">
                          <a:latin typeface="Calibri Light" panose="020F0302020204030204" pitchFamily="34" charset="0"/>
                          <a:cs typeface="Calibri Light" panose="020F0302020204030204" pitchFamily="34" charset="0"/>
                        </a:rPr>
                        <a:t>Biased means and SEs</a:t>
                      </a:r>
                    </a:p>
                  </a:txBody>
                  <a:tcPr anchor="ctr">
                    <a:lnL>
                      <a:noFill/>
                    </a:lnL>
                    <a:lnR>
                      <a:noFill/>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r>
                        <a:rPr lang="en-GB" sz="1200">
                          <a:latin typeface="Calibri Light" panose="020F0302020204030204" pitchFamily="34" charset="0"/>
                          <a:cs typeface="Calibri Light" panose="020F0302020204030204" pitchFamily="34" charset="0"/>
                        </a:rPr>
                        <a:t>Missing data imputation, complete case analysis</a:t>
                      </a:r>
                    </a:p>
                  </a:txBody>
                  <a:tcPr anchor="ctr">
                    <a:lnL>
                      <a:noFill/>
                    </a:lnL>
                    <a:lnR>
                      <a:noFill/>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srgbClr val="C00000"/>
                          </a:solidFill>
                          <a:effectLst/>
                          <a:uLnTx/>
                          <a:uFillTx/>
                          <a:latin typeface="Calibri Light" panose="020F0302020204030204" pitchFamily="34" charset="0"/>
                          <a:ea typeface="+mn-ea"/>
                          <a:cs typeface="Calibri Light" panose="020F0302020204030204" pitchFamily="34" charset="0"/>
                          <a:sym typeface="Wingdings 2" panose="05020102010507070707" pitchFamily="18" charset="2"/>
                        </a:rPr>
                        <a:t></a:t>
                      </a:r>
                      <a:endParaRPr kumimoji="0" lang="en-GB" sz="2400" b="0" i="0" u="none" strike="noStrike" kern="1200" cap="none" spc="0" normalizeH="0" baseline="0" noProof="0" dirty="0">
                        <a:ln>
                          <a:noFill/>
                        </a:ln>
                        <a:solidFill>
                          <a:srgbClr val="C00000"/>
                        </a:solidFill>
                        <a:effectLst/>
                        <a:uLnTx/>
                        <a:uFillTx/>
                        <a:latin typeface="Calibri Light" panose="020F0302020204030204" pitchFamily="34" charset="0"/>
                        <a:ea typeface="+mn-ea"/>
                        <a:cs typeface="Calibri Light" panose="020F0302020204030204" pitchFamily="34" charset="0"/>
                      </a:endParaRPr>
                    </a:p>
                  </a:txBody>
                  <a:tcPr anchor="ctr">
                    <a:lnL>
                      <a:noFill/>
                    </a:lnL>
                    <a:lnR>
                      <a:noFill/>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56832">
                <a:tc>
                  <a:txBody>
                    <a:bodyPr/>
                    <a:lstStyle/>
                    <a:p>
                      <a:pPr marL="0" indent="0">
                        <a:buFont typeface="Arial" panose="020B0604020202020204" pitchFamily="34" charset="0"/>
                        <a:buNone/>
                      </a:pPr>
                      <a:r>
                        <a:rPr lang="en-GB" sz="1400">
                          <a:latin typeface="Calibri Light" panose="020F0302020204030204" pitchFamily="34" charset="0"/>
                          <a:cs typeface="Calibri Light" panose="020F0302020204030204" pitchFamily="34" charset="0"/>
                        </a:rPr>
                        <a:t>Sample size</a:t>
                      </a:r>
                    </a:p>
                  </a:txBody>
                  <a:tcPr anchor="ctr">
                    <a:lnL>
                      <a:noFill/>
                    </a:lnL>
                    <a:lnR>
                      <a:noFill/>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r>
                        <a:rPr lang="en-GB" sz="1200">
                          <a:latin typeface="Calibri Light" panose="020F0302020204030204" pitchFamily="34" charset="0"/>
                          <a:cs typeface="Calibri Light" panose="020F0302020204030204" pitchFamily="34" charset="0"/>
                        </a:rPr>
                        <a:t>Unreliable means</a:t>
                      </a:r>
                    </a:p>
                  </a:txBody>
                  <a:tcPr anchor="ctr">
                    <a:lnL>
                      <a:noFill/>
                    </a:lnL>
                    <a:lnR>
                      <a:noFill/>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r>
                        <a:rPr lang="en-GB" sz="1200">
                          <a:latin typeface="Calibri Light" panose="020F0302020204030204" pitchFamily="34" charset="0"/>
                          <a:cs typeface="Calibri Light" panose="020F0302020204030204" pitchFamily="34" charset="0"/>
                        </a:rPr>
                        <a:t>Exact tests, permutation tests</a:t>
                      </a:r>
                    </a:p>
                  </a:txBody>
                  <a:tcPr anchor="ctr">
                    <a:lnL>
                      <a:noFill/>
                    </a:lnL>
                    <a:lnR>
                      <a:noFill/>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rgbClr val="69A131"/>
                          </a:solidFill>
                          <a:latin typeface="Times New Roman" panose="02020603050405020304" pitchFamily="18" charset="0"/>
                          <a:cs typeface="Times New Roman" panose="02020603050405020304" pitchFamily="18" charset="0"/>
                          <a:sym typeface="Wingdings 2"/>
                        </a:rPr>
                        <a:t></a:t>
                      </a:r>
                      <a:endParaRPr lang="en-GB" sz="2400" b="0" dirty="0">
                        <a:solidFill>
                          <a:srgbClr val="69A131"/>
                        </a:solidFill>
                        <a:latin typeface="Times New Roman" panose="02020603050405020304" pitchFamily="18" charset="0"/>
                        <a:cs typeface="Times New Roman" panose="02020603050405020304" pitchFamily="18" charset="0"/>
                      </a:endParaRPr>
                    </a:p>
                  </a:txBody>
                  <a:tcPr anchor="ctr">
                    <a:lnL>
                      <a:noFill/>
                    </a:lnL>
                    <a:lnR>
                      <a:noFill/>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56832">
                <a:tc>
                  <a:txBody>
                    <a:bodyPr/>
                    <a:lstStyle/>
                    <a:p>
                      <a:pPr marL="0" indent="0">
                        <a:buFont typeface="Arial" panose="020B0604020202020204" pitchFamily="34" charset="0"/>
                        <a:buNone/>
                      </a:pPr>
                      <a:r>
                        <a:rPr lang="en-GB" sz="1400">
                          <a:latin typeface="Calibri Light" panose="020F0302020204030204" pitchFamily="34" charset="0"/>
                          <a:cs typeface="Calibri Light" panose="020F0302020204030204" pitchFamily="34" charset="0"/>
                        </a:rPr>
                        <a:t>Normality</a:t>
                      </a:r>
                    </a:p>
                  </a:txBody>
                  <a:tcPr anchor="ctr">
                    <a:lnL>
                      <a:noFill/>
                    </a:lnL>
                    <a:lnR>
                      <a:noFill/>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r>
                        <a:rPr lang="en-GB" sz="1200">
                          <a:latin typeface="Calibri Light" panose="020F0302020204030204" pitchFamily="34" charset="0"/>
                          <a:cs typeface="Calibri Light" panose="020F0302020204030204" pitchFamily="34" charset="0"/>
                        </a:rPr>
                        <a:t>Biased SEs</a:t>
                      </a:r>
                    </a:p>
                  </a:txBody>
                  <a:tcPr anchor="ctr">
                    <a:lnL>
                      <a:noFill/>
                    </a:lnL>
                    <a:lnR>
                      <a:noFill/>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r>
                        <a:rPr lang="en-GB" sz="1200">
                          <a:latin typeface="Calibri Light" panose="020F0302020204030204" pitchFamily="34" charset="0"/>
                          <a:cs typeface="Calibri Light" panose="020F0302020204030204" pitchFamily="34" charset="0"/>
                        </a:rPr>
                        <a:t>Data transformations, rank tests, permutation tests, bootstrap tests</a:t>
                      </a:r>
                    </a:p>
                  </a:txBody>
                  <a:tcPr anchor="ctr">
                    <a:lnL>
                      <a:noFill/>
                    </a:lnL>
                    <a:lnR>
                      <a:noFill/>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rgbClr val="69A131"/>
                          </a:solidFill>
                          <a:latin typeface="Times New Roman" panose="02020603050405020304" pitchFamily="18" charset="0"/>
                          <a:cs typeface="Times New Roman" panose="02020603050405020304" pitchFamily="18" charset="0"/>
                          <a:sym typeface="Wingdings 2"/>
                        </a:rPr>
                        <a:t></a:t>
                      </a:r>
                      <a:endParaRPr lang="en-GB" sz="2400" b="0" dirty="0">
                        <a:solidFill>
                          <a:srgbClr val="69A131"/>
                        </a:solidFill>
                        <a:latin typeface="Times New Roman" panose="02020603050405020304" pitchFamily="18" charset="0"/>
                        <a:cs typeface="Times New Roman" panose="02020603050405020304" pitchFamily="18" charset="0"/>
                      </a:endParaRPr>
                    </a:p>
                  </a:txBody>
                  <a:tcPr anchor="ctr">
                    <a:lnL>
                      <a:noFill/>
                    </a:lnL>
                    <a:lnR w="12700" cap="flat" cmpd="sng" algn="ctr">
                      <a:no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6350801"/>
                  </a:ext>
                </a:extLst>
              </a:tr>
            </a:tbl>
          </a:graphicData>
        </a:graphic>
      </p:graphicFrame>
      <p:sp>
        <p:nvSpPr>
          <p:cNvPr id="2" name="TextBox 1">
            <a:extLst>
              <a:ext uri="{FF2B5EF4-FFF2-40B4-BE49-F238E27FC236}">
                <a16:creationId xmlns:a16="http://schemas.microsoft.com/office/drawing/2014/main" id="{650BB9B3-CF32-4A5A-AE42-83846EDA6A1F}"/>
              </a:ext>
            </a:extLst>
          </p:cNvPr>
          <p:cNvSpPr txBox="1"/>
          <p:nvPr/>
        </p:nvSpPr>
        <p:spPr>
          <a:xfrm>
            <a:off x="335360" y="6405456"/>
            <a:ext cx="4722062" cy="276999"/>
          </a:xfrm>
          <a:prstGeom prst="rect">
            <a:avLst/>
          </a:prstGeom>
          <a:noFill/>
        </p:spPr>
        <p:txBody>
          <a:bodyPr wrap="none" rtlCol="0">
            <a:spAutoFit/>
          </a:bodyPr>
          <a:lstStyle/>
          <a:p>
            <a:r>
              <a:rPr lang="en-US" sz="1200">
                <a:latin typeface="Calibri Light" panose="020F0302020204030204" pitchFamily="34" charset="0"/>
                <a:cs typeface="Calibri Light" panose="020F0302020204030204" pitchFamily="34" charset="0"/>
              </a:rPr>
              <a:t>Statistical issues and assumptions, ranked by the impact of their violation.</a:t>
            </a:r>
            <a:endParaRPr lang="en-CH" sz="120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6895335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6F715B5-E74F-4E37-B07F-2BE52C2789D9}"/>
              </a:ext>
            </a:extLst>
          </p:cNvPr>
          <p:cNvSpPr txBox="1"/>
          <p:nvPr/>
        </p:nvSpPr>
        <p:spPr>
          <a:xfrm>
            <a:off x="335360" y="292297"/>
            <a:ext cx="8352927"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A17. None of the above</a:t>
            </a:r>
            <a:endParaRPr lang="en-GB" sz="3200" dirty="0">
              <a:solidFill>
                <a:schemeClr val="tx2">
                  <a:lumMod val="75000"/>
                </a:schemeClr>
              </a:solidFill>
              <a:latin typeface="Tw Cen MT" panose="020B0602020104020603" pitchFamily="34" charset="0"/>
            </a:endParaRPr>
          </a:p>
        </p:txBody>
      </p:sp>
      <p:cxnSp>
        <p:nvCxnSpPr>
          <p:cNvPr id="7" name="Straight Connector 6">
            <a:extLst>
              <a:ext uri="{FF2B5EF4-FFF2-40B4-BE49-F238E27FC236}">
                <a16:creationId xmlns:a16="http://schemas.microsoft.com/office/drawing/2014/main" id="{526B59DC-56E4-4C96-B773-CD10B71DC35A}"/>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5BD6CCFD-61BB-4BFA-8ED1-BBD71B555BB8}"/>
              </a:ext>
            </a:extLst>
          </p:cNvPr>
          <p:cNvCxnSpPr/>
          <p:nvPr/>
        </p:nvCxnSpPr>
        <p:spPr>
          <a:xfrm flipV="1">
            <a:off x="1523712" y="2478106"/>
            <a:ext cx="0" cy="1980000"/>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567DF4B0-49D6-4BF6-BA42-6298BC0641E0}"/>
              </a:ext>
            </a:extLst>
          </p:cNvPr>
          <p:cNvCxnSpPr/>
          <p:nvPr/>
        </p:nvCxnSpPr>
        <p:spPr>
          <a:xfrm>
            <a:off x="1523712" y="4458106"/>
            <a:ext cx="1980000" cy="0"/>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4C772F1A-BA66-4099-AC59-EA52F2F4B741}"/>
              </a:ext>
            </a:extLst>
          </p:cNvPr>
          <p:cNvSpPr txBox="1"/>
          <p:nvPr/>
        </p:nvSpPr>
        <p:spPr>
          <a:xfrm>
            <a:off x="2493736" y="1729482"/>
            <a:ext cx="2045625" cy="400110"/>
          </a:xfrm>
          <a:prstGeom prst="rect">
            <a:avLst/>
          </a:prstGeom>
          <a:noFill/>
        </p:spPr>
        <p:txBody>
          <a:bodyPr wrap="none" rtlCol="0">
            <a:spAutoFit/>
          </a:bodyPr>
          <a:lstStyle/>
          <a:p>
            <a:pPr algn="ctr"/>
            <a:r>
              <a:rPr lang="en-US" sz="2000">
                <a:solidFill>
                  <a:srgbClr val="0070C0"/>
                </a:solidFill>
                <a:latin typeface="Palatino Linotype" panose="02040502050505030304" pitchFamily="18" charset="0"/>
              </a:rPr>
              <a:t>Parametric </a:t>
            </a:r>
            <a:r>
              <a:rPr lang="en-US" sz="2000" i="1">
                <a:solidFill>
                  <a:srgbClr val="0070C0"/>
                </a:solidFill>
                <a:latin typeface="Palatino Linotype" panose="02040502050505030304" pitchFamily="18" charset="0"/>
              </a:rPr>
              <a:t>t</a:t>
            </a:r>
            <a:r>
              <a:rPr lang="en-US" sz="2000">
                <a:solidFill>
                  <a:srgbClr val="0070C0"/>
                </a:solidFill>
                <a:latin typeface="Palatino Linotype" panose="02040502050505030304" pitchFamily="18" charset="0"/>
              </a:rPr>
              <a:t>-test</a:t>
            </a:r>
            <a:endParaRPr lang="en-CH" sz="2000">
              <a:solidFill>
                <a:srgbClr val="0070C0"/>
              </a:solidFill>
              <a:latin typeface="Palatino Linotype" panose="02040502050505030304" pitchFamily="18" charset="0"/>
            </a:endParaRPr>
          </a:p>
        </p:txBody>
      </p:sp>
      <p:sp>
        <p:nvSpPr>
          <p:cNvPr id="25" name="TextBox 24">
            <a:extLst>
              <a:ext uri="{FF2B5EF4-FFF2-40B4-BE49-F238E27FC236}">
                <a16:creationId xmlns:a16="http://schemas.microsoft.com/office/drawing/2014/main" id="{C5D35C73-F404-4245-8350-5189CE38B285}"/>
              </a:ext>
            </a:extLst>
          </p:cNvPr>
          <p:cNvSpPr txBox="1"/>
          <p:nvPr/>
        </p:nvSpPr>
        <p:spPr>
          <a:xfrm>
            <a:off x="7457680" y="1729482"/>
            <a:ext cx="2228367" cy="400110"/>
          </a:xfrm>
          <a:prstGeom prst="rect">
            <a:avLst/>
          </a:prstGeom>
          <a:noFill/>
        </p:spPr>
        <p:txBody>
          <a:bodyPr wrap="none" rtlCol="0">
            <a:spAutoFit/>
          </a:bodyPr>
          <a:lstStyle/>
          <a:p>
            <a:pPr algn="ctr"/>
            <a:r>
              <a:rPr lang="en-US" sz="2000">
                <a:solidFill>
                  <a:srgbClr val="0070C0"/>
                </a:solidFill>
                <a:latin typeface="Palatino Linotype" panose="02040502050505030304" pitchFamily="18" charset="0"/>
              </a:rPr>
              <a:t>Permutation </a:t>
            </a:r>
            <a:r>
              <a:rPr lang="en-US" sz="2000" i="1">
                <a:solidFill>
                  <a:srgbClr val="0070C0"/>
                </a:solidFill>
                <a:latin typeface="Palatino Linotype" panose="02040502050505030304" pitchFamily="18" charset="0"/>
              </a:rPr>
              <a:t>t</a:t>
            </a:r>
            <a:r>
              <a:rPr lang="en-US" sz="2000">
                <a:solidFill>
                  <a:srgbClr val="0070C0"/>
                </a:solidFill>
                <a:latin typeface="Palatino Linotype" panose="02040502050505030304" pitchFamily="18" charset="0"/>
              </a:rPr>
              <a:t>-test</a:t>
            </a:r>
            <a:endParaRPr lang="en-CH" sz="2000">
              <a:solidFill>
                <a:srgbClr val="0070C0"/>
              </a:solidFill>
              <a:latin typeface="Palatino Linotype" panose="02040502050505030304" pitchFamily="18" charset="0"/>
            </a:endParaRPr>
          </a:p>
        </p:txBody>
      </p:sp>
      <p:sp>
        <p:nvSpPr>
          <p:cNvPr id="31" name="TextBox 30">
            <a:extLst>
              <a:ext uri="{FF2B5EF4-FFF2-40B4-BE49-F238E27FC236}">
                <a16:creationId xmlns:a16="http://schemas.microsoft.com/office/drawing/2014/main" id="{3C8CF79A-0D0E-408B-A5BB-5B3F29DC6C4C}"/>
              </a:ext>
            </a:extLst>
          </p:cNvPr>
          <p:cNvSpPr txBox="1"/>
          <p:nvPr/>
        </p:nvSpPr>
        <p:spPr>
          <a:xfrm>
            <a:off x="2624315" y="5157192"/>
            <a:ext cx="1784463" cy="646331"/>
          </a:xfrm>
          <a:prstGeom prst="rect">
            <a:avLst/>
          </a:prstGeom>
          <a:noFill/>
        </p:spPr>
        <p:txBody>
          <a:bodyPr wrap="none" rtlCol="0">
            <a:spAutoFit/>
          </a:bodyPr>
          <a:lstStyle/>
          <a:p>
            <a:pPr algn="ctr"/>
            <a:r>
              <a:rPr lang="en-US">
                <a:latin typeface="Palatino Linotype" panose="02040502050505030304" pitchFamily="18" charset="0"/>
              </a:rPr>
              <a:t>Gaussian shape</a:t>
            </a:r>
          </a:p>
          <a:p>
            <a:pPr algn="ctr"/>
            <a:r>
              <a:rPr lang="en-US">
                <a:latin typeface="Palatino Linotype" panose="02040502050505030304" pitchFamily="18" charset="0"/>
              </a:rPr>
              <a:t>Equal variances</a:t>
            </a:r>
            <a:endParaRPr lang="en-CH">
              <a:latin typeface="Palatino Linotype" panose="02040502050505030304" pitchFamily="18" charset="0"/>
            </a:endParaRPr>
          </a:p>
        </p:txBody>
      </p:sp>
      <p:cxnSp>
        <p:nvCxnSpPr>
          <p:cNvPr id="32" name="Straight Arrow Connector 31">
            <a:extLst>
              <a:ext uri="{FF2B5EF4-FFF2-40B4-BE49-F238E27FC236}">
                <a16:creationId xmlns:a16="http://schemas.microsoft.com/office/drawing/2014/main" id="{3EA99350-3091-4E72-8B77-170E0A32C672}"/>
              </a:ext>
            </a:extLst>
          </p:cNvPr>
          <p:cNvCxnSpPr/>
          <p:nvPr/>
        </p:nvCxnSpPr>
        <p:spPr>
          <a:xfrm flipV="1">
            <a:off x="3575760" y="2478106"/>
            <a:ext cx="0" cy="1980000"/>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AFC026FC-A2AF-4B45-9356-5DE5A1A7546B}"/>
              </a:ext>
            </a:extLst>
          </p:cNvPr>
          <p:cNvCxnSpPr/>
          <p:nvPr/>
        </p:nvCxnSpPr>
        <p:spPr>
          <a:xfrm>
            <a:off x="3575760" y="4458106"/>
            <a:ext cx="1980000" cy="0"/>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AC77DE64-A252-42C7-B6B9-FD5734500C80}"/>
              </a:ext>
            </a:extLst>
          </p:cNvPr>
          <p:cNvCxnSpPr/>
          <p:nvPr/>
        </p:nvCxnSpPr>
        <p:spPr>
          <a:xfrm flipV="1">
            <a:off x="6672464" y="2478106"/>
            <a:ext cx="0" cy="1980000"/>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DB7386E9-E401-41B5-8F70-63B78EACB27B}"/>
              </a:ext>
            </a:extLst>
          </p:cNvPr>
          <p:cNvCxnSpPr/>
          <p:nvPr/>
        </p:nvCxnSpPr>
        <p:spPr>
          <a:xfrm>
            <a:off x="6672464" y="4458106"/>
            <a:ext cx="1980000" cy="0"/>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865C3218-3880-4E58-90A4-B5144F49F251}"/>
              </a:ext>
            </a:extLst>
          </p:cNvPr>
          <p:cNvCxnSpPr/>
          <p:nvPr/>
        </p:nvCxnSpPr>
        <p:spPr>
          <a:xfrm flipV="1">
            <a:off x="8724512" y="2478106"/>
            <a:ext cx="0" cy="1980000"/>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87857871-C776-471E-86DD-51E966CF55DD}"/>
              </a:ext>
            </a:extLst>
          </p:cNvPr>
          <p:cNvCxnSpPr/>
          <p:nvPr/>
        </p:nvCxnSpPr>
        <p:spPr>
          <a:xfrm>
            <a:off x="8724512" y="4458106"/>
            <a:ext cx="1980000" cy="0"/>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D2FCB9DF-633D-4AD3-9F3A-5508967D3C90}"/>
              </a:ext>
            </a:extLst>
          </p:cNvPr>
          <p:cNvSpPr txBox="1"/>
          <p:nvPr/>
        </p:nvSpPr>
        <p:spPr>
          <a:xfrm>
            <a:off x="2125786" y="4557046"/>
            <a:ext cx="775853" cy="307777"/>
          </a:xfrm>
          <a:prstGeom prst="rect">
            <a:avLst/>
          </a:prstGeom>
          <a:noFill/>
        </p:spPr>
        <p:txBody>
          <a:bodyPr wrap="none" rtlCol="0">
            <a:spAutoFit/>
          </a:bodyPr>
          <a:lstStyle/>
          <a:p>
            <a:pPr algn="ctr"/>
            <a:r>
              <a:rPr lang="en-US" sz="1400">
                <a:solidFill>
                  <a:schemeClr val="tx1">
                    <a:lumMod val="65000"/>
                    <a:lumOff val="35000"/>
                  </a:schemeClr>
                </a:solidFill>
                <a:latin typeface="Calibri Light" panose="020F0302020204030204" pitchFamily="34" charset="0"/>
                <a:cs typeface="Calibri Light" panose="020F0302020204030204" pitchFamily="34" charset="0"/>
              </a:rPr>
              <a:t>Group A</a:t>
            </a:r>
            <a:endParaRPr lang="en-CH" sz="1400">
              <a:solidFill>
                <a:schemeClr val="tx1">
                  <a:lumMod val="65000"/>
                  <a:lumOff val="35000"/>
                </a:schemeClr>
              </a:solidFill>
              <a:latin typeface="Calibri Light" panose="020F0302020204030204" pitchFamily="34" charset="0"/>
              <a:cs typeface="Calibri Light" panose="020F0302020204030204" pitchFamily="34" charset="0"/>
            </a:endParaRPr>
          </a:p>
        </p:txBody>
      </p:sp>
      <p:sp>
        <p:nvSpPr>
          <p:cNvPr id="39" name="TextBox 38">
            <a:extLst>
              <a:ext uri="{FF2B5EF4-FFF2-40B4-BE49-F238E27FC236}">
                <a16:creationId xmlns:a16="http://schemas.microsoft.com/office/drawing/2014/main" id="{5F185E95-8047-479C-9420-6551F1C3B8F3}"/>
              </a:ext>
            </a:extLst>
          </p:cNvPr>
          <p:cNvSpPr txBox="1"/>
          <p:nvPr/>
        </p:nvSpPr>
        <p:spPr>
          <a:xfrm>
            <a:off x="4180237" y="4557046"/>
            <a:ext cx="771045" cy="307777"/>
          </a:xfrm>
          <a:prstGeom prst="rect">
            <a:avLst/>
          </a:prstGeom>
          <a:noFill/>
        </p:spPr>
        <p:txBody>
          <a:bodyPr wrap="none" rtlCol="0">
            <a:spAutoFit/>
          </a:bodyPr>
          <a:lstStyle/>
          <a:p>
            <a:pPr algn="ctr"/>
            <a:r>
              <a:rPr lang="en-US" sz="1400">
                <a:solidFill>
                  <a:schemeClr val="tx1">
                    <a:lumMod val="65000"/>
                    <a:lumOff val="35000"/>
                  </a:schemeClr>
                </a:solidFill>
                <a:latin typeface="Calibri Light" panose="020F0302020204030204" pitchFamily="34" charset="0"/>
                <a:cs typeface="Calibri Light" panose="020F0302020204030204" pitchFamily="34" charset="0"/>
              </a:rPr>
              <a:t>Group B</a:t>
            </a:r>
            <a:endParaRPr lang="en-CH" sz="1400">
              <a:solidFill>
                <a:schemeClr val="tx1">
                  <a:lumMod val="65000"/>
                  <a:lumOff val="35000"/>
                </a:schemeClr>
              </a:solidFill>
              <a:latin typeface="Calibri Light" panose="020F0302020204030204" pitchFamily="34" charset="0"/>
              <a:cs typeface="Calibri Light" panose="020F0302020204030204" pitchFamily="34" charset="0"/>
            </a:endParaRPr>
          </a:p>
        </p:txBody>
      </p:sp>
      <p:sp>
        <p:nvSpPr>
          <p:cNvPr id="40" name="TextBox 39">
            <a:extLst>
              <a:ext uri="{FF2B5EF4-FFF2-40B4-BE49-F238E27FC236}">
                <a16:creationId xmlns:a16="http://schemas.microsoft.com/office/drawing/2014/main" id="{352589F6-24C1-4A00-BC7A-1D5D5EE82DDE}"/>
              </a:ext>
            </a:extLst>
          </p:cNvPr>
          <p:cNvSpPr txBox="1"/>
          <p:nvPr/>
        </p:nvSpPr>
        <p:spPr>
          <a:xfrm>
            <a:off x="7303620" y="4557046"/>
            <a:ext cx="775853" cy="307777"/>
          </a:xfrm>
          <a:prstGeom prst="rect">
            <a:avLst/>
          </a:prstGeom>
          <a:noFill/>
        </p:spPr>
        <p:txBody>
          <a:bodyPr wrap="none" rtlCol="0">
            <a:spAutoFit/>
          </a:bodyPr>
          <a:lstStyle/>
          <a:p>
            <a:pPr algn="ctr"/>
            <a:r>
              <a:rPr lang="en-US" sz="1400">
                <a:solidFill>
                  <a:schemeClr val="tx1">
                    <a:lumMod val="65000"/>
                    <a:lumOff val="35000"/>
                  </a:schemeClr>
                </a:solidFill>
                <a:latin typeface="Calibri Light" panose="020F0302020204030204" pitchFamily="34" charset="0"/>
                <a:cs typeface="Calibri Light" panose="020F0302020204030204" pitchFamily="34" charset="0"/>
              </a:rPr>
              <a:t>Group A</a:t>
            </a:r>
            <a:endParaRPr lang="en-CH" sz="1400">
              <a:solidFill>
                <a:schemeClr val="tx1">
                  <a:lumMod val="65000"/>
                  <a:lumOff val="35000"/>
                </a:schemeClr>
              </a:solidFill>
              <a:latin typeface="Calibri Light" panose="020F0302020204030204" pitchFamily="34" charset="0"/>
              <a:cs typeface="Calibri Light" panose="020F0302020204030204" pitchFamily="34" charset="0"/>
            </a:endParaRPr>
          </a:p>
        </p:txBody>
      </p:sp>
      <p:sp>
        <p:nvSpPr>
          <p:cNvPr id="41" name="TextBox 40">
            <a:extLst>
              <a:ext uri="{FF2B5EF4-FFF2-40B4-BE49-F238E27FC236}">
                <a16:creationId xmlns:a16="http://schemas.microsoft.com/office/drawing/2014/main" id="{DD38059B-2FF1-47D5-BECF-FCA1B3AD9771}"/>
              </a:ext>
            </a:extLst>
          </p:cNvPr>
          <p:cNvSpPr txBox="1"/>
          <p:nvPr/>
        </p:nvSpPr>
        <p:spPr>
          <a:xfrm>
            <a:off x="9358071" y="4557046"/>
            <a:ext cx="771045" cy="307777"/>
          </a:xfrm>
          <a:prstGeom prst="rect">
            <a:avLst/>
          </a:prstGeom>
          <a:noFill/>
        </p:spPr>
        <p:txBody>
          <a:bodyPr wrap="none" rtlCol="0">
            <a:spAutoFit/>
          </a:bodyPr>
          <a:lstStyle/>
          <a:p>
            <a:pPr algn="ctr"/>
            <a:r>
              <a:rPr lang="en-US" sz="1400">
                <a:solidFill>
                  <a:schemeClr val="tx1">
                    <a:lumMod val="65000"/>
                    <a:lumOff val="35000"/>
                  </a:schemeClr>
                </a:solidFill>
                <a:latin typeface="Calibri Light" panose="020F0302020204030204" pitchFamily="34" charset="0"/>
                <a:cs typeface="Calibri Light" panose="020F0302020204030204" pitchFamily="34" charset="0"/>
              </a:rPr>
              <a:t>Group B</a:t>
            </a:r>
            <a:endParaRPr lang="en-CH" sz="1400">
              <a:solidFill>
                <a:schemeClr val="tx1">
                  <a:lumMod val="65000"/>
                  <a:lumOff val="35000"/>
                </a:schemeClr>
              </a:solidFill>
              <a:latin typeface="Calibri Light" panose="020F0302020204030204" pitchFamily="34" charset="0"/>
              <a:cs typeface="Calibri Light" panose="020F0302020204030204" pitchFamily="34" charset="0"/>
            </a:endParaRPr>
          </a:p>
        </p:txBody>
      </p:sp>
      <p:sp>
        <p:nvSpPr>
          <p:cNvPr id="42" name="TextBox 41">
            <a:extLst>
              <a:ext uri="{FF2B5EF4-FFF2-40B4-BE49-F238E27FC236}">
                <a16:creationId xmlns:a16="http://schemas.microsoft.com/office/drawing/2014/main" id="{64EF3C8C-70BF-4A28-A2DE-B9D4021AE764}"/>
              </a:ext>
            </a:extLst>
          </p:cNvPr>
          <p:cNvSpPr txBox="1"/>
          <p:nvPr/>
        </p:nvSpPr>
        <p:spPr>
          <a:xfrm>
            <a:off x="7664210" y="5230941"/>
            <a:ext cx="1808508" cy="646331"/>
          </a:xfrm>
          <a:prstGeom prst="rect">
            <a:avLst/>
          </a:prstGeom>
          <a:noFill/>
        </p:spPr>
        <p:txBody>
          <a:bodyPr wrap="none" rtlCol="0">
            <a:spAutoFit/>
          </a:bodyPr>
          <a:lstStyle/>
          <a:p>
            <a:pPr algn="ctr"/>
            <a:r>
              <a:rPr lang="en-US">
                <a:latin typeface="Palatino Linotype" panose="02040502050505030304" pitchFamily="18" charset="0"/>
              </a:rPr>
              <a:t>Arbitrary shape</a:t>
            </a:r>
          </a:p>
          <a:p>
            <a:pPr algn="ctr"/>
            <a:r>
              <a:rPr lang="en-US">
                <a:solidFill>
                  <a:srgbClr val="C00000"/>
                </a:solidFill>
                <a:latin typeface="Palatino Linotype" panose="02040502050505030304" pitchFamily="18" charset="0"/>
              </a:rPr>
              <a:t>Equal variance!</a:t>
            </a:r>
            <a:endParaRPr lang="en-CH">
              <a:solidFill>
                <a:srgbClr val="C00000"/>
              </a:solidFill>
              <a:latin typeface="Palatino Linotype" panose="02040502050505030304" pitchFamily="18" charset="0"/>
            </a:endParaRPr>
          </a:p>
        </p:txBody>
      </p:sp>
      <p:pic>
        <p:nvPicPr>
          <p:cNvPr id="44" name="Picture 43">
            <a:extLst>
              <a:ext uri="{FF2B5EF4-FFF2-40B4-BE49-F238E27FC236}">
                <a16:creationId xmlns:a16="http://schemas.microsoft.com/office/drawing/2014/main" id="{D8886DF5-978A-4A05-9FD2-D4C37596CAB0}"/>
              </a:ext>
            </a:extLst>
          </p:cNvPr>
          <p:cNvPicPr>
            <a:picLocks noChangeAspect="1"/>
          </p:cNvPicPr>
          <p:nvPr/>
        </p:nvPicPr>
        <p:blipFill rotWithShape="1">
          <a:blip r:embed="rId2">
            <a:extLst>
              <a:ext uri="{28A0092B-C50C-407E-A947-70E740481C1C}">
                <a14:useLocalDpi xmlns:a14="http://schemas.microsoft.com/office/drawing/2010/main" val="0"/>
              </a:ext>
            </a:extLst>
          </a:blip>
          <a:srcRect l="23535" r="15676" b="16926"/>
          <a:stretch/>
        </p:blipFill>
        <p:spPr>
          <a:xfrm>
            <a:off x="6928425" y="2469000"/>
            <a:ext cx="1440154" cy="1968112"/>
          </a:xfrm>
          <a:prstGeom prst="rect">
            <a:avLst/>
          </a:prstGeom>
        </p:spPr>
      </p:pic>
      <p:pic>
        <p:nvPicPr>
          <p:cNvPr id="45" name="Picture 44">
            <a:extLst>
              <a:ext uri="{FF2B5EF4-FFF2-40B4-BE49-F238E27FC236}">
                <a16:creationId xmlns:a16="http://schemas.microsoft.com/office/drawing/2014/main" id="{9B7A990A-1D79-4775-B3AA-363F3F47A7CC}"/>
              </a:ext>
            </a:extLst>
          </p:cNvPr>
          <p:cNvPicPr>
            <a:picLocks noChangeAspect="1"/>
          </p:cNvPicPr>
          <p:nvPr/>
        </p:nvPicPr>
        <p:blipFill rotWithShape="1">
          <a:blip r:embed="rId2">
            <a:extLst>
              <a:ext uri="{28A0092B-C50C-407E-A947-70E740481C1C}">
                <a14:useLocalDpi xmlns:a14="http://schemas.microsoft.com/office/drawing/2010/main" val="0"/>
              </a:ext>
            </a:extLst>
          </a:blip>
          <a:srcRect l="23535" r="15676" b="16926"/>
          <a:stretch/>
        </p:blipFill>
        <p:spPr>
          <a:xfrm>
            <a:off x="8994435" y="2469000"/>
            <a:ext cx="1440154" cy="1968112"/>
          </a:xfrm>
          <a:prstGeom prst="rect">
            <a:avLst/>
          </a:prstGeom>
        </p:spPr>
      </p:pic>
      <p:sp>
        <p:nvSpPr>
          <p:cNvPr id="46" name="TextBox 45">
            <a:extLst>
              <a:ext uri="{FF2B5EF4-FFF2-40B4-BE49-F238E27FC236}">
                <a16:creationId xmlns:a16="http://schemas.microsoft.com/office/drawing/2014/main" id="{9025AC57-A519-433F-9DF1-BD824E391019}"/>
              </a:ext>
            </a:extLst>
          </p:cNvPr>
          <p:cNvSpPr txBox="1"/>
          <p:nvPr/>
        </p:nvSpPr>
        <p:spPr>
          <a:xfrm rot="16200000">
            <a:off x="881008" y="3314217"/>
            <a:ext cx="721671" cy="307777"/>
          </a:xfrm>
          <a:prstGeom prst="rect">
            <a:avLst/>
          </a:prstGeom>
          <a:noFill/>
        </p:spPr>
        <p:txBody>
          <a:bodyPr wrap="none" rtlCol="0">
            <a:spAutoFit/>
          </a:bodyPr>
          <a:lstStyle/>
          <a:p>
            <a:pPr algn="ctr"/>
            <a:r>
              <a:rPr lang="en-US" sz="1400">
                <a:solidFill>
                  <a:schemeClr val="tx1">
                    <a:lumMod val="65000"/>
                    <a:lumOff val="35000"/>
                  </a:schemeClr>
                </a:solidFill>
                <a:latin typeface="Calibri Light" panose="020F0302020204030204" pitchFamily="34" charset="0"/>
                <a:cs typeface="Calibri Light" panose="020F0302020204030204" pitchFamily="34" charset="0"/>
              </a:rPr>
              <a:t>Density</a:t>
            </a:r>
            <a:endParaRPr lang="en-CH" sz="1400">
              <a:solidFill>
                <a:schemeClr val="tx1">
                  <a:lumMod val="65000"/>
                  <a:lumOff val="35000"/>
                </a:schemeClr>
              </a:solidFill>
              <a:latin typeface="Calibri Light" panose="020F0302020204030204" pitchFamily="34" charset="0"/>
              <a:cs typeface="Calibri Light" panose="020F0302020204030204" pitchFamily="34" charset="0"/>
            </a:endParaRPr>
          </a:p>
        </p:txBody>
      </p:sp>
      <p:sp>
        <p:nvSpPr>
          <p:cNvPr id="47" name="TextBox 46">
            <a:extLst>
              <a:ext uri="{FF2B5EF4-FFF2-40B4-BE49-F238E27FC236}">
                <a16:creationId xmlns:a16="http://schemas.microsoft.com/office/drawing/2014/main" id="{322EEE03-16F4-426C-A394-B9863878ABBB}"/>
              </a:ext>
            </a:extLst>
          </p:cNvPr>
          <p:cNvSpPr txBox="1"/>
          <p:nvPr/>
        </p:nvSpPr>
        <p:spPr>
          <a:xfrm rot="16200000">
            <a:off x="6033289" y="3275111"/>
            <a:ext cx="721671" cy="307777"/>
          </a:xfrm>
          <a:prstGeom prst="rect">
            <a:avLst/>
          </a:prstGeom>
          <a:noFill/>
        </p:spPr>
        <p:txBody>
          <a:bodyPr wrap="none" rtlCol="0">
            <a:spAutoFit/>
          </a:bodyPr>
          <a:lstStyle/>
          <a:p>
            <a:pPr algn="ctr"/>
            <a:r>
              <a:rPr lang="en-US" sz="1400">
                <a:solidFill>
                  <a:schemeClr val="tx1">
                    <a:lumMod val="65000"/>
                    <a:lumOff val="35000"/>
                  </a:schemeClr>
                </a:solidFill>
                <a:latin typeface="Calibri Light" panose="020F0302020204030204" pitchFamily="34" charset="0"/>
                <a:cs typeface="Calibri Light" panose="020F0302020204030204" pitchFamily="34" charset="0"/>
              </a:rPr>
              <a:t>Density</a:t>
            </a:r>
            <a:endParaRPr lang="en-CH" sz="1400">
              <a:solidFill>
                <a:schemeClr val="tx1">
                  <a:lumMod val="65000"/>
                  <a:lumOff val="35000"/>
                </a:schemeClr>
              </a:solidFill>
              <a:latin typeface="Calibri Light" panose="020F0302020204030204" pitchFamily="34" charset="0"/>
              <a:cs typeface="Calibri Light" panose="020F0302020204030204" pitchFamily="34" charset="0"/>
            </a:endParaRPr>
          </a:p>
        </p:txBody>
      </p:sp>
      <p:pic>
        <p:nvPicPr>
          <p:cNvPr id="49" name="Picture 48">
            <a:extLst>
              <a:ext uri="{FF2B5EF4-FFF2-40B4-BE49-F238E27FC236}">
                <a16:creationId xmlns:a16="http://schemas.microsoft.com/office/drawing/2014/main" id="{ED920DBC-F659-4DD1-A073-CCC9D85C05C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083" t="4544" r="16599" b="25537"/>
          <a:stretch/>
        </p:blipFill>
        <p:spPr>
          <a:xfrm>
            <a:off x="1604568" y="2905196"/>
            <a:ext cx="1750769" cy="1531916"/>
          </a:xfrm>
          <a:prstGeom prst="rect">
            <a:avLst/>
          </a:prstGeom>
        </p:spPr>
      </p:pic>
      <p:pic>
        <p:nvPicPr>
          <p:cNvPr id="50" name="Picture 49">
            <a:extLst>
              <a:ext uri="{FF2B5EF4-FFF2-40B4-BE49-F238E27FC236}">
                <a16:creationId xmlns:a16="http://schemas.microsoft.com/office/drawing/2014/main" id="{56D91D77-1976-4548-BABB-44755F54FA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083" t="4544" r="16599" b="25537"/>
          <a:stretch/>
        </p:blipFill>
        <p:spPr>
          <a:xfrm>
            <a:off x="3656615" y="2905196"/>
            <a:ext cx="1750769" cy="1531916"/>
          </a:xfrm>
          <a:prstGeom prst="rect">
            <a:avLst/>
          </a:prstGeom>
        </p:spPr>
      </p:pic>
    </p:spTree>
    <p:extLst>
      <p:ext uri="{BB962C8B-B14F-4D97-AF65-F5344CB8AC3E}">
        <p14:creationId xmlns:p14="http://schemas.microsoft.com/office/powerpoint/2010/main" val="13047922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A77AD7-3F50-4662-A977-7E66E7661FB5}"/>
              </a:ext>
            </a:extLst>
          </p:cNvPr>
          <p:cNvSpPr>
            <a:spLocks noGrp="1"/>
          </p:cNvSpPr>
          <p:nvPr>
            <p:ph type="sldNum" sz="quarter" idx="12"/>
          </p:nvPr>
        </p:nvSpPr>
        <p:spPr/>
        <p:txBody>
          <a:bodyPr/>
          <a:lstStyle/>
          <a:p>
            <a:fld id="{C1FDBBE5-22A6-4526-9CE2-8F57881DBE87}" type="slidenum">
              <a:rPr lang="en-GB" smtClean="0"/>
              <a:t>49</a:t>
            </a:fld>
            <a:endParaRPr lang="en-GB"/>
          </a:p>
        </p:txBody>
      </p:sp>
      <p:sp>
        <p:nvSpPr>
          <p:cNvPr id="3" name="Content Placeholder 2"/>
          <p:cNvSpPr>
            <a:spLocks noGrp="1"/>
          </p:cNvSpPr>
          <p:nvPr>
            <p:ph idx="1"/>
          </p:nvPr>
        </p:nvSpPr>
        <p:spPr>
          <a:xfrm>
            <a:off x="1451484" y="2204864"/>
            <a:ext cx="9289032" cy="3672408"/>
          </a:xfrm>
          <a:solidFill>
            <a:schemeClr val="bg1"/>
          </a:solidFill>
          <a:ln w="38100">
            <a:noFill/>
          </a:ln>
          <a:effectLst/>
        </p:spPr>
        <p:txBody>
          <a:bodyPr>
            <a:normAutofit/>
          </a:bodyPr>
          <a:lstStyle/>
          <a:p>
            <a:pPr marL="0" indent="0" algn="ctr">
              <a:buNone/>
            </a:pPr>
            <a:endParaRPr lang="fr-CH">
              <a:latin typeface="Univers" panose="020B0503020202020204" pitchFamily="34" charset="0"/>
              <a:cs typeface="Calibri Light" panose="020F0302020204030204" pitchFamily="34" charset="0"/>
            </a:endParaRPr>
          </a:p>
          <a:p>
            <a:pPr marL="0" indent="0" algn="ctr">
              <a:buNone/>
            </a:pPr>
            <a:r>
              <a:rPr lang="fr-CH" i="1">
                <a:latin typeface="Palatino Linotype" panose="02040502050505030304" pitchFamily="18" charset="0"/>
                <a:cs typeface="Calibri Light" panose="020F0302020204030204" pitchFamily="34" charset="0"/>
              </a:rPr>
              <a:t>Q18. </a:t>
            </a:r>
            <a:r>
              <a:rPr lang="en-US" i="1">
                <a:latin typeface="Palatino Linotype" panose="02040502050505030304" pitchFamily="18" charset="0"/>
                <a:cs typeface="Calibri Light" panose="020F0302020204030204" pitchFamily="34" charset="0"/>
              </a:rPr>
              <a:t>Descriptive/visual diagnostics are better than significance tests on assumptions</a:t>
            </a:r>
          </a:p>
          <a:p>
            <a:pPr marL="0" indent="0" algn="ctr">
              <a:buNone/>
            </a:pPr>
            <a:endParaRPr lang="fr-CH" sz="2800">
              <a:latin typeface="Palatino Linotype" panose="02040502050505030304" pitchFamily="18" charset="0"/>
              <a:cs typeface="Calibri Light" panose="020F0302020204030204" pitchFamily="34" charset="0"/>
            </a:endParaRPr>
          </a:p>
          <a:p>
            <a:pPr marL="0" indent="0" algn="ctr">
              <a:buNone/>
            </a:pPr>
            <a:r>
              <a:rPr lang="fr-CH" sz="2400">
                <a:latin typeface="Century Gothic" panose="020B0502020202020204" pitchFamily="34" charset="0"/>
                <a:cs typeface="Calibri Light" panose="020F0302020204030204" pitchFamily="34" charset="0"/>
              </a:rPr>
              <a:t>TRUE</a:t>
            </a:r>
          </a:p>
          <a:p>
            <a:pPr marL="0" indent="0" algn="ctr">
              <a:buNone/>
            </a:pPr>
            <a:r>
              <a:rPr lang="fr-CH" sz="2400">
                <a:latin typeface="Century Gothic" panose="020B0502020202020204" pitchFamily="34" charset="0"/>
                <a:cs typeface="Calibri Light" panose="020F0302020204030204" pitchFamily="34" charset="0"/>
              </a:rPr>
              <a:t>FALSE</a:t>
            </a:r>
          </a:p>
        </p:txBody>
      </p:sp>
      <p:pic>
        <p:nvPicPr>
          <p:cNvPr id="5" name="Picture 4">
            <a:extLst>
              <a:ext uri="{FF2B5EF4-FFF2-40B4-BE49-F238E27FC236}">
                <a16:creationId xmlns:a16="http://schemas.microsoft.com/office/drawing/2014/main" id="{84D989AA-3103-48BD-BF44-FD44689BB58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6826" b="22505"/>
          <a:stretch/>
        </p:blipFill>
        <p:spPr>
          <a:xfrm>
            <a:off x="7320136" y="273857"/>
            <a:ext cx="4705007" cy="1023149"/>
          </a:xfrm>
          <a:prstGeom prst="rect">
            <a:avLst/>
          </a:prstGeom>
        </p:spPr>
      </p:pic>
    </p:spTree>
    <p:extLst>
      <p:ext uri="{BB962C8B-B14F-4D97-AF65-F5344CB8AC3E}">
        <p14:creationId xmlns:p14="http://schemas.microsoft.com/office/powerpoint/2010/main" val="4106644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54401" y="1600200"/>
            <a:ext cx="7394127" cy="4925144"/>
          </a:xfrm>
        </p:spPr>
        <p:txBody>
          <a:bodyPr>
            <a:normAutofit/>
          </a:bodyPr>
          <a:lstStyle/>
          <a:p>
            <a:r>
              <a:rPr lang="fr-CH" sz="1800">
                <a:latin typeface="Calibri Light" panose="020F0302020204030204" pitchFamily="34" charset="0"/>
                <a:cs typeface="Calibri Light" panose="020F0302020204030204" pitchFamily="34" charset="0"/>
              </a:rPr>
              <a:t>Instead of making this a one-sided lecture, I will pose questions in a quiz format, to test your statistical knowledge.</a:t>
            </a:r>
          </a:p>
          <a:p>
            <a:endParaRPr lang="fr-CH" sz="1800">
              <a:latin typeface="Calibri Light" panose="020F0302020204030204" pitchFamily="34" charset="0"/>
              <a:cs typeface="Calibri Light" panose="020F0302020204030204" pitchFamily="34" charset="0"/>
            </a:endParaRPr>
          </a:p>
          <a:p>
            <a:r>
              <a:rPr lang="fr-CH" sz="1800">
                <a:latin typeface="Calibri Light" panose="020F0302020204030204" pitchFamily="34" charset="0"/>
                <a:cs typeface="Calibri Light" panose="020F0302020204030204" pitchFamily="34" charset="0"/>
              </a:rPr>
              <a:t>We vote simply by show of hands. Players that choose a wrong answer will be eliminated.</a:t>
            </a:r>
            <a:endParaRPr lang="fr-CH" sz="1800" dirty="0">
              <a:latin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Format of the workshop</a:t>
            </a:r>
            <a:endParaRPr lang="en-GB" sz="3200">
              <a:solidFill>
                <a:schemeClr val="tx2">
                  <a:lumMod val="75000"/>
                </a:schemeClr>
              </a:solidFill>
              <a:latin typeface="Tw Cen MT" panose="020B0602020104020603" pitchFamily="34" charset="0"/>
            </a:endParaRPr>
          </a:p>
        </p:txBody>
      </p:sp>
      <p:sp>
        <p:nvSpPr>
          <p:cNvPr id="4" name="Slide Number Placeholder 3">
            <a:extLst>
              <a:ext uri="{FF2B5EF4-FFF2-40B4-BE49-F238E27FC236}">
                <a16:creationId xmlns:a16="http://schemas.microsoft.com/office/drawing/2014/main" id="{B7A77AD7-3F50-4662-A977-7E66E7661FB5}"/>
              </a:ext>
            </a:extLst>
          </p:cNvPr>
          <p:cNvSpPr>
            <a:spLocks noGrp="1"/>
          </p:cNvSpPr>
          <p:nvPr>
            <p:ph type="sldNum" sz="quarter" idx="12"/>
          </p:nvPr>
        </p:nvSpPr>
        <p:spPr/>
        <p:txBody>
          <a:bodyPr/>
          <a:lstStyle/>
          <a:p>
            <a:fld id="{C1FDBBE5-22A6-4526-9CE2-8F57881DBE87}" type="slidenum">
              <a:rPr lang="en-GB" smtClean="0"/>
              <a:t>5</a:t>
            </a:fld>
            <a:endParaRPr lang="en-GB"/>
          </a:p>
        </p:txBody>
      </p:sp>
      <p:cxnSp>
        <p:nvCxnSpPr>
          <p:cNvPr id="13" name="Straight Connector 12">
            <a:extLst>
              <a:ext uri="{FF2B5EF4-FFF2-40B4-BE49-F238E27FC236}">
                <a16:creationId xmlns:a16="http://schemas.microsoft.com/office/drawing/2014/main" id="{76FD5FAF-38FF-4FFA-B75B-8DF35CE04597}"/>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FF1F84E1-8DE8-40DC-80B1-BA154D7E7F5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057" r="3987"/>
          <a:stretch/>
        </p:blipFill>
        <p:spPr>
          <a:xfrm>
            <a:off x="839415" y="1484784"/>
            <a:ext cx="2448273" cy="2815514"/>
          </a:xfrm>
          <a:prstGeom prst="rect">
            <a:avLst/>
          </a:prstGeom>
        </p:spPr>
      </p:pic>
      <p:pic>
        <p:nvPicPr>
          <p:cNvPr id="8" name="Picture 7">
            <a:extLst>
              <a:ext uri="{FF2B5EF4-FFF2-40B4-BE49-F238E27FC236}">
                <a16:creationId xmlns:a16="http://schemas.microsoft.com/office/drawing/2014/main" id="{AD505C29-5FC2-4388-BF72-F18EFEC15FFD}"/>
              </a:ext>
            </a:extLst>
          </p:cNvPr>
          <p:cNvPicPr>
            <a:picLocks noChangeAspect="1"/>
          </p:cNvPicPr>
          <p:nvPr/>
        </p:nvPicPr>
        <p:blipFill rotWithShape="1">
          <a:blip r:embed="rId3">
            <a:extLst>
              <a:ext uri="{28A0092B-C50C-407E-A947-70E740481C1C}">
                <a14:useLocalDpi xmlns:a14="http://schemas.microsoft.com/office/drawing/2010/main" val="0"/>
              </a:ext>
            </a:extLst>
          </a:blip>
          <a:srcRect t="-486" r="42" b="486"/>
          <a:stretch/>
        </p:blipFill>
        <p:spPr>
          <a:xfrm>
            <a:off x="3890386" y="3500829"/>
            <a:ext cx="6522156" cy="2870949"/>
          </a:xfrm>
          <a:prstGeom prst="rect">
            <a:avLst/>
          </a:prstGeom>
        </p:spPr>
      </p:pic>
      <p:pic>
        <p:nvPicPr>
          <p:cNvPr id="9" name="Picture 8">
            <a:extLst>
              <a:ext uri="{FF2B5EF4-FFF2-40B4-BE49-F238E27FC236}">
                <a16:creationId xmlns:a16="http://schemas.microsoft.com/office/drawing/2014/main" id="{F220FB10-8A6C-4874-AE33-E36DD882876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6826" b="22505"/>
          <a:stretch/>
        </p:blipFill>
        <p:spPr>
          <a:xfrm>
            <a:off x="7320136" y="273857"/>
            <a:ext cx="4705007" cy="1023149"/>
          </a:xfrm>
          <a:prstGeom prst="rect">
            <a:avLst/>
          </a:prstGeom>
        </p:spPr>
      </p:pic>
    </p:spTree>
    <p:extLst>
      <p:ext uri="{BB962C8B-B14F-4D97-AF65-F5344CB8AC3E}">
        <p14:creationId xmlns:p14="http://schemas.microsoft.com/office/powerpoint/2010/main" val="21639124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A18. TRUE</a:t>
            </a:r>
            <a:endParaRPr lang="en-GB" sz="3200">
              <a:solidFill>
                <a:schemeClr val="tx2">
                  <a:lumMod val="75000"/>
                </a:schemeClr>
              </a:solidFill>
              <a:latin typeface="Tw Cen MT" panose="020B0602020104020603" pitchFamily="34" charset="0"/>
            </a:endParaRPr>
          </a:p>
        </p:txBody>
      </p:sp>
      <p:sp>
        <p:nvSpPr>
          <p:cNvPr id="4" name="Slide Number Placeholder 3">
            <a:extLst>
              <a:ext uri="{FF2B5EF4-FFF2-40B4-BE49-F238E27FC236}">
                <a16:creationId xmlns:a16="http://schemas.microsoft.com/office/drawing/2014/main" id="{B7A77AD7-3F50-4662-A977-7E66E7661FB5}"/>
              </a:ext>
            </a:extLst>
          </p:cNvPr>
          <p:cNvSpPr>
            <a:spLocks noGrp="1"/>
          </p:cNvSpPr>
          <p:nvPr>
            <p:ph type="sldNum" sz="quarter" idx="12"/>
          </p:nvPr>
        </p:nvSpPr>
        <p:spPr/>
        <p:txBody>
          <a:bodyPr/>
          <a:lstStyle/>
          <a:p>
            <a:fld id="{C1FDBBE5-22A6-4526-9CE2-8F57881DBE87}" type="slidenum">
              <a:rPr lang="en-GB" smtClean="0"/>
              <a:t>50</a:t>
            </a:fld>
            <a:endParaRPr lang="en-GB"/>
          </a:p>
        </p:txBody>
      </p:sp>
      <p:cxnSp>
        <p:nvCxnSpPr>
          <p:cNvPr id="13" name="Straight Connector 12">
            <a:extLst>
              <a:ext uri="{FF2B5EF4-FFF2-40B4-BE49-F238E27FC236}">
                <a16:creationId xmlns:a16="http://schemas.microsoft.com/office/drawing/2014/main" id="{76FD5FAF-38FF-4FFA-B75B-8DF35CE04597}"/>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8" name="Table 3">
            <a:extLst>
              <a:ext uri="{FF2B5EF4-FFF2-40B4-BE49-F238E27FC236}">
                <a16:creationId xmlns:a16="http://schemas.microsoft.com/office/drawing/2014/main" id="{D35CD167-4B2F-4064-A5D2-76ED683E9EAB}"/>
              </a:ext>
            </a:extLst>
          </p:cNvPr>
          <p:cNvGraphicFramePr>
            <a:graphicFrameLocks noGrp="1"/>
          </p:cNvGraphicFramePr>
          <p:nvPr>
            <p:extLst>
              <p:ext uri="{D42A27DB-BD31-4B8C-83A1-F6EECF244321}">
                <p14:modId xmlns:p14="http://schemas.microsoft.com/office/powerpoint/2010/main" val="1709873583"/>
              </p:ext>
            </p:extLst>
          </p:nvPr>
        </p:nvGraphicFramePr>
        <p:xfrm>
          <a:off x="767408" y="1700808"/>
          <a:ext cx="10585176" cy="3754788"/>
        </p:xfrm>
        <a:graphic>
          <a:graphicData uri="http://schemas.openxmlformats.org/drawingml/2006/table">
            <a:tbl>
              <a:tblPr firstRow="1" bandRow="1">
                <a:tableStyleId>{2D5ABB26-0587-4C30-8999-92F81FD0307C}</a:tableStyleId>
              </a:tblPr>
              <a:tblGrid>
                <a:gridCol w="1872208">
                  <a:extLst>
                    <a:ext uri="{9D8B030D-6E8A-4147-A177-3AD203B41FA5}">
                      <a16:colId xmlns:a16="http://schemas.microsoft.com/office/drawing/2014/main" val="4049562996"/>
                    </a:ext>
                  </a:extLst>
                </a:gridCol>
                <a:gridCol w="2232248">
                  <a:extLst>
                    <a:ext uri="{9D8B030D-6E8A-4147-A177-3AD203B41FA5}">
                      <a16:colId xmlns:a16="http://schemas.microsoft.com/office/drawing/2014/main" val="3412613153"/>
                    </a:ext>
                  </a:extLst>
                </a:gridCol>
                <a:gridCol w="3600400">
                  <a:extLst>
                    <a:ext uri="{9D8B030D-6E8A-4147-A177-3AD203B41FA5}">
                      <a16:colId xmlns:a16="http://schemas.microsoft.com/office/drawing/2014/main" val="2998939981"/>
                    </a:ext>
                  </a:extLst>
                </a:gridCol>
                <a:gridCol w="2880320">
                  <a:extLst>
                    <a:ext uri="{9D8B030D-6E8A-4147-A177-3AD203B41FA5}">
                      <a16:colId xmlns:a16="http://schemas.microsoft.com/office/drawing/2014/main" val="2779138904"/>
                    </a:ext>
                  </a:extLst>
                </a:gridCol>
              </a:tblGrid>
              <a:tr h="344002">
                <a:tc>
                  <a:txBody>
                    <a:bodyPr/>
                    <a:lstStyle/>
                    <a:p>
                      <a:r>
                        <a:rPr lang="en-US" sz="1400" b="1">
                          <a:latin typeface="Calibri Light" panose="020F0302020204030204" pitchFamily="34" charset="0"/>
                          <a:cs typeface="Calibri Light" panose="020F0302020204030204" pitchFamily="34" charset="0"/>
                        </a:rPr>
                        <a:t>Test</a:t>
                      </a:r>
                      <a:endParaRPr lang="en-CH" sz="1400" b="1">
                        <a:latin typeface="Calibri Light" panose="020F0302020204030204" pitchFamily="34" charset="0"/>
                        <a:cs typeface="Calibri Light" panose="020F030202020403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a:latin typeface="Calibri Light" panose="020F0302020204030204" pitchFamily="34" charset="0"/>
                          <a:cs typeface="Calibri Light" panose="020F0302020204030204" pitchFamily="34" charset="0"/>
                        </a:rPr>
                        <a:t>Assumption</a:t>
                      </a:r>
                      <a:endParaRPr lang="en-CH" sz="1400" b="1">
                        <a:latin typeface="Calibri Light" panose="020F0302020204030204" pitchFamily="34" charset="0"/>
                        <a:cs typeface="Calibri Light" panose="020F030202020403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a:latin typeface="Calibri Light" panose="020F0302020204030204" pitchFamily="34" charset="0"/>
                          <a:cs typeface="Calibri Light" panose="020F0302020204030204" pitchFamily="34" charset="0"/>
                        </a:rPr>
                        <a:t>Problems</a:t>
                      </a:r>
                      <a:endParaRPr lang="en-CH" sz="1400" b="1">
                        <a:latin typeface="Calibri Light" panose="020F0302020204030204" pitchFamily="34" charset="0"/>
                        <a:cs typeface="Calibri Light" panose="020F030202020403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400" b="1">
                          <a:latin typeface="Calibri Light" panose="020F0302020204030204" pitchFamily="34" charset="0"/>
                          <a:cs typeface="Calibri Light" panose="020F0302020204030204" pitchFamily="34" charset="0"/>
                        </a:rPr>
                        <a:t>Reference</a:t>
                      </a:r>
                      <a:endParaRPr lang="en-CH" sz="1400" b="1">
                        <a:latin typeface="Calibri Light" panose="020F0302020204030204" pitchFamily="34" charset="0"/>
                        <a:cs typeface="Calibri Light" panose="020F030202020403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4870614"/>
                  </a:ext>
                </a:extLst>
              </a:tr>
              <a:tr h="344002">
                <a:tc>
                  <a:txBody>
                    <a:bodyPr/>
                    <a:lstStyle/>
                    <a:p>
                      <a:r>
                        <a:rPr lang="en-US" sz="1200" i="1">
                          <a:latin typeface="Calibri Light" panose="020F0302020204030204" pitchFamily="34" charset="0"/>
                          <a:cs typeface="Calibri Light" panose="020F0302020204030204" pitchFamily="34" charset="0"/>
                        </a:rPr>
                        <a:t>F</a:t>
                      </a:r>
                      <a:r>
                        <a:rPr lang="en-US" sz="1200">
                          <a:latin typeface="Calibri Light" panose="020F0302020204030204" pitchFamily="34" charset="0"/>
                          <a:cs typeface="Calibri Light" panose="020F0302020204030204" pitchFamily="34" charset="0"/>
                        </a:rPr>
                        <a:t>-ratio test</a:t>
                      </a:r>
                      <a:endParaRPr lang="en-CH" sz="1200">
                        <a:latin typeface="Calibri Light" panose="020F0302020204030204" pitchFamily="34" charset="0"/>
                        <a:cs typeface="Calibri Light" panose="020F0302020204030204" pitchFamily="34" charset="0"/>
                      </a:endParaRPr>
                    </a:p>
                  </a:txBody>
                  <a:tcPr>
                    <a:lnT w="12700" cap="flat" cmpd="sng" algn="ctr">
                      <a:solidFill>
                        <a:schemeClr val="tx1"/>
                      </a:solidFill>
                      <a:prstDash val="solid"/>
                      <a:round/>
                      <a:headEnd type="none" w="med" len="med"/>
                      <a:tailEnd type="none" w="med" len="med"/>
                    </a:lnT>
                  </a:tcPr>
                </a:tc>
                <a:tc>
                  <a:txBody>
                    <a:bodyPr/>
                    <a:lstStyle/>
                    <a:p>
                      <a:r>
                        <a:rPr lang="en-US" sz="1200">
                          <a:latin typeface="Calibri Light" panose="020F0302020204030204" pitchFamily="34" charset="0"/>
                          <a:cs typeface="Calibri Light" panose="020F0302020204030204" pitchFamily="34" charset="0"/>
                        </a:rPr>
                        <a:t>Heteroscedasticity</a:t>
                      </a:r>
                      <a:endParaRPr lang="en-CH" sz="1200">
                        <a:latin typeface="Calibri Light" panose="020F0302020204030204" pitchFamily="34" charset="0"/>
                        <a:cs typeface="Calibri Light" panose="020F0302020204030204" pitchFamily="34" charset="0"/>
                      </a:endParaRPr>
                    </a:p>
                  </a:txBody>
                  <a:tcPr>
                    <a:lnT w="12700" cap="flat" cmpd="sng" algn="ctr">
                      <a:solidFill>
                        <a:schemeClr val="tx1"/>
                      </a:solidFill>
                      <a:prstDash val="solid"/>
                      <a:round/>
                      <a:headEnd type="none" w="med" len="med"/>
                      <a:tailEnd type="none" w="med" len="med"/>
                    </a:lnT>
                  </a:tcPr>
                </a:tc>
                <a:tc>
                  <a:txBody>
                    <a:bodyPr/>
                    <a:lstStyle/>
                    <a:p>
                      <a:r>
                        <a:rPr lang="en-US" sz="1200">
                          <a:latin typeface="Calibri Light" panose="020F0302020204030204" pitchFamily="34" charset="0"/>
                          <a:cs typeface="Calibri Light" panose="020F0302020204030204" pitchFamily="34" charset="0"/>
                        </a:rPr>
                        <a:t>Collapses in small samples and for departures from normality</a:t>
                      </a:r>
                      <a:endParaRPr lang="en-CH" sz="1200">
                        <a:latin typeface="Calibri Light" panose="020F0302020204030204" pitchFamily="34" charset="0"/>
                        <a:cs typeface="Calibri Light" panose="020F0302020204030204" pitchFamily="34" charset="0"/>
                      </a:endParaRPr>
                    </a:p>
                  </a:txBody>
                  <a:tcPr>
                    <a:lnT w="12700" cap="flat" cmpd="sng" algn="ctr">
                      <a:solidFill>
                        <a:schemeClr val="tx1"/>
                      </a:solidFill>
                      <a:prstDash val="solid"/>
                      <a:round/>
                      <a:headEnd type="none" w="med" len="med"/>
                      <a:tailEnd type="none" w="med" len="med"/>
                    </a:lnT>
                  </a:tcPr>
                </a:tc>
                <a:tc>
                  <a:txBody>
                    <a:bodyPr/>
                    <a:lstStyle/>
                    <a:p>
                      <a:pPr algn="r"/>
                      <a:r>
                        <a:rPr lang="en-US" sz="1050">
                          <a:latin typeface="Calibri Light" panose="020F0302020204030204" pitchFamily="34" charset="0"/>
                          <a:cs typeface="Calibri Light" panose="020F0302020204030204" pitchFamily="34" charset="0"/>
                        </a:rPr>
                        <a:t>Rakotomalala, 2008</a:t>
                      </a:r>
                      <a:endParaRPr lang="en-CH" sz="1050">
                        <a:latin typeface="Calibri Light" panose="020F0302020204030204" pitchFamily="34" charset="0"/>
                        <a:cs typeface="Calibri Light" panose="020F0302020204030204" pitchFamily="34" charset="0"/>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443230996"/>
                  </a:ext>
                </a:extLst>
              </a:tr>
              <a:tr h="538096">
                <a:tc>
                  <a:txBody>
                    <a:bodyPr/>
                    <a:lstStyle/>
                    <a:p>
                      <a:r>
                        <a:rPr lang="en-US" sz="1200">
                          <a:latin typeface="Calibri Light" panose="020F0302020204030204" pitchFamily="34" charset="0"/>
                          <a:cs typeface="Calibri Light" panose="020F0302020204030204" pitchFamily="34" charset="0"/>
                        </a:rPr>
                        <a:t>Levene's test</a:t>
                      </a:r>
                      <a:endParaRPr lang="en-CH" sz="1200">
                        <a:latin typeface="Calibri Light" panose="020F0302020204030204" pitchFamily="34" charset="0"/>
                        <a:cs typeface="Calibri Light" panose="020F0302020204030204" pitchFamily="34" charset="0"/>
                      </a:endParaRPr>
                    </a:p>
                  </a:txBody>
                  <a:tcPr/>
                </a:tc>
                <a:tc>
                  <a:txBody>
                    <a:bodyPr/>
                    <a:lstStyle/>
                    <a:p>
                      <a:r>
                        <a:rPr lang="en-US" sz="1200">
                          <a:latin typeface="Calibri Light" panose="020F0302020204030204" pitchFamily="34" charset="0"/>
                          <a:cs typeface="Calibri Light" panose="020F0302020204030204" pitchFamily="34" charset="0"/>
                        </a:rPr>
                        <a:t>Heteroscedasticity</a:t>
                      </a:r>
                      <a:endParaRPr lang="en-CH" sz="1200">
                        <a:latin typeface="Calibri Light" panose="020F0302020204030204" pitchFamily="34" charset="0"/>
                        <a:cs typeface="Calibri Light" panose="020F0302020204030204" pitchFamily="34" charset="0"/>
                      </a:endParaRPr>
                    </a:p>
                  </a:txBody>
                  <a:tcPr/>
                </a:tc>
                <a:tc>
                  <a:txBody>
                    <a:bodyPr/>
                    <a:lstStyle/>
                    <a:p>
                      <a:r>
                        <a:rPr lang="en-US" sz="1200">
                          <a:latin typeface="Calibri Light" panose="020F0302020204030204" pitchFamily="34" charset="0"/>
                          <a:cs typeface="Calibri Light" panose="020F0302020204030204" pitchFamily="34" charset="0"/>
                        </a:rPr>
                        <a:t>Assumes symmetry of data around the mean, low power</a:t>
                      </a:r>
                      <a:endParaRPr lang="en-CH" sz="1200">
                        <a:latin typeface="Calibri Light" panose="020F0302020204030204" pitchFamily="34" charset="0"/>
                        <a:cs typeface="Calibri Light" panose="020F0302020204030204" pitchFamily="34" charset="0"/>
                      </a:endParaRPr>
                    </a:p>
                  </a:txBody>
                  <a:tcPr/>
                </a:tc>
                <a:tc>
                  <a:txBody>
                    <a:bodyPr/>
                    <a:lstStyle/>
                    <a:p>
                      <a:pPr algn="r"/>
                      <a:r>
                        <a:rPr lang="en-US" sz="1050">
                          <a:latin typeface="Calibri Light" panose="020F0302020204030204" pitchFamily="34" charset="0"/>
                          <a:cs typeface="Calibri Light" panose="020F0302020204030204" pitchFamily="34" charset="0"/>
                        </a:rPr>
                        <a:t>Delacre, Lakens, &amp; Leys, 2017; Nordstokke &amp; Zumbo, 2007</a:t>
                      </a:r>
                      <a:endParaRPr lang="en-CH" sz="105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3807618254"/>
                  </a:ext>
                </a:extLst>
              </a:tr>
              <a:tr h="344002">
                <a:tc>
                  <a:txBody>
                    <a:bodyPr/>
                    <a:lstStyle/>
                    <a:p>
                      <a:r>
                        <a:rPr lang="en-US" sz="1200">
                          <a:latin typeface="Calibri Light" panose="020F0302020204030204" pitchFamily="34" charset="0"/>
                          <a:cs typeface="Calibri Light" panose="020F0302020204030204" pitchFamily="34" charset="0"/>
                        </a:rPr>
                        <a:t>Brown-Forsythe test</a:t>
                      </a:r>
                      <a:endParaRPr lang="en-CH" sz="1200">
                        <a:latin typeface="Calibri Light" panose="020F0302020204030204" pitchFamily="34" charset="0"/>
                        <a:cs typeface="Calibri Light" panose="020F03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Calibri Light" panose="020F0302020204030204" pitchFamily="34" charset="0"/>
                          <a:cs typeface="Calibri Light" panose="020F0302020204030204" pitchFamily="34" charset="0"/>
                        </a:rPr>
                        <a:t>Heteroscedasticity</a:t>
                      </a:r>
                      <a:endParaRPr lang="en-CH" sz="1200">
                        <a:latin typeface="Calibri Light" panose="020F0302020204030204" pitchFamily="34" charset="0"/>
                        <a:cs typeface="Calibri Light" panose="020F0302020204030204" pitchFamily="34" charset="0"/>
                      </a:endParaRPr>
                    </a:p>
                  </a:txBody>
                  <a:tcPr/>
                </a:tc>
                <a:tc>
                  <a:txBody>
                    <a:bodyPr/>
                    <a:lstStyle/>
                    <a:p>
                      <a:r>
                        <a:rPr lang="en-US" sz="1200">
                          <a:latin typeface="Calibri Light" panose="020F0302020204030204" pitchFamily="34" charset="0"/>
                          <a:cs typeface="Calibri Light" panose="020F0302020204030204" pitchFamily="34" charset="0"/>
                        </a:rPr>
                        <a:t>Low power for small to moderate deviations from homoscedasticity</a:t>
                      </a:r>
                      <a:endParaRPr lang="en-CH" sz="1200">
                        <a:latin typeface="Calibri Light" panose="020F0302020204030204" pitchFamily="34" charset="0"/>
                        <a:cs typeface="Calibri Light" panose="020F0302020204030204" pitchFamily="34" charset="0"/>
                      </a:endParaRPr>
                    </a:p>
                  </a:txBody>
                  <a:tcPr/>
                </a:tc>
                <a:tc>
                  <a:txBody>
                    <a:bodyPr/>
                    <a:lstStyle/>
                    <a:p>
                      <a:pPr algn="r"/>
                      <a:r>
                        <a:rPr lang="en-US" sz="1050">
                          <a:latin typeface="Calibri Light" panose="020F0302020204030204" pitchFamily="34" charset="0"/>
                          <a:cs typeface="Calibri Light" panose="020F0302020204030204" pitchFamily="34" charset="0"/>
                        </a:rPr>
                        <a:t>Glass and Hopkins, 1996</a:t>
                      </a:r>
                      <a:endParaRPr lang="en-CH" sz="105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4061087189"/>
                  </a:ext>
                </a:extLst>
              </a:tr>
              <a:tr h="538096">
                <a:tc>
                  <a:txBody>
                    <a:bodyPr/>
                    <a:lstStyle/>
                    <a:p>
                      <a:r>
                        <a:rPr lang="en-US" sz="1200">
                          <a:latin typeface="Calibri Light" panose="020F0302020204030204" pitchFamily="34" charset="0"/>
                          <a:cs typeface="Calibri Light" panose="020F0302020204030204" pitchFamily="34" charset="0"/>
                        </a:rPr>
                        <a:t>Mauchly's sphericity test</a:t>
                      </a:r>
                      <a:endParaRPr lang="en-CH" sz="1200">
                        <a:latin typeface="Calibri Light" panose="020F0302020204030204" pitchFamily="34" charset="0"/>
                        <a:cs typeface="Calibri Light" panose="020F0302020204030204" pitchFamily="34" charset="0"/>
                      </a:endParaRPr>
                    </a:p>
                  </a:txBody>
                  <a:tcPr/>
                </a:tc>
                <a:tc>
                  <a:txBody>
                    <a:bodyPr/>
                    <a:lstStyle/>
                    <a:p>
                      <a:r>
                        <a:rPr lang="en-US" sz="1200">
                          <a:latin typeface="Calibri Light" panose="020F0302020204030204" pitchFamily="34" charset="0"/>
                          <a:cs typeface="Calibri Light" panose="020F0302020204030204" pitchFamily="34" charset="0"/>
                        </a:rPr>
                        <a:t>Sphericity</a:t>
                      </a:r>
                      <a:endParaRPr lang="en-CH" sz="1200">
                        <a:latin typeface="Calibri Light" panose="020F0302020204030204" pitchFamily="34" charset="0"/>
                        <a:cs typeface="Calibri Light" panose="020F0302020204030204" pitchFamily="34" charset="0"/>
                      </a:endParaRPr>
                    </a:p>
                  </a:txBody>
                  <a:tcPr/>
                </a:tc>
                <a:tc>
                  <a:txBody>
                    <a:bodyPr/>
                    <a:lstStyle/>
                    <a:p>
                      <a:r>
                        <a:rPr lang="en-US" sz="1200">
                          <a:latin typeface="Calibri Light" panose="020F0302020204030204" pitchFamily="34" charset="0"/>
                          <a:cs typeface="Calibri Light" panose="020F0302020204030204" pitchFamily="34" charset="0"/>
                        </a:rPr>
                        <a:t>Collapses in small and large samples, and for departures of normality</a:t>
                      </a:r>
                      <a:endParaRPr lang="en-CH" sz="1200">
                        <a:latin typeface="Calibri Light" panose="020F0302020204030204" pitchFamily="34" charset="0"/>
                        <a:cs typeface="Calibri Light" panose="020F0302020204030204" pitchFamily="34" charset="0"/>
                      </a:endParaRPr>
                    </a:p>
                  </a:txBody>
                  <a:tcPr/>
                </a:tc>
                <a:tc>
                  <a:txBody>
                    <a:bodyPr/>
                    <a:lstStyle/>
                    <a:p>
                      <a:pPr algn="r"/>
                      <a:r>
                        <a:rPr lang="en-US" sz="1050">
                          <a:latin typeface="Calibri Light" panose="020F0302020204030204" pitchFamily="34" charset="0"/>
                          <a:cs typeface="Calibri Light" panose="020F0302020204030204" pitchFamily="34" charset="0"/>
                        </a:rPr>
                        <a:t>Keselman, Rogan, Mendoza &amp; Breen, 1980</a:t>
                      </a:r>
                      <a:endParaRPr lang="en-CH" sz="105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3294771715"/>
                  </a:ext>
                </a:extLst>
              </a:tr>
              <a:tr h="538096">
                <a:tc>
                  <a:txBody>
                    <a:bodyPr/>
                    <a:lstStyle/>
                    <a:p>
                      <a:r>
                        <a:rPr lang="en-US" sz="1200">
                          <a:latin typeface="Calibri Light" panose="020F0302020204030204" pitchFamily="34" charset="0"/>
                          <a:cs typeface="Calibri Light" panose="020F0302020204030204" pitchFamily="34" charset="0"/>
                        </a:rPr>
                        <a:t>Box's </a:t>
                      </a:r>
                      <a:r>
                        <a:rPr lang="en-US" sz="1200" i="1">
                          <a:latin typeface="Calibri Light" panose="020F0302020204030204" pitchFamily="34" charset="0"/>
                          <a:cs typeface="Calibri Light" panose="020F0302020204030204" pitchFamily="34" charset="0"/>
                        </a:rPr>
                        <a:t>M</a:t>
                      </a:r>
                      <a:r>
                        <a:rPr lang="en-US" sz="1200">
                          <a:latin typeface="Calibri Light" panose="020F0302020204030204" pitchFamily="34" charset="0"/>
                          <a:cs typeface="Calibri Light" panose="020F0302020204030204" pitchFamily="34" charset="0"/>
                        </a:rPr>
                        <a:t> test</a:t>
                      </a:r>
                      <a:endParaRPr lang="en-CH" sz="1200">
                        <a:latin typeface="Calibri Light" panose="020F0302020204030204" pitchFamily="34" charset="0"/>
                        <a:cs typeface="Calibri Light" panose="020F0302020204030204" pitchFamily="34" charset="0"/>
                      </a:endParaRPr>
                    </a:p>
                  </a:txBody>
                  <a:tcPr/>
                </a:tc>
                <a:tc>
                  <a:txBody>
                    <a:bodyPr/>
                    <a:lstStyle/>
                    <a:p>
                      <a:r>
                        <a:rPr lang="en-US" sz="1200">
                          <a:latin typeface="Calibri Light" panose="020F0302020204030204" pitchFamily="34" charset="0"/>
                          <a:cs typeface="Calibri Light" panose="020F0302020204030204" pitchFamily="34" charset="0"/>
                        </a:rPr>
                        <a:t>Equality of covariance matrices</a:t>
                      </a:r>
                      <a:endParaRPr lang="en-CH" sz="1200">
                        <a:latin typeface="Calibri Light" panose="020F0302020204030204" pitchFamily="34" charset="0"/>
                        <a:cs typeface="Calibri Light" panose="020F0302020204030204" pitchFamily="34" charset="0"/>
                      </a:endParaRPr>
                    </a:p>
                  </a:txBody>
                  <a:tcPr/>
                </a:tc>
                <a:tc>
                  <a:txBody>
                    <a:bodyPr/>
                    <a:lstStyle/>
                    <a:p>
                      <a:r>
                        <a:rPr lang="en-US" sz="1200">
                          <a:latin typeface="Calibri Light" panose="020F0302020204030204" pitchFamily="34" charset="0"/>
                          <a:cs typeface="Calibri Light" panose="020F0302020204030204" pitchFamily="34" charset="0"/>
                        </a:rPr>
                        <a:t>Requires multivariate normality, problematic in small and large samples</a:t>
                      </a:r>
                      <a:endParaRPr lang="en-CH" sz="1200">
                        <a:latin typeface="Calibri Light" panose="020F0302020204030204" pitchFamily="34" charset="0"/>
                        <a:cs typeface="Calibri Light" panose="020F0302020204030204" pitchFamily="34" charset="0"/>
                      </a:endParaRPr>
                    </a:p>
                  </a:txBody>
                  <a:tcPr/>
                </a:tc>
                <a:tc>
                  <a:txBody>
                    <a:bodyPr/>
                    <a:lstStyle/>
                    <a:p>
                      <a:pPr algn="r"/>
                      <a:r>
                        <a:rPr lang="en-US" sz="1050">
                          <a:latin typeface="Calibri Light" panose="020F0302020204030204" pitchFamily="34" charset="0"/>
                          <a:cs typeface="Calibri Light" panose="020F0302020204030204" pitchFamily="34" charset="0"/>
                        </a:rPr>
                        <a:t>Manly, 2004; Warner, 2013</a:t>
                      </a:r>
                      <a:endParaRPr lang="en-CH" sz="105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4155155328"/>
                  </a:ext>
                </a:extLst>
              </a:tr>
              <a:tr h="538096">
                <a:tc>
                  <a:txBody>
                    <a:bodyPr/>
                    <a:lstStyle/>
                    <a:p>
                      <a:r>
                        <a:rPr lang="en-US" sz="1200">
                          <a:latin typeface="Calibri Light" panose="020F0302020204030204" pitchFamily="34" charset="0"/>
                          <a:cs typeface="Calibri Light" panose="020F0302020204030204" pitchFamily="34" charset="0"/>
                        </a:rPr>
                        <a:t>Kolmogorov-Smirnov test</a:t>
                      </a:r>
                      <a:endParaRPr lang="en-CH" sz="1200">
                        <a:latin typeface="Calibri Light" panose="020F0302020204030204" pitchFamily="34" charset="0"/>
                        <a:cs typeface="Calibri Light" panose="020F0302020204030204" pitchFamily="34" charset="0"/>
                      </a:endParaRPr>
                    </a:p>
                  </a:txBody>
                  <a:tcPr/>
                </a:tc>
                <a:tc>
                  <a:txBody>
                    <a:bodyPr/>
                    <a:lstStyle/>
                    <a:p>
                      <a:r>
                        <a:rPr lang="en-US" sz="1200">
                          <a:latin typeface="Calibri Light" panose="020F0302020204030204" pitchFamily="34" charset="0"/>
                          <a:cs typeface="Calibri Light" panose="020F0302020204030204" pitchFamily="34" charset="0"/>
                        </a:rPr>
                        <a:t>Normality</a:t>
                      </a:r>
                      <a:endParaRPr lang="en-CH" sz="1200">
                        <a:latin typeface="Calibri Light" panose="020F0302020204030204" pitchFamily="34" charset="0"/>
                        <a:cs typeface="Calibri Light" panose="020F0302020204030204" pitchFamily="34" charset="0"/>
                      </a:endParaRPr>
                    </a:p>
                  </a:txBody>
                  <a:tcPr/>
                </a:tc>
                <a:tc>
                  <a:txBody>
                    <a:bodyPr/>
                    <a:lstStyle/>
                    <a:p>
                      <a:r>
                        <a:rPr lang="en-US" sz="1200">
                          <a:latin typeface="Calibri Light" panose="020F0302020204030204" pitchFamily="34" charset="0"/>
                          <a:cs typeface="Calibri Light" panose="020F0302020204030204" pitchFamily="34" charset="0"/>
                        </a:rPr>
                        <a:t>Low power in small samples, conservative bias regardless of sample size</a:t>
                      </a:r>
                      <a:endParaRPr lang="en-CH" sz="1200">
                        <a:latin typeface="Calibri Light" panose="020F0302020204030204" pitchFamily="34" charset="0"/>
                        <a:cs typeface="Calibri Light" panose="020F0302020204030204" pitchFamily="34" charset="0"/>
                      </a:endParaRPr>
                    </a:p>
                  </a:txBody>
                  <a:tcPr/>
                </a:tc>
                <a:tc>
                  <a:txBody>
                    <a:bodyPr/>
                    <a:lstStyle/>
                    <a:p>
                      <a:pPr algn="r"/>
                      <a:r>
                        <a:rPr lang="en-US" sz="1050">
                          <a:latin typeface="Calibri Light" panose="020F0302020204030204" pitchFamily="34" charset="0"/>
                          <a:cs typeface="Calibri Light" panose="020F0302020204030204" pitchFamily="34" charset="0"/>
                        </a:rPr>
                        <a:t>Oztuna, Elhan &amp; Tuccar, 2006; Thode, 2002</a:t>
                      </a:r>
                      <a:endParaRPr lang="en-CH" sz="105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3720278484"/>
                  </a:ext>
                </a:extLst>
              </a:tr>
              <a:tr h="344002">
                <a:tc>
                  <a:txBody>
                    <a:bodyPr/>
                    <a:lstStyle/>
                    <a:p>
                      <a:r>
                        <a:rPr lang="en-US" sz="1200">
                          <a:latin typeface="Calibri Light" panose="020F0302020204030204" pitchFamily="34" charset="0"/>
                          <a:cs typeface="Calibri Light" panose="020F0302020204030204" pitchFamily="34" charset="0"/>
                        </a:rPr>
                        <a:t>Shapiro-Wilk test</a:t>
                      </a:r>
                      <a:endParaRPr lang="en-CH" sz="1200">
                        <a:latin typeface="Calibri Light" panose="020F0302020204030204" pitchFamily="34" charset="0"/>
                        <a:cs typeface="Calibri Light" panose="020F0302020204030204" pitchFamily="34" charset="0"/>
                      </a:endParaRPr>
                    </a:p>
                  </a:txBody>
                  <a:tcPr>
                    <a:lnB w="12700" cap="flat" cmpd="sng" algn="ctr">
                      <a:solidFill>
                        <a:schemeClr val="tx1"/>
                      </a:solidFill>
                      <a:prstDash val="solid"/>
                      <a:round/>
                      <a:headEnd type="none" w="med" len="med"/>
                      <a:tailEnd type="none" w="med" len="med"/>
                    </a:lnB>
                  </a:tcPr>
                </a:tc>
                <a:tc>
                  <a:txBody>
                    <a:bodyPr/>
                    <a:lstStyle/>
                    <a:p>
                      <a:r>
                        <a:rPr lang="en-US" sz="1200">
                          <a:latin typeface="Calibri Light" panose="020F0302020204030204" pitchFamily="34" charset="0"/>
                          <a:cs typeface="Calibri Light" panose="020F0302020204030204" pitchFamily="34" charset="0"/>
                        </a:rPr>
                        <a:t>Normality</a:t>
                      </a:r>
                      <a:endParaRPr lang="en-CH" sz="1200">
                        <a:latin typeface="Calibri Light" panose="020F0302020204030204" pitchFamily="34" charset="0"/>
                        <a:cs typeface="Calibri Light" panose="020F0302020204030204" pitchFamily="34" charset="0"/>
                      </a:endParaRPr>
                    </a:p>
                  </a:txBody>
                  <a:tcPr>
                    <a:lnB w="12700" cap="flat" cmpd="sng" algn="ctr">
                      <a:solidFill>
                        <a:schemeClr val="tx1"/>
                      </a:solidFill>
                      <a:prstDash val="solid"/>
                      <a:round/>
                      <a:headEnd type="none" w="med" len="med"/>
                      <a:tailEnd type="none" w="med" len="med"/>
                    </a:lnB>
                  </a:tcPr>
                </a:tc>
                <a:tc>
                  <a:txBody>
                    <a:bodyPr/>
                    <a:lstStyle/>
                    <a:p>
                      <a:r>
                        <a:rPr lang="en-US" sz="1200">
                          <a:latin typeface="Calibri Light" panose="020F0302020204030204" pitchFamily="34" charset="0"/>
                          <a:cs typeface="Calibri Light" panose="020F0302020204030204" pitchFamily="34" charset="0"/>
                        </a:rPr>
                        <a:t>Low power in small samples</a:t>
                      </a:r>
                      <a:endParaRPr lang="en-CH" sz="1200">
                        <a:latin typeface="Calibri Light" panose="020F0302020204030204" pitchFamily="34" charset="0"/>
                        <a:cs typeface="Calibri Light" panose="020F0302020204030204" pitchFamily="34" charset="0"/>
                      </a:endParaRPr>
                    </a:p>
                  </a:txBody>
                  <a:tcPr>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50">
                          <a:latin typeface="Calibri Light" panose="020F0302020204030204" pitchFamily="34" charset="0"/>
                          <a:cs typeface="Calibri Light" panose="020F0302020204030204" pitchFamily="34" charset="0"/>
                        </a:rPr>
                        <a:t>Oztuna, Elhan &amp; Tuccar, 2006</a:t>
                      </a:r>
                      <a:endParaRPr lang="en-CH" sz="1050">
                        <a:latin typeface="Calibri Light" panose="020F0302020204030204" pitchFamily="34" charset="0"/>
                        <a:cs typeface="Calibri Light" panose="020F0302020204030204" pitchFamily="34" charset="0"/>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4901219"/>
                  </a:ext>
                </a:extLst>
              </a:tr>
            </a:tbl>
          </a:graphicData>
        </a:graphic>
      </p:graphicFrame>
    </p:spTree>
    <p:extLst>
      <p:ext uri="{BB962C8B-B14F-4D97-AF65-F5344CB8AC3E}">
        <p14:creationId xmlns:p14="http://schemas.microsoft.com/office/powerpoint/2010/main" val="27888640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A77AD7-3F50-4662-A977-7E66E7661FB5}"/>
              </a:ext>
            </a:extLst>
          </p:cNvPr>
          <p:cNvSpPr>
            <a:spLocks noGrp="1"/>
          </p:cNvSpPr>
          <p:nvPr>
            <p:ph type="sldNum" sz="quarter" idx="12"/>
          </p:nvPr>
        </p:nvSpPr>
        <p:spPr/>
        <p:txBody>
          <a:bodyPr/>
          <a:lstStyle/>
          <a:p>
            <a:fld id="{C1FDBBE5-22A6-4526-9CE2-8F57881DBE87}" type="slidenum">
              <a:rPr lang="en-GB" smtClean="0"/>
              <a:t>51</a:t>
            </a:fld>
            <a:endParaRPr lang="en-GB"/>
          </a:p>
        </p:txBody>
      </p:sp>
      <p:sp>
        <p:nvSpPr>
          <p:cNvPr id="3" name="Content Placeholder 2"/>
          <p:cNvSpPr>
            <a:spLocks noGrp="1"/>
          </p:cNvSpPr>
          <p:nvPr>
            <p:ph idx="1"/>
          </p:nvPr>
        </p:nvSpPr>
        <p:spPr>
          <a:xfrm>
            <a:off x="1451484" y="2204864"/>
            <a:ext cx="9289032" cy="3672408"/>
          </a:xfrm>
          <a:solidFill>
            <a:schemeClr val="bg1"/>
          </a:solidFill>
          <a:ln w="38100">
            <a:noFill/>
          </a:ln>
          <a:effectLst/>
        </p:spPr>
        <p:txBody>
          <a:bodyPr>
            <a:normAutofit/>
          </a:bodyPr>
          <a:lstStyle/>
          <a:p>
            <a:pPr marL="0" indent="0" algn="ctr">
              <a:buNone/>
            </a:pPr>
            <a:endParaRPr lang="fr-CH">
              <a:latin typeface="Univers" panose="020B0503020202020204" pitchFamily="34" charset="0"/>
              <a:cs typeface="Calibri Light" panose="020F0302020204030204" pitchFamily="34" charset="0"/>
            </a:endParaRPr>
          </a:p>
          <a:p>
            <a:pPr marL="0" indent="0" algn="ctr">
              <a:buNone/>
            </a:pPr>
            <a:r>
              <a:rPr lang="fr-CH" i="1">
                <a:latin typeface="Palatino Linotype" panose="02040502050505030304" pitchFamily="18" charset="0"/>
                <a:cs typeface="Calibri Light" panose="020F0302020204030204" pitchFamily="34" charset="0"/>
              </a:rPr>
              <a:t>Q19. </a:t>
            </a:r>
            <a:r>
              <a:rPr lang="en-US" i="1">
                <a:latin typeface="Palatino Linotype" panose="02040502050505030304" pitchFamily="18" charset="0"/>
                <a:cs typeface="Calibri Light" panose="020F0302020204030204" pitchFamily="34" charset="0"/>
              </a:rPr>
              <a:t>The standard deviation (SD) of a statistic is called the standard error (SE) of that statistic</a:t>
            </a:r>
          </a:p>
          <a:p>
            <a:pPr marL="0" indent="0" algn="ctr">
              <a:buNone/>
            </a:pPr>
            <a:endParaRPr lang="fr-CH" sz="2800">
              <a:latin typeface="Palatino Linotype" panose="02040502050505030304" pitchFamily="18" charset="0"/>
              <a:cs typeface="Calibri Light" panose="020F0302020204030204" pitchFamily="34" charset="0"/>
            </a:endParaRPr>
          </a:p>
          <a:p>
            <a:pPr marL="0" indent="0" algn="ctr">
              <a:buNone/>
            </a:pPr>
            <a:r>
              <a:rPr lang="fr-CH" sz="2400">
                <a:latin typeface="Century Gothic" panose="020B0502020202020204" pitchFamily="34" charset="0"/>
                <a:cs typeface="Calibri Light" panose="020F0302020204030204" pitchFamily="34" charset="0"/>
              </a:rPr>
              <a:t>TRUE</a:t>
            </a:r>
          </a:p>
          <a:p>
            <a:pPr marL="0" indent="0" algn="ctr">
              <a:buNone/>
            </a:pPr>
            <a:r>
              <a:rPr lang="fr-CH" sz="2400">
                <a:latin typeface="Century Gothic" panose="020B0502020202020204" pitchFamily="34" charset="0"/>
                <a:cs typeface="Calibri Light" panose="020F0302020204030204" pitchFamily="34" charset="0"/>
              </a:rPr>
              <a:t>FALSE</a:t>
            </a:r>
          </a:p>
        </p:txBody>
      </p:sp>
      <p:pic>
        <p:nvPicPr>
          <p:cNvPr id="5" name="Picture 4">
            <a:extLst>
              <a:ext uri="{FF2B5EF4-FFF2-40B4-BE49-F238E27FC236}">
                <a16:creationId xmlns:a16="http://schemas.microsoft.com/office/drawing/2014/main" id="{84D989AA-3103-48BD-BF44-FD44689BB58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6826" b="22505"/>
          <a:stretch/>
        </p:blipFill>
        <p:spPr>
          <a:xfrm>
            <a:off x="7320136" y="273857"/>
            <a:ext cx="4705007" cy="1023149"/>
          </a:xfrm>
          <a:prstGeom prst="rect">
            <a:avLst/>
          </a:prstGeom>
        </p:spPr>
      </p:pic>
    </p:spTree>
    <p:extLst>
      <p:ext uri="{BB962C8B-B14F-4D97-AF65-F5344CB8AC3E}">
        <p14:creationId xmlns:p14="http://schemas.microsoft.com/office/powerpoint/2010/main" val="40592175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9456" y="1600200"/>
            <a:ext cx="6336704" cy="4925144"/>
          </a:xfrm>
        </p:spPr>
        <p:txBody>
          <a:bodyPr>
            <a:normAutofit lnSpcReduction="10000"/>
          </a:bodyPr>
          <a:lstStyle/>
          <a:p>
            <a:r>
              <a:rPr lang="fr-CH" sz="1800">
                <a:latin typeface="Calibri Light" panose="020F0302020204030204" pitchFamily="34" charset="0"/>
                <a:cs typeface="Calibri Light" panose="020F0302020204030204" pitchFamily="34" charset="0"/>
              </a:rPr>
              <a:t>Researchers do not always understand the difference between standard deviations (SD) and standard errors (SE), and which to report in a paper.</a:t>
            </a:r>
          </a:p>
          <a:p>
            <a:endParaRPr lang="fr-CH" sz="1800">
              <a:latin typeface="Calibri Light" panose="020F0302020204030204" pitchFamily="34" charset="0"/>
              <a:cs typeface="Calibri Light" panose="020F0302020204030204" pitchFamily="34" charset="0"/>
            </a:endParaRPr>
          </a:p>
          <a:p>
            <a:r>
              <a:rPr lang="fr-CH" sz="1800">
                <a:latin typeface="Calibri Light" panose="020F0302020204030204" pitchFamily="34" charset="0"/>
                <a:cs typeface="Calibri Light" panose="020F0302020204030204" pitchFamily="34" charset="0"/>
              </a:rPr>
              <a:t>A </a:t>
            </a:r>
            <a:r>
              <a:rPr lang="fr-CH" sz="1800">
                <a:solidFill>
                  <a:srgbClr val="0070C0"/>
                </a:solidFill>
                <a:latin typeface="Calibri Light" panose="020F0302020204030204" pitchFamily="34" charset="0"/>
                <a:cs typeface="Calibri Light" panose="020F0302020204030204" pitchFamily="34" charset="0"/>
              </a:rPr>
              <a:t>standard deviation (SD) </a:t>
            </a:r>
            <a:r>
              <a:rPr lang="fr-CH" sz="1800">
                <a:latin typeface="Calibri Light" panose="020F0302020204030204" pitchFamily="34" charset="0"/>
                <a:cs typeface="Calibri Light" panose="020F0302020204030204" pitchFamily="34" charset="0"/>
              </a:rPr>
              <a:t>generally refers to a measure of spread around an average. Conventionally, this term is reserved for denoting the spread of some sample data around its average.</a:t>
            </a:r>
          </a:p>
          <a:p>
            <a:endParaRPr lang="fr-CH" sz="1800">
              <a:latin typeface="Calibri Light" panose="020F0302020204030204" pitchFamily="34" charset="0"/>
              <a:cs typeface="Calibri Light" panose="020F0302020204030204" pitchFamily="34" charset="0"/>
            </a:endParaRPr>
          </a:p>
          <a:p>
            <a:r>
              <a:rPr lang="fr-CH" sz="1800">
                <a:latin typeface="Calibri Light" panose="020F0302020204030204" pitchFamily="34" charset="0"/>
                <a:cs typeface="Calibri Light" panose="020F0302020204030204" pitchFamily="34" charset="0"/>
              </a:rPr>
              <a:t>A </a:t>
            </a:r>
            <a:r>
              <a:rPr lang="fr-CH" sz="1800">
                <a:solidFill>
                  <a:srgbClr val="0070C0"/>
                </a:solidFill>
                <a:latin typeface="Calibri Light" panose="020F0302020204030204" pitchFamily="34" charset="0"/>
                <a:cs typeface="Calibri Light" panose="020F0302020204030204" pitchFamily="34" charset="0"/>
              </a:rPr>
              <a:t>standard error (SE) </a:t>
            </a:r>
            <a:r>
              <a:rPr lang="fr-CH" sz="1800">
                <a:latin typeface="Calibri Light" panose="020F0302020204030204" pitchFamily="34" charset="0"/>
                <a:cs typeface="Calibri Light" panose="020F0302020204030204" pitchFamily="34" charset="0"/>
              </a:rPr>
              <a:t>is the standard deviation of an estimated statistic (e.g., an average, a variance, or a regression coefficient). SEs are theoretical quantities, derived from distributional assumptions on the statistic in question.</a:t>
            </a:r>
          </a:p>
          <a:p>
            <a:endParaRPr lang="fr-CH" sz="1800">
              <a:latin typeface="Calibri Light" panose="020F0302020204030204" pitchFamily="34" charset="0"/>
              <a:cs typeface="Calibri Light" panose="020F0302020204030204" pitchFamily="34" charset="0"/>
            </a:endParaRPr>
          </a:p>
          <a:p>
            <a:r>
              <a:rPr lang="fr-CH" sz="1800">
                <a:latin typeface="Calibri Light" panose="020F0302020204030204" pitchFamily="34" charset="0"/>
                <a:cs typeface="Calibri Light" panose="020F0302020204030204" pitchFamily="34" charset="0"/>
              </a:rPr>
              <a:t>SEs are directly used for hypothesis testing. Almost all test statistics are constructed by dividing the estimated statistic by its standard error.</a:t>
            </a: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A19. TRUE</a:t>
            </a:r>
            <a:endParaRPr lang="en-GB" sz="3200">
              <a:solidFill>
                <a:schemeClr val="tx2">
                  <a:lumMod val="75000"/>
                </a:schemeClr>
              </a:solidFill>
              <a:latin typeface="Tw Cen MT" panose="020B0602020104020603" pitchFamily="34" charset="0"/>
            </a:endParaRPr>
          </a:p>
        </p:txBody>
      </p:sp>
      <p:sp>
        <p:nvSpPr>
          <p:cNvPr id="4" name="Slide Number Placeholder 3">
            <a:extLst>
              <a:ext uri="{FF2B5EF4-FFF2-40B4-BE49-F238E27FC236}">
                <a16:creationId xmlns:a16="http://schemas.microsoft.com/office/drawing/2014/main" id="{B7A77AD7-3F50-4662-A977-7E66E7661FB5}"/>
              </a:ext>
            </a:extLst>
          </p:cNvPr>
          <p:cNvSpPr>
            <a:spLocks noGrp="1"/>
          </p:cNvSpPr>
          <p:nvPr>
            <p:ph type="sldNum" sz="quarter" idx="12"/>
          </p:nvPr>
        </p:nvSpPr>
        <p:spPr/>
        <p:txBody>
          <a:bodyPr/>
          <a:lstStyle/>
          <a:p>
            <a:fld id="{C1FDBBE5-22A6-4526-9CE2-8F57881DBE87}" type="slidenum">
              <a:rPr lang="en-GB" smtClean="0"/>
              <a:t>52</a:t>
            </a:fld>
            <a:endParaRPr lang="en-GB"/>
          </a:p>
        </p:txBody>
      </p:sp>
      <p:cxnSp>
        <p:nvCxnSpPr>
          <p:cNvPr id="13" name="Straight Connector 12">
            <a:extLst>
              <a:ext uri="{FF2B5EF4-FFF2-40B4-BE49-F238E27FC236}">
                <a16:creationId xmlns:a16="http://schemas.microsoft.com/office/drawing/2014/main" id="{76FD5FAF-38FF-4FFA-B75B-8DF35CE04597}"/>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B4E4F0E5-A262-49FB-BC04-88695E69615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7745830" y="1877199"/>
            <a:ext cx="3970411" cy="3540151"/>
          </a:xfrm>
          <a:prstGeom prst="rect">
            <a:avLst/>
          </a:prstGeom>
        </p:spPr>
      </p:pic>
      <p:sp>
        <p:nvSpPr>
          <p:cNvPr id="8" name="TextBox 7">
            <a:extLst>
              <a:ext uri="{FF2B5EF4-FFF2-40B4-BE49-F238E27FC236}">
                <a16:creationId xmlns:a16="http://schemas.microsoft.com/office/drawing/2014/main" id="{BB2D24A8-B564-41CF-9F32-2BBB21009BBA}"/>
              </a:ext>
            </a:extLst>
          </p:cNvPr>
          <p:cNvSpPr txBox="1"/>
          <p:nvPr/>
        </p:nvSpPr>
        <p:spPr>
          <a:xfrm>
            <a:off x="8472264" y="2021214"/>
            <a:ext cx="721671" cy="430887"/>
          </a:xfrm>
          <a:prstGeom prst="rect">
            <a:avLst/>
          </a:prstGeom>
          <a:noFill/>
        </p:spPr>
        <p:txBody>
          <a:bodyPr wrap="square" rtlCol="0">
            <a:spAutoFit/>
          </a:bodyPr>
          <a:lstStyle/>
          <a:p>
            <a:pPr algn="ctr"/>
            <a:r>
              <a:rPr lang="en-GB" sz="1100" b="1">
                <a:latin typeface="Palatino Linotype" panose="02040502050505030304" pitchFamily="18" charset="0"/>
              </a:rPr>
              <a:t>Sample</a:t>
            </a:r>
            <a:br>
              <a:rPr lang="en-GB" sz="1100" b="1">
                <a:latin typeface="Palatino Linotype" panose="02040502050505030304" pitchFamily="18" charset="0"/>
              </a:rPr>
            </a:br>
            <a:r>
              <a:rPr lang="en-GB" sz="1100" b="1">
                <a:latin typeface="Palatino Linotype" panose="02040502050505030304" pitchFamily="18" charset="0"/>
              </a:rPr>
              <a:t>data</a:t>
            </a:r>
          </a:p>
        </p:txBody>
      </p:sp>
      <p:sp>
        <p:nvSpPr>
          <p:cNvPr id="9" name="TextBox 8">
            <a:extLst>
              <a:ext uri="{FF2B5EF4-FFF2-40B4-BE49-F238E27FC236}">
                <a16:creationId xmlns:a16="http://schemas.microsoft.com/office/drawing/2014/main" id="{C180D014-6B90-426F-B8EA-B5F5905D15C9}"/>
              </a:ext>
            </a:extLst>
          </p:cNvPr>
          <p:cNvSpPr txBox="1"/>
          <p:nvPr/>
        </p:nvSpPr>
        <p:spPr>
          <a:xfrm>
            <a:off x="8997171" y="2021213"/>
            <a:ext cx="721671" cy="430887"/>
          </a:xfrm>
          <a:prstGeom prst="rect">
            <a:avLst/>
          </a:prstGeom>
          <a:noFill/>
        </p:spPr>
        <p:txBody>
          <a:bodyPr wrap="square" rtlCol="0">
            <a:spAutoFit/>
          </a:bodyPr>
          <a:lstStyle/>
          <a:p>
            <a:pPr algn="ctr"/>
            <a:r>
              <a:rPr lang="en-GB" sz="1100" b="1">
                <a:latin typeface="Palatino Linotype" panose="02040502050505030304" pitchFamily="18" charset="0"/>
              </a:rPr>
              <a:t>Sample</a:t>
            </a:r>
            <a:br>
              <a:rPr lang="en-GB" sz="1100" b="1">
                <a:latin typeface="Palatino Linotype" panose="02040502050505030304" pitchFamily="18" charset="0"/>
              </a:rPr>
            </a:br>
            <a:r>
              <a:rPr lang="en-GB" sz="1100" b="1">
                <a:latin typeface="Palatino Linotype" panose="02040502050505030304" pitchFamily="18" charset="0"/>
              </a:rPr>
              <a:t>SD</a:t>
            </a:r>
          </a:p>
        </p:txBody>
      </p:sp>
      <p:sp>
        <p:nvSpPr>
          <p:cNvPr id="10" name="TextBox 9">
            <a:extLst>
              <a:ext uri="{FF2B5EF4-FFF2-40B4-BE49-F238E27FC236}">
                <a16:creationId xmlns:a16="http://schemas.microsoft.com/office/drawing/2014/main" id="{5E5576D3-D203-40A7-9001-C802CDF8FF9D}"/>
              </a:ext>
            </a:extLst>
          </p:cNvPr>
          <p:cNvSpPr txBox="1"/>
          <p:nvPr/>
        </p:nvSpPr>
        <p:spPr>
          <a:xfrm>
            <a:off x="9559533" y="2021212"/>
            <a:ext cx="721671" cy="430887"/>
          </a:xfrm>
          <a:prstGeom prst="rect">
            <a:avLst/>
          </a:prstGeom>
          <a:noFill/>
        </p:spPr>
        <p:txBody>
          <a:bodyPr wrap="square" rtlCol="0">
            <a:spAutoFit/>
          </a:bodyPr>
          <a:lstStyle/>
          <a:p>
            <a:pPr algn="ctr"/>
            <a:r>
              <a:rPr lang="en-GB" sz="1100" b="1">
                <a:latin typeface="Palatino Linotype" panose="02040502050505030304" pitchFamily="18" charset="0"/>
              </a:rPr>
              <a:t>Sample</a:t>
            </a:r>
            <a:br>
              <a:rPr lang="en-GB" sz="1100" b="1">
                <a:latin typeface="Palatino Linotype" panose="02040502050505030304" pitchFamily="18" charset="0"/>
              </a:rPr>
            </a:br>
            <a:r>
              <a:rPr lang="en-GB" sz="1100" b="1">
                <a:latin typeface="Palatino Linotype" panose="02040502050505030304" pitchFamily="18" charset="0"/>
              </a:rPr>
              <a:t>95% CI</a:t>
            </a:r>
          </a:p>
        </p:txBody>
      </p:sp>
      <p:sp>
        <p:nvSpPr>
          <p:cNvPr id="11" name="TextBox 10">
            <a:extLst>
              <a:ext uri="{FF2B5EF4-FFF2-40B4-BE49-F238E27FC236}">
                <a16:creationId xmlns:a16="http://schemas.microsoft.com/office/drawing/2014/main" id="{9107342E-D850-4119-A1EB-96165A960301}"/>
              </a:ext>
            </a:extLst>
          </p:cNvPr>
          <p:cNvSpPr txBox="1"/>
          <p:nvPr/>
        </p:nvSpPr>
        <p:spPr>
          <a:xfrm>
            <a:off x="10167059" y="2021212"/>
            <a:ext cx="609461" cy="430887"/>
          </a:xfrm>
          <a:prstGeom prst="rect">
            <a:avLst/>
          </a:prstGeom>
          <a:noFill/>
        </p:spPr>
        <p:txBody>
          <a:bodyPr wrap="square" rtlCol="0">
            <a:spAutoFit/>
          </a:bodyPr>
          <a:lstStyle/>
          <a:p>
            <a:pPr algn="ctr"/>
            <a:r>
              <a:rPr lang="en-GB" sz="1100" b="1">
                <a:latin typeface="Palatino Linotype" panose="02040502050505030304" pitchFamily="18" charset="0"/>
              </a:rPr>
              <a:t>Mean</a:t>
            </a:r>
          </a:p>
          <a:p>
            <a:pPr algn="ctr"/>
            <a:r>
              <a:rPr lang="en-GB" sz="1100" b="1">
                <a:latin typeface="Palatino Linotype" panose="02040502050505030304" pitchFamily="18" charset="0"/>
              </a:rPr>
              <a:t>SE</a:t>
            </a:r>
          </a:p>
        </p:txBody>
      </p:sp>
      <p:sp>
        <p:nvSpPr>
          <p:cNvPr id="12" name="TextBox 11">
            <a:extLst>
              <a:ext uri="{FF2B5EF4-FFF2-40B4-BE49-F238E27FC236}">
                <a16:creationId xmlns:a16="http://schemas.microsoft.com/office/drawing/2014/main" id="{095014F9-5E71-483E-92A5-157E75B9511B}"/>
              </a:ext>
            </a:extLst>
          </p:cNvPr>
          <p:cNvSpPr txBox="1"/>
          <p:nvPr/>
        </p:nvSpPr>
        <p:spPr>
          <a:xfrm>
            <a:off x="10631789" y="2014835"/>
            <a:ext cx="676787" cy="430887"/>
          </a:xfrm>
          <a:prstGeom prst="rect">
            <a:avLst/>
          </a:prstGeom>
          <a:noFill/>
        </p:spPr>
        <p:txBody>
          <a:bodyPr wrap="square" rtlCol="0">
            <a:spAutoFit/>
          </a:bodyPr>
          <a:lstStyle/>
          <a:p>
            <a:pPr algn="ctr"/>
            <a:r>
              <a:rPr lang="en-GB" sz="1100" b="1">
                <a:latin typeface="Palatino Linotype" panose="02040502050505030304" pitchFamily="18" charset="0"/>
              </a:rPr>
              <a:t>Mean</a:t>
            </a:r>
          </a:p>
          <a:p>
            <a:pPr algn="ctr"/>
            <a:r>
              <a:rPr lang="en-GB" sz="1100" b="1">
                <a:latin typeface="Palatino Linotype" panose="02040502050505030304" pitchFamily="18" charset="0"/>
              </a:rPr>
              <a:t>95% CI</a:t>
            </a:r>
          </a:p>
        </p:txBody>
      </p:sp>
      <p:sp>
        <p:nvSpPr>
          <p:cNvPr id="14" name="Diamond 13">
            <a:extLst>
              <a:ext uri="{FF2B5EF4-FFF2-40B4-BE49-F238E27FC236}">
                <a16:creationId xmlns:a16="http://schemas.microsoft.com/office/drawing/2014/main" id="{DD8F979B-B11C-403D-8713-CD8DCD18F653}"/>
              </a:ext>
            </a:extLst>
          </p:cNvPr>
          <p:cNvSpPr/>
          <p:nvPr/>
        </p:nvSpPr>
        <p:spPr>
          <a:xfrm>
            <a:off x="10221991" y="5056628"/>
            <a:ext cx="142801" cy="144016"/>
          </a:xfrm>
          <a:prstGeom prst="diamond">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Palatino Linotype" panose="02040502050505030304" pitchFamily="18" charset="0"/>
            </a:endParaRPr>
          </a:p>
        </p:txBody>
      </p:sp>
      <p:sp>
        <p:nvSpPr>
          <p:cNvPr id="15" name="TextBox 14">
            <a:extLst>
              <a:ext uri="{FF2B5EF4-FFF2-40B4-BE49-F238E27FC236}">
                <a16:creationId xmlns:a16="http://schemas.microsoft.com/office/drawing/2014/main" id="{B37AC9E7-7932-4669-8ABD-7583ED43806B}"/>
              </a:ext>
            </a:extLst>
          </p:cNvPr>
          <p:cNvSpPr txBox="1"/>
          <p:nvPr/>
        </p:nvSpPr>
        <p:spPr>
          <a:xfrm>
            <a:off x="10364791" y="4997831"/>
            <a:ext cx="1255505" cy="261610"/>
          </a:xfrm>
          <a:prstGeom prst="rect">
            <a:avLst/>
          </a:prstGeom>
          <a:noFill/>
        </p:spPr>
        <p:txBody>
          <a:bodyPr wrap="square" rtlCol="0">
            <a:spAutoFit/>
          </a:bodyPr>
          <a:lstStyle/>
          <a:p>
            <a:r>
              <a:rPr lang="en-GB" sz="1050" b="1">
                <a:latin typeface="Palatino Linotype" panose="02040502050505030304" pitchFamily="18" charset="0"/>
              </a:rPr>
              <a:t>Sample average</a:t>
            </a:r>
          </a:p>
        </p:txBody>
      </p:sp>
    </p:spTree>
    <p:extLst>
      <p:ext uri="{BB962C8B-B14F-4D97-AF65-F5344CB8AC3E}">
        <p14:creationId xmlns:p14="http://schemas.microsoft.com/office/powerpoint/2010/main" val="1253998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A77AD7-3F50-4662-A977-7E66E7661FB5}"/>
              </a:ext>
            </a:extLst>
          </p:cNvPr>
          <p:cNvSpPr>
            <a:spLocks noGrp="1"/>
          </p:cNvSpPr>
          <p:nvPr>
            <p:ph type="sldNum" sz="quarter" idx="12"/>
          </p:nvPr>
        </p:nvSpPr>
        <p:spPr/>
        <p:txBody>
          <a:bodyPr/>
          <a:lstStyle/>
          <a:p>
            <a:fld id="{C1FDBBE5-22A6-4526-9CE2-8F57881DBE87}" type="slidenum">
              <a:rPr lang="en-GB" smtClean="0"/>
              <a:t>53</a:t>
            </a:fld>
            <a:endParaRPr lang="en-GB"/>
          </a:p>
        </p:txBody>
      </p:sp>
      <p:sp>
        <p:nvSpPr>
          <p:cNvPr id="3" name="Content Placeholder 2"/>
          <p:cNvSpPr>
            <a:spLocks noGrp="1"/>
          </p:cNvSpPr>
          <p:nvPr>
            <p:ph idx="1"/>
          </p:nvPr>
        </p:nvSpPr>
        <p:spPr>
          <a:xfrm>
            <a:off x="1451484" y="2204864"/>
            <a:ext cx="5652628" cy="3672408"/>
          </a:xfrm>
          <a:solidFill>
            <a:schemeClr val="bg1"/>
          </a:solidFill>
          <a:ln w="38100">
            <a:noFill/>
          </a:ln>
          <a:effectLst/>
        </p:spPr>
        <p:txBody>
          <a:bodyPr>
            <a:normAutofit/>
          </a:bodyPr>
          <a:lstStyle/>
          <a:p>
            <a:pPr marL="0" indent="0" algn="ctr">
              <a:buNone/>
            </a:pPr>
            <a:endParaRPr lang="fr-CH" dirty="0">
              <a:latin typeface="Univers" panose="020B0503020202020204" pitchFamily="34" charset="0"/>
              <a:cs typeface="Calibri Light" panose="020F0302020204030204" pitchFamily="34" charset="0"/>
            </a:endParaRPr>
          </a:p>
          <a:p>
            <a:pPr marL="0" indent="0">
              <a:buNone/>
            </a:pPr>
            <a:r>
              <a:rPr lang="fr-CH" i="1" dirty="0">
                <a:latin typeface="Palatino Linotype" panose="02040502050505030304" pitchFamily="18" charset="0"/>
                <a:cs typeface="Calibri Light" panose="020F0302020204030204" pitchFamily="34" charset="0"/>
              </a:rPr>
              <a:t>Q20. </a:t>
            </a:r>
            <a:r>
              <a:rPr lang="en-US" i="1" dirty="0">
                <a:latin typeface="Palatino Linotype" panose="02040502050505030304" pitchFamily="18" charset="0"/>
                <a:cs typeface="Calibri Light" panose="020F0302020204030204" pitchFamily="34" charset="0"/>
              </a:rPr>
              <a:t>What can we conclude from this plot?</a:t>
            </a:r>
          </a:p>
          <a:p>
            <a:pPr marL="0" indent="0">
              <a:buNone/>
            </a:pPr>
            <a:endParaRPr lang="fr-CH" sz="2800" dirty="0">
              <a:latin typeface="Palatino Linotype" panose="02040502050505030304" pitchFamily="18" charset="0"/>
              <a:cs typeface="Calibri Light" panose="020F0302020204030204" pitchFamily="34" charset="0"/>
            </a:endParaRPr>
          </a:p>
          <a:p>
            <a:pPr>
              <a:buFont typeface="+mj-lt"/>
              <a:buAutoNum type="alphaUcPeriod"/>
            </a:pPr>
            <a:r>
              <a:rPr lang="fr-CH" sz="1600" dirty="0">
                <a:latin typeface="Century Gothic" panose="020B0502020202020204" pitchFamily="34" charset="0"/>
                <a:cs typeface="Times New Roman" panose="02020603050405020304" pitchFamily="18" charset="0"/>
              </a:rPr>
              <a:t>The group </a:t>
            </a:r>
            <a:r>
              <a:rPr lang="fr-CH" sz="1600" dirty="0" err="1">
                <a:latin typeface="Century Gothic" panose="020B0502020202020204" pitchFamily="34" charset="0"/>
                <a:cs typeface="Times New Roman" panose="02020603050405020304" pitchFamily="18" charset="0"/>
              </a:rPr>
              <a:t>means</a:t>
            </a:r>
            <a:r>
              <a:rPr lang="fr-CH" sz="1600" dirty="0">
                <a:latin typeface="Century Gothic" panose="020B0502020202020204" pitchFamily="34" charset="0"/>
                <a:cs typeface="Times New Roman" panose="02020603050405020304" pitchFamily="18" charset="0"/>
              </a:rPr>
              <a:t> are </a:t>
            </a:r>
            <a:r>
              <a:rPr lang="fr-CH" sz="1600" dirty="0" err="1">
                <a:latin typeface="Century Gothic" panose="020B0502020202020204" pitchFamily="34" charset="0"/>
                <a:cs typeface="Times New Roman" panose="02020603050405020304" pitchFamily="18" charset="0"/>
              </a:rPr>
              <a:t>significantly</a:t>
            </a:r>
            <a:r>
              <a:rPr lang="fr-CH" sz="1600" dirty="0">
                <a:latin typeface="Century Gothic" panose="020B0502020202020204" pitchFamily="34" charset="0"/>
                <a:cs typeface="Times New Roman" panose="02020603050405020304" pitchFamily="18" charset="0"/>
              </a:rPr>
              <a:t> </a:t>
            </a:r>
            <a:r>
              <a:rPr lang="fr-CH" sz="1600" dirty="0" err="1">
                <a:latin typeface="Century Gothic" panose="020B0502020202020204" pitchFamily="34" charset="0"/>
                <a:cs typeface="Times New Roman" panose="02020603050405020304" pitchFamily="18" charset="0"/>
              </a:rPr>
              <a:t>different</a:t>
            </a:r>
            <a:endParaRPr lang="fr-CH" sz="1600" dirty="0">
              <a:latin typeface="Century Gothic" panose="020B0502020202020204" pitchFamily="34" charset="0"/>
              <a:cs typeface="Times New Roman" panose="02020603050405020304" pitchFamily="18" charset="0"/>
            </a:endParaRPr>
          </a:p>
          <a:p>
            <a:pPr>
              <a:buFont typeface="+mj-lt"/>
              <a:buAutoNum type="alphaUcPeriod"/>
            </a:pPr>
            <a:r>
              <a:rPr lang="fr-CH" sz="1600" dirty="0">
                <a:latin typeface="Century Gothic" panose="020B0502020202020204" pitchFamily="34" charset="0"/>
                <a:cs typeface="Times New Roman" panose="02020603050405020304" pitchFamily="18" charset="0"/>
              </a:rPr>
              <a:t>The group </a:t>
            </a:r>
            <a:r>
              <a:rPr lang="fr-CH" sz="1600" dirty="0" err="1">
                <a:latin typeface="Century Gothic" panose="020B0502020202020204" pitchFamily="34" charset="0"/>
                <a:cs typeface="Times New Roman" panose="02020603050405020304" pitchFamily="18" charset="0"/>
              </a:rPr>
              <a:t>means</a:t>
            </a:r>
            <a:r>
              <a:rPr lang="fr-CH" sz="1600" dirty="0">
                <a:latin typeface="Century Gothic" panose="020B0502020202020204" pitchFamily="34" charset="0"/>
                <a:cs typeface="Times New Roman" panose="02020603050405020304" pitchFamily="18" charset="0"/>
              </a:rPr>
              <a:t> are not </a:t>
            </a:r>
            <a:r>
              <a:rPr lang="fr-CH" sz="1600" dirty="0" err="1">
                <a:latin typeface="Century Gothic" panose="020B0502020202020204" pitchFamily="34" charset="0"/>
                <a:cs typeface="Times New Roman" panose="02020603050405020304" pitchFamily="18" charset="0"/>
              </a:rPr>
              <a:t>significantly</a:t>
            </a:r>
            <a:r>
              <a:rPr lang="fr-CH" sz="1600" dirty="0">
                <a:latin typeface="Century Gothic" panose="020B0502020202020204" pitchFamily="34" charset="0"/>
                <a:cs typeface="Times New Roman" panose="02020603050405020304" pitchFamily="18" charset="0"/>
              </a:rPr>
              <a:t> </a:t>
            </a:r>
            <a:r>
              <a:rPr lang="fr-CH" sz="1600" dirty="0" err="1">
                <a:latin typeface="Century Gothic" panose="020B0502020202020204" pitchFamily="34" charset="0"/>
                <a:cs typeface="Times New Roman" panose="02020603050405020304" pitchFamily="18" charset="0"/>
              </a:rPr>
              <a:t>different</a:t>
            </a:r>
            <a:endParaRPr lang="fr-CH" sz="1600" dirty="0">
              <a:latin typeface="Century Gothic" panose="020B0502020202020204" pitchFamily="34" charset="0"/>
              <a:cs typeface="Times New Roman" panose="02020603050405020304" pitchFamily="18" charset="0"/>
            </a:endParaRPr>
          </a:p>
          <a:p>
            <a:pPr>
              <a:buFont typeface="+mj-lt"/>
              <a:buAutoNum type="alphaUcPeriod"/>
            </a:pPr>
            <a:r>
              <a:rPr lang="fr-CH" sz="1600" dirty="0">
                <a:latin typeface="Century Gothic" panose="020B0502020202020204" pitchFamily="34" charset="0"/>
                <a:cs typeface="Times New Roman" panose="02020603050405020304" pitchFamily="18" charset="0"/>
              </a:rPr>
              <a:t>There </a:t>
            </a:r>
            <a:r>
              <a:rPr lang="fr-CH" sz="1600" dirty="0" err="1">
                <a:latin typeface="Century Gothic" panose="020B0502020202020204" pitchFamily="34" charset="0"/>
                <a:cs typeface="Times New Roman" panose="02020603050405020304" pitchFamily="18" charset="0"/>
              </a:rPr>
              <a:t>is</a:t>
            </a:r>
            <a:r>
              <a:rPr lang="fr-CH" sz="1600" dirty="0">
                <a:latin typeface="Century Gothic" panose="020B0502020202020204" pitchFamily="34" charset="0"/>
                <a:cs typeface="Times New Roman" panose="02020603050405020304" pitchFamily="18" charset="0"/>
              </a:rPr>
              <a:t> not </a:t>
            </a:r>
            <a:r>
              <a:rPr lang="fr-CH" sz="1600" dirty="0" err="1">
                <a:latin typeface="Century Gothic" panose="020B0502020202020204" pitchFamily="34" charset="0"/>
                <a:cs typeface="Times New Roman" panose="02020603050405020304" pitchFamily="18" charset="0"/>
              </a:rPr>
              <a:t>enough</a:t>
            </a:r>
            <a:r>
              <a:rPr lang="fr-CH" sz="1600" dirty="0">
                <a:latin typeface="Century Gothic" panose="020B0502020202020204" pitchFamily="34" charset="0"/>
                <a:cs typeface="Times New Roman" panose="02020603050405020304" pitchFamily="18" charset="0"/>
              </a:rPr>
              <a:t> information to </a:t>
            </a:r>
            <a:r>
              <a:rPr lang="fr-CH" sz="1600" dirty="0" err="1">
                <a:latin typeface="Century Gothic" panose="020B0502020202020204" pitchFamily="34" charset="0"/>
                <a:cs typeface="Times New Roman" panose="02020603050405020304" pitchFamily="18" charset="0"/>
              </a:rPr>
              <a:t>draw</a:t>
            </a:r>
            <a:br>
              <a:rPr lang="fr-CH" sz="1600" dirty="0">
                <a:latin typeface="Century Gothic" panose="020B0502020202020204" pitchFamily="34" charset="0"/>
                <a:cs typeface="Times New Roman" panose="02020603050405020304" pitchFamily="18" charset="0"/>
              </a:rPr>
            </a:br>
            <a:r>
              <a:rPr lang="fr-CH" sz="1600" dirty="0">
                <a:latin typeface="Century Gothic" panose="020B0502020202020204" pitchFamily="34" charset="0"/>
                <a:cs typeface="Times New Roman" panose="02020603050405020304" pitchFamily="18" charset="0"/>
              </a:rPr>
              <a:t>conclusions about </a:t>
            </a:r>
            <a:r>
              <a:rPr lang="fr-CH" sz="1600" dirty="0" err="1">
                <a:latin typeface="Century Gothic" panose="020B0502020202020204" pitchFamily="34" charset="0"/>
                <a:cs typeface="Times New Roman" panose="02020603050405020304" pitchFamily="18" charset="0"/>
              </a:rPr>
              <a:t>significant</a:t>
            </a:r>
            <a:r>
              <a:rPr lang="fr-CH" sz="1600" dirty="0">
                <a:latin typeface="Century Gothic" panose="020B0502020202020204" pitchFamily="34" charset="0"/>
                <a:cs typeface="Times New Roman" panose="02020603050405020304" pitchFamily="18" charset="0"/>
              </a:rPr>
              <a:t> </a:t>
            </a:r>
            <a:r>
              <a:rPr lang="fr-CH" sz="1600" dirty="0" err="1">
                <a:latin typeface="Century Gothic" panose="020B0502020202020204" pitchFamily="34" charset="0"/>
                <a:cs typeface="Times New Roman" panose="02020603050405020304" pitchFamily="18" charset="0"/>
              </a:rPr>
              <a:t>differences</a:t>
            </a:r>
            <a:endParaRPr lang="fr-CH" sz="1600" dirty="0">
              <a:latin typeface="Century Gothic" panose="020B050202020202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84D989AA-3103-48BD-BF44-FD44689BB58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6826" b="22505"/>
          <a:stretch/>
        </p:blipFill>
        <p:spPr>
          <a:xfrm>
            <a:off x="7320136" y="273857"/>
            <a:ext cx="4705007" cy="1023149"/>
          </a:xfrm>
          <a:prstGeom prst="rect">
            <a:avLst/>
          </a:prstGeom>
        </p:spPr>
      </p:pic>
      <p:pic>
        <p:nvPicPr>
          <p:cNvPr id="6" name="Picture 5">
            <a:extLst>
              <a:ext uri="{FF2B5EF4-FFF2-40B4-BE49-F238E27FC236}">
                <a16:creationId xmlns:a16="http://schemas.microsoft.com/office/drawing/2014/main" id="{EE87ADBF-03AC-424D-ADB2-80B0C5CFA4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8102" y="2348880"/>
            <a:ext cx="3292434" cy="3024336"/>
          </a:xfrm>
          <a:prstGeom prst="rect">
            <a:avLst/>
          </a:prstGeom>
        </p:spPr>
      </p:pic>
      <p:sp>
        <p:nvSpPr>
          <p:cNvPr id="7" name="TextBox 6">
            <a:extLst>
              <a:ext uri="{FF2B5EF4-FFF2-40B4-BE49-F238E27FC236}">
                <a16:creationId xmlns:a16="http://schemas.microsoft.com/office/drawing/2014/main" id="{CAD0C6D2-BD9E-4691-823A-5CAADCEB4438}"/>
              </a:ext>
            </a:extLst>
          </p:cNvPr>
          <p:cNvSpPr txBox="1"/>
          <p:nvPr/>
        </p:nvSpPr>
        <p:spPr>
          <a:xfrm>
            <a:off x="7700110" y="5373216"/>
            <a:ext cx="3135651" cy="430887"/>
          </a:xfrm>
          <a:prstGeom prst="rect">
            <a:avLst/>
          </a:prstGeom>
          <a:noFill/>
        </p:spPr>
        <p:txBody>
          <a:bodyPr wrap="square" rtlCol="0">
            <a:spAutoFit/>
          </a:bodyPr>
          <a:lstStyle/>
          <a:p>
            <a:r>
              <a:rPr lang="fr-CH" sz="1100" b="1"/>
              <a:t>FIG</a:t>
            </a:r>
            <a:r>
              <a:rPr lang="fr-CH" sz="1100"/>
              <a:t>. Average response in two experimental groups, with 95% confidence intervals depicted.</a:t>
            </a:r>
            <a:endParaRPr lang="en-GB" sz="1100"/>
          </a:p>
        </p:txBody>
      </p:sp>
    </p:spTree>
    <p:extLst>
      <p:ext uri="{BB962C8B-B14F-4D97-AF65-F5344CB8AC3E}">
        <p14:creationId xmlns:p14="http://schemas.microsoft.com/office/powerpoint/2010/main" val="7927334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9456" y="1600200"/>
            <a:ext cx="8928992" cy="4925144"/>
          </a:xfrm>
        </p:spPr>
        <p:txBody>
          <a:bodyPr>
            <a:normAutofit/>
          </a:bodyPr>
          <a:lstStyle/>
          <a:p>
            <a:r>
              <a:rPr lang="fr-CH" sz="1800">
                <a:latin typeface="Calibri Light" panose="020F0302020204030204" pitchFamily="34" charset="0"/>
                <a:cs typeface="Calibri Light" panose="020F0302020204030204" pitchFamily="34" charset="0"/>
              </a:rPr>
              <a:t>In a paper, it is rarely of interest to report sample SDs. Normally we are interested in making inferences about </a:t>
            </a:r>
            <a:r>
              <a:rPr lang="fr-CH" sz="1800" i="1">
                <a:latin typeface="Calibri Light" panose="020F0302020204030204" pitchFamily="34" charset="0"/>
                <a:cs typeface="Calibri Light" panose="020F0302020204030204" pitchFamily="34" charset="0"/>
              </a:rPr>
              <a:t>typical </a:t>
            </a:r>
            <a:r>
              <a:rPr lang="fr-CH" sz="1800">
                <a:latin typeface="Calibri Light" panose="020F0302020204030204" pitchFamily="34" charset="0"/>
                <a:cs typeface="Calibri Light" panose="020F0302020204030204" pitchFamily="34" charset="0"/>
              </a:rPr>
              <a:t>effects (e.g., an average response). Therefore we are also interested in the variation of that typical response, which is quantified by an SE.</a:t>
            </a:r>
          </a:p>
          <a:p>
            <a:endParaRPr lang="fr-CH" sz="180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fr-CH" sz="1800">
                <a:latin typeface="Calibri Light" panose="020F0302020204030204" pitchFamily="34" charset="0"/>
                <a:cs typeface="Calibri Light" panose="020F0302020204030204" pitchFamily="34" charset="0"/>
              </a:rPr>
              <a:t>Adding error bars to graphs would be recommended but in practice this turns out to be quite complicated.</a:t>
            </a:r>
          </a:p>
          <a:p>
            <a:pPr marL="285750" indent="-285750">
              <a:buFont typeface="Arial" panose="020B0604020202020204" pitchFamily="34" charset="0"/>
              <a:buChar char="•"/>
            </a:pPr>
            <a:endParaRPr lang="fr-CH" sz="180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fr-CH" sz="1800">
                <a:latin typeface="Calibri Light" panose="020F0302020204030204" pitchFamily="34" charset="0"/>
                <a:cs typeface="Calibri Light" panose="020F0302020204030204" pitchFamily="34" charset="0"/>
              </a:rPr>
              <a:t>It is </a:t>
            </a:r>
            <a:r>
              <a:rPr lang="fr-CH" sz="1800" b="1">
                <a:solidFill>
                  <a:srgbClr val="C00000"/>
                </a:solidFill>
                <a:latin typeface="Calibri Light" panose="020F0302020204030204" pitchFamily="34" charset="0"/>
                <a:cs typeface="Calibri Light" panose="020F0302020204030204" pitchFamily="34" charset="0"/>
              </a:rPr>
              <a:t>widely misunderstood that overlapping error bars between groups indicate non-significant group differences. </a:t>
            </a:r>
            <a:r>
              <a:rPr lang="fr-CH" sz="1800">
                <a:latin typeface="Calibri Light" panose="020F0302020204030204" pitchFamily="34" charset="0"/>
                <a:cs typeface="Calibri Light" panose="020F0302020204030204" pitchFamily="34" charset="0"/>
              </a:rPr>
              <a:t>This is not true (see Belia et al., 2005)!</a:t>
            </a:r>
          </a:p>
          <a:p>
            <a:pPr marL="285750" indent="-285750">
              <a:buFont typeface="Arial" panose="020B0604020202020204" pitchFamily="34" charset="0"/>
              <a:buChar char="•"/>
            </a:pPr>
            <a:endParaRPr lang="fr-CH" sz="180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fr-CH" sz="1800">
                <a:latin typeface="Calibri Light" panose="020F0302020204030204" pitchFamily="34" charset="0"/>
                <a:cs typeface="Calibri Light" panose="020F0302020204030204" pitchFamily="34" charset="0"/>
              </a:rPr>
              <a:t>For within-subjects designs, error bars should be adjusted for repeated-measures correlation. However, even for between-designs, overlapping error bars do not necessarily indicate non-significant group differences!</a:t>
            </a:r>
          </a:p>
          <a:p>
            <a:pPr marL="0" indent="0">
              <a:buNone/>
            </a:pPr>
            <a:endParaRPr lang="fr-CH" sz="1800">
              <a:latin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A20. Not enough information</a:t>
            </a:r>
            <a:endParaRPr lang="en-GB" sz="3200">
              <a:solidFill>
                <a:schemeClr val="tx2">
                  <a:lumMod val="75000"/>
                </a:schemeClr>
              </a:solidFill>
              <a:latin typeface="Tw Cen MT" panose="020B0602020104020603" pitchFamily="34" charset="0"/>
            </a:endParaRPr>
          </a:p>
        </p:txBody>
      </p:sp>
      <p:sp>
        <p:nvSpPr>
          <p:cNvPr id="4" name="Slide Number Placeholder 3">
            <a:extLst>
              <a:ext uri="{FF2B5EF4-FFF2-40B4-BE49-F238E27FC236}">
                <a16:creationId xmlns:a16="http://schemas.microsoft.com/office/drawing/2014/main" id="{B7A77AD7-3F50-4662-A977-7E66E7661FB5}"/>
              </a:ext>
            </a:extLst>
          </p:cNvPr>
          <p:cNvSpPr>
            <a:spLocks noGrp="1"/>
          </p:cNvSpPr>
          <p:nvPr>
            <p:ph type="sldNum" sz="quarter" idx="12"/>
          </p:nvPr>
        </p:nvSpPr>
        <p:spPr/>
        <p:txBody>
          <a:bodyPr/>
          <a:lstStyle/>
          <a:p>
            <a:fld id="{C1FDBBE5-22A6-4526-9CE2-8F57881DBE87}" type="slidenum">
              <a:rPr lang="en-GB" smtClean="0"/>
              <a:t>54</a:t>
            </a:fld>
            <a:endParaRPr lang="en-GB"/>
          </a:p>
        </p:txBody>
      </p:sp>
      <p:cxnSp>
        <p:nvCxnSpPr>
          <p:cNvPr id="13" name="Straight Connector 12">
            <a:extLst>
              <a:ext uri="{FF2B5EF4-FFF2-40B4-BE49-F238E27FC236}">
                <a16:creationId xmlns:a16="http://schemas.microsoft.com/office/drawing/2014/main" id="{76FD5FAF-38FF-4FFA-B75B-8DF35CE04597}"/>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18709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3492" y="3121804"/>
            <a:ext cx="9145017" cy="523220"/>
          </a:xfrm>
          <a:prstGeom prst="rect">
            <a:avLst/>
          </a:prstGeom>
          <a:noFill/>
        </p:spPr>
        <p:txBody>
          <a:bodyPr wrap="square" rtlCol="0">
            <a:spAutoFit/>
          </a:bodyPr>
          <a:lstStyle/>
          <a:p>
            <a:pPr algn="ctr"/>
            <a:r>
              <a:rPr lang="fr-CH" sz="2800" b="1" i="1">
                <a:solidFill>
                  <a:schemeClr val="tx2">
                    <a:lumMod val="75000"/>
                  </a:schemeClr>
                </a:solidFill>
                <a:latin typeface="Tw Cen MT" panose="020B0602020104020603" pitchFamily="34" charset="0"/>
              </a:rPr>
              <a:t>Thank you for your attention…!</a:t>
            </a:r>
            <a:endParaRPr lang="en-GB" sz="2800" b="1" i="1" dirty="0">
              <a:solidFill>
                <a:schemeClr val="tx2">
                  <a:lumMod val="75000"/>
                </a:schemeClr>
              </a:solidFill>
              <a:latin typeface="Tw Cen MT" panose="020B0602020104020603" pitchFamily="34" charset="0"/>
            </a:endParaRPr>
          </a:p>
        </p:txBody>
      </p:sp>
      <p:cxnSp>
        <p:nvCxnSpPr>
          <p:cNvPr id="6" name="Straight Connector 5"/>
          <p:cNvCxnSpPr/>
          <p:nvPr/>
        </p:nvCxnSpPr>
        <p:spPr>
          <a:xfrm>
            <a:off x="1416000" y="2924944"/>
            <a:ext cx="936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836F5AD-2CF7-43D1-9AC1-2EA2FE52F9F9}"/>
              </a:ext>
            </a:extLst>
          </p:cNvPr>
          <p:cNvCxnSpPr/>
          <p:nvPr/>
        </p:nvCxnSpPr>
        <p:spPr>
          <a:xfrm>
            <a:off x="1416000" y="3861048"/>
            <a:ext cx="936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8A7257FC-588D-4D5A-912F-87102EA3B69D}"/>
              </a:ext>
            </a:extLst>
          </p:cNvPr>
          <p:cNvSpPr>
            <a:spLocks noGrp="1"/>
          </p:cNvSpPr>
          <p:nvPr>
            <p:ph type="sldNum" sz="quarter" idx="12"/>
          </p:nvPr>
        </p:nvSpPr>
        <p:spPr/>
        <p:txBody>
          <a:bodyPr/>
          <a:lstStyle/>
          <a:p>
            <a:fld id="{C1FDBBE5-22A6-4526-9CE2-8F57881DBE87}" type="slidenum">
              <a:rPr lang="en-GB" smtClean="0"/>
              <a:t>55</a:t>
            </a:fld>
            <a:endParaRPr lang="en-GB"/>
          </a:p>
        </p:txBody>
      </p:sp>
    </p:spTree>
    <p:extLst>
      <p:ext uri="{BB962C8B-B14F-4D97-AF65-F5344CB8AC3E}">
        <p14:creationId xmlns:p14="http://schemas.microsoft.com/office/powerpoint/2010/main" val="3509063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9456" y="1600200"/>
            <a:ext cx="7056784" cy="4925144"/>
          </a:xfrm>
        </p:spPr>
        <p:txBody>
          <a:bodyPr>
            <a:normAutofit/>
          </a:bodyPr>
          <a:lstStyle/>
          <a:p>
            <a:r>
              <a:rPr lang="fr-CH" sz="1600">
                <a:latin typeface="Calibri Light" panose="020F0302020204030204" pitchFamily="34" charset="0"/>
                <a:cs typeface="Calibri Light" panose="020F0302020204030204" pitchFamily="34" charset="0"/>
              </a:rPr>
              <a:t>Or maybe we’ll keep it non-violent…</a:t>
            </a:r>
          </a:p>
          <a:p>
            <a:endParaRPr lang="fr-CH" sz="1600">
              <a:latin typeface="Calibri Light" panose="020F0302020204030204" pitchFamily="34" charset="0"/>
              <a:cs typeface="Calibri Light" panose="020F0302020204030204" pitchFamily="34" charset="0"/>
            </a:endParaRPr>
          </a:p>
          <a:p>
            <a:r>
              <a:rPr lang="fr-CH" sz="1600">
                <a:latin typeface="Calibri Light" panose="020F0302020204030204" pitchFamily="34" charset="0"/>
                <a:cs typeface="Calibri Light" panose="020F0302020204030204" pitchFamily="34" charset="0"/>
              </a:rPr>
              <a:t>For each question, we will vote and I will immediately discuss the—sometimes surprising—answer and its explanation.</a:t>
            </a:r>
          </a:p>
          <a:p>
            <a:endParaRPr lang="fr-CH" sz="1600">
              <a:latin typeface="Calibri Light" panose="020F0302020204030204" pitchFamily="34" charset="0"/>
              <a:cs typeface="Calibri Light" panose="020F0302020204030204" pitchFamily="34" charset="0"/>
            </a:endParaRPr>
          </a:p>
          <a:p>
            <a:r>
              <a:rPr lang="fr-CH" sz="1600">
                <a:latin typeface="Calibri Light" panose="020F0302020204030204" pitchFamily="34" charset="0"/>
                <a:cs typeface="Calibri Light" panose="020F0302020204030204" pitchFamily="34" charset="0"/>
              </a:rPr>
              <a:t>If you like, keep track of how many questions you manage to answer correctly. The grand prize for today’s winner is to </a:t>
            </a:r>
            <a:r>
              <a:rPr lang="fr-CH" sz="1600" b="1">
                <a:latin typeface="Calibri Light" panose="020F0302020204030204" pitchFamily="34" charset="0"/>
                <a:cs typeface="Calibri Light" panose="020F0302020204030204" pitchFamily="34" charset="0"/>
              </a:rPr>
              <a:t>Bask in Eternal Glory</a:t>
            </a:r>
            <a:r>
              <a:rPr lang="fr-CH" sz="1600">
                <a:latin typeface="Calibri Light" panose="020F0302020204030204" pitchFamily="34" charset="0"/>
                <a:cs typeface="Calibri Light" panose="020F0302020204030204" pitchFamily="34" charset="0"/>
              </a:rPr>
              <a:t> for a good 5 minutes.</a:t>
            </a:r>
          </a:p>
          <a:p>
            <a:endParaRPr lang="fr-CH" sz="1600">
              <a:latin typeface="Calibri Light" panose="020F0302020204030204" pitchFamily="34" charset="0"/>
              <a:cs typeface="Calibri Light" panose="020F0302020204030204" pitchFamily="34" charset="0"/>
            </a:endParaRPr>
          </a:p>
          <a:p>
            <a:r>
              <a:rPr lang="fr-CH" sz="1600">
                <a:latin typeface="Calibri Light" panose="020F0302020204030204" pitchFamily="34" charset="0"/>
                <a:cs typeface="Calibri Light" panose="020F0302020204030204" pitchFamily="34" charset="0"/>
              </a:rPr>
              <a:t>As a general structure, we will discuss issues according to the stages of study design:</a:t>
            </a: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Format of the workshop</a:t>
            </a:r>
            <a:endParaRPr lang="en-GB" sz="3200">
              <a:solidFill>
                <a:schemeClr val="tx2">
                  <a:lumMod val="75000"/>
                </a:schemeClr>
              </a:solidFill>
              <a:latin typeface="Tw Cen MT" panose="020B0602020104020603" pitchFamily="34" charset="0"/>
            </a:endParaRPr>
          </a:p>
        </p:txBody>
      </p:sp>
      <p:sp>
        <p:nvSpPr>
          <p:cNvPr id="4" name="Slide Number Placeholder 3">
            <a:extLst>
              <a:ext uri="{FF2B5EF4-FFF2-40B4-BE49-F238E27FC236}">
                <a16:creationId xmlns:a16="http://schemas.microsoft.com/office/drawing/2014/main" id="{B7A77AD7-3F50-4662-A977-7E66E7661FB5}"/>
              </a:ext>
            </a:extLst>
          </p:cNvPr>
          <p:cNvSpPr>
            <a:spLocks noGrp="1"/>
          </p:cNvSpPr>
          <p:nvPr>
            <p:ph type="sldNum" sz="quarter" idx="12"/>
          </p:nvPr>
        </p:nvSpPr>
        <p:spPr/>
        <p:txBody>
          <a:bodyPr/>
          <a:lstStyle/>
          <a:p>
            <a:fld id="{C1FDBBE5-22A6-4526-9CE2-8F57881DBE87}" type="slidenum">
              <a:rPr lang="en-GB" smtClean="0"/>
              <a:t>6</a:t>
            </a:fld>
            <a:endParaRPr lang="en-GB"/>
          </a:p>
        </p:txBody>
      </p:sp>
      <p:cxnSp>
        <p:nvCxnSpPr>
          <p:cNvPr id="13" name="Straight Connector 12">
            <a:extLst>
              <a:ext uri="{FF2B5EF4-FFF2-40B4-BE49-F238E27FC236}">
                <a16:creationId xmlns:a16="http://schemas.microsoft.com/office/drawing/2014/main" id="{76FD5FAF-38FF-4FFA-B75B-8DF35CE04597}"/>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AF365572-4E40-4FDA-A084-A8F7AF6047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16280" y="1857246"/>
            <a:ext cx="2542097" cy="2542097"/>
          </a:xfrm>
          <a:prstGeom prst="rect">
            <a:avLst/>
          </a:prstGeom>
        </p:spPr>
      </p:pic>
      <p:cxnSp>
        <p:nvCxnSpPr>
          <p:cNvPr id="15" name="Straight Arrow Connector 14">
            <a:extLst>
              <a:ext uri="{FF2B5EF4-FFF2-40B4-BE49-F238E27FC236}">
                <a16:creationId xmlns:a16="http://schemas.microsoft.com/office/drawing/2014/main" id="{370BAACD-8E89-499A-A0B8-C81D2FA8F327}"/>
              </a:ext>
            </a:extLst>
          </p:cNvPr>
          <p:cNvCxnSpPr/>
          <p:nvPr/>
        </p:nvCxnSpPr>
        <p:spPr>
          <a:xfrm>
            <a:off x="2495600" y="6165304"/>
            <a:ext cx="7200000" cy="0"/>
          </a:xfrm>
          <a:prstGeom prst="straightConnector1">
            <a:avLst/>
          </a:prstGeom>
          <a:ln w="38100">
            <a:solidFill>
              <a:schemeClr val="tx2">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33E85F2-1B29-4CE0-8A71-5A036F72AF9A}"/>
              </a:ext>
            </a:extLst>
          </p:cNvPr>
          <p:cNvCxnSpPr>
            <a:stCxn id="21" idx="2"/>
          </p:cNvCxnSpPr>
          <p:nvPr/>
        </p:nvCxnSpPr>
        <p:spPr>
          <a:xfrm flipH="1">
            <a:off x="3361657" y="5733259"/>
            <a:ext cx="1" cy="423047"/>
          </a:xfrm>
          <a:prstGeom prst="line">
            <a:avLst/>
          </a:prstGeom>
          <a:ln w="38100">
            <a:solidFill>
              <a:schemeClr val="tx2">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833902A-D916-4558-A2D3-48A7FCB13329}"/>
              </a:ext>
            </a:extLst>
          </p:cNvPr>
          <p:cNvCxnSpPr>
            <a:stCxn id="22" idx="2"/>
          </p:cNvCxnSpPr>
          <p:nvPr/>
        </p:nvCxnSpPr>
        <p:spPr>
          <a:xfrm flipH="1">
            <a:off x="4642953" y="5733259"/>
            <a:ext cx="2" cy="423047"/>
          </a:xfrm>
          <a:prstGeom prst="line">
            <a:avLst/>
          </a:prstGeom>
          <a:ln w="38100">
            <a:solidFill>
              <a:schemeClr val="tx2">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66C0D97-5A54-4F58-ACF9-15CABF64654D}"/>
              </a:ext>
            </a:extLst>
          </p:cNvPr>
          <p:cNvCxnSpPr>
            <a:stCxn id="23" idx="2"/>
          </p:cNvCxnSpPr>
          <p:nvPr/>
        </p:nvCxnSpPr>
        <p:spPr>
          <a:xfrm flipH="1">
            <a:off x="5924249" y="5733258"/>
            <a:ext cx="4" cy="423048"/>
          </a:xfrm>
          <a:prstGeom prst="line">
            <a:avLst/>
          </a:prstGeom>
          <a:ln w="38100">
            <a:solidFill>
              <a:schemeClr val="tx2">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D69CEB7-6A12-4233-9CA2-A220ED2BCC6C}"/>
              </a:ext>
            </a:extLst>
          </p:cNvPr>
          <p:cNvCxnSpPr>
            <a:stCxn id="25" idx="2"/>
          </p:cNvCxnSpPr>
          <p:nvPr/>
        </p:nvCxnSpPr>
        <p:spPr>
          <a:xfrm flipH="1">
            <a:off x="7205546" y="5733257"/>
            <a:ext cx="4" cy="423049"/>
          </a:xfrm>
          <a:prstGeom prst="line">
            <a:avLst/>
          </a:prstGeom>
          <a:ln w="38100">
            <a:solidFill>
              <a:schemeClr val="tx2">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C0912BE-E79E-4FC1-BEB2-D8CA3E108D13}"/>
              </a:ext>
            </a:extLst>
          </p:cNvPr>
          <p:cNvCxnSpPr>
            <a:stCxn id="24" idx="2"/>
          </p:cNvCxnSpPr>
          <p:nvPr/>
        </p:nvCxnSpPr>
        <p:spPr>
          <a:xfrm flipH="1">
            <a:off x="8486844" y="5733256"/>
            <a:ext cx="1" cy="423050"/>
          </a:xfrm>
          <a:prstGeom prst="line">
            <a:avLst/>
          </a:prstGeom>
          <a:ln w="38100">
            <a:solidFill>
              <a:schemeClr val="tx2">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28F404D1-BE1A-4AFC-A8D6-97239299A64F}"/>
              </a:ext>
            </a:extLst>
          </p:cNvPr>
          <p:cNvSpPr/>
          <p:nvPr/>
        </p:nvSpPr>
        <p:spPr>
          <a:xfrm>
            <a:off x="2800974" y="4878164"/>
            <a:ext cx="1121367" cy="855095"/>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0000" tIns="216000" bIns="216000" rtlCol="0" anchor="ctr"/>
          <a:lstStyle/>
          <a:p>
            <a:pPr algn="ctr"/>
            <a:r>
              <a:rPr lang="fr-CH" sz="1400">
                <a:solidFill>
                  <a:schemeClr val="tx1"/>
                </a:solidFill>
                <a:latin typeface="Palatino Linotype" panose="02040502050505030304" pitchFamily="18" charset="0"/>
              </a:rPr>
              <a:t>Design</a:t>
            </a:r>
            <a:endParaRPr lang="en-GB" sz="1400">
              <a:solidFill>
                <a:schemeClr val="tx1"/>
              </a:solidFill>
              <a:latin typeface="Palatino Linotype" panose="02040502050505030304" pitchFamily="18" charset="0"/>
            </a:endParaRPr>
          </a:p>
        </p:txBody>
      </p:sp>
      <p:sp>
        <p:nvSpPr>
          <p:cNvPr id="22" name="Rectangle 21">
            <a:extLst>
              <a:ext uri="{FF2B5EF4-FFF2-40B4-BE49-F238E27FC236}">
                <a16:creationId xmlns:a16="http://schemas.microsoft.com/office/drawing/2014/main" id="{6823929E-F507-4675-8B61-9BEB74DDBAAD}"/>
              </a:ext>
            </a:extLst>
          </p:cNvPr>
          <p:cNvSpPr/>
          <p:nvPr/>
        </p:nvSpPr>
        <p:spPr>
          <a:xfrm>
            <a:off x="4082271" y="4878164"/>
            <a:ext cx="1121367" cy="855095"/>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0000" tIns="216000" bIns="216000" rtlCol="0" anchor="ctr"/>
          <a:lstStyle/>
          <a:p>
            <a:pPr algn="ctr"/>
            <a:r>
              <a:rPr lang="fr-CH" sz="1400">
                <a:solidFill>
                  <a:schemeClr val="tx1"/>
                </a:solidFill>
                <a:latin typeface="Palatino Linotype" panose="02040502050505030304" pitchFamily="18" charset="0"/>
              </a:rPr>
              <a:t>Data processing</a:t>
            </a:r>
            <a:endParaRPr lang="en-GB" sz="1400">
              <a:solidFill>
                <a:schemeClr val="tx1"/>
              </a:solidFill>
              <a:latin typeface="Palatino Linotype" panose="02040502050505030304" pitchFamily="18" charset="0"/>
            </a:endParaRPr>
          </a:p>
        </p:txBody>
      </p:sp>
      <p:sp>
        <p:nvSpPr>
          <p:cNvPr id="23" name="Rectangle 22">
            <a:extLst>
              <a:ext uri="{FF2B5EF4-FFF2-40B4-BE49-F238E27FC236}">
                <a16:creationId xmlns:a16="http://schemas.microsoft.com/office/drawing/2014/main" id="{9A29A822-A7E9-4E05-828D-04484FC3FAC1}"/>
              </a:ext>
            </a:extLst>
          </p:cNvPr>
          <p:cNvSpPr/>
          <p:nvPr/>
        </p:nvSpPr>
        <p:spPr>
          <a:xfrm>
            <a:off x="5363569" y="4878163"/>
            <a:ext cx="1121367" cy="855095"/>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0000" tIns="216000" bIns="216000" rtlCol="0" anchor="ctr"/>
          <a:lstStyle/>
          <a:p>
            <a:pPr algn="ctr"/>
            <a:r>
              <a:rPr lang="fr-CH" sz="1400">
                <a:solidFill>
                  <a:schemeClr val="tx1"/>
                </a:solidFill>
                <a:latin typeface="Palatino Linotype" panose="02040502050505030304" pitchFamily="18" charset="0"/>
              </a:rPr>
              <a:t>Data analysis</a:t>
            </a:r>
            <a:endParaRPr lang="en-GB" sz="1400">
              <a:solidFill>
                <a:schemeClr val="tx1"/>
              </a:solidFill>
              <a:latin typeface="Palatino Linotype" panose="02040502050505030304" pitchFamily="18" charset="0"/>
            </a:endParaRPr>
          </a:p>
        </p:txBody>
      </p:sp>
      <p:sp>
        <p:nvSpPr>
          <p:cNvPr id="24" name="Rectangle 23">
            <a:extLst>
              <a:ext uri="{FF2B5EF4-FFF2-40B4-BE49-F238E27FC236}">
                <a16:creationId xmlns:a16="http://schemas.microsoft.com/office/drawing/2014/main" id="{76A1EC25-91A3-4E0C-962F-B18D57EE97F4}"/>
              </a:ext>
            </a:extLst>
          </p:cNvPr>
          <p:cNvSpPr/>
          <p:nvPr/>
        </p:nvSpPr>
        <p:spPr>
          <a:xfrm>
            <a:off x="7926161" y="4878161"/>
            <a:ext cx="1121367" cy="855095"/>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0000" tIns="216000" bIns="216000" rtlCol="0" anchor="ctr"/>
          <a:lstStyle/>
          <a:p>
            <a:pPr algn="ctr"/>
            <a:r>
              <a:rPr lang="fr-CH" sz="1400">
                <a:solidFill>
                  <a:schemeClr val="tx1"/>
                </a:solidFill>
                <a:latin typeface="Palatino Linotype" panose="02040502050505030304" pitchFamily="18" charset="0"/>
              </a:rPr>
              <a:t>Results reporting</a:t>
            </a:r>
            <a:endParaRPr lang="en-GB" sz="1400">
              <a:solidFill>
                <a:schemeClr val="tx1"/>
              </a:solidFill>
              <a:latin typeface="Palatino Linotype" panose="02040502050505030304" pitchFamily="18" charset="0"/>
            </a:endParaRPr>
          </a:p>
        </p:txBody>
      </p:sp>
      <p:sp>
        <p:nvSpPr>
          <p:cNvPr id="25" name="Rectangle 24">
            <a:extLst>
              <a:ext uri="{FF2B5EF4-FFF2-40B4-BE49-F238E27FC236}">
                <a16:creationId xmlns:a16="http://schemas.microsoft.com/office/drawing/2014/main" id="{26686436-81EA-484E-9BEE-537678F352DB}"/>
              </a:ext>
            </a:extLst>
          </p:cNvPr>
          <p:cNvSpPr/>
          <p:nvPr/>
        </p:nvSpPr>
        <p:spPr>
          <a:xfrm>
            <a:off x="6644866" y="4878162"/>
            <a:ext cx="1121367" cy="855095"/>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0000" tIns="216000" bIns="216000" rtlCol="0" anchor="ctr"/>
          <a:lstStyle/>
          <a:p>
            <a:pPr algn="ctr"/>
            <a:r>
              <a:rPr lang="fr-CH" sz="1400">
                <a:solidFill>
                  <a:schemeClr val="tx1"/>
                </a:solidFill>
                <a:latin typeface="Palatino Linotype" panose="02040502050505030304" pitchFamily="18" charset="0"/>
              </a:rPr>
              <a:t>Inter-pretation</a:t>
            </a:r>
            <a:endParaRPr lang="en-GB" sz="1400">
              <a:solidFill>
                <a:schemeClr val="tx1"/>
              </a:solidFill>
              <a:latin typeface="Palatino Linotype" panose="02040502050505030304" pitchFamily="18" charset="0"/>
            </a:endParaRPr>
          </a:p>
        </p:txBody>
      </p:sp>
      <p:pic>
        <p:nvPicPr>
          <p:cNvPr id="27" name="Picture 26">
            <a:extLst>
              <a:ext uri="{FF2B5EF4-FFF2-40B4-BE49-F238E27FC236}">
                <a16:creationId xmlns:a16="http://schemas.microsoft.com/office/drawing/2014/main" id="{4ACEDC60-81EE-4FFD-BE0A-0AB015D1413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6826" b="22505"/>
          <a:stretch/>
        </p:blipFill>
        <p:spPr>
          <a:xfrm>
            <a:off x="7320136" y="273857"/>
            <a:ext cx="4705007" cy="1023149"/>
          </a:xfrm>
          <a:prstGeom prst="rect">
            <a:avLst/>
          </a:prstGeom>
        </p:spPr>
      </p:pic>
    </p:spTree>
    <p:extLst>
      <p:ext uri="{BB962C8B-B14F-4D97-AF65-F5344CB8AC3E}">
        <p14:creationId xmlns:p14="http://schemas.microsoft.com/office/powerpoint/2010/main" val="3345092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3492" y="4201924"/>
            <a:ext cx="9145017" cy="523220"/>
          </a:xfrm>
          <a:prstGeom prst="rect">
            <a:avLst/>
          </a:prstGeom>
          <a:noFill/>
        </p:spPr>
        <p:txBody>
          <a:bodyPr wrap="square" rtlCol="0">
            <a:spAutoFit/>
          </a:bodyPr>
          <a:lstStyle/>
          <a:p>
            <a:pPr algn="ctr"/>
            <a:r>
              <a:rPr lang="fr-CH" sz="2800" b="1" dirty="0">
                <a:solidFill>
                  <a:schemeClr val="tx2">
                    <a:lumMod val="75000"/>
                  </a:schemeClr>
                </a:solidFill>
                <a:latin typeface="Tw Cen MT" panose="020B0602020104020603" pitchFamily="34" charset="0"/>
              </a:rPr>
              <a:t>1</a:t>
            </a:r>
            <a:r>
              <a:rPr lang="fr-CH" sz="2800" b="1">
                <a:solidFill>
                  <a:schemeClr val="tx2">
                    <a:lumMod val="75000"/>
                  </a:schemeClr>
                </a:solidFill>
                <a:latin typeface="Tw Cen MT" panose="020B0602020104020603" pitchFamily="34" charset="0"/>
              </a:rPr>
              <a:t>. Design and planning</a:t>
            </a:r>
            <a:endParaRPr lang="en-GB" sz="2800" b="1" dirty="0">
              <a:solidFill>
                <a:schemeClr val="tx2">
                  <a:lumMod val="75000"/>
                </a:schemeClr>
              </a:solidFill>
              <a:latin typeface="Tw Cen MT" panose="020B0602020104020603" pitchFamily="34" charset="0"/>
            </a:endParaRPr>
          </a:p>
        </p:txBody>
      </p:sp>
      <p:cxnSp>
        <p:nvCxnSpPr>
          <p:cNvPr id="6" name="Straight Connector 5"/>
          <p:cNvCxnSpPr/>
          <p:nvPr/>
        </p:nvCxnSpPr>
        <p:spPr>
          <a:xfrm>
            <a:off x="1416000" y="4005064"/>
            <a:ext cx="936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836F5AD-2CF7-43D1-9AC1-2EA2FE52F9F9}"/>
              </a:ext>
            </a:extLst>
          </p:cNvPr>
          <p:cNvCxnSpPr/>
          <p:nvPr/>
        </p:nvCxnSpPr>
        <p:spPr>
          <a:xfrm>
            <a:off x="1416000" y="4941168"/>
            <a:ext cx="936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26980DDD-BE53-4F46-BA9E-90C60CBE9D5F}"/>
              </a:ext>
            </a:extLst>
          </p:cNvPr>
          <p:cNvSpPr>
            <a:spLocks noGrp="1"/>
          </p:cNvSpPr>
          <p:nvPr>
            <p:ph type="sldNum" sz="quarter" idx="12"/>
          </p:nvPr>
        </p:nvSpPr>
        <p:spPr/>
        <p:txBody>
          <a:bodyPr/>
          <a:lstStyle/>
          <a:p>
            <a:fld id="{C1FDBBE5-22A6-4526-9CE2-8F57881DBE87}" type="slidenum">
              <a:rPr lang="en-GB" smtClean="0"/>
              <a:t>7</a:t>
            </a:fld>
            <a:endParaRPr lang="en-GB"/>
          </a:p>
        </p:txBody>
      </p:sp>
      <p:pic>
        <p:nvPicPr>
          <p:cNvPr id="8" name="Picture 7">
            <a:extLst>
              <a:ext uri="{FF2B5EF4-FFF2-40B4-BE49-F238E27FC236}">
                <a16:creationId xmlns:a16="http://schemas.microsoft.com/office/drawing/2014/main" id="{98C96ACF-D863-46C1-B5F8-5D783327B4E3}"/>
              </a:ext>
            </a:extLst>
          </p:cNvPr>
          <p:cNvPicPr>
            <a:picLocks noChangeAspect="1"/>
          </p:cNvPicPr>
          <p:nvPr/>
        </p:nvPicPr>
        <p:blipFill rotWithShape="1">
          <a:blip r:embed="rId2">
            <a:extLst>
              <a:ext uri="{28A0092B-C50C-407E-A947-70E740481C1C}">
                <a14:useLocalDpi xmlns:a14="http://schemas.microsoft.com/office/drawing/2010/main" val="0"/>
              </a:ext>
            </a:extLst>
          </a:blip>
          <a:srcRect t="26826" b="22505"/>
          <a:stretch/>
        </p:blipFill>
        <p:spPr>
          <a:xfrm>
            <a:off x="1536003" y="1593681"/>
            <a:ext cx="8975566" cy="1951825"/>
          </a:xfrm>
          <a:prstGeom prst="rect">
            <a:avLst/>
          </a:prstGeom>
        </p:spPr>
      </p:pic>
    </p:spTree>
    <p:extLst>
      <p:ext uri="{BB962C8B-B14F-4D97-AF65-F5344CB8AC3E}">
        <p14:creationId xmlns:p14="http://schemas.microsoft.com/office/powerpoint/2010/main" val="4137786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A77AD7-3F50-4662-A977-7E66E7661FB5}"/>
              </a:ext>
            </a:extLst>
          </p:cNvPr>
          <p:cNvSpPr>
            <a:spLocks noGrp="1"/>
          </p:cNvSpPr>
          <p:nvPr>
            <p:ph type="sldNum" sz="quarter" idx="12"/>
          </p:nvPr>
        </p:nvSpPr>
        <p:spPr/>
        <p:txBody>
          <a:bodyPr/>
          <a:lstStyle/>
          <a:p>
            <a:fld id="{C1FDBBE5-22A6-4526-9CE2-8F57881DBE87}" type="slidenum">
              <a:rPr lang="en-GB" smtClean="0"/>
              <a:t>8</a:t>
            </a:fld>
            <a:endParaRPr lang="en-GB"/>
          </a:p>
        </p:txBody>
      </p:sp>
      <p:sp>
        <p:nvSpPr>
          <p:cNvPr id="3" name="Content Placeholder 2"/>
          <p:cNvSpPr>
            <a:spLocks noGrp="1"/>
          </p:cNvSpPr>
          <p:nvPr>
            <p:ph idx="1"/>
          </p:nvPr>
        </p:nvSpPr>
        <p:spPr>
          <a:xfrm>
            <a:off x="1451484" y="2204864"/>
            <a:ext cx="9289032" cy="3096343"/>
          </a:xfrm>
          <a:solidFill>
            <a:schemeClr val="bg1"/>
          </a:solidFill>
          <a:ln w="38100">
            <a:noFill/>
          </a:ln>
          <a:effectLst/>
        </p:spPr>
        <p:txBody>
          <a:bodyPr>
            <a:normAutofit/>
          </a:bodyPr>
          <a:lstStyle/>
          <a:p>
            <a:pPr marL="0" indent="0" algn="ctr">
              <a:buNone/>
            </a:pPr>
            <a:endParaRPr lang="fr-CH">
              <a:latin typeface="Univers" panose="020B0503020202020204" pitchFamily="34" charset="0"/>
              <a:cs typeface="Calibri Light" panose="020F0302020204030204" pitchFamily="34" charset="0"/>
            </a:endParaRPr>
          </a:p>
          <a:p>
            <a:pPr marL="0" indent="0" algn="ctr">
              <a:buNone/>
            </a:pPr>
            <a:r>
              <a:rPr lang="fr-CH" i="1">
                <a:latin typeface="Palatino Linotype" panose="02040502050505030304" pitchFamily="18" charset="0"/>
                <a:cs typeface="Calibri Light" panose="020F0302020204030204" pitchFamily="34" charset="0"/>
              </a:rPr>
              <a:t>Q1. Complex hypotheses require complex analyses</a:t>
            </a:r>
          </a:p>
          <a:p>
            <a:pPr marL="0" indent="0" algn="ctr">
              <a:buNone/>
            </a:pPr>
            <a:endParaRPr lang="fr-CH" sz="2800">
              <a:latin typeface="Palatino Linotype" panose="02040502050505030304" pitchFamily="18" charset="0"/>
              <a:cs typeface="Calibri Light" panose="020F0302020204030204" pitchFamily="34" charset="0"/>
            </a:endParaRPr>
          </a:p>
          <a:p>
            <a:pPr marL="0" indent="0" algn="ctr">
              <a:buNone/>
            </a:pPr>
            <a:r>
              <a:rPr lang="fr-CH" sz="2400">
                <a:latin typeface="Century Gothic" panose="020B0502020202020204" pitchFamily="34" charset="0"/>
                <a:cs typeface="Calibri Light" panose="020F0302020204030204" pitchFamily="34" charset="0"/>
              </a:rPr>
              <a:t>TRUE</a:t>
            </a:r>
          </a:p>
          <a:p>
            <a:pPr marL="0" indent="0" algn="ctr">
              <a:buNone/>
            </a:pPr>
            <a:r>
              <a:rPr lang="fr-CH" sz="2400">
                <a:latin typeface="Century Gothic" panose="020B0502020202020204" pitchFamily="34" charset="0"/>
                <a:cs typeface="Calibri Light" panose="020F0302020204030204" pitchFamily="34" charset="0"/>
              </a:rPr>
              <a:t>FALSE</a:t>
            </a:r>
          </a:p>
        </p:txBody>
      </p:sp>
      <p:pic>
        <p:nvPicPr>
          <p:cNvPr id="5" name="Picture 4">
            <a:extLst>
              <a:ext uri="{FF2B5EF4-FFF2-40B4-BE49-F238E27FC236}">
                <a16:creationId xmlns:a16="http://schemas.microsoft.com/office/drawing/2014/main" id="{5598D441-E948-4D4C-BB38-9DEE3744D4C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6826" b="22505"/>
          <a:stretch/>
        </p:blipFill>
        <p:spPr>
          <a:xfrm>
            <a:off x="7320136" y="273857"/>
            <a:ext cx="4705007" cy="1023149"/>
          </a:xfrm>
          <a:prstGeom prst="rect">
            <a:avLst/>
          </a:prstGeom>
        </p:spPr>
      </p:pic>
    </p:spTree>
    <p:extLst>
      <p:ext uri="{BB962C8B-B14F-4D97-AF65-F5344CB8AC3E}">
        <p14:creationId xmlns:p14="http://schemas.microsoft.com/office/powerpoint/2010/main" val="4156537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9456" y="1600200"/>
            <a:ext cx="8928992" cy="4925144"/>
          </a:xfrm>
        </p:spPr>
        <p:txBody>
          <a:bodyPr>
            <a:normAutofit/>
          </a:bodyPr>
          <a:lstStyle/>
          <a:p>
            <a:r>
              <a:rPr lang="fr-CH" sz="1800">
                <a:latin typeface="Calibri Light" panose="020F0302020204030204" pitchFamily="34" charset="0"/>
                <a:cs typeface="Calibri Light" panose="020F0302020204030204" pitchFamily="34" charset="0"/>
              </a:rPr>
              <a:t>There is not necessarily a connection between the complexity of the hypothesis and the complexity of the analysis.</a:t>
            </a:r>
          </a:p>
          <a:p>
            <a:endParaRPr lang="fr-CH" sz="1800">
              <a:latin typeface="Calibri Light" panose="020F0302020204030204" pitchFamily="34" charset="0"/>
              <a:cs typeface="Calibri Light" panose="020F0302020204030204" pitchFamily="34" charset="0"/>
            </a:endParaRPr>
          </a:p>
          <a:p>
            <a:r>
              <a:rPr lang="fr-CH" sz="1800">
                <a:latin typeface="Calibri Light" panose="020F0302020204030204" pitchFamily="34" charset="0"/>
                <a:cs typeface="Calibri Light" panose="020F0302020204030204" pitchFamily="34" charset="0"/>
              </a:rPr>
              <a:t>If a simple </a:t>
            </a:r>
            <a:r>
              <a:rPr lang="fr-CH" sz="1800" i="1">
                <a:latin typeface="Calibri Light" panose="020F0302020204030204" pitchFamily="34" charset="0"/>
                <a:cs typeface="Calibri Light" panose="020F0302020204030204" pitchFamily="34" charset="0"/>
              </a:rPr>
              <a:t>t</a:t>
            </a:r>
            <a:r>
              <a:rPr lang="fr-CH" sz="1800">
                <a:latin typeface="Calibri Light" panose="020F0302020204030204" pitchFamily="34" charset="0"/>
                <a:cs typeface="Calibri Light" panose="020F0302020204030204" pitchFamily="34" charset="0"/>
              </a:rPr>
              <a:t>-test is sufficient to test your hypothesis, then this should be preferred method for analysis.</a:t>
            </a:r>
          </a:p>
          <a:p>
            <a:endParaRPr lang="fr-CH" sz="1800">
              <a:latin typeface="Calibri Light" panose="020F0302020204030204" pitchFamily="34" charset="0"/>
              <a:cs typeface="Calibri Light" panose="020F0302020204030204" pitchFamily="34" charset="0"/>
            </a:endParaRPr>
          </a:p>
          <a:p>
            <a:r>
              <a:rPr lang="fr-CH" sz="1800">
                <a:latin typeface="Calibri Light" panose="020F0302020204030204" pitchFamily="34" charset="0"/>
                <a:cs typeface="Calibri Light" panose="020F0302020204030204" pitchFamily="34" charset="0"/>
              </a:rPr>
              <a:t>Complex analyses introduce assumptions that you may not be aware of (e.g., SEM, random effects models, machine learning). You should only use these if </a:t>
            </a:r>
            <a:r>
              <a:rPr lang="fr-CH" sz="1800" b="1">
                <a:latin typeface="Calibri Light" panose="020F0302020204030204" pitchFamily="34" charset="0"/>
                <a:cs typeface="Calibri Light" panose="020F0302020204030204" pitchFamily="34" charset="0"/>
              </a:rPr>
              <a:t>(a)</a:t>
            </a:r>
            <a:r>
              <a:rPr lang="fr-CH" sz="1800">
                <a:latin typeface="Calibri Light" panose="020F0302020204030204" pitchFamily="34" charset="0"/>
                <a:cs typeface="Calibri Light" panose="020F0302020204030204" pitchFamily="34" charset="0"/>
              </a:rPr>
              <a:t> the study necessitates it and </a:t>
            </a:r>
            <a:r>
              <a:rPr lang="fr-CH" sz="1800" b="1">
                <a:latin typeface="Calibri Light" panose="020F0302020204030204" pitchFamily="34" charset="0"/>
                <a:cs typeface="Calibri Light" panose="020F0302020204030204" pitchFamily="34" charset="0"/>
              </a:rPr>
              <a:t>(b) </a:t>
            </a:r>
            <a:r>
              <a:rPr lang="fr-CH" sz="1800">
                <a:latin typeface="Calibri Light" panose="020F0302020204030204" pitchFamily="34" charset="0"/>
                <a:cs typeface="Calibri Light" panose="020F0302020204030204" pitchFamily="34" charset="0"/>
              </a:rPr>
              <a:t>you know what you are doing.</a:t>
            </a:r>
          </a:p>
          <a:p>
            <a:endParaRPr lang="fr-CH" sz="1800">
              <a:latin typeface="Calibri Light" panose="020F0302020204030204" pitchFamily="34" charset="0"/>
              <a:cs typeface="Calibri Light" panose="020F0302020204030204" pitchFamily="34" charset="0"/>
            </a:endParaRPr>
          </a:p>
          <a:p>
            <a:r>
              <a:rPr lang="fr-CH" sz="1800">
                <a:latin typeface="Calibri Light" panose="020F0302020204030204" pitchFamily="34" charset="0"/>
                <a:cs typeface="Calibri Light" panose="020F0302020204030204" pitchFamily="34" charset="0"/>
              </a:rPr>
              <a:t>On the other hand, </a:t>
            </a:r>
            <a:r>
              <a:rPr lang="fr-CH" sz="1800" b="1">
                <a:solidFill>
                  <a:srgbClr val="C00000"/>
                </a:solidFill>
                <a:latin typeface="Calibri Light" panose="020F0302020204030204" pitchFamily="34" charset="0"/>
                <a:cs typeface="Calibri Light" panose="020F0302020204030204" pitchFamily="34" charset="0"/>
              </a:rPr>
              <a:t>do not force your hypothesis to suit a </a:t>
            </a:r>
            <a:r>
              <a:rPr lang="fr-CH" sz="1800" b="1" i="1">
                <a:solidFill>
                  <a:srgbClr val="C00000"/>
                </a:solidFill>
                <a:latin typeface="Calibri Light" panose="020F0302020204030204" pitchFamily="34" charset="0"/>
                <a:cs typeface="Calibri Light" panose="020F0302020204030204" pitchFamily="34" charset="0"/>
              </a:rPr>
              <a:t>t</a:t>
            </a:r>
            <a:r>
              <a:rPr lang="fr-CH" sz="1800" b="1">
                <a:solidFill>
                  <a:srgbClr val="C00000"/>
                </a:solidFill>
                <a:latin typeface="Calibri Light" panose="020F0302020204030204" pitchFamily="34" charset="0"/>
                <a:cs typeface="Calibri Light" panose="020F0302020204030204" pitchFamily="34" charset="0"/>
              </a:rPr>
              <a:t>-test!</a:t>
            </a:r>
            <a:r>
              <a:rPr lang="fr-CH" sz="1800" b="1">
                <a:solidFill>
                  <a:schemeClr val="accent2">
                    <a:lumMod val="75000"/>
                  </a:schemeClr>
                </a:solidFill>
                <a:latin typeface="Calibri Light" panose="020F0302020204030204" pitchFamily="34" charset="0"/>
                <a:cs typeface="Calibri Light" panose="020F0302020204030204" pitchFamily="34" charset="0"/>
              </a:rPr>
              <a:t> </a:t>
            </a:r>
            <a:r>
              <a:rPr lang="fr-CH" sz="1800">
                <a:latin typeface="Calibri Light" panose="020F0302020204030204" pitchFamily="34" charset="0"/>
                <a:cs typeface="Calibri Light" panose="020F0302020204030204" pitchFamily="34" charset="0"/>
              </a:rPr>
              <a:t>Use a complex analysis if it is appropriate and can be motivated. Sometimes this requires challenging establishments…</a:t>
            </a:r>
          </a:p>
          <a:p>
            <a:pPr marL="0" indent="0">
              <a:buNone/>
            </a:pPr>
            <a:endParaRPr lang="fr-CH" sz="1800">
              <a:latin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A1. FALSE</a:t>
            </a:r>
            <a:endParaRPr lang="en-GB" sz="3200">
              <a:solidFill>
                <a:schemeClr val="tx2">
                  <a:lumMod val="75000"/>
                </a:schemeClr>
              </a:solidFill>
              <a:latin typeface="Tw Cen MT" panose="020B0602020104020603" pitchFamily="34" charset="0"/>
            </a:endParaRPr>
          </a:p>
        </p:txBody>
      </p:sp>
      <p:sp>
        <p:nvSpPr>
          <p:cNvPr id="4" name="Slide Number Placeholder 3">
            <a:extLst>
              <a:ext uri="{FF2B5EF4-FFF2-40B4-BE49-F238E27FC236}">
                <a16:creationId xmlns:a16="http://schemas.microsoft.com/office/drawing/2014/main" id="{B7A77AD7-3F50-4662-A977-7E66E7661FB5}"/>
              </a:ext>
            </a:extLst>
          </p:cNvPr>
          <p:cNvSpPr>
            <a:spLocks noGrp="1"/>
          </p:cNvSpPr>
          <p:nvPr>
            <p:ph type="sldNum" sz="quarter" idx="12"/>
          </p:nvPr>
        </p:nvSpPr>
        <p:spPr/>
        <p:txBody>
          <a:bodyPr/>
          <a:lstStyle/>
          <a:p>
            <a:fld id="{C1FDBBE5-22A6-4526-9CE2-8F57881DBE87}" type="slidenum">
              <a:rPr lang="en-GB" smtClean="0"/>
              <a:t>9</a:t>
            </a:fld>
            <a:endParaRPr lang="en-GB"/>
          </a:p>
        </p:txBody>
      </p:sp>
      <p:cxnSp>
        <p:nvCxnSpPr>
          <p:cNvPr id="13" name="Straight Connector 12">
            <a:extLst>
              <a:ext uri="{FF2B5EF4-FFF2-40B4-BE49-F238E27FC236}">
                <a16:creationId xmlns:a16="http://schemas.microsoft.com/office/drawing/2014/main" id="{76FD5FAF-38FF-4FFA-B75B-8DF35CE04597}"/>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11860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50382</TotalTime>
  <Words>3725</Words>
  <Application>Microsoft Office PowerPoint</Application>
  <PresentationFormat>Widescreen</PresentationFormat>
  <Paragraphs>582</Paragraphs>
  <Slides>55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55</vt:i4>
      </vt:variant>
    </vt:vector>
  </HeadingPairs>
  <TitlesOfParts>
    <vt:vector size="67" baseType="lpstr">
      <vt:lpstr>Arial</vt:lpstr>
      <vt:lpstr>Calibri</vt:lpstr>
      <vt:lpstr>Calibri Light</vt:lpstr>
      <vt:lpstr>Cambria Math</vt:lpstr>
      <vt:lpstr>Century Gothic</vt:lpstr>
      <vt:lpstr>Courier New</vt:lpstr>
      <vt:lpstr>Franklin Gothic Medium</vt:lpstr>
      <vt:lpstr>Palatino Linotype</vt:lpstr>
      <vt:lpstr>Times New Roman</vt:lpstr>
      <vt:lpstr>Tw Cen MT</vt:lpstr>
      <vt:lpstr>Univers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Université de Genève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Meuleman</dc:creator>
  <cp:lastModifiedBy>Ben Meuleman</cp:lastModifiedBy>
  <cp:revision>2088</cp:revision>
  <cp:lastPrinted>2020-01-21T15:20:45Z</cp:lastPrinted>
  <dcterms:created xsi:type="dcterms:W3CDTF">2015-11-28T18:57:21Z</dcterms:created>
  <dcterms:modified xsi:type="dcterms:W3CDTF">2022-01-20T13:46:48Z</dcterms:modified>
</cp:coreProperties>
</file>