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4.jpg" ContentType="image/jpeg"/>
  <Override PartName="/ppt/media/image6.jpg" ContentType="image/jpeg"/>
  <Override PartName="/ppt/media/image9.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398" r:id="rId2"/>
    <p:sldId id="802" r:id="rId3"/>
    <p:sldId id="803" r:id="rId4"/>
    <p:sldId id="801" r:id="rId5"/>
    <p:sldId id="969" r:id="rId6"/>
    <p:sldId id="1152" r:id="rId7"/>
    <p:sldId id="784" r:id="rId8"/>
    <p:sldId id="1151" r:id="rId9"/>
    <p:sldId id="1153" r:id="rId10"/>
    <p:sldId id="1212" r:id="rId11"/>
    <p:sldId id="1156" r:id="rId12"/>
    <p:sldId id="1158" r:id="rId13"/>
    <p:sldId id="1159" r:id="rId14"/>
    <p:sldId id="1170" r:id="rId15"/>
    <p:sldId id="1163" r:id="rId16"/>
    <p:sldId id="1164" r:id="rId17"/>
    <p:sldId id="1165" r:id="rId18"/>
    <p:sldId id="1166" r:id="rId19"/>
    <p:sldId id="1167" r:id="rId20"/>
    <p:sldId id="1162" r:id="rId21"/>
    <p:sldId id="1161" r:id="rId22"/>
    <p:sldId id="1168" r:id="rId23"/>
    <p:sldId id="1169" r:id="rId24"/>
    <p:sldId id="1171" r:id="rId25"/>
    <p:sldId id="1213" r:id="rId26"/>
    <p:sldId id="1269" r:id="rId27"/>
    <p:sldId id="1172" r:id="rId28"/>
    <p:sldId id="1217" r:id="rId29"/>
    <p:sldId id="1173" r:id="rId30"/>
    <p:sldId id="1174" r:id="rId31"/>
    <p:sldId id="1175" r:id="rId32"/>
    <p:sldId id="1271" r:id="rId33"/>
    <p:sldId id="1272" r:id="rId34"/>
    <p:sldId id="1177" r:id="rId35"/>
    <p:sldId id="1214" r:id="rId36"/>
    <p:sldId id="1178" r:id="rId37"/>
    <p:sldId id="1179" r:id="rId38"/>
    <p:sldId id="1180" r:id="rId39"/>
    <p:sldId id="1181" r:id="rId40"/>
    <p:sldId id="1182" r:id="rId41"/>
    <p:sldId id="1183" r:id="rId42"/>
    <p:sldId id="1186" r:id="rId43"/>
    <p:sldId id="1184" r:id="rId44"/>
    <p:sldId id="1270" r:id="rId45"/>
    <p:sldId id="1185" r:id="rId46"/>
    <p:sldId id="1187" r:id="rId47"/>
    <p:sldId id="1188" r:id="rId48"/>
    <p:sldId id="1190" r:id="rId49"/>
    <p:sldId id="1191" r:id="rId50"/>
    <p:sldId id="1192" r:id="rId51"/>
    <p:sldId id="1193" r:id="rId52"/>
    <p:sldId id="1194" r:id="rId53"/>
    <p:sldId id="1196" r:id="rId54"/>
    <p:sldId id="1197" r:id="rId55"/>
    <p:sldId id="1220" r:id="rId56"/>
    <p:sldId id="1199" r:id="rId57"/>
    <p:sldId id="1200" r:id="rId58"/>
    <p:sldId id="1201" r:id="rId59"/>
    <p:sldId id="1202" r:id="rId60"/>
    <p:sldId id="1203" r:id="rId61"/>
    <p:sldId id="1215" r:id="rId62"/>
    <p:sldId id="1204" r:id="rId63"/>
    <p:sldId id="1195" r:id="rId64"/>
    <p:sldId id="1216" r:id="rId65"/>
  </p:sldIdLst>
  <p:sldSz cx="12192000" cy="6858000"/>
  <p:notesSz cx="68119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A131"/>
    <a:srgbClr val="CC9900"/>
    <a:srgbClr val="9900CC"/>
    <a:srgbClr val="58B931"/>
    <a:srgbClr val="97ACC5"/>
    <a:srgbClr val="FBF3B7"/>
    <a:srgbClr val="125862"/>
    <a:srgbClr val="966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5407" autoAdjust="0"/>
  </p:normalViewPr>
  <p:slideViewPr>
    <p:cSldViewPr>
      <p:cViewPr varScale="1">
        <p:scale>
          <a:sx n="114" d="100"/>
          <a:sy n="114" d="100"/>
        </p:scale>
        <p:origin x="41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D032EE-0FC6-4BCE-8B74-C316D0C476AF}"/>
              </a:ext>
            </a:extLst>
          </p:cNvPr>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CH"/>
          </a:p>
        </p:txBody>
      </p:sp>
      <p:sp>
        <p:nvSpPr>
          <p:cNvPr id="3" name="Date Placeholder 2">
            <a:extLst>
              <a:ext uri="{FF2B5EF4-FFF2-40B4-BE49-F238E27FC236}">
                <a16:creationId xmlns:a16="http://schemas.microsoft.com/office/drawing/2014/main" id="{E8D53F15-A713-4188-8829-664B293265D9}"/>
              </a:ext>
            </a:extLst>
          </p:cNvPr>
          <p:cNvSpPr>
            <a:spLocks noGrp="1"/>
          </p:cNvSpPr>
          <p:nvPr>
            <p:ph type="dt" sz="quarter" idx="1"/>
          </p:nvPr>
        </p:nvSpPr>
        <p:spPr>
          <a:xfrm>
            <a:off x="3859213" y="0"/>
            <a:ext cx="2951162" cy="498475"/>
          </a:xfrm>
          <a:prstGeom prst="rect">
            <a:avLst/>
          </a:prstGeom>
        </p:spPr>
        <p:txBody>
          <a:bodyPr vert="horz" lIns="91440" tIns="45720" rIns="91440" bIns="45720" rtlCol="0"/>
          <a:lstStyle>
            <a:lvl1pPr algn="r">
              <a:defRPr sz="1200"/>
            </a:lvl1pPr>
          </a:lstStyle>
          <a:p>
            <a:fld id="{C5EA1C2A-8C86-48BC-BAA0-C33BFAAC43E0}" type="datetimeFigureOut">
              <a:rPr lang="en-CH" smtClean="0"/>
              <a:t>17/11/2022</a:t>
            </a:fld>
            <a:endParaRPr lang="en-CH"/>
          </a:p>
        </p:txBody>
      </p:sp>
      <p:sp>
        <p:nvSpPr>
          <p:cNvPr id="4" name="Footer Placeholder 3">
            <a:extLst>
              <a:ext uri="{FF2B5EF4-FFF2-40B4-BE49-F238E27FC236}">
                <a16:creationId xmlns:a16="http://schemas.microsoft.com/office/drawing/2014/main" id="{299EDF6A-5551-47BD-80F9-9846581D9EC3}"/>
              </a:ext>
            </a:extLst>
          </p:cNvPr>
          <p:cNvSpPr>
            <a:spLocks noGrp="1"/>
          </p:cNvSpPr>
          <p:nvPr>
            <p:ph type="ftr" sz="quarter" idx="2"/>
          </p:nvPr>
        </p:nvSpPr>
        <p:spPr>
          <a:xfrm>
            <a:off x="0" y="9444038"/>
            <a:ext cx="2951163" cy="498475"/>
          </a:xfrm>
          <a:prstGeom prst="rect">
            <a:avLst/>
          </a:prstGeom>
        </p:spPr>
        <p:txBody>
          <a:bodyPr vert="horz" lIns="91440" tIns="45720" rIns="91440" bIns="45720" rtlCol="0" anchor="b"/>
          <a:lstStyle>
            <a:lvl1pPr algn="l">
              <a:defRPr sz="1200"/>
            </a:lvl1pPr>
          </a:lstStyle>
          <a:p>
            <a:endParaRPr lang="en-CH"/>
          </a:p>
        </p:txBody>
      </p:sp>
      <p:sp>
        <p:nvSpPr>
          <p:cNvPr id="5" name="Slide Number Placeholder 4">
            <a:extLst>
              <a:ext uri="{FF2B5EF4-FFF2-40B4-BE49-F238E27FC236}">
                <a16:creationId xmlns:a16="http://schemas.microsoft.com/office/drawing/2014/main" id="{4B831C90-A430-413D-AFC3-5A9F68C2F9FC}"/>
              </a:ext>
            </a:extLst>
          </p:cNvPr>
          <p:cNvSpPr>
            <a:spLocks noGrp="1"/>
          </p:cNvSpPr>
          <p:nvPr>
            <p:ph type="sldNum" sz="quarter" idx="3"/>
          </p:nvPr>
        </p:nvSpPr>
        <p:spPr>
          <a:xfrm>
            <a:off x="3859213" y="9444038"/>
            <a:ext cx="2951162" cy="498475"/>
          </a:xfrm>
          <a:prstGeom prst="rect">
            <a:avLst/>
          </a:prstGeom>
        </p:spPr>
        <p:txBody>
          <a:bodyPr vert="horz" lIns="91440" tIns="45720" rIns="91440" bIns="45720" rtlCol="0" anchor="b"/>
          <a:lstStyle>
            <a:lvl1pPr algn="r">
              <a:defRPr sz="1200"/>
            </a:lvl1pPr>
          </a:lstStyle>
          <a:p>
            <a:fld id="{A03E4B80-EE47-4A2B-A23A-4E69158DAFC1}" type="slidenum">
              <a:rPr lang="en-CH" smtClean="0"/>
              <a:t>‹#›</a:t>
            </a:fld>
            <a:endParaRPr lang="en-CH"/>
          </a:p>
        </p:txBody>
      </p:sp>
    </p:spTree>
    <p:extLst>
      <p:ext uri="{BB962C8B-B14F-4D97-AF65-F5344CB8AC3E}">
        <p14:creationId xmlns:p14="http://schemas.microsoft.com/office/powerpoint/2010/main" val="291408433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1851"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8536" y="1"/>
            <a:ext cx="2951851" cy="498852"/>
          </a:xfrm>
          <a:prstGeom prst="rect">
            <a:avLst/>
          </a:prstGeom>
        </p:spPr>
        <p:txBody>
          <a:bodyPr vert="horz" lIns="91440" tIns="45720" rIns="91440" bIns="45720" rtlCol="0"/>
          <a:lstStyle>
            <a:lvl1pPr algn="r">
              <a:defRPr sz="1200"/>
            </a:lvl1pPr>
          </a:lstStyle>
          <a:p>
            <a:fld id="{98824CB4-0329-44D2-8D35-5AA3CADFEC42}" type="datetimeFigureOut">
              <a:rPr lang="en-GB" smtClean="0"/>
              <a:t>17/11/2022</a:t>
            </a:fld>
            <a:endParaRPr lang="en-GB"/>
          </a:p>
        </p:txBody>
      </p:sp>
      <p:sp>
        <p:nvSpPr>
          <p:cNvPr id="4" name="Slide Image Placeholder 3"/>
          <p:cNvSpPr>
            <a:spLocks noGrp="1" noRot="1" noChangeAspect="1"/>
          </p:cNvSpPr>
          <p:nvPr>
            <p:ph type="sldImg" idx="2"/>
          </p:nvPr>
        </p:nvSpPr>
        <p:spPr>
          <a:xfrm>
            <a:off x="423863"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197" y="4784834"/>
            <a:ext cx="5449570" cy="391486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B5939602-0E2D-47BB-A83D-FEA357011C12}" type="slidenum">
              <a:rPr lang="en-GB" smtClean="0"/>
              <a:t>‹#›</a:t>
            </a:fld>
            <a:endParaRPr lang="en-GB"/>
          </a:p>
        </p:txBody>
      </p:sp>
    </p:spTree>
    <p:extLst>
      <p:ext uri="{BB962C8B-B14F-4D97-AF65-F5344CB8AC3E}">
        <p14:creationId xmlns:p14="http://schemas.microsoft.com/office/powerpoint/2010/main" val="38176326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1B04362-D5BD-49F0-8637-F04C1F3F5DDC}" type="datetime1">
              <a:rPr lang="en-GB" smtClean="0"/>
              <a:t>17/11/2022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286464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8F3B79-AB64-4716-A2B1-898528CF22EB}" type="datetime1">
              <a:rPr lang="en-GB" smtClean="0"/>
              <a:t>17/11/2022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320420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5632A7-1093-4725-A219-C3E79854E8FA}" type="datetime1">
              <a:rPr lang="en-GB" smtClean="0"/>
              <a:t>17/11/2022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50919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7AFD01-B4D8-4FBE-BCE9-0FBFEEA040B7}" type="datetime1">
              <a:rPr lang="en-GB" smtClean="0"/>
              <a:t>17/11/2022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798746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08C176-0648-4256-BAF8-404E576B675B}" type="datetime1">
              <a:rPr lang="en-GB" smtClean="0"/>
              <a:t>17/11/2022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30564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79FEE28-A7E0-4DFE-A010-75920CE3DC5F}" type="datetime1">
              <a:rPr lang="en-GB" smtClean="0"/>
              <a:t>17/11/2022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71154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6F17A1-6285-4F41-8411-9A019F77BEA4}" type="datetime1">
              <a:rPr lang="en-GB" smtClean="0"/>
              <a:t>17/11/2022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165985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024190-CDAC-4984-9248-0ACA79998B9A}" type="datetime1">
              <a:rPr lang="en-GB" smtClean="0"/>
              <a:t>17/11/2022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18700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A4817-6DE5-4766-9B92-8D7BE5808CD8}" type="datetime1">
              <a:rPr lang="en-GB" smtClean="0"/>
              <a:t>17/11/2022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745246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DD3507-FE32-4239-83D9-1FC25303EEA0}" type="datetime1">
              <a:rPr lang="en-GB" smtClean="0"/>
              <a:t>17/11/2022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323342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7D80E4-E0D4-48A8-B319-39830FEFA612}" type="datetime1">
              <a:rPr lang="en-GB" smtClean="0"/>
              <a:t>17/11/2022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073918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C1AF9-FBA9-4148-B970-1DE4513D7A31}" type="datetime1">
              <a:rPr lang="en-GB" smtClean="0"/>
              <a:t>17/11/2022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DBBE5-22A6-4526-9CE2-8F57881DBE87}" type="slidenum">
              <a:rPr lang="en-GB" smtClean="0"/>
              <a:t>‹#›</a:t>
            </a:fld>
            <a:endParaRPr lang="en-GB"/>
          </a:p>
        </p:txBody>
      </p:sp>
    </p:spTree>
    <p:extLst>
      <p:ext uri="{BB962C8B-B14F-4D97-AF65-F5344CB8AC3E}">
        <p14:creationId xmlns:p14="http://schemas.microsoft.com/office/powerpoint/2010/main" val="1789517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en.wikipedia.org/wiki/Binomial_proportion_confidence_interva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use-r-carlvogt.github.io/prochains-lunchs/"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en.wikipedia.org/wiki/Poisson_distribution"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21646" y="2152146"/>
            <a:ext cx="9548708" cy="916469"/>
          </a:xfrm>
          <a:prstGeom prst="rect">
            <a:avLst/>
          </a:prstGeom>
          <a:noFill/>
        </p:spPr>
        <p:txBody>
          <a:bodyPr wrap="square" rtlCol="0">
            <a:spAutoFit/>
          </a:bodyPr>
          <a:lstStyle/>
          <a:p>
            <a:pPr algn="ctr">
              <a:lnSpc>
                <a:spcPct val="150000"/>
              </a:lnSpc>
            </a:pPr>
            <a:r>
              <a:rPr lang="fr-CH" sz="4000" b="1" dirty="0" err="1">
                <a:solidFill>
                  <a:schemeClr val="tx2">
                    <a:lumMod val="75000"/>
                  </a:schemeClr>
                </a:solidFill>
                <a:latin typeface="Tw Cen MT" panose="020B0602020104020603" pitchFamily="34" charset="0"/>
              </a:rPr>
              <a:t>Logistic</a:t>
            </a:r>
            <a:r>
              <a:rPr lang="fr-CH" sz="4000" b="1" dirty="0">
                <a:solidFill>
                  <a:schemeClr val="tx2">
                    <a:lumMod val="75000"/>
                  </a:schemeClr>
                </a:solidFill>
                <a:latin typeface="Tw Cen MT" panose="020B0602020104020603" pitchFamily="34" charset="0"/>
              </a:rPr>
              <a:t> </a:t>
            </a:r>
            <a:r>
              <a:rPr lang="fr-CH" sz="4000" b="1" dirty="0" err="1">
                <a:solidFill>
                  <a:schemeClr val="tx2">
                    <a:lumMod val="75000"/>
                  </a:schemeClr>
                </a:solidFill>
                <a:latin typeface="Tw Cen MT" panose="020B0602020104020603" pitchFamily="34" charset="0"/>
              </a:rPr>
              <a:t>Regression</a:t>
            </a:r>
            <a:r>
              <a:rPr lang="fr-CH" sz="4000" b="1" dirty="0">
                <a:solidFill>
                  <a:schemeClr val="tx2">
                    <a:lumMod val="75000"/>
                  </a:schemeClr>
                </a:solidFill>
                <a:latin typeface="Tw Cen MT" panose="020B0602020104020603" pitchFamily="34" charset="0"/>
              </a:rPr>
              <a:t> I</a:t>
            </a:r>
          </a:p>
        </p:txBody>
      </p:sp>
      <p:cxnSp>
        <p:nvCxnSpPr>
          <p:cNvPr id="6" name="Straight Connector 5"/>
          <p:cNvCxnSpPr>
            <a:cxnSpLocks/>
          </p:cNvCxnSpPr>
          <p:nvPr/>
        </p:nvCxnSpPr>
        <p:spPr>
          <a:xfrm>
            <a:off x="911424" y="2060848"/>
            <a:ext cx="10225136"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13080" y="3721095"/>
            <a:ext cx="3994234" cy="1508105"/>
          </a:xfrm>
          <a:prstGeom prst="rect">
            <a:avLst/>
          </a:prstGeom>
          <a:noFill/>
        </p:spPr>
        <p:txBody>
          <a:bodyPr wrap="none" rtlCol="0">
            <a:spAutoFit/>
          </a:bodyPr>
          <a:lstStyle/>
          <a:p>
            <a:pPr algn="ctr"/>
            <a:r>
              <a:rPr lang="fr-CH" sz="1600" dirty="0">
                <a:latin typeface="Calibri Light" panose="020F0302020204030204" pitchFamily="34" charset="0"/>
                <a:cs typeface="Calibri Light" panose="020F0302020204030204" pitchFamily="34" charset="0"/>
              </a:rPr>
              <a:t>Ben Meuleman, </a:t>
            </a:r>
            <a:r>
              <a:rPr lang="fr-CH" sz="1600" dirty="0" err="1">
                <a:latin typeface="Calibri Light" panose="020F0302020204030204" pitchFamily="34" charset="0"/>
                <a:cs typeface="Calibri Light" panose="020F0302020204030204" pitchFamily="34" charset="0"/>
              </a:rPr>
              <a:t>Ph.D</a:t>
            </a:r>
            <a:r>
              <a:rPr lang="fr-CH" sz="1600" dirty="0">
                <a:latin typeface="Calibri Light" panose="020F0302020204030204" pitchFamily="34" charset="0"/>
                <a:cs typeface="Calibri Light" panose="020F0302020204030204" pitchFamily="34" charset="0"/>
              </a:rPr>
              <a:t>.</a:t>
            </a:r>
          </a:p>
          <a:p>
            <a:pPr algn="ctr"/>
            <a:r>
              <a:rPr lang="fr-CH" sz="1600" dirty="0" err="1">
                <a:latin typeface="Calibri Light" panose="020F0302020204030204" pitchFamily="34" charset="0"/>
                <a:cs typeface="Calibri Light" panose="020F0302020204030204" pitchFamily="34" charset="0"/>
              </a:rPr>
              <a:t>Swiss</a:t>
            </a:r>
            <a:r>
              <a:rPr lang="fr-CH" sz="1600" dirty="0">
                <a:latin typeface="Calibri Light" panose="020F0302020204030204" pitchFamily="34" charset="0"/>
                <a:cs typeface="Calibri Light" panose="020F0302020204030204" pitchFamily="34" charset="0"/>
              </a:rPr>
              <a:t> Center for Affective Sciences</a:t>
            </a:r>
          </a:p>
          <a:p>
            <a:pPr algn="ctr"/>
            <a:r>
              <a:rPr lang="fr-CH" sz="1600" dirty="0">
                <a:latin typeface="Calibri Light" panose="020F0302020204030204" pitchFamily="34" charset="0"/>
                <a:cs typeface="Calibri Light" panose="020F0302020204030204" pitchFamily="34" charset="0"/>
              </a:rPr>
              <a:t>Université de Genève</a:t>
            </a:r>
          </a:p>
          <a:p>
            <a:pPr algn="ctr"/>
            <a:endParaRPr lang="fr-CH" sz="1000" dirty="0">
              <a:latin typeface="Calibri Light" panose="020F0302020204030204" pitchFamily="34" charset="0"/>
              <a:cs typeface="Calibri Light" panose="020F0302020204030204" pitchFamily="34" charset="0"/>
            </a:endParaRPr>
          </a:p>
          <a:p>
            <a:pPr algn="ctr"/>
            <a:r>
              <a:rPr lang="fr-CH" sz="1600">
                <a:latin typeface="Calibri Light" panose="020F0302020204030204" pitchFamily="34" charset="0"/>
                <a:cs typeface="Calibri Light" panose="020F0302020204030204" pitchFamily="34" charset="0"/>
              </a:rPr>
              <a:t>Workshop series on advanced statistical topics</a:t>
            </a:r>
            <a:endParaRPr lang="fr-CH" sz="1600" dirty="0">
              <a:latin typeface="Calibri Light" panose="020F0302020204030204" pitchFamily="34" charset="0"/>
              <a:cs typeface="Calibri Light" panose="020F0302020204030204" pitchFamily="34" charset="0"/>
            </a:endParaRPr>
          </a:p>
          <a:p>
            <a:pPr algn="ctr"/>
            <a:r>
              <a:rPr lang="fr-CH" sz="1600">
                <a:latin typeface="Calibri Light" panose="020F0302020204030204" pitchFamily="34" charset="0"/>
                <a:cs typeface="Calibri Light" panose="020F0302020204030204" pitchFamily="34" charset="0"/>
              </a:rPr>
              <a:t>November 17, 2022</a:t>
            </a:r>
            <a:endParaRPr lang="en-GB" sz="1600" dirty="0">
              <a:latin typeface="Calibri Light" panose="020F0302020204030204" pitchFamily="34" charset="0"/>
              <a:cs typeface="Calibri Light" panose="020F030202020403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15681" y="5373216"/>
            <a:ext cx="2010373" cy="773221"/>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1944" y="5574809"/>
            <a:ext cx="1584176" cy="45743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80176" y="5443180"/>
            <a:ext cx="1368152" cy="703256"/>
          </a:xfrm>
          <a:prstGeom prst="rect">
            <a:avLst/>
          </a:prstGeom>
        </p:spPr>
      </p:pic>
      <p:cxnSp>
        <p:nvCxnSpPr>
          <p:cNvPr id="12" name="Straight Connector 11">
            <a:extLst>
              <a:ext uri="{FF2B5EF4-FFF2-40B4-BE49-F238E27FC236}">
                <a16:creationId xmlns:a16="http://schemas.microsoft.com/office/drawing/2014/main" id="{AC47809B-B105-4D08-9F20-E7368AB7D889}"/>
              </a:ext>
            </a:extLst>
          </p:cNvPr>
          <p:cNvCxnSpPr>
            <a:cxnSpLocks/>
          </p:cNvCxnSpPr>
          <p:nvPr/>
        </p:nvCxnSpPr>
        <p:spPr>
          <a:xfrm>
            <a:off x="911424" y="3356992"/>
            <a:ext cx="10225136"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707A8360-4051-44A8-9A38-6268126CCC2C}"/>
              </a:ext>
            </a:extLst>
          </p:cNvPr>
          <p:cNvSpPr>
            <a:spLocks noGrp="1"/>
          </p:cNvSpPr>
          <p:nvPr>
            <p:ph type="sldNum" sz="quarter" idx="12"/>
          </p:nvPr>
        </p:nvSpPr>
        <p:spPr/>
        <p:txBody>
          <a:bodyPr/>
          <a:lstStyle/>
          <a:p>
            <a:fld id="{C1FDBBE5-22A6-4526-9CE2-8F57881DBE87}" type="slidenum">
              <a:rPr lang="en-GB" smtClean="0"/>
              <a:t>1</a:t>
            </a:fld>
            <a:endParaRPr lang="en-GB"/>
          </a:p>
        </p:txBody>
      </p:sp>
    </p:spTree>
    <p:extLst>
      <p:ext uri="{BB962C8B-B14F-4D97-AF65-F5344CB8AC3E}">
        <p14:creationId xmlns:p14="http://schemas.microsoft.com/office/powerpoint/2010/main" val="2036949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5328592" cy="4925144"/>
          </a:xfrm>
        </p:spPr>
        <p:txBody>
          <a:bodyPr>
            <a:normAutofit/>
          </a:bodyPr>
          <a:lstStyle/>
          <a:p>
            <a:r>
              <a:rPr lang="fr-CH" sz="1600" dirty="0">
                <a:latin typeface="Calibri Light" panose="020F0302020204030204" pitchFamily="34" charset="0"/>
                <a:cs typeface="Calibri Light" panose="020F0302020204030204" pitchFamily="34" charset="0"/>
              </a:rPr>
              <a:t>In </a:t>
            </a:r>
            <a:r>
              <a:rPr lang="fr-CH" sz="1600" dirty="0" err="1">
                <a:latin typeface="Calibri Light" panose="020F0302020204030204" pitchFamily="34" charset="0"/>
                <a:cs typeface="Calibri Light" panose="020F0302020204030204" pitchFamily="34" charset="0"/>
              </a:rPr>
              <a:t>examples</a:t>
            </a:r>
            <a:r>
              <a:rPr lang="fr-CH" sz="1600" dirty="0">
                <a:latin typeface="Calibri Light" panose="020F0302020204030204" pitchFamily="34" charset="0"/>
                <a:cs typeface="Calibri Light" panose="020F0302020204030204" pitchFamily="34" charset="0"/>
              </a:rPr>
              <a:t> (A)–(D), the </a:t>
            </a:r>
            <a:r>
              <a:rPr lang="fr-CH" sz="1600" dirty="0" err="1">
                <a:latin typeface="Calibri Light" panose="020F0302020204030204" pitchFamily="34" charset="0"/>
                <a:cs typeface="Calibri Light" panose="020F0302020204030204" pitchFamily="34" charset="0"/>
              </a:rPr>
              <a:t>choices</a:t>
            </a:r>
            <a:r>
              <a:rPr lang="fr-CH" sz="1600" dirty="0">
                <a:latin typeface="Calibri Light" panose="020F0302020204030204" pitchFamily="34" charset="0"/>
                <a:cs typeface="Calibri Light" panose="020F0302020204030204" pitchFamily="34" charset="0"/>
              </a:rPr>
              <a:t> are </a:t>
            </a:r>
            <a:r>
              <a:rPr lang="fr-CH" sz="1600" dirty="0" err="1">
                <a:solidFill>
                  <a:srgbClr val="0070C0"/>
                </a:solidFill>
                <a:latin typeface="Calibri Light" panose="020F0302020204030204" pitchFamily="34" charset="0"/>
                <a:cs typeface="Calibri Light" panose="020F0302020204030204" pitchFamily="34" charset="0"/>
              </a:rPr>
              <a:t>binary</a:t>
            </a:r>
            <a:r>
              <a:rPr lang="fr-CH" sz="1600" dirty="0">
                <a:solidFill>
                  <a:srgbClr val="0070C0"/>
                </a:solidFill>
                <a:latin typeface="Calibri Light" panose="020F0302020204030204" pitchFamily="34" charset="0"/>
                <a:cs typeface="Calibri Light" panose="020F0302020204030204" pitchFamily="34" charset="0"/>
              </a:rPr>
              <a:t> and exclusive</a:t>
            </a:r>
            <a:r>
              <a:rPr lang="fr-CH" sz="1600" dirty="0">
                <a:latin typeface="Calibri Light" panose="020F0302020204030204" pitchFamily="34" charset="0"/>
                <a:cs typeface="Calibri Light" panose="020F0302020204030204" pitchFamily="34" charset="0"/>
              </a:rPr>
              <a:t>. There are </a:t>
            </a:r>
            <a:r>
              <a:rPr lang="fr-CH" sz="1600" dirty="0" err="1">
                <a:latin typeface="Calibri Light" panose="020F0302020204030204" pitchFamily="34" charset="0"/>
                <a:cs typeface="Calibri Light" panose="020F0302020204030204" pitchFamily="34" charset="0"/>
              </a:rPr>
              <a:t>two</a:t>
            </a:r>
            <a:r>
              <a:rPr lang="fr-CH" sz="1600" dirty="0">
                <a:latin typeface="Calibri Light" panose="020F0302020204030204" pitchFamily="34" charset="0"/>
                <a:cs typeface="Calibri Light" panose="020F0302020204030204" pitchFamily="34" charset="0"/>
              </a:rPr>
              <a:t> options, and </a:t>
            </a:r>
            <a:r>
              <a:rPr lang="fr-CH" sz="1600" dirty="0" err="1">
                <a:latin typeface="Calibri Light" panose="020F0302020204030204" pitchFamily="34" charset="0"/>
                <a:cs typeface="Calibri Light" panose="020F0302020204030204" pitchFamily="34" charset="0"/>
              </a:rPr>
              <a:t>only</a:t>
            </a:r>
            <a:r>
              <a:rPr lang="fr-CH" sz="1600" dirty="0">
                <a:latin typeface="Calibri Light" panose="020F0302020204030204" pitchFamily="34" charset="0"/>
                <a:cs typeface="Calibri Light" panose="020F0302020204030204" pitchFamily="34" charset="0"/>
              </a:rPr>
              <a:t> one option can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realized</a:t>
            </a:r>
            <a:r>
              <a:rPr lang="fr-CH" sz="1600" dirty="0">
                <a:latin typeface="Calibri Light" panose="020F0302020204030204" pitchFamily="34" charset="0"/>
                <a:cs typeface="Calibri Light" panose="020F0302020204030204" pitchFamily="34" charset="0"/>
              </a:rPr>
              <a:t> at a time or per </a:t>
            </a:r>
            <a:r>
              <a:rPr lang="fr-CH" sz="1600" dirty="0" err="1">
                <a:latin typeface="Calibri Light" panose="020F0302020204030204" pitchFamily="34" charset="0"/>
                <a:cs typeface="Calibri Light" panose="020F0302020204030204" pitchFamily="34" charset="0"/>
              </a:rPr>
              <a:t>person</a:t>
            </a:r>
            <a:r>
              <a:rPr lang="fr-CH" sz="1600" dirty="0">
                <a:latin typeface="Calibri Light" panose="020F0302020204030204" pitchFamily="34" charset="0"/>
                <a:cs typeface="Calibri Light" panose="020F0302020204030204" pitchFamily="34" charset="0"/>
              </a:rPr>
              <a:t>.</a:t>
            </a:r>
          </a:p>
          <a:p>
            <a:endParaRPr lang="fr-CH" sz="1600" dirty="0">
              <a:latin typeface="Calibri Light" panose="020F0302020204030204" pitchFamily="34" charset="0"/>
              <a:cs typeface="Calibri Light" panose="020F0302020204030204" pitchFamily="34" charset="0"/>
            </a:endParaRPr>
          </a:p>
          <a:p>
            <a:r>
              <a:rPr lang="fr-CH" sz="1600" dirty="0" err="1">
                <a:latin typeface="Calibri Light" panose="020F0302020204030204" pitchFamily="34" charset="0"/>
                <a:cs typeface="Calibri Light" panose="020F0302020204030204" pitchFamily="34" charset="0"/>
              </a:rPr>
              <a:t>Examples</a:t>
            </a:r>
            <a:r>
              <a:rPr lang="fr-CH" sz="1600" dirty="0">
                <a:latin typeface="Calibri Light" panose="020F0302020204030204" pitchFamily="34" charset="0"/>
                <a:cs typeface="Calibri Light" panose="020F0302020204030204" pitchFamily="34" charset="0"/>
              </a:rPr>
              <a:t> (A)–(D) can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expressed</a:t>
            </a:r>
            <a:r>
              <a:rPr lang="fr-CH" sz="1600" dirty="0">
                <a:latin typeface="Calibri Light" panose="020F0302020204030204" pitchFamily="34" charset="0"/>
                <a:cs typeface="Calibri Light" panose="020F0302020204030204" pitchFamily="34" charset="0"/>
              </a:rPr>
              <a:t> as simple </a:t>
            </a:r>
            <a:r>
              <a:rPr lang="fr-CH" sz="1600" dirty="0">
                <a:solidFill>
                  <a:srgbClr val="0070C0"/>
                </a:solidFill>
                <a:latin typeface="Calibri Light" panose="020F0302020204030204" pitchFamily="34" charset="0"/>
                <a:cs typeface="Calibri Light" panose="020F0302020204030204" pitchFamily="34" charset="0"/>
              </a:rPr>
              <a:t>proportions</a:t>
            </a:r>
            <a:r>
              <a:rPr lang="fr-CH" sz="1600" dirty="0">
                <a:latin typeface="Calibri Light" panose="020F0302020204030204" pitchFamily="34" charset="0"/>
                <a:cs typeface="Calibri Light" panose="020F0302020204030204" pitchFamily="34" charset="0"/>
              </a:rPr>
              <a:t>, e.g., [</a:t>
            </a:r>
            <a:r>
              <a:rPr lang="fr-CH" sz="1600" dirty="0" err="1">
                <a:latin typeface="Calibri Light" panose="020F0302020204030204" pitchFamily="34" charset="0"/>
                <a:cs typeface="Calibri Light" panose="020F0302020204030204" pitchFamily="34" charset="0"/>
              </a:rPr>
              <a:t>counts</a:t>
            </a:r>
            <a:r>
              <a:rPr lang="fr-CH" sz="1600" dirty="0">
                <a:latin typeface="Calibri Light" panose="020F0302020204030204" pitchFamily="34" charset="0"/>
                <a:cs typeface="Calibri Light" panose="020F0302020204030204" pitchFamily="34" charset="0"/>
              </a:rPr>
              <a:t> A] / [total </a:t>
            </a:r>
            <a:r>
              <a:rPr lang="fr-CH" sz="1600" dirty="0" err="1">
                <a:latin typeface="Calibri Light" panose="020F0302020204030204" pitchFamily="34" charset="0"/>
                <a:cs typeface="Calibri Light" panose="020F0302020204030204" pitchFamily="34" charset="0"/>
              </a:rPr>
              <a:t>counts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the proportion of As </a:t>
            </a:r>
            <a:r>
              <a:rPr lang="fr-CH" sz="1600" dirty="0" err="1">
                <a:latin typeface="Calibri Light" panose="020F0302020204030204" pitchFamily="34" charset="0"/>
                <a:cs typeface="Calibri Light" panose="020F0302020204030204" pitchFamily="34" charset="0"/>
              </a:rPr>
              <a:t>complimentary</a:t>
            </a:r>
            <a:r>
              <a:rPr lang="fr-CH" sz="1600" dirty="0">
                <a:latin typeface="Calibri Light" panose="020F0302020204030204" pitchFamily="34" charset="0"/>
                <a:cs typeface="Calibri Light" panose="020F0302020204030204" pitchFamily="34" charset="0"/>
              </a:rPr>
              <a:t> to the proportion of Bs.</a:t>
            </a:r>
          </a:p>
          <a:p>
            <a:endParaRPr lang="fr-CH" sz="1600" dirty="0">
              <a:latin typeface="Calibri Light" panose="020F0302020204030204" pitchFamily="34" charset="0"/>
              <a:cs typeface="Calibri Light" panose="020F0302020204030204" pitchFamily="34" charset="0"/>
            </a:endParaRPr>
          </a:p>
          <a:p>
            <a:r>
              <a:rPr lang="fr-CH" sz="1600" dirty="0">
                <a:latin typeface="Calibri Light" panose="020F0302020204030204" pitchFamily="34" charset="0"/>
                <a:cs typeface="Calibri Light" panose="020F0302020204030204" pitchFamily="34" charset="0"/>
              </a:rPr>
              <a:t>In </a:t>
            </a:r>
            <a:r>
              <a:rPr lang="fr-CH" sz="1600" dirty="0" err="1">
                <a:latin typeface="Calibri Light" panose="020F0302020204030204" pitchFamily="34" charset="0"/>
                <a:cs typeface="Calibri Light" panose="020F0302020204030204" pitchFamily="34" charset="0"/>
              </a:rPr>
              <a:t>example</a:t>
            </a:r>
            <a:r>
              <a:rPr lang="fr-CH" sz="1600" dirty="0">
                <a:latin typeface="Calibri Light" panose="020F0302020204030204" pitchFamily="34" charset="0"/>
                <a:cs typeface="Calibri Light" panose="020F0302020204030204" pitchFamily="34" charset="0"/>
              </a:rPr>
              <a:t> (E) and (F), </a:t>
            </a:r>
            <a:r>
              <a:rPr lang="fr-CH" sz="1600" dirty="0" err="1">
                <a:latin typeface="Calibri Light" panose="020F0302020204030204" pitchFamily="34" charset="0"/>
                <a:cs typeface="Calibri Light" panose="020F0302020204030204" pitchFamily="34" charset="0"/>
              </a:rPr>
              <a:t>there</a:t>
            </a:r>
            <a:r>
              <a:rPr lang="fr-CH" sz="1600" dirty="0">
                <a:latin typeface="Calibri Light" panose="020F0302020204030204" pitchFamily="34" charset="0"/>
                <a:cs typeface="Calibri Light" panose="020F0302020204030204" pitchFamily="34" charset="0"/>
              </a:rPr>
              <a:t> are &gt;2 options to </a:t>
            </a:r>
            <a:r>
              <a:rPr lang="fr-CH" sz="1600" dirty="0" err="1">
                <a:latin typeface="Calibri Light" panose="020F0302020204030204" pitchFamily="34" charset="0"/>
                <a:cs typeface="Calibri Light" panose="020F0302020204030204" pitchFamily="34" charset="0"/>
              </a:rPr>
              <a:t>choose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from</a:t>
            </a:r>
            <a:r>
              <a:rPr lang="fr-CH" sz="1600" dirty="0">
                <a:latin typeface="Calibri Light" panose="020F0302020204030204" pitchFamily="34" charset="0"/>
                <a:cs typeface="Calibri Light" panose="020F0302020204030204" pitchFamily="34" charset="0"/>
              </a:rPr>
              <a:t> and </a:t>
            </a:r>
            <a:r>
              <a:rPr lang="fr-CH" sz="1600" dirty="0" err="1">
                <a:latin typeface="Calibri Light" panose="020F0302020204030204" pitchFamily="34" charset="0"/>
                <a:cs typeface="Calibri Light" panose="020F0302020204030204" pitchFamily="34" charset="0"/>
              </a:rPr>
              <a:t>they</a:t>
            </a:r>
            <a:r>
              <a:rPr lang="fr-CH" sz="1600" dirty="0">
                <a:latin typeface="Calibri Light" panose="020F0302020204030204" pitchFamily="34" charset="0"/>
                <a:cs typeface="Calibri Light" panose="020F0302020204030204" pitchFamily="34" charset="0"/>
              </a:rPr>
              <a:t> are exclusive. In </a:t>
            </a:r>
            <a:r>
              <a:rPr lang="fr-CH" sz="1600" dirty="0" err="1">
                <a:latin typeface="Calibri Light" panose="020F0302020204030204" pitchFamily="34" charset="0"/>
                <a:cs typeface="Calibri Light" panose="020F0302020204030204" pitchFamily="34" charset="0"/>
              </a:rPr>
              <a:t>example</a:t>
            </a:r>
            <a:r>
              <a:rPr lang="fr-CH" sz="1600" dirty="0">
                <a:latin typeface="Calibri Light" panose="020F0302020204030204" pitchFamily="34" charset="0"/>
                <a:cs typeface="Calibri Light" panose="020F0302020204030204" pitchFamily="34" charset="0"/>
              </a:rPr>
              <a:t> (F), the </a:t>
            </a:r>
            <a:r>
              <a:rPr lang="fr-CH" sz="1600" dirty="0" err="1">
                <a:latin typeface="Calibri Light" panose="020F0302020204030204" pitchFamily="34" charset="0"/>
                <a:cs typeface="Calibri Light" panose="020F0302020204030204" pitchFamily="34" charset="0"/>
              </a:rPr>
              <a:t>categories</a:t>
            </a:r>
            <a:r>
              <a:rPr lang="fr-CH" sz="1600" dirty="0">
                <a:latin typeface="Calibri Light" panose="020F0302020204030204" pitchFamily="34" charset="0"/>
                <a:cs typeface="Calibri Light" panose="020F0302020204030204" pitchFamily="34" charset="0"/>
              </a:rPr>
              <a:t> are </a:t>
            </a:r>
            <a:r>
              <a:rPr lang="fr-CH" sz="1600" dirty="0" err="1">
                <a:latin typeface="Calibri Light" panose="020F0302020204030204" pitchFamily="34" charset="0"/>
                <a:cs typeface="Calibri Light" panose="020F0302020204030204" pitchFamily="34" charset="0"/>
              </a:rPr>
              <a:t>ordered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whereas</a:t>
            </a:r>
            <a:r>
              <a:rPr lang="fr-CH" sz="1600" dirty="0">
                <a:latin typeface="Calibri Light" panose="020F0302020204030204" pitchFamily="34" charset="0"/>
                <a:cs typeface="Calibri Light" panose="020F0302020204030204" pitchFamily="34" charset="0"/>
              </a:rPr>
              <a:t> in all </a:t>
            </a:r>
            <a:r>
              <a:rPr lang="fr-CH" sz="1600" dirty="0" err="1">
                <a:latin typeface="Calibri Light" panose="020F0302020204030204" pitchFamily="34" charset="0"/>
                <a:cs typeface="Calibri Light" panose="020F0302020204030204" pitchFamily="34" charset="0"/>
              </a:rPr>
              <a:t>other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examples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they</a:t>
            </a:r>
            <a:r>
              <a:rPr lang="fr-CH" sz="1600" dirty="0">
                <a:latin typeface="Calibri Light" panose="020F0302020204030204" pitchFamily="34" charset="0"/>
                <a:cs typeface="Calibri Light" panose="020F0302020204030204" pitchFamily="34" charset="0"/>
              </a:rPr>
              <a:t> are </a:t>
            </a:r>
            <a:r>
              <a:rPr lang="fr-CH" sz="1600" dirty="0" err="1">
                <a:latin typeface="Calibri Light" panose="020F0302020204030204" pitchFamily="34" charset="0"/>
                <a:cs typeface="Calibri Light" panose="020F0302020204030204" pitchFamily="34" charset="0"/>
              </a:rPr>
              <a:t>purely</a:t>
            </a:r>
            <a:r>
              <a:rPr lang="fr-CH" sz="1600" dirty="0">
                <a:latin typeface="Calibri Light" panose="020F0302020204030204" pitchFamily="34" charset="0"/>
                <a:cs typeface="Calibri Light" panose="020F0302020204030204" pitchFamily="34" charset="0"/>
              </a:rPr>
              <a:t> qualitative.</a:t>
            </a:r>
          </a:p>
          <a:p>
            <a:endParaRPr lang="fr-CH" sz="1600" dirty="0">
              <a:latin typeface="Calibri Light" panose="020F0302020204030204" pitchFamily="34" charset="0"/>
              <a:cs typeface="Calibri Light" panose="020F0302020204030204" pitchFamily="34" charset="0"/>
            </a:endParaRPr>
          </a:p>
          <a:p>
            <a:r>
              <a:rPr lang="fr-CH" sz="1600" dirty="0">
                <a:latin typeface="Calibri Light" panose="020F0302020204030204" pitchFamily="34" charset="0"/>
                <a:cs typeface="Calibri Light" panose="020F0302020204030204" pitchFamily="34" charset="0"/>
              </a:rPr>
              <a:t>In </a:t>
            </a:r>
            <a:r>
              <a:rPr lang="fr-CH" sz="1600" dirty="0" err="1">
                <a:latin typeface="Calibri Light" panose="020F0302020204030204" pitchFamily="34" charset="0"/>
                <a:cs typeface="Calibri Light" panose="020F0302020204030204" pitchFamily="34" charset="0"/>
              </a:rPr>
              <a:t>example</a:t>
            </a:r>
            <a:r>
              <a:rPr lang="fr-CH" sz="1600" dirty="0">
                <a:latin typeface="Calibri Light" panose="020F0302020204030204" pitchFamily="34" charset="0"/>
                <a:cs typeface="Calibri Light" panose="020F0302020204030204" pitchFamily="34" charset="0"/>
              </a:rPr>
              <a:t> (G), </a:t>
            </a:r>
            <a:r>
              <a:rPr lang="fr-CH" sz="1600" dirty="0" err="1">
                <a:latin typeface="Calibri Light" panose="020F0302020204030204" pitchFamily="34" charset="0"/>
                <a:cs typeface="Calibri Light" panose="020F0302020204030204" pitchFamily="34" charset="0"/>
              </a:rPr>
              <a:t>there</a:t>
            </a:r>
            <a:r>
              <a:rPr lang="fr-CH" sz="1600" dirty="0">
                <a:latin typeface="Calibri Light" panose="020F0302020204030204" pitchFamily="34" charset="0"/>
                <a:cs typeface="Calibri Light" panose="020F0302020204030204" pitchFamily="34" charset="0"/>
              </a:rPr>
              <a:t> are </a:t>
            </a:r>
            <a:r>
              <a:rPr lang="fr-CH" sz="1600" dirty="0" err="1">
                <a:latin typeface="Calibri Light" panose="020F0302020204030204" pitchFamily="34" charset="0"/>
                <a:cs typeface="Calibri Light" panose="020F0302020204030204" pitchFamily="34" charset="0"/>
              </a:rPr>
              <a:t>two</a:t>
            </a:r>
            <a:r>
              <a:rPr lang="fr-CH" sz="1600" dirty="0">
                <a:latin typeface="Calibri Light" panose="020F0302020204030204" pitchFamily="34" charset="0"/>
                <a:cs typeface="Calibri Light" panose="020F0302020204030204" pitchFamily="34" charset="0"/>
              </a:rPr>
              <a:t> options but </a:t>
            </a:r>
            <a:r>
              <a:rPr lang="fr-CH" sz="1600" dirty="0" err="1">
                <a:latin typeface="Calibri Light" panose="020F0302020204030204" pitchFamily="34" charset="0"/>
                <a:cs typeface="Calibri Light" panose="020F0302020204030204" pitchFamily="34" charset="0"/>
              </a:rPr>
              <a:t>they</a:t>
            </a:r>
            <a:r>
              <a:rPr lang="fr-CH" sz="1600" dirty="0">
                <a:latin typeface="Calibri Light" panose="020F0302020204030204" pitchFamily="34" charset="0"/>
                <a:cs typeface="Calibri Light" panose="020F0302020204030204" pitchFamily="34" charset="0"/>
              </a:rPr>
              <a:t> are not </a:t>
            </a:r>
            <a:r>
              <a:rPr lang="fr-CH" sz="1600" dirty="0" err="1">
                <a:latin typeface="Calibri Light" panose="020F0302020204030204" pitchFamily="34" charset="0"/>
                <a:cs typeface="Calibri Light" panose="020F0302020204030204" pitchFamily="34" charset="0"/>
              </a:rPr>
              <a:t>necessarily</a:t>
            </a:r>
            <a:r>
              <a:rPr lang="fr-CH" sz="1600" dirty="0">
                <a:latin typeface="Calibri Light" panose="020F0302020204030204" pitchFamily="34" charset="0"/>
                <a:cs typeface="Calibri Light" panose="020F0302020204030204" pitchFamily="34" charset="0"/>
              </a:rPr>
              <a:t> exclusive. A </a:t>
            </a:r>
            <a:r>
              <a:rPr lang="fr-CH" sz="1600" dirty="0" err="1">
                <a:latin typeface="Calibri Light" panose="020F0302020204030204" pitchFamily="34" charset="0"/>
                <a:cs typeface="Calibri Light" panose="020F0302020204030204" pitchFamily="34" charset="0"/>
              </a:rPr>
              <a:t>person</a:t>
            </a:r>
            <a:r>
              <a:rPr lang="fr-CH" sz="1600" dirty="0">
                <a:latin typeface="Calibri Light" panose="020F0302020204030204" pitchFamily="34" charset="0"/>
                <a:cs typeface="Calibri Light" panose="020F0302020204030204" pitchFamily="34" charset="0"/>
              </a:rPr>
              <a:t> can </a:t>
            </a:r>
            <a:r>
              <a:rPr lang="fr-CH" sz="1600" dirty="0" err="1">
                <a:latin typeface="Calibri Light" panose="020F0302020204030204" pitchFamily="34" charset="0"/>
                <a:cs typeface="Calibri Light" panose="020F0302020204030204" pitchFamily="34" charset="0"/>
              </a:rPr>
              <a:t>own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both</a:t>
            </a:r>
            <a:r>
              <a:rPr lang="fr-CH" sz="1600" dirty="0">
                <a:latin typeface="Calibri Light" panose="020F0302020204030204" pitchFamily="34" charset="0"/>
                <a:cs typeface="Calibri Light" panose="020F0302020204030204" pitchFamily="34" charset="0"/>
              </a:rPr>
              <a:t> a cat and a dog, or neither.*</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Counting and proportions</a:t>
            </a:r>
            <a:endParaRPr lang="en-GB" sz="320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10</a:t>
            </a:fld>
            <a:endParaRPr lang="en-GB"/>
          </a:p>
        </p:txBody>
      </p:sp>
      <p:sp>
        <p:nvSpPr>
          <p:cNvPr id="7" name="TextBox 6">
            <a:extLst>
              <a:ext uri="{FF2B5EF4-FFF2-40B4-BE49-F238E27FC236}">
                <a16:creationId xmlns:a16="http://schemas.microsoft.com/office/drawing/2014/main" id="{D1F9726E-382E-4A07-8421-906566B914E8}"/>
              </a:ext>
            </a:extLst>
          </p:cNvPr>
          <p:cNvSpPr txBox="1"/>
          <p:nvPr/>
        </p:nvSpPr>
        <p:spPr>
          <a:xfrm>
            <a:off x="5303912" y="6386844"/>
            <a:ext cx="5964413" cy="276999"/>
          </a:xfrm>
          <a:prstGeom prst="rect">
            <a:avLst/>
          </a:prstGeom>
          <a:noFill/>
        </p:spPr>
        <p:txBody>
          <a:bodyPr wrap="square">
            <a:spAutoFit/>
          </a:bodyPr>
          <a:lstStyle/>
          <a:p>
            <a:r>
              <a:rPr lang="fr-CH" sz="1200">
                <a:latin typeface="Calibri Light" panose="020F0302020204030204" pitchFamily="34" charset="0"/>
                <a:cs typeface="Calibri Light" panose="020F0302020204030204" pitchFamily="34" charset="0"/>
              </a:rPr>
              <a:t>* Note that, in example (A), the question </a:t>
            </a:r>
            <a:r>
              <a:rPr lang="fr-CH" sz="1200" i="1">
                <a:latin typeface="Calibri Light" panose="020F0302020204030204" pitchFamily="34" charset="0"/>
                <a:cs typeface="Calibri Light" panose="020F0302020204030204" pitchFamily="34" charset="0"/>
              </a:rPr>
              <a:t>forces</a:t>
            </a:r>
            <a:r>
              <a:rPr lang="fr-CH" sz="1200">
                <a:latin typeface="Calibri Light" panose="020F0302020204030204" pitchFamily="34" charset="0"/>
                <a:cs typeface="Calibri Light" panose="020F0302020204030204" pitchFamily="34" charset="0"/>
              </a:rPr>
              <a:t> the respondent to make an exclusive choice. </a:t>
            </a:r>
            <a:endParaRPr lang="en-CH" sz="1200">
              <a:latin typeface="Calibri Light" panose="020F0302020204030204" pitchFamily="34" charset="0"/>
              <a:cs typeface="Calibri Light" panose="020F0302020204030204" pitchFamily="34" charset="0"/>
            </a:endParaRPr>
          </a:p>
        </p:txBody>
      </p:sp>
      <p:graphicFrame>
        <p:nvGraphicFramePr>
          <p:cNvPr id="9" name="Table 4">
            <a:extLst>
              <a:ext uri="{FF2B5EF4-FFF2-40B4-BE49-F238E27FC236}">
                <a16:creationId xmlns:a16="http://schemas.microsoft.com/office/drawing/2014/main" id="{9A1875AA-5049-4BFB-9787-49E6AB1FBE6B}"/>
              </a:ext>
            </a:extLst>
          </p:cNvPr>
          <p:cNvGraphicFramePr>
            <a:graphicFrameLocks noGrp="1"/>
          </p:cNvGraphicFramePr>
          <p:nvPr>
            <p:extLst>
              <p:ext uri="{D42A27DB-BD31-4B8C-83A1-F6EECF244321}">
                <p14:modId xmlns:p14="http://schemas.microsoft.com/office/powerpoint/2010/main" val="444520198"/>
              </p:ext>
            </p:extLst>
          </p:nvPr>
        </p:nvGraphicFramePr>
        <p:xfrm>
          <a:off x="6960096" y="1600200"/>
          <a:ext cx="4248472" cy="2987040"/>
        </p:xfrm>
        <a:graphic>
          <a:graphicData uri="http://schemas.openxmlformats.org/drawingml/2006/table">
            <a:tbl>
              <a:tblPr firstRow="1" bandRow="1">
                <a:tableStyleId>{5C22544A-7EE6-4342-B048-85BDC9FD1C3A}</a:tableStyleId>
              </a:tblPr>
              <a:tblGrid>
                <a:gridCol w="406553">
                  <a:extLst>
                    <a:ext uri="{9D8B030D-6E8A-4147-A177-3AD203B41FA5}">
                      <a16:colId xmlns:a16="http://schemas.microsoft.com/office/drawing/2014/main" val="3490389989"/>
                    </a:ext>
                  </a:extLst>
                </a:gridCol>
                <a:gridCol w="3841919">
                  <a:extLst>
                    <a:ext uri="{9D8B030D-6E8A-4147-A177-3AD203B41FA5}">
                      <a16:colId xmlns:a16="http://schemas.microsoft.com/office/drawing/2014/main" val="1823709870"/>
                    </a:ext>
                  </a:extLst>
                </a:gridCol>
              </a:tblGrid>
              <a:tr h="204293">
                <a:tc>
                  <a:txBody>
                    <a:bodyPr/>
                    <a:lstStyle/>
                    <a:p>
                      <a:pPr algn="ctr"/>
                      <a:r>
                        <a:rPr lang="en-US" sz="1400" b="1">
                          <a:solidFill>
                            <a:srgbClr val="69A131"/>
                          </a:solidFill>
                          <a:latin typeface="Calibri Light" panose="020F0302020204030204" pitchFamily="34" charset="0"/>
                          <a:cs typeface="Calibri Light" panose="020F0302020204030204" pitchFamily="34" charset="0"/>
                        </a:rPr>
                        <a:t>A</a:t>
                      </a:r>
                      <a:endParaRPr lang="en-CH" sz="1400" b="1">
                        <a:solidFill>
                          <a:srgbClr val="69A131"/>
                        </a:solidFill>
                        <a:latin typeface="Calibri Light" panose="020F0302020204030204" pitchFamily="34" charset="0"/>
                        <a:cs typeface="Calibri Light" panose="020F0302020204030204" pitchFamily="34" charset="0"/>
                      </a:endParaRPr>
                    </a:p>
                  </a:txBody>
                  <a:tcPr>
                    <a:lnL w="12700" cap="flat" cmpd="sng" algn="ctr">
                      <a:solidFill>
                        <a:schemeClr val="tx1"/>
                      </a:solidFill>
                      <a:prstDash val="sysDash"/>
                      <a:round/>
                      <a:headEnd type="none" w="med" len="med"/>
                      <a:tailEnd type="none" w="med" len="med"/>
                    </a:lnL>
                    <a:lnR w="12700" cmpd="sng">
                      <a:noFill/>
                    </a:lnR>
                    <a:lnT w="12700" cap="flat" cmpd="sng" algn="ctr">
                      <a:solidFill>
                        <a:schemeClr val="tx1"/>
                      </a:solidFill>
                      <a:prstDash val="sysDash"/>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400" b="0">
                          <a:solidFill>
                            <a:schemeClr val="tx1"/>
                          </a:solidFill>
                          <a:latin typeface="Calibri Light" panose="020F0302020204030204" pitchFamily="34" charset="0"/>
                          <a:cs typeface="Calibri Light" panose="020F0302020204030204" pitchFamily="34" charset="0"/>
                        </a:rPr>
                        <a:t>How many people in a group choose A over B in a dilemma?</a:t>
                      </a:r>
                    </a:p>
                  </a:txBody>
                  <a:tcPr>
                    <a:lnL w="12700" cmpd="sng">
                      <a:noFill/>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3489961"/>
                  </a:ext>
                </a:extLst>
              </a:tr>
              <a:tr h="204293">
                <a:tc>
                  <a:txBody>
                    <a:bodyPr/>
                    <a:lstStyle/>
                    <a:p>
                      <a:pPr algn="ctr"/>
                      <a:r>
                        <a:rPr lang="en-US" sz="1400" b="1">
                          <a:solidFill>
                            <a:srgbClr val="69A131"/>
                          </a:solidFill>
                          <a:latin typeface="Calibri Light" panose="020F0302020204030204" pitchFamily="34" charset="0"/>
                          <a:cs typeface="Calibri Light" panose="020F0302020204030204" pitchFamily="34" charset="0"/>
                        </a:rPr>
                        <a:t>B</a:t>
                      </a:r>
                      <a:endParaRPr lang="en-CH" sz="1400" b="1">
                        <a:solidFill>
                          <a:srgbClr val="69A131"/>
                        </a:solidFill>
                        <a:latin typeface="Calibri Light" panose="020F0302020204030204" pitchFamily="34" charset="0"/>
                        <a:cs typeface="Calibri Light" panose="020F0302020204030204" pitchFamily="34" charset="0"/>
                      </a:endParaRPr>
                    </a:p>
                  </a:txBody>
                  <a:tcPr>
                    <a:lnL w="12700" cap="flat" cmpd="sng" algn="ctr">
                      <a:solidFill>
                        <a:schemeClr val="tx1"/>
                      </a:solidFill>
                      <a:prstDash val="sysDash"/>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400">
                          <a:latin typeface="Calibri Light" panose="020F0302020204030204" pitchFamily="34" charset="0"/>
                          <a:cs typeface="Calibri Light" panose="020F0302020204030204" pitchFamily="34" charset="0"/>
                        </a:rPr>
                        <a:t>How many men and women in a group?</a:t>
                      </a:r>
                    </a:p>
                  </a:txBody>
                  <a:tcPr>
                    <a:lnL w="12700" cmpd="sng">
                      <a:noFill/>
                    </a:lnL>
                    <a:lnR w="12700" cap="flat" cmpd="sng" algn="ctr">
                      <a:solidFill>
                        <a:schemeClr val="tx1"/>
                      </a:solidFill>
                      <a:prstDash val="sysDash"/>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08899382"/>
                  </a:ext>
                </a:extLst>
              </a:tr>
              <a:tr h="204293">
                <a:tc>
                  <a:txBody>
                    <a:bodyPr/>
                    <a:lstStyle/>
                    <a:p>
                      <a:pPr algn="ctr"/>
                      <a:r>
                        <a:rPr lang="en-US" sz="1400" b="1">
                          <a:solidFill>
                            <a:srgbClr val="69A131"/>
                          </a:solidFill>
                          <a:latin typeface="Calibri Light" panose="020F0302020204030204" pitchFamily="34" charset="0"/>
                          <a:cs typeface="Calibri Light" panose="020F0302020204030204" pitchFamily="34" charset="0"/>
                        </a:rPr>
                        <a:t>C</a:t>
                      </a:r>
                      <a:endParaRPr lang="en-CH" sz="1400" b="1">
                        <a:solidFill>
                          <a:srgbClr val="69A131"/>
                        </a:solidFill>
                        <a:latin typeface="Calibri Light" panose="020F0302020204030204" pitchFamily="34" charset="0"/>
                        <a:cs typeface="Calibri Light" panose="020F0302020204030204" pitchFamily="34" charset="0"/>
                      </a:endParaRPr>
                    </a:p>
                  </a:txBody>
                  <a:tcPr>
                    <a:lnL w="12700" cap="flat" cmpd="sng" algn="ctr">
                      <a:solidFill>
                        <a:schemeClr val="tx1"/>
                      </a:solidFill>
                      <a:prstDash val="sys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400">
                          <a:latin typeface="Calibri Light" panose="020F0302020204030204" pitchFamily="34" charset="0"/>
                          <a:cs typeface="Calibri Light" panose="020F0302020204030204" pitchFamily="34" charset="0"/>
                        </a:rPr>
                        <a:t>How many people in a group pass an exam?</a:t>
                      </a:r>
                    </a:p>
                  </a:txBody>
                  <a:tcPr>
                    <a:lnL w="12700" cmpd="sng">
                      <a:noFill/>
                    </a:lnL>
                    <a:lnR w="12700" cap="flat" cmpd="sng" algn="ctr">
                      <a:solidFill>
                        <a:schemeClr val="tx1"/>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4274009"/>
                  </a:ext>
                </a:extLst>
              </a:tr>
              <a:tr h="204293">
                <a:tc>
                  <a:txBody>
                    <a:bodyPr/>
                    <a:lstStyle/>
                    <a:p>
                      <a:pPr algn="ctr"/>
                      <a:r>
                        <a:rPr lang="en-US" sz="1400" b="1">
                          <a:solidFill>
                            <a:srgbClr val="69A131"/>
                          </a:solidFill>
                          <a:latin typeface="Calibri Light" panose="020F0302020204030204" pitchFamily="34" charset="0"/>
                          <a:cs typeface="Calibri Light" panose="020F0302020204030204" pitchFamily="34" charset="0"/>
                        </a:rPr>
                        <a:t>D</a:t>
                      </a:r>
                      <a:endParaRPr lang="en-CH" sz="1400" b="1">
                        <a:solidFill>
                          <a:srgbClr val="69A131"/>
                        </a:solidFill>
                        <a:latin typeface="Calibri Light" panose="020F0302020204030204" pitchFamily="34" charset="0"/>
                        <a:cs typeface="Calibri Light" panose="020F0302020204030204" pitchFamily="34" charset="0"/>
                      </a:endParaRPr>
                    </a:p>
                  </a:txBody>
                  <a:tcPr>
                    <a:lnL w="12700" cap="flat" cmpd="sng" algn="ctr">
                      <a:solidFill>
                        <a:schemeClr val="tx1"/>
                      </a:solidFill>
                      <a:prstDash val="sys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400">
                          <a:latin typeface="Calibri Light" panose="020F0302020204030204" pitchFamily="34" charset="0"/>
                          <a:cs typeface="Calibri Light" panose="020F0302020204030204" pitchFamily="34" charset="0"/>
                        </a:rPr>
                        <a:t>How many times does a coin-flip turn up heads?</a:t>
                      </a:r>
                    </a:p>
                  </a:txBody>
                  <a:tcPr>
                    <a:lnL w="12700" cmpd="sng">
                      <a:noFill/>
                    </a:lnL>
                    <a:lnR w="12700" cap="flat" cmpd="sng" algn="ctr">
                      <a:solidFill>
                        <a:schemeClr val="tx1"/>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4093455"/>
                  </a:ext>
                </a:extLst>
              </a:tr>
              <a:tr h="340488">
                <a:tc>
                  <a:txBody>
                    <a:bodyPr/>
                    <a:lstStyle/>
                    <a:p>
                      <a:pPr algn="ctr"/>
                      <a:r>
                        <a:rPr lang="en-US" sz="1400" b="1">
                          <a:solidFill>
                            <a:srgbClr val="69A131"/>
                          </a:solidFill>
                          <a:latin typeface="Calibri Light" panose="020F0302020204030204" pitchFamily="34" charset="0"/>
                          <a:cs typeface="Calibri Light" panose="020F0302020204030204" pitchFamily="34" charset="0"/>
                        </a:rPr>
                        <a:t>E</a:t>
                      </a:r>
                      <a:endParaRPr lang="en-CH" sz="1400" b="1">
                        <a:solidFill>
                          <a:srgbClr val="69A131"/>
                        </a:solidFill>
                        <a:latin typeface="Calibri Light" panose="020F0302020204030204" pitchFamily="34" charset="0"/>
                        <a:cs typeface="Calibri Light" panose="020F0302020204030204" pitchFamily="34" charset="0"/>
                      </a:endParaRPr>
                    </a:p>
                  </a:txBody>
                  <a:tcPr>
                    <a:lnL w="12700" cap="flat" cmpd="sng" algn="ctr">
                      <a:solidFill>
                        <a:schemeClr val="tx1"/>
                      </a:solidFill>
                      <a:prstDash val="sys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400">
                          <a:latin typeface="Calibri Light" panose="020F0302020204030204" pitchFamily="34" charset="0"/>
                          <a:cs typeface="Calibri Light" panose="020F0302020204030204" pitchFamily="34" charset="0"/>
                        </a:rPr>
                        <a:t>How many people in a group belong to each of the 12 zodiac signs?</a:t>
                      </a:r>
                    </a:p>
                  </a:txBody>
                  <a:tcPr>
                    <a:lnL w="12700" cmpd="sng">
                      <a:noFill/>
                    </a:lnL>
                    <a:lnR w="12700" cap="flat" cmpd="sng" algn="ctr">
                      <a:solidFill>
                        <a:schemeClr val="tx1"/>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3312261"/>
                  </a:ext>
                </a:extLst>
              </a:tr>
              <a:tr h="204293">
                <a:tc>
                  <a:txBody>
                    <a:bodyPr/>
                    <a:lstStyle/>
                    <a:p>
                      <a:pPr algn="ctr"/>
                      <a:r>
                        <a:rPr lang="en-US" sz="1400" b="1">
                          <a:solidFill>
                            <a:srgbClr val="69A131"/>
                          </a:solidFill>
                          <a:latin typeface="Calibri Light" panose="020F0302020204030204" pitchFamily="34" charset="0"/>
                          <a:cs typeface="Calibri Light" panose="020F0302020204030204" pitchFamily="34" charset="0"/>
                        </a:rPr>
                        <a:t>F</a:t>
                      </a:r>
                      <a:endParaRPr lang="en-CH" sz="1400" b="1">
                        <a:solidFill>
                          <a:srgbClr val="69A131"/>
                        </a:solidFill>
                        <a:latin typeface="Calibri Light" panose="020F0302020204030204" pitchFamily="34" charset="0"/>
                        <a:cs typeface="Calibri Light" panose="020F0302020204030204" pitchFamily="34" charset="0"/>
                      </a:endParaRPr>
                    </a:p>
                  </a:txBody>
                  <a:tcPr>
                    <a:lnL w="12700" cap="flat" cmpd="sng" algn="ctr">
                      <a:solidFill>
                        <a:schemeClr val="tx1"/>
                      </a:solidFill>
                      <a:prstDash val="sys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400">
                          <a:latin typeface="Calibri Light" panose="020F0302020204030204" pitchFamily="34" charset="0"/>
                          <a:cs typeface="Calibri Light" panose="020F0302020204030204" pitchFamily="34" charset="0"/>
                        </a:rPr>
                        <a:t>Which of 6 age categories (baby, child, adolescent, young adult, old adult, elderly) does each person in a group belong to?</a:t>
                      </a:r>
                    </a:p>
                  </a:txBody>
                  <a:tcPr>
                    <a:lnL w="12700" cmpd="sng">
                      <a:noFill/>
                    </a:lnL>
                    <a:lnR w="12700" cap="flat" cmpd="sng" algn="ctr">
                      <a:solidFill>
                        <a:schemeClr val="tx1"/>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53941340"/>
                  </a:ext>
                </a:extLst>
              </a:tr>
              <a:tr h="204293">
                <a:tc>
                  <a:txBody>
                    <a:bodyPr/>
                    <a:lstStyle/>
                    <a:p>
                      <a:pPr algn="ctr"/>
                      <a:r>
                        <a:rPr lang="en-US" sz="1400" b="1">
                          <a:solidFill>
                            <a:srgbClr val="69A131"/>
                          </a:solidFill>
                          <a:latin typeface="Calibri Light" panose="020F0302020204030204" pitchFamily="34" charset="0"/>
                          <a:cs typeface="Calibri Light" panose="020F0302020204030204" pitchFamily="34" charset="0"/>
                        </a:rPr>
                        <a:t>G</a:t>
                      </a:r>
                      <a:endParaRPr lang="en-CH" sz="1400" b="1">
                        <a:solidFill>
                          <a:srgbClr val="69A131"/>
                        </a:solidFill>
                        <a:latin typeface="Calibri Light" panose="020F0302020204030204" pitchFamily="34" charset="0"/>
                        <a:cs typeface="Calibri Light" panose="020F0302020204030204" pitchFamily="34" charset="0"/>
                      </a:endParaRPr>
                    </a:p>
                  </a:txBody>
                  <a:tcPr>
                    <a:lnL w="12700" cap="flat" cmpd="sng" algn="ctr">
                      <a:solidFill>
                        <a:schemeClr val="tx1"/>
                      </a:solidFill>
                      <a:prstDash val="sysDash"/>
                      <a:round/>
                      <a:headEnd type="none" w="med" len="med"/>
                      <a:tailEnd type="none" w="med" len="med"/>
                    </a:lnL>
                    <a:lnR w="12700" cmpd="sng">
                      <a:noFill/>
                    </a:lnR>
                    <a:lnT w="12700" cmpd="sng">
                      <a:noFill/>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400">
                          <a:latin typeface="Calibri Light" panose="020F0302020204030204" pitchFamily="34" charset="0"/>
                          <a:cs typeface="Calibri Light" panose="020F0302020204030204" pitchFamily="34" charset="0"/>
                        </a:rPr>
                        <a:t>How many people own a cat or a dog?</a:t>
                      </a:r>
                    </a:p>
                  </a:txBody>
                  <a:tcPr>
                    <a:lnL w="12700" cmpd="sng">
                      <a:noFill/>
                    </a:lnL>
                    <a:lnR w="12700" cap="flat" cmpd="sng" algn="ctr">
                      <a:solidFill>
                        <a:schemeClr val="tx1"/>
                      </a:solidFill>
                      <a:prstDash val="sysDash"/>
                      <a:round/>
                      <a:headEnd type="none" w="med" len="med"/>
                      <a:tailEnd type="none" w="med" len="med"/>
                    </a:lnR>
                    <a:lnT w="12700" cmpd="sng">
                      <a:noFill/>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297463"/>
                  </a:ext>
                </a:extLst>
              </a:tr>
            </a:tbl>
          </a:graphicData>
        </a:graphic>
      </p:graphicFrame>
      <p:sp>
        <p:nvSpPr>
          <p:cNvPr id="10" name="TextBox 9">
            <a:extLst>
              <a:ext uri="{FF2B5EF4-FFF2-40B4-BE49-F238E27FC236}">
                <a16:creationId xmlns:a16="http://schemas.microsoft.com/office/drawing/2014/main" id="{6CA208B7-1252-4C28-9848-66687EDE1E0D}"/>
              </a:ext>
            </a:extLst>
          </p:cNvPr>
          <p:cNvSpPr txBox="1"/>
          <p:nvPr/>
        </p:nvSpPr>
        <p:spPr>
          <a:xfrm>
            <a:off x="6885676" y="4849415"/>
            <a:ext cx="4292989" cy="307777"/>
          </a:xfrm>
          <a:prstGeom prst="rect">
            <a:avLst/>
          </a:prstGeom>
          <a:noFill/>
        </p:spPr>
        <p:txBody>
          <a:bodyPr wrap="square">
            <a:spAutoFit/>
          </a:bodyPr>
          <a:lstStyle/>
          <a:p>
            <a:r>
              <a:rPr lang="fr-CH" sz="1400">
                <a:solidFill>
                  <a:srgbClr val="C00000"/>
                </a:solidFill>
                <a:latin typeface="Calibri Light" panose="020F0302020204030204" pitchFamily="34" charset="0"/>
                <a:cs typeface="Calibri Light" panose="020F0302020204030204" pitchFamily="34" charset="0"/>
              </a:rPr>
              <a:t>Today's lecture will not focus on data of the types (E)–(G)!</a:t>
            </a:r>
            <a:endParaRPr lang="en-CH" sz="1400">
              <a:solidFill>
                <a:srgbClr val="C00000"/>
              </a:solidFill>
            </a:endParaRPr>
          </a:p>
        </p:txBody>
      </p:sp>
    </p:spTree>
    <p:extLst>
      <p:ext uri="{BB962C8B-B14F-4D97-AF65-F5344CB8AC3E}">
        <p14:creationId xmlns:p14="http://schemas.microsoft.com/office/powerpoint/2010/main" val="1558762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8928992" cy="4925144"/>
          </a:xfrm>
        </p:spPr>
        <p:txBody>
          <a:bodyPr>
            <a:normAutofit/>
          </a:bodyPr>
          <a:lstStyle/>
          <a:p>
            <a:r>
              <a:rPr lang="fr-CH" sz="1600" dirty="0">
                <a:latin typeface="Calibri Light" panose="020F0302020204030204" pitchFamily="34" charset="0"/>
                <a:cs typeface="Calibri Light" panose="020F0302020204030204" pitchFamily="34" charset="0"/>
              </a:rPr>
              <a:t>For </a:t>
            </a:r>
            <a:r>
              <a:rPr lang="fr-CH" sz="1600" dirty="0" err="1">
                <a:latin typeface="Calibri Light" panose="020F0302020204030204" pitchFamily="34" charset="0"/>
                <a:cs typeface="Calibri Light" panose="020F0302020204030204" pitchFamily="34" charset="0"/>
              </a:rPr>
              <a:t>binary</a:t>
            </a:r>
            <a:r>
              <a:rPr lang="fr-CH" sz="1600" dirty="0">
                <a:latin typeface="Calibri Light" panose="020F0302020204030204" pitchFamily="34" charset="0"/>
                <a:cs typeface="Calibri Light" panose="020F0302020204030204" pitchFamily="34" charset="0"/>
              </a:rPr>
              <a:t> exclusive </a:t>
            </a:r>
            <a:r>
              <a:rPr lang="fr-CH" sz="1600" dirty="0" err="1">
                <a:latin typeface="Calibri Light" panose="020F0302020204030204" pitchFamily="34" charset="0"/>
                <a:cs typeface="Calibri Light" panose="020F0302020204030204" pitchFamily="34" charset="0"/>
              </a:rPr>
              <a:t>choices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we</a:t>
            </a:r>
            <a:r>
              <a:rPr lang="fr-CH" sz="1600" dirty="0">
                <a:latin typeface="Calibri Light" panose="020F0302020204030204" pitchFamily="34" charset="0"/>
                <a:cs typeface="Calibri Light" panose="020F0302020204030204" pitchFamily="34" charset="0"/>
              </a:rPr>
              <a:t> can </a:t>
            </a:r>
            <a:r>
              <a:rPr lang="fr-CH" sz="1600" dirty="0" err="1">
                <a:latin typeface="Calibri Light" panose="020F0302020204030204" pitchFamily="34" charset="0"/>
                <a:cs typeface="Calibri Light" panose="020F0302020204030204" pitchFamily="34" charset="0"/>
              </a:rPr>
              <a:t>tabulate</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choices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simply</a:t>
            </a:r>
            <a:r>
              <a:rPr lang="fr-CH" sz="1600" dirty="0">
                <a:latin typeface="Calibri Light" panose="020F0302020204030204" pitchFamily="34" charset="0"/>
                <a:cs typeface="Calibri Light" panose="020F0302020204030204" pitchFamily="34" charset="0"/>
              </a:rPr>
              <a:t> as:</a:t>
            </a:r>
          </a:p>
          <a:p>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r>
              <a:rPr lang="fr-CH" sz="1600" dirty="0">
                <a:latin typeface="Calibri Light" panose="020F0302020204030204" pitchFamily="34" charset="0"/>
                <a:cs typeface="Calibri Light" panose="020F0302020204030204" pitchFamily="34" charset="0"/>
              </a:rPr>
              <a:t>This </a:t>
            </a:r>
            <a:r>
              <a:rPr lang="fr-CH" sz="1600" dirty="0" err="1">
                <a:latin typeface="Calibri Light" panose="020F0302020204030204" pitchFamily="34" charset="0"/>
                <a:cs typeface="Calibri Light" panose="020F0302020204030204" pitchFamily="34" charset="0"/>
              </a:rPr>
              <a:t>reflects</a:t>
            </a:r>
            <a:r>
              <a:rPr lang="fr-CH" sz="1600" dirty="0">
                <a:latin typeface="Calibri Light" panose="020F0302020204030204" pitchFamily="34" charset="0"/>
                <a:cs typeface="Calibri Light" panose="020F0302020204030204" pitchFamily="34" charset="0"/>
              </a:rPr>
              <a:t> the </a:t>
            </a:r>
            <a:r>
              <a:rPr lang="en-GB" sz="1600" dirty="0">
                <a:solidFill>
                  <a:srgbClr val="0070C0"/>
                </a:solidFill>
                <a:latin typeface="Calibri Light" panose="020F0302020204030204" pitchFamily="34" charset="0"/>
                <a:cs typeface="Calibri Light" panose="020F0302020204030204" pitchFamily="34" charset="0"/>
              </a:rPr>
              <a:t>“</a:t>
            </a:r>
            <a:r>
              <a:rPr lang="fr-CH" sz="1600" dirty="0">
                <a:solidFill>
                  <a:srgbClr val="0070C0"/>
                </a:solidFill>
                <a:latin typeface="Calibri Light" panose="020F0302020204030204" pitchFamily="34" charset="0"/>
                <a:cs typeface="Calibri Light" panose="020F0302020204030204" pitchFamily="34" charset="0"/>
              </a:rPr>
              <a:t>distribution</a:t>
            </a:r>
            <a:r>
              <a:rPr lang="en-GB" sz="1600" dirty="0">
                <a:solidFill>
                  <a:srgbClr val="0070C0"/>
                </a:solidFill>
                <a:latin typeface="Calibri Light" panose="020F0302020204030204" pitchFamily="34" charset="0"/>
                <a:cs typeface="Calibri Light" panose="020F0302020204030204" pitchFamily="34" charset="0"/>
              </a:rPr>
              <a:t>”</a:t>
            </a:r>
            <a:r>
              <a:rPr lang="fr-CH" sz="1600" dirty="0">
                <a:latin typeface="Calibri Light" panose="020F0302020204030204" pitchFamily="34" charset="0"/>
                <a:cs typeface="Calibri Light" panose="020F0302020204030204" pitchFamily="34" charset="0"/>
              </a:rPr>
              <a:t> of </a:t>
            </a:r>
            <a:r>
              <a:rPr lang="fr-CH" sz="1600" dirty="0" err="1">
                <a:latin typeface="Calibri Light" panose="020F0302020204030204" pitchFamily="34" charset="0"/>
                <a:cs typeface="Calibri Light" panose="020F0302020204030204" pitchFamily="34" charset="0"/>
              </a:rPr>
              <a:t>choices</a:t>
            </a:r>
            <a:r>
              <a:rPr lang="fr-CH" sz="1600" dirty="0">
                <a:latin typeface="Calibri Light" panose="020F0302020204030204" pitchFamily="34" charset="0"/>
                <a:cs typeface="Calibri Light" panose="020F0302020204030204" pitchFamily="34" charset="0"/>
              </a:rPr>
              <a:t> for </a:t>
            </a:r>
            <a:r>
              <a:rPr lang="fr-CH" sz="1600" dirty="0" err="1">
                <a:latin typeface="Calibri Light" panose="020F0302020204030204" pitchFamily="34" charset="0"/>
                <a:cs typeface="Calibri Light" panose="020F0302020204030204" pitchFamily="34" charset="0"/>
              </a:rPr>
              <a:t>this</a:t>
            </a:r>
            <a:r>
              <a:rPr lang="fr-CH" sz="1600" dirty="0">
                <a:latin typeface="Calibri Light" panose="020F0302020204030204" pitchFamily="34" charset="0"/>
                <a:cs typeface="Calibri Light" panose="020F0302020204030204" pitchFamily="34" charset="0"/>
              </a:rPr>
              <a:t> variable. </a:t>
            </a:r>
            <a:r>
              <a:rPr lang="fr-CH" sz="1600" dirty="0" err="1">
                <a:latin typeface="Calibri Light" panose="020F0302020204030204" pitchFamily="34" charset="0"/>
                <a:cs typeface="Calibri Light" panose="020F0302020204030204" pitchFamily="34" charset="0"/>
              </a:rPr>
              <a:t>We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might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now</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wonder</a:t>
            </a:r>
            <a:r>
              <a:rPr lang="fr-CH" sz="1600" dirty="0">
                <a:latin typeface="Calibri Light" panose="020F0302020204030204" pitchFamily="34" charset="0"/>
                <a:cs typeface="Calibri Light" panose="020F0302020204030204" pitchFamily="34" charset="0"/>
              </a:rPr>
              <a:t> if the distribution of the </a:t>
            </a:r>
            <a:r>
              <a:rPr lang="fr-CH" sz="1600" dirty="0" err="1">
                <a:latin typeface="Calibri Light" panose="020F0302020204030204" pitchFamily="34" charset="0"/>
                <a:cs typeface="Calibri Light" panose="020F0302020204030204" pitchFamily="34" charset="0"/>
              </a:rPr>
              <a:t>two</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choices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significantly</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different</a:t>
            </a:r>
            <a:r>
              <a:rPr lang="fr-CH" sz="1600" dirty="0">
                <a:latin typeface="Calibri Light" panose="020F0302020204030204" pitchFamily="34" charset="0"/>
                <a:cs typeface="Calibri Light" panose="020F0302020204030204" pitchFamily="34" charset="0"/>
              </a:rPr>
              <a:t> in </a:t>
            </a:r>
            <a:r>
              <a:rPr lang="fr-CH" sz="1600" dirty="0" err="1">
                <a:latin typeface="Calibri Light" panose="020F0302020204030204" pitchFamily="34" charset="0"/>
                <a:cs typeface="Calibri Light" panose="020F0302020204030204" pitchFamily="34" charset="0"/>
              </a:rPr>
              <a:t>this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sample</a:t>
            </a:r>
            <a:r>
              <a:rPr lang="fr-CH" sz="1600" dirty="0">
                <a:latin typeface="Calibri Light" panose="020F0302020204030204" pitchFamily="34" charset="0"/>
                <a:cs typeface="Calibri Light" panose="020F0302020204030204" pitchFamily="34" charset="0"/>
              </a:rPr>
              <a:t>. This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equivalent</a:t>
            </a:r>
            <a:r>
              <a:rPr lang="fr-CH" sz="1600" dirty="0">
                <a:latin typeface="Calibri Light" panose="020F0302020204030204" pitchFamily="34" charset="0"/>
                <a:cs typeface="Calibri Light" panose="020F0302020204030204" pitchFamily="34" charset="0"/>
              </a:rPr>
              <a:t> to </a:t>
            </a:r>
            <a:r>
              <a:rPr lang="fr-CH" sz="1600" dirty="0" err="1">
                <a:latin typeface="Calibri Light" panose="020F0302020204030204" pitchFamily="34" charset="0"/>
                <a:cs typeface="Calibri Light" panose="020F0302020204030204" pitchFamily="34" charset="0"/>
              </a:rPr>
              <a:t>asking</a:t>
            </a:r>
            <a:r>
              <a:rPr lang="fr-CH" sz="1600" dirty="0">
                <a:latin typeface="Calibri Light" panose="020F0302020204030204" pitchFamily="34" charset="0"/>
                <a:cs typeface="Calibri Light" panose="020F0302020204030204" pitchFamily="34" charset="0"/>
              </a:rPr>
              <a:t> if the proportion of one </a:t>
            </a:r>
            <a:r>
              <a:rPr lang="fr-CH" sz="1600" dirty="0" err="1">
                <a:latin typeface="Calibri Light" panose="020F0302020204030204" pitchFamily="34" charset="0"/>
                <a:cs typeface="Calibri Light" panose="020F0302020204030204" pitchFamily="34" charset="0"/>
              </a:rPr>
              <a:t>choice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significantly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different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from</a:t>
            </a:r>
            <a:r>
              <a:rPr lang="fr-CH" sz="1600" dirty="0">
                <a:latin typeface="Calibri Light" panose="020F0302020204030204" pitchFamily="34" charset="0"/>
                <a:cs typeface="Calibri Light" panose="020F0302020204030204" pitchFamily="34" charset="0"/>
              </a:rPr>
              <a:t> 50%. This can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accomplished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a </a:t>
            </a:r>
            <a:r>
              <a:rPr lang="fr-CH" sz="1600" dirty="0">
                <a:solidFill>
                  <a:srgbClr val="0070C0"/>
                </a:solidFill>
                <a:latin typeface="Calibri Light" panose="020F0302020204030204" pitchFamily="34" charset="0"/>
                <a:cs typeface="Calibri Light" panose="020F0302020204030204" pitchFamily="34" charset="0"/>
              </a:rPr>
              <a:t>proportion test</a:t>
            </a:r>
            <a:r>
              <a:rPr lang="fr-CH" sz="1600" dirty="0">
                <a:latin typeface="Calibri Light" panose="020F0302020204030204" pitchFamily="34" charset="0"/>
                <a:cs typeface="Calibri Light" panose="020F0302020204030204" pitchFamily="34" charset="0"/>
              </a:rPr>
              <a:t>. In R:</a:t>
            </a:r>
          </a:p>
          <a:p>
            <a:endParaRPr lang="fr-CH" sz="1600" dirty="0">
              <a:latin typeface="Calibri Light" panose="020F0302020204030204" pitchFamily="34" charset="0"/>
              <a:cs typeface="Calibri Light" panose="020F0302020204030204" pitchFamily="34" charset="0"/>
            </a:endParaRPr>
          </a:p>
          <a:p>
            <a:pPr marL="0" indent="0">
              <a:buNone/>
            </a:pPr>
            <a:r>
              <a:rPr lang="fr-CH" sz="1200" dirty="0">
                <a:latin typeface="Calibri Light" panose="020F0302020204030204" pitchFamily="34" charset="0"/>
                <a:cs typeface="Calibri Light" panose="020F0302020204030204" pitchFamily="34" charset="0"/>
              </a:rPr>
              <a:t>	</a:t>
            </a:r>
            <a:r>
              <a:rPr lang="fr-CH" sz="1200" dirty="0" err="1">
                <a:latin typeface="Calibri Light" panose="020F0302020204030204" pitchFamily="34" charset="0"/>
                <a:cs typeface="Calibri Light" panose="020F0302020204030204" pitchFamily="34" charset="0"/>
              </a:rPr>
              <a:t>prop.test</a:t>
            </a:r>
            <a:r>
              <a:rPr lang="fr-CH" sz="1200" dirty="0">
                <a:latin typeface="Calibri Light" panose="020F0302020204030204" pitchFamily="34" charset="0"/>
                <a:cs typeface="Calibri Light" panose="020F0302020204030204" pitchFamily="34" charset="0"/>
              </a:rPr>
              <a:t>(x=13, n=32, p=0.50)</a:t>
            </a:r>
          </a:p>
          <a:p>
            <a:endParaRPr lang="fr-CH" sz="1600" dirty="0">
              <a:latin typeface="Calibri Light" panose="020F0302020204030204" pitchFamily="34" charset="0"/>
              <a:cs typeface="Calibri Light" panose="020F0302020204030204" pitchFamily="34" charset="0"/>
            </a:endParaRPr>
          </a:p>
          <a:p>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a:t>
            </a:r>
            <a:r>
              <a:rPr lang="fr-CH" sz="1600" dirty="0">
                <a:latin typeface="Courier New" panose="02070309020205020404" pitchFamily="49" charset="0"/>
                <a:cs typeface="Courier New" panose="02070309020205020404" pitchFamily="49" charset="0"/>
              </a:rPr>
              <a:t>x</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raw</a:t>
            </a:r>
            <a:r>
              <a:rPr lang="fr-CH" sz="1600" dirty="0">
                <a:latin typeface="Calibri Light" panose="020F0302020204030204" pitchFamily="34" charset="0"/>
                <a:cs typeface="Calibri Light" panose="020F0302020204030204" pitchFamily="34" charset="0"/>
              </a:rPr>
              <a:t> count of the option </a:t>
            </a:r>
            <a:r>
              <a:rPr lang="fr-CH" sz="1600" dirty="0" err="1">
                <a:latin typeface="Calibri Light" panose="020F0302020204030204" pitchFamily="34" charset="0"/>
                <a:cs typeface="Calibri Light" panose="020F0302020204030204" pitchFamily="34" charset="0"/>
              </a:rPr>
              <a:t>we</a:t>
            </a:r>
            <a:r>
              <a:rPr lang="fr-CH" sz="1600" dirty="0">
                <a:latin typeface="Calibri Light" panose="020F0302020204030204" pitchFamily="34" charset="0"/>
                <a:cs typeface="Calibri Light" panose="020F0302020204030204" pitchFamily="34" charset="0"/>
              </a:rPr>
              <a:t> are </a:t>
            </a:r>
            <a:r>
              <a:rPr lang="fr-CH" sz="1600" dirty="0" err="1">
                <a:latin typeface="Calibri Light" panose="020F0302020204030204" pitchFamily="34" charset="0"/>
                <a:cs typeface="Calibri Light" panose="020F0302020204030204" pitchFamily="34" charset="0"/>
              </a:rPr>
              <a:t>interested</a:t>
            </a:r>
            <a:r>
              <a:rPr lang="fr-CH" sz="1600" dirty="0">
                <a:latin typeface="Calibri Light" panose="020F0302020204030204" pitchFamily="34" charset="0"/>
                <a:cs typeface="Calibri Light" panose="020F0302020204030204" pitchFamily="34" charset="0"/>
              </a:rPr>
              <a:t> in, </a:t>
            </a:r>
            <a:r>
              <a:rPr lang="fr-CH" sz="1600" dirty="0">
                <a:latin typeface="Courier New" panose="02070309020205020404" pitchFamily="49" charset="0"/>
                <a:cs typeface="Courier New" panose="02070309020205020404" pitchFamily="49" charset="0"/>
              </a:rPr>
              <a:t>n</a:t>
            </a:r>
            <a:r>
              <a:rPr lang="fr-CH" sz="1600" dirty="0">
                <a:latin typeface="Calibri Light" panose="020F0302020204030204" pitchFamily="34" charset="0"/>
                <a:cs typeface="Calibri Light" panose="020F0302020204030204" pitchFamily="34" charset="0"/>
              </a:rPr>
              <a:t> the total count </a:t>
            </a:r>
            <a:r>
              <a:rPr lang="fr-CH" sz="1600" dirty="0" err="1">
                <a:latin typeface="Calibri Light" panose="020F0302020204030204" pitchFamily="34" charset="0"/>
                <a:cs typeface="Calibri Light" panose="020F0302020204030204" pitchFamily="34" charset="0"/>
              </a:rPr>
              <a:t>among</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both</a:t>
            </a:r>
            <a:r>
              <a:rPr lang="fr-CH" sz="1600" dirty="0">
                <a:latin typeface="Calibri Light" panose="020F0302020204030204" pitchFamily="34" charset="0"/>
                <a:cs typeface="Calibri Light" panose="020F0302020204030204" pitchFamily="34" charset="0"/>
              </a:rPr>
              <a:t> options, and </a:t>
            </a:r>
            <a:r>
              <a:rPr lang="fr-CH" sz="1600" dirty="0">
                <a:latin typeface="Courier New" panose="02070309020205020404" pitchFamily="49" charset="0"/>
                <a:cs typeface="Courier New" panose="02070309020205020404" pitchFamily="49" charset="0"/>
              </a:rPr>
              <a:t>p</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our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null-hypothesis</a:t>
            </a:r>
            <a:r>
              <a:rPr lang="fr-CH" sz="1600" dirty="0">
                <a:latin typeface="Calibri Light" panose="020F0302020204030204" pitchFamily="34" charset="0"/>
                <a:cs typeface="Calibri Light" panose="020F0302020204030204" pitchFamily="34" charset="0"/>
              </a:rPr>
              <a:t> proportion, </a:t>
            </a:r>
            <a:r>
              <a:rPr lang="fr-CH" sz="1600" dirty="0" err="1">
                <a:latin typeface="Calibri Light" panose="020F0302020204030204" pitchFamily="34" charset="0"/>
                <a:cs typeface="Calibri Light" panose="020F0302020204030204" pitchFamily="34" charset="0"/>
              </a:rPr>
              <a:t>which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by default </a:t>
            </a:r>
            <a:r>
              <a:rPr lang="fr-CH" sz="1600" dirty="0" err="1">
                <a:latin typeface="Calibri Light" panose="020F0302020204030204" pitchFamily="34" charset="0"/>
                <a:cs typeface="Calibri Light" panose="020F0302020204030204" pitchFamily="34" charset="0"/>
              </a:rPr>
              <a:t>assumed</a:t>
            </a:r>
            <a:r>
              <a:rPr lang="fr-CH" sz="1600" dirty="0">
                <a:latin typeface="Calibri Light" panose="020F0302020204030204" pitchFamily="34" charset="0"/>
                <a:cs typeface="Calibri Light" panose="020F0302020204030204" pitchFamily="34" charset="0"/>
              </a:rPr>
              <a:t> to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0.50.</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Test on a single proportion</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11</a:t>
            </a:fld>
            <a:endParaRPr lang="en-GB"/>
          </a:p>
        </p:txBody>
      </p:sp>
      <p:graphicFrame>
        <p:nvGraphicFramePr>
          <p:cNvPr id="2" name="Table 4">
            <a:extLst>
              <a:ext uri="{FF2B5EF4-FFF2-40B4-BE49-F238E27FC236}">
                <a16:creationId xmlns:a16="http://schemas.microsoft.com/office/drawing/2014/main" id="{C8F0C4CD-C9C5-4A13-A360-2EC6B7A5AD8E}"/>
              </a:ext>
            </a:extLst>
          </p:cNvPr>
          <p:cNvGraphicFramePr>
            <a:graphicFrameLocks noGrp="1"/>
          </p:cNvGraphicFramePr>
          <p:nvPr>
            <p:extLst>
              <p:ext uri="{D42A27DB-BD31-4B8C-83A1-F6EECF244321}">
                <p14:modId xmlns:p14="http://schemas.microsoft.com/office/powerpoint/2010/main" val="4080910856"/>
              </p:ext>
            </p:extLst>
          </p:nvPr>
        </p:nvGraphicFramePr>
        <p:xfrm>
          <a:off x="2855640" y="2218707"/>
          <a:ext cx="4628098" cy="1398004"/>
        </p:xfrm>
        <a:graphic>
          <a:graphicData uri="http://schemas.openxmlformats.org/drawingml/2006/table">
            <a:tbl>
              <a:tblPr firstRow="1" bandRow="1">
                <a:tableStyleId>{2D5ABB26-0587-4C30-8999-92F81FD0307C}</a:tableStyleId>
              </a:tblPr>
              <a:tblGrid>
                <a:gridCol w="1332000">
                  <a:extLst>
                    <a:ext uri="{9D8B030D-6E8A-4147-A177-3AD203B41FA5}">
                      <a16:colId xmlns:a16="http://schemas.microsoft.com/office/drawing/2014/main" val="2056625038"/>
                    </a:ext>
                  </a:extLst>
                </a:gridCol>
                <a:gridCol w="1180049">
                  <a:extLst>
                    <a:ext uri="{9D8B030D-6E8A-4147-A177-3AD203B41FA5}">
                      <a16:colId xmlns:a16="http://schemas.microsoft.com/office/drawing/2014/main" val="4150080484"/>
                    </a:ext>
                  </a:extLst>
                </a:gridCol>
                <a:gridCol w="1180049">
                  <a:extLst>
                    <a:ext uri="{9D8B030D-6E8A-4147-A177-3AD203B41FA5}">
                      <a16:colId xmlns:a16="http://schemas.microsoft.com/office/drawing/2014/main" val="1704627712"/>
                    </a:ext>
                  </a:extLst>
                </a:gridCol>
                <a:gridCol w="936000">
                  <a:extLst>
                    <a:ext uri="{9D8B030D-6E8A-4147-A177-3AD203B41FA5}">
                      <a16:colId xmlns:a16="http://schemas.microsoft.com/office/drawing/2014/main" val="3728271459"/>
                    </a:ext>
                  </a:extLst>
                </a:gridCol>
              </a:tblGrid>
              <a:tr h="349501">
                <a:tc gridSpan="4">
                  <a:txBody>
                    <a:bodyPr/>
                    <a:lstStyle/>
                    <a:p>
                      <a:r>
                        <a:rPr lang="en-US" sz="1600" b="1" i="1">
                          <a:latin typeface="Calibri Light" panose="020F0302020204030204" pitchFamily="34" charset="0"/>
                          <a:cs typeface="Calibri Light" panose="020F0302020204030204" pitchFamily="34" charset="0"/>
                        </a:rPr>
                        <a:t>Which would you rather fight?</a:t>
                      </a:r>
                      <a:endParaRPr lang="en-CH" sz="1600" b="1" i="1" dirty="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tcPr>
                </a:tc>
                <a:tc hMerge="1">
                  <a:txBody>
                    <a:bodyPr/>
                    <a:lstStyle/>
                    <a:p>
                      <a:endParaRPr lang="en-CH" sz="160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tcPr>
                </a:tc>
                <a:tc hMerge="1">
                  <a:txBody>
                    <a:bodyPr/>
                    <a:lstStyle/>
                    <a:p>
                      <a:endParaRPr lang="en-CH" sz="160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tcPr>
                </a:tc>
                <a:tc hMerge="1">
                  <a:txBody>
                    <a:bodyPr/>
                    <a:lstStyle/>
                    <a:p>
                      <a:endParaRPr lang="en-CH" sz="1600" i="1" dirty="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96223926"/>
                  </a:ext>
                </a:extLst>
              </a:tr>
              <a:tr h="349501">
                <a:tc>
                  <a:txBody>
                    <a:bodyPr/>
                    <a:lstStyle/>
                    <a:p>
                      <a:endParaRPr lang="en-CH" sz="1600" b="1">
                        <a:latin typeface="Calibri Light" panose="020F0302020204030204" pitchFamily="34" charset="0"/>
                        <a:cs typeface="Calibri Light" panose="020F03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r"/>
                      <a:r>
                        <a:rPr lang="en-US" sz="1600" b="0" i="1">
                          <a:latin typeface="Calibri Light" panose="020F0302020204030204" pitchFamily="34" charset="0"/>
                          <a:cs typeface="Calibri Light" panose="020F0302020204030204" pitchFamily="34" charset="0"/>
                        </a:rPr>
                        <a:t>1 duck</a:t>
                      </a:r>
                      <a:endParaRPr lang="en-CH" sz="1600" b="0" i="1">
                        <a:latin typeface="Calibri Light" panose="020F0302020204030204" pitchFamily="34" charset="0"/>
                        <a:cs typeface="Calibri Light" panose="020F03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r"/>
                      <a:r>
                        <a:rPr lang="en-US" sz="1600" b="0" i="1">
                          <a:latin typeface="Calibri Light" panose="020F0302020204030204" pitchFamily="34" charset="0"/>
                          <a:cs typeface="Calibri Light" panose="020F0302020204030204" pitchFamily="34" charset="0"/>
                        </a:rPr>
                        <a:t>100 horses</a:t>
                      </a:r>
                      <a:endParaRPr lang="en-CH" sz="1600" b="0" i="1">
                        <a:latin typeface="Calibri Light" panose="020F0302020204030204" pitchFamily="34" charset="0"/>
                        <a:cs typeface="Calibri Light" panose="020F03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r"/>
                      <a:r>
                        <a:rPr lang="en-GB" sz="1600" b="1" i="1" dirty="0">
                          <a:latin typeface="Calibri Light" panose="020F0302020204030204" pitchFamily="34" charset="0"/>
                          <a:cs typeface="Calibri Light" panose="020F0302020204030204" pitchFamily="34" charset="0"/>
                        </a:rPr>
                        <a:t>N</a:t>
                      </a:r>
                      <a:endParaRPr lang="en-CH" sz="1600" b="1" i="1" dirty="0">
                        <a:latin typeface="Calibri Light" panose="020F0302020204030204" pitchFamily="34" charset="0"/>
                        <a:cs typeface="Calibri Light" panose="020F0302020204030204"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6846670"/>
                  </a:ext>
                </a:extLst>
              </a:tr>
              <a:tr h="349501">
                <a:tc>
                  <a:txBody>
                    <a:bodyPr/>
                    <a:lstStyle/>
                    <a:p>
                      <a:r>
                        <a:rPr lang="en-US" sz="1600" b="1">
                          <a:latin typeface="Calibri Light" panose="020F0302020204030204" pitchFamily="34" charset="0"/>
                          <a:cs typeface="Calibri Light" panose="020F0302020204030204" pitchFamily="34" charset="0"/>
                        </a:rPr>
                        <a:t>Count</a:t>
                      </a:r>
                      <a:endParaRPr lang="en-CH" sz="1600" b="1">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600">
                          <a:latin typeface="Calibri Light" panose="020F0302020204030204" pitchFamily="34" charset="0"/>
                          <a:cs typeface="Calibri Light" panose="020F0302020204030204" pitchFamily="34" charset="0"/>
                        </a:rPr>
                        <a:t>13</a:t>
                      </a:r>
                      <a:endParaRPr lang="en-CH" sz="160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600">
                          <a:latin typeface="Calibri Light" panose="020F0302020204030204" pitchFamily="34" charset="0"/>
                          <a:cs typeface="Calibri Light" panose="020F0302020204030204" pitchFamily="34" charset="0"/>
                        </a:rPr>
                        <a:t>19</a:t>
                      </a:r>
                      <a:endParaRPr lang="en-CH" sz="1600">
                        <a:latin typeface="Calibri Light" panose="020F0302020204030204" pitchFamily="34" charset="0"/>
                        <a:cs typeface="Calibri Light" panose="020F0302020204030204" pitchFamily="34" charset="0"/>
                      </a:endParaRPr>
                    </a:p>
                  </a:txBody>
                  <a:tcPr>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GB" sz="1600" dirty="0">
                          <a:latin typeface="Calibri Light" panose="020F0302020204030204" pitchFamily="34" charset="0"/>
                          <a:cs typeface="Calibri Light" panose="020F0302020204030204" pitchFamily="34" charset="0"/>
                        </a:rPr>
                        <a:t>32</a:t>
                      </a:r>
                      <a:endParaRPr lang="en-CH" sz="1600" dirty="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79771341"/>
                  </a:ext>
                </a:extLst>
              </a:tr>
              <a:tr h="349501">
                <a:tc>
                  <a:txBody>
                    <a:bodyPr/>
                    <a:lstStyle/>
                    <a:p>
                      <a:r>
                        <a:rPr lang="en-US" sz="1600" b="1" dirty="0">
                          <a:latin typeface="Calibri Light" panose="020F0302020204030204" pitchFamily="34" charset="0"/>
                          <a:cs typeface="Calibri Light" panose="020F0302020204030204" pitchFamily="34" charset="0"/>
                        </a:rPr>
                        <a:t>Proportion</a:t>
                      </a:r>
                      <a:endParaRPr lang="en-CH" sz="1600" b="1" dirty="0">
                        <a:latin typeface="Calibri Light" panose="020F0302020204030204" pitchFamily="34" charset="0"/>
                        <a:cs typeface="Calibri Light" panose="020F0302020204030204" pitchFamily="34" charset="0"/>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a:latin typeface="Calibri Light" panose="020F0302020204030204" pitchFamily="34" charset="0"/>
                          <a:cs typeface="Calibri Light" panose="020F0302020204030204" pitchFamily="34" charset="0"/>
                        </a:rPr>
                        <a:t>0.406</a:t>
                      </a:r>
                      <a:endParaRPr lang="en-CH" sz="1600">
                        <a:latin typeface="Calibri Light" panose="020F0302020204030204" pitchFamily="34" charset="0"/>
                        <a:cs typeface="Calibri Light" panose="020F0302020204030204" pitchFamily="34" charset="0"/>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dirty="0">
                          <a:latin typeface="Calibri Light" panose="020F0302020204030204" pitchFamily="34" charset="0"/>
                          <a:cs typeface="Calibri Light" panose="020F0302020204030204" pitchFamily="34" charset="0"/>
                        </a:rPr>
                        <a:t>0.594</a:t>
                      </a:r>
                      <a:endParaRPr lang="en-CH" sz="1600" dirty="0">
                        <a:latin typeface="Calibri Light" panose="020F0302020204030204" pitchFamily="34" charset="0"/>
                        <a:cs typeface="Calibri Light" panose="020F0302020204030204" pitchFamily="34" charset="0"/>
                      </a:endParaRPr>
                    </a:p>
                  </a:txBody>
                  <a:tcP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600" dirty="0">
                          <a:latin typeface="Calibri Light" panose="020F0302020204030204" pitchFamily="34" charset="0"/>
                          <a:cs typeface="Calibri Light" panose="020F0302020204030204" pitchFamily="34" charset="0"/>
                        </a:rPr>
                        <a:t>1.000</a:t>
                      </a:r>
                      <a:endParaRPr lang="en-CH" sz="1600" dirty="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1635784"/>
                  </a:ext>
                </a:extLst>
              </a:tr>
            </a:tbl>
          </a:graphicData>
        </a:graphic>
      </p:graphicFrame>
      <p:cxnSp>
        <p:nvCxnSpPr>
          <p:cNvPr id="7" name="Straight Connector 6">
            <a:extLst>
              <a:ext uri="{FF2B5EF4-FFF2-40B4-BE49-F238E27FC236}">
                <a16:creationId xmlns:a16="http://schemas.microsoft.com/office/drawing/2014/main" id="{18701A03-672B-466D-BE2D-52CD4DEE9783}"/>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84E742E-E36C-4DA1-91BD-7F368391BE8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Tree>
    <p:extLst>
      <p:ext uri="{BB962C8B-B14F-4D97-AF65-F5344CB8AC3E}">
        <p14:creationId xmlns:p14="http://schemas.microsoft.com/office/powerpoint/2010/main" val="80281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99456" y="1600200"/>
                <a:ext cx="8928992" cy="4925144"/>
              </a:xfrm>
            </p:spPr>
            <p:txBody>
              <a:bodyPr>
                <a:normAutofit/>
              </a:bodyPr>
              <a:lstStyle/>
              <a:p>
                <a:r>
                  <a:rPr lang="fr-CH" sz="1600">
                    <a:latin typeface="Calibri Light" panose="020F0302020204030204" pitchFamily="34" charset="0"/>
                    <a:cs typeface="Calibri Light" panose="020F0302020204030204" pitchFamily="34" charset="0"/>
                  </a:rPr>
                  <a:t>The output will return familiar statistics:</a:t>
                </a: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Based on the result, we conclude there is insufficient evidence that the proportion of 1-duck choices significantly outnumbered the proportion of 100-horses choices, </a:t>
                </a:r>
                <a14:m>
                  <m:oMath xmlns:m="http://schemas.openxmlformats.org/officeDocument/2006/math">
                    <m:acc>
                      <m:accPr>
                        <m:chr m:val="̂"/>
                        <m:ctrlPr>
                          <a:rPr lang="fr-CH" sz="1600" i="1" smtClean="0">
                            <a:latin typeface="Cambria Math" panose="02040503050406030204" pitchFamily="18" charset="0"/>
                            <a:cs typeface="Times New Roman" panose="02020603050405020304" pitchFamily="18" charset="0"/>
                          </a:rPr>
                        </m:ctrlPr>
                      </m:accPr>
                      <m:e>
                        <m:r>
                          <a:rPr lang="fr-CH" sz="1600" i="1" smtClean="0">
                            <a:latin typeface="Cambria Math" panose="02040503050406030204" pitchFamily="18" charset="0"/>
                            <a:ea typeface="Cambria Math" panose="02040503050406030204" pitchFamily="18" charset="0"/>
                            <a:cs typeface="Times New Roman" panose="02020603050405020304" pitchFamily="18" charset="0"/>
                          </a:rPr>
                          <m:t>𝜋</m:t>
                        </m:r>
                      </m:e>
                    </m:acc>
                  </m:oMath>
                </a14:m>
                <a:r>
                  <a:rPr lang="fr-CH" sz="1600" baseline="-25000">
                    <a:latin typeface="Calibri Light" panose="020F0302020204030204" pitchFamily="34" charset="0"/>
                    <a:cs typeface="Calibri Light" panose="020F0302020204030204" pitchFamily="34" charset="0"/>
                  </a:rPr>
                  <a:t>1duck</a:t>
                </a:r>
                <a:r>
                  <a:rPr lang="fr-CH" sz="1600">
                    <a:latin typeface="Calibri Light" panose="020F0302020204030204" pitchFamily="34" charset="0"/>
                    <a:cs typeface="Calibri Light" panose="020F0302020204030204" pitchFamily="34" charset="0"/>
                  </a:rPr>
                  <a:t> = 0.406, </a:t>
                </a:r>
                <a:r>
                  <a:rPr lang="el-GR" sz="1600">
                    <a:latin typeface="Calibri Light" panose="020F0302020204030204" pitchFamily="34" charset="0"/>
                    <a:cs typeface="Calibri Light" panose="020F0302020204030204" pitchFamily="34" charset="0"/>
                  </a:rPr>
                  <a:t>χ</a:t>
                </a:r>
                <a:r>
                  <a:rPr lang="fr-CH" sz="1600" baseline="30000">
                    <a:latin typeface="Calibri Light" panose="020F0302020204030204" pitchFamily="34" charset="0"/>
                    <a:cs typeface="Calibri Light" panose="020F0302020204030204" pitchFamily="34" charset="0"/>
                  </a:rPr>
                  <a:t>2</a:t>
                </a:r>
                <a:r>
                  <a:rPr lang="fr-CH" sz="1600">
                    <a:latin typeface="Calibri Light" panose="020F0302020204030204" pitchFamily="34" charset="0"/>
                    <a:cs typeface="Calibri Light" panose="020F0302020204030204" pitchFamily="34" charset="0"/>
                  </a:rPr>
                  <a:t>(1) = 0.781, </a:t>
                </a:r>
                <a:r>
                  <a:rPr lang="fr-CH" sz="1600" i="1">
                    <a:latin typeface="Calibri Light" panose="020F0302020204030204" pitchFamily="34" charset="0"/>
                    <a:cs typeface="Calibri Light" panose="020F0302020204030204" pitchFamily="34" charset="0"/>
                  </a:rPr>
                  <a:t>p</a:t>
                </a:r>
                <a:r>
                  <a:rPr lang="fr-CH" sz="1600">
                    <a:latin typeface="Calibri Light" panose="020F0302020204030204" pitchFamily="34" charset="0"/>
                    <a:cs typeface="Calibri Light" panose="020F0302020204030204" pitchFamily="34" charset="0"/>
                  </a:rPr>
                  <a:t> = 0.377.</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Where are these numbers coming from…?</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99456" y="1600200"/>
                <a:ext cx="8928992" cy="4925144"/>
              </a:xfrm>
              <a:blipFill>
                <a:blip r:embed="rId2"/>
                <a:stretch>
                  <a:fillRect l="-273" t="-372"/>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Test on a single proportion</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12</a:t>
            </a:fld>
            <a:endParaRPr lang="en-GB"/>
          </a:p>
        </p:txBody>
      </p:sp>
      <p:cxnSp>
        <p:nvCxnSpPr>
          <p:cNvPr id="7" name="Straight Connector 6">
            <a:extLst>
              <a:ext uri="{FF2B5EF4-FFF2-40B4-BE49-F238E27FC236}">
                <a16:creationId xmlns:a16="http://schemas.microsoft.com/office/drawing/2014/main" id="{18701A03-672B-466D-BE2D-52CD4DEE9783}"/>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84E742E-E36C-4DA1-91BD-7F368391BE8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10" name="TextBox 9">
            <a:extLst>
              <a:ext uri="{FF2B5EF4-FFF2-40B4-BE49-F238E27FC236}">
                <a16:creationId xmlns:a16="http://schemas.microsoft.com/office/drawing/2014/main" id="{E7FA0A59-2DA3-4E00-A969-5C0362C6B867}"/>
              </a:ext>
            </a:extLst>
          </p:cNvPr>
          <p:cNvSpPr txBox="1"/>
          <p:nvPr/>
        </p:nvSpPr>
        <p:spPr>
          <a:xfrm>
            <a:off x="2759269" y="2276872"/>
            <a:ext cx="6361067" cy="1938992"/>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stStyle>
          <a:p>
            <a:pPr marL="0" lvl="1"/>
            <a:r>
              <a:rPr lang="en-US" sz="1200">
                <a:latin typeface="Courier New" panose="02070309020205020404" pitchFamily="49" charset="0"/>
                <a:cs typeface="Courier New" panose="02070309020205020404" pitchFamily="49" charset="0"/>
              </a:rPr>
              <a:t>	</a:t>
            </a:r>
            <a:r>
              <a:rPr lang="en-CH" sz="1200">
                <a:latin typeface="Courier New" panose="02070309020205020404" pitchFamily="49" charset="0"/>
                <a:cs typeface="Courier New" panose="02070309020205020404" pitchFamily="49" charset="0"/>
              </a:rPr>
              <a:t>1-sample proportions test with continuity correction</a:t>
            </a:r>
          </a:p>
          <a:p>
            <a:endParaRPr lang="en-CH"/>
          </a:p>
          <a:p>
            <a:r>
              <a:rPr lang="en-CH"/>
              <a:t>data:  13 out of 32, null probability 0.5</a:t>
            </a:r>
          </a:p>
          <a:p>
            <a:r>
              <a:rPr lang="en-CH" b="1">
                <a:solidFill>
                  <a:srgbClr val="FF0000"/>
                </a:solidFill>
              </a:rPr>
              <a:t>X-squared</a:t>
            </a:r>
            <a:r>
              <a:rPr lang="en-CH"/>
              <a:t> = 0.78125, df = 1, </a:t>
            </a:r>
            <a:r>
              <a:rPr lang="en-CH" b="1">
                <a:solidFill>
                  <a:srgbClr val="FF0000"/>
                </a:solidFill>
              </a:rPr>
              <a:t>p-value</a:t>
            </a:r>
            <a:r>
              <a:rPr lang="en-CH"/>
              <a:t> = 0.3768</a:t>
            </a:r>
          </a:p>
          <a:p>
            <a:r>
              <a:rPr lang="en-CH"/>
              <a:t>alternative hypothesis: true p is not equal to 0.5</a:t>
            </a:r>
          </a:p>
          <a:p>
            <a:r>
              <a:rPr lang="en-CH" b="1">
                <a:solidFill>
                  <a:srgbClr val="FF0000"/>
                </a:solidFill>
              </a:rPr>
              <a:t>95 percent confidence interval</a:t>
            </a:r>
            <a:r>
              <a:rPr lang="en-CH"/>
              <a:t>:</a:t>
            </a:r>
          </a:p>
          <a:p>
            <a:r>
              <a:rPr lang="en-CH"/>
              <a:t> 0.2421914 0.5921457</a:t>
            </a:r>
          </a:p>
          <a:p>
            <a:r>
              <a:rPr lang="en-CH"/>
              <a:t>sample estimates:</a:t>
            </a:r>
          </a:p>
          <a:p>
            <a:r>
              <a:rPr lang="en-CH"/>
              <a:t>      p </a:t>
            </a:r>
          </a:p>
          <a:p>
            <a:r>
              <a:rPr lang="en-CH"/>
              <a:t>0.40625 </a:t>
            </a:r>
          </a:p>
        </p:txBody>
      </p:sp>
    </p:spTree>
    <p:extLst>
      <p:ext uri="{BB962C8B-B14F-4D97-AF65-F5344CB8AC3E}">
        <p14:creationId xmlns:p14="http://schemas.microsoft.com/office/powerpoint/2010/main" val="2865704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8928992" cy="4925144"/>
          </a:xfrm>
        </p:spPr>
        <p:txBody>
          <a:bodyPr>
            <a:normAutofit/>
          </a:bodyPr>
          <a:lstStyle/>
          <a:p>
            <a:r>
              <a:rPr lang="fr-CH" sz="1600" dirty="0">
                <a:latin typeface="Calibri Light" panose="020F0302020204030204" pitchFamily="34" charset="0"/>
                <a:cs typeface="Calibri Light" panose="020F0302020204030204" pitchFamily="34" charset="0"/>
              </a:rPr>
              <a:t>Proportions </a:t>
            </a:r>
            <a:r>
              <a:rPr lang="fr-CH" sz="1600">
                <a:latin typeface="Calibri Light" panose="020F0302020204030204" pitchFamily="34" charset="0"/>
                <a:cs typeface="Calibri Light" panose="020F0302020204030204" pitchFamily="34" charset="0"/>
              </a:rPr>
              <a:t>are </a:t>
            </a:r>
            <a:r>
              <a:rPr lang="fr-CH" sz="1600">
                <a:solidFill>
                  <a:srgbClr val="0070C0"/>
                </a:solidFill>
                <a:latin typeface="Calibri Light" panose="020F0302020204030204" pitchFamily="34" charset="0"/>
                <a:cs typeface="Calibri Light" panose="020F0302020204030204" pitchFamily="34" charset="0"/>
              </a:rPr>
              <a:t>binomial </a:t>
            </a:r>
            <a:r>
              <a:rPr lang="fr-CH" sz="1600" dirty="0" err="1">
                <a:solidFill>
                  <a:srgbClr val="0070C0"/>
                </a:solidFill>
                <a:latin typeface="Calibri Light" panose="020F0302020204030204" pitchFamily="34" charset="0"/>
                <a:cs typeface="Calibri Light" panose="020F0302020204030204" pitchFamily="34" charset="0"/>
              </a:rPr>
              <a:t>parameters</a:t>
            </a:r>
            <a:r>
              <a:rPr lang="fr-CH" sz="1600" dirty="0">
                <a:latin typeface="Calibri Light" panose="020F0302020204030204" pitchFamily="34" charset="0"/>
                <a:cs typeface="Calibri Light" panose="020F0302020204030204" pitchFamily="34" charset="0"/>
              </a:rPr>
              <a:t>. For </a:t>
            </a:r>
            <a:r>
              <a:rPr lang="fr-CH" sz="1600" dirty="0" err="1">
                <a:latin typeface="Calibri Light" panose="020F0302020204030204" pitchFamily="34" charset="0"/>
                <a:cs typeface="Calibri Light" panose="020F0302020204030204" pitchFamily="34" charset="0"/>
              </a:rPr>
              <a:t>Gaussian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parameters</a:t>
            </a:r>
            <a:r>
              <a:rPr lang="fr-CH" sz="1600" dirty="0">
                <a:latin typeface="Calibri Light" panose="020F0302020204030204" pitchFamily="34" charset="0"/>
                <a:cs typeface="Calibri Light" panose="020F0302020204030204" pitchFamily="34" charset="0"/>
              </a:rPr>
              <a:t> (e.g., </a:t>
            </a:r>
            <a:r>
              <a:rPr lang="fr-CH" sz="1600" dirty="0" err="1">
                <a:latin typeface="Calibri Light" panose="020F0302020204030204" pitchFamily="34" charset="0"/>
                <a:cs typeface="Calibri Light" panose="020F0302020204030204" pitchFamily="34" charset="0"/>
              </a:rPr>
              <a:t>linear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regression</a:t>
            </a:r>
            <a:r>
              <a:rPr lang="fr-CH" sz="1600" dirty="0">
                <a:latin typeface="Calibri Light" panose="020F0302020204030204" pitchFamily="34" charset="0"/>
                <a:cs typeface="Calibri Light" panose="020F0302020204030204" pitchFamily="34" charset="0"/>
              </a:rPr>
              <a:t> coefficients), </a:t>
            </a:r>
            <a:r>
              <a:rPr lang="fr-CH" sz="1600" dirty="0" err="1">
                <a:latin typeface="Calibri Light" panose="020F0302020204030204" pitchFamily="34" charset="0"/>
                <a:cs typeface="Calibri Light" panose="020F0302020204030204" pitchFamily="34" charset="0"/>
              </a:rPr>
              <a:t>we</a:t>
            </a:r>
            <a:r>
              <a:rPr lang="fr-CH" sz="1600" dirty="0">
                <a:latin typeface="Calibri Light" panose="020F0302020204030204" pitchFamily="34" charset="0"/>
                <a:cs typeface="Calibri Light" panose="020F0302020204030204" pitchFamily="34" charset="0"/>
              </a:rPr>
              <a:t> are </a:t>
            </a:r>
            <a:r>
              <a:rPr lang="fr-CH" sz="1600" dirty="0" err="1">
                <a:latin typeface="Calibri Light" panose="020F0302020204030204" pitchFamily="34" charset="0"/>
                <a:cs typeface="Calibri Light" panose="020F0302020204030204" pitchFamily="34" charset="0"/>
              </a:rPr>
              <a:t>familiar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the </a:t>
            </a:r>
            <a:r>
              <a:rPr lang="fr-CH" sz="1600" i="1" dirty="0">
                <a:latin typeface="Calibri Light" panose="020F0302020204030204" pitchFamily="34" charset="0"/>
                <a:cs typeface="Calibri Light" panose="020F0302020204030204" pitchFamily="34" charset="0"/>
              </a:rPr>
              <a:t>t</a:t>
            </a:r>
            <a:r>
              <a:rPr lang="fr-CH" sz="1600" dirty="0">
                <a:latin typeface="Calibri Light" panose="020F0302020204030204" pitchFamily="34" charset="0"/>
                <a:cs typeface="Calibri Light" panose="020F0302020204030204" pitchFamily="34" charset="0"/>
              </a:rPr>
              <a:t>-value </a:t>
            </a:r>
            <a:r>
              <a:rPr lang="fr-CH" sz="1600">
                <a:latin typeface="Calibri Light" panose="020F0302020204030204" pitchFamily="34" charset="0"/>
                <a:cs typeface="Calibri Light" panose="020F0302020204030204" pitchFamily="34" charset="0"/>
              </a:rPr>
              <a:t>as a test statistic. The </a:t>
            </a:r>
            <a:r>
              <a:rPr lang="fr-CH" sz="1600" i="1">
                <a:latin typeface="Calibri Light" panose="020F0302020204030204" pitchFamily="34" charset="0"/>
                <a:cs typeface="Calibri Light" panose="020F0302020204030204" pitchFamily="34" charset="0"/>
              </a:rPr>
              <a:t>t</a:t>
            </a:r>
            <a:r>
              <a:rPr lang="fr-CH" sz="1600">
                <a:latin typeface="Calibri Light" panose="020F0302020204030204" pitchFamily="34" charset="0"/>
                <a:cs typeface="Calibri Light" panose="020F0302020204030204" pitchFamily="34" charset="0"/>
              </a:rPr>
              <a:t>-value equals the </a:t>
            </a:r>
            <a:r>
              <a:rPr lang="fr-CH" sz="1600" dirty="0" err="1">
                <a:latin typeface="Calibri Light" panose="020F0302020204030204" pitchFamily="34" charset="0"/>
                <a:cs typeface="Calibri Light" panose="020F0302020204030204" pitchFamily="34" charset="0"/>
              </a:rPr>
              <a:t>estimated</a:t>
            </a:r>
            <a:r>
              <a:rPr lang="fr-CH" sz="1600" dirty="0">
                <a:latin typeface="Calibri Light" panose="020F0302020204030204" pitchFamily="34" charset="0"/>
                <a:cs typeface="Calibri Light" panose="020F0302020204030204" pitchFamily="34" charset="0"/>
              </a:rPr>
              <a:t> </a:t>
            </a:r>
            <a:r>
              <a:rPr lang="fr-CH" sz="1600" err="1">
                <a:latin typeface="Calibri Light" panose="020F0302020204030204" pitchFamily="34" charset="0"/>
                <a:cs typeface="Calibri Light" panose="020F0302020204030204" pitchFamily="34" charset="0"/>
              </a:rPr>
              <a:t>parameter</a:t>
            </a:r>
            <a:r>
              <a:rPr lang="fr-CH" sz="1600">
                <a:latin typeface="Calibri Light" panose="020F0302020204030204" pitchFamily="34" charset="0"/>
                <a:cs typeface="Calibri Light" panose="020F0302020204030204" pitchFamily="34" charset="0"/>
              </a:rPr>
              <a:t> divided </a:t>
            </a:r>
            <a:r>
              <a:rPr lang="fr-CH" sz="1600" dirty="0">
                <a:latin typeface="Calibri Light" panose="020F0302020204030204" pitchFamily="34" charset="0"/>
                <a:cs typeface="Calibri Light" panose="020F0302020204030204" pitchFamily="34" charset="0"/>
              </a:rPr>
              <a:t>by </a:t>
            </a:r>
            <a:r>
              <a:rPr lang="fr-CH" sz="1600" dirty="0" err="1">
                <a:latin typeface="Calibri Light" panose="020F0302020204030204" pitchFamily="34" charset="0"/>
                <a:cs typeface="Calibri Light" panose="020F0302020204030204" pitchFamily="34" charset="0"/>
              </a:rPr>
              <a:t>its</a:t>
            </a:r>
            <a:r>
              <a:rPr lang="fr-CH" sz="1600" dirty="0">
                <a:latin typeface="Calibri Light" panose="020F0302020204030204" pitchFamily="34" charset="0"/>
                <a:cs typeface="Calibri Light" panose="020F0302020204030204" pitchFamily="34" charset="0"/>
              </a:rPr>
              <a:t> standard </a:t>
            </a:r>
            <a:r>
              <a:rPr lang="fr-CH" sz="1600" dirty="0" err="1">
                <a:latin typeface="Calibri Light" panose="020F0302020204030204" pitchFamily="34" charset="0"/>
                <a:cs typeface="Calibri Light" panose="020F0302020204030204" pitchFamily="34" charset="0"/>
              </a:rPr>
              <a:t>error</a:t>
            </a:r>
            <a:r>
              <a:rPr lang="fr-CH" sz="1600" dirty="0">
                <a:latin typeface="Calibri Light" panose="020F0302020204030204" pitchFamily="34" charset="0"/>
                <a:cs typeface="Calibri Light" panose="020F0302020204030204" pitchFamily="34" charset="0"/>
              </a:rPr>
              <a:t>. This </a:t>
            </a:r>
            <a:r>
              <a:rPr lang="fr-CH" sz="1600" dirty="0" err="1">
                <a:latin typeface="Calibri Light" panose="020F0302020204030204" pitchFamily="34" charset="0"/>
                <a:cs typeface="Calibri Light" panose="020F0302020204030204" pitchFamily="34" charset="0"/>
              </a:rPr>
              <a:t>way</a:t>
            </a:r>
            <a:r>
              <a:rPr lang="fr-CH" sz="1600" dirty="0">
                <a:latin typeface="Calibri Light" panose="020F0302020204030204" pitchFamily="34" charset="0"/>
                <a:cs typeface="Calibri Light" panose="020F0302020204030204" pitchFamily="34" charset="0"/>
              </a:rPr>
              <a:t> of </a:t>
            </a:r>
            <a:r>
              <a:rPr lang="fr-CH" sz="1600" err="1">
                <a:latin typeface="Calibri Light" panose="020F0302020204030204" pitchFamily="34" charset="0"/>
                <a:cs typeface="Calibri Light" panose="020F0302020204030204" pitchFamily="34" charset="0"/>
              </a:rPr>
              <a:t>constructing</a:t>
            </a:r>
            <a:r>
              <a:rPr lang="fr-CH" sz="1600">
                <a:latin typeface="Calibri Light" panose="020F0302020204030204" pitchFamily="34" charset="0"/>
                <a:cs typeface="Calibri Light" panose="020F0302020204030204" pitchFamily="34" charset="0"/>
              </a:rPr>
              <a:t> the </a:t>
            </a:r>
            <a:r>
              <a:rPr lang="fr-CH" sz="1600" dirty="0">
                <a:latin typeface="Calibri Light" panose="020F0302020204030204" pitchFamily="34" charset="0"/>
                <a:cs typeface="Calibri Light" panose="020F0302020204030204" pitchFamily="34" charset="0"/>
              </a:rPr>
              <a:t>test </a:t>
            </a:r>
            <a:r>
              <a:rPr lang="fr-CH" sz="1600" dirty="0" err="1">
                <a:latin typeface="Calibri Light" panose="020F0302020204030204" pitchFamily="34" charset="0"/>
                <a:cs typeface="Calibri Light" panose="020F0302020204030204" pitchFamily="34" charset="0"/>
              </a:rPr>
              <a:t>statistic</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known</a:t>
            </a:r>
            <a:r>
              <a:rPr lang="fr-CH" sz="1600" dirty="0">
                <a:latin typeface="Calibri Light" panose="020F0302020204030204" pitchFamily="34" charset="0"/>
                <a:cs typeface="Calibri Light" panose="020F0302020204030204" pitchFamily="34" charset="0"/>
              </a:rPr>
              <a:t> as a Wald test.</a:t>
            </a:r>
          </a:p>
          <a:p>
            <a:endParaRPr lang="fr-CH" sz="1600" dirty="0">
              <a:latin typeface="Calibri Light" panose="020F0302020204030204" pitchFamily="34" charset="0"/>
              <a:cs typeface="Calibri Light" panose="020F0302020204030204" pitchFamily="34" charset="0"/>
            </a:endParaRPr>
          </a:p>
          <a:p>
            <a:r>
              <a:rPr lang="fr-CH" sz="1600" dirty="0">
                <a:latin typeface="Calibri Light" panose="020F0302020204030204" pitchFamily="34" charset="0"/>
                <a:cs typeface="Calibri Light" panose="020F0302020204030204" pitchFamily="34" charset="0"/>
              </a:rPr>
              <a:t>For binomial </a:t>
            </a:r>
            <a:r>
              <a:rPr lang="fr-CH" sz="1600" dirty="0" err="1">
                <a:latin typeface="Calibri Light" panose="020F0302020204030204" pitchFamily="34" charset="0"/>
                <a:cs typeface="Calibri Light" panose="020F0302020204030204" pitchFamily="34" charset="0"/>
              </a:rPr>
              <a:t>parameters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there</a:t>
            </a:r>
            <a:r>
              <a:rPr lang="fr-CH" sz="1600" dirty="0">
                <a:latin typeface="Calibri Light" panose="020F0302020204030204" pitchFamily="34" charset="0"/>
                <a:cs typeface="Calibri Light" panose="020F0302020204030204" pitchFamily="34" charset="0"/>
              </a:rPr>
              <a:t> have been </a:t>
            </a:r>
            <a:r>
              <a:rPr lang="fr-CH" sz="1600" dirty="0" err="1">
                <a:solidFill>
                  <a:srgbClr val="0070C0"/>
                </a:solidFill>
                <a:latin typeface="Calibri Light" panose="020F0302020204030204" pitchFamily="34" charset="0"/>
                <a:cs typeface="Calibri Light" panose="020F0302020204030204" pitchFamily="34" charset="0"/>
              </a:rPr>
              <a:t>historically</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three</a:t>
            </a:r>
            <a:r>
              <a:rPr lang="fr-CH" sz="1600" dirty="0">
                <a:solidFill>
                  <a:srgbClr val="0070C0"/>
                </a:solidFill>
                <a:latin typeface="Calibri Light" panose="020F0302020204030204" pitchFamily="34" charset="0"/>
                <a:cs typeface="Calibri Light" panose="020F0302020204030204" pitchFamily="34" charset="0"/>
              </a:rPr>
              <a:t> </a:t>
            </a:r>
            <a:r>
              <a:rPr lang="fr-CH" sz="1600" err="1">
                <a:solidFill>
                  <a:srgbClr val="0070C0"/>
                </a:solidFill>
                <a:latin typeface="Calibri Light" panose="020F0302020204030204" pitchFamily="34" charset="0"/>
                <a:cs typeface="Calibri Light" panose="020F0302020204030204" pitchFamily="34" charset="0"/>
              </a:rPr>
              <a:t>different</a:t>
            </a:r>
            <a:r>
              <a:rPr lang="fr-CH" sz="1600">
                <a:solidFill>
                  <a:srgbClr val="0070C0"/>
                </a:solidFill>
                <a:latin typeface="Calibri Light" panose="020F0302020204030204" pitchFamily="34" charset="0"/>
                <a:cs typeface="Calibri Light" panose="020F0302020204030204" pitchFamily="34" charset="0"/>
              </a:rPr>
              <a:t> ways</a:t>
            </a:r>
            <a:br>
              <a:rPr lang="fr-CH" sz="1600" dirty="0">
                <a:solidFill>
                  <a:srgbClr val="0070C0"/>
                </a:solidFill>
                <a:latin typeface="Calibri Light" panose="020F0302020204030204" pitchFamily="34" charset="0"/>
                <a:cs typeface="Calibri Light" panose="020F0302020204030204" pitchFamily="34" charset="0"/>
              </a:rPr>
            </a:br>
            <a:r>
              <a:rPr lang="fr-CH" sz="1600">
                <a:solidFill>
                  <a:srgbClr val="0070C0"/>
                </a:solidFill>
                <a:latin typeface="Calibri Light" panose="020F0302020204030204" pitchFamily="34" charset="0"/>
                <a:cs typeface="Calibri Light" panose="020F0302020204030204" pitchFamily="34" charset="0"/>
              </a:rPr>
              <a:t>of </a:t>
            </a:r>
            <a:r>
              <a:rPr lang="fr-CH" sz="1600" dirty="0" err="1">
                <a:solidFill>
                  <a:srgbClr val="0070C0"/>
                </a:solidFill>
                <a:latin typeface="Calibri Light" panose="020F0302020204030204" pitchFamily="34" charset="0"/>
                <a:cs typeface="Calibri Light" panose="020F0302020204030204" pitchFamily="34" charset="0"/>
              </a:rPr>
              <a:t>constructing</a:t>
            </a:r>
            <a:r>
              <a:rPr lang="fr-CH" sz="1600" dirty="0">
                <a:solidFill>
                  <a:srgbClr val="0070C0"/>
                </a:solidFill>
                <a:latin typeface="Calibri Light" panose="020F0302020204030204" pitchFamily="34" charset="0"/>
                <a:cs typeface="Calibri Light" panose="020F0302020204030204" pitchFamily="34" charset="0"/>
              </a:rPr>
              <a:t> a test </a:t>
            </a:r>
            <a:r>
              <a:rPr lang="fr-CH" sz="1600" dirty="0" err="1">
                <a:solidFill>
                  <a:srgbClr val="0070C0"/>
                </a:solidFill>
                <a:latin typeface="Calibri Light" panose="020F0302020204030204" pitchFamily="34" charset="0"/>
                <a:cs typeface="Calibri Light" panose="020F0302020204030204" pitchFamily="34" charset="0"/>
              </a:rPr>
              <a:t>statistic</a:t>
            </a:r>
            <a:r>
              <a:rPr lang="fr-CH" sz="1600">
                <a:latin typeface="Calibri Light" panose="020F0302020204030204" pitchFamily="34" charset="0"/>
                <a:cs typeface="Calibri Light" panose="020F0302020204030204" pitchFamily="34" charset="0"/>
              </a:rPr>
              <a:t>, each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its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own</a:t>
            </a:r>
            <a:r>
              <a:rPr lang="fr-CH" sz="1600" dirty="0">
                <a:latin typeface="Calibri Light" panose="020F0302020204030204" pitchFamily="34" charset="0"/>
                <a:cs typeface="Calibri Light" panose="020F0302020204030204" pitchFamily="34" charset="0"/>
              </a:rPr>
              <a:t> </a:t>
            </a:r>
            <a:r>
              <a:rPr lang="fr-CH" sz="1600">
                <a:latin typeface="Calibri Light" panose="020F0302020204030204" pitchFamily="34" charset="0"/>
                <a:cs typeface="Calibri Light" panose="020F0302020204030204" pitchFamily="34" charset="0"/>
              </a:rPr>
              <a:t>confidence interval, but</a:t>
            </a:r>
            <a:br>
              <a:rPr lang="fr-CH" sz="1600">
                <a:latin typeface="Calibri Light" panose="020F0302020204030204" pitchFamily="34" charset="0"/>
                <a:cs typeface="Calibri Light" panose="020F0302020204030204" pitchFamily="34" charset="0"/>
              </a:rPr>
            </a:br>
            <a:r>
              <a:rPr lang="fr-CH" sz="1600">
                <a:latin typeface="Calibri Light" panose="020F0302020204030204" pitchFamily="34" charset="0"/>
                <a:cs typeface="Calibri Light" panose="020F0302020204030204" pitchFamily="34" charset="0"/>
              </a:rPr>
              <a:t>all derived from the parameter's maximum likelihood (ML) function:</a:t>
            </a:r>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pPr lvl="1"/>
            <a:r>
              <a:rPr lang="fr-CH" sz="1600" dirty="0">
                <a:solidFill>
                  <a:srgbClr val="0070C0"/>
                </a:solidFill>
                <a:latin typeface="Calibri Light" panose="020F0302020204030204" pitchFamily="34" charset="0"/>
                <a:cs typeface="Calibri Light" panose="020F0302020204030204" pitchFamily="34" charset="0"/>
              </a:rPr>
              <a:t>Wald test</a:t>
            </a:r>
          </a:p>
          <a:p>
            <a:pPr lvl="1"/>
            <a:r>
              <a:rPr lang="fr-CH" sz="1600" dirty="0">
                <a:solidFill>
                  <a:srgbClr val="0070C0"/>
                </a:solidFill>
                <a:latin typeface="Calibri Light" panose="020F0302020204030204" pitchFamily="34" charset="0"/>
                <a:cs typeface="Calibri Light" panose="020F0302020204030204" pitchFamily="34" charset="0"/>
              </a:rPr>
              <a:t>Score test</a:t>
            </a:r>
          </a:p>
          <a:p>
            <a:pPr lvl="1"/>
            <a:r>
              <a:rPr lang="fr-CH" sz="1600" err="1">
                <a:solidFill>
                  <a:srgbClr val="0070C0"/>
                </a:solidFill>
                <a:latin typeface="Calibri Light" panose="020F0302020204030204" pitchFamily="34" charset="0"/>
                <a:cs typeface="Calibri Light" panose="020F0302020204030204" pitchFamily="34" charset="0"/>
              </a:rPr>
              <a:t>Likelihood</a:t>
            </a:r>
            <a:r>
              <a:rPr lang="fr-CH" sz="1600">
                <a:solidFill>
                  <a:srgbClr val="0070C0"/>
                </a:solidFill>
                <a:latin typeface="Calibri Light" panose="020F0302020204030204" pitchFamily="34" charset="0"/>
                <a:cs typeface="Calibri Light" panose="020F0302020204030204" pitchFamily="34" charset="0"/>
              </a:rPr>
              <a:t> ratio (LR) </a:t>
            </a:r>
            <a:r>
              <a:rPr lang="fr-CH" sz="1600" dirty="0">
                <a:solidFill>
                  <a:srgbClr val="0070C0"/>
                </a:solidFill>
                <a:latin typeface="Calibri Light" panose="020F0302020204030204" pitchFamily="34" charset="0"/>
                <a:cs typeface="Calibri Light" panose="020F0302020204030204" pitchFamily="34" charset="0"/>
              </a:rPr>
              <a:t>test</a:t>
            </a:r>
          </a:p>
          <a:p>
            <a:pPr lvl="1"/>
            <a:endParaRPr lang="fr-CH" sz="1200" dirty="0">
              <a:latin typeface="Calibri Light" panose="020F0302020204030204" pitchFamily="34" charset="0"/>
              <a:cs typeface="Calibri Light" panose="020F0302020204030204" pitchFamily="34" charset="0"/>
            </a:endParaRPr>
          </a:p>
          <a:p>
            <a:r>
              <a:rPr lang="fr-CH" sz="1600" dirty="0">
                <a:latin typeface="Calibri Light" panose="020F0302020204030204" pitchFamily="34" charset="0"/>
                <a:cs typeface="Calibri Light" panose="020F0302020204030204" pitchFamily="34" charset="0"/>
              </a:rPr>
              <a:t>All </a:t>
            </a:r>
            <a:r>
              <a:rPr lang="fr-CH" sz="1600" dirty="0" err="1">
                <a:latin typeface="Calibri Light" panose="020F0302020204030204" pitchFamily="34" charset="0"/>
                <a:cs typeface="Calibri Light" panose="020F0302020204030204" pitchFamily="34" charset="0"/>
              </a:rPr>
              <a:t>three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rely</a:t>
            </a:r>
            <a:r>
              <a:rPr lang="fr-CH" sz="1600" dirty="0">
                <a:latin typeface="Calibri Light" panose="020F0302020204030204" pitchFamily="34" charset="0"/>
                <a:cs typeface="Calibri Light" panose="020F0302020204030204" pitchFamily="34" charset="0"/>
              </a:rPr>
              <a:t> on </a:t>
            </a:r>
            <a:r>
              <a:rPr lang="fr-CH" sz="1600">
                <a:latin typeface="Calibri Light" panose="020F0302020204030204" pitchFamily="34" charset="0"/>
                <a:cs typeface="Calibri Light" panose="020F0302020204030204" pitchFamily="34" charset="0"/>
              </a:rPr>
              <a:t>large-</a:t>
            </a:r>
            <a:r>
              <a:rPr lang="fr-CH" sz="1600" err="1">
                <a:latin typeface="Calibri Light" panose="020F0302020204030204" pitchFamily="34" charset="0"/>
                <a:cs typeface="Calibri Light" panose="020F0302020204030204" pitchFamily="34" charset="0"/>
              </a:rPr>
              <a:t>sample</a:t>
            </a:r>
            <a:r>
              <a:rPr lang="fr-CH" sz="1600">
                <a:latin typeface="Calibri Light" panose="020F0302020204030204" pitchFamily="34" charset="0"/>
                <a:cs typeface="Calibri Light" panose="020F0302020204030204" pitchFamily="34" charset="0"/>
              </a:rPr>
              <a:t> normality, </a:t>
            </a:r>
            <a:r>
              <a:rPr lang="fr-CH" sz="1600" dirty="0" err="1">
                <a:latin typeface="Calibri Light" panose="020F0302020204030204" pitchFamily="34" charset="0"/>
                <a:cs typeface="Calibri Light" panose="020F0302020204030204" pitchFamily="34" charset="0"/>
              </a:rPr>
              <a:t>such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that</a:t>
            </a:r>
            <a:r>
              <a:rPr lang="fr-CH" sz="1600" dirty="0">
                <a:latin typeface="Calibri Light" panose="020F0302020204030204" pitchFamily="34" charset="0"/>
                <a:cs typeface="Calibri Light" panose="020F0302020204030204" pitchFamily="34" charset="0"/>
              </a:rPr>
              <a:t> </a:t>
            </a:r>
            <a:r>
              <a:rPr lang="fr-CH" sz="1600">
                <a:latin typeface="Calibri Light" panose="020F0302020204030204" pitchFamily="34" charset="0"/>
                <a:cs typeface="Calibri Light" panose="020F0302020204030204" pitchFamily="34" charset="0"/>
              </a:rPr>
              <a:t>the test </a:t>
            </a:r>
            <a:r>
              <a:rPr lang="fr-CH" sz="1600" err="1">
                <a:latin typeface="Calibri Light" panose="020F0302020204030204" pitchFamily="34" charset="0"/>
                <a:cs typeface="Calibri Light" panose="020F0302020204030204" pitchFamily="34" charset="0"/>
              </a:rPr>
              <a:t>statistic</a:t>
            </a:r>
            <a:r>
              <a:rPr lang="fr-CH" sz="1600">
                <a:latin typeface="Calibri Light" panose="020F0302020204030204" pitchFamily="34" charset="0"/>
                <a:cs typeface="Calibri Light" panose="020F0302020204030204" pitchFamily="34" charset="0"/>
              </a:rPr>
              <a:t> converges to a </a:t>
            </a:r>
            <a:r>
              <a:rPr lang="fr-CH" sz="1600" dirty="0">
                <a:latin typeface="Calibri Light" panose="020F0302020204030204" pitchFamily="34" charset="0"/>
                <a:cs typeface="Calibri Light" panose="020F0302020204030204" pitchFamily="34" charset="0"/>
              </a:rPr>
              <a:t>standard normal distribution (</a:t>
            </a:r>
            <a:r>
              <a:rPr lang="fr-CH" sz="1600" i="1" dirty="0">
                <a:latin typeface="Calibri Light" panose="020F0302020204030204" pitchFamily="34" charset="0"/>
                <a:cs typeface="Calibri Light" panose="020F0302020204030204" pitchFamily="34" charset="0"/>
              </a:rPr>
              <a:t>z</a:t>
            </a:r>
            <a:r>
              <a:rPr lang="fr-CH" sz="1600" dirty="0">
                <a:latin typeface="Calibri Light" panose="020F0302020204030204" pitchFamily="34" charset="0"/>
                <a:cs typeface="Calibri Light" panose="020F0302020204030204" pitchFamily="34" charset="0"/>
              </a:rPr>
              <a:t>-distribution), or a </a:t>
            </a:r>
            <a:r>
              <a:rPr lang="el-GR" sz="1600" dirty="0">
                <a:latin typeface="Calibri Light" panose="020F0302020204030204" pitchFamily="34" charset="0"/>
                <a:cs typeface="Calibri Light" panose="020F0302020204030204" pitchFamily="34" charset="0"/>
              </a:rPr>
              <a:t>χ</a:t>
            </a:r>
            <a:r>
              <a:rPr lang="fr-CH" sz="1600" baseline="30000" dirty="0">
                <a:latin typeface="Calibri Light" panose="020F0302020204030204" pitchFamily="34" charset="0"/>
                <a:cs typeface="Calibri Light" panose="020F0302020204030204" pitchFamily="34" charset="0"/>
              </a:rPr>
              <a:t>2</a:t>
            </a:r>
            <a:r>
              <a:rPr lang="fr-CH" sz="1600" dirty="0">
                <a:latin typeface="Calibri Light" panose="020F0302020204030204" pitchFamily="34" charset="0"/>
                <a:cs typeface="Calibri Light" panose="020F0302020204030204" pitchFamily="34" charset="0"/>
              </a:rPr>
              <a:t> </a:t>
            </a:r>
            <a:r>
              <a:rPr lang="fr-CH" sz="1600">
                <a:latin typeface="Calibri Light" panose="020F0302020204030204" pitchFamily="34" charset="0"/>
                <a:cs typeface="Calibri Light" panose="020F0302020204030204" pitchFamily="34" charset="0"/>
              </a:rPr>
              <a:t>distribution (</a:t>
            </a:r>
            <a:r>
              <a:rPr lang="el-GR" sz="1600" dirty="0">
                <a:latin typeface="Calibri Light" panose="020F0302020204030204" pitchFamily="34" charset="0"/>
                <a:cs typeface="Calibri Light" panose="020F0302020204030204" pitchFamily="34" charset="0"/>
              </a:rPr>
              <a:t>χ</a:t>
            </a:r>
            <a:r>
              <a:rPr lang="fr-CH" sz="1600" baseline="30000">
                <a:latin typeface="Calibri Light" panose="020F0302020204030204" pitchFamily="34" charset="0"/>
                <a:cs typeface="Calibri Light" panose="020F0302020204030204" pitchFamily="34" charset="0"/>
              </a:rPr>
              <a:t>2</a:t>
            </a:r>
            <a:r>
              <a:rPr lang="fr-CH" sz="1600">
                <a:latin typeface="Calibri Light" panose="020F0302020204030204" pitchFamily="34" charset="0"/>
                <a:cs typeface="Calibri Light" panose="020F0302020204030204" pitchFamily="34" charset="0"/>
              </a:rPr>
              <a:t>-distribution) for increasing sample size. </a:t>
            </a:r>
            <a:r>
              <a:rPr lang="fr-CH" sz="1600" dirty="0">
                <a:latin typeface="Calibri Light" panose="020F0302020204030204" pitchFamily="34" charset="0"/>
                <a:cs typeface="Calibri Light" panose="020F0302020204030204" pitchFamily="34" charset="0"/>
              </a:rPr>
              <a:t>The </a:t>
            </a:r>
            <a:r>
              <a:rPr lang="fr-CH" sz="1600" dirty="0" err="1">
                <a:latin typeface="Courier New" panose="02070309020205020404" pitchFamily="49" charset="0"/>
                <a:cs typeface="Courier New" panose="02070309020205020404" pitchFamily="49" charset="0"/>
              </a:rPr>
              <a:t>prop.test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function</a:t>
            </a:r>
            <a:r>
              <a:rPr lang="fr-CH" sz="1600" dirty="0">
                <a:latin typeface="Calibri Light" panose="020F0302020204030204" pitchFamily="34" charset="0"/>
                <a:cs typeface="Calibri Light" panose="020F0302020204030204" pitchFamily="34" charset="0"/>
              </a:rPr>
              <a:t> in R </a:t>
            </a:r>
            <a:r>
              <a:rPr lang="fr-CH" sz="1600" dirty="0" err="1">
                <a:latin typeface="Calibri Light" panose="020F0302020204030204" pitchFamily="34" charset="0"/>
                <a:cs typeface="Calibri Light" panose="020F0302020204030204" pitchFamily="34" charset="0"/>
              </a:rPr>
              <a:t>returns</a:t>
            </a:r>
            <a:r>
              <a:rPr lang="fr-CH" sz="1600" dirty="0">
                <a:latin typeface="Calibri Light" panose="020F0302020204030204" pitchFamily="34" charset="0"/>
                <a:cs typeface="Calibri Light" panose="020F0302020204030204" pitchFamily="34" charset="0"/>
              </a:rPr>
              <a:t> a </a:t>
            </a:r>
            <a:r>
              <a:rPr lang="fr-CH" sz="1600">
                <a:latin typeface="Calibri Light" panose="020F0302020204030204" pitchFamily="34" charset="0"/>
                <a:cs typeface="Calibri Light" panose="020F0302020204030204" pitchFamily="34" charset="0"/>
              </a:rPr>
              <a:t>score test, but </a:t>
            </a:r>
            <a:r>
              <a:rPr lang="fr-CH" sz="1600" dirty="0">
                <a:latin typeface="Calibri Light" panose="020F0302020204030204" pitchFamily="34" charset="0"/>
                <a:cs typeface="Calibri Light" panose="020F0302020204030204" pitchFamily="34" charset="0"/>
              </a:rPr>
              <a:t>in </a:t>
            </a:r>
            <a:r>
              <a:rPr lang="fr-CH" sz="1600">
                <a:latin typeface="Calibri Light" panose="020F0302020204030204" pitchFamily="34" charset="0"/>
                <a:cs typeface="Calibri Light" panose="020F0302020204030204" pitchFamily="34" charset="0"/>
              </a:rPr>
              <a:t>practice this does </a:t>
            </a:r>
            <a:r>
              <a:rPr lang="fr-CH" sz="1600" dirty="0">
                <a:latin typeface="Calibri Light" panose="020F0302020204030204" pitchFamily="34" charset="0"/>
                <a:cs typeface="Calibri Light" panose="020F0302020204030204" pitchFamily="34" charset="0"/>
              </a:rPr>
              <a:t>not </a:t>
            </a:r>
            <a:r>
              <a:rPr lang="fr-CH" sz="1600" dirty="0" err="1">
                <a:latin typeface="Calibri Light" panose="020F0302020204030204" pitchFamily="34" charset="0"/>
                <a:cs typeface="Calibri Light" panose="020F0302020204030204" pitchFamily="34" charset="0"/>
              </a:rPr>
              <a:t>make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much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difference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Results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will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interpreted</a:t>
            </a:r>
            <a:r>
              <a:rPr lang="fr-CH" sz="1600" dirty="0">
                <a:latin typeface="Calibri Light" panose="020F0302020204030204" pitchFamily="34" charset="0"/>
                <a:cs typeface="Calibri Light" panose="020F0302020204030204" pitchFamily="34" charset="0"/>
              </a:rPr>
              <a:t> by the </a:t>
            </a:r>
            <a:r>
              <a:rPr lang="fr-CH" sz="1600" dirty="0" err="1">
                <a:latin typeface="Calibri Light" panose="020F0302020204030204" pitchFamily="34" charset="0"/>
                <a:cs typeface="Calibri Light" panose="020F0302020204030204" pitchFamily="34" charset="0"/>
              </a:rPr>
              <a:t>analyst</a:t>
            </a:r>
            <a:r>
              <a:rPr lang="fr-CH" sz="1600" dirty="0">
                <a:latin typeface="Calibri Light" panose="020F0302020204030204" pitchFamily="34" charset="0"/>
                <a:cs typeface="Calibri Light" panose="020F0302020204030204" pitchFamily="34" charset="0"/>
              </a:rPr>
              <a:t> as </a:t>
            </a:r>
            <a:r>
              <a:rPr lang="fr-CH" sz="1600" dirty="0" err="1">
                <a:latin typeface="Calibri Light" panose="020F0302020204030204" pitchFamily="34" charset="0"/>
                <a:cs typeface="Calibri Light" panose="020F0302020204030204" pitchFamily="34" charset="0"/>
              </a:rPr>
              <a:t>another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generic</a:t>
            </a:r>
            <a:r>
              <a:rPr lang="fr-CH" sz="1600" dirty="0">
                <a:latin typeface="Calibri Light" panose="020F0302020204030204" pitchFamily="34" charset="0"/>
                <a:cs typeface="Calibri Light" panose="020F0302020204030204" pitchFamily="34" charset="0"/>
              </a:rPr>
              <a:t> </a:t>
            </a:r>
            <a:r>
              <a:rPr lang="el-GR" sz="1600" dirty="0">
                <a:latin typeface="Calibri Light" panose="020F0302020204030204" pitchFamily="34" charset="0"/>
                <a:cs typeface="Calibri Light" panose="020F0302020204030204" pitchFamily="34" charset="0"/>
              </a:rPr>
              <a:t>χ</a:t>
            </a:r>
            <a:r>
              <a:rPr lang="fr-CH" sz="1600" baseline="30000" dirty="0">
                <a:latin typeface="Calibri Light" panose="020F0302020204030204" pitchFamily="34" charset="0"/>
                <a:cs typeface="Calibri Light" panose="020F0302020204030204" pitchFamily="34" charset="0"/>
              </a:rPr>
              <a:t>2</a:t>
            </a:r>
            <a:r>
              <a:rPr lang="fr-CH" sz="1600" dirty="0">
                <a:latin typeface="Calibri Light" panose="020F0302020204030204" pitchFamily="34" charset="0"/>
                <a:cs typeface="Calibri Light" panose="020F0302020204030204" pitchFamily="34" charset="0"/>
              </a:rPr>
              <a:t> test.</a:t>
            </a:r>
          </a:p>
          <a:p>
            <a:pPr marL="0" indent="0">
              <a:buNone/>
            </a:pPr>
            <a:endParaRPr lang="fr-CH"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Inference on binomial parameters</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13</a:t>
            </a:fld>
            <a:endParaRPr lang="en-GB"/>
          </a:p>
        </p:txBody>
      </p:sp>
      <p:sp>
        <p:nvSpPr>
          <p:cNvPr id="9" name="TextBox 8">
            <a:extLst>
              <a:ext uri="{FF2B5EF4-FFF2-40B4-BE49-F238E27FC236}">
                <a16:creationId xmlns:a16="http://schemas.microsoft.com/office/drawing/2014/main" id="{FD5A92F4-286F-4650-A930-37CBCFEEEEFE}"/>
              </a:ext>
            </a:extLst>
          </p:cNvPr>
          <p:cNvSpPr txBox="1"/>
          <p:nvPr/>
        </p:nvSpPr>
        <p:spPr>
          <a:xfrm>
            <a:off x="4752504" y="6257016"/>
            <a:ext cx="6863456" cy="400110"/>
          </a:xfrm>
          <a:prstGeom prst="rect">
            <a:avLst/>
          </a:prstGeom>
          <a:noFill/>
        </p:spPr>
        <p:txBody>
          <a:bodyPr wrap="square">
            <a:spAutoFit/>
          </a:bodyPr>
          <a:lstStyle/>
          <a:p>
            <a:r>
              <a:rPr lang="fr-CH" sz="1000" dirty="0" err="1">
                <a:latin typeface="Calibri Light" panose="020F0302020204030204" pitchFamily="34" charset="0"/>
                <a:cs typeface="Calibri Light" panose="020F0302020204030204" pitchFamily="34" charset="0"/>
              </a:rPr>
              <a:t>Having</a:t>
            </a:r>
            <a:r>
              <a:rPr lang="fr-CH" sz="1000" dirty="0">
                <a:latin typeface="Calibri Light" panose="020F0302020204030204" pitchFamily="34" charset="0"/>
                <a:cs typeface="Calibri Light" panose="020F0302020204030204" pitchFamily="34" charset="0"/>
              </a:rPr>
              <a:t> </a:t>
            </a:r>
            <a:r>
              <a:rPr lang="fr-CH" sz="1000" dirty="0" err="1">
                <a:latin typeface="Calibri Light" panose="020F0302020204030204" pitchFamily="34" charset="0"/>
                <a:cs typeface="Calibri Light" panose="020F0302020204030204" pitchFamily="34" charset="0"/>
              </a:rPr>
              <a:t>different</a:t>
            </a:r>
            <a:r>
              <a:rPr lang="fr-CH" sz="1000" dirty="0">
                <a:latin typeface="Calibri Light" panose="020F0302020204030204" pitchFamily="34" charset="0"/>
                <a:cs typeface="Calibri Light" panose="020F0302020204030204" pitchFamily="34" charset="0"/>
              </a:rPr>
              <a:t> </a:t>
            </a:r>
            <a:r>
              <a:rPr lang="fr-CH" sz="1000" dirty="0" err="1">
                <a:latin typeface="Calibri Light" panose="020F0302020204030204" pitchFamily="34" charset="0"/>
                <a:cs typeface="Calibri Light" panose="020F0302020204030204" pitchFamily="34" charset="0"/>
              </a:rPr>
              <a:t>methods</a:t>
            </a:r>
            <a:r>
              <a:rPr lang="fr-CH" sz="1000" dirty="0">
                <a:latin typeface="Calibri Light" panose="020F0302020204030204" pitchFamily="34" charset="0"/>
                <a:cs typeface="Calibri Light" panose="020F0302020204030204" pitchFamily="34" charset="0"/>
              </a:rPr>
              <a:t> to arrive at a </a:t>
            </a:r>
            <a:r>
              <a:rPr lang="fr-CH" sz="1000" dirty="0" err="1">
                <a:latin typeface="Calibri Light" panose="020F0302020204030204" pitchFamily="34" charset="0"/>
                <a:cs typeface="Calibri Light" panose="020F0302020204030204" pitchFamily="34" charset="0"/>
              </a:rPr>
              <a:t>similar</a:t>
            </a:r>
            <a:r>
              <a:rPr lang="fr-CH" sz="1000" dirty="0">
                <a:latin typeface="Calibri Light" panose="020F0302020204030204" pitchFamily="34" charset="0"/>
                <a:cs typeface="Calibri Light" panose="020F0302020204030204" pitchFamily="34" charset="0"/>
              </a:rPr>
              <a:t> test </a:t>
            </a:r>
            <a:r>
              <a:rPr lang="fr-CH" sz="1000" dirty="0" err="1">
                <a:latin typeface="Calibri Light" panose="020F0302020204030204" pitchFamily="34" charset="0"/>
                <a:cs typeface="Calibri Light" panose="020F0302020204030204" pitchFamily="34" charset="0"/>
              </a:rPr>
              <a:t>statistic</a:t>
            </a:r>
            <a:r>
              <a:rPr lang="fr-CH" sz="1000" dirty="0">
                <a:latin typeface="Calibri Light" panose="020F0302020204030204" pitchFamily="34" charset="0"/>
                <a:cs typeface="Calibri Light" panose="020F0302020204030204" pitchFamily="34" charset="0"/>
              </a:rPr>
              <a:t> </a:t>
            </a:r>
            <a:r>
              <a:rPr lang="fr-CH" sz="1000" dirty="0" err="1">
                <a:latin typeface="Calibri Light" panose="020F0302020204030204" pitchFamily="34" charset="0"/>
                <a:cs typeface="Calibri Light" panose="020F0302020204030204" pitchFamily="34" charset="0"/>
              </a:rPr>
              <a:t>is</a:t>
            </a:r>
            <a:r>
              <a:rPr lang="fr-CH" sz="1000" dirty="0">
                <a:latin typeface="Calibri Light" panose="020F0302020204030204" pitchFamily="34" charset="0"/>
                <a:cs typeface="Calibri Light" panose="020F0302020204030204" pitchFamily="34" charset="0"/>
              </a:rPr>
              <a:t> not </a:t>
            </a:r>
            <a:r>
              <a:rPr lang="fr-CH" sz="1000" dirty="0" err="1">
                <a:latin typeface="Calibri Light" panose="020F0302020204030204" pitchFamily="34" charset="0"/>
                <a:cs typeface="Calibri Light" panose="020F0302020204030204" pitchFamily="34" charset="0"/>
              </a:rPr>
              <a:t>unusual</a:t>
            </a:r>
            <a:r>
              <a:rPr lang="fr-CH" sz="1000" dirty="0">
                <a:latin typeface="Calibri Light" panose="020F0302020204030204" pitchFamily="34" charset="0"/>
                <a:cs typeface="Calibri Light" panose="020F0302020204030204" pitchFamily="34" charset="0"/>
              </a:rPr>
              <a:t>. </a:t>
            </a:r>
            <a:r>
              <a:rPr lang="fr-CH" sz="1000" dirty="0" err="1">
                <a:latin typeface="Calibri Light" panose="020F0302020204030204" pitchFamily="34" charset="0"/>
                <a:cs typeface="Calibri Light" panose="020F0302020204030204" pitchFamily="34" charset="0"/>
              </a:rPr>
              <a:t>Recall</a:t>
            </a:r>
            <a:r>
              <a:rPr lang="fr-CH" sz="1000" dirty="0">
                <a:latin typeface="Calibri Light" panose="020F0302020204030204" pitchFamily="34" charset="0"/>
                <a:cs typeface="Calibri Light" panose="020F0302020204030204" pitchFamily="34" charset="0"/>
              </a:rPr>
              <a:t> </a:t>
            </a:r>
            <a:r>
              <a:rPr lang="fr-CH" sz="1000" dirty="0" err="1">
                <a:latin typeface="Calibri Light" panose="020F0302020204030204" pitchFamily="34" charset="0"/>
                <a:cs typeface="Calibri Light" panose="020F0302020204030204" pitchFamily="34" charset="0"/>
              </a:rPr>
              <a:t>that</a:t>
            </a:r>
            <a:r>
              <a:rPr lang="fr-CH" sz="1000" dirty="0">
                <a:latin typeface="Calibri Light" panose="020F0302020204030204" pitchFamily="34" charset="0"/>
                <a:cs typeface="Calibri Light" panose="020F0302020204030204" pitchFamily="34" charset="0"/>
              </a:rPr>
              <a:t> for </a:t>
            </a:r>
            <a:r>
              <a:rPr lang="fr-CH" sz="1000" dirty="0" err="1">
                <a:latin typeface="Calibri Light" panose="020F0302020204030204" pitchFamily="34" charset="0"/>
                <a:cs typeface="Calibri Light" panose="020F0302020204030204" pitchFamily="34" charset="0"/>
              </a:rPr>
              <a:t>multivariate</a:t>
            </a:r>
            <a:r>
              <a:rPr lang="fr-CH" sz="1000" dirty="0">
                <a:latin typeface="Calibri Light" panose="020F0302020204030204" pitchFamily="34" charset="0"/>
                <a:cs typeface="Calibri Light" panose="020F0302020204030204" pitchFamily="34" charset="0"/>
              </a:rPr>
              <a:t> tests, </a:t>
            </a:r>
            <a:r>
              <a:rPr lang="fr-CH" sz="1000" dirty="0" err="1">
                <a:latin typeface="Calibri Light" panose="020F0302020204030204" pitchFamily="34" charset="0"/>
                <a:cs typeface="Calibri Light" panose="020F0302020204030204" pitchFamily="34" charset="0"/>
              </a:rPr>
              <a:t>there</a:t>
            </a:r>
            <a:r>
              <a:rPr lang="fr-CH" sz="1000" dirty="0">
                <a:latin typeface="Calibri Light" panose="020F0302020204030204" pitchFamily="34" charset="0"/>
                <a:cs typeface="Calibri Light" panose="020F0302020204030204" pitchFamily="34" charset="0"/>
              </a:rPr>
              <a:t> are four </a:t>
            </a:r>
            <a:r>
              <a:rPr lang="fr-CH" sz="1000" dirty="0" err="1">
                <a:latin typeface="Calibri Light" panose="020F0302020204030204" pitchFamily="34" charset="0"/>
                <a:cs typeface="Calibri Light" panose="020F0302020204030204" pitchFamily="34" charset="0"/>
              </a:rPr>
              <a:t>common</a:t>
            </a:r>
            <a:r>
              <a:rPr lang="fr-CH" sz="1000" dirty="0">
                <a:latin typeface="Calibri Light" panose="020F0302020204030204" pitchFamily="34" charset="0"/>
                <a:cs typeface="Calibri Light" panose="020F0302020204030204" pitchFamily="34" charset="0"/>
              </a:rPr>
              <a:t> test </a:t>
            </a:r>
            <a:r>
              <a:rPr lang="fr-CH" sz="1000" dirty="0" err="1">
                <a:latin typeface="Calibri Light" panose="020F0302020204030204" pitchFamily="34" charset="0"/>
                <a:cs typeface="Calibri Light" panose="020F0302020204030204" pitchFamily="34" charset="0"/>
              </a:rPr>
              <a:t>statistics</a:t>
            </a:r>
            <a:r>
              <a:rPr lang="fr-CH" sz="1000" dirty="0">
                <a:latin typeface="Calibri Light" panose="020F0302020204030204" pitchFamily="34" charset="0"/>
                <a:cs typeface="Calibri Light" panose="020F0302020204030204" pitchFamily="34" charset="0"/>
              </a:rPr>
              <a:t> to </a:t>
            </a:r>
            <a:r>
              <a:rPr lang="fr-CH" sz="1000" dirty="0" err="1">
                <a:latin typeface="Calibri Light" panose="020F0302020204030204" pitchFamily="34" charset="0"/>
                <a:cs typeface="Calibri Light" panose="020F0302020204030204" pitchFamily="34" charset="0"/>
              </a:rPr>
              <a:t>derive</a:t>
            </a:r>
            <a:r>
              <a:rPr lang="fr-CH" sz="1000" dirty="0">
                <a:latin typeface="Calibri Light" panose="020F0302020204030204" pitchFamily="34" charset="0"/>
                <a:cs typeface="Calibri Light" panose="020F0302020204030204" pitchFamily="34" charset="0"/>
              </a:rPr>
              <a:t> an </a:t>
            </a:r>
            <a:r>
              <a:rPr lang="fr-CH" sz="1000" i="1" dirty="0">
                <a:latin typeface="Calibri Light" panose="020F0302020204030204" pitchFamily="34" charset="0"/>
                <a:cs typeface="Calibri Light" panose="020F0302020204030204" pitchFamily="34" charset="0"/>
              </a:rPr>
              <a:t>F</a:t>
            </a:r>
            <a:r>
              <a:rPr lang="fr-CH" sz="1000" dirty="0">
                <a:latin typeface="Calibri Light" panose="020F0302020204030204" pitchFamily="34" charset="0"/>
                <a:cs typeface="Calibri Light" panose="020F0302020204030204" pitchFamily="34" charset="0"/>
              </a:rPr>
              <a:t>-value: </a:t>
            </a:r>
            <a:r>
              <a:rPr lang="fr-CH" sz="1000" dirty="0" err="1">
                <a:latin typeface="Calibri Light" panose="020F0302020204030204" pitchFamily="34" charset="0"/>
                <a:cs typeface="Calibri Light" panose="020F0302020204030204" pitchFamily="34" charset="0"/>
              </a:rPr>
              <a:t>Wilks</a:t>
            </a:r>
            <a:r>
              <a:rPr lang="fr-CH" sz="1000" dirty="0">
                <a:latin typeface="Calibri Light" panose="020F0302020204030204" pitchFamily="34" charset="0"/>
                <a:cs typeface="Calibri Light" panose="020F0302020204030204" pitchFamily="34" charset="0"/>
              </a:rPr>
              <a:t>' lambda, Pillai trace, Hotelling-</a:t>
            </a:r>
            <a:r>
              <a:rPr lang="fr-CH" sz="1000" dirty="0" err="1">
                <a:latin typeface="Calibri Light" panose="020F0302020204030204" pitchFamily="34" charset="0"/>
                <a:cs typeface="Calibri Light" panose="020F0302020204030204" pitchFamily="34" charset="0"/>
              </a:rPr>
              <a:t>Lawley</a:t>
            </a:r>
            <a:r>
              <a:rPr lang="fr-CH" sz="1000" dirty="0">
                <a:latin typeface="Calibri Light" panose="020F0302020204030204" pitchFamily="34" charset="0"/>
                <a:cs typeface="Calibri Light" panose="020F0302020204030204" pitchFamily="34" charset="0"/>
              </a:rPr>
              <a:t> trace, and </a:t>
            </a:r>
            <a:r>
              <a:rPr lang="fr-CH" sz="1000" dirty="0" err="1">
                <a:latin typeface="Calibri Light" panose="020F0302020204030204" pitchFamily="34" charset="0"/>
                <a:cs typeface="Calibri Light" panose="020F0302020204030204" pitchFamily="34" charset="0"/>
              </a:rPr>
              <a:t>Roy's</a:t>
            </a:r>
            <a:r>
              <a:rPr lang="fr-CH" sz="1000" dirty="0">
                <a:latin typeface="Calibri Light" panose="020F0302020204030204" pitchFamily="34" charset="0"/>
                <a:cs typeface="Calibri Light" panose="020F0302020204030204" pitchFamily="34" charset="0"/>
              </a:rPr>
              <a:t> </a:t>
            </a:r>
            <a:r>
              <a:rPr lang="fr-CH" sz="1000" dirty="0" err="1">
                <a:latin typeface="Calibri Light" panose="020F0302020204030204" pitchFamily="34" charset="0"/>
                <a:cs typeface="Calibri Light" panose="020F0302020204030204" pitchFamily="34" charset="0"/>
              </a:rPr>
              <a:t>largest</a:t>
            </a:r>
            <a:r>
              <a:rPr lang="fr-CH" sz="1000" dirty="0">
                <a:latin typeface="Calibri Light" panose="020F0302020204030204" pitchFamily="34" charset="0"/>
                <a:cs typeface="Calibri Light" panose="020F0302020204030204" pitchFamily="34" charset="0"/>
              </a:rPr>
              <a:t> root.</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14605AB-AA6C-484F-9F36-6D7DF8A2D658}"/>
                  </a:ext>
                </a:extLst>
              </p:cNvPr>
              <p:cNvSpPr txBox="1"/>
              <p:nvPr/>
            </p:nvSpPr>
            <p:spPr>
              <a:xfrm>
                <a:off x="8466142" y="3437696"/>
                <a:ext cx="832279" cy="6435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CH" i="1" smtClean="0">
                              <a:latin typeface="Cambria Math" panose="02040503050406030204" pitchFamily="18" charset="0"/>
                            </a:rPr>
                          </m:ctrlPr>
                        </m:fPr>
                        <m:num>
                          <m:acc>
                            <m:accPr>
                              <m:chr m:val="̂"/>
                              <m:ctrlPr>
                                <a:rPr lang="en-CH" i="1" smtClean="0">
                                  <a:latin typeface="Cambria Math" panose="02040503050406030204" pitchFamily="18" charset="0"/>
                                </a:rPr>
                              </m:ctrlPr>
                            </m:accPr>
                            <m:e>
                              <m:r>
                                <a:rPr lang="en-CH" i="1" smtClean="0">
                                  <a:latin typeface="Cambria Math" panose="02040503050406030204" pitchFamily="18" charset="0"/>
                                  <a:ea typeface="Cambria Math" panose="02040503050406030204" pitchFamily="18" charset="0"/>
                                </a:rPr>
                                <m:t>𝜋</m:t>
                              </m:r>
                            </m:e>
                          </m:acc>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rPr>
                                <m:t>0</m:t>
                              </m:r>
                            </m:sub>
                          </m:sSub>
                        </m:num>
                        <m:den>
                          <m:rad>
                            <m:radPr>
                              <m:degHide m:val="on"/>
                              <m:ctrlPr>
                                <a:rPr lang="en-CH" i="1" smtClean="0">
                                  <a:latin typeface="Cambria Math" panose="02040503050406030204" pitchFamily="18" charset="0"/>
                                </a:rPr>
                              </m:ctrlPr>
                            </m:radPr>
                            <m:deg/>
                            <m:e>
                              <m:r>
                                <a:rPr lang="en-US" b="0" i="1" smtClean="0">
                                  <a:latin typeface="Cambria Math" panose="02040503050406030204" pitchFamily="18" charset="0"/>
                                </a:rPr>
                                <m:t>𝑆𝐸</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𝜋</m:t>
                                      </m:r>
                                    </m:e>
                                  </m:acc>
                                </m:e>
                              </m:d>
                            </m:e>
                          </m:rad>
                        </m:den>
                      </m:f>
                    </m:oMath>
                  </m:oMathPara>
                </a14:m>
                <a:endParaRPr lang="en-CH"/>
              </a:p>
            </p:txBody>
          </p:sp>
        </mc:Choice>
        <mc:Fallback xmlns="">
          <p:sp>
            <p:nvSpPr>
              <p:cNvPr id="2" name="TextBox 1">
                <a:extLst>
                  <a:ext uri="{FF2B5EF4-FFF2-40B4-BE49-F238E27FC236}">
                    <a16:creationId xmlns:a16="http://schemas.microsoft.com/office/drawing/2014/main" id="{814605AB-AA6C-484F-9F36-6D7DF8A2D658}"/>
                  </a:ext>
                </a:extLst>
              </p:cNvPr>
              <p:cNvSpPr txBox="1">
                <a:spLocks noRot="1" noChangeAspect="1" noMove="1" noResize="1" noEditPoints="1" noAdjustHandles="1" noChangeArrowheads="1" noChangeShapeType="1" noTextEdit="1"/>
              </p:cNvSpPr>
              <p:nvPr/>
            </p:nvSpPr>
            <p:spPr>
              <a:xfrm>
                <a:off x="8466142" y="3437696"/>
                <a:ext cx="832279" cy="643574"/>
              </a:xfrm>
              <a:prstGeom prst="rect">
                <a:avLst/>
              </a:prstGeom>
              <a:blipFill>
                <a:blip r:embed="rId2"/>
                <a:stretch>
                  <a:fillRect b="-952"/>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F6CDA77-BE56-46C8-A8E4-E6F804422408}"/>
                  </a:ext>
                </a:extLst>
              </p:cNvPr>
              <p:cNvSpPr txBox="1"/>
              <p:nvPr/>
            </p:nvSpPr>
            <p:spPr>
              <a:xfrm>
                <a:off x="9370429" y="3437696"/>
                <a:ext cx="1692963" cy="6435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CH" i="1" smtClean="0">
                              <a:latin typeface="Cambria Math" panose="02040503050406030204" pitchFamily="18" charset="0"/>
                            </a:rPr>
                          </m:ctrlPr>
                        </m:fPr>
                        <m:num>
                          <m:acc>
                            <m:accPr>
                              <m:chr m:val="̂"/>
                              <m:ctrlPr>
                                <a:rPr lang="en-CH" i="1" smtClean="0">
                                  <a:latin typeface="Cambria Math" panose="02040503050406030204" pitchFamily="18" charset="0"/>
                                </a:rPr>
                              </m:ctrlPr>
                            </m:accPr>
                            <m:e>
                              <m:r>
                                <a:rPr lang="en-CH" i="1" smtClean="0">
                                  <a:latin typeface="Cambria Math" panose="02040503050406030204" pitchFamily="18" charset="0"/>
                                  <a:ea typeface="Cambria Math" panose="02040503050406030204" pitchFamily="18" charset="0"/>
                                </a:rPr>
                                <m:t>𝜋</m:t>
                              </m:r>
                            </m:e>
                          </m:acc>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rPr>
                                <m:t>0</m:t>
                              </m:r>
                            </m:sub>
                          </m:sSub>
                        </m:num>
                        <m:den>
                          <m:rad>
                            <m:radPr>
                              <m:degHide m:val="on"/>
                              <m:ctrlPr>
                                <a:rPr lang="en-CH" i="1" smtClean="0">
                                  <a:latin typeface="Cambria Math" panose="02040503050406030204" pitchFamily="18" charset="0"/>
                                </a:rPr>
                              </m:ctrlPr>
                            </m:radPr>
                            <m:deg/>
                            <m:e>
                              <m:acc>
                                <m:accPr>
                                  <m:chr m:val="̂"/>
                                  <m:ctrlPr>
                                    <a:rPr lang="en-CH" b="0" i="1" smtClean="0">
                                      <a:latin typeface="Cambria Math" panose="02040503050406030204" pitchFamily="18" charset="0"/>
                                    </a:rPr>
                                  </m:ctrlPr>
                                </m:accPr>
                                <m:e>
                                  <m:r>
                                    <a:rPr lang="en-CH" b="0" i="1" smtClean="0">
                                      <a:latin typeface="Cambria Math" panose="02040503050406030204" pitchFamily="18" charset="0"/>
                                      <a:ea typeface="Cambria Math" panose="02040503050406030204" pitchFamily="18" charset="0"/>
                                    </a:rPr>
                                    <m:t>𝜋</m:t>
                                  </m:r>
                                </m:e>
                              </m:acc>
                              <m:d>
                                <m:dPr>
                                  <m:ctrlPr>
                                    <a:rPr lang="en-US" b="0" i="1" smtClean="0">
                                      <a:latin typeface="Cambria Math" panose="02040503050406030204" pitchFamily="18" charset="0"/>
                                    </a:rPr>
                                  </m:ctrlPr>
                                </m:dPr>
                                <m:e>
                                  <m:r>
                                    <a:rPr lang="en-US" b="0" i="1" smtClean="0">
                                      <a:latin typeface="Cambria Math" panose="02040503050406030204" pitchFamily="18" charset="0"/>
                                    </a:rPr>
                                    <m:t>1 −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𝜋</m:t>
                                      </m:r>
                                    </m:e>
                                  </m:acc>
                                </m:e>
                              </m:d>
                            </m:e>
                          </m:ra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den>
                      </m:f>
                    </m:oMath>
                  </m:oMathPara>
                </a14:m>
                <a:endParaRPr lang="en-CH"/>
              </a:p>
            </p:txBody>
          </p:sp>
        </mc:Choice>
        <mc:Fallback xmlns="">
          <p:sp>
            <p:nvSpPr>
              <p:cNvPr id="5" name="TextBox 4">
                <a:extLst>
                  <a:ext uri="{FF2B5EF4-FFF2-40B4-BE49-F238E27FC236}">
                    <a16:creationId xmlns:a16="http://schemas.microsoft.com/office/drawing/2014/main" id="{DF6CDA77-BE56-46C8-A8E4-E6F804422408}"/>
                  </a:ext>
                </a:extLst>
              </p:cNvPr>
              <p:cNvSpPr txBox="1">
                <a:spLocks noRot="1" noChangeAspect="1" noMove="1" noResize="1" noEditPoints="1" noAdjustHandles="1" noChangeArrowheads="1" noChangeShapeType="1" noTextEdit="1"/>
              </p:cNvSpPr>
              <p:nvPr/>
            </p:nvSpPr>
            <p:spPr>
              <a:xfrm>
                <a:off x="9370429" y="3437696"/>
                <a:ext cx="1692963" cy="643574"/>
              </a:xfrm>
              <a:prstGeom prst="rect">
                <a:avLst/>
              </a:prstGeom>
              <a:blipFill>
                <a:blip r:embed="rId3"/>
                <a:stretch>
                  <a:fillRect b="-952"/>
                </a:stretch>
              </a:blipFill>
            </p:spPr>
            <p:txBody>
              <a:bodyPr/>
              <a:lstStyle/>
              <a:p>
                <a:r>
                  <a:rPr lang="en-CH">
                    <a:noFill/>
                  </a:rPr>
                  <a:t> </a:t>
                </a:r>
              </a:p>
            </p:txBody>
          </p:sp>
        </mc:Fallback>
      </mc:AlternateContent>
      <p:sp>
        <p:nvSpPr>
          <p:cNvPr id="11" name="TextBox 10">
            <a:extLst>
              <a:ext uri="{FF2B5EF4-FFF2-40B4-BE49-F238E27FC236}">
                <a16:creationId xmlns:a16="http://schemas.microsoft.com/office/drawing/2014/main" id="{94F08AB6-EFF8-42EA-8552-B3E5955EDB66}"/>
              </a:ext>
            </a:extLst>
          </p:cNvPr>
          <p:cNvSpPr txBox="1"/>
          <p:nvPr/>
        </p:nvSpPr>
        <p:spPr>
          <a:xfrm>
            <a:off x="8930407" y="2891640"/>
            <a:ext cx="1775230" cy="338554"/>
          </a:xfrm>
          <a:prstGeom prst="rect">
            <a:avLst/>
          </a:prstGeom>
          <a:noFill/>
        </p:spPr>
        <p:txBody>
          <a:bodyPr wrap="none" rtlCol="0">
            <a:spAutoFit/>
          </a:bodyPr>
          <a:lstStyle/>
          <a:p>
            <a:pPr algn="ctr"/>
            <a:r>
              <a:rPr lang="en-US" sz="1600">
                <a:latin typeface="Arial" panose="020B0604020202020204" pitchFamily="34" charset="0"/>
                <a:cs typeface="Arial" panose="020B0604020202020204" pitchFamily="34" charset="0"/>
              </a:rPr>
              <a:t>Wald test statistic</a:t>
            </a:r>
            <a:endParaRPr lang="en-CH" sz="160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4412C1AD-BEEB-4DA4-B019-8084CCAC6802}"/>
              </a:ext>
            </a:extLst>
          </p:cNvPr>
          <p:cNvSpPr/>
          <p:nvPr/>
        </p:nvSpPr>
        <p:spPr>
          <a:xfrm>
            <a:off x="8184232" y="2780928"/>
            <a:ext cx="3168352" cy="1560163"/>
          </a:xfrm>
          <a:prstGeom prst="rect">
            <a:avLst/>
          </a:prstGeom>
          <a:no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1676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Large sample normality</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14</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536F9BD9-08DB-4EE6-B104-77ECAC8F6B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871" y="1527688"/>
            <a:ext cx="9400258" cy="4659841"/>
          </a:xfrm>
          <a:prstGeom prst="rect">
            <a:avLst/>
          </a:prstGeom>
        </p:spPr>
      </p:pic>
      <p:sp>
        <p:nvSpPr>
          <p:cNvPr id="18" name="TextBox 17">
            <a:extLst>
              <a:ext uri="{FF2B5EF4-FFF2-40B4-BE49-F238E27FC236}">
                <a16:creationId xmlns:a16="http://schemas.microsoft.com/office/drawing/2014/main" id="{E9FA126C-8AC9-46A4-94FB-A134EABACB13}"/>
              </a:ext>
            </a:extLst>
          </p:cNvPr>
          <p:cNvSpPr txBox="1"/>
          <p:nvPr/>
        </p:nvSpPr>
        <p:spPr>
          <a:xfrm>
            <a:off x="1395871" y="6257926"/>
            <a:ext cx="6240811" cy="307777"/>
          </a:xfrm>
          <a:prstGeom prst="rect">
            <a:avLst/>
          </a:prstGeom>
          <a:noFill/>
        </p:spPr>
        <p:txBody>
          <a:bodyPr wrap="none" rtlCol="0">
            <a:spAutoFit/>
          </a:bodyPr>
          <a:lstStyle/>
          <a:p>
            <a:r>
              <a:rPr lang="en-US" sz="1400">
                <a:latin typeface="Calibri Light" panose="020F0302020204030204" pitchFamily="34" charset="0"/>
                <a:cs typeface="Calibri Light" panose="020F0302020204030204" pitchFamily="34" charset="0"/>
              </a:rPr>
              <a:t>Proportions are averages! In a sample of binary data, the average = proportion of 1s.</a:t>
            </a:r>
            <a:endParaRPr lang="en-CH" sz="140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34960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99456" y="1600200"/>
                <a:ext cx="8928992" cy="4925144"/>
              </a:xfrm>
            </p:spPr>
            <p:txBody>
              <a:bodyPr>
                <a:normAutofit/>
              </a:bodyPr>
              <a:lstStyle/>
              <a:p>
                <a:r>
                  <a:rPr lang="fr-CH" sz="1600">
                    <a:latin typeface="Calibri Light" panose="020F0302020204030204" pitchFamily="34" charset="0"/>
                    <a:cs typeface="Calibri Light" panose="020F0302020204030204" pitchFamily="34" charset="0"/>
                  </a:rPr>
                  <a:t>In the Batman universe, the villain Two-Face uses a personalized coin to decide by </a:t>
                </a:r>
                <a:br>
                  <a:rPr lang="fr-CH" sz="1600">
                    <a:latin typeface="Calibri Light" panose="020F0302020204030204" pitchFamily="34" charset="0"/>
                    <a:cs typeface="Calibri Light" panose="020F0302020204030204" pitchFamily="34" charset="0"/>
                  </a:rPr>
                </a:br>
                <a:r>
                  <a:rPr lang="fr-CH" sz="1600">
                    <a:latin typeface="Calibri Light" panose="020F0302020204030204" pitchFamily="34" charset="0"/>
                    <a:cs typeface="Calibri Light" panose="020F0302020204030204" pitchFamily="34" charset="0"/>
                  </a:rPr>
                  <a:t>chance his criminal actions. If the coin lands on the scarred side, he will act evil, if </a:t>
                </a:r>
                <a:br>
                  <a:rPr lang="fr-CH" sz="1600">
                    <a:latin typeface="Calibri Light" panose="020F0302020204030204" pitchFamily="34" charset="0"/>
                    <a:cs typeface="Calibri Light" panose="020F0302020204030204" pitchFamily="34" charset="0"/>
                  </a:rPr>
                </a:br>
                <a:r>
                  <a:rPr lang="fr-CH" sz="1600">
                    <a:latin typeface="Calibri Light" panose="020F0302020204030204" pitchFamily="34" charset="0"/>
                    <a:cs typeface="Calibri Light" panose="020F0302020204030204" pitchFamily="34" charset="0"/>
                  </a:rPr>
                  <a:t>it lands on the clean side, he will act good.</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Technically, both sides of the coin display heads. As a conventional coin flip problem, </a:t>
                </a:r>
                <a:br>
                  <a:rPr lang="fr-CH" sz="1600">
                    <a:latin typeface="Calibri Light" panose="020F0302020204030204" pitchFamily="34" charset="0"/>
                    <a:cs typeface="Calibri Light" panose="020F0302020204030204" pitchFamily="34" charset="0"/>
                  </a:rPr>
                </a:br>
                <a:r>
                  <a:rPr lang="fr-CH" sz="1600">
                    <a:latin typeface="Calibri Light" panose="020F0302020204030204" pitchFamily="34" charset="0"/>
                    <a:cs typeface="Calibri Light" panose="020F0302020204030204" pitchFamily="34" charset="0"/>
                  </a:rPr>
                  <a:t>the coin would therefore </a:t>
                </a:r>
                <a:r>
                  <a:rPr lang="fr-CH" sz="1600">
                    <a:solidFill>
                      <a:srgbClr val="0070C0"/>
                    </a:solidFill>
                    <a:latin typeface="Calibri Light" panose="020F0302020204030204" pitchFamily="34" charset="0"/>
                    <a:cs typeface="Calibri Light" panose="020F0302020204030204" pitchFamily="34" charset="0"/>
                  </a:rPr>
                  <a:t>always produce the same result</a:t>
                </a:r>
                <a:r>
                  <a:rPr lang="fr-CH" sz="1600">
                    <a:latin typeface="Calibri Light" panose="020F0302020204030204" pitchFamily="34" charset="0"/>
                    <a:cs typeface="Calibri Light" panose="020F0302020204030204" pitchFamily="34" charset="0"/>
                  </a:rPr>
                  <a:t>, e.g., for 25 flips:</a:t>
                </a:r>
              </a:p>
              <a:p>
                <a:endParaRPr lang="fr-CH" sz="1600">
                  <a:latin typeface="Times New Roman" panose="02020603050405020304" pitchFamily="18" charset="0"/>
                  <a:cs typeface="Times New Roman" panose="02020603050405020304" pitchFamily="18" charset="0"/>
                </a:endParaRPr>
              </a:p>
              <a:p>
                <a:pPr marL="0" indent="0">
                  <a:buNone/>
                </a:pPr>
                <a:r>
                  <a:rPr lang="fr-CH" sz="1400">
                    <a:latin typeface="Courier New" panose="02070309020205020404" pitchFamily="49" charset="0"/>
                    <a:cs typeface="Courier New" panose="02070309020205020404" pitchFamily="49" charset="0"/>
                  </a:rPr>
                  <a:t>	1 1 1 1 1 1 1 1 1 1 1 1 1 1 1 1 1 1 1 1 1 1 1 1 1</a:t>
                </a:r>
              </a:p>
              <a:p>
                <a:endParaRPr lang="fr-CH" sz="1600">
                  <a:latin typeface="Times New Roman" panose="02020603050405020304" pitchFamily="18" charset="0"/>
                  <a:cs typeface="Times New Roman" panose="02020603050405020304" pitchFamily="18" charset="0"/>
                </a:endParaRPr>
              </a:p>
              <a:p>
                <a:r>
                  <a:rPr lang="fr-CH" sz="1600">
                    <a:latin typeface="Calibri Light" panose="020F0302020204030204" pitchFamily="34" charset="0"/>
                    <a:cs typeface="Calibri Light" panose="020F0302020204030204" pitchFamily="34" charset="0"/>
                  </a:rPr>
                  <a:t>With proportion of heads, </a:t>
                </a:r>
                <a14:m>
                  <m:oMath xmlns:m="http://schemas.openxmlformats.org/officeDocument/2006/math">
                    <m:acc>
                      <m:accPr>
                        <m:chr m:val="̂"/>
                        <m:ctrlPr>
                          <a:rPr lang="fr-CH" sz="1600" i="1" smtClean="0">
                            <a:latin typeface="Cambria Math" panose="02040503050406030204" pitchFamily="18" charset="0"/>
                            <a:cs typeface="Times New Roman" panose="02020603050405020304" pitchFamily="18" charset="0"/>
                          </a:rPr>
                        </m:ctrlPr>
                      </m:accPr>
                      <m:e>
                        <m:r>
                          <a:rPr lang="fr-CH" sz="1600" i="1" smtClean="0">
                            <a:latin typeface="Cambria Math" panose="02040503050406030204" pitchFamily="18" charset="0"/>
                            <a:ea typeface="Cambria Math" panose="02040503050406030204" pitchFamily="18" charset="0"/>
                            <a:cs typeface="Times New Roman" panose="02020603050405020304" pitchFamily="18" charset="0"/>
                          </a:rPr>
                          <m:t>𝜋</m:t>
                        </m:r>
                      </m:e>
                    </m:acc>
                  </m:oMath>
                </a14:m>
                <a:r>
                  <a:rPr lang="fr-CH" sz="1600" baseline="-25000">
                    <a:latin typeface="Calibri Light" panose="020F0302020204030204" pitchFamily="34" charset="0"/>
                    <a:cs typeface="Calibri Light" panose="020F0302020204030204" pitchFamily="34" charset="0"/>
                  </a:rPr>
                  <a:t>heads</a:t>
                </a:r>
                <a:r>
                  <a:rPr lang="fr-CH" sz="1600">
                    <a:latin typeface="Calibri Light" panose="020F0302020204030204" pitchFamily="34" charset="0"/>
                    <a:cs typeface="Calibri Light" panose="020F0302020204030204" pitchFamily="34" charset="0"/>
                  </a:rPr>
                  <a:t> = 1.00. This is the maximal achievable value for a binomial parameter. As it turns out, such values are problematic when conducting inference and constructing confidence intervals (likewise for </a:t>
                </a:r>
                <a14:m>
                  <m:oMath xmlns:m="http://schemas.openxmlformats.org/officeDocument/2006/math">
                    <m:acc>
                      <m:accPr>
                        <m:chr m:val="̂"/>
                        <m:ctrlPr>
                          <a:rPr lang="fr-CH" sz="1600" i="1">
                            <a:latin typeface="Cambria Math" panose="02040503050406030204" pitchFamily="18" charset="0"/>
                            <a:cs typeface="Times New Roman" panose="02020603050405020304" pitchFamily="18" charset="0"/>
                          </a:rPr>
                        </m:ctrlPr>
                      </m:accPr>
                      <m:e>
                        <m:r>
                          <a:rPr lang="fr-CH" sz="1600" i="1">
                            <a:latin typeface="Cambria Math" panose="02040503050406030204" pitchFamily="18" charset="0"/>
                            <a:ea typeface="Cambria Math" panose="02040503050406030204" pitchFamily="18" charset="0"/>
                            <a:cs typeface="Times New Roman" panose="02020603050405020304" pitchFamily="18" charset="0"/>
                          </a:rPr>
                          <m:t>𝜋</m:t>
                        </m:r>
                      </m:e>
                    </m:acc>
                  </m:oMath>
                </a14:m>
                <a:r>
                  <a:rPr lang="fr-CH" sz="1600">
                    <a:latin typeface="Calibri Light" panose="020F0302020204030204" pitchFamily="34" charset="0"/>
                    <a:cs typeface="Calibri Light" panose="020F0302020204030204" pitchFamily="34" charset="0"/>
                  </a:rPr>
                  <a:t> = 0.00).</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Asymptotic ML properties break down at the boundaries of the parameter space, e.g., leading to confidence intervals that do not actually have 95% coverage. This is a problem for each of the three classical binomial tests, and has necessitated corrections or alternatives.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99456" y="1600200"/>
                <a:ext cx="8928992" cy="4925144"/>
              </a:xfrm>
              <a:blipFill>
                <a:blip r:embed="rId2"/>
                <a:stretch>
                  <a:fillRect l="-273" t="-372"/>
                </a:stretch>
              </a:blipFill>
            </p:spPr>
            <p:txBody>
              <a:bodyPr/>
              <a:lstStyle/>
              <a:p>
                <a:r>
                  <a:rPr lang="en-CH">
                    <a:noFill/>
                  </a:rPr>
                  <a:t> </a:t>
                </a:r>
              </a:p>
            </p:txBody>
          </p:sp>
        </mc:Fallback>
      </mc:AlternateContent>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Problems with binomial inference</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15</a:t>
            </a:fld>
            <a:endParaRPr lang="en-GB"/>
          </a:p>
        </p:txBody>
      </p:sp>
      <p:cxnSp>
        <p:nvCxnSpPr>
          <p:cNvPr id="13" name="Straight Connector 12">
            <a:extLst>
              <a:ext uri="{FF2B5EF4-FFF2-40B4-BE49-F238E27FC236}">
                <a16:creationId xmlns:a16="http://schemas.microsoft.com/office/drawing/2014/main" id="{62298D53-8A05-45E3-B242-54ADA497A80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D7031747-FF7C-46D8-B747-959A0A5167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876" t="6951" r="11938" b="29000"/>
          <a:stretch/>
        </p:blipFill>
        <p:spPr>
          <a:xfrm>
            <a:off x="9029781" y="229570"/>
            <a:ext cx="2857619" cy="316935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115256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Problems with binomial inference</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16</a:t>
            </a:fld>
            <a:endParaRPr lang="en-GB"/>
          </a:p>
        </p:txBody>
      </p:sp>
      <p:cxnSp>
        <p:nvCxnSpPr>
          <p:cNvPr id="13" name="Straight Connector 12">
            <a:extLst>
              <a:ext uri="{FF2B5EF4-FFF2-40B4-BE49-F238E27FC236}">
                <a16:creationId xmlns:a16="http://schemas.microsoft.com/office/drawing/2014/main" id="{62298D53-8A05-45E3-B242-54ADA497A80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5964448-0388-4119-8561-0EB56EDD8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061" y="1537026"/>
            <a:ext cx="6120680" cy="5028677"/>
          </a:xfrm>
          <a:prstGeom prst="rect">
            <a:avLst/>
          </a:prstGeom>
        </p:spPr>
      </p:pic>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CC28E1A3-68FD-4E36-8FEB-9794D45EC2DB}"/>
                  </a:ext>
                </a:extLst>
              </p:cNvPr>
              <p:cNvSpPr>
                <a:spLocks noGrp="1"/>
              </p:cNvSpPr>
              <p:nvPr>
                <p:ph idx="1"/>
              </p:nvPr>
            </p:nvSpPr>
            <p:spPr>
              <a:xfrm>
                <a:off x="6888088" y="1600199"/>
                <a:ext cx="4896544" cy="4965499"/>
              </a:xfrm>
            </p:spPr>
            <p:txBody>
              <a:bodyPr>
                <a:normAutofit/>
              </a:bodyPr>
              <a:lstStyle/>
              <a:p>
                <a:r>
                  <a:rPr lang="fr-CH" sz="1400" dirty="0">
                    <a:latin typeface="Calibri Light" panose="020F0302020204030204" pitchFamily="34" charset="0"/>
                    <a:cs typeface="Calibri Light" panose="020F0302020204030204" pitchFamily="34" charset="0"/>
                  </a:rPr>
                  <a:t>95% confidence </a:t>
                </a:r>
                <a:r>
                  <a:rPr lang="fr-CH" sz="1400" dirty="0" err="1">
                    <a:latin typeface="Calibri Light" panose="020F0302020204030204" pitchFamily="34" charset="0"/>
                    <a:cs typeface="Calibri Light" panose="020F0302020204030204" pitchFamily="34" charset="0"/>
                  </a:rPr>
                  <a:t>intervals</a:t>
                </a:r>
                <a:r>
                  <a:rPr lang="fr-CH" sz="1400" dirty="0">
                    <a:latin typeface="Calibri Light" panose="020F0302020204030204" pitchFamily="34" charset="0"/>
                    <a:cs typeface="Calibri Light" panose="020F0302020204030204" pitchFamily="34" charset="0"/>
                  </a:rPr>
                  <a:t> for </a:t>
                </a:r>
                <a14:m>
                  <m:oMath xmlns:m="http://schemas.openxmlformats.org/officeDocument/2006/math">
                    <m:acc>
                      <m:accPr>
                        <m:chr m:val="̂"/>
                        <m:ctrlPr>
                          <a:rPr lang="fr-CH" sz="1400" i="1" smtClean="0">
                            <a:latin typeface="Cambria Math" panose="02040503050406030204" pitchFamily="18" charset="0"/>
                            <a:cs typeface="Times New Roman" panose="02020603050405020304" pitchFamily="18" charset="0"/>
                          </a:rPr>
                        </m:ctrlPr>
                      </m:accPr>
                      <m:e>
                        <m:r>
                          <a:rPr lang="fr-CH" sz="1400" i="1">
                            <a:latin typeface="Cambria Math" panose="02040503050406030204" pitchFamily="18" charset="0"/>
                            <a:ea typeface="Cambria Math" panose="02040503050406030204" pitchFamily="18" charset="0"/>
                            <a:cs typeface="Times New Roman" panose="02020603050405020304" pitchFamily="18" charset="0"/>
                          </a:rPr>
                          <m:t>𝜋</m:t>
                        </m:r>
                      </m:e>
                    </m:acc>
                  </m:oMath>
                </a14:m>
                <a:r>
                  <a:rPr lang="fr-CH" sz="1400" dirty="0">
                    <a:latin typeface="Calibri Light" panose="020F0302020204030204" pitchFamily="34" charset="0"/>
                    <a:cs typeface="Calibri Light" panose="020F0302020204030204" pitchFamily="34" charset="0"/>
                  </a:rPr>
                  <a:t>=1 (n=25):</a:t>
                </a:r>
              </a:p>
              <a:p>
                <a:endParaRPr lang="fr-CH" sz="1400" dirty="0">
                  <a:latin typeface="Calibri Light" panose="020F0302020204030204" pitchFamily="34" charset="0"/>
                  <a:cs typeface="Calibri Light" panose="020F0302020204030204" pitchFamily="34" charset="0"/>
                </a:endParaRPr>
              </a:p>
              <a:p>
                <a:pPr lvl="1"/>
                <a:r>
                  <a:rPr lang="fr-CH" sz="1200" dirty="0">
                    <a:latin typeface="Calibri Light" panose="020F0302020204030204" pitchFamily="34" charset="0"/>
                    <a:cs typeface="Calibri Light" panose="020F0302020204030204" pitchFamily="34" charset="0"/>
                  </a:rPr>
                  <a:t>Wald		[1.000, 1.000]</a:t>
                </a:r>
              </a:p>
              <a:p>
                <a:pPr lvl="1"/>
                <a:r>
                  <a:rPr lang="fr-CH" sz="1200" dirty="0">
                    <a:latin typeface="Calibri Light" panose="020F0302020204030204" pitchFamily="34" charset="0"/>
                    <a:cs typeface="Calibri Light" panose="020F0302020204030204" pitchFamily="34" charset="0"/>
                  </a:rPr>
                  <a:t>Wilson score		[0.867, 1.000]</a:t>
                </a:r>
              </a:p>
              <a:p>
                <a:pPr lvl="1"/>
                <a:r>
                  <a:rPr lang="fr-CH" sz="1200" dirty="0">
                    <a:latin typeface="Calibri Light" panose="020F0302020204030204" pitchFamily="34" charset="0"/>
                    <a:cs typeface="Calibri Light" panose="020F0302020204030204" pitchFamily="34" charset="0"/>
                  </a:rPr>
                  <a:t>LR	</a:t>
                </a:r>
                <a:r>
                  <a:rPr lang="fr-CH" sz="1200">
                    <a:latin typeface="Calibri Light" panose="020F0302020204030204" pitchFamily="34" charset="0"/>
                    <a:cs typeface="Calibri Light" panose="020F0302020204030204" pitchFamily="34" charset="0"/>
                  </a:rPr>
                  <a:t>		[</a:t>
                </a:r>
                <a:r>
                  <a:rPr lang="fr-CH" sz="1200" dirty="0">
                    <a:latin typeface="Calibri Light" panose="020F0302020204030204" pitchFamily="34" charset="0"/>
                    <a:cs typeface="Calibri Light" panose="020F0302020204030204" pitchFamily="34" charset="0"/>
                  </a:rPr>
                  <a:t>0.926, 1.000]</a:t>
                </a:r>
              </a:p>
              <a:p>
                <a:pPr lvl="1"/>
                <a:endParaRPr lang="fr-CH" sz="1200" dirty="0">
                  <a:latin typeface="Calibri Light" panose="020F0302020204030204" pitchFamily="34" charset="0"/>
                  <a:cs typeface="Calibri Light" panose="020F0302020204030204" pitchFamily="34" charset="0"/>
                </a:endParaRPr>
              </a:p>
              <a:p>
                <a:pPr lvl="1"/>
                <a:r>
                  <a:rPr lang="fr-CH" sz="1200" dirty="0" err="1">
                    <a:latin typeface="Calibri Light" panose="020F0302020204030204" pitchFamily="34" charset="0"/>
                    <a:cs typeface="Calibri Light" panose="020F0302020204030204" pitchFamily="34" charset="0"/>
                  </a:rPr>
                  <a:t>Agresti-Coull</a:t>
                </a:r>
                <a:r>
                  <a:rPr lang="fr-CH" sz="1200" dirty="0">
                    <a:latin typeface="Calibri Light" panose="020F0302020204030204" pitchFamily="34" charset="0"/>
                    <a:cs typeface="Calibri Light" panose="020F0302020204030204" pitchFamily="34" charset="0"/>
                  </a:rPr>
                  <a:t>		[0.842, 1.000]</a:t>
                </a:r>
              </a:p>
              <a:p>
                <a:pPr lvl="1"/>
                <a:r>
                  <a:rPr lang="fr-CH" sz="1200" dirty="0" err="1">
                    <a:latin typeface="Calibri Light" panose="020F0302020204030204" pitchFamily="34" charset="0"/>
                    <a:cs typeface="Calibri Light" panose="020F0302020204030204" pitchFamily="34" charset="0"/>
                  </a:rPr>
                  <a:t>Jeffreys</a:t>
                </a:r>
                <a:r>
                  <a:rPr lang="fr-CH" sz="1200" dirty="0">
                    <a:latin typeface="Calibri Light" panose="020F0302020204030204" pitchFamily="34" charset="0"/>
                    <a:cs typeface="Calibri Light" panose="020F0302020204030204" pitchFamily="34" charset="0"/>
                  </a:rPr>
                  <a:t> (</a:t>
                </a:r>
                <a:r>
                  <a:rPr lang="fr-CH" sz="1200" err="1">
                    <a:latin typeface="Calibri Light" panose="020F0302020204030204" pitchFamily="34" charset="0"/>
                    <a:cs typeface="Calibri Light" panose="020F0302020204030204" pitchFamily="34" charset="0"/>
                  </a:rPr>
                  <a:t>Bayesian</a:t>
                </a:r>
                <a:r>
                  <a:rPr lang="fr-CH" sz="1200">
                    <a:latin typeface="Calibri Light" panose="020F0302020204030204" pitchFamily="34" charset="0"/>
                    <a:cs typeface="Calibri Light" panose="020F0302020204030204" pitchFamily="34" charset="0"/>
                  </a:rPr>
                  <a:t>)	[</a:t>
                </a:r>
                <a:r>
                  <a:rPr lang="fr-CH" sz="1200" dirty="0">
                    <a:latin typeface="Calibri Light" panose="020F0302020204030204" pitchFamily="34" charset="0"/>
                    <a:cs typeface="Calibri Light" panose="020F0302020204030204" pitchFamily="34" charset="0"/>
                  </a:rPr>
                  <a:t>0.905, 1.000]</a:t>
                </a:r>
              </a:p>
              <a:p>
                <a:pPr lvl="1"/>
                <a:r>
                  <a:rPr lang="fr-CH" sz="1200" dirty="0" err="1">
                    <a:latin typeface="Calibri Light" panose="020F0302020204030204" pitchFamily="34" charset="0"/>
                    <a:cs typeface="Calibri Light" panose="020F0302020204030204" pitchFamily="34" charset="0"/>
                  </a:rPr>
                  <a:t>Modified</a:t>
                </a:r>
                <a:r>
                  <a:rPr lang="fr-CH" sz="1200" dirty="0">
                    <a:latin typeface="Calibri Light" panose="020F0302020204030204" pitchFamily="34" charset="0"/>
                    <a:cs typeface="Calibri Light" panose="020F0302020204030204" pitchFamily="34" charset="0"/>
                  </a:rPr>
                  <a:t> </a:t>
                </a:r>
                <a:r>
                  <a:rPr lang="fr-CH" sz="1200" dirty="0" err="1">
                    <a:latin typeface="Calibri Light" panose="020F0302020204030204" pitchFamily="34" charset="0"/>
                    <a:cs typeface="Calibri Light" panose="020F0302020204030204" pitchFamily="34" charset="0"/>
                  </a:rPr>
                  <a:t>Jeffreys</a:t>
                </a:r>
                <a:r>
                  <a:rPr lang="fr-CH" sz="1200">
                    <a:latin typeface="Calibri Light" panose="020F0302020204030204" pitchFamily="34" charset="0"/>
                    <a:cs typeface="Calibri Light" panose="020F0302020204030204" pitchFamily="34" charset="0"/>
                  </a:rPr>
                  <a:t>		[</a:t>
                </a:r>
                <a:r>
                  <a:rPr lang="fr-CH" sz="1200" dirty="0">
                    <a:latin typeface="Calibri Light" panose="020F0302020204030204" pitchFamily="34" charset="0"/>
                    <a:cs typeface="Calibri Light" panose="020F0302020204030204" pitchFamily="34" charset="0"/>
                  </a:rPr>
                  <a:t>0.863, </a:t>
                </a:r>
                <a:r>
                  <a:rPr lang="fr-CH" sz="1200">
                    <a:latin typeface="Calibri Light" panose="020F0302020204030204" pitchFamily="34" charset="0"/>
                    <a:cs typeface="Calibri Light" panose="020F0302020204030204" pitchFamily="34" charset="0"/>
                  </a:rPr>
                  <a:t>1.000]</a:t>
                </a:r>
              </a:p>
              <a:p>
                <a:pPr lvl="1"/>
                <a:endParaRPr lang="fr-CH" sz="1200" dirty="0">
                  <a:latin typeface="Calibri Light" panose="020F0302020204030204" pitchFamily="34" charset="0"/>
                  <a:cs typeface="Calibri Light" panose="020F0302020204030204" pitchFamily="34" charset="0"/>
                </a:endParaRPr>
              </a:p>
              <a:p>
                <a:pPr lvl="1"/>
                <a:r>
                  <a:rPr lang="fr-CH" sz="1200" dirty="0" err="1">
                    <a:latin typeface="Calibri Light" panose="020F0302020204030204" pitchFamily="34" charset="0"/>
                    <a:cs typeface="Calibri Light" panose="020F0302020204030204" pitchFamily="34" charset="0"/>
                  </a:rPr>
                  <a:t>Clopper</a:t>
                </a:r>
                <a:r>
                  <a:rPr lang="fr-CH" sz="1200" dirty="0">
                    <a:latin typeface="Calibri Light" panose="020F0302020204030204" pitchFamily="34" charset="0"/>
                    <a:cs typeface="Calibri Light" panose="020F0302020204030204" pitchFamily="34" charset="0"/>
                  </a:rPr>
                  <a:t>-Pearson		[0.863, 1.000]</a:t>
                </a:r>
              </a:p>
              <a:p>
                <a:pPr lvl="1"/>
                <a:r>
                  <a:rPr lang="fr-CH" sz="1200" dirty="0" err="1">
                    <a:latin typeface="Calibri Light" panose="020F0302020204030204" pitchFamily="34" charset="0"/>
                    <a:cs typeface="Calibri Light" panose="020F0302020204030204" pitchFamily="34" charset="0"/>
                  </a:rPr>
                  <a:t>Clopper</a:t>
                </a:r>
                <a:r>
                  <a:rPr lang="fr-CH" sz="1200" dirty="0">
                    <a:latin typeface="Calibri Light" panose="020F0302020204030204" pitchFamily="34" charset="0"/>
                    <a:cs typeface="Calibri Light" panose="020F0302020204030204" pitchFamily="34" charset="0"/>
                  </a:rPr>
                  <a:t>-Pearson </a:t>
                </a:r>
                <a:r>
                  <a:rPr lang="fr-CH" sz="1200" dirty="0" err="1">
                    <a:latin typeface="Calibri Light" panose="020F0302020204030204" pitchFamily="34" charset="0"/>
                    <a:cs typeface="Calibri Light" panose="020F0302020204030204" pitchFamily="34" charset="0"/>
                  </a:rPr>
                  <a:t>mid</a:t>
                </a:r>
                <a:r>
                  <a:rPr lang="fr-CH" sz="1200" dirty="0">
                    <a:latin typeface="Calibri Light" panose="020F0302020204030204" pitchFamily="34" charset="0"/>
                    <a:cs typeface="Calibri Light" panose="020F0302020204030204" pitchFamily="34" charset="0"/>
                  </a:rPr>
                  <a:t>-</a:t>
                </a:r>
                <a:r>
                  <a:rPr lang="fr-CH" sz="1200" i="1" dirty="0">
                    <a:latin typeface="Calibri Light" panose="020F0302020204030204" pitchFamily="34" charset="0"/>
                    <a:cs typeface="Calibri Light" panose="020F0302020204030204" pitchFamily="34" charset="0"/>
                  </a:rPr>
                  <a:t>P</a:t>
                </a:r>
                <a:r>
                  <a:rPr lang="fr-CH" sz="1200" dirty="0">
                    <a:latin typeface="Calibri Light" panose="020F0302020204030204" pitchFamily="34" charset="0"/>
                    <a:cs typeface="Calibri Light" panose="020F0302020204030204" pitchFamily="34" charset="0"/>
                  </a:rPr>
                  <a:t>	[0.887, 1.000]</a:t>
                </a:r>
              </a:p>
              <a:p>
                <a:pPr lvl="1"/>
                <a:r>
                  <a:rPr lang="fr-CH" sz="1200" dirty="0" err="1">
                    <a:latin typeface="Calibri Light" panose="020F0302020204030204" pitchFamily="34" charset="0"/>
                    <a:cs typeface="Calibri Light" panose="020F0302020204030204" pitchFamily="34" charset="0"/>
                  </a:rPr>
                  <a:t>Blaker</a:t>
                </a:r>
                <a:r>
                  <a:rPr lang="fr-CH" sz="1200" dirty="0">
                    <a:latin typeface="Calibri Light" panose="020F0302020204030204" pitchFamily="34" charset="0"/>
                    <a:cs typeface="Calibri Light" panose="020F0302020204030204" pitchFamily="34" charset="0"/>
                  </a:rPr>
                  <a:t>		[0.872, </a:t>
                </a:r>
                <a:r>
                  <a:rPr lang="fr-CH" sz="1200">
                    <a:latin typeface="Calibri Light" panose="020F0302020204030204" pitchFamily="34" charset="0"/>
                    <a:cs typeface="Calibri Light" panose="020F0302020204030204" pitchFamily="34" charset="0"/>
                  </a:rPr>
                  <a:t>1.000]</a:t>
                </a:r>
                <a:endParaRPr lang="fr-CH" sz="1400" dirty="0">
                  <a:latin typeface="Calibri Light" panose="020F0302020204030204" pitchFamily="34" charset="0"/>
                  <a:cs typeface="Calibri Light" panose="020F0302020204030204" pitchFamily="34" charset="0"/>
                </a:endParaRPr>
              </a:p>
              <a:p>
                <a:endParaRPr lang="fr-CH" sz="1400">
                  <a:latin typeface="Calibri Light" panose="020F0302020204030204" pitchFamily="34" charset="0"/>
                  <a:cs typeface="Calibri Light" panose="020F0302020204030204" pitchFamily="34" charset="0"/>
                </a:endParaRPr>
              </a:p>
              <a:p>
                <a:r>
                  <a:rPr lang="fr-CH" sz="1400">
                    <a:latin typeface="Calibri Light" panose="020F0302020204030204" pitchFamily="34" charset="0"/>
                    <a:cs typeface="Calibri Light" panose="020F0302020204030204" pitchFamily="34" charset="0"/>
                  </a:rPr>
                  <a:t>The </a:t>
                </a:r>
                <a:r>
                  <a:rPr lang="fr-CH" sz="1400" dirty="0">
                    <a:latin typeface="Calibri Light" panose="020F0302020204030204" pitchFamily="34" charset="0"/>
                    <a:cs typeface="Calibri Light" panose="020F0302020204030204" pitchFamily="34" charset="0"/>
                  </a:rPr>
                  <a:t>Wilson score CI </a:t>
                </a:r>
                <a:r>
                  <a:rPr lang="fr-CH" sz="1400" dirty="0" err="1">
                    <a:latin typeface="Calibri Light" panose="020F0302020204030204" pitchFamily="34" charset="0"/>
                    <a:cs typeface="Calibri Light" panose="020F0302020204030204" pitchFamily="34" charset="0"/>
                  </a:rPr>
                  <a:t>is</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generally</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thought</a:t>
                </a:r>
                <a:r>
                  <a:rPr lang="fr-CH" sz="1400" dirty="0">
                    <a:latin typeface="Calibri Light" panose="020F0302020204030204" pitchFamily="34" charset="0"/>
                    <a:cs typeface="Calibri Light" panose="020F0302020204030204" pitchFamily="34" charset="0"/>
                  </a:rPr>
                  <a:t> to have the best </a:t>
                </a:r>
                <a:r>
                  <a:rPr lang="fr-CH" sz="1400" dirty="0" err="1">
                    <a:latin typeface="Calibri Light" panose="020F0302020204030204" pitchFamily="34" charset="0"/>
                    <a:cs typeface="Calibri Light" panose="020F0302020204030204" pitchFamily="34" charset="0"/>
                  </a:rPr>
                  <a:t>properties</a:t>
                </a:r>
                <a:r>
                  <a:rPr lang="fr-CH" sz="1400" dirty="0">
                    <a:latin typeface="Calibri Light" panose="020F0302020204030204" pitchFamily="34" charset="0"/>
                    <a:cs typeface="Calibri Light" panose="020F0302020204030204" pitchFamily="34" charset="0"/>
                  </a:rPr>
                  <a:t>, and </a:t>
                </a:r>
                <a:r>
                  <a:rPr lang="fr-CH" sz="1400" dirty="0" err="1">
                    <a:latin typeface="Calibri Light" panose="020F0302020204030204" pitchFamily="34" charset="0"/>
                    <a:cs typeface="Calibri Light" panose="020F0302020204030204" pitchFamily="34" charset="0"/>
                  </a:rPr>
                  <a:t>is</a:t>
                </a:r>
                <a:r>
                  <a:rPr lang="fr-CH" sz="1400" dirty="0">
                    <a:latin typeface="Calibri Light" panose="020F0302020204030204" pitchFamily="34" charset="0"/>
                    <a:cs typeface="Calibri Light" panose="020F0302020204030204" pitchFamily="34" charset="0"/>
                  </a:rPr>
                  <a:t> the one </a:t>
                </a:r>
                <a:r>
                  <a:rPr lang="fr-CH" sz="1400" dirty="0" err="1">
                    <a:latin typeface="Calibri Light" panose="020F0302020204030204" pitchFamily="34" charset="0"/>
                    <a:cs typeface="Calibri Light" panose="020F0302020204030204" pitchFamily="34" charset="0"/>
                  </a:rPr>
                  <a:t>reported</a:t>
                </a:r>
                <a:r>
                  <a:rPr lang="fr-CH" sz="1400" dirty="0">
                    <a:latin typeface="Calibri Light" panose="020F0302020204030204" pitchFamily="34" charset="0"/>
                    <a:cs typeface="Calibri Light" panose="020F0302020204030204" pitchFamily="34" charset="0"/>
                  </a:rPr>
                  <a:t> by </a:t>
                </a:r>
                <a:r>
                  <a:rPr lang="fr-CH" sz="1400" dirty="0" err="1">
                    <a:latin typeface="Courier New" panose="02070309020205020404" pitchFamily="49" charset="0"/>
                    <a:cs typeface="Courier New" panose="02070309020205020404" pitchFamily="49" charset="0"/>
                  </a:rPr>
                  <a:t>prop.test</a:t>
                </a:r>
                <a:r>
                  <a:rPr lang="fr-CH" sz="1400" dirty="0">
                    <a:latin typeface="Calibri Light" panose="020F0302020204030204" pitchFamily="34" charset="0"/>
                    <a:cs typeface="Calibri Light" panose="020F0302020204030204" pitchFamily="34" charset="0"/>
                  </a:rPr>
                  <a:t>.</a:t>
                </a:r>
              </a:p>
              <a:p>
                <a:endParaRPr lang="fr-CH" sz="1400" dirty="0">
                  <a:latin typeface="Calibri Light" panose="020F0302020204030204" pitchFamily="34" charset="0"/>
                  <a:cs typeface="Calibri Light" panose="020F0302020204030204" pitchFamily="34" charset="0"/>
                </a:endParaRPr>
              </a:p>
              <a:p>
                <a:r>
                  <a:rPr lang="fr-CH" sz="1400" dirty="0">
                    <a:latin typeface="Calibri Light" panose="020F0302020204030204" pitchFamily="34" charset="0"/>
                    <a:cs typeface="Calibri Light" panose="020F0302020204030204" pitchFamily="34" charset="0"/>
                  </a:rPr>
                  <a:t>The last </a:t>
                </a:r>
                <a:r>
                  <a:rPr lang="fr-CH" sz="1400" dirty="0" err="1">
                    <a:latin typeface="Calibri Light" panose="020F0302020204030204" pitchFamily="34" charset="0"/>
                    <a:cs typeface="Calibri Light" panose="020F0302020204030204" pitchFamily="34" charset="0"/>
                  </a:rPr>
                  <a:t>three</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intervals</a:t>
                </a:r>
                <a:r>
                  <a:rPr lang="fr-CH" sz="1400" dirty="0">
                    <a:latin typeface="Calibri Light" panose="020F0302020204030204" pitchFamily="34" charset="0"/>
                    <a:cs typeface="Calibri Light" panose="020F0302020204030204" pitchFamily="34" charset="0"/>
                  </a:rPr>
                  <a:t> are </a:t>
                </a:r>
                <a:r>
                  <a:rPr lang="fr-CH" sz="1400" dirty="0" err="1">
                    <a:latin typeface="Calibri Light" panose="020F0302020204030204" pitchFamily="34" charset="0"/>
                    <a:cs typeface="Calibri Light" panose="020F0302020204030204" pitchFamily="34" charset="0"/>
                  </a:rPr>
                  <a:t>based</a:t>
                </a:r>
                <a:r>
                  <a:rPr lang="fr-CH" sz="1400" dirty="0">
                    <a:latin typeface="Calibri Light" panose="020F0302020204030204" pitchFamily="34" charset="0"/>
                    <a:cs typeface="Calibri Light" panose="020F0302020204030204" pitchFamily="34" charset="0"/>
                  </a:rPr>
                  <a:t> on exact binomial </a:t>
                </a:r>
                <a:r>
                  <a:rPr lang="fr-CH" sz="1400" dirty="0" err="1">
                    <a:latin typeface="Calibri Light" panose="020F0302020204030204" pitchFamily="34" charset="0"/>
                    <a:cs typeface="Calibri Light" panose="020F0302020204030204" pitchFamily="34" charset="0"/>
                  </a:rPr>
                  <a:t>inference</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see</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later</a:t>
                </a:r>
                <a:r>
                  <a:rPr lang="fr-CH" sz="1400" dirty="0">
                    <a:latin typeface="Calibri Light" panose="020F0302020204030204" pitchFamily="34" charset="0"/>
                    <a:cs typeface="Calibri Light" panose="020F0302020204030204" pitchFamily="34" charset="0"/>
                  </a:rPr>
                  <a:t>).</a:t>
                </a:r>
              </a:p>
              <a:p>
                <a:endParaRPr lang="fr-CH" sz="1400" dirty="0">
                  <a:latin typeface="Calibri Light" panose="020F0302020204030204" pitchFamily="34" charset="0"/>
                  <a:cs typeface="Calibri Light" panose="020F0302020204030204" pitchFamily="34" charset="0"/>
                </a:endParaRPr>
              </a:p>
              <a:p>
                <a:endParaRPr lang="fr-CH" sz="1400" dirty="0">
                  <a:latin typeface="Calibri Light" panose="020F0302020204030204" pitchFamily="34" charset="0"/>
                  <a:cs typeface="Calibri Light" panose="020F0302020204030204" pitchFamily="34" charset="0"/>
                </a:endParaRPr>
              </a:p>
              <a:p>
                <a:endParaRPr lang="fr-CH" sz="1400" dirty="0">
                  <a:latin typeface="Calibri Light" panose="020F0302020204030204" pitchFamily="34" charset="0"/>
                  <a:cs typeface="Calibri Light" panose="020F0302020204030204" pitchFamily="34" charset="0"/>
                </a:endParaRPr>
              </a:p>
            </p:txBody>
          </p:sp>
        </mc:Choice>
        <mc:Fallback xmlns="">
          <p:sp>
            <p:nvSpPr>
              <p:cNvPr id="11" name="Content Placeholder 2">
                <a:extLst>
                  <a:ext uri="{FF2B5EF4-FFF2-40B4-BE49-F238E27FC236}">
                    <a16:creationId xmlns:a16="http://schemas.microsoft.com/office/drawing/2014/main" id="{CC28E1A3-68FD-4E36-8FEB-9794D45EC2DB}"/>
                  </a:ext>
                </a:extLst>
              </p:cNvPr>
              <p:cNvSpPr>
                <a:spLocks noGrp="1" noRot="1" noChangeAspect="1" noMove="1" noResize="1" noEditPoints="1" noAdjustHandles="1" noChangeArrowheads="1" noChangeShapeType="1" noTextEdit="1"/>
              </p:cNvSpPr>
              <p:nvPr>
                <p:ph idx="1"/>
              </p:nvPr>
            </p:nvSpPr>
            <p:spPr>
              <a:xfrm>
                <a:off x="6888088" y="1600199"/>
                <a:ext cx="4896544" cy="4965499"/>
              </a:xfrm>
              <a:blipFill>
                <a:blip r:embed="rId3"/>
                <a:stretch>
                  <a:fillRect l="-249" t="-123"/>
                </a:stretch>
              </a:blipFill>
            </p:spPr>
            <p:txBody>
              <a:bodyPr/>
              <a:lstStyle/>
              <a:p>
                <a:r>
                  <a:rPr lang="en-CH">
                    <a:noFill/>
                  </a:rPr>
                  <a:t> </a:t>
                </a:r>
              </a:p>
            </p:txBody>
          </p:sp>
        </mc:Fallback>
      </mc:AlternateContent>
    </p:spTree>
    <p:extLst>
      <p:ext uri="{BB962C8B-B14F-4D97-AF65-F5344CB8AC3E}">
        <p14:creationId xmlns:p14="http://schemas.microsoft.com/office/powerpoint/2010/main" val="3387319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5472608" cy="4925144"/>
          </a:xfrm>
        </p:spPr>
        <p:txBody>
          <a:bodyPr>
            <a:normAutofit/>
          </a:bodyPr>
          <a:lstStyle/>
          <a:p>
            <a:r>
              <a:rPr lang="fr-CH" sz="1600" dirty="0">
                <a:latin typeface="Calibri Light" panose="020F0302020204030204" pitchFamily="34" charset="0"/>
                <a:cs typeface="Calibri Light" panose="020F0302020204030204" pitchFamily="34" charset="0"/>
              </a:rPr>
              <a:t>The </a:t>
            </a:r>
            <a:r>
              <a:rPr lang="fr-CH" sz="1600" dirty="0" err="1">
                <a:latin typeface="Calibri Light" panose="020F0302020204030204" pitchFamily="34" charset="0"/>
                <a:cs typeface="Calibri Light" panose="020F0302020204030204" pitchFamily="34" charset="0"/>
              </a:rPr>
              <a:t>Two</a:t>
            </a:r>
            <a:r>
              <a:rPr lang="fr-CH" sz="1600" dirty="0">
                <a:latin typeface="Calibri Light" panose="020F0302020204030204" pitchFamily="34" charset="0"/>
                <a:cs typeface="Calibri Light" panose="020F0302020204030204" pitchFamily="34" charset="0"/>
              </a:rPr>
              <a:t>-Face coin </a:t>
            </a:r>
            <a:r>
              <a:rPr lang="fr-CH" sz="1600" dirty="0" err="1">
                <a:latin typeface="Calibri Light" panose="020F0302020204030204" pitchFamily="34" charset="0"/>
                <a:cs typeface="Calibri Light" panose="020F0302020204030204" pitchFamily="34" charset="0"/>
              </a:rPr>
              <a:t>example</a:t>
            </a:r>
            <a:r>
              <a:rPr lang="fr-CH" sz="1600" dirty="0">
                <a:latin typeface="Calibri Light" panose="020F0302020204030204" pitchFamily="34" charset="0"/>
                <a:cs typeface="Calibri Light" panose="020F0302020204030204" pitchFamily="34" charset="0"/>
              </a:rPr>
              <a:t> in R:</a:t>
            </a:r>
          </a:p>
          <a:p>
            <a:pPr marL="0" indent="0">
              <a:buNone/>
            </a:pPr>
            <a:endParaRPr lang="fr-CH" sz="1600" dirty="0">
              <a:latin typeface="Times New Roman" panose="02020603050405020304" pitchFamily="18" charset="0"/>
              <a:cs typeface="Times New Roman" panose="02020603050405020304" pitchFamily="18" charset="0"/>
            </a:endParaRPr>
          </a:p>
          <a:p>
            <a:pPr marL="0" indent="0">
              <a:buNone/>
            </a:pPr>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prop.test</a:t>
            </a:r>
            <a:r>
              <a:rPr lang="fr-CH" sz="1200" dirty="0">
                <a:latin typeface="Courier New" panose="02070309020205020404" pitchFamily="49" charset="0"/>
                <a:cs typeface="Courier New" panose="02070309020205020404" pitchFamily="49" charset="0"/>
              </a:rPr>
              <a:t>(x=25, n=25)</a:t>
            </a:r>
          </a:p>
          <a:p>
            <a:endParaRPr lang="fr-CH" sz="1600" dirty="0">
              <a:latin typeface="Times New Roman" panose="02020603050405020304" pitchFamily="18" charset="0"/>
              <a:cs typeface="Times New Roman" panose="02020603050405020304" pitchFamily="18" charset="0"/>
            </a:endParaRPr>
          </a:p>
          <a:p>
            <a:r>
              <a:rPr lang="fr-CH" sz="1600" dirty="0" err="1">
                <a:latin typeface="Calibri Light" panose="020F0302020204030204" pitchFamily="34" charset="0"/>
                <a:cs typeface="Calibri Light" panose="020F0302020204030204" pitchFamily="34" charset="0"/>
              </a:rPr>
              <a:t>Another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problem</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binomial </a:t>
            </a:r>
            <a:r>
              <a:rPr lang="fr-CH" sz="1600" dirty="0" err="1">
                <a:latin typeface="Calibri Light" panose="020F0302020204030204" pitchFamily="34" charset="0"/>
                <a:cs typeface="Calibri Light" panose="020F0302020204030204" pitchFamily="34" charset="0"/>
              </a:rPr>
              <a:t>inference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that</a:t>
            </a:r>
            <a:r>
              <a:rPr lang="fr-CH" sz="1600" dirty="0">
                <a:latin typeface="Calibri Light" panose="020F0302020204030204" pitchFamily="34" charset="0"/>
                <a:cs typeface="Calibri Light" panose="020F0302020204030204" pitchFamily="34" charset="0"/>
              </a:rPr>
              <a:t> </a:t>
            </a:r>
            <a:r>
              <a:rPr lang="fr-CH" sz="1600" err="1">
                <a:latin typeface="Calibri Light" panose="020F0302020204030204" pitchFamily="34" charset="0"/>
                <a:cs typeface="Calibri Light" panose="020F0302020204030204" pitchFamily="34" charset="0"/>
              </a:rPr>
              <a:t>it</a:t>
            </a:r>
            <a:r>
              <a:rPr lang="fr-CH" sz="1600">
                <a:latin typeface="Calibri Light" panose="020F0302020204030204" pitchFamily="34" charset="0"/>
                <a:cs typeface="Calibri Light" panose="020F0302020204030204" pitchFamily="34" charset="0"/>
              </a:rPr>
              <a:t> assumes that </a:t>
            </a:r>
            <a:r>
              <a:rPr lang="fr-CH" sz="1600" dirty="0">
                <a:latin typeface="Calibri Light" panose="020F0302020204030204" pitchFamily="34" charset="0"/>
                <a:cs typeface="Calibri Light" panose="020F0302020204030204" pitchFamily="34" charset="0"/>
              </a:rPr>
              <a:t>the distribution of the test </a:t>
            </a:r>
            <a:r>
              <a:rPr lang="fr-CH" sz="1600" dirty="0" err="1">
                <a:latin typeface="Calibri Light" panose="020F0302020204030204" pitchFamily="34" charset="0"/>
                <a:cs typeface="Calibri Light" panose="020F0302020204030204" pitchFamily="34" charset="0"/>
              </a:rPr>
              <a:t>statistic</a:t>
            </a:r>
            <a:r>
              <a:rPr lang="fr-CH" sz="1600" dirty="0">
                <a:latin typeface="Calibri Light" panose="020F0302020204030204" pitchFamily="34" charset="0"/>
                <a:cs typeface="Calibri Light" panose="020F0302020204030204" pitchFamily="34" charset="0"/>
              </a:rPr>
              <a:t> can </a:t>
            </a:r>
            <a:r>
              <a:rPr lang="fr-CH" sz="1600" err="1">
                <a:latin typeface="Calibri Light" panose="020F0302020204030204" pitchFamily="34" charset="0"/>
                <a:cs typeface="Calibri Light" panose="020F0302020204030204" pitchFamily="34" charset="0"/>
              </a:rPr>
              <a:t>be</a:t>
            </a:r>
            <a:r>
              <a:rPr lang="fr-CH" sz="1600">
                <a:latin typeface="Calibri Light" panose="020F0302020204030204" pitchFamily="34" charset="0"/>
                <a:cs typeface="Calibri Light" panose="020F0302020204030204" pitchFamily="34" charset="0"/>
              </a:rPr>
              <a:t> approximated by </a:t>
            </a:r>
            <a:r>
              <a:rPr lang="fr-CH" sz="1600" dirty="0">
                <a:latin typeface="Calibri Light" panose="020F0302020204030204" pitchFamily="34" charset="0"/>
                <a:cs typeface="Calibri Light" panose="020F0302020204030204" pitchFamily="34" charset="0"/>
              </a:rPr>
              <a:t>the </a:t>
            </a:r>
            <a:r>
              <a:rPr lang="fr-CH" sz="1600" dirty="0" err="1">
                <a:latin typeface="Calibri Light" panose="020F0302020204030204" pitchFamily="34" charset="0"/>
                <a:cs typeface="Calibri Light" panose="020F0302020204030204" pitchFamily="34" charset="0"/>
              </a:rPr>
              <a:t>continuous</a:t>
            </a:r>
            <a:r>
              <a:rPr lang="fr-CH" sz="1600" dirty="0">
                <a:latin typeface="Calibri Light" panose="020F0302020204030204" pitchFamily="34" charset="0"/>
                <a:cs typeface="Calibri Light" panose="020F0302020204030204" pitchFamily="34" charset="0"/>
              </a:rPr>
              <a:t> </a:t>
            </a:r>
            <a:r>
              <a:rPr lang="el-GR" sz="1600" dirty="0">
                <a:latin typeface="Calibri Light" panose="020F0302020204030204" pitchFamily="34" charset="0"/>
                <a:cs typeface="Calibri Light" panose="020F0302020204030204" pitchFamily="34" charset="0"/>
              </a:rPr>
              <a:t>χ</a:t>
            </a:r>
            <a:r>
              <a:rPr lang="fr-CH" sz="1600" baseline="30000" dirty="0">
                <a:latin typeface="Calibri Light" panose="020F0302020204030204" pitchFamily="34" charset="0"/>
                <a:cs typeface="Calibri Light" panose="020F0302020204030204" pitchFamily="34" charset="0"/>
              </a:rPr>
              <a:t>2</a:t>
            </a:r>
            <a:r>
              <a:rPr lang="fr-CH" sz="1600" dirty="0">
                <a:latin typeface="Calibri Light" panose="020F0302020204030204" pitchFamily="34" charset="0"/>
                <a:cs typeface="Calibri Light" panose="020F0302020204030204" pitchFamily="34" charset="0"/>
              </a:rPr>
              <a:t>-distribution, </a:t>
            </a:r>
            <a:r>
              <a:rPr lang="fr-CH" sz="1600" dirty="0" err="1">
                <a:latin typeface="Calibri Light" panose="020F0302020204030204" pitchFamily="34" charset="0"/>
                <a:cs typeface="Calibri Light" panose="020F0302020204030204" pitchFamily="34" charset="0"/>
              </a:rPr>
              <a:t>when</a:t>
            </a:r>
            <a:r>
              <a:rPr lang="fr-CH" sz="1600" dirty="0">
                <a:latin typeface="Calibri Light" panose="020F0302020204030204" pitchFamily="34" charset="0"/>
                <a:cs typeface="Calibri Light" panose="020F0302020204030204" pitchFamily="34" charset="0"/>
              </a:rPr>
              <a:t> in reality </a:t>
            </a:r>
            <a:r>
              <a:rPr lang="fr-CH" sz="1600" err="1">
                <a:latin typeface="Calibri Light" panose="020F0302020204030204" pitchFamily="34" charset="0"/>
                <a:cs typeface="Calibri Light" panose="020F0302020204030204" pitchFamily="34" charset="0"/>
              </a:rPr>
              <a:t>its</a:t>
            </a:r>
            <a:r>
              <a:rPr lang="fr-CH" sz="1600">
                <a:latin typeface="Calibri Light" panose="020F0302020204030204" pitchFamily="34" charset="0"/>
                <a:cs typeface="Calibri Light" panose="020F0302020204030204" pitchFamily="34" charset="0"/>
              </a:rPr>
              <a:t> distribution is </a:t>
            </a:r>
            <a:r>
              <a:rPr lang="fr-CH" sz="1600" dirty="0" err="1">
                <a:latin typeface="Calibri Light" panose="020F0302020204030204" pitchFamily="34" charset="0"/>
                <a:cs typeface="Calibri Light" panose="020F0302020204030204" pitchFamily="34" charset="0"/>
              </a:rPr>
              <a:t>discrete</a:t>
            </a:r>
            <a:r>
              <a:rPr lang="fr-CH" sz="1600" dirty="0">
                <a:latin typeface="Calibri Light" panose="020F0302020204030204" pitchFamily="34" charset="0"/>
                <a:cs typeface="Calibri Light" panose="020F0302020204030204" pitchFamily="34" charset="0"/>
              </a:rPr>
              <a:t>.</a:t>
            </a:r>
          </a:p>
          <a:p>
            <a:endParaRPr lang="fr-CH" sz="1600" dirty="0">
              <a:latin typeface="Times New Roman" panose="02020603050405020304" pitchFamily="18" charset="0"/>
              <a:cs typeface="Times New Roman" panose="02020603050405020304" pitchFamily="18" charset="0"/>
            </a:endParaRPr>
          </a:p>
          <a:p>
            <a:r>
              <a:rPr lang="fr-CH" sz="1600" dirty="0">
                <a:latin typeface="Calibri Light" panose="020F0302020204030204" pitchFamily="34" charset="0"/>
                <a:cs typeface="Calibri Light" panose="020F0302020204030204" pitchFamily="34" charset="0"/>
              </a:rPr>
              <a:t>For </a:t>
            </a:r>
            <a:r>
              <a:rPr lang="fr-CH" sz="1600" dirty="0" err="1">
                <a:latin typeface="Calibri Light" panose="020F0302020204030204" pitchFamily="34" charset="0"/>
                <a:cs typeface="Calibri Light" panose="020F0302020204030204" pitchFamily="34" charset="0"/>
              </a:rPr>
              <a:t>this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reason</a:t>
            </a:r>
            <a:r>
              <a:rPr lang="fr-CH" sz="1600" dirty="0">
                <a:latin typeface="Calibri Light" panose="020F0302020204030204" pitchFamily="34" charset="0"/>
                <a:cs typeface="Calibri Light" panose="020F0302020204030204" pitchFamily="34" charset="0"/>
              </a:rPr>
              <a:t>, a </a:t>
            </a:r>
            <a:r>
              <a:rPr lang="fr-CH" sz="1600" dirty="0" err="1">
                <a:latin typeface="Calibri Light" panose="020F0302020204030204" pitchFamily="34" charset="0"/>
                <a:cs typeface="Calibri Light" panose="020F0302020204030204" pitchFamily="34" charset="0"/>
              </a:rPr>
              <a:t>so-called</a:t>
            </a:r>
            <a:r>
              <a:rPr lang="fr-CH" sz="1600" dirty="0">
                <a:latin typeface="Calibri Light" panose="020F0302020204030204" pitchFamily="34" charset="0"/>
                <a:cs typeface="Calibri Light" panose="020F0302020204030204" pitchFamily="34" charset="0"/>
              </a:rPr>
              <a:t> </a:t>
            </a:r>
            <a:r>
              <a:rPr lang="en-GB" sz="1600" dirty="0">
                <a:solidFill>
                  <a:srgbClr val="0070C0"/>
                </a:solidFill>
                <a:latin typeface="Calibri Light" panose="020F0302020204030204" pitchFamily="34" charset="0"/>
                <a:cs typeface="Calibri Light" panose="020F0302020204030204" pitchFamily="34" charset="0"/>
              </a:rPr>
              <a:t>“</a:t>
            </a:r>
            <a:r>
              <a:rPr lang="fr-CH" sz="1600" dirty="0" err="1">
                <a:solidFill>
                  <a:srgbClr val="0070C0"/>
                </a:solidFill>
                <a:latin typeface="Calibri Light" panose="020F0302020204030204" pitchFamily="34" charset="0"/>
                <a:cs typeface="Calibri Light" panose="020F0302020204030204" pitchFamily="34" charset="0"/>
              </a:rPr>
              <a:t>continuity</a:t>
            </a:r>
            <a:r>
              <a:rPr lang="fr-CH" sz="1600" dirty="0">
                <a:solidFill>
                  <a:srgbClr val="0070C0"/>
                </a:solidFill>
                <a:latin typeface="Calibri Light" panose="020F0302020204030204" pitchFamily="34" charset="0"/>
                <a:cs typeface="Calibri Light" panose="020F0302020204030204" pitchFamily="34" charset="0"/>
              </a:rPr>
              <a:t> correction</a:t>
            </a:r>
            <a:r>
              <a:rPr lang="en-GB" sz="1600" dirty="0">
                <a:solidFill>
                  <a:srgbClr val="0070C0"/>
                </a:solidFill>
                <a:latin typeface="Calibri Light" panose="020F0302020204030204" pitchFamily="34" charset="0"/>
                <a:cs typeface="Calibri Light" panose="020F0302020204030204" pitchFamily="34" charset="0"/>
              </a:rPr>
              <a:t>”</a:t>
            </a:r>
            <a:r>
              <a:rPr lang="en-GB" sz="1600" dirty="0">
                <a:latin typeface="Calibri Light" panose="020F0302020204030204" pitchFamily="34" charset="0"/>
                <a:cs typeface="Calibri Light" panose="020F0302020204030204" pitchFamily="34" charset="0"/>
              </a:rPr>
              <a:t> (Yates, </a:t>
            </a:r>
            <a:r>
              <a:rPr lang="en-GB" sz="1600">
                <a:latin typeface="Calibri Light" panose="020F0302020204030204" pitchFamily="34" charset="0"/>
                <a:cs typeface="Calibri Light" panose="020F0302020204030204" pitchFamily="34" charset="0"/>
              </a:rPr>
              <a:t>1934) is </a:t>
            </a:r>
            <a:r>
              <a:rPr lang="en-GB" sz="1600" dirty="0">
                <a:latin typeface="Calibri Light" panose="020F0302020204030204" pitchFamily="34" charset="0"/>
                <a:cs typeface="Calibri Light" panose="020F0302020204030204" pitchFamily="34" charset="0"/>
              </a:rPr>
              <a:t>often applied, </a:t>
            </a:r>
            <a:r>
              <a:rPr lang="en-GB" sz="1600">
                <a:latin typeface="Calibri Light" panose="020F0302020204030204" pitchFamily="34" charset="0"/>
                <a:cs typeface="Calibri Light" panose="020F0302020204030204" pitchFamily="34" charset="0"/>
              </a:rPr>
              <a:t>as by </a:t>
            </a:r>
            <a:r>
              <a:rPr lang="en-GB" sz="1600" dirty="0">
                <a:latin typeface="Calibri Light" panose="020F0302020204030204" pitchFamily="34" charset="0"/>
                <a:cs typeface="Calibri Light" panose="020F0302020204030204" pitchFamily="34" charset="0"/>
              </a:rPr>
              <a:t>default in </a:t>
            </a:r>
            <a:r>
              <a:rPr lang="en-GB" sz="1600" dirty="0" err="1">
                <a:latin typeface="Courier New" panose="02070309020205020404" pitchFamily="49" charset="0"/>
                <a:cs typeface="Courier New" panose="02070309020205020404" pitchFamily="49" charset="0"/>
              </a:rPr>
              <a:t>prop.test</a:t>
            </a:r>
            <a:r>
              <a:rPr lang="en-GB" sz="1600" dirty="0">
                <a:latin typeface="Calibri Light" panose="020F0302020204030204" pitchFamily="34" charset="0"/>
                <a:cs typeface="Calibri Light" panose="020F0302020204030204" pitchFamily="34" charset="0"/>
              </a:rPr>
              <a:t>. This </a:t>
            </a:r>
            <a:r>
              <a:rPr lang="en-GB" sz="1600">
                <a:latin typeface="Calibri Light" panose="020F0302020204030204" pitchFamily="34" charset="0"/>
                <a:cs typeface="Calibri Light" panose="020F0302020204030204" pitchFamily="34" charset="0"/>
              </a:rPr>
              <a:t>can be switched </a:t>
            </a:r>
            <a:r>
              <a:rPr lang="en-GB" sz="1600" dirty="0">
                <a:latin typeface="Calibri Light" panose="020F0302020204030204" pitchFamily="34" charset="0"/>
                <a:cs typeface="Calibri Light" panose="020F0302020204030204" pitchFamily="34" charset="0"/>
              </a:rPr>
              <a:t>off as follows:</a:t>
            </a:r>
          </a:p>
          <a:p>
            <a:pPr marL="0" indent="0">
              <a:buNone/>
            </a:pPr>
            <a:endParaRPr lang="en-GB" sz="1600" dirty="0">
              <a:latin typeface="Times New Roman" panose="02020603050405020304" pitchFamily="18" charset="0"/>
              <a:cs typeface="Times New Roman" panose="02020603050405020304" pitchFamily="18" charset="0"/>
            </a:endParaRPr>
          </a:p>
          <a:p>
            <a:pPr marL="0" indent="0">
              <a:buNone/>
            </a:pPr>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prop.test</a:t>
            </a:r>
            <a:r>
              <a:rPr lang="fr-CH" sz="1200" dirty="0">
                <a:latin typeface="Courier New" panose="02070309020205020404" pitchFamily="49" charset="0"/>
                <a:cs typeface="Courier New" panose="02070309020205020404" pitchFamily="49" charset="0"/>
              </a:rPr>
              <a:t>(x=25, n=25, correct=FALSE)</a:t>
            </a:r>
          </a:p>
          <a:p>
            <a:pPr marL="0" indent="0">
              <a:buNone/>
            </a:pPr>
            <a:endParaRPr lang="en-GB" sz="1600" dirty="0">
              <a:latin typeface="Times New Roman" panose="02020603050405020304" pitchFamily="18" charset="0"/>
              <a:cs typeface="Times New Roman" panose="02020603050405020304" pitchFamily="18" charset="0"/>
            </a:endParaRPr>
          </a:p>
          <a:p>
            <a:r>
              <a:rPr lang="en-GB" sz="1600" dirty="0">
                <a:latin typeface="Calibri Light" panose="020F0302020204030204" pitchFamily="34" charset="0"/>
                <a:cs typeface="Calibri Light" panose="020F0302020204030204" pitchFamily="34" charset="0"/>
              </a:rPr>
              <a:t>An alternative is to use an exact binomial test…</a:t>
            </a:r>
            <a:endParaRPr lang="fr-CH"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Problems with binomial inference</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17</a:t>
            </a:fld>
            <a:endParaRPr lang="en-GB"/>
          </a:p>
        </p:txBody>
      </p:sp>
      <p:sp>
        <p:nvSpPr>
          <p:cNvPr id="2" name="TextBox 1">
            <a:extLst>
              <a:ext uri="{FF2B5EF4-FFF2-40B4-BE49-F238E27FC236}">
                <a16:creationId xmlns:a16="http://schemas.microsoft.com/office/drawing/2014/main" id="{6DC68B5E-E73E-480D-829D-EF32517039B9}"/>
              </a:ext>
            </a:extLst>
          </p:cNvPr>
          <p:cNvSpPr txBox="1"/>
          <p:nvPr/>
        </p:nvSpPr>
        <p:spPr>
          <a:xfrm>
            <a:off x="6791717" y="1720840"/>
            <a:ext cx="4488859" cy="1708160"/>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stStyle>
          <a:p>
            <a:pPr marL="0" lvl="1"/>
            <a:r>
              <a:rPr lang="en-US" sz="1050">
                <a:latin typeface="Courier New" panose="02070309020205020404" pitchFamily="49" charset="0"/>
                <a:cs typeface="Courier New" panose="02070309020205020404" pitchFamily="49" charset="0"/>
              </a:rPr>
              <a:t>1-sample proportions test </a:t>
            </a:r>
            <a:r>
              <a:rPr lang="en-US" sz="1050" b="1">
                <a:solidFill>
                  <a:srgbClr val="FF0000"/>
                </a:solidFill>
                <a:latin typeface="Courier New" panose="02070309020205020404" pitchFamily="49" charset="0"/>
                <a:cs typeface="Courier New" panose="02070309020205020404" pitchFamily="49" charset="0"/>
              </a:rPr>
              <a:t>with continuity correction</a:t>
            </a:r>
          </a:p>
          <a:p>
            <a:pPr marL="0" lvl="1"/>
            <a:endParaRPr lang="en-US" sz="1050">
              <a:latin typeface="Courier New" panose="02070309020205020404" pitchFamily="49" charset="0"/>
              <a:cs typeface="Courier New" panose="02070309020205020404" pitchFamily="49" charset="0"/>
            </a:endParaRPr>
          </a:p>
          <a:p>
            <a:pPr marL="0" lvl="1"/>
            <a:r>
              <a:rPr lang="en-US" sz="1050">
                <a:latin typeface="Courier New" panose="02070309020205020404" pitchFamily="49" charset="0"/>
                <a:cs typeface="Courier New" panose="02070309020205020404" pitchFamily="49" charset="0"/>
              </a:rPr>
              <a:t>data:  25 out of 25, null probability 0.5</a:t>
            </a:r>
          </a:p>
          <a:p>
            <a:pPr marL="0" lvl="1"/>
            <a:r>
              <a:rPr lang="en-US" sz="1050">
                <a:latin typeface="Courier New" panose="02070309020205020404" pitchFamily="49" charset="0"/>
                <a:cs typeface="Courier New" panose="02070309020205020404" pitchFamily="49" charset="0"/>
              </a:rPr>
              <a:t>X-squared = 23.04, df = 1, p-value = 1.587e-06</a:t>
            </a:r>
          </a:p>
          <a:p>
            <a:pPr marL="0" lvl="1"/>
            <a:r>
              <a:rPr lang="en-US" sz="1050">
                <a:latin typeface="Courier New" panose="02070309020205020404" pitchFamily="49" charset="0"/>
                <a:cs typeface="Courier New" panose="02070309020205020404" pitchFamily="49" charset="0"/>
              </a:rPr>
              <a:t>alternative hypothesis: true p is not equal to 0.5</a:t>
            </a:r>
          </a:p>
          <a:p>
            <a:pPr marL="0" lvl="1"/>
            <a:r>
              <a:rPr lang="en-US" sz="1050">
                <a:latin typeface="Courier New" panose="02070309020205020404" pitchFamily="49" charset="0"/>
                <a:cs typeface="Courier New" panose="02070309020205020404" pitchFamily="49" charset="0"/>
              </a:rPr>
              <a:t>95 percent confidence interval:</a:t>
            </a:r>
          </a:p>
          <a:p>
            <a:pPr marL="0" lvl="1"/>
            <a:r>
              <a:rPr lang="en-US" sz="1050">
                <a:latin typeface="Courier New" panose="02070309020205020404" pitchFamily="49" charset="0"/>
                <a:cs typeface="Courier New" panose="02070309020205020404" pitchFamily="49" charset="0"/>
              </a:rPr>
              <a:t> 0.834227 1.000000</a:t>
            </a:r>
          </a:p>
          <a:p>
            <a:pPr marL="0" lvl="1"/>
            <a:r>
              <a:rPr lang="en-US" sz="1050">
                <a:latin typeface="Courier New" panose="02070309020205020404" pitchFamily="49" charset="0"/>
                <a:cs typeface="Courier New" panose="02070309020205020404" pitchFamily="49" charset="0"/>
              </a:rPr>
              <a:t>sample estimates:</a:t>
            </a:r>
          </a:p>
          <a:p>
            <a:pPr marL="0" lvl="1"/>
            <a:r>
              <a:rPr lang="en-US" sz="1050">
                <a:latin typeface="Courier New" panose="02070309020205020404" pitchFamily="49" charset="0"/>
                <a:cs typeface="Courier New" panose="02070309020205020404" pitchFamily="49" charset="0"/>
              </a:rPr>
              <a:t>p </a:t>
            </a:r>
          </a:p>
          <a:p>
            <a:pPr marL="0" lvl="1"/>
            <a:r>
              <a:rPr lang="en-US" sz="1050">
                <a:latin typeface="Courier New" panose="02070309020205020404" pitchFamily="49" charset="0"/>
                <a:cs typeface="Courier New" panose="02070309020205020404" pitchFamily="49" charset="0"/>
              </a:rPr>
              <a:t>1 </a:t>
            </a:r>
            <a:endParaRPr lang="en-CH" sz="1400"/>
          </a:p>
        </p:txBody>
      </p:sp>
      <p:sp>
        <p:nvSpPr>
          <p:cNvPr id="5" name="TextBox 4">
            <a:extLst>
              <a:ext uri="{FF2B5EF4-FFF2-40B4-BE49-F238E27FC236}">
                <a16:creationId xmlns:a16="http://schemas.microsoft.com/office/drawing/2014/main" id="{C924B924-9685-415A-8CB6-0A8ACACCB93A}"/>
              </a:ext>
            </a:extLst>
          </p:cNvPr>
          <p:cNvSpPr txBox="1"/>
          <p:nvPr/>
        </p:nvSpPr>
        <p:spPr>
          <a:xfrm>
            <a:off x="6791716" y="3789040"/>
            <a:ext cx="4488860" cy="1869743"/>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stStyle>
          <a:p>
            <a:pPr marL="0" lvl="1"/>
            <a:r>
              <a:rPr lang="en-US" sz="1050">
                <a:latin typeface="Courier New" panose="02070309020205020404" pitchFamily="49" charset="0"/>
                <a:cs typeface="Courier New" panose="02070309020205020404" pitchFamily="49" charset="0"/>
              </a:rPr>
              <a:t>1-sample proportions test </a:t>
            </a:r>
            <a:r>
              <a:rPr lang="en-US" sz="1050" b="1">
                <a:solidFill>
                  <a:srgbClr val="FF0000"/>
                </a:solidFill>
                <a:latin typeface="Courier New" panose="02070309020205020404" pitchFamily="49" charset="0"/>
                <a:cs typeface="Courier New" panose="02070309020205020404" pitchFamily="49" charset="0"/>
              </a:rPr>
              <a:t>without continuity correction</a:t>
            </a:r>
          </a:p>
          <a:p>
            <a:pPr marL="0" lvl="1"/>
            <a:endParaRPr lang="en-US" sz="1050">
              <a:latin typeface="Courier New" panose="02070309020205020404" pitchFamily="49" charset="0"/>
              <a:cs typeface="Courier New" panose="02070309020205020404" pitchFamily="49" charset="0"/>
            </a:endParaRPr>
          </a:p>
          <a:p>
            <a:pPr marL="0" lvl="1"/>
            <a:r>
              <a:rPr lang="en-US" sz="1050">
                <a:latin typeface="Courier New" panose="02070309020205020404" pitchFamily="49" charset="0"/>
                <a:cs typeface="Courier New" panose="02070309020205020404" pitchFamily="49" charset="0"/>
              </a:rPr>
              <a:t>data:  25 out of 25, null probability 0.5</a:t>
            </a:r>
          </a:p>
          <a:p>
            <a:pPr marL="0" lvl="1"/>
            <a:r>
              <a:rPr lang="en-US" sz="1050">
                <a:latin typeface="Courier New" panose="02070309020205020404" pitchFamily="49" charset="0"/>
                <a:cs typeface="Courier New" panose="02070309020205020404" pitchFamily="49" charset="0"/>
              </a:rPr>
              <a:t>X-squared = 25, df = 1, p-value = 5.733e-07</a:t>
            </a:r>
          </a:p>
          <a:p>
            <a:pPr marL="0" lvl="1"/>
            <a:r>
              <a:rPr lang="en-US" sz="1050">
                <a:latin typeface="Courier New" panose="02070309020205020404" pitchFamily="49" charset="0"/>
                <a:cs typeface="Courier New" panose="02070309020205020404" pitchFamily="49" charset="0"/>
              </a:rPr>
              <a:t>alternative hypothesis: true p is not equal to 0.5</a:t>
            </a:r>
          </a:p>
          <a:p>
            <a:pPr marL="0" lvl="1"/>
            <a:r>
              <a:rPr lang="en-US" sz="1050">
                <a:latin typeface="Courier New" panose="02070309020205020404" pitchFamily="49" charset="0"/>
                <a:cs typeface="Courier New" panose="02070309020205020404" pitchFamily="49" charset="0"/>
              </a:rPr>
              <a:t>95 percent confidence interval:</a:t>
            </a:r>
          </a:p>
          <a:p>
            <a:pPr marL="0" lvl="1"/>
            <a:r>
              <a:rPr lang="en-US" sz="1050">
                <a:latin typeface="Courier New" panose="02070309020205020404" pitchFamily="49" charset="0"/>
                <a:cs typeface="Courier New" panose="02070309020205020404" pitchFamily="49" charset="0"/>
              </a:rPr>
              <a:t> 0.8668077 1.0000000</a:t>
            </a:r>
          </a:p>
          <a:p>
            <a:pPr marL="0" lvl="1"/>
            <a:r>
              <a:rPr lang="en-US" sz="1050">
                <a:latin typeface="Courier New" panose="02070309020205020404" pitchFamily="49" charset="0"/>
                <a:cs typeface="Courier New" panose="02070309020205020404" pitchFamily="49" charset="0"/>
              </a:rPr>
              <a:t>sample estimates:</a:t>
            </a:r>
          </a:p>
          <a:p>
            <a:pPr marL="0" lvl="1"/>
            <a:r>
              <a:rPr lang="en-US" sz="1050">
                <a:latin typeface="Courier New" panose="02070309020205020404" pitchFamily="49" charset="0"/>
                <a:cs typeface="Courier New" panose="02070309020205020404" pitchFamily="49" charset="0"/>
              </a:rPr>
              <a:t>p </a:t>
            </a:r>
          </a:p>
          <a:p>
            <a:pPr marL="0" lvl="1"/>
            <a:r>
              <a:rPr lang="en-US" sz="1050">
                <a:latin typeface="Courier New" panose="02070309020205020404" pitchFamily="49" charset="0"/>
                <a:cs typeface="Courier New" panose="02070309020205020404" pitchFamily="49" charset="0"/>
              </a:rPr>
              <a:t>1</a:t>
            </a:r>
            <a:endParaRPr lang="en-CH" sz="1400"/>
          </a:p>
        </p:txBody>
      </p:sp>
      <p:cxnSp>
        <p:nvCxnSpPr>
          <p:cNvPr id="8" name="Straight Connector 7">
            <a:extLst>
              <a:ext uri="{FF2B5EF4-FFF2-40B4-BE49-F238E27FC236}">
                <a16:creationId xmlns:a16="http://schemas.microsoft.com/office/drawing/2014/main" id="{1237FAA2-F33C-41F7-B69C-9E40891F1022}"/>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255EC96-985F-4DB7-9917-C916A89F689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Tree>
    <p:extLst>
      <p:ext uri="{BB962C8B-B14F-4D97-AF65-F5344CB8AC3E}">
        <p14:creationId xmlns:p14="http://schemas.microsoft.com/office/powerpoint/2010/main" val="712487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Exact binomial inference</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18</a:t>
            </a:fld>
            <a:endParaRPr lang="en-GB"/>
          </a:p>
        </p:txBody>
      </p:sp>
      <p:sp>
        <p:nvSpPr>
          <p:cNvPr id="11" name="Content Placeholder 2">
            <a:extLst>
              <a:ext uri="{FF2B5EF4-FFF2-40B4-BE49-F238E27FC236}">
                <a16:creationId xmlns:a16="http://schemas.microsoft.com/office/drawing/2014/main" id="{A3F6157C-277E-415C-BB21-A7ED484855C5}"/>
              </a:ext>
            </a:extLst>
          </p:cNvPr>
          <p:cNvSpPr>
            <a:spLocks noGrp="1"/>
          </p:cNvSpPr>
          <p:nvPr>
            <p:ph idx="1"/>
          </p:nvPr>
        </p:nvSpPr>
        <p:spPr>
          <a:xfrm>
            <a:off x="1199456" y="1600200"/>
            <a:ext cx="8928992" cy="4925144"/>
          </a:xfrm>
        </p:spPr>
        <p:txBody>
          <a:bodyPr>
            <a:normAutofit/>
          </a:bodyPr>
          <a:lstStyle/>
          <a:p>
            <a:r>
              <a:rPr lang="fr-CH" sz="1600">
                <a:latin typeface="Calibri Light" panose="020F0302020204030204" pitchFamily="34" charset="0"/>
                <a:cs typeface="Calibri Light" panose="020F0302020204030204" pitchFamily="34" charset="0"/>
              </a:rPr>
              <a:t>An exact binomial test directly uses the binomial distribution of the test statistic, rather than the </a:t>
            </a:r>
            <a:r>
              <a:rPr lang="el-GR" sz="1600">
                <a:latin typeface="Calibri Light" panose="020F0302020204030204" pitchFamily="34" charset="0"/>
                <a:cs typeface="Calibri Light" panose="020F0302020204030204" pitchFamily="34" charset="0"/>
              </a:rPr>
              <a:t>χ</a:t>
            </a:r>
            <a:r>
              <a:rPr lang="fr-CH" sz="1600" baseline="30000">
                <a:latin typeface="Calibri Light" panose="020F0302020204030204" pitchFamily="34" charset="0"/>
                <a:cs typeface="Calibri Light" panose="020F0302020204030204" pitchFamily="34" charset="0"/>
              </a:rPr>
              <a:t>2</a:t>
            </a:r>
            <a:r>
              <a:rPr lang="fr-CH" sz="1600">
                <a:latin typeface="Calibri Light" panose="020F0302020204030204" pitchFamily="34" charset="0"/>
                <a:cs typeface="Calibri Light" panose="020F0302020204030204" pitchFamily="34" charset="0"/>
              </a:rPr>
              <a:t> approximation, to determine the </a:t>
            </a:r>
            <a:r>
              <a:rPr lang="fr-CH" sz="1600" i="1">
                <a:latin typeface="Calibri Light" panose="020F0302020204030204" pitchFamily="34" charset="0"/>
                <a:cs typeface="Calibri Light" panose="020F0302020204030204" pitchFamily="34" charset="0"/>
              </a:rPr>
              <a:t>p</a:t>
            </a:r>
            <a:r>
              <a:rPr lang="fr-CH" sz="1600">
                <a:latin typeface="Calibri Light" panose="020F0302020204030204" pitchFamily="34" charset="0"/>
                <a:cs typeface="Calibri Light" panose="020F0302020204030204" pitchFamily="34" charset="0"/>
              </a:rPr>
              <a:t>-value. In R, this can be accomplished with </a:t>
            </a:r>
            <a:r>
              <a:rPr lang="fr-CH" sz="1600">
                <a:latin typeface="Courier New" panose="02070309020205020404" pitchFamily="49" charset="0"/>
                <a:cs typeface="Courier New" panose="02070309020205020404" pitchFamily="49" charset="0"/>
              </a:rPr>
              <a:t>binom.test</a:t>
            </a:r>
            <a:r>
              <a:rPr lang="fr-CH" sz="1600">
                <a:latin typeface="Calibri Light" panose="020F0302020204030204" pitchFamily="34" charset="0"/>
                <a:cs typeface="Calibri Light" panose="020F0302020204030204" pitchFamily="34" charset="0"/>
              </a:rPr>
              <a:t> (never to be confused with </a:t>
            </a:r>
            <a:r>
              <a:rPr lang="fr-CH" sz="1600">
                <a:latin typeface="Courier New" panose="02070309020205020404" pitchFamily="49" charset="0"/>
                <a:cs typeface="Courier New" panose="02070309020205020404" pitchFamily="49" charset="0"/>
              </a:rPr>
              <a:t>prop.test</a:t>
            </a:r>
            <a:r>
              <a:rPr lang="fr-CH" sz="1600">
                <a:latin typeface="Calibri Light" panose="020F0302020204030204" pitchFamily="34" charset="0"/>
                <a:cs typeface="Calibri Light" panose="020F0302020204030204" pitchFamily="34" charset="0"/>
              </a:rPr>
              <a:t>!). For the two earlier examples:</a:t>
            </a:r>
          </a:p>
          <a:p>
            <a:endParaRPr lang="fr-CH" sz="1600">
              <a:latin typeface="Times New Roman" panose="02020603050405020304" pitchFamily="18" charset="0"/>
              <a:cs typeface="Times New Roman" panose="02020603050405020304" pitchFamily="18" charset="0"/>
            </a:endParaRPr>
          </a:p>
          <a:p>
            <a:pPr marL="0" indent="0">
              <a:buNone/>
            </a:pPr>
            <a:r>
              <a:rPr lang="fr-CH" sz="1200">
                <a:latin typeface="Courier New" panose="02070309020205020404" pitchFamily="49" charset="0"/>
                <a:cs typeface="Courier New" panose="02070309020205020404" pitchFamily="49" charset="0"/>
              </a:rPr>
              <a:t>	binom.test(x=13, n=32)</a:t>
            </a:r>
          </a:p>
          <a:p>
            <a:pPr marL="0" indent="0">
              <a:buNone/>
            </a:pPr>
            <a:r>
              <a:rPr lang="fr-CH" sz="1200">
                <a:latin typeface="Courier New" panose="02070309020205020404" pitchFamily="49" charset="0"/>
                <a:cs typeface="Courier New" panose="02070309020205020404" pitchFamily="49" charset="0"/>
              </a:rPr>
              <a:t>	binom.test(x=25, n=25)</a:t>
            </a:r>
          </a:p>
          <a:p>
            <a:endParaRPr lang="fr-CH" sz="1600">
              <a:latin typeface="Times New Roman" panose="02020603050405020304" pitchFamily="18" charset="0"/>
              <a:cs typeface="Times New Roman" panose="02020603050405020304" pitchFamily="18" charset="0"/>
            </a:endParaRPr>
          </a:p>
          <a:p>
            <a:r>
              <a:rPr lang="fr-CH" sz="1600">
                <a:latin typeface="Calibri Light" panose="020F0302020204030204" pitchFamily="34" charset="0"/>
                <a:cs typeface="Calibri Light" panose="020F0302020204030204" pitchFamily="34" charset="0"/>
              </a:rPr>
              <a:t>This returns slightly more conservative CI and</a:t>
            </a:r>
            <a:br>
              <a:rPr lang="fr-CH" sz="1600">
                <a:latin typeface="Calibri Light" panose="020F0302020204030204" pitchFamily="34" charset="0"/>
                <a:cs typeface="Calibri Light" panose="020F0302020204030204" pitchFamily="34" charset="0"/>
              </a:rPr>
            </a:br>
            <a:r>
              <a:rPr lang="fr-CH" sz="1600" i="1">
                <a:latin typeface="Calibri Light" panose="020F0302020204030204" pitchFamily="34" charset="0"/>
                <a:cs typeface="Calibri Light" panose="020F0302020204030204" pitchFamily="34" charset="0"/>
              </a:rPr>
              <a:t>p</a:t>
            </a:r>
            <a:r>
              <a:rPr lang="fr-CH" sz="1600">
                <a:latin typeface="Calibri Light" panose="020F0302020204030204" pitchFamily="34" charset="0"/>
                <a:cs typeface="Calibri Light" panose="020F0302020204030204" pitchFamily="34" charset="0"/>
              </a:rPr>
              <a:t>-values than the approximate tests.</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The CI is the so-called Clopper-Pearson</a:t>
            </a:r>
            <a:br>
              <a:rPr lang="fr-CH" sz="1600">
                <a:latin typeface="Calibri Light" panose="020F0302020204030204" pitchFamily="34" charset="0"/>
                <a:cs typeface="Calibri Light" panose="020F0302020204030204" pitchFamily="34" charset="0"/>
              </a:rPr>
            </a:br>
            <a:r>
              <a:rPr lang="fr-CH" sz="1600">
                <a:latin typeface="Calibri Light" panose="020F0302020204030204" pitchFamily="34" charset="0"/>
                <a:cs typeface="Calibri Light" panose="020F0302020204030204" pitchFamily="34" charset="0"/>
              </a:rPr>
              <a:t>interval.</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Note that the term </a:t>
            </a:r>
            <a:r>
              <a:rPr lang="en-GB" sz="1600">
                <a:latin typeface="Calibri Light" panose="020F0302020204030204" pitchFamily="34" charset="0"/>
                <a:cs typeface="Calibri Light" panose="020F0302020204030204" pitchFamily="34" charset="0"/>
              </a:rPr>
              <a:t>“</a:t>
            </a:r>
            <a:r>
              <a:rPr lang="fr-CH" sz="1600">
                <a:latin typeface="Calibri Light" panose="020F0302020204030204" pitchFamily="34" charset="0"/>
                <a:cs typeface="Calibri Light" panose="020F0302020204030204" pitchFamily="34" charset="0"/>
              </a:rPr>
              <a:t>exact</a:t>
            </a:r>
            <a:r>
              <a:rPr lang="en-GB" sz="1600">
                <a:latin typeface="Calibri Light" panose="020F0302020204030204" pitchFamily="34" charset="0"/>
                <a:cs typeface="Calibri Light" panose="020F0302020204030204" pitchFamily="34" charset="0"/>
              </a:rPr>
              <a:t>”</a:t>
            </a:r>
            <a:r>
              <a:rPr lang="fr-CH" sz="1600">
                <a:latin typeface="Calibri Light" panose="020F0302020204030204" pitchFamily="34" charset="0"/>
                <a:cs typeface="Calibri Light" panose="020F0302020204030204" pitchFamily="34" charset="0"/>
              </a:rPr>
              <a:t> does not imply that</a:t>
            </a:r>
            <a:br>
              <a:rPr lang="fr-CH" sz="1600">
                <a:latin typeface="Calibri Light" panose="020F0302020204030204" pitchFamily="34" charset="0"/>
                <a:cs typeface="Calibri Light" panose="020F0302020204030204" pitchFamily="34" charset="0"/>
              </a:rPr>
            </a:br>
            <a:r>
              <a:rPr lang="fr-CH" sz="1600">
                <a:latin typeface="Calibri Light" panose="020F0302020204030204" pitchFamily="34" charset="0"/>
                <a:cs typeface="Calibri Light" panose="020F0302020204030204" pitchFamily="34" charset="0"/>
              </a:rPr>
              <a:t>the test is more correct. Exact CI's have been</a:t>
            </a:r>
            <a:br>
              <a:rPr lang="fr-CH" sz="1600">
                <a:latin typeface="Calibri Light" panose="020F0302020204030204" pitchFamily="34" charset="0"/>
                <a:cs typeface="Calibri Light" panose="020F0302020204030204" pitchFamily="34" charset="0"/>
              </a:rPr>
            </a:br>
            <a:r>
              <a:rPr lang="fr-CH" sz="1600">
                <a:latin typeface="Calibri Light" panose="020F0302020204030204" pitchFamily="34" charset="0"/>
                <a:cs typeface="Calibri Light" panose="020F0302020204030204" pitchFamily="34" charset="0"/>
              </a:rPr>
              <a:t>criticized as not having the nominal coverage</a:t>
            </a:r>
            <a:br>
              <a:rPr lang="fr-CH" sz="1600">
                <a:latin typeface="Calibri Light" panose="020F0302020204030204" pitchFamily="34" charset="0"/>
                <a:cs typeface="Calibri Light" panose="020F0302020204030204" pitchFamily="34" charset="0"/>
              </a:rPr>
            </a:br>
            <a:r>
              <a:rPr lang="fr-CH" sz="1600">
                <a:latin typeface="Calibri Light" panose="020F0302020204030204" pitchFamily="34" charset="0"/>
                <a:cs typeface="Calibri Light" panose="020F0302020204030204" pitchFamily="34" charset="0"/>
              </a:rPr>
              <a:t>probabilities, which is undesirable.</a:t>
            </a:r>
          </a:p>
        </p:txBody>
      </p:sp>
      <p:sp>
        <p:nvSpPr>
          <p:cNvPr id="7" name="TextBox 6">
            <a:extLst>
              <a:ext uri="{FF2B5EF4-FFF2-40B4-BE49-F238E27FC236}">
                <a16:creationId xmlns:a16="http://schemas.microsoft.com/office/drawing/2014/main" id="{6A7CAAD4-DEDE-45DA-B7BD-B0AEAD64BA89}"/>
              </a:ext>
            </a:extLst>
          </p:cNvPr>
          <p:cNvSpPr txBox="1"/>
          <p:nvPr/>
        </p:nvSpPr>
        <p:spPr>
          <a:xfrm>
            <a:off x="6023100" y="2661880"/>
            <a:ext cx="5761532" cy="1631216"/>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vl2pPr marL="0" lvl="1">
              <a:defRPr sz="1200">
                <a:latin typeface="Courier New" panose="02070309020205020404" pitchFamily="49" charset="0"/>
                <a:cs typeface="Courier New" panose="02070309020205020404" pitchFamily="49" charset="0"/>
              </a:defRPr>
            </a:lvl2pPr>
          </a:lstStyle>
          <a:p>
            <a:r>
              <a:rPr lang="en-CH" sz="1000"/>
              <a:t>Exact binomial test</a:t>
            </a:r>
          </a:p>
          <a:p>
            <a:endParaRPr lang="en-CH" sz="1000"/>
          </a:p>
          <a:p>
            <a:r>
              <a:rPr lang="en-CH" sz="1000"/>
              <a:t>data:  13 and 32</a:t>
            </a:r>
          </a:p>
          <a:p>
            <a:r>
              <a:rPr lang="en-CH" sz="1000"/>
              <a:t>number of successes = 13, number of trials = 32, p-value = 0.3771</a:t>
            </a:r>
          </a:p>
          <a:p>
            <a:r>
              <a:rPr lang="en-CH" sz="1000"/>
              <a:t>alternative hypothesis: true probability of success is not equal to 0.5</a:t>
            </a:r>
          </a:p>
          <a:p>
            <a:r>
              <a:rPr lang="en-CH" sz="1000"/>
              <a:t>95 percent confidence interval:</a:t>
            </a:r>
          </a:p>
          <a:p>
            <a:r>
              <a:rPr lang="en-CH" sz="1000"/>
              <a:t> 0.2369841 0.5935508</a:t>
            </a:r>
          </a:p>
          <a:p>
            <a:r>
              <a:rPr lang="en-CH" sz="1000"/>
              <a:t>sample estimates:</a:t>
            </a:r>
          </a:p>
          <a:p>
            <a:r>
              <a:rPr lang="en-CH" sz="1000"/>
              <a:t>probability of success </a:t>
            </a:r>
          </a:p>
          <a:p>
            <a:r>
              <a:rPr lang="en-CH" sz="1000"/>
              <a:t>               0.40625</a:t>
            </a:r>
          </a:p>
        </p:txBody>
      </p:sp>
      <p:sp>
        <p:nvSpPr>
          <p:cNvPr id="3" name="TextBox 2">
            <a:extLst>
              <a:ext uri="{FF2B5EF4-FFF2-40B4-BE49-F238E27FC236}">
                <a16:creationId xmlns:a16="http://schemas.microsoft.com/office/drawing/2014/main" id="{388013CC-50A3-4271-AB76-C83B1E88090B}"/>
              </a:ext>
            </a:extLst>
          </p:cNvPr>
          <p:cNvSpPr txBox="1"/>
          <p:nvPr/>
        </p:nvSpPr>
        <p:spPr>
          <a:xfrm>
            <a:off x="6023100" y="4509120"/>
            <a:ext cx="5761532" cy="1631216"/>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vl2pPr marL="0" lvl="1">
              <a:defRPr sz="1200">
                <a:latin typeface="Courier New" panose="02070309020205020404" pitchFamily="49" charset="0"/>
                <a:cs typeface="Courier New" panose="02070309020205020404" pitchFamily="49" charset="0"/>
              </a:defRPr>
            </a:lvl2pPr>
          </a:lstStyle>
          <a:p>
            <a:r>
              <a:rPr lang="en-US" sz="1000"/>
              <a:t>Exact binomial test</a:t>
            </a:r>
          </a:p>
          <a:p>
            <a:endParaRPr lang="en-US" sz="1000"/>
          </a:p>
          <a:p>
            <a:r>
              <a:rPr lang="en-US" sz="1000"/>
              <a:t>data:  25 and 25</a:t>
            </a:r>
          </a:p>
          <a:p>
            <a:r>
              <a:rPr lang="en-US" sz="1000"/>
              <a:t>number of successes = 25, number of trials = 25, p-value = 5.96e-08</a:t>
            </a:r>
          </a:p>
          <a:p>
            <a:r>
              <a:rPr lang="en-US" sz="1000"/>
              <a:t>alternative hypothesis: true probability of success is not equal to 0.5</a:t>
            </a:r>
          </a:p>
          <a:p>
            <a:r>
              <a:rPr lang="en-US" sz="1000"/>
              <a:t>95 percent confidence interval:</a:t>
            </a:r>
          </a:p>
          <a:p>
            <a:r>
              <a:rPr lang="en-US" sz="1000"/>
              <a:t> 0.8628148 1.0000000</a:t>
            </a:r>
          </a:p>
          <a:p>
            <a:r>
              <a:rPr lang="en-US" sz="1000"/>
              <a:t>sample estimates:</a:t>
            </a:r>
          </a:p>
          <a:p>
            <a:r>
              <a:rPr lang="en-US" sz="1000"/>
              <a:t>probability of success </a:t>
            </a:r>
          </a:p>
          <a:p>
            <a:r>
              <a:rPr lang="en-US" sz="1000"/>
              <a:t>                     1</a:t>
            </a:r>
            <a:endParaRPr lang="en-CH" sz="1000"/>
          </a:p>
        </p:txBody>
      </p:sp>
      <p:cxnSp>
        <p:nvCxnSpPr>
          <p:cNvPr id="10" name="Straight Connector 9">
            <a:extLst>
              <a:ext uri="{FF2B5EF4-FFF2-40B4-BE49-F238E27FC236}">
                <a16:creationId xmlns:a16="http://schemas.microsoft.com/office/drawing/2014/main" id="{4E5B1BA5-610E-4630-9164-4D5E4AB73179}"/>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CCD99F9-AF20-4A83-9BF9-7CA0CF5600F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Tree>
    <p:extLst>
      <p:ext uri="{BB962C8B-B14F-4D97-AF65-F5344CB8AC3E}">
        <p14:creationId xmlns:p14="http://schemas.microsoft.com/office/powerpoint/2010/main" val="1921352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8928992" cy="4925144"/>
          </a:xfrm>
        </p:spPr>
        <p:txBody>
          <a:bodyPr>
            <a:normAutofit/>
          </a:bodyPr>
          <a:lstStyle/>
          <a:p>
            <a:r>
              <a:rPr lang="fr-CH" sz="1600" dirty="0">
                <a:latin typeface="Calibri Light" panose="020F0302020204030204" pitchFamily="34" charset="0"/>
                <a:cs typeface="Calibri Light" panose="020F0302020204030204" pitchFamily="34" charset="0"/>
              </a:rPr>
              <a:t>A one </a:t>
            </a:r>
            <a:r>
              <a:rPr lang="fr-CH" sz="1600" dirty="0" err="1">
                <a:latin typeface="Calibri Light" panose="020F0302020204030204" pitchFamily="34" charset="0"/>
                <a:cs typeface="Calibri Light" panose="020F0302020204030204" pitchFamily="34" charset="0"/>
              </a:rPr>
              <a:t>sample</a:t>
            </a:r>
            <a:r>
              <a:rPr lang="fr-CH" sz="1600" dirty="0">
                <a:latin typeface="Calibri Light" panose="020F0302020204030204" pitchFamily="34" charset="0"/>
                <a:cs typeface="Calibri Light" panose="020F0302020204030204" pitchFamily="34" charset="0"/>
              </a:rPr>
              <a:t> proportion test </a:t>
            </a:r>
            <a:r>
              <a:rPr lang="fr-CH" sz="1600" dirty="0" err="1">
                <a:latin typeface="Calibri Light" panose="020F0302020204030204" pitchFamily="34" charset="0"/>
                <a:cs typeface="Calibri Light" panose="020F0302020204030204" pitchFamily="34" charset="0"/>
              </a:rPr>
              <a:t>would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seem</a:t>
            </a:r>
            <a:r>
              <a:rPr lang="fr-CH" sz="1600" dirty="0">
                <a:latin typeface="Calibri Light" panose="020F0302020204030204" pitchFamily="34" charset="0"/>
                <a:cs typeface="Calibri Light" panose="020F0302020204030204" pitchFamily="34" charset="0"/>
              </a:rPr>
              <a:t> to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 simple </a:t>
            </a:r>
            <a:r>
              <a:rPr lang="fr-CH" sz="1600" dirty="0" err="1">
                <a:latin typeface="Calibri Light" panose="020F0302020204030204" pitchFamily="34" charset="0"/>
                <a:cs typeface="Calibri Light" panose="020F0302020204030204" pitchFamily="34" charset="0"/>
              </a:rPr>
              <a:t>analysis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However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turns</a:t>
            </a:r>
            <a:r>
              <a:rPr lang="fr-CH" sz="1600" dirty="0">
                <a:latin typeface="Calibri Light" panose="020F0302020204030204" pitchFamily="34" charset="0"/>
                <a:cs typeface="Calibri Light" panose="020F0302020204030204" pitchFamily="34" charset="0"/>
              </a:rPr>
              <a:t> out </a:t>
            </a:r>
            <a:r>
              <a:rPr lang="fr-CH" sz="1600" dirty="0" err="1">
                <a:latin typeface="Calibri Light" panose="020F0302020204030204" pitchFamily="34" charset="0"/>
                <a:cs typeface="Calibri Light" panose="020F0302020204030204" pitchFamily="34" charset="0"/>
              </a:rPr>
              <a:t>there</a:t>
            </a:r>
            <a:r>
              <a:rPr lang="fr-CH" sz="1600" dirty="0">
                <a:latin typeface="Calibri Light" panose="020F0302020204030204" pitchFamily="34" charset="0"/>
                <a:cs typeface="Calibri Light" panose="020F0302020204030204" pitchFamily="34" charset="0"/>
              </a:rPr>
              <a:t> are multiple </a:t>
            </a:r>
            <a:r>
              <a:rPr lang="fr-CH" sz="1600" dirty="0" err="1">
                <a:latin typeface="Calibri Light" panose="020F0302020204030204" pitchFamily="34" charset="0"/>
                <a:cs typeface="Calibri Light" panose="020F0302020204030204" pitchFamily="34" charset="0"/>
              </a:rPr>
              <a:t>ways</a:t>
            </a:r>
            <a:r>
              <a:rPr lang="fr-CH" sz="1600" dirty="0">
                <a:latin typeface="Calibri Light" panose="020F0302020204030204" pitchFamily="34" charset="0"/>
                <a:cs typeface="Calibri Light" panose="020F0302020204030204" pitchFamily="34" charset="0"/>
              </a:rPr>
              <a:t> to </a:t>
            </a:r>
            <a:r>
              <a:rPr lang="fr-CH" sz="1600" dirty="0" err="1">
                <a:latin typeface="Calibri Light" panose="020F0302020204030204" pitchFamily="34" charset="0"/>
                <a:cs typeface="Calibri Light" panose="020F0302020204030204" pitchFamily="34" charset="0"/>
              </a:rPr>
              <a:t>perform</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such</a:t>
            </a:r>
            <a:r>
              <a:rPr lang="fr-CH" sz="1600" dirty="0">
                <a:latin typeface="Calibri Light" panose="020F0302020204030204" pitchFamily="34" charset="0"/>
                <a:cs typeface="Calibri Light" panose="020F0302020204030204" pitchFamily="34" charset="0"/>
              </a:rPr>
              <a:t> a test and </a:t>
            </a:r>
            <a:r>
              <a:rPr lang="fr-CH" sz="1600" dirty="0" err="1">
                <a:latin typeface="Calibri Light" panose="020F0302020204030204" pitchFamily="34" charset="0"/>
                <a:cs typeface="Calibri Light" panose="020F0302020204030204" pitchFamily="34" charset="0"/>
              </a:rPr>
              <a:t>derive</a:t>
            </a:r>
            <a:r>
              <a:rPr lang="fr-CH" sz="1600" dirty="0">
                <a:latin typeface="Calibri Light" panose="020F0302020204030204" pitchFamily="34" charset="0"/>
                <a:cs typeface="Calibri Light" panose="020F0302020204030204" pitchFamily="34" charset="0"/>
              </a:rPr>
              <a:t> confidence </a:t>
            </a:r>
            <a:r>
              <a:rPr lang="fr-CH" sz="1600" dirty="0" err="1">
                <a:latin typeface="Calibri Light" panose="020F0302020204030204" pitchFamily="34" charset="0"/>
                <a:cs typeface="Calibri Light" panose="020F0302020204030204" pitchFamily="34" charset="0"/>
              </a:rPr>
              <a:t>intervals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each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slightly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different</a:t>
            </a:r>
            <a:r>
              <a:rPr lang="fr-CH" sz="1600" dirty="0">
                <a:latin typeface="Calibri Light" panose="020F0302020204030204" pitchFamily="34" charset="0"/>
                <a:cs typeface="Calibri Light" panose="020F0302020204030204" pitchFamily="34" charset="0"/>
              </a:rPr>
              <a:t> final </a:t>
            </a:r>
            <a:r>
              <a:rPr lang="fr-CH" sz="1600" dirty="0" err="1">
                <a:latin typeface="Calibri Light" panose="020F0302020204030204" pitchFamily="34" charset="0"/>
                <a:cs typeface="Calibri Light" panose="020F0302020204030204" pitchFamily="34" charset="0"/>
              </a:rPr>
              <a:t>results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Which</a:t>
            </a:r>
            <a:r>
              <a:rPr lang="fr-CH" sz="1600" dirty="0">
                <a:latin typeface="Calibri Light" panose="020F0302020204030204" pitchFamily="34" charset="0"/>
                <a:cs typeface="Calibri Light" panose="020F0302020204030204" pitchFamily="34" charset="0"/>
              </a:rPr>
              <a:t> one </a:t>
            </a:r>
            <a:r>
              <a:rPr lang="fr-CH" sz="1600" dirty="0" err="1">
                <a:latin typeface="Calibri Light" panose="020F0302020204030204" pitchFamily="34" charset="0"/>
                <a:cs typeface="Calibri Light" panose="020F0302020204030204" pitchFamily="34" charset="0"/>
              </a:rPr>
              <a:t>should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choose</a:t>
            </a:r>
            <a:r>
              <a:rPr lang="fr-CH" sz="1600" dirty="0">
                <a:latin typeface="Calibri Light" panose="020F0302020204030204" pitchFamily="34" charset="0"/>
                <a:cs typeface="Calibri Light" panose="020F0302020204030204" pitchFamily="34" charset="0"/>
              </a:rPr>
              <a:t>?</a:t>
            </a:r>
          </a:p>
          <a:p>
            <a:endParaRPr lang="fr-CH" sz="1600" dirty="0">
              <a:latin typeface="Calibri Light" panose="020F0302020204030204" pitchFamily="34" charset="0"/>
              <a:cs typeface="Calibri Light" panose="020F0302020204030204" pitchFamily="34" charset="0"/>
            </a:endParaRPr>
          </a:p>
          <a:p>
            <a:r>
              <a:rPr lang="fr-CH" sz="1600" dirty="0">
                <a:latin typeface="Calibri Light" panose="020F0302020204030204" pitchFamily="34" charset="0"/>
                <a:cs typeface="Calibri Light" panose="020F0302020204030204" pitchFamily="34" charset="0"/>
              </a:rPr>
              <a:t>In </a:t>
            </a:r>
            <a:r>
              <a:rPr lang="fr-CH" sz="1600" dirty="0" err="1">
                <a:latin typeface="Calibri Light" panose="020F0302020204030204" pitchFamily="34" charset="0"/>
                <a:cs typeface="Calibri Light" panose="020F0302020204030204" pitchFamily="34" charset="0"/>
              </a:rPr>
              <a:t>general</a:t>
            </a:r>
            <a:r>
              <a:rPr lang="fr-CH" sz="1600" dirty="0">
                <a:latin typeface="Calibri Light" panose="020F0302020204030204" pitchFamily="34" charset="0"/>
                <a:cs typeface="Calibri Light" panose="020F0302020204030204" pitchFamily="34" charset="0"/>
              </a:rPr>
              <a:t>, the defaults of </a:t>
            </a:r>
            <a:r>
              <a:rPr lang="fr-CH" sz="1600" dirty="0" err="1">
                <a:latin typeface="Courier New" panose="02070309020205020404" pitchFamily="49" charset="0"/>
                <a:cs typeface="Courier New" panose="02070309020205020404" pitchFamily="49" charset="0"/>
              </a:rPr>
              <a:t>prop.test</a:t>
            </a:r>
            <a:r>
              <a:rPr lang="fr-CH" sz="1600" dirty="0">
                <a:latin typeface="Calibri Light" panose="020F0302020204030204" pitchFamily="34" charset="0"/>
                <a:ea typeface="Calibri Light" panose="020F0302020204030204" pitchFamily="34" charset="0"/>
                <a:cs typeface="Calibri Light" panose="020F0302020204030204" pitchFamily="34" charset="0"/>
              </a:rPr>
              <a:t> </a:t>
            </a:r>
            <a:r>
              <a:rPr lang="fr-CH" sz="1600" dirty="0">
                <a:latin typeface="Calibri Light" panose="020F0302020204030204" pitchFamily="34" charset="0"/>
                <a:cs typeface="Calibri Light" panose="020F0302020204030204" pitchFamily="34" charset="0"/>
              </a:rPr>
              <a:t>can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safely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used</a:t>
            </a:r>
            <a:r>
              <a:rPr lang="fr-CH" sz="1600" dirty="0">
                <a:latin typeface="Calibri Light" panose="020F0302020204030204" pitchFamily="34" charset="0"/>
                <a:cs typeface="Calibri Light" panose="020F0302020204030204" pitchFamily="34" charset="0"/>
              </a:rPr>
              <a:t> for reliable </a:t>
            </a:r>
            <a:r>
              <a:rPr lang="fr-CH" sz="1600" dirty="0" err="1">
                <a:latin typeface="Calibri Light" panose="020F0302020204030204" pitchFamily="34" charset="0"/>
                <a:cs typeface="Calibri Light" panose="020F0302020204030204" pitchFamily="34" charset="0"/>
              </a:rPr>
              <a:t>results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especially</a:t>
            </a:r>
            <a:r>
              <a:rPr lang="fr-CH" sz="1600" dirty="0">
                <a:latin typeface="Calibri Light" panose="020F0302020204030204" pitchFamily="34" charset="0"/>
                <a:cs typeface="Calibri Light" panose="020F0302020204030204" pitchFamily="34" charset="0"/>
              </a:rPr>
              <a:t> for large </a:t>
            </a:r>
            <a:r>
              <a:rPr lang="fr-CH" sz="1600" dirty="0" err="1">
                <a:latin typeface="Calibri Light" panose="020F0302020204030204" pitchFamily="34" charset="0"/>
                <a:cs typeface="Calibri Light" panose="020F0302020204030204" pitchFamily="34" charset="0"/>
              </a:rPr>
              <a:t>samples</a:t>
            </a:r>
            <a:r>
              <a:rPr lang="fr-CH" sz="1600" dirty="0">
                <a:latin typeface="Calibri Light" panose="020F0302020204030204" pitchFamily="34" charset="0"/>
                <a:cs typeface="Calibri Light" panose="020F0302020204030204" pitchFamily="34" charset="0"/>
              </a:rPr>
              <a:t>. It can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reported</a:t>
            </a:r>
            <a:r>
              <a:rPr lang="fr-CH" sz="1600" dirty="0">
                <a:latin typeface="Calibri Light" panose="020F0302020204030204" pitchFamily="34" charset="0"/>
                <a:cs typeface="Calibri Light" panose="020F0302020204030204" pitchFamily="34" charset="0"/>
              </a:rPr>
              <a:t> as </a:t>
            </a:r>
            <a:r>
              <a:rPr lang="fr-CH" sz="1600" dirty="0" err="1">
                <a:latin typeface="Calibri Light" panose="020F0302020204030204" pitchFamily="34" charset="0"/>
                <a:cs typeface="Calibri Light" panose="020F0302020204030204" pitchFamily="34" charset="0"/>
              </a:rPr>
              <a:t>any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ordinary</a:t>
            </a:r>
            <a:r>
              <a:rPr lang="fr-CH" sz="1600" dirty="0">
                <a:latin typeface="Calibri Light" panose="020F0302020204030204" pitchFamily="34" charset="0"/>
                <a:cs typeface="Calibri Light" panose="020F0302020204030204" pitchFamily="34" charset="0"/>
              </a:rPr>
              <a:t> </a:t>
            </a:r>
            <a:r>
              <a:rPr lang="el-GR" sz="1600" dirty="0">
                <a:latin typeface="Calibri Light" panose="020F0302020204030204" pitchFamily="34" charset="0"/>
                <a:cs typeface="Calibri Light" panose="020F0302020204030204" pitchFamily="34" charset="0"/>
              </a:rPr>
              <a:t>χ</a:t>
            </a:r>
            <a:r>
              <a:rPr lang="en-US" sz="1600" baseline="30000" dirty="0">
                <a:latin typeface="Calibri Light" panose="020F0302020204030204" pitchFamily="34" charset="0"/>
                <a:cs typeface="Calibri Light" panose="020F0302020204030204" pitchFamily="34" charset="0"/>
              </a:rPr>
              <a:t>2</a:t>
            </a:r>
            <a:r>
              <a:rPr lang="en-US" sz="1600" dirty="0">
                <a:latin typeface="Calibri Light" panose="020F0302020204030204" pitchFamily="34" charset="0"/>
                <a:cs typeface="Calibri Light" panose="020F0302020204030204" pitchFamily="34" charset="0"/>
              </a:rPr>
              <a:t>-</a:t>
            </a:r>
            <a:r>
              <a:rPr lang="fr-CH" sz="1600" dirty="0">
                <a:latin typeface="Calibri Light" panose="020F0302020204030204" pitchFamily="34" charset="0"/>
                <a:cs typeface="Calibri Light" panose="020F0302020204030204" pitchFamily="34" charset="0"/>
              </a:rPr>
              <a:t>test. It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useful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however</a:t>
            </a:r>
            <a:r>
              <a:rPr lang="fr-CH" sz="1600" dirty="0">
                <a:latin typeface="Calibri Light" panose="020F0302020204030204" pitchFamily="34" charset="0"/>
                <a:cs typeface="Calibri Light" panose="020F0302020204030204" pitchFamily="34" charset="0"/>
              </a:rPr>
              <a:t>, to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aware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that</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function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technically</a:t>
            </a:r>
            <a:r>
              <a:rPr lang="fr-CH" sz="1600" dirty="0">
                <a:latin typeface="Calibri Light" panose="020F0302020204030204" pitchFamily="34" charset="0"/>
                <a:cs typeface="Calibri Light" panose="020F0302020204030204" pitchFamily="34" charset="0"/>
              </a:rPr>
              <a:t> </a:t>
            </a:r>
            <a:r>
              <a:rPr lang="fr-CH" sz="1600" dirty="0">
                <a:solidFill>
                  <a:srgbClr val="0070C0"/>
                </a:solidFill>
                <a:latin typeface="Calibri Light" panose="020F0302020204030204" pitchFamily="34" charset="0"/>
                <a:cs typeface="Calibri Light" panose="020F0302020204030204" pitchFamily="34" charset="0"/>
              </a:rPr>
              <a:t>reports the Score test</a:t>
            </a:r>
            <a:r>
              <a:rPr lang="fr-CH" sz="1600" dirty="0">
                <a:latin typeface="Calibri Light" panose="020F0302020204030204" pitchFamily="34" charset="0"/>
                <a:cs typeface="Calibri Light" panose="020F0302020204030204" pitchFamily="34" charset="0"/>
              </a:rPr>
              <a:t> and </a:t>
            </a:r>
            <a:r>
              <a:rPr lang="fr-CH" sz="1600" dirty="0" err="1">
                <a:latin typeface="Calibri Light" panose="020F0302020204030204" pitchFamily="34" charset="0"/>
                <a:cs typeface="Calibri Light" panose="020F0302020204030204" pitchFamily="34" charset="0"/>
              </a:rPr>
              <a:t>that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it</a:t>
            </a:r>
            <a:r>
              <a:rPr lang="fr-CH" sz="1600" dirty="0">
                <a:latin typeface="Calibri Light" panose="020F0302020204030204" pitchFamily="34" charset="0"/>
                <a:cs typeface="Calibri Light" panose="020F0302020204030204" pitchFamily="34" charset="0"/>
              </a:rPr>
              <a:t> reports the </a:t>
            </a:r>
            <a:r>
              <a:rPr lang="fr-CH" sz="1600" dirty="0">
                <a:solidFill>
                  <a:srgbClr val="0070C0"/>
                </a:solidFill>
                <a:latin typeface="Calibri Light" panose="020F0302020204030204" pitchFamily="34" charset="0"/>
                <a:cs typeface="Calibri Light" panose="020F0302020204030204" pitchFamily="34" charset="0"/>
              </a:rPr>
              <a:t>Wilson score confidence </a:t>
            </a:r>
            <a:r>
              <a:rPr lang="fr-CH" sz="1600" dirty="0" err="1">
                <a:solidFill>
                  <a:srgbClr val="0070C0"/>
                </a:solidFill>
                <a:latin typeface="Calibri Light" panose="020F0302020204030204" pitchFamily="34" charset="0"/>
                <a:cs typeface="Calibri Light" panose="020F0302020204030204" pitchFamily="34" charset="0"/>
              </a:rPr>
              <a:t>interval</a:t>
            </a:r>
            <a:r>
              <a:rPr lang="fr-CH" sz="1600" dirty="0">
                <a:latin typeface="Calibri Light" panose="020F0302020204030204" pitchFamily="34" charset="0"/>
                <a:cs typeface="Calibri Light" panose="020F0302020204030204" pitchFamily="34" charset="0"/>
              </a:rPr>
              <a:t>.</a:t>
            </a:r>
          </a:p>
          <a:p>
            <a:endParaRPr lang="fr-CH" sz="1600" dirty="0">
              <a:latin typeface="Calibri Light" panose="020F0302020204030204" pitchFamily="34" charset="0"/>
              <a:cs typeface="Calibri Light" panose="020F0302020204030204" pitchFamily="34" charset="0"/>
            </a:endParaRPr>
          </a:p>
          <a:p>
            <a:r>
              <a:rPr lang="fr-CH" sz="1600" dirty="0">
                <a:latin typeface="Calibri Light" panose="020F0302020204030204" pitchFamily="34" charset="0"/>
                <a:cs typeface="Calibri Light" panose="020F0302020204030204" pitchFamily="34" charset="0"/>
              </a:rPr>
              <a:t>For </a:t>
            </a:r>
            <a:r>
              <a:rPr lang="fr-CH" sz="1600" dirty="0" err="1">
                <a:latin typeface="Calibri Light" panose="020F0302020204030204" pitchFamily="34" charset="0"/>
                <a:cs typeface="Calibri Light" panose="020F0302020204030204" pitchFamily="34" charset="0"/>
              </a:rPr>
              <a:t>approximate</a:t>
            </a:r>
            <a:r>
              <a:rPr lang="fr-CH" sz="1600" dirty="0">
                <a:latin typeface="Calibri Light" panose="020F0302020204030204" pitchFamily="34" charset="0"/>
                <a:cs typeface="Calibri Light" panose="020F0302020204030204" pitchFamily="34" charset="0"/>
              </a:rPr>
              <a:t> tests, Yates' </a:t>
            </a:r>
            <a:r>
              <a:rPr lang="fr-CH" sz="1600" dirty="0" err="1">
                <a:latin typeface="Calibri Light" panose="020F0302020204030204" pitchFamily="34" charset="0"/>
                <a:cs typeface="Calibri Light" panose="020F0302020204030204" pitchFamily="34" charset="0"/>
              </a:rPr>
              <a:t>continuity</a:t>
            </a:r>
            <a:r>
              <a:rPr lang="fr-CH" sz="1600" dirty="0">
                <a:latin typeface="Calibri Light" panose="020F0302020204030204" pitchFamily="34" charset="0"/>
                <a:cs typeface="Calibri Light" panose="020F0302020204030204" pitchFamily="34" charset="0"/>
              </a:rPr>
              <a:t> correction </a:t>
            </a:r>
            <a:r>
              <a:rPr lang="fr-CH" sz="1600" dirty="0" err="1">
                <a:latin typeface="Calibri Light" panose="020F0302020204030204" pitchFamily="34" charset="0"/>
                <a:cs typeface="Calibri Light" panose="020F0302020204030204" pitchFamily="34" charset="0"/>
              </a:rPr>
              <a:t>may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unnecessary</a:t>
            </a:r>
            <a:r>
              <a:rPr lang="fr-CH" sz="1600" dirty="0">
                <a:latin typeface="Calibri Light" panose="020F0302020204030204" pitchFamily="34" charset="0"/>
                <a:cs typeface="Calibri Light" panose="020F0302020204030204" pitchFamily="34" charset="0"/>
              </a:rPr>
              <a:t> to </a:t>
            </a:r>
            <a:r>
              <a:rPr lang="fr-CH" sz="1600" dirty="0" err="1">
                <a:latin typeface="Calibri Light" panose="020F0302020204030204" pitchFamily="34" charset="0"/>
                <a:cs typeface="Calibri Light" panose="020F0302020204030204" pitchFamily="34" charset="0"/>
              </a:rPr>
              <a:t>apply</a:t>
            </a:r>
            <a:r>
              <a:rPr lang="fr-CH" sz="1600" dirty="0">
                <a:latin typeface="Calibri Light" panose="020F0302020204030204" pitchFamily="34" charset="0"/>
                <a:cs typeface="Calibri Light" panose="020F0302020204030204" pitchFamily="34" charset="0"/>
              </a:rPr>
              <a:t>, and tends to </a:t>
            </a:r>
            <a:r>
              <a:rPr lang="fr-CH" sz="1600" dirty="0" err="1">
                <a:latin typeface="Calibri Light" panose="020F0302020204030204" pitchFamily="34" charset="0"/>
                <a:cs typeface="Calibri Light" panose="020F0302020204030204" pitchFamily="34" charset="0"/>
              </a:rPr>
              <a:t>overcorrect</a:t>
            </a:r>
            <a:r>
              <a:rPr lang="fr-CH" sz="1600" dirty="0">
                <a:latin typeface="Calibri Light" panose="020F0302020204030204" pitchFamily="34" charset="0"/>
                <a:cs typeface="Calibri Light" panose="020F0302020204030204" pitchFamily="34" charset="0"/>
              </a:rPr>
              <a:t> in </a:t>
            </a:r>
            <a:r>
              <a:rPr lang="fr-CH" sz="1600" dirty="0" err="1">
                <a:latin typeface="Calibri Light" panose="020F0302020204030204" pitchFamily="34" charset="0"/>
                <a:cs typeface="Calibri Light" panose="020F0302020204030204" pitchFamily="34" charset="0"/>
              </a:rPr>
              <a:t>small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samples</a:t>
            </a:r>
            <a:r>
              <a:rPr lang="fr-CH" sz="1600" dirty="0">
                <a:latin typeface="Calibri Light" panose="020F0302020204030204" pitchFamily="34" charset="0"/>
                <a:cs typeface="Calibri Light" panose="020F0302020204030204" pitchFamily="34" charset="0"/>
              </a:rPr>
              <a:t>. For </a:t>
            </a:r>
            <a:r>
              <a:rPr lang="fr-CH" sz="1600" dirty="0" err="1">
                <a:latin typeface="Calibri Light" panose="020F0302020204030204" pitchFamily="34" charset="0"/>
                <a:cs typeface="Calibri Light" panose="020F0302020204030204" pitchFamily="34" charset="0"/>
              </a:rPr>
              <a:t>small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samples</a:t>
            </a:r>
            <a:r>
              <a:rPr lang="fr-CH" sz="1600" dirty="0">
                <a:latin typeface="Calibri Light" panose="020F0302020204030204" pitchFamily="34" charset="0"/>
                <a:cs typeface="Calibri Light" panose="020F0302020204030204" pitchFamily="34" charset="0"/>
              </a:rPr>
              <a:t>, exact </a:t>
            </a:r>
            <a:r>
              <a:rPr lang="fr-CH" sz="1600" dirty="0" err="1">
                <a:latin typeface="Calibri Light" panose="020F0302020204030204" pitchFamily="34" charset="0"/>
                <a:cs typeface="Calibri Light" panose="020F0302020204030204" pitchFamily="34" charset="0"/>
              </a:rPr>
              <a:t>inference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may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preferred</a:t>
            </a:r>
            <a:r>
              <a:rPr lang="fr-CH" sz="1600" dirty="0">
                <a:latin typeface="Calibri Light" panose="020F0302020204030204" pitchFamily="34" charset="0"/>
                <a:cs typeface="Calibri Light" panose="020F0302020204030204" pitchFamily="34" charset="0"/>
              </a:rPr>
              <a:t> at the </a:t>
            </a:r>
            <a:r>
              <a:rPr lang="fr-CH" sz="1600" dirty="0" err="1">
                <a:latin typeface="Calibri Light" panose="020F0302020204030204" pitchFamily="34" charset="0"/>
                <a:cs typeface="Calibri Light" panose="020F0302020204030204" pitchFamily="34" charset="0"/>
              </a:rPr>
              <a:t>expense</a:t>
            </a:r>
            <a:r>
              <a:rPr lang="fr-CH" sz="1600" dirty="0">
                <a:latin typeface="Calibri Light" panose="020F0302020204030204" pitchFamily="34" charset="0"/>
                <a:cs typeface="Calibri Light" panose="020F0302020204030204" pitchFamily="34" charset="0"/>
              </a:rPr>
              <a:t> of a more conservative </a:t>
            </a:r>
            <a:r>
              <a:rPr lang="fr-CH" sz="1600" dirty="0" err="1">
                <a:latin typeface="Calibri Light" panose="020F0302020204030204" pitchFamily="34" charset="0"/>
                <a:cs typeface="Calibri Light" panose="020F0302020204030204" pitchFamily="34" charset="0"/>
              </a:rPr>
              <a:t>result</a:t>
            </a:r>
            <a:r>
              <a:rPr lang="fr-CH" sz="1600" dirty="0">
                <a:latin typeface="Calibri Light" panose="020F0302020204030204" pitchFamily="34" charset="0"/>
                <a:cs typeface="Calibri Light" panose="020F0302020204030204" pitchFamily="34" charset="0"/>
              </a:rPr>
              <a:t> and </a:t>
            </a:r>
            <a:r>
              <a:rPr lang="fr-CH" sz="1600" dirty="0" err="1">
                <a:latin typeface="Calibri Light" panose="020F0302020204030204" pitchFamily="34" charset="0"/>
                <a:cs typeface="Calibri Light" panose="020F0302020204030204" pitchFamily="34" charset="0"/>
              </a:rPr>
              <a:t>unreliable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CIs</a:t>
            </a:r>
            <a:r>
              <a:rPr lang="fr-CH" sz="1600" dirty="0">
                <a:latin typeface="Calibri Light" panose="020F0302020204030204" pitchFamily="34" charset="0"/>
                <a:cs typeface="Calibri Light" panose="020F0302020204030204" pitchFamily="34" charset="0"/>
              </a:rPr>
              <a:t>.</a:t>
            </a:r>
          </a:p>
          <a:p>
            <a:endParaRPr lang="fr-CH" sz="1600" dirty="0">
              <a:latin typeface="Calibri Light" panose="020F0302020204030204" pitchFamily="34" charset="0"/>
              <a:cs typeface="Calibri Light" panose="020F0302020204030204" pitchFamily="34" charset="0"/>
            </a:endParaRPr>
          </a:p>
          <a:p>
            <a:r>
              <a:rPr lang="fr-CH" sz="1600" dirty="0">
                <a:latin typeface="Calibri Light" panose="020F0302020204030204" pitchFamily="34" charset="0"/>
                <a:cs typeface="Calibri Light" panose="020F0302020204030204" pitchFamily="34" charset="0"/>
              </a:rPr>
              <a:t>More confidence </a:t>
            </a:r>
            <a:r>
              <a:rPr lang="fr-CH" sz="1600" dirty="0" err="1">
                <a:latin typeface="Calibri Light" panose="020F0302020204030204" pitchFamily="34" charset="0"/>
                <a:cs typeface="Calibri Light" panose="020F0302020204030204" pitchFamily="34" charset="0"/>
              </a:rPr>
              <a:t>intervals</a:t>
            </a:r>
            <a:r>
              <a:rPr lang="fr-CH" sz="1600" dirty="0">
                <a:latin typeface="Calibri Light" panose="020F0302020204030204" pitchFamily="34" charset="0"/>
                <a:cs typeface="Calibri Light" panose="020F0302020204030204" pitchFamily="34" charset="0"/>
              </a:rPr>
              <a:t> for a binomial </a:t>
            </a:r>
            <a:r>
              <a:rPr lang="fr-CH" sz="1600" dirty="0" err="1">
                <a:latin typeface="Calibri Light" panose="020F0302020204030204" pitchFamily="34" charset="0"/>
                <a:cs typeface="Calibri Light" panose="020F0302020204030204" pitchFamily="34" charset="0"/>
              </a:rPr>
              <a:t>parameter</a:t>
            </a:r>
            <a:r>
              <a:rPr lang="fr-CH" sz="1600" dirty="0">
                <a:latin typeface="Calibri Light" panose="020F0302020204030204" pitchFamily="34" charset="0"/>
                <a:cs typeface="Calibri Light" panose="020F0302020204030204" pitchFamily="34" charset="0"/>
              </a:rPr>
              <a:t> are </a:t>
            </a:r>
            <a:r>
              <a:rPr lang="fr-CH" sz="1600" dirty="0" err="1">
                <a:latin typeface="Calibri Light" panose="020F0302020204030204" pitchFamily="34" charset="0"/>
                <a:cs typeface="Calibri Light" panose="020F0302020204030204" pitchFamily="34" charset="0"/>
              </a:rPr>
              <a:t>available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a:t>
            </a:r>
            <a:r>
              <a:rPr lang="fr-CH" sz="1600" dirty="0" err="1">
                <a:latin typeface="Courier New" panose="02070309020205020404" pitchFamily="49" charset="0"/>
                <a:cs typeface="Courier New" panose="02070309020205020404" pitchFamily="49" charset="0"/>
              </a:rPr>
              <a:t>BinomCI</a:t>
            </a:r>
            <a:r>
              <a:rPr lang="fr-CH" sz="1600" dirty="0">
                <a:latin typeface="Calibri Light" panose="020F0302020204030204" pitchFamily="34" charset="0"/>
                <a:cs typeface="Calibri Light" panose="020F0302020204030204" pitchFamily="34" charset="0"/>
              </a:rPr>
              <a:t> of the package </a:t>
            </a:r>
            <a:r>
              <a:rPr lang="fr-CH" sz="1600" dirty="0" err="1">
                <a:latin typeface="Courier New" panose="02070309020205020404" pitchFamily="49" charset="0"/>
                <a:cs typeface="Courier New" panose="02070309020205020404" pitchFamily="49" charset="0"/>
              </a:rPr>
              <a:t>DescTools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which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also</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offers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Bayesian</a:t>
            </a:r>
            <a:r>
              <a:rPr lang="fr-CH" sz="1600" dirty="0">
                <a:latin typeface="Calibri Light" panose="020F0302020204030204" pitchFamily="34" charset="0"/>
                <a:cs typeface="Calibri Light" panose="020F0302020204030204" pitchFamily="34" charset="0"/>
              </a:rPr>
              <a:t> alternatives (</a:t>
            </a:r>
            <a:r>
              <a:rPr lang="fr-CH" sz="1600" dirty="0" err="1">
                <a:latin typeface="Calibri Light" panose="020F0302020204030204" pitchFamily="34" charset="0"/>
                <a:cs typeface="Calibri Light" panose="020F0302020204030204" pitchFamily="34" charset="0"/>
              </a:rPr>
              <a:t>Jeffreys</a:t>
            </a:r>
            <a:r>
              <a:rPr lang="fr-CH" sz="1600" dirty="0">
                <a:latin typeface="Calibri Light" panose="020F0302020204030204" pitchFamily="34" charset="0"/>
                <a:cs typeface="Calibri Light" panose="020F0302020204030204" pitchFamily="34" charset="0"/>
              </a:rPr>
              <a:t> and </a:t>
            </a:r>
            <a:r>
              <a:rPr lang="fr-CH" sz="1600" dirty="0" err="1">
                <a:latin typeface="Calibri Light" panose="020F0302020204030204" pitchFamily="34" charset="0"/>
                <a:cs typeface="Calibri Light" panose="020F0302020204030204" pitchFamily="34" charset="0"/>
              </a:rPr>
              <a:t>modified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Jeffreys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intervals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Its</a:t>
            </a:r>
            <a:r>
              <a:rPr lang="fr-CH" sz="1600" dirty="0">
                <a:latin typeface="Calibri Light" panose="020F0302020204030204" pitchFamily="34" charset="0"/>
                <a:cs typeface="Calibri Light" panose="020F0302020204030204" pitchFamily="34" charset="0"/>
              </a:rPr>
              <a:t> help page cites the </a:t>
            </a:r>
            <a:r>
              <a:rPr lang="fr-CH" sz="1600" dirty="0" err="1">
                <a:latin typeface="Calibri Light" panose="020F0302020204030204" pitchFamily="34" charset="0"/>
                <a:cs typeface="Calibri Light" panose="020F0302020204030204" pitchFamily="34" charset="0"/>
              </a:rPr>
              <a:t>references</a:t>
            </a:r>
            <a:r>
              <a:rPr lang="fr-CH" sz="1600" dirty="0">
                <a:latin typeface="Calibri Light" panose="020F0302020204030204" pitchFamily="34" charset="0"/>
                <a:cs typeface="Calibri Light" panose="020F0302020204030204" pitchFamily="34" charset="0"/>
              </a:rPr>
              <a:t> for </a:t>
            </a:r>
            <a:r>
              <a:rPr lang="fr-CH" sz="1600" dirty="0" err="1">
                <a:latin typeface="Calibri Light" panose="020F0302020204030204" pitchFamily="34" charset="0"/>
                <a:cs typeface="Calibri Light" panose="020F0302020204030204" pitchFamily="34" charset="0"/>
              </a:rPr>
              <a:t>these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intervals</a:t>
            </a:r>
            <a:r>
              <a:rPr lang="fr-CH" sz="1600" dirty="0">
                <a:latin typeface="Calibri Light" panose="020F0302020204030204" pitchFamily="34" charset="0"/>
                <a:cs typeface="Calibri Light" panose="020F0302020204030204" pitchFamily="34" charset="0"/>
              </a:rPr>
              <a:t> in </a:t>
            </a:r>
            <a:r>
              <a:rPr lang="fr-CH" sz="1600" err="1">
                <a:latin typeface="Calibri Light" panose="020F0302020204030204" pitchFamily="34" charset="0"/>
                <a:cs typeface="Calibri Light" panose="020F0302020204030204" pitchFamily="34" charset="0"/>
              </a:rPr>
              <a:t>detail</a:t>
            </a:r>
            <a:r>
              <a:rPr lang="fr-CH" sz="1600">
                <a:latin typeface="Calibri Light" panose="020F0302020204030204" pitchFamily="34" charset="0"/>
                <a:cs typeface="Calibri Light" panose="020F0302020204030204" pitchFamily="34" charset="0"/>
              </a:rPr>
              <a:t>.</a:t>
            </a:r>
            <a:endParaRPr lang="fr-CH"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What should I use?</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19</a:t>
            </a:fld>
            <a:endParaRPr lang="en-GB"/>
          </a:p>
        </p:txBody>
      </p:sp>
      <p:cxnSp>
        <p:nvCxnSpPr>
          <p:cNvPr id="13" name="Straight Connector 12">
            <a:extLst>
              <a:ext uri="{FF2B5EF4-FFF2-40B4-BE49-F238E27FC236}">
                <a16:creationId xmlns:a16="http://schemas.microsoft.com/office/drawing/2014/main" id="{62298D53-8A05-45E3-B242-54ADA497A80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DEC22C6-E85E-4919-A9B8-2F7AC0009430}"/>
              </a:ext>
            </a:extLst>
          </p:cNvPr>
          <p:cNvSpPr txBox="1"/>
          <p:nvPr/>
        </p:nvSpPr>
        <p:spPr>
          <a:xfrm>
            <a:off x="7320136" y="6415802"/>
            <a:ext cx="4159049" cy="246221"/>
          </a:xfrm>
          <a:prstGeom prst="rect">
            <a:avLst/>
          </a:prstGeom>
          <a:noFill/>
        </p:spPr>
        <p:txBody>
          <a:bodyPr wrap="square">
            <a:spAutoFit/>
          </a:bodyPr>
          <a:lstStyle/>
          <a:p>
            <a:r>
              <a:rPr lang="en-CH" sz="1000">
                <a:latin typeface="Calibri Light" panose="020F0302020204030204" pitchFamily="34" charset="0"/>
                <a:cs typeface="Calibri Light" panose="020F0302020204030204" pitchFamily="34" charset="0"/>
                <a:hlinkClick r:id="rId2"/>
              </a:rPr>
              <a:t>https://en.wikipedia.org/wiki/Binomial_proportion_confidence_interval</a:t>
            </a:r>
            <a:endParaRPr lang="en-CH" sz="100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59404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8928992" cy="4468119"/>
          </a:xfrm>
        </p:spPr>
        <p:txBody>
          <a:bodyPr>
            <a:normAutofit/>
          </a:bodyPr>
          <a:lstStyle/>
          <a:p>
            <a:r>
              <a:rPr lang="en-GB" sz="1600" dirty="0">
                <a:latin typeface="Calibri Light" panose="020F0302020204030204" pitchFamily="34" charset="0"/>
                <a:cs typeface="Calibri Light" panose="020F0302020204030204" pitchFamily="34" charset="0"/>
              </a:rPr>
              <a:t>2003 – 2007	Bachelor in Psychology</a:t>
            </a:r>
          </a:p>
          <a:p>
            <a:r>
              <a:rPr lang="en-GB" sz="1600" dirty="0">
                <a:latin typeface="Calibri Light" panose="020F0302020204030204" pitchFamily="34" charset="0"/>
                <a:cs typeface="Calibri Light" panose="020F0302020204030204" pitchFamily="34" charset="0"/>
              </a:rPr>
              <a:t>2007 – 2009	Master in Psychology</a:t>
            </a:r>
          </a:p>
          <a:p>
            <a:r>
              <a:rPr lang="en-GB" sz="1600" dirty="0">
                <a:solidFill>
                  <a:srgbClr val="0070C0"/>
                </a:solidFill>
                <a:latin typeface="Calibri Light" panose="020F0302020204030204" pitchFamily="34" charset="0"/>
                <a:cs typeface="Calibri Light" panose="020F0302020204030204" pitchFamily="34" charset="0"/>
              </a:rPr>
              <a:t>2009 – 2010	Master in Statistical Data Analysis</a:t>
            </a:r>
          </a:p>
          <a:p>
            <a:r>
              <a:rPr lang="en-GB" sz="1600" dirty="0">
                <a:latin typeface="Calibri Light" panose="020F0302020204030204" pitchFamily="34" charset="0"/>
                <a:cs typeface="Calibri Light" panose="020F0302020204030204" pitchFamily="34" charset="0"/>
              </a:rPr>
              <a:t>2011 – 2015	Ph.D. in Psychology</a:t>
            </a:r>
          </a:p>
          <a:p>
            <a:r>
              <a:rPr lang="en-GB" sz="1600" dirty="0">
                <a:latin typeface="Calibri Light" panose="020F0302020204030204" pitchFamily="34" charset="0"/>
                <a:cs typeface="Calibri Light" panose="020F0302020204030204" pitchFamily="34" charset="0"/>
              </a:rPr>
              <a:t>2016 – 2019	Postdoc in Psychology</a:t>
            </a:r>
          </a:p>
          <a:p>
            <a:r>
              <a:rPr lang="en-GB" sz="1600" dirty="0">
                <a:solidFill>
                  <a:srgbClr val="0070C0"/>
                </a:solidFill>
                <a:latin typeface="Calibri Light" panose="020F0302020204030204" pitchFamily="34" charset="0"/>
                <a:cs typeface="Calibri Light" panose="020F0302020204030204" pitchFamily="34" charset="0"/>
              </a:rPr>
              <a:t>2019 – …	Statistician</a:t>
            </a:r>
          </a:p>
          <a:p>
            <a:pPr marL="0" indent="0">
              <a:buNone/>
            </a:pPr>
            <a:endParaRPr lang="en-GB" sz="1600" dirty="0">
              <a:latin typeface="Calibri Light" panose="020F0302020204030204" pitchFamily="34" charset="0"/>
              <a:cs typeface="Calibri Light" panose="020F0302020204030204" pitchFamily="34" charset="0"/>
            </a:endParaRPr>
          </a:p>
          <a:p>
            <a:r>
              <a:rPr lang="en-GB" sz="1600" dirty="0">
                <a:latin typeface="Calibri Light" panose="020F0302020204030204" pitchFamily="34" charset="0"/>
                <a:cs typeface="Calibri Light" panose="020F0302020204030204" pitchFamily="34" charset="0"/>
              </a:rPr>
              <a:t>Doctoral dissertation—including two publications—written on the application of machine learning to emotion data.</a:t>
            </a:r>
          </a:p>
          <a:p>
            <a:endParaRPr lang="en-GB" sz="1600" dirty="0">
              <a:latin typeface="Calibri Light" panose="020F0302020204030204" pitchFamily="34" charset="0"/>
              <a:cs typeface="Calibri Light" panose="020F0302020204030204" pitchFamily="34" charset="0"/>
            </a:endParaRPr>
          </a:p>
          <a:p>
            <a:r>
              <a:rPr lang="en-GB" sz="1600" dirty="0">
                <a:latin typeface="Calibri Light" panose="020F0302020204030204" pitchFamily="34" charset="0"/>
                <a:cs typeface="Calibri Light" panose="020F0302020204030204" pitchFamily="34" charset="0"/>
              </a:rPr>
              <a:t>Part-time statistical assistant at CISA, offering regular consulting services for researchers, bi-monthly mailings, and workshops (machine learning, multilevel regression, statistics tips). Presented twice at the R Lunch series of UNIGE.</a:t>
            </a:r>
            <a:endParaRPr lang="en-US"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1" y="292297"/>
            <a:ext cx="597666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Personal background</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A16D0782-74C6-43C1-A0D9-07763682212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95" r="8832" b="12201"/>
          <a:stretch/>
        </p:blipFill>
        <p:spPr>
          <a:xfrm>
            <a:off x="9984432" y="263848"/>
            <a:ext cx="1878132" cy="1483240"/>
          </a:xfrm>
          <a:prstGeom prst="rect">
            <a:avLst/>
          </a:prstGeom>
        </p:spPr>
      </p:pic>
      <p:sp>
        <p:nvSpPr>
          <p:cNvPr id="2" name="Rectangle 1">
            <a:extLst>
              <a:ext uri="{FF2B5EF4-FFF2-40B4-BE49-F238E27FC236}">
                <a16:creationId xmlns:a16="http://schemas.microsoft.com/office/drawing/2014/main" id="{9C70F38F-B007-41F0-8A79-F25C7DCC0085}"/>
              </a:ext>
            </a:extLst>
          </p:cNvPr>
          <p:cNvSpPr/>
          <p:nvPr/>
        </p:nvSpPr>
        <p:spPr>
          <a:xfrm>
            <a:off x="189095" y="6356351"/>
            <a:ext cx="3235373" cy="276999"/>
          </a:xfrm>
          <a:prstGeom prst="rect">
            <a:avLst/>
          </a:prstGeom>
        </p:spPr>
        <p:txBody>
          <a:bodyPr wrap="none">
            <a:spAutoFit/>
          </a:bodyPr>
          <a:lstStyle/>
          <a:p>
            <a:r>
              <a:rPr lang="en-CH" sz="1200">
                <a:hlinkClick r:id="rId3"/>
              </a:rPr>
              <a:t>http://use-r-carlvogt.github.io/prochains-lunchs/</a:t>
            </a:r>
            <a:endParaRPr lang="en-CH" sz="1200"/>
          </a:p>
        </p:txBody>
      </p:sp>
      <p:sp>
        <p:nvSpPr>
          <p:cNvPr id="4" name="Slide Number Placeholder 3">
            <a:extLst>
              <a:ext uri="{FF2B5EF4-FFF2-40B4-BE49-F238E27FC236}">
                <a16:creationId xmlns:a16="http://schemas.microsoft.com/office/drawing/2014/main" id="{E24A019A-D927-4395-802C-B4CBA659CA57}"/>
              </a:ext>
            </a:extLst>
          </p:cNvPr>
          <p:cNvSpPr>
            <a:spLocks noGrp="1"/>
          </p:cNvSpPr>
          <p:nvPr>
            <p:ph type="sldNum" sz="quarter" idx="12"/>
          </p:nvPr>
        </p:nvSpPr>
        <p:spPr/>
        <p:txBody>
          <a:bodyPr/>
          <a:lstStyle/>
          <a:p>
            <a:fld id="{C1FDBBE5-22A6-4526-9CE2-8F57881DBE87}" type="slidenum">
              <a:rPr lang="en-GB" smtClean="0"/>
              <a:t>2</a:t>
            </a:fld>
            <a:endParaRPr lang="en-GB"/>
          </a:p>
        </p:txBody>
      </p:sp>
    </p:spTree>
    <p:extLst>
      <p:ext uri="{BB962C8B-B14F-4D97-AF65-F5344CB8AC3E}">
        <p14:creationId xmlns:p14="http://schemas.microsoft.com/office/powerpoint/2010/main" val="2255131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492" y="3121804"/>
            <a:ext cx="9145017" cy="523220"/>
          </a:xfrm>
          <a:prstGeom prst="rect">
            <a:avLst/>
          </a:prstGeom>
          <a:noFill/>
        </p:spPr>
        <p:txBody>
          <a:bodyPr wrap="square" rtlCol="0">
            <a:spAutoFit/>
          </a:bodyPr>
          <a:lstStyle/>
          <a:p>
            <a:pPr algn="ctr"/>
            <a:r>
              <a:rPr lang="fr-CH" sz="2800" b="1" dirty="0">
                <a:solidFill>
                  <a:schemeClr val="tx2">
                    <a:lumMod val="75000"/>
                  </a:schemeClr>
                </a:solidFill>
                <a:latin typeface="Tw Cen MT" panose="020B0602020104020603" pitchFamily="34" charset="0"/>
              </a:rPr>
              <a:t>1</a:t>
            </a:r>
            <a:r>
              <a:rPr lang="fr-CH" sz="2800" b="1">
                <a:solidFill>
                  <a:schemeClr val="tx2">
                    <a:lumMod val="75000"/>
                  </a:schemeClr>
                </a:solidFill>
                <a:latin typeface="Tw Cen MT" panose="020B0602020104020603" pitchFamily="34" charset="0"/>
              </a:rPr>
              <a:t>. Analysis of frequency tables</a:t>
            </a:r>
            <a:endParaRPr lang="en-GB" sz="2800" b="1" dirty="0">
              <a:solidFill>
                <a:schemeClr val="tx2">
                  <a:lumMod val="75000"/>
                </a:schemeClr>
              </a:solidFill>
              <a:latin typeface="Tw Cen MT" panose="020B0602020104020603" pitchFamily="34" charset="0"/>
            </a:endParaRPr>
          </a:p>
        </p:txBody>
      </p:sp>
      <p:cxnSp>
        <p:nvCxnSpPr>
          <p:cNvPr id="6" name="Straight Connector 5"/>
          <p:cNvCxnSpPr/>
          <p:nvPr/>
        </p:nvCxnSpPr>
        <p:spPr>
          <a:xfrm>
            <a:off x="1416000" y="2924944"/>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836F5AD-2CF7-43D1-9AC1-2EA2FE52F9F9}"/>
              </a:ext>
            </a:extLst>
          </p:cNvPr>
          <p:cNvCxnSpPr/>
          <p:nvPr/>
        </p:nvCxnSpPr>
        <p:spPr>
          <a:xfrm>
            <a:off x="1416000" y="3861048"/>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53FE56-E95B-4F0A-A599-814602743235}"/>
              </a:ext>
            </a:extLst>
          </p:cNvPr>
          <p:cNvSpPr txBox="1"/>
          <p:nvPr/>
        </p:nvSpPr>
        <p:spPr>
          <a:xfrm>
            <a:off x="4324718" y="4119462"/>
            <a:ext cx="3542572" cy="461665"/>
          </a:xfrm>
          <a:prstGeom prst="rect">
            <a:avLst/>
          </a:prstGeom>
          <a:noFill/>
        </p:spPr>
        <p:txBody>
          <a:bodyPr wrap="none" rtlCol="0">
            <a:spAutoFit/>
          </a:bodyPr>
          <a:lstStyle/>
          <a:p>
            <a:pPr algn="ctr"/>
            <a:r>
              <a:rPr lang="en-GB" sz="2400" i="1" dirty="0">
                <a:solidFill>
                  <a:schemeClr val="bg2">
                    <a:lumMod val="50000"/>
                  </a:schemeClr>
                </a:solidFill>
                <a:latin typeface="Tw Cen MT" panose="020B0602020104020603" pitchFamily="34" charset="0"/>
              </a:rPr>
              <a:t>B. 2×2 tables – Odds ratios</a:t>
            </a:r>
          </a:p>
        </p:txBody>
      </p:sp>
      <p:sp>
        <p:nvSpPr>
          <p:cNvPr id="3" name="Slide Number Placeholder 2">
            <a:extLst>
              <a:ext uri="{FF2B5EF4-FFF2-40B4-BE49-F238E27FC236}">
                <a16:creationId xmlns:a16="http://schemas.microsoft.com/office/drawing/2014/main" id="{26980DDD-BE53-4F46-BA9E-90C60CBE9D5F}"/>
              </a:ext>
            </a:extLst>
          </p:cNvPr>
          <p:cNvSpPr>
            <a:spLocks noGrp="1"/>
          </p:cNvSpPr>
          <p:nvPr>
            <p:ph type="sldNum" sz="quarter" idx="12"/>
          </p:nvPr>
        </p:nvSpPr>
        <p:spPr/>
        <p:txBody>
          <a:bodyPr/>
          <a:lstStyle/>
          <a:p>
            <a:fld id="{C1FDBBE5-22A6-4526-9CE2-8F57881DBE87}" type="slidenum">
              <a:rPr lang="en-GB" smtClean="0"/>
              <a:t>20</a:t>
            </a:fld>
            <a:endParaRPr lang="en-GB"/>
          </a:p>
        </p:txBody>
      </p:sp>
    </p:spTree>
    <p:extLst>
      <p:ext uri="{BB962C8B-B14F-4D97-AF65-F5344CB8AC3E}">
        <p14:creationId xmlns:p14="http://schemas.microsoft.com/office/powerpoint/2010/main" val="3193022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84334400-7733-48A5-845F-18191F6BF95C}"/>
              </a:ext>
            </a:extLst>
          </p:cNvPr>
          <p:cNvSpPr/>
          <p:nvPr/>
        </p:nvSpPr>
        <p:spPr>
          <a:xfrm flipH="1">
            <a:off x="6165095" y="2060848"/>
            <a:ext cx="3747329" cy="4300588"/>
          </a:xfrm>
          <a:prstGeom prst="rect">
            <a:avLst/>
          </a:prstGeom>
          <a:gradFill flip="none" rotWithShape="1">
            <a:gsLst>
              <a:gs pos="73000">
                <a:schemeClr val="accent1">
                  <a:lumMod val="5000"/>
                  <a:lumOff val="95000"/>
                </a:schemeClr>
              </a:gs>
              <a:gs pos="100000">
                <a:schemeClr val="accent1">
                  <a:lumMod val="30000"/>
                  <a:lumOff val="70000"/>
                </a:schemeClr>
              </a:gs>
            </a:gsLst>
            <a:lin ang="810000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latin typeface="Calibri Light" panose="020F0302020204030204" pitchFamily="34" charset="0"/>
              <a:cs typeface="Calibri Light" panose="020F0302020204030204" pitchFamily="34" charset="0"/>
            </a:endParaRPr>
          </a:p>
        </p:txBody>
      </p:sp>
      <p:sp>
        <p:nvSpPr>
          <p:cNvPr id="61" name="Rectangle 60">
            <a:extLst>
              <a:ext uri="{FF2B5EF4-FFF2-40B4-BE49-F238E27FC236}">
                <a16:creationId xmlns:a16="http://schemas.microsoft.com/office/drawing/2014/main" id="{BE719D28-62F2-443D-BB79-A64A2B9EA502}"/>
              </a:ext>
            </a:extLst>
          </p:cNvPr>
          <p:cNvSpPr/>
          <p:nvPr/>
        </p:nvSpPr>
        <p:spPr>
          <a:xfrm>
            <a:off x="2042395" y="2060848"/>
            <a:ext cx="3747329" cy="4300588"/>
          </a:xfrm>
          <a:prstGeom prst="rect">
            <a:avLst/>
          </a:prstGeom>
          <a:gradFill flip="none" rotWithShape="1">
            <a:gsLst>
              <a:gs pos="73000">
                <a:schemeClr val="accent1">
                  <a:lumMod val="5000"/>
                  <a:lumOff val="95000"/>
                </a:schemeClr>
              </a:gs>
              <a:gs pos="100000">
                <a:schemeClr val="accent1">
                  <a:lumMod val="30000"/>
                  <a:lumOff val="70000"/>
                </a:schemeClr>
              </a:gs>
            </a:gsLst>
            <a:lin ang="810000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335360" y="1340768"/>
            <a:ext cx="10945216" cy="623861"/>
          </a:xfrm>
        </p:spPr>
        <p:txBody>
          <a:bodyPr>
            <a:normAutofit/>
          </a:bodyPr>
          <a:lstStyle/>
          <a:p>
            <a:pPr marL="0" indent="0" algn="ctr">
              <a:buNone/>
            </a:pPr>
            <a:r>
              <a:rPr lang="fr-CH" sz="2400">
                <a:latin typeface="Tw Cen MT" panose="020B0602020104020603" pitchFamily="34" charset="0"/>
                <a:cs typeface="Times New Roman" panose="02020603050405020304" pitchFamily="18" charset="0"/>
              </a:rPr>
              <a:t>Would you rather…</a:t>
            </a:r>
          </a:p>
          <a:p>
            <a:pPr algn="ctr"/>
            <a:endParaRPr lang="fr-CH" sz="2400" dirty="0">
              <a:latin typeface="Tw Cen MT" panose="020B0602020104020603"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21</a:t>
            </a:fld>
            <a:endParaRPr lang="en-GB"/>
          </a:p>
        </p:txBody>
      </p:sp>
      <p:sp>
        <p:nvSpPr>
          <p:cNvPr id="2" name="TextBox 1">
            <a:extLst>
              <a:ext uri="{FF2B5EF4-FFF2-40B4-BE49-F238E27FC236}">
                <a16:creationId xmlns:a16="http://schemas.microsoft.com/office/drawing/2014/main" id="{26F9755E-F152-46D3-97E1-F2E92315F6DF}"/>
              </a:ext>
            </a:extLst>
          </p:cNvPr>
          <p:cNvSpPr txBox="1"/>
          <p:nvPr/>
        </p:nvSpPr>
        <p:spPr>
          <a:xfrm>
            <a:off x="2839484" y="2244686"/>
            <a:ext cx="2153154" cy="369332"/>
          </a:xfrm>
          <a:prstGeom prst="rect">
            <a:avLst/>
          </a:prstGeom>
          <a:noFill/>
        </p:spPr>
        <p:txBody>
          <a:bodyPr wrap="none" rtlCol="0">
            <a:spAutoFit/>
          </a:bodyPr>
          <a:lstStyle/>
          <a:p>
            <a:pPr algn="ctr"/>
            <a:r>
              <a:rPr lang="en-US">
                <a:latin typeface="Calibri Light" panose="020F0302020204030204" pitchFamily="34" charset="0"/>
                <a:cs typeface="Calibri Light" panose="020F0302020204030204" pitchFamily="34" charset="0"/>
              </a:rPr>
              <a:t>Know </a:t>
            </a:r>
            <a:r>
              <a:rPr lang="en-US" i="1">
                <a:latin typeface="Calibri Light" panose="020F0302020204030204" pitchFamily="34" charset="0"/>
                <a:cs typeface="Calibri Light" panose="020F0302020204030204" pitchFamily="34" charset="0"/>
              </a:rPr>
              <a:t>when</a:t>
            </a:r>
            <a:r>
              <a:rPr lang="en-US">
                <a:latin typeface="Calibri Light" panose="020F0302020204030204" pitchFamily="34" charset="0"/>
                <a:cs typeface="Calibri Light" panose="020F0302020204030204" pitchFamily="34" charset="0"/>
              </a:rPr>
              <a:t> you die?</a:t>
            </a:r>
            <a:endParaRPr lang="en-CH">
              <a:latin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5635837E-F74C-4DE0-AB3B-3856E0B16C24}"/>
              </a:ext>
            </a:extLst>
          </p:cNvPr>
          <p:cNvSpPr txBox="1"/>
          <p:nvPr/>
        </p:nvSpPr>
        <p:spPr>
          <a:xfrm>
            <a:off x="6962391" y="2244686"/>
            <a:ext cx="2050561" cy="369332"/>
          </a:xfrm>
          <a:prstGeom prst="rect">
            <a:avLst/>
          </a:prstGeom>
          <a:noFill/>
        </p:spPr>
        <p:txBody>
          <a:bodyPr wrap="none" rtlCol="0">
            <a:spAutoFit/>
          </a:bodyPr>
          <a:lstStyle/>
          <a:p>
            <a:pPr algn="ctr"/>
            <a:r>
              <a:rPr lang="en-US">
                <a:latin typeface="Calibri Light" panose="020F0302020204030204" pitchFamily="34" charset="0"/>
                <a:cs typeface="Calibri Light" panose="020F0302020204030204" pitchFamily="34" charset="0"/>
              </a:rPr>
              <a:t>Know </a:t>
            </a:r>
            <a:r>
              <a:rPr lang="en-US" i="1">
                <a:latin typeface="Calibri Light" panose="020F0302020204030204" pitchFamily="34" charset="0"/>
                <a:cs typeface="Calibri Light" panose="020F0302020204030204" pitchFamily="34" charset="0"/>
              </a:rPr>
              <a:t>how</a:t>
            </a:r>
            <a:r>
              <a:rPr lang="en-US">
                <a:latin typeface="Calibri Light" panose="020F0302020204030204" pitchFamily="34" charset="0"/>
                <a:cs typeface="Calibri Light" panose="020F0302020204030204" pitchFamily="34" charset="0"/>
              </a:rPr>
              <a:t> you die?</a:t>
            </a:r>
            <a:endParaRPr lang="en-CH">
              <a:latin typeface="Calibri Light" panose="020F0302020204030204" pitchFamily="34" charset="0"/>
              <a:cs typeface="Calibri Light" panose="020F0302020204030204" pitchFamily="34" charset="0"/>
            </a:endParaRPr>
          </a:p>
        </p:txBody>
      </p:sp>
      <p:sp>
        <p:nvSpPr>
          <p:cNvPr id="62" name="TextBox 61">
            <a:extLst>
              <a:ext uri="{FF2B5EF4-FFF2-40B4-BE49-F238E27FC236}">
                <a16:creationId xmlns:a16="http://schemas.microsoft.com/office/drawing/2014/main" id="{FB3E96D0-747A-4682-9D19-CE4C97E543B6}"/>
              </a:ext>
            </a:extLst>
          </p:cNvPr>
          <p:cNvSpPr txBox="1"/>
          <p:nvPr/>
        </p:nvSpPr>
        <p:spPr>
          <a:xfrm>
            <a:off x="3712317" y="5810508"/>
            <a:ext cx="357790" cy="461665"/>
          </a:xfrm>
          <a:prstGeom prst="rect">
            <a:avLst/>
          </a:prstGeom>
          <a:noFill/>
        </p:spPr>
        <p:txBody>
          <a:bodyPr wrap="none" rtlCol="0">
            <a:spAutoFit/>
          </a:bodyPr>
          <a:lstStyle/>
          <a:p>
            <a:r>
              <a:rPr lang="en-US" sz="2400">
                <a:latin typeface="Calibri Light" panose="020F0302020204030204" pitchFamily="34" charset="0"/>
                <a:cs typeface="Calibri Light" panose="020F0302020204030204" pitchFamily="34" charset="0"/>
              </a:rPr>
              <a:t>A</a:t>
            </a:r>
            <a:endParaRPr lang="en-CH" sz="2400">
              <a:latin typeface="Calibri Light" panose="020F0302020204030204" pitchFamily="34" charset="0"/>
              <a:cs typeface="Calibri Light" panose="020F0302020204030204" pitchFamily="34" charset="0"/>
            </a:endParaRPr>
          </a:p>
        </p:txBody>
      </p:sp>
      <p:sp>
        <p:nvSpPr>
          <p:cNvPr id="66" name="TextBox 65">
            <a:extLst>
              <a:ext uri="{FF2B5EF4-FFF2-40B4-BE49-F238E27FC236}">
                <a16:creationId xmlns:a16="http://schemas.microsoft.com/office/drawing/2014/main" id="{9EEF8DCE-CE88-4CD8-BB30-1A035A9F5265}"/>
              </a:ext>
            </a:extLst>
          </p:cNvPr>
          <p:cNvSpPr txBox="1"/>
          <p:nvPr/>
        </p:nvSpPr>
        <p:spPr>
          <a:xfrm>
            <a:off x="7769591" y="5810508"/>
            <a:ext cx="349776" cy="461665"/>
          </a:xfrm>
          <a:prstGeom prst="rect">
            <a:avLst/>
          </a:prstGeom>
          <a:noFill/>
        </p:spPr>
        <p:txBody>
          <a:bodyPr wrap="none" rtlCol="0">
            <a:spAutoFit/>
          </a:bodyPr>
          <a:lstStyle/>
          <a:p>
            <a:r>
              <a:rPr lang="en-US" sz="2400">
                <a:latin typeface="Calibri Light" panose="020F0302020204030204" pitchFamily="34" charset="0"/>
                <a:cs typeface="Calibri Light" panose="020F0302020204030204" pitchFamily="34" charset="0"/>
              </a:rPr>
              <a:t>B</a:t>
            </a:r>
            <a:endParaRPr lang="en-CH" sz="2400">
              <a:latin typeface="Calibri Light" panose="020F0302020204030204" pitchFamily="34" charset="0"/>
              <a:cs typeface="Calibri Light" panose="020F0302020204030204" pitchFamily="34" charset="0"/>
            </a:endParaRPr>
          </a:p>
        </p:txBody>
      </p:sp>
      <p:pic>
        <p:nvPicPr>
          <p:cNvPr id="7" name="Picture 6">
            <a:extLst>
              <a:ext uri="{FF2B5EF4-FFF2-40B4-BE49-F238E27FC236}">
                <a16:creationId xmlns:a16="http://schemas.microsoft.com/office/drawing/2014/main" id="{CCB36EB7-1D4E-4251-B636-7AC06659D89F}"/>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Effect>
                      <a14:brightnessContrast contrast="20000"/>
                    </a14:imgEffect>
                  </a14:imgLayer>
                </a14:imgProps>
              </a:ext>
              <a:ext uri="{28A0092B-C50C-407E-A947-70E740481C1C}">
                <a14:useLocalDpi xmlns:a14="http://schemas.microsoft.com/office/drawing/2010/main" val="0"/>
              </a:ext>
            </a:extLst>
          </a:blip>
          <a:srcRect l="23614" r="23614"/>
          <a:stretch/>
        </p:blipFill>
        <p:spPr>
          <a:xfrm>
            <a:off x="6505174" y="2771509"/>
            <a:ext cx="2964986" cy="2949737"/>
          </a:xfrm>
          <a:prstGeom prst="rect">
            <a:avLst/>
          </a:prstGeom>
          <a:effectLst>
            <a:outerShdw blurRad="50800" dist="38100" dir="5400000" algn="t" rotWithShape="0">
              <a:prstClr val="black">
                <a:alpha val="40000"/>
              </a:prstClr>
            </a:outerShdw>
          </a:effectLst>
        </p:spPr>
      </p:pic>
      <p:pic>
        <p:nvPicPr>
          <p:cNvPr id="10" name="Picture 9">
            <a:extLst>
              <a:ext uri="{FF2B5EF4-FFF2-40B4-BE49-F238E27FC236}">
                <a16:creationId xmlns:a16="http://schemas.microsoft.com/office/drawing/2014/main" id="{9E0FA786-DEFF-4C44-BDF2-07673447BFF3}"/>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21783" r="21783"/>
          <a:stretch/>
        </p:blipFill>
        <p:spPr>
          <a:xfrm>
            <a:off x="2433565" y="2737394"/>
            <a:ext cx="2964986" cy="2949737"/>
          </a:xfrm>
          <a:prstGeom prst="rect">
            <a:avLst/>
          </a:prstGeom>
          <a:effectLst>
            <a:outerShdw blurRad="50800" dist="38100" dir="5400000" algn="t" rotWithShape="0">
              <a:prstClr val="black">
                <a:alpha val="40000"/>
              </a:prstClr>
            </a:outerShdw>
          </a:effectLst>
        </p:spPr>
      </p:pic>
      <p:sp>
        <p:nvSpPr>
          <p:cNvPr id="6" name="TextBox 5">
            <a:extLst>
              <a:ext uri="{FF2B5EF4-FFF2-40B4-BE49-F238E27FC236}">
                <a16:creationId xmlns:a16="http://schemas.microsoft.com/office/drawing/2014/main" id="{2F277275-C6DD-2F5A-057C-56C5CC1056B2}"/>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Another dilemma…</a:t>
            </a:r>
            <a:endParaRPr lang="en-GB" sz="320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BDD3A93B-F14E-FE3E-8D4F-860962329B3F}"/>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305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9721080" cy="4925144"/>
          </a:xfrm>
        </p:spPr>
        <p:txBody>
          <a:bodyPr>
            <a:normAutofit/>
          </a:bodyPr>
          <a:lstStyle/>
          <a:p>
            <a:r>
              <a:rPr lang="fr-CH" sz="1600" dirty="0" err="1">
                <a:latin typeface="Calibri Light" panose="020F0302020204030204" pitchFamily="34" charset="0"/>
                <a:cs typeface="Calibri Light" panose="020F0302020204030204" pitchFamily="34" charset="0"/>
              </a:rPr>
              <a:t>Previously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looked</a:t>
            </a:r>
            <a:r>
              <a:rPr lang="fr-CH" sz="1600" dirty="0">
                <a:latin typeface="Calibri Light" panose="020F0302020204030204" pitchFamily="34" charset="0"/>
                <a:cs typeface="Calibri Light" panose="020F0302020204030204" pitchFamily="34" charset="0"/>
              </a:rPr>
              <a:t> at </a:t>
            </a:r>
            <a:r>
              <a:rPr lang="fr-CH" sz="1600" dirty="0" err="1">
                <a:latin typeface="Calibri Light" panose="020F0302020204030204" pitchFamily="34" charset="0"/>
                <a:cs typeface="Calibri Light" panose="020F0302020204030204" pitchFamily="34" charset="0"/>
              </a:rPr>
              <a:t>only</a:t>
            </a:r>
            <a:r>
              <a:rPr lang="fr-CH" sz="1600" dirty="0">
                <a:latin typeface="Calibri Light" panose="020F0302020204030204" pitchFamily="34" charset="0"/>
                <a:cs typeface="Calibri Light" panose="020F0302020204030204" pitchFamily="34" charset="0"/>
              </a:rPr>
              <a:t> one </a:t>
            </a:r>
            <a:r>
              <a:rPr lang="fr-CH" sz="1600" dirty="0" err="1">
                <a:latin typeface="Calibri Light" panose="020F0302020204030204" pitchFamily="34" charset="0"/>
                <a:cs typeface="Calibri Light" panose="020F0302020204030204" pitchFamily="34" charset="0"/>
              </a:rPr>
              <a:t>dilemma</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resulting</a:t>
            </a:r>
            <a:r>
              <a:rPr lang="fr-CH" sz="1600" dirty="0">
                <a:latin typeface="Calibri Light" panose="020F0302020204030204" pitchFamily="34" charset="0"/>
                <a:cs typeface="Calibri Light" panose="020F0302020204030204" pitchFamily="34" charset="0"/>
              </a:rPr>
              <a:t> table one-</a:t>
            </a:r>
            <a:r>
              <a:rPr lang="fr-CH" sz="1600" dirty="0" err="1">
                <a:latin typeface="Calibri Light" panose="020F0302020204030204" pitchFamily="34" charset="0"/>
                <a:cs typeface="Calibri Light" panose="020F0302020204030204" pitchFamily="34" charset="0"/>
              </a:rPr>
              <a:t>dimensional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We</a:t>
            </a:r>
            <a:r>
              <a:rPr lang="fr-CH" sz="1600" dirty="0">
                <a:latin typeface="Calibri Light" panose="020F0302020204030204" pitchFamily="34" charset="0"/>
                <a:cs typeface="Calibri Light" panose="020F0302020204030204" pitchFamily="34" charset="0"/>
              </a:rPr>
              <a:t> can combine </a:t>
            </a:r>
            <a:r>
              <a:rPr lang="fr-CH" sz="1600" dirty="0" err="1">
                <a:latin typeface="Calibri Light" panose="020F0302020204030204" pitchFamily="34" charset="0"/>
                <a:cs typeface="Calibri Light" panose="020F0302020204030204" pitchFamily="34" charset="0"/>
              </a:rPr>
              <a:t>dilemmas</a:t>
            </a:r>
            <a:r>
              <a:rPr lang="fr-CH" sz="1600" dirty="0">
                <a:latin typeface="Calibri Light" panose="020F0302020204030204" pitchFamily="34" charset="0"/>
                <a:cs typeface="Calibri Light" panose="020F0302020204030204" pitchFamily="34" charset="0"/>
              </a:rPr>
              <a:t> by cross-</a:t>
            </a:r>
            <a:r>
              <a:rPr lang="fr-CH" sz="1600" dirty="0" err="1">
                <a:latin typeface="Calibri Light" panose="020F0302020204030204" pitchFamily="34" charset="0"/>
                <a:cs typeface="Calibri Light" panose="020F0302020204030204" pitchFamily="34" charset="0"/>
              </a:rPr>
              <a:t>tabulating</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answers</a:t>
            </a:r>
            <a:r>
              <a:rPr lang="fr-CH" sz="1600" dirty="0">
                <a:latin typeface="Calibri Light" panose="020F0302020204030204" pitchFamily="34" charset="0"/>
                <a:cs typeface="Calibri Light" panose="020F0302020204030204" pitchFamily="34" charset="0"/>
              </a:rPr>
              <a:t> in a </a:t>
            </a:r>
            <a:r>
              <a:rPr lang="fr-CH" sz="1600" dirty="0">
                <a:solidFill>
                  <a:srgbClr val="0070C0"/>
                </a:solidFill>
                <a:latin typeface="Calibri Light" panose="020F0302020204030204" pitchFamily="34" charset="0"/>
                <a:cs typeface="Calibri Light" panose="020F0302020204030204" pitchFamily="34" charset="0"/>
              </a:rPr>
              <a:t>2×2 table</a:t>
            </a:r>
            <a:r>
              <a:rPr lang="fr-CH" sz="1600" dirty="0">
                <a:latin typeface="Calibri Light" panose="020F0302020204030204" pitchFamily="34" charset="0"/>
                <a:cs typeface="Calibri Light" panose="020F0302020204030204" pitchFamily="34" charset="0"/>
              </a:rPr>
              <a:t>, e.g., for the </a:t>
            </a:r>
            <a:r>
              <a:rPr lang="fr-CH" sz="1600" dirty="0" err="1">
                <a:latin typeface="Calibri Light" panose="020F0302020204030204" pitchFamily="34" charset="0"/>
                <a:cs typeface="Calibri Light" panose="020F0302020204030204" pitchFamily="34" charset="0"/>
              </a:rPr>
              <a:t>fight</a:t>
            </a:r>
            <a:r>
              <a:rPr lang="fr-CH" sz="1600" dirty="0">
                <a:latin typeface="Calibri Light" panose="020F0302020204030204" pitchFamily="34" charset="0"/>
                <a:cs typeface="Calibri Light" panose="020F0302020204030204" pitchFamily="34" charset="0"/>
              </a:rPr>
              <a:t> and </a:t>
            </a:r>
            <a:r>
              <a:rPr lang="fr-CH" sz="1600" dirty="0" err="1">
                <a:latin typeface="Calibri Light" panose="020F0302020204030204" pitchFamily="34" charset="0"/>
                <a:cs typeface="Calibri Light" panose="020F0302020204030204" pitchFamily="34" charset="0"/>
              </a:rPr>
              <a:t>death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dilemmas</a:t>
            </a:r>
            <a:r>
              <a:rPr lang="fr-CH" sz="1600" dirty="0">
                <a:latin typeface="Calibri Light" panose="020F0302020204030204" pitchFamily="34" charset="0"/>
                <a:cs typeface="Calibri Light" panose="020F0302020204030204" pitchFamily="34" charset="0"/>
              </a:rPr>
              <a:t>:</a:t>
            </a:r>
          </a:p>
          <a:p>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r>
              <a:rPr lang="fr-CH" sz="1600" dirty="0" err="1">
                <a:latin typeface="Calibri Light" panose="020F0302020204030204" pitchFamily="34" charset="0"/>
                <a:cs typeface="Calibri Light" panose="020F0302020204030204" pitchFamily="34" charset="0"/>
              </a:rPr>
              <a:t>We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could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still</a:t>
            </a:r>
            <a:r>
              <a:rPr lang="fr-CH" sz="1600" dirty="0">
                <a:latin typeface="Calibri Light" panose="020F0302020204030204" pitchFamily="34" charset="0"/>
                <a:cs typeface="Calibri Light" panose="020F0302020204030204" pitchFamily="34" charset="0"/>
              </a:rPr>
              <a:t> do binomial </a:t>
            </a:r>
            <a:r>
              <a:rPr lang="fr-CH" sz="1600" dirty="0" err="1">
                <a:latin typeface="Calibri Light" panose="020F0302020204030204" pitchFamily="34" charset="0"/>
                <a:cs typeface="Calibri Light" panose="020F0302020204030204" pitchFamily="34" charset="0"/>
              </a:rPr>
              <a:t>inference</a:t>
            </a:r>
            <a:r>
              <a:rPr lang="fr-CH" sz="1600" dirty="0">
                <a:latin typeface="Calibri Light" panose="020F0302020204030204" pitchFamily="34" charset="0"/>
                <a:cs typeface="Calibri Light" panose="020F0302020204030204" pitchFamily="34" charset="0"/>
              </a:rPr>
              <a:t> on </a:t>
            </a:r>
            <a:r>
              <a:rPr lang="fr-CH" sz="1600" dirty="0" err="1">
                <a:latin typeface="Calibri Light" panose="020F0302020204030204" pitchFamily="34" charset="0"/>
                <a:cs typeface="Calibri Light" panose="020F0302020204030204" pitchFamily="34" charset="0"/>
              </a:rPr>
              <a:t>individual</a:t>
            </a:r>
            <a:r>
              <a:rPr lang="fr-CH" sz="1600" dirty="0">
                <a:latin typeface="Calibri Light" panose="020F0302020204030204" pitchFamily="34" charset="0"/>
                <a:cs typeface="Calibri Light" panose="020F0302020204030204" pitchFamily="34" charset="0"/>
              </a:rPr>
              <a:t> proportions, but </a:t>
            </a:r>
            <a:r>
              <a:rPr lang="fr-CH" sz="1600" dirty="0" err="1">
                <a:latin typeface="Calibri Light" panose="020F0302020204030204" pitchFamily="34" charset="0"/>
                <a:cs typeface="Calibri Light" panose="020F0302020204030204" pitchFamily="34" charset="0"/>
              </a:rPr>
              <a:t>we</a:t>
            </a:r>
            <a:r>
              <a:rPr lang="fr-CH" sz="1600" dirty="0">
                <a:latin typeface="Calibri Light" panose="020F0302020204030204" pitchFamily="34" charset="0"/>
                <a:cs typeface="Calibri Light" panose="020F0302020204030204" pitchFamily="34" charset="0"/>
              </a:rPr>
              <a:t> are </a:t>
            </a:r>
            <a:r>
              <a:rPr lang="fr-CH" sz="1600" dirty="0" err="1">
                <a:latin typeface="Calibri Light" panose="020F0302020204030204" pitchFamily="34" charset="0"/>
                <a:cs typeface="Calibri Light" panose="020F0302020204030204" pitchFamily="34" charset="0"/>
              </a:rPr>
              <a:t>rather</a:t>
            </a:r>
            <a:r>
              <a:rPr lang="fr-CH" sz="1600" dirty="0">
                <a:latin typeface="Calibri Light" panose="020F0302020204030204" pitchFamily="34" charset="0"/>
                <a:cs typeface="Calibri Light" panose="020F0302020204030204" pitchFamily="34" charset="0"/>
              </a:rPr>
              <a:t> more </a:t>
            </a:r>
            <a:r>
              <a:rPr lang="fr-CH" sz="1600" dirty="0" err="1">
                <a:latin typeface="Calibri Light" panose="020F0302020204030204" pitchFamily="34" charset="0"/>
                <a:cs typeface="Calibri Light" panose="020F0302020204030204" pitchFamily="34" charset="0"/>
              </a:rPr>
              <a:t>interested</a:t>
            </a:r>
            <a:r>
              <a:rPr lang="fr-CH" sz="1600" dirty="0">
                <a:latin typeface="Calibri Light" panose="020F0302020204030204" pitchFamily="34" charset="0"/>
                <a:cs typeface="Calibri Light" panose="020F0302020204030204" pitchFamily="34" charset="0"/>
              </a:rPr>
              <a:t> in the </a:t>
            </a:r>
            <a:r>
              <a:rPr lang="fr-CH" sz="1600" dirty="0">
                <a:solidFill>
                  <a:srgbClr val="0070C0"/>
                </a:solidFill>
                <a:latin typeface="Calibri Light" panose="020F0302020204030204" pitchFamily="34" charset="0"/>
                <a:cs typeface="Calibri Light" panose="020F0302020204030204" pitchFamily="34" charset="0"/>
              </a:rPr>
              <a:t>association </a:t>
            </a:r>
            <a:r>
              <a:rPr lang="fr-CH" sz="1600" dirty="0" err="1">
                <a:solidFill>
                  <a:srgbClr val="0070C0"/>
                </a:solidFill>
                <a:latin typeface="Calibri Light" panose="020F0302020204030204" pitchFamily="34" charset="0"/>
                <a:cs typeface="Calibri Light" panose="020F0302020204030204" pitchFamily="34" charset="0"/>
              </a:rPr>
              <a:t>between</a:t>
            </a:r>
            <a:r>
              <a:rPr lang="fr-CH" sz="1600" dirty="0">
                <a:solidFill>
                  <a:srgbClr val="0070C0"/>
                </a:solidFill>
                <a:latin typeface="Calibri Light" panose="020F0302020204030204" pitchFamily="34" charset="0"/>
                <a:cs typeface="Calibri Light" panose="020F0302020204030204" pitchFamily="34" charset="0"/>
              </a:rPr>
              <a:t> the </a:t>
            </a:r>
            <a:r>
              <a:rPr lang="fr-CH" sz="1600" dirty="0" err="1">
                <a:solidFill>
                  <a:srgbClr val="0070C0"/>
                </a:solidFill>
                <a:latin typeface="Calibri Light" panose="020F0302020204030204" pitchFamily="34" charset="0"/>
                <a:cs typeface="Calibri Light" panose="020F0302020204030204" pitchFamily="34" charset="0"/>
              </a:rPr>
              <a:t>row</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levels</a:t>
            </a:r>
            <a:r>
              <a:rPr lang="fr-CH" sz="1600" dirty="0">
                <a:solidFill>
                  <a:srgbClr val="0070C0"/>
                </a:solidFill>
                <a:latin typeface="Calibri Light" panose="020F0302020204030204" pitchFamily="34" charset="0"/>
                <a:cs typeface="Calibri Light" panose="020F0302020204030204" pitchFamily="34" charset="0"/>
              </a:rPr>
              <a:t> and </a:t>
            </a:r>
            <a:r>
              <a:rPr lang="fr-CH" sz="1600" dirty="0" err="1">
                <a:solidFill>
                  <a:srgbClr val="0070C0"/>
                </a:solidFill>
                <a:latin typeface="Calibri Light" panose="020F0302020204030204" pitchFamily="34" charset="0"/>
                <a:cs typeface="Calibri Light" panose="020F0302020204030204" pitchFamily="34" charset="0"/>
              </a:rPr>
              <a:t>column</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levels</a:t>
            </a:r>
            <a:r>
              <a:rPr lang="fr-CH" sz="1600" dirty="0">
                <a:latin typeface="Calibri Light" panose="020F0302020204030204" pitchFamily="34" charset="0"/>
                <a:cs typeface="Calibri Light" panose="020F0302020204030204" pitchFamily="34" charset="0"/>
              </a:rPr>
              <a:t>. The table </a:t>
            </a:r>
            <a:r>
              <a:rPr lang="fr-CH" sz="1600" dirty="0" err="1">
                <a:latin typeface="Calibri Light" panose="020F0302020204030204" pitchFamily="34" charset="0"/>
                <a:cs typeface="Calibri Light" panose="020F0302020204030204" pitchFamily="34" charset="0"/>
              </a:rPr>
              <a:t>suggests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that</a:t>
            </a:r>
            <a:r>
              <a:rPr lang="fr-CH" sz="1600" dirty="0">
                <a:latin typeface="Calibri Light" panose="020F0302020204030204" pitchFamily="34" charset="0"/>
                <a:cs typeface="Calibri Light" panose="020F0302020204030204" pitchFamily="34" charset="0"/>
              </a:rPr>
              <a:t> people </a:t>
            </a:r>
            <a:r>
              <a:rPr lang="fr-CH" sz="1600" dirty="0" err="1">
                <a:latin typeface="Calibri Light" panose="020F0302020204030204" pitchFamily="34" charset="0"/>
                <a:cs typeface="Calibri Light" panose="020F0302020204030204" pitchFamily="34" charset="0"/>
              </a:rPr>
              <a:t>wanting</a:t>
            </a:r>
            <a:r>
              <a:rPr lang="fr-CH" sz="1600" dirty="0">
                <a:latin typeface="Calibri Light" panose="020F0302020204030204" pitchFamily="34" charset="0"/>
                <a:cs typeface="Calibri Light" panose="020F0302020204030204" pitchFamily="34" charset="0"/>
              </a:rPr>
              <a:t> to know </a:t>
            </a:r>
            <a:r>
              <a:rPr lang="fr-CH" sz="1600" i="1" dirty="0">
                <a:latin typeface="Calibri Light" panose="020F0302020204030204" pitchFamily="34" charset="0"/>
                <a:cs typeface="Calibri Light" panose="020F0302020204030204" pitchFamily="34" charset="0"/>
              </a:rPr>
              <a:t>how </a:t>
            </a:r>
            <a:r>
              <a:rPr lang="fr-CH" sz="1600" dirty="0" err="1">
                <a:latin typeface="Calibri Light" panose="020F0302020204030204" pitchFamily="34" charset="0"/>
                <a:cs typeface="Calibri Light" panose="020F0302020204030204" pitchFamily="34" charset="0"/>
              </a:rPr>
              <a:t>they</a:t>
            </a:r>
            <a:r>
              <a:rPr lang="fr-CH" sz="1600" dirty="0">
                <a:latin typeface="Calibri Light" panose="020F0302020204030204" pitchFamily="34" charset="0"/>
                <a:cs typeface="Calibri Light" panose="020F0302020204030204" pitchFamily="34" charset="0"/>
              </a:rPr>
              <a:t> die are </a:t>
            </a:r>
            <a:r>
              <a:rPr lang="fr-CH" sz="1600" dirty="0" err="1">
                <a:latin typeface="Calibri Light" panose="020F0302020204030204" pitchFamily="34" charset="0"/>
                <a:cs typeface="Calibri Light" panose="020F0302020204030204" pitchFamily="34" charset="0"/>
              </a:rPr>
              <a:t>also</a:t>
            </a:r>
            <a:r>
              <a:rPr lang="fr-CH" sz="1600" dirty="0">
                <a:latin typeface="Calibri Light" panose="020F0302020204030204" pitchFamily="34" charset="0"/>
                <a:cs typeface="Calibri Light" panose="020F0302020204030204" pitchFamily="34" charset="0"/>
              </a:rPr>
              <a:t> more </a:t>
            </a:r>
            <a:r>
              <a:rPr lang="fr-CH" sz="1600" dirty="0" err="1">
                <a:latin typeface="Calibri Light" panose="020F0302020204030204" pitchFamily="34" charset="0"/>
                <a:cs typeface="Calibri Light" panose="020F0302020204030204" pitchFamily="34" charset="0"/>
              </a:rPr>
              <a:t>likely</a:t>
            </a:r>
            <a:r>
              <a:rPr lang="fr-CH" sz="1600" dirty="0">
                <a:latin typeface="Calibri Light" panose="020F0302020204030204" pitchFamily="34" charset="0"/>
                <a:cs typeface="Calibri Light" panose="020F0302020204030204" pitchFamily="34" charset="0"/>
              </a:rPr>
              <a:t> to </a:t>
            </a:r>
            <a:r>
              <a:rPr lang="fr-CH" sz="1600" dirty="0" err="1">
                <a:latin typeface="Calibri Light" panose="020F0302020204030204" pitchFamily="34" charset="0"/>
                <a:cs typeface="Calibri Light" panose="020F0302020204030204" pitchFamily="34" charset="0"/>
              </a:rPr>
              <a:t>prefer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fighting</a:t>
            </a:r>
            <a:r>
              <a:rPr lang="fr-CH" sz="1600" dirty="0">
                <a:latin typeface="Calibri Light" panose="020F0302020204030204" pitchFamily="34" charset="0"/>
                <a:cs typeface="Calibri Light" panose="020F0302020204030204" pitchFamily="34" charset="0"/>
              </a:rPr>
              <a:t> 1 horse-</a:t>
            </a:r>
            <a:r>
              <a:rPr lang="fr-CH" sz="1600" dirty="0" err="1">
                <a:latin typeface="Calibri Light" panose="020F0302020204030204" pitchFamily="34" charset="0"/>
                <a:cs typeface="Calibri Light" panose="020F0302020204030204" pitchFamily="34" charset="0"/>
              </a:rPr>
              <a:t>sized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duck</a:t>
            </a:r>
            <a:r>
              <a:rPr lang="fr-CH" sz="1600" dirty="0">
                <a:latin typeface="Calibri Light" panose="020F0302020204030204" pitchFamily="34" charset="0"/>
                <a:cs typeface="Calibri Light" panose="020F0302020204030204" pitchFamily="34" charset="0"/>
              </a:rPr>
              <a:t> versus 100 </a:t>
            </a:r>
            <a:r>
              <a:rPr lang="fr-CH" sz="1600" dirty="0" err="1">
                <a:latin typeface="Calibri Light" panose="020F0302020204030204" pitchFamily="34" charset="0"/>
                <a:cs typeface="Calibri Light" panose="020F0302020204030204" pitchFamily="34" charset="0"/>
              </a:rPr>
              <a:t>duck-sized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horses</a:t>
            </a:r>
            <a:r>
              <a:rPr lang="fr-CH" sz="1600" dirty="0">
                <a:latin typeface="Calibri Light" panose="020F0302020204030204" pitchFamily="34" charset="0"/>
                <a:cs typeface="Calibri Light" panose="020F0302020204030204" pitchFamily="34" charset="0"/>
              </a:rPr>
              <a:t>.</a:t>
            </a:r>
          </a:p>
          <a:p>
            <a:endParaRPr lang="fr-CH" sz="1600" dirty="0">
              <a:latin typeface="Calibri Light" panose="020F0302020204030204" pitchFamily="34" charset="0"/>
              <a:cs typeface="Calibri Light" panose="020F0302020204030204" pitchFamily="34" charset="0"/>
            </a:endParaRPr>
          </a:p>
          <a:p>
            <a:r>
              <a:rPr lang="fr-CH" sz="1600" dirty="0" err="1">
                <a:latin typeface="Calibri Light" panose="020F0302020204030204" pitchFamily="34" charset="0"/>
                <a:cs typeface="Calibri Light" panose="020F0302020204030204" pitchFamily="34" charset="0"/>
              </a:rPr>
              <a:t>Testing</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such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hypotheses</a:t>
            </a:r>
            <a:r>
              <a:rPr lang="fr-CH" sz="1600" dirty="0">
                <a:latin typeface="Calibri Light" panose="020F0302020204030204" pitchFamily="34" charset="0"/>
                <a:cs typeface="Calibri Light" panose="020F0302020204030204" pitchFamily="34" charset="0"/>
              </a:rPr>
              <a:t> can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accomplished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one of the </a:t>
            </a:r>
            <a:r>
              <a:rPr lang="fr-CH" sz="1600" dirty="0" err="1">
                <a:latin typeface="Calibri Light" panose="020F0302020204030204" pitchFamily="34" charset="0"/>
                <a:cs typeface="Calibri Light" panose="020F0302020204030204" pitchFamily="34" charset="0"/>
              </a:rPr>
              <a:t>most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well-known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statistical</a:t>
            </a:r>
            <a:r>
              <a:rPr lang="fr-CH" sz="1600" dirty="0">
                <a:latin typeface="Calibri Light" panose="020F0302020204030204" pitchFamily="34" charset="0"/>
                <a:cs typeface="Calibri Light" panose="020F0302020204030204" pitchFamily="34" charset="0"/>
              </a:rPr>
              <a:t> tests, </a:t>
            </a:r>
            <a:r>
              <a:rPr lang="fr-CH" sz="1600" dirty="0" err="1">
                <a:solidFill>
                  <a:srgbClr val="0070C0"/>
                </a:solidFill>
                <a:latin typeface="Calibri Light" panose="020F0302020204030204" pitchFamily="34" charset="0"/>
                <a:cs typeface="Calibri Light" panose="020F0302020204030204" pitchFamily="34" charset="0"/>
              </a:rPr>
              <a:t>Pearson's</a:t>
            </a:r>
            <a:r>
              <a:rPr lang="fr-CH" sz="1600" dirty="0">
                <a:solidFill>
                  <a:srgbClr val="0070C0"/>
                </a:solidFill>
                <a:latin typeface="Calibri Light" panose="020F0302020204030204" pitchFamily="34" charset="0"/>
                <a:cs typeface="Calibri Light" panose="020F0302020204030204" pitchFamily="34" charset="0"/>
              </a:rPr>
              <a:t> chi-square test</a:t>
            </a:r>
            <a:r>
              <a:rPr lang="fr-CH" sz="1600" dirty="0">
                <a:latin typeface="Calibri Light" panose="020F0302020204030204" pitchFamily="34" charset="0"/>
                <a:cs typeface="Calibri Light" panose="020F0302020204030204" pitchFamily="34" charset="0"/>
              </a:rPr>
              <a:t>.</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Two-dimensional tables</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22</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7" name="Table 4">
            <a:extLst>
              <a:ext uri="{FF2B5EF4-FFF2-40B4-BE49-F238E27FC236}">
                <a16:creationId xmlns:a16="http://schemas.microsoft.com/office/drawing/2014/main" id="{FDC8E6D4-261B-4DA2-B3A8-5FDA85E26D08}"/>
              </a:ext>
            </a:extLst>
          </p:cNvPr>
          <p:cNvGraphicFramePr>
            <a:graphicFrameLocks noGrp="1"/>
          </p:cNvGraphicFramePr>
          <p:nvPr>
            <p:extLst>
              <p:ext uri="{D42A27DB-BD31-4B8C-83A1-F6EECF244321}">
                <p14:modId xmlns:p14="http://schemas.microsoft.com/office/powerpoint/2010/main" val="1765420388"/>
              </p:ext>
            </p:extLst>
          </p:nvPr>
        </p:nvGraphicFramePr>
        <p:xfrm>
          <a:off x="2711624" y="2636912"/>
          <a:ext cx="3168353" cy="1728192"/>
        </p:xfrm>
        <a:graphic>
          <a:graphicData uri="http://schemas.openxmlformats.org/drawingml/2006/table">
            <a:tbl>
              <a:tblPr firstRow="1" bandRow="1">
                <a:tableStyleId>{2D5ABB26-0587-4C30-8999-92F81FD0307C}</a:tableStyleId>
              </a:tblPr>
              <a:tblGrid>
                <a:gridCol w="1034564">
                  <a:extLst>
                    <a:ext uri="{9D8B030D-6E8A-4147-A177-3AD203B41FA5}">
                      <a16:colId xmlns:a16="http://schemas.microsoft.com/office/drawing/2014/main" val="2056625038"/>
                    </a:ext>
                  </a:extLst>
                </a:gridCol>
                <a:gridCol w="711263">
                  <a:extLst>
                    <a:ext uri="{9D8B030D-6E8A-4147-A177-3AD203B41FA5}">
                      <a16:colId xmlns:a16="http://schemas.microsoft.com/office/drawing/2014/main" val="4150080484"/>
                    </a:ext>
                  </a:extLst>
                </a:gridCol>
                <a:gridCol w="711263">
                  <a:extLst>
                    <a:ext uri="{9D8B030D-6E8A-4147-A177-3AD203B41FA5}">
                      <a16:colId xmlns:a16="http://schemas.microsoft.com/office/drawing/2014/main" val="1704627712"/>
                    </a:ext>
                  </a:extLst>
                </a:gridCol>
                <a:gridCol w="711263">
                  <a:extLst>
                    <a:ext uri="{9D8B030D-6E8A-4147-A177-3AD203B41FA5}">
                      <a16:colId xmlns:a16="http://schemas.microsoft.com/office/drawing/2014/main" val="1087693261"/>
                    </a:ext>
                  </a:extLst>
                </a:gridCol>
              </a:tblGrid>
              <a:tr h="432048">
                <a:tc>
                  <a:txBody>
                    <a:bodyPr/>
                    <a:lstStyle/>
                    <a:p>
                      <a:endParaRPr lang="en-CH"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b="1">
                          <a:latin typeface="Calibri Light" panose="020F0302020204030204" pitchFamily="34" charset="0"/>
                          <a:cs typeface="Calibri Light" panose="020F0302020204030204" pitchFamily="34" charset="0"/>
                        </a:rPr>
                        <a:t>When</a:t>
                      </a:r>
                      <a:endParaRPr lang="en-CH"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b="1">
                          <a:latin typeface="Calibri Light" panose="020F0302020204030204" pitchFamily="34" charset="0"/>
                          <a:cs typeface="Calibri Light" panose="020F0302020204030204" pitchFamily="34" charset="0"/>
                        </a:rPr>
                        <a:t>How</a:t>
                      </a:r>
                      <a:endParaRPr lang="en-CH"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b="1">
                          <a:latin typeface="Calibri Light" panose="020F0302020204030204" pitchFamily="34" charset="0"/>
                          <a:cs typeface="Calibri Light" panose="020F0302020204030204" pitchFamily="34" charset="0"/>
                        </a:rPr>
                        <a:t>Total</a:t>
                      </a:r>
                      <a:endParaRPr lang="en-CH"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986846670"/>
                  </a:ext>
                </a:extLst>
              </a:tr>
              <a:tr h="432048">
                <a:tc>
                  <a:txBody>
                    <a:bodyPr/>
                    <a:lstStyle/>
                    <a:p>
                      <a:pPr algn="r"/>
                      <a:r>
                        <a:rPr lang="en-US" sz="1400" b="1">
                          <a:latin typeface="Calibri Light" panose="020F0302020204030204" pitchFamily="34" charset="0"/>
                          <a:cs typeface="Calibri Light" panose="020F0302020204030204" pitchFamily="34" charset="0"/>
                        </a:rPr>
                        <a:t>1 duck</a:t>
                      </a:r>
                      <a:endParaRPr lang="en-CH"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a:latin typeface="Calibri Light" panose="020F0302020204030204" pitchFamily="34" charset="0"/>
                          <a:cs typeface="Calibri Light" panose="020F0302020204030204" pitchFamily="34" charset="0"/>
                        </a:rPr>
                        <a:t>4</a:t>
                      </a:r>
                      <a:endParaRPr lang="en-CH"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a:latin typeface="Calibri Light" panose="020F0302020204030204" pitchFamily="34" charset="0"/>
                          <a:cs typeface="Calibri Light" panose="020F0302020204030204" pitchFamily="34" charset="0"/>
                        </a:rPr>
                        <a:t>13</a:t>
                      </a:r>
                      <a:endParaRPr lang="en-CH"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a:latin typeface="Calibri Light" panose="020F0302020204030204" pitchFamily="34" charset="0"/>
                          <a:cs typeface="Calibri Light" panose="020F0302020204030204" pitchFamily="34" charset="0"/>
                        </a:rPr>
                        <a:t>17</a:t>
                      </a:r>
                      <a:endParaRPr lang="en-CH"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9771341"/>
                  </a:ext>
                </a:extLst>
              </a:tr>
              <a:tr h="432048">
                <a:tc>
                  <a:txBody>
                    <a:bodyPr/>
                    <a:lstStyle/>
                    <a:p>
                      <a:pPr algn="r"/>
                      <a:r>
                        <a:rPr lang="en-US" sz="1400" b="1">
                          <a:latin typeface="Calibri Light" panose="020F0302020204030204" pitchFamily="34" charset="0"/>
                          <a:cs typeface="Calibri Light" panose="020F0302020204030204" pitchFamily="34" charset="0"/>
                        </a:rPr>
                        <a:t>100 horses</a:t>
                      </a:r>
                      <a:endParaRPr lang="en-CH"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9</a:t>
                      </a:r>
                      <a:endParaRPr lang="en-CH"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6</a:t>
                      </a:r>
                      <a:endParaRPr lang="en-CH"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Calibri Light" panose="020F0302020204030204" pitchFamily="34" charset="0"/>
                          <a:cs typeface="Calibri Light" panose="020F0302020204030204" pitchFamily="34" charset="0"/>
                        </a:rPr>
                        <a:t>15</a:t>
                      </a:r>
                      <a:endParaRPr lang="en-CH"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59968109"/>
                  </a:ext>
                </a:extLst>
              </a:tr>
              <a:tr h="432048">
                <a:tc>
                  <a:txBody>
                    <a:bodyPr/>
                    <a:lstStyle/>
                    <a:p>
                      <a:pPr algn="r"/>
                      <a:r>
                        <a:rPr lang="en-US" sz="1400" b="1">
                          <a:latin typeface="Calibri Light" panose="020F0302020204030204" pitchFamily="34" charset="0"/>
                          <a:cs typeface="Calibri Light" panose="020F0302020204030204" pitchFamily="34" charset="0"/>
                        </a:rPr>
                        <a:t>Total</a:t>
                      </a:r>
                      <a:endParaRPr lang="en-CH"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ctr"/>
                      <a:r>
                        <a:rPr lang="en-US" sz="1400">
                          <a:latin typeface="Calibri Light" panose="020F0302020204030204" pitchFamily="34" charset="0"/>
                          <a:cs typeface="Calibri Light" panose="020F0302020204030204" pitchFamily="34" charset="0"/>
                        </a:rPr>
                        <a:t>13</a:t>
                      </a:r>
                      <a:endParaRPr lang="en-CH"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ctr"/>
                      <a:r>
                        <a:rPr lang="en-US" sz="1400" dirty="0">
                          <a:latin typeface="Calibri Light" panose="020F0302020204030204" pitchFamily="34" charset="0"/>
                          <a:cs typeface="Calibri Light" panose="020F0302020204030204" pitchFamily="34" charset="0"/>
                        </a:rPr>
                        <a:t>19</a:t>
                      </a:r>
                      <a:endParaRPr lang="en-CH"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ctr"/>
                      <a:r>
                        <a:rPr lang="en-US" sz="1400" dirty="0">
                          <a:latin typeface="Calibri Light" panose="020F0302020204030204" pitchFamily="34" charset="0"/>
                          <a:cs typeface="Calibri Light" panose="020F0302020204030204" pitchFamily="34" charset="0"/>
                        </a:rPr>
                        <a:t>N = 32</a:t>
                      </a:r>
                      <a:endParaRPr lang="en-CH"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533874372"/>
                  </a:ext>
                </a:extLst>
              </a:tr>
            </a:tbl>
          </a:graphicData>
        </a:graphic>
      </p:graphicFrame>
      <p:graphicFrame>
        <p:nvGraphicFramePr>
          <p:cNvPr id="8" name="Table 4">
            <a:extLst>
              <a:ext uri="{FF2B5EF4-FFF2-40B4-BE49-F238E27FC236}">
                <a16:creationId xmlns:a16="http://schemas.microsoft.com/office/drawing/2014/main" id="{E1AA5F93-0CD7-4D6F-82F7-2D4492C63EFA}"/>
              </a:ext>
            </a:extLst>
          </p:cNvPr>
          <p:cNvGraphicFramePr>
            <a:graphicFrameLocks noGrp="1"/>
          </p:cNvGraphicFramePr>
          <p:nvPr>
            <p:extLst>
              <p:ext uri="{D42A27DB-BD31-4B8C-83A1-F6EECF244321}">
                <p14:modId xmlns:p14="http://schemas.microsoft.com/office/powerpoint/2010/main" val="2542024855"/>
              </p:ext>
            </p:extLst>
          </p:nvPr>
        </p:nvGraphicFramePr>
        <p:xfrm>
          <a:off x="6240016" y="2636912"/>
          <a:ext cx="3168353" cy="1728192"/>
        </p:xfrm>
        <a:graphic>
          <a:graphicData uri="http://schemas.openxmlformats.org/drawingml/2006/table">
            <a:tbl>
              <a:tblPr firstRow="1" bandRow="1">
                <a:tableStyleId>{2D5ABB26-0587-4C30-8999-92F81FD0307C}</a:tableStyleId>
              </a:tblPr>
              <a:tblGrid>
                <a:gridCol w="1034564">
                  <a:extLst>
                    <a:ext uri="{9D8B030D-6E8A-4147-A177-3AD203B41FA5}">
                      <a16:colId xmlns:a16="http://schemas.microsoft.com/office/drawing/2014/main" val="2056625038"/>
                    </a:ext>
                  </a:extLst>
                </a:gridCol>
                <a:gridCol w="711263">
                  <a:extLst>
                    <a:ext uri="{9D8B030D-6E8A-4147-A177-3AD203B41FA5}">
                      <a16:colId xmlns:a16="http://schemas.microsoft.com/office/drawing/2014/main" val="4150080484"/>
                    </a:ext>
                  </a:extLst>
                </a:gridCol>
                <a:gridCol w="711263">
                  <a:extLst>
                    <a:ext uri="{9D8B030D-6E8A-4147-A177-3AD203B41FA5}">
                      <a16:colId xmlns:a16="http://schemas.microsoft.com/office/drawing/2014/main" val="1704627712"/>
                    </a:ext>
                  </a:extLst>
                </a:gridCol>
                <a:gridCol w="711263">
                  <a:extLst>
                    <a:ext uri="{9D8B030D-6E8A-4147-A177-3AD203B41FA5}">
                      <a16:colId xmlns:a16="http://schemas.microsoft.com/office/drawing/2014/main" val="1087693261"/>
                    </a:ext>
                  </a:extLst>
                </a:gridCol>
              </a:tblGrid>
              <a:tr h="432048">
                <a:tc>
                  <a:txBody>
                    <a:bodyPr/>
                    <a:lstStyle/>
                    <a:p>
                      <a:endParaRPr lang="en-CH"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b="1">
                          <a:latin typeface="Calibri Light" panose="020F0302020204030204" pitchFamily="34" charset="0"/>
                          <a:cs typeface="Calibri Light" panose="020F0302020204030204" pitchFamily="34" charset="0"/>
                        </a:rPr>
                        <a:t>When</a:t>
                      </a:r>
                      <a:endParaRPr lang="en-CH"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b="1">
                          <a:latin typeface="Calibri Light" panose="020F0302020204030204" pitchFamily="34" charset="0"/>
                          <a:cs typeface="Calibri Light" panose="020F0302020204030204" pitchFamily="34" charset="0"/>
                        </a:rPr>
                        <a:t>How</a:t>
                      </a:r>
                      <a:endParaRPr lang="en-CH"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b="1">
                          <a:latin typeface="Calibri Light" panose="020F0302020204030204" pitchFamily="34" charset="0"/>
                          <a:cs typeface="Calibri Light" panose="020F0302020204030204" pitchFamily="34" charset="0"/>
                        </a:rPr>
                        <a:t>Prop.</a:t>
                      </a:r>
                      <a:endParaRPr lang="en-CH" sz="14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986846670"/>
                  </a:ext>
                </a:extLst>
              </a:tr>
              <a:tr h="432048">
                <a:tc>
                  <a:txBody>
                    <a:bodyPr/>
                    <a:lstStyle/>
                    <a:p>
                      <a:pPr algn="r"/>
                      <a:r>
                        <a:rPr lang="en-US" sz="1400" b="1">
                          <a:latin typeface="Calibri Light" panose="020F0302020204030204" pitchFamily="34" charset="0"/>
                          <a:cs typeface="Calibri Light" panose="020F0302020204030204" pitchFamily="34" charset="0"/>
                        </a:rPr>
                        <a:t>1 duck</a:t>
                      </a:r>
                      <a:endParaRPr lang="en-CH"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a:latin typeface="Calibri Light" panose="020F0302020204030204" pitchFamily="34" charset="0"/>
                          <a:cs typeface="Calibri Light" panose="020F0302020204030204" pitchFamily="34" charset="0"/>
                        </a:rPr>
                        <a:t>0.125</a:t>
                      </a:r>
                      <a:endParaRPr lang="en-CH"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a:latin typeface="Calibri Light" panose="020F0302020204030204" pitchFamily="34" charset="0"/>
                          <a:cs typeface="Calibri Light" panose="020F0302020204030204" pitchFamily="34" charset="0"/>
                        </a:rPr>
                        <a:t>0.406</a:t>
                      </a:r>
                      <a:endParaRPr lang="en-CH"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a:latin typeface="Calibri Light" panose="020F0302020204030204" pitchFamily="34" charset="0"/>
                          <a:cs typeface="Calibri Light" panose="020F0302020204030204" pitchFamily="34" charset="0"/>
                        </a:rPr>
                        <a:t>0.531</a:t>
                      </a:r>
                      <a:endParaRPr lang="en-CH"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9771341"/>
                  </a:ext>
                </a:extLst>
              </a:tr>
              <a:tr h="432048">
                <a:tc>
                  <a:txBody>
                    <a:bodyPr/>
                    <a:lstStyle/>
                    <a:p>
                      <a:pPr algn="r"/>
                      <a:r>
                        <a:rPr lang="en-US" sz="1400" b="1" dirty="0">
                          <a:latin typeface="Calibri Light" panose="020F0302020204030204" pitchFamily="34" charset="0"/>
                          <a:cs typeface="Calibri Light" panose="020F0302020204030204" pitchFamily="34" charset="0"/>
                        </a:rPr>
                        <a:t>100 horses</a:t>
                      </a:r>
                      <a:endParaRPr lang="en-CH" sz="14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Calibri Light" panose="020F0302020204030204" pitchFamily="34" charset="0"/>
                          <a:cs typeface="Calibri Light" panose="020F0302020204030204" pitchFamily="34" charset="0"/>
                        </a:rPr>
                        <a:t>0.281</a:t>
                      </a:r>
                      <a:endParaRPr lang="en-CH"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Calibri Light" panose="020F0302020204030204" pitchFamily="34" charset="0"/>
                          <a:cs typeface="Calibri Light" panose="020F0302020204030204" pitchFamily="34" charset="0"/>
                        </a:rPr>
                        <a:t>0.188</a:t>
                      </a:r>
                      <a:endParaRPr lang="en-CH"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Calibri Light" panose="020F0302020204030204" pitchFamily="34" charset="0"/>
                          <a:cs typeface="Calibri Light" panose="020F0302020204030204" pitchFamily="34" charset="0"/>
                        </a:rPr>
                        <a:t>0.469</a:t>
                      </a:r>
                      <a:endParaRPr lang="en-CH"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59968109"/>
                  </a:ext>
                </a:extLst>
              </a:tr>
              <a:tr h="432048">
                <a:tc>
                  <a:txBody>
                    <a:bodyPr/>
                    <a:lstStyle/>
                    <a:p>
                      <a:pPr algn="r"/>
                      <a:r>
                        <a:rPr lang="en-US" sz="1400" b="1">
                          <a:latin typeface="Calibri Light" panose="020F0302020204030204" pitchFamily="34" charset="0"/>
                          <a:cs typeface="Calibri Light" panose="020F0302020204030204" pitchFamily="34" charset="0"/>
                        </a:rPr>
                        <a:t>Prop.</a:t>
                      </a:r>
                      <a:endParaRPr lang="en-CH" sz="14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ctr"/>
                      <a:r>
                        <a:rPr lang="en-US" sz="1400" dirty="0">
                          <a:latin typeface="Calibri Light" panose="020F0302020204030204" pitchFamily="34" charset="0"/>
                          <a:cs typeface="Calibri Light" panose="020F0302020204030204" pitchFamily="34" charset="0"/>
                        </a:rPr>
                        <a:t>0.406</a:t>
                      </a:r>
                      <a:endParaRPr lang="en-CH"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ctr"/>
                      <a:r>
                        <a:rPr lang="en-US" sz="1400" dirty="0">
                          <a:latin typeface="Calibri Light" panose="020F0302020204030204" pitchFamily="34" charset="0"/>
                          <a:cs typeface="Calibri Light" panose="020F0302020204030204" pitchFamily="34" charset="0"/>
                        </a:rPr>
                        <a:t>0.594</a:t>
                      </a:r>
                      <a:endParaRPr lang="en-CH"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ctr"/>
                      <a:r>
                        <a:rPr lang="en-US" sz="1400" dirty="0">
                          <a:latin typeface="Calibri Light" panose="020F0302020204030204" pitchFamily="34" charset="0"/>
                          <a:cs typeface="Calibri Light" panose="020F0302020204030204" pitchFamily="34" charset="0"/>
                        </a:rPr>
                        <a:t>1.000</a:t>
                      </a:r>
                      <a:endParaRPr lang="en-CH"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533874372"/>
                  </a:ext>
                </a:extLst>
              </a:tr>
            </a:tbl>
          </a:graphicData>
        </a:graphic>
      </p:graphicFrame>
    </p:spTree>
    <p:extLst>
      <p:ext uri="{BB962C8B-B14F-4D97-AF65-F5344CB8AC3E}">
        <p14:creationId xmlns:p14="http://schemas.microsoft.com/office/powerpoint/2010/main" val="3204483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9433048" cy="4925144"/>
          </a:xfrm>
        </p:spPr>
        <p:txBody>
          <a:bodyPr>
            <a:normAutofit/>
          </a:bodyPr>
          <a:lstStyle/>
          <a:p>
            <a:pPr marL="0" indent="0">
              <a:buNone/>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freqtable</a:t>
            </a:r>
            <a:r>
              <a:rPr lang="en-US" sz="1200" dirty="0">
                <a:latin typeface="Courier New" panose="02070309020205020404" pitchFamily="49" charset="0"/>
                <a:cs typeface="Courier New" panose="02070309020205020404" pitchFamily="49" charset="0"/>
              </a:rPr>
              <a:t> &lt;- array(</a:t>
            </a:r>
            <a:r>
              <a:rPr lang="en-US" sz="1200" b="1" dirty="0">
                <a:solidFill>
                  <a:srgbClr val="0070C0"/>
                </a:solidFill>
                <a:latin typeface="Courier New" panose="02070309020205020404" pitchFamily="49" charset="0"/>
                <a:cs typeface="Courier New" panose="02070309020205020404" pitchFamily="49" charset="0"/>
              </a:rPr>
              <a:t>data</a:t>
            </a:r>
            <a:r>
              <a:rPr lang="en-US" sz="1200" dirty="0">
                <a:latin typeface="Courier New" panose="02070309020205020404" pitchFamily="49" charset="0"/>
                <a:cs typeface="Courier New" panose="02070309020205020404" pitchFamily="49" charset="0"/>
              </a:rPr>
              <a:t>=c(4,9,13,6), </a:t>
            </a:r>
            <a:r>
              <a:rPr lang="en-US" sz="1200" b="1" dirty="0">
                <a:solidFill>
                  <a:srgbClr val="0070C0"/>
                </a:solidFill>
                <a:latin typeface="Courier New" panose="02070309020205020404" pitchFamily="49" charset="0"/>
                <a:cs typeface="Courier New" panose="02070309020205020404" pitchFamily="49" charset="0"/>
              </a:rPr>
              <a:t>dim</a:t>
            </a:r>
            <a:r>
              <a:rPr lang="en-US" sz="1200" dirty="0">
                <a:latin typeface="Courier New" panose="02070309020205020404" pitchFamily="49" charset="0"/>
                <a:cs typeface="Courier New" panose="02070309020205020404" pitchFamily="49" charset="0"/>
              </a:rPr>
              <a:t>=c(2,2), </a:t>
            </a:r>
            <a:r>
              <a:rPr lang="en-US" sz="1200" b="1" dirty="0" err="1">
                <a:solidFill>
                  <a:srgbClr val="0070C0"/>
                </a:solidFill>
                <a:latin typeface="Courier New" panose="02070309020205020404" pitchFamily="49" charset="0"/>
                <a:cs typeface="Courier New" panose="02070309020205020404" pitchFamily="49" charset="0"/>
              </a:rPr>
              <a:t>dimnames</a:t>
            </a:r>
            <a:r>
              <a:rPr lang="en-US" sz="1200" dirty="0">
                <a:latin typeface="Courier New" panose="02070309020205020404" pitchFamily="49" charset="0"/>
                <a:cs typeface="Courier New" panose="02070309020205020404" pitchFamily="49" charset="0"/>
              </a:rPr>
              <a:t>=list(Fight=c("One 	          </a:t>
            </a:r>
          </a:p>
          <a:p>
            <a:pPr marL="0" indent="0">
              <a:buNone/>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duck","Hundred</a:t>
            </a:r>
            <a:r>
              <a:rPr lang="en-US" sz="1200" dirty="0">
                <a:latin typeface="Courier New" panose="02070309020205020404" pitchFamily="49" charset="0"/>
                <a:cs typeface="Courier New" panose="02070309020205020404" pitchFamily="49" charset="0"/>
              </a:rPr>
              <a:t> horses"), Death=c("</a:t>
            </a:r>
            <a:r>
              <a:rPr lang="en-US" sz="1200" dirty="0" err="1">
                <a:latin typeface="Courier New" panose="02070309020205020404" pitchFamily="49" charset="0"/>
                <a:cs typeface="Courier New" panose="02070309020205020404" pitchFamily="49" charset="0"/>
              </a:rPr>
              <a:t>When","How</a:t>
            </a:r>
            <a:r>
              <a:rPr lang="en-US" sz="1200" dirty="0">
                <a:latin typeface="Courier New" panose="02070309020205020404" pitchFamily="49" charset="0"/>
                <a:cs typeface="Courier New" panose="02070309020205020404" pitchFamily="49" charset="0"/>
              </a:rPr>
              <a:t>")))</a:t>
            </a:r>
          </a:p>
          <a:p>
            <a:pPr marL="0" indent="0">
              <a:buNone/>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freqtable</a:t>
            </a:r>
            <a:endParaRPr lang="en-US" sz="1200" dirty="0">
              <a:latin typeface="Courier New" panose="02070309020205020404" pitchFamily="49" charset="0"/>
              <a:cs typeface="Courier New" panose="02070309020205020404" pitchFamily="49" charset="0"/>
            </a:endParaRPr>
          </a:p>
          <a:p>
            <a:pPr marL="0" indent="0">
              <a:buNone/>
            </a:pPr>
            <a:endParaRPr lang="en-US" sz="1200" dirty="0">
              <a:latin typeface="Courier New" panose="02070309020205020404" pitchFamily="49" charset="0"/>
              <a:cs typeface="Courier New" panose="02070309020205020404" pitchFamily="49" charset="0"/>
            </a:endParaRPr>
          </a:p>
          <a:p>
            <a:pPr marL="0" indent="0">
              <a:buNone/>
            </a:pPr>
            <a:endParaRPr lang="en-US" sz="1200" dirty="0">
              <a:latin typeface="Courier New" panose="02070309020205020404" pitchFamily="49" charset="0"/>
              <a:cs typeface="Courier New" panose="02070309020205020404" pitchFamily="49" charset="0"/>
            </a:endParaRPr>
          </a:p>
          <a:p>
            <a:pPr marL="0" indent="0">
              <a:buNone/>
            </a:pPr>
            <a:endParaRPr lang="en-US" sz="1200" dirty="0">
              <a:latin typeface="Courier New" panose="02070309020205020404" pitchFamily="49" charset="0"/>
              <a:cs typeface="Courier New" panose="02070309020205020404" pitchFamily="49" charset="0"/>
            </a:endParaRPr>
          </a:p>
          <a:p>
            <a:pPr marL="0" indent="0">
              <a:buNone/>
            </a:pPr>
            <a:endParaRPr lang="en-US" sz="1200" dirty="0">
              <a:latin typeface="Courier New" panose="02070309020205020404" pitchFamily="49" charset="0"/>
              <a:cs typeface="Courier New" panose="02070309020205020404" pitchFamily="49" charset="0"/>
            </a:endParaRPr>
          </a:p>
          <a:p>
            <a:pPr marL="0" indent="0">
              <a:buNone/>
            </a:pPr>
            <a:endParaRPr lang="en-US" sz="1200" dirty="0">
              <a:latin typeface="Courier New" panose="02070309020205020404" pitchFamily="49" charset="0"/>
              <a:cs typeface="Courier New" panose="02070309020205020404" pitchFamily="49" charset="0"/>
            </a:endParaRPr>
          </a:p>
          <a:p>
            <a:pPr marL="0" indent="0">
              <a:buNone/>
            </a:pP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chisq.test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freqtab</a:t>
            </a:r>
            <a:r>
              <a:rPr lang="en-US" sz="1200" dirty="0">
                <a:latin typeface="Courier New" panose="02070309020205020404" pitchFamily="49" charset="0"/>
                <a:cs typeface="Courier New" panose="02070309020205020404" pitchFamily="49" charset="0"/>
              </a:rPr>
              <a:t>, correct=FALSE)</a:t>
            </a:r>
            <a:endParaRPr lang="fr-CH" sz="1200" dirty="0">
              <a:latin typeface="Courier New" panose="02070309020205020404" pitchFamily="49" charset="0"/>
              <a:cs typeface="Courier New" panose="02070309020205020404" pitchFamily="49" charset="0"/>
            </a:endParaRPr>
          </a:p>
          <a:p>
            <a:endParaRPr lang="fr-CH" sz="1600" dirty="0">
              <a:latin typeface="Times New Roman" panose="02020603050405020304" pitchFamily="18" charset="0"/>
              <a:cs typeface="Times New Roman" panose="02020603050405020304" pitchFamily="18" charset="0"/>
            </a:endParaRPr>
          </a:p>
          <a:p>
            <a:r>
              <a:rPr lang="fr-CH" sz="1600" dirty="0">
                <a:latin typeface="Calibri Light" panose="020F0302020204030204" pitchFamily="34" charset="0"/>
                <a:cs typeface="Calibri Light" panose="020F0302020204030204" pitchFamily="34" charset="0"/>
              </a:rPr>
              <a:t>The output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even</a:t>
            </a:r>
            <a:r>
              <a:rPr lang="fr-CH" sz="1600" dirty="0">
                <a:latin typeface="Calibri Light" panose="020F0302020204030204" pitchFamily="34" charset="0"/>
                <a:cs typeface="Calibri Light" panose="020F0302020204030204" pitchFamily="34" charset="0"/>
              </a:rPr>
              <a:t> more minimal </a:t>
            </a:r>
            <a:r>
              <a:rPr lang="fr-CH" sz="1600" dirty="0" err="1">
                <a:latin typeface="Calibri Light" panose="020F0302020204030204" pitchFamily="34" charset="0"/>
                <a:cs typeface="Calibri Light" panose="020F0302020204030204" pitchFamily="34" charset="0"/>
              </a:rPr>
              <a:t>than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what</a:t>
            </a:r>
            <a:r>
              <a:rPr lang="fr-CH" sz="1600" dirty="0">
                <a:latin typeface="Calibri Light" panose="020F0302020204030204" pitchFamily="34" charset="0"/>
                <a:cs typeface="Calibri Light" panose="020F0302020204030204" pitchFamily="34" charset="0"/>
              </a:rPr>
              <a:t> </a:t>
            </a:r>
            <a:r>
              <a:rPr lang="fr-CH" sz="1600" dirty="0" err="1">
                <a:latin typeface="Courier New" panose="02070309020205020404" pitchFamily="49" charset="0"/>
                <a:cs typeface="Courier New" panose="02070309020205020404" pitchFamily="49" charset="0"/>
              </a:rPr>
              <a:t>prop.test</a:t>
            </a:r>
            <a:r>
              <a:rPr lang="fr-CH" sz="1600" dirty="0">
                <a:latin typeface="Times New Roman" panose="02020603050405020304" pitchFamily="18" charset="0"/>
                <a:cs typeface="Times New Roman" panose="02020603050405020304" pitchFamily="18" charset="0"/>
              </a:rPr>
              <a:t> </a:t>
            </a:r>
            <a:r>
              <a:rPr lang="fr-CH" sz="1600" dirty="0" err="1">
                <a:latin typeface="Calibri Light" panose="020F0302020204030204" pitchFamily="34" charset="0"/>
                <a:cs typeface="Calibri Light" panose="020F0302020204030204" pitchFamily="34" charset="0"/>
              </a:rPr>
              <a:t>reported</a:t>
            </a:r>
            <a:r>
              <a:rPr lang="fr-CH" sz="1600" dirty="0">
                <a:latin typeface="Calibri Light" panose="020F0302020204030204" pitchFamily="34" charset="0"/>
                <a:cs typeface="Calibri Light" panose="020F0302020204030204" pitchFamily="34" charset="0"/>
              </a:rPr>
              <a:t>. The </a:t>
            </a:r>
            <a:r>
              <a:rPr lang="fr-CH" sz="1600" i="1" dirty="0">
                <a:latin typeface="Calibri Light" panose="020F0302020204030204" pitchFamily="34" charset="0"/>
                <a:cs typeface="Calibri Light" panose="020F0302020204030204" pitchFamily="34" charset="0"/>
              </a:rPr>
              <a:t>p</a:t>
            </a:r>
            <a:r>
              <a:rPr lang="fr-CH" sz="1600" dirty="0">
                <a:latin typeface="Calibri Light" panose="020F0302020204030204" pitchFamily="34" charset="0"/>
                <a:cs typeface="Calibri Light" panose="020F0302020204030204" pitchFamily="34" charset="0"/>
              </a:rPr>
              <a:t>-value </a:t>
            </a:r>
            <a:r>
              <a:rPr lang="fr-CH" sz="1600" dirty="0" err="1">
                <a:latin typeface="Calibri Light" panose="020F0302020204030204" pitchFamily="34" charset="0"/>
                <a:cs typeface="Calibri Light" panose="020F0302020204030204" pitchFamily="34" charset="0"/>
              </a:rPr>
              <a:t>would</a:t>
            </a:r>
            <a:r>
              <a:rPr lang="fr-CH" sz="1600" dirty="0">
                <a:latin typeface="Calibri Light" panose="020F0302020204030204" pitchFamily="34" charset="0"/>
                <a:cs typeface="Calibri Light" panose="020F0302020204030204" pitchFamily="34" charset="0"/>
              </a:rPr>
              <a:t> have </a:t>
            </a:r>
            <a:r>
              <a:rPr lang="fr-CH" sz="1600" dirty="0" err="1">
                <a:latin typeface="Calibri Light" panose="020F0302020204030204" pitchFamily="34" charset="0"/>
                <a:cs typeface="Calibri Light" panose="020F0302020204030204" pitchFamily="34" charset="0"/>
              </a:rPr>
              <a:t>exceeded</a:t>
            </a:r>
            <a:r>
              <a:rPr lang="fr-CH" sz="1600" dirty="0">
                <a:latin typeface="Calibri Light" panose="020F0302020204030204" pitchFamily="34" charset="0"/>
                <a:cs typeface="Calibri Light" panose="020F0302020204030204" pitchFamily="34" charset="0"/>
              </a:rPr>
              <a:t> 0.05 if Yates' </a:t>
            </a:r>
            <a:r>
              <a:rPr lang="fr-CH" sz="1600" dirty="0" err="1">
                <a:latin typeface="Calibri Light" panose="020F0302020204030204" pitchFamily="34" charset="0"/>
                <a:cs typeface="Calibri Light" panose="020F0302020204030204" pitchFamily="34" charset="0"/>
              </a:rPr>
              <a:t>continuity</a:t>
            </a:r>
            <a:r>
              <a:rPr lang="fr-CH" sz="1600" dirty="0">
                <a:latin typeface="Calibri Light" panose="020F0302020204030204" pitchFamily="34" charset="0"/>
                <a:cs typeface="Calibri Light" panose="020F0302020204030204" pitchFamily="34" charset="0"/>
              </a:rPr>
              <a:t> correction </a:t>
            </a:r>
            <a:r>
              <a:rPr lang="fr-CH" sz="1600" dirty="0" err="1">
                <a:latin typeface="Calibri Light" panose="020F0302020204030204" pitchFamily="34" charset="0"/>
                <a:cs typeface="Calibri Light" panose="020F0302020204030204" pitchFamily="34" charset="0"/>
              </a:rPr>
              <a:t>had</a:t>
            </a:r>
            <a:r>
              <a:rPr lang="fr-CH" sz="1600" dirty="0">
                <a:latin typeface="Calibri Light" panose="020F0302020204030204" pitchFamily="34" charset="0"/>
                <a:cs typeface="Calibri Light" panose="020F0302020204030204" pitchFamily="34" charset="0"/>
              </a:rPr>
              <a:t> been </a:t>
            </a:r>
            <a:r>
              <a:rPr lang="fr-CH" sz="1600" dirty="0" err="1">
                <a:latin typeface="Calibri Light" panose="020F0302020204030204" pitchFamily="34" charset="0"/>
                <a:cs typeface="Calibri Light" panose="020F0302020204030204" pitchFamily="34" charset="0"/>
              </a:rPr>
              <a:t>applied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so</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somewhat</a:t>
            </a:r>
            <a:r>
              <a:rPr lang="fr-CH" sz="1600" dirty="0">
                <a:latin typeface="Calibri Light" panose="020F0302020204030204" pitchFamily="34" charset="0"/>
                <a:cs typeface="Calibri Light" panose="020F0302020204030204" pitchFamily="34" charset="0"/>
              </a:rPr>
              <a:t> marginal </a:t>
            </a:r>
            <a:r>
              <a:rPr lang="fr-CH" sz="1600" dirty="0" err="1">
                <a:latin typeface="Calibri Light" panose="020F0302020204030204" pitchFamily="34" charset="0"/>
                <a:cs typeface="Calibri Light" panose="020F0302020204030204" pitchFamily="34" charset="0"/>
              </a:rPr>
              <a:t>evidence</a:t>
            </a:r>
            <a:r>
              <a:rPr lang="fr-CH" sz="1600" dirty="0">
                <a:latin typeface="Calibri Light" panose="020F0302020204030204" pitchFamily="34" charset="0"/>
                <a:cs typeface="Calibri Light" panose="020F0302020204030204" pitchFamily="34" charset="0"/>
              </a:rPr>
              <a:t> for </a:t>
            </a:r>
            <a:r>
              <a:rPr lang="fr-CH" sz="1600" dirty="0" err="1">
                <a:latin typeface="Calibri Light" panose="020F0302020204030204" pitchFamily="34" charset="0"/>
                <a:cs typeface="Calibri Light" panose="020F0302020204030204" pitchFamily="34" charset="0"/>
              </a:rPr>
              <a:t>significance</a:t>
            </a:r>
            <a:r>
              <a:rPr lang="fr-CH" sz="1600" dirty="0">
                <a:latin typeface="Calibri Light" panose="020F0302020204030204" pitchFamily="34" charset="0"/>
                <a:cs typeface="Calibri Light" panose="020F0302020204030204" pitchFamily="34" charset="0"/>
              </a:rPr>
              <a:t>. How do </a:t>
            </a:r>
            <a:r>
              <a:rPr lang="fr-CH" sz="1600" dirty="0" err="1">
                <a:latin typeface="Calibri Light" panose="020F0302020204030204" pitchFamily="34" charset="0"/>
                <a:cs typeface="Calibri Light" panose="020F0302020204030204" pitchFamily="34" charset="0"/>
              </a:rPr>
              <a:t>we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interpret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result</a:t>
            </a:r>
            <a:r>
              <a:rPr lang="fr-CH" sz="1600" dirty="0">
                <a:latin typeface="Calibri Light" panose="020F0302020204030204" pitchFamily="34" charset="0"/>
                <a:cs typeface="Calibri Light" panose="020F0302020204030204" pitchFamily="34" charset="0"/>
              </a:rPr>
              <a:t>? There are a </a:t>
            </a:r>
            <a:r>
              <a:rPr lang="fr-CH" sz="1600" dirty="0" err="1">
                <a:latin typeface="Calibri Light" panose="020F0302020204030204" pitchFamily="34" charset="0"/>
                <a:cs typeface="Calibri Light" panose="020F0302020204030204" pitchFamily="34" charset="0"/>
              </a:rPr>
              <a:t>number</a:t>
            </a:r>
            <a:r>
              <a:rPr lang="fr-CH" sz="1600" dirty="0">
                <a:latin typeface="Calibri Light" panose="020F0302020204030204" pitchFamily="34" charset="0"/>
                <a:cs typeface="Calibri Light" panose="020F0302020204030204" pitchFamily="34" charset="0"/>
              </a:rPr>
              <a:t> of </a:t>
            </a:r>
            <a:r>
              <a:rPr lang="fr-CH" sz="1600" dirty="0" err="1">
                <a:latin typeface="Calibri Light" panose="020F0302020204030204" pitchFamily="34" charset="0"/>
                <a:cs typeface="Calibri Light" panose="020F0302020204030204" pitchFamily="34" charset="0"/>
              </a:rPr>
              <a:t>equivalent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ways</a:t>
            </a:r>
            <a:r>
              <a:rPr lang="fr-CH" sz="1600" dirty="0">
                <a:latin typeface="Calibri Light" panose="020F0302020204030204" pitchFamily="34" charset="0"/>
                <a:cs typeface="Calibri Light" panose="020F0302020204030204" pitchFamily="34" charset="0"/>
              </a:rPr>
              <a:t> to state the </a:t>
            </a:r>
            <a:r>
              <a:rPr lang="fr-CH" sz="1600" dirty="0" err="1">
                <a:latin typeface="Calibri Light" panose="020F0302020204030204" pitchFamily="34" charset="0"/>
                <a:cs typeface="Calibri Light" panose="020F0302020204030204" pitchFamily="34" charset="0"/>
              </a:rPr>
              <a:t>effect</a:t>
            </a:r>
            <a:r>
              <a:rPr lang="fr-CH" sz="1600" dirty="0">
                <a:latin typeface="Calibri Light" panose="020F0302020204030204" pitchFamily="34" charset="0"/>
                <a:cs typeface="Calibri Light" panose="020F0302020204030204" pitchFamily="34" charset="0"/>
              </a:rPr>
              <a:t>:</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Pearson's chi-square test</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23</a:t>
            </a:fld>
            <a:endParaRPr lang="en-GB"/>
          </a:p>
        </p:txBody>
      </p:sp>
      <p:sp>
        <p:nvSpPr>
          <p:cNvPr id="7" name="TextBox 6">
            <a:extLst>
              <a:ext uri="{FF2B5EF4-FFF2-40B4-BE49-F238E27FC236}">
                <a16:creationId xmlns:a16="http://schemas.microsoft.com/office/drawing/2014/main" id="{E04404CD-7E2C-4532-A4A8-74176A3628F1}"/>
              </a:ext>
            </a:extLst>
          </p:cNvPr>
          <p:cNvSpPr txBox="1"/>
          <p:nvPr/>
        </p:nvSpPr>
        <p:spPr>
          <a:xfrm>
            <a:off x="5546014" y="2420889"/>
            <a:ext cx="4510426" cy="830997"/>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vl2pPr marL="0" lvl="1">
              <a:defRPr sz="1200">
                <a:latin typeface="Courier New" panose="02070309020205020404" pitchFamily="49" charset="0"/>
                <a:cs typeface="Courier New" panose="02070309020205020404" pitchFamily="49" charset="0"/>
              </a:defRPr>
            </a:lvl2pPr>
          </a:lstStyle>
          <a:p>
            <a:r>
              <a:rPr lang="en-CH"/>
              <a:t>Pearson's Chi-squared test</a:t>
            </a:r>
          </a:p>
          <a:p>
            <a:endParaRPr lang="en-CH"/>
          </a:p>
          <a:p>
            <a:r>
              <a:rPr lang="en-CH"/>
              <a:t>data:  tab</a:t>
            </a:r>
          </a:p>
          <a:p>
            <a:r>
              <a:rPr lang="en-CH"/>
              <a:t>X-squared = 4.3942, df = 1, p-value = 0.03606</a:t>
            </a:r>
          </a:p>
        </p:txBody>
      </p:sp>
      <p:cxnSp>
        <p:nvCxnSpPr>
          <p:cNvPr id="8" name="Straight Connector 7">
            <a:extLst>
              <a:ext uri="{FF2B5EF4-FFF2-40B4-BE49-F238E27FC236}">
                <a16:creationId xmlns:a16="http://schemas.microsoft.com/office/drawing/2014/main" id="{4BF1D29B-5D3E-460F-87B9-88D140E53304}"/>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51BE7AF-340E-434D-B2BE-A2F6C81F50C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10" name="TextBox 9">
            <a:extLst>
              <a:ext uri="{FF2B5EF4-FFF2-40B4-BE49-F238E27FC236}">
                <a16:creationId xmlns:a16="http://schemas.microsoft.com/office/drawing/2014/main" id="{7CBE26A6-C4F1-4B69-BB68-AAF4073A1062}"/>
              </a:ext>
            </a:extLst>
          </p:cNvPr>
          <p:cNvSpPr txBox="1"/>
          <p:nvPr/>
        </p:nvSpPr>
        <p:spPr>
          <a:xfrm>
            <a:off x="1127448" y="5032698"/>
            <a:ext cx="10657184" cy="1169551"/>
          </a:xfrm>
          <a:prstGeom prst="rect">
            <a:avLst/>
          </a:prstGeom>
          <a:noFill/>
        </p:spPr>
        <p:txBody>
          <a:bodyPr wrap="square">
            <a:spAutoFit/>
          </a:bodyPr>
          <a:lstStyle/>
          <a:p>
            <a:pPr lvl="2">
              <a:buFont typeface="Wingdings" panose="05000000000000000000" pitchFamily="2" charset="2"/>
              <a:buChar char="Ø"/>
            </a:pPr>
            <a:r>
              <a:rPr lang="fr-CH" sz="1400" i="1" dirty="0">
                <a:latin typeface="Calibri Light" panose="020F0302020204030204" pitchFamily="34" charset="0"/>
                <a:cs typeface="Calibri Light" panose="020F0302020204030204" pitchFamily="34" charset="0"/>
              </a:rPr>
              <a:t>The distribution of </a:t>
            </a:r>
            <a:r>
              <a:rPr lang="fr-CH" sz="1400" i="1" dirty="0" err="1">
                <a:latin typeface="Calibri Light" panose="020F0302020204030204" pitchFamily="34" charset="0"/>
                <a:cs typeface="Calibri Light" panose="020F0302020204030204" pitchFamily="34" charset="0"/>
              </a:rPr>
              <a:t>fight</a:t>
            </a:r>
            <a:r>
              <a:rPr lang="fr-CH" sz="1400" i="1" dirty="0">
                <a:latin typeface="Calibri Light" panose="020F0302020204030204" pitchFamily="34" charset="0"/>
                <a:cs typeface="Calibri Light" panose="020F0302020204030204" pitchFamily="34" charset="0"/>
              </a:rPr>
              <a:t> </a:t>
            </a:r>
            <a:r>
              <a:rPr lang="fr-CH" sz="1400" i="1" dirty="0" err="1">
                <a:latin typeface="Calibri Light" panose="020F0302020204030204" pitchFamily="34" charset="0"/>
                <a:cs typeface="Calibri Light" panose="020F0302020204030204" pitchFamily="34" charset="0"/>
              </a:rPr>
              <a:t>choices</a:t>
            </a:r>
            <a:r>
              <a:rPr lang="fr-CH" sz="1400" i="1" dirty="0">
                <a:latin typeface="Calibri Light" panose="020F0302020204030204" pitchFamily="34" charset="0"/>
                <a:cs typeface="Calibri Light" panose="020F0302020204030204" pitchFamily="34" charset="0"/>
              </a:rPr>
              <a:t> </a:t>
            </a:r>
            <a:r>
              <a:rPr lang="fr-CH" sz="1400" i="1" dirty="0" err="1">
                <a:latin typeface="Calibri Light" panose="020F0302020204030204" pitchFamily="34" charset="0"/>
                <a:cs typeface="Calibri Light" panose="020F0302020204030204" pitchFamily="34" charset="0"/>
              </a:rPr>
              <a:t>is</a:t>
            </a:r>
            <a:r>
              <a:rPr lang="fr-CH" sz="1400" i="1" dirty="0">
                <a:latin typeface="Calibri Light" panose="020F0302020204030204" pitchFamily="34" charset="0"/>
                <a:cs typeface="Calibri Light" panose="020F0302020204030204" pitchFamily="34" charset="0"/>
              </a:rPr>
              <a:t> </a:t>
            </a:r>
            <a:r>
              <a:rPr lang="fr-CH" sz="1400" i="1" dirty="0" err="1">
                <a:latin typeface="Calibri Light" panose="020F0302020204030204" pitchFamily="34" charset="0"/>
                <a:cs typeface="Calibri Light" panose="020F0302020204030204" pitchFamily="34" charset="0"/>
              </a:rPr>
              <a:t>significantly</a:t>
            </a:r>
            <a:r>
              <a:rPr lang="fr-CH" sz="1400" i="1" dirty="0">
                <a:latin typeface="Calibri Light" panose="020F0302020204030204" pitchFamily="34" charset="0"/>
                <a:cs typeface="Calibri Light" panose="020F0302020204030204" pitchFamily="34" charset="0"/>
              </a:rPr>
              <a:t> </a:t>
            </a:r>
            <a:r>
              <a:rPr lang="fr-CH" sz="1400" i="1" dirty="0" err="1">
                <a:latin typeface="Calibri Light" panose="020F0302020204030204" pitchFamily="34" charset="0"/>
                <a:cs typeface="Calibri Light" panose="020F0302020204030204" pitchFamily="34" charset="0"/>
              </a:rPr>
              <a:t>different</a:t>
            </a:r>
            <a:r>
              <a:rPr lang="fr-CH" sz="1400" i="1" dirty="0">
                <a:latin typeface="Calibri Light" panose="020F0302020204030204" pitchFamily="34" charset="0"/>
                <a:cs typeface="Calibri Light" panose="020F0302020204030204" pitchFamily="34" charset="0"/>
              </a:rPr>
              <a:t> </a:t>
            </a:r>
            <a:r>
              <a:rPr lang="fr-CH" sz="1400" i="1" dirty="0" err="1">
                <a:latin typeface="Calibri Light" panose="020F0302020204030204" pitchFamily="34" charset="0"/>
                <a:cs typeface="Calibri Light" panose="020F0302020204030204" pitchFamily="34" charset="0"/>
              </a:rPr>
              <a:t>between</a:t>
            </a:r>
            <a:r>
              <a:rPr lang="fr-CH" sz="1400" i="1" dirty="0">
                <a:latin typeface="Calibri Light" panose="020F0302020204030204" pitchFamily="34" charset="0"/>
                <a:cs typeface="Calibri Light" panose="020F0302020204030204" pitchFamily="34" charset="0"/>
              </a:rPr>
              <a:t> </a:t>
            </a:r>
            <a:r>
              <a:rPr lang="fr-CH" sz="1400" i="1" dirty="0" err="1">
                <a:latin typeface="Calibri Light" panose="020F0302020204030204" pitchFamily="34" charset="0"/>
                <a:cs typeface="Calibri Light" panose="020F0302020204030204" pitchFamily="34" charset="0"/>
              </a:rPr>
              <a:t>death</a:t>
            </a:r>
            <a:r>
              <a:rPr lang="fr-CH" sz="1400" i="1" dirty="0">
                <a:latin typeface="Calibri Light" panose="020F0302020204030204" pitchFamily="34" charset="0"/>
                <a:cs typeface="Calibri Light" panose="020F0302020204030204" pitchFamily="34" charset="0"/>
              </a:rPr>
              <a:t> </a:t>
            </a:r>
            <a:r>
              <a:rPr lang="fr-CH" sz="1400" i="1" dirty="0" err="1">
                <a:latin typeface="Calibri Light" panose="020F0302020204030204" pitchFamily="34" charset="0"/>
                <a:cs typeface="Calibri Light" panose="020F0302020204030204" pitchFamily="34" charset="0"/>
              </a:rPr>
              <a:t>levels</a:t>
            </a:r>
            <a:endParaRPr lang="fr-CH" sz="1400" i="1" dirty="0">
              <a:latin typeface="Calibri Light" panose="020F0302020204030204" pitchFamily="34" charset="0"/>
              <a:cs typeface="Calibri Light" panose="020F0302020204030204" pitchFamily="34" charset="0"/>
            </a:endParaRPr>
          </a:p>
          <a:p>
            <a:pPr lvl="2">
              <a:buFont typeface="Wingdings" panose="05000000000000000000" pitchFamily="2" charset="2"/>
              <a:buChar char="Ø"/>
            </a:pPr>
            <a:r>
              <a:rPr lang="fr-CH" sz="1400" i="1" dirty="0">
                <a:latin typeface="Calibri Light" panose="020F0302020204030204" pitchFamily="34" charset="0"/>
                <a:cs typeface="Calibri Light" panose="020F0302020204030204" pitchFamily="34" charset="0"/>
              </a:rPr>
              <a:t>The distribution of </a:t>
            </a:r>
            <a:r>
              <a:rPr lang="fr-CH" sz="1400" i="1" dirty="0" err="1">
                <a:latin typeface="Calibri Light" panose="020F0302020204030204" pitchFamily="34" charset="0"/>
                <a:cs typeface="Calibri Light" panose="020F0302020204030204" pitchFamily="34" charset="0"/>
              </a:rPr>
              <a:t>death</a:t>
            </a:r>
            <a:r>
              <a:rPr lang="fr-CH" sz="1400" i="1" dirty="0">
                <a:latin typeface="Calibri Light" panose="020F0302020204030204" pitchFamily="34" charset="0"/>
                <a:cs typeface="Calibri Light" panose="020F0302020204030204" pitchFamily="34" charset="0"/>
              </a:rPr>
              <a:t> </a:t>
            </a:r>
            <a:r>
              <a:rPr lang="fr-CH" sz="1400" i="1" dirty="0" err="1">
                <a:latin typeface="Calibri Light" panose="020F0302020204030204" pitchFamily="34" charset="0"/>
                <a:cs typeface="Calibri Light" panose="020F0302020204030204" pitchFamily="34" charset="0"/>
              </a:rPr>
              <a:t>choices</a:t>
            </a:r>
            <a:r>
              <a:rPr lang="fr-CH" sz="1400" i="1" dirty="0">
                <a:latin typeface="Calibri Light" panose="020F0302020204030204" pitchFamily="34" charset="0"/>
                <a:cs typeface="Calibri Light" panose="020F0302020204030204" pitchFamily="34" charset="0"/>
              </a:rPr>
              <a:t> </a:t>
            </a:r>
            <a:r>
              <a:rPr lang="fr-CH" sz="1400" i="1" dirty="0" err="1">
                <a:latin typeface="Calibri Light" panose="020F0302020204030204" pitchFamily="34" charset="0"/>
                <a:cs typeface="Calibri Light" panose="020F0302020204030204" pitchFamily="34" charset="0"/>
              </a:rPr>
              <a:t>is</a:t>
            </a:r>
            <a:r>
              <a:rPr lang="fr-CH" sz="1400" i="1" dirty="0">
                <a:latin typeface="Calibri Light" panose="020F0302020204030204" pitchFamily="34" charset="0"/>
                <a:cs typeface="Calibri Light" panose="020F0302020204030204" pitchFamily="34" charset="0"/>
              </a:rPr>
              <a:t> </a:t>
            </a:r>
            <a:r>
              <a:rPr lang="fr-CH" sz="1400" i="1" dirty="0" err="1">
                <a:latin typeface="Calibri Light" panose="020F0302020204030204" pitchFamily="34" charset="0"/>
                <a:cs typeface="Calibri Light" panose="020F0302020204030204" pitchFamily="34" charset="0"/>
              </a:rPr>
              <a:t>significantly</a:t>
            </a:r>
            <a:r>
              <a:rPr lang="fr-CH" sz="1400" i="1" dirty="0">
                <a:latin typeface="Calibri Light" panose="020F0302020204030204" pitchFamily="34" charset="0"/>
                <a:cs typeface="Calibri Light" panose="020F0302020204030204" pitchFamily="34" charset="0"/>
              </a:rPr>
              <a:t> </a:t>
            </a:r>
            <a:r>
              <a:rPr lang="fr-CH" sz="1400" i="1" dirty="0" err="1">
                <a:latin typeface="Calibri Light" panose="020F0302020204030204" pitchFamily="34" charset="0"/>
                <a:cs typeface="Calibri Light" panose="020F0302020204030204" pitchFamily="34" charset="0"/>
              </a:rPr>
              <a:t>different</a:t>
            </a:r>
            <a:r>
              <a:rPr lang="fr-CH" sz="1400" i="1" dirty="0">
                <a:latin typeface="Calibri Light" panose="020F0302020204030204" pitchFamily="34" charset="0"/>
                <a:cs typeface="Calibri Light" panose="020F0302020204030204" pitchFamily="34" charset="0"/>
              </a:rPr>
              <a:t> </a:t>
            </a:r>
            <a:r>
              <a:rPr lang="fr-CH" sz="1400" i="1" dirty="0" err="1">
                <a:latin typeface="Calibri Light" panose="020F0302020204030204" pitchFamily="34" charset="0"/>
                <a:cs typeface="Calibri Light" panose="020F0302020204030204" pitchFamily="34" charset="0"/>
              </a:rPr>
              <a:t>between</a:t>
            </a:r>
            <a:r>
              <a:rPr lang="fr-CH" sz="1400" i="1" dirty="0">
                <a:latin typeface="Calibri Light" panose="020F0302020204030204" pitchFamily="34" charset="0"/>
                <a:cs typeface="Calibri Light" panose="020F0302020204030204" pitchFamily="34" charset="0"/>
              </a:rPr>
              <a:t> </a:t>
            </a:r>
            <a:r>
              <a:rPr lang="fr-CH" sz="1400" i="1" dirty="0" err="1">
                <a:latin typeface="Calibri Light" panose="020F0302020204030204" pitchFamily="34" charset="0"/>
                <a:cs typeface="Calibri Light" panose="020F0302020204030204" pitchFamily="34" charset="0"/>
              </a:rPr>
              <a:t>fight</a:t>
            </a:r>
            <a:r>
              <a:rPr lang="fr-CH" sz="1400" i="1" dirty="0">
                <a:latin typeface="Calibri Light" panose="020F0302020204030204" pitchFamily="34" charset="0"/>
                <a:cs typeface="Calibri Light" panose="020F0302020204030204" pitchFamily="34" charset="0"/>
              </a:rPr>
              <a:t> </a:t>
            </a:r>
            <a:r>
              <a:rPr lang="fr-CH" sz="1400" i="1" dirty="0" err="1">
                <a:latin typeface="Calibri Light" panose="020F0302020204030204" pitchFamily="34" charset="0"/>
                <a:cs typeface="Calibri Light" panose="020F0302020204030204" pitchFamily="34" charset="0"/>
              </a:rPr>
              <a:t>levels</a:t>
            </a:r>
            <a:endParaRPr lang="fr-CH" sz="1400" i="1" dirty="0">
              <a:latin typeface="Calibri Light" panose="020F0302020204030204" pitchFamily="34" charset="0"/>
              <a:cs typeface="Calibri Light" panose="020F0302020204030204" pitchFamily="34" charset="0"/>
            </a:endParaRPr>
          </a:p>
          <a:p>
            <a:pPr lvl="2">
              <a:buFont typeface="Wingdings" panose="05000000000000000000" pitchFamily="2" charset="2"/>
              <a:buChar char="Ø"/>
            </a:pPr>
            <a:r>
              <a:rPr lang="fr-CH" sz="1400" i="1" dirty="0" err="1">
                <a:latin typeface="Calibri Light" panose="020F0302020204030204" pitchFamily="34" charset="0"/>
                <a:cs typeface="Calibri Light" panose="020F0302020204030204" pitchFamily="34" charset="0"/>
              </a:rPr>
              <a:t>Fight</a:t>
            </a:r>
            <a:r>
              <a:rPr lang="fr-CH" sz="1400" i="1" dirty="0">
                <a:latin typeface="Calibri Light" panose="020F0302020204030204" pitchFamily="34" charset="0"/>
                <a:cs typeface="Calibri Light" panose="020F0302020204030204" pitchFamily="34" charset="0"/>
              </a:rPr>
              <a:t> </a:t>
            </a:r>
            <a:r>
              <a:rPr lang="fr-CH" sz="1400" i="1" dirty="0" err="1">
                <a:latin typeface="Calibri Light" panose="020F0302020204030204" pitchFamily="34" charset="0"/>
                <a:cs typeface="Calibri Light" panose="020F0302020204030204" pitchFamily="34" charset="0"/>
              </a:rPr>
              <a:t>preferences</a:t>
            </a:r>
            <a:r>
              <a:rPr lang="fr-CH" sz="1400" i="1" dirty="0">
                <a:latin typeface="Calibri Light" panose="020F0302020204030204" pitchFamily="34" charset="0"/>
                <a:cs typeface="Calibri Light" panose="020F0302020204030204" pitchFamily="34" charset="0"/>
              </a:rPr>
              <a:t> are </a:t>
            </a:r>
            <a:r>
              <a:rPr lang="fr-CH" sz="1400" i="1" dirty="0" err="1">
                <a:latin typeface="Calibri Light" panose="020F0302020204030204" pitchFamily="34" charset="0"/>
                <a:cs typeface="Calibri Light" panose="020F0302020204030204" pitchFamily="34" charset="0"/>
              </a:rPr>
              <a:t>modified</a:t>
            </a:r>
            <a:r>
              <a:rPr lang="fr-CH" sz="1400" i="1" dirty="0">
                <a:latin typeface="Calibri Light" panose="020F0302020204030204" pitchFamily="34" charset="0"/>
                <a:cs typeface="Calibri Light" panose="020F0302020204030204" pitchFamily="34" charset="0"/>
              </a:rPr>
              <a:t> by </a:t>
            </a:r>
            <a:r>
              <a:rPr lang="fr-CH" sz="1400" i="1" dirty="0" err="1">
                <a:latin typeface="Calibri Light" panose="020F0302020204030204" pitchFamily="34" charset="0"/>
                <a:cs typeface="Calibri Light" panose="020F0302020204030204" pitchFamily="34" charset="0"/>
              </a:rPr>
              <a:t>death</a:t>
            </a:r>
            <a:r>
              <a:rPr lang="fr-CH" sz="1400" i="1" dirty="0">
                <a:latin typeface="Calibri Light" panose="020F0302020204030204" pitchFamily="34" charset="0"/>
                <a:cs typeface="Calibri Light" panose="020F0302020204030204" pitchFamily="34" charset="0"/>
              </a:rPr>
              <a:t> </a:t>
            </a:r>
            <a:r>
              <a:rPr lang="fr-CH" sz="1400" i="1" dirty="0" err="1">
                <a:latin typeface="Calibri Light" panose="020F0302020204030204" pitchFamily="34" charset="0"/>
                <a:cs typeface="Calibri Light" panose="020F0302020204030204" pitchFamily="34" charset="0"/>
              </a:rPr>
              <a:t>preferences</a:t>
            </a:r>
            <a:endParaRPr lang="fr-CH" sz="1400" i="1" dirty="0">
              <a:latin typeface="Calibri Light" panose="020F0302020204030204" pitchFamily="34" charset="0"/>
              <a:cs typeface="Calibri Light" panose="020F0302020204030204" pitchFamily="34" charset="0"/>
            </a:endParaRPr>
          </a:p>
          <a:p>
            <a:pPr lvl="2">
              <a:buFont typeface="Wingdings" panose="05000000000000000000" pitchFamily="2" charset="2"/>
              <a:buChar char="Ø"/>
            </a:pPr>
            <a:r>
              <a:rPr lang="fr-CH" sz="1400" i="1" dirty="0">
                <a:latin typeface="Calibri Light" panose="020F0302020204030204" pitchFamily="34" charset="0"/>
                <a:cs typeface="Calibri Light" panose="020F0302020204030204" pitchFamily="34" charset="0"/>
              </a:rPr>
              <a:t>The </a:t>
            </a:r>
            <a:r>
              <a:rPr lang="fr-CH" sz="1400" i="1" dirty="0" err="1">
                <a:solidFill>
                  <a:srgbClr val="0070C0"/>
                </a:solidFill>
                <a:latin typeface="Calibri Light" panose="020F0302020204030204" pitchFamily="34" charset="0"/>
                <a:cs typeface="Calibri Light" panose="020F0302020204030204" pitchFamily="34" charset="0"/>
              </a:rPr>
              <a:t>odds</a:t>
            </a:r>
            <a:r>
              <a:rPr lang="fr-CH" sz="1400" i="1" dirty="0">
                <a:latin typeface="Calibri Light" panose="020F0302020204030204" pitchFamily="34" charset="0"/>
                <a:cs typeface="Calibri Light" panose="020F0302020204030204" pitchFamily="34" charset="0"/>
              </a:rPr>
              <a:t> of </a:t>
            </a:r>
            <a:r>
              <a:rPr lang="fr-CH" sz="1400" i="1" dirty="0" err="1">
                <a:latin typeface="Calibri Light" panose="020F0302020204030204" pitchFamily="34" charset="0"/>
                <a:cs typeface="Calibri Light" panose="020F0302020204030204" pitchFamily="34" charset="0"/>
              </a:rPr>
              <a:t>choosing</a:t>
            </a:r>
            <a:r>
              <a:rPr lang="fr-CH" sz="1400" i="1" dirty="0">
                <a:latin typeface="Calibri Light" panose="020F0302020204030204" pitchFamily="34" charset="0"/>
                <a:cs typeface="Calibri Light" panose="020F0302020204030204" pitchFamily="34" charset="0"/>
              </a:rPr>
              <a:t> </a:t>
            </a:r>
            <a:r>
              <a:rPr lang="fr-CH" sz="1400" dirty="0">
                <a:latin typeface="Calibri Light" panose="020F0302020204030204" pitchFamily="34" charset="0"/>
                <a:cs typeface="Calibri Light" panose="020F0302020204030204" pitchFamily="34" charset="0"/>
              </a:rPr>
              <a:t>how</a:t>
            </a:r>
            <a:r>
              <a:rPr lang="fr-CH" sz="1400" i="1" dirty="0">
                <a:latin typeface="Calibri Light" panose="020F0302020204030204" pitchFamily="34" charset="0"/>
                <a:cs typeface="Calibri Light" panose="020F0302020204030204" pitchFamily="34" charset="0"/>
              </a:rPr>
              <a:t> over </a:t>
            </a:r>
            <a:r>
              <a:rPr lang="fr-CH" sz="1400" dirty="0" err="1">
                <a:latin typeface="Calibri Light" panose="020F0302020204030204" pitchFamily="34" charset="0"/>
                <a:cs typeface="Calibri Light" panose="020F0302020204030204" pitchFamily="34" charset="0"/>
              </a:rPr>
              <a:t>when</a:t>
            </a:r>
            <a:r>
              <a:rPr lang="fr-CH" sz="1400" i="1" dirty="0">
                <a:latin typeface="Calibri Light" panose="020F0302020204030204" pitchFamily="34" charset="0"/>
                <a:cs typeface="Calibri Light" panose="020F0302020204030204" pitchFamily="34" charset="0"/>
              </a:rPr>
              <a:t> are </a:t>
            </a:r>
            <a:r>
              <a:rPr lang="fr-CH" sz="1400" i="1" dirty="0" err="1">
                <a:latin typeface="Calibri Light" panose="020F0302020204030204" pitchFamily="34" charset="0"/>
                <a:cs typeface="Calibri Light" panose="020F0302020204030204" pitchFamily="34" charset="0"/>
              </a:rPr>
              <a:t>higher</a:t>
            </a:r>
            <a:r>
              <a:rPr lang="fr-CH" sz="1400" i="1" dirty="0">
                <a:latin typeface="Calibri Light" panose="020F0302020204030204" pitchFamily="34" charset="0"/>
                <a:cs typeface="Calibri Light" panose="020F0302020204030204" pitchFamily="34" charset="0"/>
              </a:rPr>
              <a:t> for people </a:t>
            </a:r>
            <a:r>
              <a:rPr lang="fr-CH" sz="1400" i="1" dirty="0" err="1">
                <a:latin typeface="Calibri Light" panose="020F0302020204030204" pitchFamily="34" charset="0"/>
                <a:cs typeface="Calibri Light" panose="020F0302020204030204" pitchFamily="34" charset="0"/>
              </a:rPr>
              <a:t>who</a:t>
            </a:r>
            <a:r>
              <a:rPr lang="fr-CH" sz="1400" i="1" dirty="0">
                <a:latin typeface="Calibri Light" panose="020F0302020204030204" pitchFamily="34" charset="0"/>
                <a:cs typeface="Calibri Light" panose="020F0302020204030204" pitchFamily="34" charset="0"/>
              </a:rPr>
              <a:t> </a:t>
            </a:r>
            <a:r>
              <a:rPr lang="fr-CH" sz="1400" i="1" dirty="0" err="1">
                <a:latin typeface="Calibri Light" panose="020F0302020204030204" pitchFamily="34" charset="0"/>
                <a:cs typeface="Calibri Light" panose="020F0302020204030204" pitchFamily="34" charset="0"/>
              </a:rPr>
              <a:t>choose</a:t>
            </a:r>
            <a:r>
              <a:rPr lang="fr-CH" sz="1400" i="1" dirty="0">
                <a:latin typeface="Calibri Light" panose="020F0302020204030204" pitchFamily="34" charset="0"/>
                <a:cs typeface="Calibri Light" panose="020F0302020204030204" pitchFamily="34" charset="0"/>
              </a:rPr>
              <a:t> to </a:t>
            </a:r>
            <a:r>
              <a:rPr lang="fr-CH" sz="1400" i="1" dirty="0" err="1">
                <a:latin typeface="Calibri Light" panose="020F0302020204030204" pitchFamily="34" charset="0"/>
                <a:cs typeface="Calibri Light" panose="020F0302020204030204" pitchFamily="34" charset="0"/>
              </a:rPr>
              <a:t>fight</a:t>
            </a:r>
            <a:r>
              <a:rPr lang="fr-CH" sz="1400" i="1" dirty="0">
                <a:latin typeface="Calibri Light" panose="020F0302020204030204" pitchFamily="34" charset="0"/>
                <a:cs typeface="Calibri Light" panose="020F0302020204030204" pitchFamily="34" charset="0"/>
              </a:rPr>
              <a:t> one </a:t>
            </a:r>
            <a:r>
              <a:rPr lang="fr-CH" sz="1400" i="1" dirty="0" err="1">
                <a:latin typeface="Calibri Light" panose="020F0302020204030204" pitchFamily="34" charset="0"/>
                <a:cs typeface="Calibri Light" panose="020F0302020204030204" pitchFamily="34" charset="0"/>
              </a:rPr>
              <a:t>duck</a:t>
            </a:r>
            <a:r>
              <a:rPr lang="fr-CH" sz="1400" i="1" dirty="0">
                <a:latin typeface="Calibri Light" panose="020F0302020204030204" pitchFamily="34" charset="0"/>
                <a:cs typeface="Calibri Light" panose="020F0302020204030204" pitchFamily="34" charset="0"/>
              </a:rPr>
              <a:t> </a:t>
            </a:r>
            <a:r>
              <a:rPr lang="fr-CH" sz="1400" i="1" dirty="0" err="1">
                <a:latin typeface="Calibri Light" panose="020F0302020204030204" pitchFamily="34" charset="0"/>
                <a:cs typeface="Calibri Light" panose="020F0302020204030204" pitchFamily="34" charset="0"/>
              </a:rPr>
              <a:t>than</a:t>
            </a:r>
            <a:r>
              <a:rPr lang="fr-CH" sz="1400" i="1" dirty="0">
                <a:latin typeface="Calibri Light" panose="020F0302020204030204" pitchFamily="34" charset="0"/>
                <a:cs typeface="Calibri Light" panose="020F0302020204030204" pitchFamily="34" charset="0"/>
              </a:rPr>
              <a:t> for people </a:t>
            </a:r>
            <a:r>
              <a:rPr lang="fr-CH" sz="1400" i="1" dirty="0" err="1">
                <a:latin typeface="Calibri Light" panose="020F0302020204030204" pitchFamily="34" charset="0"/>
                <a:cs typeface="Calibri Light" panose="020F0302020204030204" pitchFamily="34" charset="0"/>
              </a:rPr>
              <a:t>who</a:t>
            </a:r>
            <a:r>
              <a:rPr lang="fr-CH" sz="1400" i="1" dirty="0">
                <a:latin typeface="Calibri Light" panose="020F0302020204030204" pitchFamily="34" charset="0"/>
                <a:cs typeface="Calibri Light" panose="020F0302020204030204" pitchFamily="34" charset="0"/>
              </a:rPr>
              <a:t> </a:t>
            </a:r>
            <a:r>
              <a:rPr lang="fr-CH" sz="1400" i="1" dirty="0" err="1">
                <a:latin typeface="Calibri Light" panose="020F0302020204030204" pitchFamily="34" charset="0"/>
                <a:cs typeface="Calibri Light" panose="020F0302020204030204" pitchFamily="34" charset="0"/>
              </a:rPr>
              <a:t>choose</a:t>
            </a:r>
            <a:r>
              <a:rPr lang="fr-CH" sz="1400" i="1" dirty="0">
                <a:latin typeface="Calibri Light" panose="020F0302020204030204" pitchFamily="34" charset="0"/>
                <a:cs typeface="Calibri Light" panose="020F0302020204030204" pitchFamily="34" charset="0"/>
              </a:rPr>
              <a:t> 100 </a:t>
            </a:r>
            <a:r>
              <a:rPr lang="fr-CH" sz="1400" i="1" dirty="0" err="1">
                <a:latin typeface="Calibri Light" panose="020F0302020204030204" pitchFamily="34" charset="0"/>
                <a:cs typeface="Calibri Light" panose="020F0302020204030204" pitchFamily="34" charset="0"/>
              </a:rPr>
              <a:t>horses</a:t>
            </a:r>
            <a:endParaRPr lang="fr-CH" sz="1400" i="1" dirty="0">
              <a:latin typeface="Calibri Light" panose="020F0302020204030204" pitchFamily="34" charset="0"/>
              <a:cs typeface="Calibri Light" panose="020F0302020204030204" pitchFamily="34" charset="0"/>
            </a:endParaRPr>
          </a:p>
          <a:p>
            <a:pPr lvl="2">
              <a:buFont typeface="Wingdings" panose="05000000000000000000" pitchFamily="2" charset="2"/>
              <a:buChar char="Ø"/>
            </a:pPr>
            <a:r>
              <a:rPr lang="fr-CH" sz="1400" i="1" dirty="0">
                <a:latin typeface="Calibri Light" panose="020F0302020204030204" pitchFamily="34" charset="0"/>
                <a:cs typeface="Calibri Light" panose="020F0302020204030204" pitchFamily="34" charset="0"/>
              </a:rPr>
              <a:t>The </a:t>
            </a:r>
            <a:r>
              <a:rPr lang="fr-CH" sz="1400" i="1" dirty="0" err="1">
                <a:solidFill>
                  <a:srgbClr val="0070C0"/>
                </a:solidFill>
                <a:latin typeface="Calibri Light" panose="020F0302020204030204" pitchFamily="34" charset="0"/>
                <a:cs typeface="Calibri Light" panose="020F0302020204030204" pitchFamily="34" charset="0"/>
              </a:rPr>
              <a:t>odds</a:t>
            </a:r>
            <a:r>
              <a:rPr lang="fr-CH" sz="1400" i="1" dirty="0">
                <a:solidFill>
                  <a:srgbClr val="0070C0"/>
                </a:solidFill>
                <a:latin typeface="Calibri Light" panose="020F0302020204030204" pitchFamily="34" charset="0"/>
                <a:cs typeface="Calibri Light" panose="020F0302020204030204" pitchFamily="34" charset="0"/>
              </a:rPr>
              <a:t> ratio</a:t>
            </a:r>
            <a:r>
              <a:rPr lang="fr-CH" sz="1400" i="1" dirty="0">
                <a:latin typeface="Calibri Light" panose="020F0302020204030204" pitchFamily="34" charset="0"/>
                <a:cs typeface="Calibri Light" panose="020F0302020204030204" pitchFamily="34" charset="0"/>
              </a:rPr>
              <a:t> </a:t>
            </a:r>
            <a:r>
              <a:rPr lang="fr-CH" sz="1400" i="1" dirty="0" err="1">
                <a:latin typeface="Calibri Light" panose="020F0302020204030204" pitchFamily="34" charset="0"/>
                <a:cs typeface="Calibri Light" panose="020F0302020204030204" pitchFamily="34" charset="0"/>
              </a:rPr>
              <a:t>is</a:t>
            </a:r>
            <a:r>
              <a:rPr lang="fr-CH" sz="1400" i="1" dirty="0">
                <a:latin typeface="Calibri Light" panose="020F0302020204030204" pitchFamily="34" charset="0"/>
                <a:cs typeface="Calibri Light" panose="020F0302020204030204" pitchFamily="34" charset="0"/>
              </a:rPr>
              <a:t> </a:t>
            </a:r>
            <a:r>
              <a:rPr lang="fr-CH" sz="1400" i="1" dirty="0" err="1">
                <a:latin typeface="Calibri Light" panose="020F0302020204030204" pitchFamily="34" charset="0"/>
                <a:cs typeface="Calibri Light" panose="020F0302020204030204" pitchFamily="34" charset="0"/>
              </a:rPr>
              <a:t>significantly</a:t>
            </a:r>
            <a:r>
              <a:rPr lang="fr-CH" sz="1400" i="1" dirty="0">
                <a:latin typeface="Calibri Light" panose="020F0302020204030204" pitchFamily="34" charset="0"/>
                <a:cs typeface="Calibri Light" panose="020F0302020204030204" pitchFamily="34" charset="0"/>
              </a:rPr>
              <a:t> </a:t>
            </a:r>
            <a:r>
              <a:rPr lang="fr-CH" sz="1400" i="1" dirty="0" err="1">
                <a:latin typeface="Calibri Light" panose="020F0302020204030204" pitchFamily="34" charset="0"/>
                <a:cs typeface="Calibri Light" panose="020F0302020204030204" pitchFamily="34" charset="0"/>
              </a:rPr>
              <a:t>different</a:t>
            </a:r>
            <a:r>
              <a:rPr lang="fr-CH" sz="1400" i="1" dirty="0">
                <a:latin typeface="Calibri Light" panose="020F0302020204030204" pitchFamily="34" charset="0"/>
                <a:cs typeface="Calibri Light" panose="020F0302020204030204" pitchFamily="34" charset="0"/>
              </a:rPr>
              <a:t> </a:t>
            </a:r>
            <a:r>
              <a:rPr lang="fr-CH" sz="1400" i="1" dirty="0" err="1">
                <a:latin typeface="Calibri Light" panose="020F0302020204030204" pitchFamily="34" charset="0"/>
                <a:cs typeface="Calibri Light" panose="020F0302020204030204" pitchFamily="34" charset="0"/>
              </a:rPr>
              <a:t>from</a:t>
            </a:r>
            <a:r>
              <a:rPr lang="fr-CH" sz="1400" i="1" dirty="0">
                <a:latin typeface="Calibri Light" panose="020F0302020204030204" pitchFamily="34" charset="0"/>
                <a:cs typeface="Calibri Light" panose="020F0302020204030204" pitchFamily="34" charset="0"/>
              </a:rPr>
              <a:t> 1 </a:t>
            </a:r>
          </a:p>
        </p:txBody>
      </p:sp>
      <p:sp>
        <p:nvSpPr>
          <p:cNvPr id="5" name="TextBox 4">
            <a:extLst>
              <a:ext uri="{FF2B5EF4-FFF2-40B4-BE49-F238E27FC236}">
                <a16:creationId xmlns:a16="http://schemas.microsoft.com/office/drawing/2014/main" id="{C3B99B6A-0C2E-D8C7-369D-B30D0DC74E93}"/>
              </a:ext>
            </a:extLst>
          </p:cNvPr>
          <p:cNvSpPr txBox="1"/>
          <p:nvPr/>
        </p:nvSpPr>
        <p:spPr>
          <a:xfrm>
            <a:off x="2233646" y="2420888"/>
            <a:ext cx="3024336" cy="830997"/>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vl2pPr marL="0" lvl="1">
              <a:defRPr sz="1200">
                <a:latin typeface="Courier New" panose="02070309020205020404" pitchFamily="49" charset="0"/>
                <a:cs typeface="Courier New" panose="02070309020205020404" pitchFamily="49" charset="0"/>
              </a:defRPr>
            </a:lvl2pPr>
          </a:lstStyle>
          <a:p>
            <a:r>
              <a:rPr lang="en-US" dirty="0"/>
              <a:t>&gt;                 Death</a:t>
            </a:r>
          </a:p>
          <a:p>
            <a:r>
              <a:rPr lang="en-US" dirty="0"/>
              <a:t>&gt; Fight            When How</a:t>
            </a:r>
          </a:p>
          <a:p>
            <a:r>
              <a:rPr lang="en-US" dirty="0"/>
              <a:t>&gt;   One duck          4  13</a:t>
            </a:r>
          </a:p>
          <a:p>
            <a:r>
              <a:rPr lang="en-US" dirty="0"/>
              <a:t>&gt;   Hundred horses    9   6</a:t>
            </a:r>
          </a:p>
        </p:txBody>
      </p:sp>
    </p:spTree>
    <p:extLst>
      <p:ext uri="{BB962C8B-B14F-4D97-AF65-F5344CB8AC3E}">
        <p14:creationId xmlns:p14="http://schemas.microsoft.com/office/powerpoint/2010/main" val="3334249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99456" y="1600200"/>
                <a:ext cx="8928992" cy="4925144"/>
              </a:xfrm>
            </p:spPr>
            <p:txBody>
              <a:bodyPr>
                <a:normAutofit/>
              </a:bodyPr>
              <a:lstStyle/>
              <a:p>
                <a:r>
                  <a:rPr lang="fr-CH" sz="1600" dirty="0">
                    <a:latin typeface="Calibri Light" panose="020F0302020204030204" pitchFamily="34" charset="0"/>
                    <a:cs typeface="Calibri Light" panose="020F0302020204030204" pitchFamily="34" charset="0"/>
                  </a:rPr>
                  <a:t>A </a:t>
                </a:r>
                <a:r>
                  <a:rPr lang="fr-CH" sz="1600" dirty="0" err="1">
                    <a:latin typeface="Calibri Light" panose="020F0302020204030204" pitchFamily="34" charset="0"/>
                    <a:cs typeface="Calibri Light" panose="020F0302020204030204" pitchFamily="34" charset="0"/>
                  </a:rPr>
                  <a:t>convenient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statistic</a:t>
                </a:r>
                <a:r>
                  <a:rPr lang="fr-CH" sz="1600" dirty="0">
                    <a:latin typeface="Calibri Light" panose="020F0302020204030204" pitchFamily="34" charset="0"/>
                    <a:cs typeface="Calibri Light" panose="020F0302020204030204" pitchFamily="34" charset="0"/>
                  </a:rPr>
                  <a:t> for </a:t>
                </a:r>
                <a:r>
                  <a:rPr lang="fr-CH" sz="1600" dirty="0" err="1">
                    <a:latin typeface="Calibri Light" panose="020F0302020204030204" pitchFamily="34" charset="0"/>
                    <a:cs typeface="Calibri Light" panose="020F0302020204030204" pitchFamily="34" charset="0"/>
                  </a:rPr>
                  <a:t>summarizing</a:t>
                </a:r>
                <a:r>
                  <a:rPr lang="fr-CH" sz="1600" dirty="0">
                    <a:latin typeface="Calibri Light" panose="020F0302020204030204" pitchFamily="34" charset="0"/>
                    <a:cs typeface="Calibri Light" panose="020F0302020204030204" pitchFamily="34" charset="0"/>
                  </a:rPr>
                  <a:t> association in a 2×2 table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the </a:t>
                </a:r>
                <a:r>
                  <a:rPr lang="fr-CH" sz="1600" dirty="0" err="1">
                    <a:solidFill>
                      <a:srgbClr val="0070C0"/>
                    </a:solidFill>
                    <a:latin typeface="Calibri Light" panose="020F0302020204030204" pitchFamily="34" charset="0"/>
                    <a:cs typeface="Calibri Light" panose="020F0302020204030204" pitchFamily="34" charset="0"/>
                  </a:rPr>
                  <a:t>odds</a:t>
                </a:r>
                <a:r>
                  <a:rPr lang="fr-CH" sz="1600" dirty="0">
                    <a:solidFill>
                      <a:srgbClr val="0070C0"/>
                    </a:solidFill>
                    <a:latin typeface="Calibri Light" panose="020F0302020204030204" pitchFamily="34" charset="0"/>
                    <a:cs typeface="Calibri Light" panose="020F0302020204030204" pitchFamily="34" charset="0"/>
                  </a:rPr>
                  <a:t> ratio</a:t>
                </a:r>
                <a:r>
                  <a:rPr lang="fr-CH" sz="1600" dirty="0">
                    <a:latin typeface="Calibri Light" panose="020F0302020204030204" pitchFamily="34" charset="0"/>
                    <a:cs typeface="Calibri Light" panose="020F0302020204030204" pitchFamily="34" charset="0"/>
                  </a:rPr>
                  <a:t>. As the </a:t>
                </a:r>
                <a:r>
                  <a:rPr lang="fr-CH" sz="1600" dirty="0" err="1">
                    <a:latin typeface="Calibri Light" panose="020F0302020204030204" pitchFamily="34" charset="0"/>
                    <a:cs typeface="Calibri Light" panose="020F0302020204030204" pitchFamily="34" charset="0"/>
                  </a:rPr>
                  <a:t>name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suggests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the ratio of </a:t>
                </a:r>
                <a:r>
                  <a:rPr lang="fr-CH" sz="1600" dirty="0" err="1">
                    <a:latin typeface="Calibri Light" panose="020F0302020204030204" pitchFamily="34" charset="0"/>
                    <a:cs typeface="Calibri Light" panose="020F0302020204030204" pitchFamily="34" charset="0"/>
                  </a:rPr>
                  <a:t>two</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odds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Odds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themselves</a:t>
                </a:r>
                <a:r>
                  <a:rPr lang="fr-CH" sz="1600" dirty="0">
                    <a:latin typeface="Calibri Light" panose="020F0302020204030204" pitchFamily="34" charset="0"/>
                    <a:cs typeface="Calibri Light" panose="020F0302020204030204" pitchFamily="34" charset="0"/>
                  </a:rPr>
                  <a:t> are ratios of </a:t>
                </a:r>
                <a:r>
                  <a:rPr lang="fr-CH" sz="1600" dirty="0" err="1">
                    <a:latin typeface="Calibri Light" panose="020F0302020204030204" pitchFamily="34" charset="0"/>
                    <a:cs typeface="Calibri Light" panose="020F0302020204030204" pitchFamily="34" charset="0"/>
                  </a:rPr>
                  <a:t>two</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complimentary</a:t>
                </a:r>
                <a:r>
                  <a:rPr lang="fr-CH" sz="1600" dirty="0">
                    <a:latin typeface="Calibri Light" panose="020F0302020204030204" pitchFamily="34" charset="0"/>
                    <a:cs typeface="Calibri Light" panose="020F0302020204030204" pitchFamily="34" charset="0"/>
                  </a:rPr>
                  <a:t> proportions, </a:t>
                </a:r>
                <a14:m>
                  <m:oMath xmlns:m="http://schemas.openxmlformats.org/officeDocument/2006/math">
                    <m:acc>
                      <m:accPr>
                        <m:chr m:val="̂"/>
                        <m:ctrlPr>
                          <a:rPr lang="fr-CH" sz="1600" i="1" smtClean="0">
                            <a:latin typeface="Cambria Math" panose="02040503050406030204" pitchFamily="18" charset="0"/>
                            <a:cs typeface="Times New Roman" panose="02020603050405020304" pitchFamily="18" charset="0"/>
                          </a:rPr>
                        </m:ctrlPr>
                      </m:accPr>
                      <m:e>
                        <m:r>
                          <a:rPr lang="fr-CH" sz="1600" i="1">
                            <a:latin typeface="Cambria Math" panose="02040503050406030204" pitchFamily="18" charset="0"/>
                            <a:ea typeface="Cambria Math" panose="02040503050406030204" pitchFamily="18" charset="0"/>
                            <a:cs typeface="Times New Roman" panose="02020603050405020304" pitchFamily="18" charset="0"/>
                          </a:rPr>
                          <m:t>𝜋</m:t>
                        </m:r>
                      </m:e>
                    </m:acc>
                    <m:r>
                      <a:rPr lang="en-US" sz="1600" b="0" i="1" smtClean="0">
                        <a:latin typeface="Cambria Math" panose="02040503050406030204" pitchFamily="18" charset="0"/>
                        <a:ea typeface="Cambria Math" panose="02040503050406030204" pitchFamily="18" charset="0"/>
                        <a:cs typeface="Times New Roman" panose="02020603050405020304" pitchFamily="18" charset="0"/>
                      </a:rPr>
                      <m:t>/(1−</m:t>
                    </m:r>
                    <m:acc>
                      <m:accPr>
                        <m:chr m:val="̂"/>
                        <m:ctrlPr>
                          <a:rPr lang="fr-CH" sz="1600" i="1">
                            <a:latin typeface="Cambria Math" panose="02040503050406030204" pitchFamily="18" charset="0"/>
                            <a:cs typeface="Times New Roman" panose="02020603050405020304" pitchFamily="18" charset="0"/>
                          </a:rPr>
                        </m:ctrlPr>
                      </m:accPr>
                      <m:e>
                        <m:r>
                          <a:rPr lang="fr-CH" sz="1600" i="1">
                            <a:latin typeface="Cambria Math" panose="02040503050406030204" pitchFamily="18" charset="0"/>
                            <a:ea typeface="Cambria Math" panose="02040503050406030204" pitchFamily="18" charset="0"/>
                            <a:cs typeface="Times New Roman" panose="02020603050405020304" pitchFamily="18" charset="0"/>
                          </a:rPr>
                          <m:t>𝜋</m:t>
                        </m:r>
                      </m:e>
                    </m:acc>
                    <m:r>
                      <a:rPr lang="en-US" sz="16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fr-CH" sz="1600" dirty="0">
                    <a:latin typeface="Calibri Light" panose="020F0302020204030204" pitchFamily="34" charset="0"/>
                    <a:cs typeface="Calibri Light" panose="020F0302020204030204" pitchFamily="34" charset="0"/>
                  </a:rPr>
                  <a:t>, e.g.:</a:t>
                </a: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pPr marL="0" indent="0">
                  <a:buNone/>
                </a:pPr>
                <a:endParaRPr lang="fr-CH" sz="16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99456" y="1600200"/>
                <a:ext cx="8928992" cy="4925144"/>
              </a:xfrm>
              <a:blipFill>
                <a:blip r:embed="rId2"/>
                <a:stretch>
                  <a:fillRect l="-273" t="-372"/>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Odds ratio</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24</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7" name="Table 4">
            <a:extLst>
              <a:ext uri="{FF2B5EF4-FFF2-40B4-BE49-F238E27FC236}">
                <a16:creationId xmlns:a16="http://schemas.microsoft.com/office/drawing/2014/main" id="{FDC8E6D4-261B-4DA2-B3A8-5FDA85E26D08}"/>
              </a:ext>
            </a:extLst>
          </p:cNvPr>
          <p:cNvGraphicFramePr>
            <a:graphicFrameLocks noGrp="1"/>
          </p:cNvGraphicFramePr>
          <p:nvPr>
            <p:extLst>
              <p:ext uri="{D42A27DB-BD31-4B8C-83A1-F6EECF244321}">
                <p14:modId xmlns:p14="http://schemas.microsoft.com/office/powerpoint/2010/main" val="3001216843"/>
              </p:ext>
            </p:extLst>
          </p:nvPr>
        </p:nvGraphicFramePr>
        <p:xfrm>
          <a:off x="3536004" y="2971856"/>
          <a:ext cx="2376264" cy="1342134"/>
        </p:xfrm>
        <a:graphic>
          <a:graphicData uri="http://schemas.openxmlformats.org/drawingml/2006/table">
            <a:tbl>
              <a:tblPr firstRow="1" bandRow="1">
                <a:tableStyleId>{2D5ABB26-0587-4C30-8999-92F81FD0307C}</a:tableStyleId>
              </a:tblPr>
              <a:tblGrid>
                <a:gridCol w="1000532">
                  <a:extLst>
                    <a:ext uri="{9D8B030D-6E8A-4147-A177-3AD203B41FA5}">
                      <a16:colId xmlns:a16="http://schemas.microsoft.com/office/drawing/2014/main" val="2056625038"/>
                    </a:ext>
                  </a:extLst>
                </a:gridCol>
                <a:gridCol w="687866">
                  <a:extLst>
                    <a:ext uri="{9D8B030D-6E8A-4147-A177-3AD203B41FA5}">
                      <a16:colId xmlns:a16="http://schemas.microsoft.com/office/drawing/2014/main" val="4150080484"/>
                    </a:ext>
                  </a:extLst>
                </a:gridCol>
                <a:gridCol w="687866">
                  <a:extLst>
                    <a:ext uri="{9D8B030D-6E8A-4147-A177-3AD203B41FA5}">
                      <a16:colId xmlns:a16="http://schemas.microsoft.com/office/drawing/2014/main" val="1704627712"/>
                    </a:ext>
                  </a:extLst>
                </a:gridCol>
              </a:tblGrid>
              <a:tr h="447378">
                <a:tc>
                  <a:txBody>
                    <a:bodyPr/>
                    <a:lstStyle/>
                    <a:p>
                      <a:endParaRPr lang="en-CH"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latin typeface="Calibri Light" panose="020F0302020204030204" pitchFamily="34" charset="0"/>
                          <a:cs typeface="Calibri Light" panose="020F0302020204030204" pitchFamily="34" charset="0"/>
                        </a:rPr>
                        <a:t>When</a:t>
                      </a:r>
                      <a:endParaRPr lang="en-CH"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latin typeface="Calibri Light" panose="020F0302020204030204" pitchFamily="34" charset="0"/>
                          <a:cs typeface="Calibri Light" panose="020F0302020204030204" pitchFamily="34" charset="0"/>
                        </a:rPr>
                        <a:t>How</a:t>
                      </a:r>
                      <a:endParaRPr lang="en-CH"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6846670"/>
                  </a:ext>
                </a:extLst>
              </a:tr>
              <a:tr h="447378">
                <a:tc>
                  <a:txBody>
                    <a:bodyPr/>
                    <a:lstStyle/>
                    <a:p>
                      <a:pPr algn="r"/>
                      <a:r>
                        <a:rPr lang="en-US" sz="1400" b="1">
                          <a:latin typeface="Calibri Light" panose="020F0302020204030204" pitchFamily="34" charset="0"/>
                          <a:cs typeface="Calibri Light" panose="020F0302020204030204" pitchFamily="34" charset="0"/>
                        </a:rPr>
                        <a:t>1 duck</a:t>
                      </a:r>
                      <a:endParaRPr lang="en-CH"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a:latin typeface="Calibri Light" panose="020F0302020204030204" pitchFamily="34" charset="0"/>
                          <a:cs typeface="Calibri Light" panose="020F0302020204030204" pitchFamily="34" charset="0"/>
                        </a:rPr>
                        <a:t>4</a:t>
                      </a:r>
                      <a:endParaRPr lang="en-CH"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a:latin typeface="Calibri Light" panose="020F0302020204030204" pitchFamily="34" charset="0"/>
                          <a:cs typeface="Calibri Light" panose="020F0302020204030204" pitchFamily="34" charset="0"/>
                        </a:rPr>
                        <a:t>13</a:t>
                      </a:r>
                      <a:endParaRPr lang="en-CH"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771341"/>
                  </a:ext>
                </a:extLst>
              </a:tr>
              <a:tr h="447378">
                <a:tc>
                  <a:txBody>
                    <a:bodyPr/>
                    <a:lstStyle/>
                    <a:p>
                      <a:pPr algn="r"/>
                      <a:r>
                        <a:rPr lang="en-US" sz="1400" b="1">
                          <a:latin typeface="Calibri Light" panose="020F0302020204030204" pitchFamily="34" charset="0"/>
                          <a:cs typeface="Calibri Light" panose="020F0302020204030204" pitchFamily="34" charset="0"/>
                        </a:rPr>
                        <a:t>100 horses</a:t>
                      </a:r>
                      <a:endParaRPr lang="en-CH"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a:latin typeface="Calibri Light" panose="020F0302020204030204" pitchFamily="34" charset="0"/>
                          <a:cs typeface="Calibri Light" panose="020F0302020204030204" pitchFamily="34" charset="0"/>
                        </a:rPr>
                        <a:t>9</a:t>
                      </a:r>
                      <a:endParaRPr lang="en-CH"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latin typeface="Calibri Light" panose="020F0302020204030204" pitchFamily="34" charset="0"/>
                          <a:cs typeface="Calibri Light" panose="020F0302020204030204" pitchFamily="34" charset="0"/>
                        </a:rPr>
                        <a:t>6</a:t>
                      </a:r>
                      <a:endParaRPr lang="en-CH"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9968109"/>
                  </a:ext>
                </a:extLst>
              </a:tr>
            </a:tbl>
          </a:graphicData>
        </a:graphic>
      </p:graphicFrame>
      <p:graphicFrame>
        <p:nvGraphicFramePr>
          <p:cNvPr id="8" name="Table 4">
            <a:extLst>
              <a:ext uri="{FF2B5EF4-FFF2-40B4-BE49-F238E27FC236}">
                <a16:creationId xmlns:a16="http://schemas.microsoft.com/office/drawing/2014/main" id="{E1AA5F93-0CD7-4D6F-82F7-2D4492C63EFA}"/>
              </a:ext>
            </a:extLst>
          </p:cNvPr>
          <p:cNvGraphicFramePr>
            <a:graphicFrameLocks noGrp="1"/>
          </p:cNvGraphicFramePr>
          <p:nvPr>
            <p:extLst>
              <p:ext uri="{D42A27DB-BD31-4B8C-83A1-F6EECF244321}">
                <p14:modId xmlns:p14="http://schemas.microsoft.com/office/powerpoint/2010/main" val="2460403383"/>
              </p:ext>
            </p:extLst>
          </p:nvPr>
        </p:nvGraphicFramePr>
        <p:xfrm>
          <a:off x="6582119" y="2971856"/>
          <a:ext cx="2376264" cy="1342134"/>
        </p:xfrm>
        <a:graphic>
          <a:graphicData uri="http://schemas.openxmlformats.org/drawingml/2006/table">
            <a:tbl>
              <a:tblPr firstRow="1" bandRow="1">
                <a:tableStyleId>{2D5ABB26-0587-4C30-8999-92F81FD0307C}</a:tableStyleId>
              </a:tblPr>
              <a:tblGrid>
                <a:gridCol w="1000532">
                  <a:extLst>
                    <a:ext uri="{9D8B030D-6E8A-4147-A177-3AD203B41FA5}">
                      <a16:colId xmlns:a16="http://schemas.microsoft.com/office/drawing/2014/main" val="2056625038"/>
                    </a:ext>
                  </a:extLst>
                </a:gridCol>
                <a:gridCol w="687866">
                  <a:extLst>
                    <a:ext uri="{9D8B030D-6E8A-4147-A177-3AD203B41FA5}">
                      <a16:colId xmlns:a16="http://schemas.microsoft.com/office/drawing/2014/main" val="4150080484"/>
                    </a:ext>
                  </a:extLst>
                </a:gridCol>
                <a:gridCol w="687866">
                  <a:extLst>
                    <a:ext uri="{9D8B030D-6E8A-4147-A177-3AD203B41FA5}">
                      <a16:colId xmlns:a16="http://schemas.microsoft.com/office/drawing/2014/main" val="1704627712"/>
                    </a:ext>
                  </a:extLst>
                </a:gridCol>
              </a:tblGrid>
              <a:tr h="447378">
                <a:tc>
                  <a:txBody>
                    <a:bodyPr/>
                    <a:lstStyle/>
                    <a:p>
                      <a:endParaRPr lang="en-CH"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latin typeface="Calibri Light" panose="020F0302020204030204" pitchFamily="34" charset="0"/>
                          <a:cs typeface="Calibri Light" panose="020F0302020204030204" pitchFamily="34" charset="0"/>
                        </a:rPr>
                        <a:t>When</a:t>
                      </a:r>
                      <a:endParaRPr lang="en-CH"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latin typeface="Calibri Light" panose="020F0302020204030204" pitchFamily="34" charset="0"/>
                          <a:cs typeface="Calibri Light" panose="020F0302020204030204" pitchFamily="34" charset="0"/>
                        </a:rPr>
                        <a:t>How</a:t>
                      </a:r>
                      <a:endParaRPr lang="en-CH"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6846670"/>
                  </a:ext>
                </a:extLst>
              </a:tr>
              <a:tr h="447378">
                <a:tc>
                  <a:txBody>
                    <a:bodyPr/>
                    <a:lstStyle/>
                    <a:p>
                      <a:pPr algn="r"/>
                      <a:r>
                        <a:rPr lang="en-US" sz="1400" b="1">
                          <a:latin typeface="Calibri Light" panose="020F0302020204030204" pitchFamily="34" charset="0"/>
                          <a:cs typeface="Calibri Light" panose="020F0302020204030204" pitchFamily="34" charset="0"/>
                        </a:rPr>
                        <a:t>1 duck</a:t>
                      </a:r>
                      <a:endParaRPr lang="en-CH"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a:latin typeface="Calibri Light" panose="020F0302020204030204" pitchFamily="34" charset="0"/>
                          <a:cs typeface="Calibri Light" panose="020F0302020204030204" pitchFamily="34" charset="0"/>
                        </a:rPr>
                        <a:t>0.235</a:t>
                      </a:r>
                      <a:endParaRPr lang="en-CH"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a:latin typeface="Calibri Light" panose="020F0302020204030204" pitchFamily="34" charset="0"/>
                          <a:cs typeface="Calibri Light" panose="020F0302020204030204" pitchFamily="34" charset="0"/>
                        </a:rPr>
                        <a:t>0.765</a:t>
                      </a:r>
                      <a:endParaRPr lang="en-CH"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771341"/>
                  </a:ext>
                </a:extLst>
              </a:tr>
              <a:tr h="447378">
                <a:tc>
                  <a:txBody>
                    <a:bodyPr/>
                    <a:lstStyle/>
                    <a:p>
                      <a:pPr algn="r"/>
                      <a:r>
                        <a:rPr lang="en-US" sz="1400" b="1">
                          <a:latin typeface="Calibri Light" panose="020F0302020204030204" pitchFamily="34" charset="0"/>
                          <a:cs typeface="Calibri Light" panose="020F0302020204030204" pitchFamily="34" charset="0"/>
                        </a:rPr>
                        <a:t>100 horses</a:t>
                      </a:r>
                      <a:endParaRPr lang="en-CH"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a:latin typeface="Calibri Light" panose="020F0302020204030204" pitchFamily="34" charset="0"/>
                          <a:cs typeface="Calibri Light" panose="020F0302020204030204" pitchFamily="34" charset="0"/>
                        </a:rPr>
                        <a:t>0.600</a:t>
                      </a:r>
                      <a:endParaRPr lang="en-CH"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latin typeface="Calibri Light" panose="020F0302020204030204" pitchFamily="34" charset="0"/>
                          <a:cs typeface="Calibri Light" panose="020F0302020204030204" pitchFamily="34" charset="0"/>
                        </a:rPr>
                        <a:t>0.400</a:t>
                      </a:r>
                      <a:endParaRPr lang="en-CH" sz="14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9968109"/>
                  </a:ext>
                </a:extLst>
              </a:tr>
            </a:tbl>
          </a:graphicData>
        </a:graphic>
      </p:graphicFrame>
      <p:graphicFrame>
        <p:nvGraphicFramePr>
          <p:cNvPr id="2" name="Table 4">
            <a:extLst>
              <a:ext uri="{FF2B5EF4-FFF2-40B4-BE49-F238E27FC236}">
                <a16:creationId xmlns:a16="http://schemas.microsoft.com/office/drawing/2014/main" id="{031D7A11-2579-46C1-AD42-A3CCEEE86586}"/>
              </a:ext>
            </a:extLst>
          </p:cNvPr>
          <p:cNvGraphicFramePr>
            <a:graphicFrameLocks noGrp="1"/>
          </p:cNvGraphicFramePr>
          <p:nvPr>
            <p:extLst>
              <p:ext uri="{D42A27DB-BD31-4B8C-83A1-F6EECF244321}">
                <p14:modId xmlns:p14="http://schemas.microsoft.com/office/powerpoint/2010/main" val="1364062060"/>
              </p:ext>
            </p:extLst>
          </p:nvPr>
        </p:nvGraphicFramePr>
        <p:xfrm>
          <a:off x="3536004" y="4907696"/>
          <a:ext cx="2376264" cy="1342134"/>
        </p:xfrm>
        <a:graphic>
          <a:graphicData uri="http://schemas.openxmlformats.org/drawingml/2006/table">
            <a:tbl>
              <a:tblPr firstRow="1" bandRow="1">
                <a:tableStyleId>{2D5ABB26-0587-4C30-8999-92F81FD0307C}</a:tableStyleId>
              </a:tblPr>
              <a:tblGrid>
                <a:gridCol w="1000532">
                  <a:extLst>
                    <a:ext uri="{9D8B030D-6E8A-4147-A177-3AD203B41FA5}">
                      <a16:colId xmlns:a16="http://schemas.microsoft.com/office/drawing/2014/main" val="2056625038"/>
                    </a:ext>
                  </a:extLst>
                </a:gridCol>
                <a:gridCol w="687866">
                  <a:extLst>
                    <a:ext uri="{9D8B030D-6E8A-4147-A177-3AD203B41FA5}">
                      <a16:colId xmlns:a16="http://schemas.microsoft.com/office/drawing/2014/main" val="4150080484"/>
                    </a:ext>
                  </a:extLst>
                </a:gridCol>
                <a:gridCol w="687866">
                  <a:extLst>
                    <a:ext uri="{9D8B030D-6E8A-4147-A177-3AD203B41FA5}">
                      <a16:colId xmlns:a16="http://schemas.microsoft.com/office/drawing/2014/main" val="1704627712"/>
                    </a:ext>
                  </a:extLst>
                </a:gridCol>
              </a:tblGrid>
              <a:tr h="447378">
                <a:tc>
                  <a:txBody>
                    <a:bodyPr/>
                    <a:lstStyle/>
                    <a:p>
                      <a:endParaRPr lang="en-CH"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1400" b="1">
                          <a:latin typeface="Calibri Light" panose="020F0302020204030204" pitchFamily="34" charset="0"/>
                          <a:cs typeface="Calibri Light" panose="020F0302020204030204" pitchFamily="34" charset="0"/>
                        </a:rPr>
                        <a:t>When</a:t>
                      </a:r>
                      <a:endParaRPr lang="en-CH"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1400" b="1">
                          <a:latin typeface="Calibri Light" panose="020F0302020204030204" pitchFamily="34" charset="0"/>
                          <a:cs typeface="Calibri Light" panose="020F0302020204030204" pitchFamily="34" charset="0"/>
                        </a:rPr>
                        <a:t>How</a:t>
                      </a:r>
                      <a:endParaRPr lang="en-CH"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6846670"/>
                  </a:ext>
                </a:extLst>
              </a:tr>
              <a:tr h="447378">
                <a:tc>
                  <a:txBody>
                    <a:bodyPr/>
                    <a:lstStyle/>
                    <a:p>
                      <a:pPr algn="r"/>
                      <a:r>
                        <a:rPr lang="en-US" sz="1400" b="1">
                          <a:latin typeface="Calibri Light" panose="020F0302020204030204" pitchFamily="34" charset="0"/>
                          <a:cs typeface="Calibri Light" panose="020F0302020204030204" pitchFamily="34" charset="0"/>
                        </a:rPr>
                        <a:t>1 duck</a:t>
                      </a:r>
                      <a:endParaRPr lang="en-CH"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100" dirty="0">
                          <a:latin typeface="Calibri Light" panose="020F0302020204030204" pitchFamily="34" charset="0"/>
                          <a:cs typeface="Calibri Light" panose="020F0302020204030204" pitchFamily="34" charset="0"/>
                        </a:rPr>
                        <a:t>0.235/0.765 = 0.307</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pPr algn="r"/>
                      <a:endParaRPr lang="en-CH" sz="1600">
                        <a:latin typeface="Calibri Light" panose="020F0302020204030204" pitchFamily="34" charset="0"/>
                        <a:cs typeface="Calibri Light" panose="020F0302020204030204" pitchFamily="34" charset="0"/>
                      </a:endParaRPr>
                    </a:p>
                  </a:txBody>
                  <a:tcPr anchor="ctr">
                    <a:lnL>
                      <a:noFill/>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771341"/>
                  </a:ext>
                </a:extLst>
              </a:tr>
              <a:tr h="447378">
                <a:tc>
                  <a:txBody>
                    <a:bodyPr/>
                    <a:lstStyle/>
                    <a:p>
                      <a:pPr algn="r"/>
                      <a:r>
                        <a:rPr lang="en-US" sz="1400" b="1">
                          <a:latin typeface="Calibri Light" panose="020F0302020204030204" pitchFamily="34" charset="0"/>
                          <a:cs typeface="Calibri Light" panose="020F0302020204030204" pitchFamily="34" charset="0"/>
                        </a:rPr>
                        <a:t>100 horses</a:t>
                      </a:r>
                      <a:endParaRPr lang="en-CH"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100" dirty="0">
                          <a:latin typeface="Calibri Light" panose="020F0302020204030204" pitchFamily="34" charset="0"/>
                          <a:cs typeface="Calibri Light" panose="020F0302020204030204" pitchFamily="34" charset="0"/>
                        </a:rPr>
                        <a:t>0.600/0.400 = 1.500</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pPr algn="r"/>
                      <a:endParaRPr lang="en-CH" sz="1600">
                        <a:latin typeface="Calibri Light" panose="020F0302020204030204" pitchFamily="34" charset="0"/>
                        <a:cs typeface="Calibri Light" panose="020F0302020204030204" pitchFamily="34" charset="0"/>
                      </a:endParaRPr>
                    </a:p>
                  </a:txBody>
                  <a:tcPr anchor="ctr">
                    <a:lnL>
                      <a:noFill/>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9968109"/>
                  </a:ext>
                </a:extLst>
              </a:tr>
            </a:tbl>
          </a:graphicData>
        </a:graphic>
      </p:graphicFrame>
      <p:graphicFrame>
        <p:nvGraphicFramePr>
          <p:cNvPr id="5" name="Table 4">
            <a:extLst>
              <a:ext uri="{FF2B5EF4-FFF2-40B4-BE49-F238E27FC236}">
                <a16:creationId xmlns:a16="http://schemas.microsoft.com/office/drawing/2014/main" id="{B34824F9-9C6C-4D24-BBA7-8F3F085A616B}"/>
              </a:ext>
            </a:extLst>
          </p:cNvPr>
          <p:cNvGraphicFramePr>
            <a:graphicFrameLocks noGrp="1"/>
          </p:cNvGraphicFramePr>
          <p:nvPr>
            <p:extLst>
              <p:ext uri="{D42A27DB-BD31-4B8C-83A1-F6EECF244321}">
                <p14:modId xmlns:p14="http://schemas.microsoft.com/office/powerpoint/2010/main" val="1564114145"/>
              </p:ext>
            </p:extLst>
          </p:nvPr>
        </p:nvGraphicFramePr>
        <p:xfrm>
          <a:off x="6582119" y="4916072"/>
          <a:ext cx="2376264" cy="1342134"/>
        </p:xfrm>
        <a:graphic>
          <a:graphicData uri="http://schemas.openxmlformats.org/drawingml/2006/table">
            <a:tbl>
              <a:tblPr firstRow="1" bandRow="1">
                <a:tableStyleId>{2D5ABB26-0587-4C30-8999-92F81FD0307C}</a:tableStyleId>
              </a:tblPr>
              <a:tblGrid>
                <a:gridCol w="1000532">
                  <a:extLst>
                    <a:ext uri="{9D8B030D-6E8A-4147-A177-3AD203B41FA5}">
                      <a16:colId xmlns:a16="http://schemas.microsoft.com/office/drawing/2014/main" val="2056625038"/>
                    </a:ext>
                  </a:extLst>
                </a:gridCol>
                <a:gridCol w="687866">
                  <a:extLst>
                    <a:ext uri="{9D8B030D-6E8A-4147-A177-3AD203B41FA5}">
                      <a16:colId xmlns:a16="http://schemas.microsoft.com/office/drawing/2014/main" val="4150080484"/>
                    </a:ext>
                  </a:extLst>
                </a:gridCol>
                <a:gridCol w="687866">
                  <a:extLst>
                    <a:ext uri="{9D8B030D-6E8A-4147-A177-3AD203B41FA5}">
                      <a16:colId xmlns:a16="http://schemas.microsoft.com/office/drawing/2014/main" val="1704627712"/>
                    </a:ext>
                  </a:extLst>
                </a:gridCol>
              </a:tblGrid>
              <a:tr h="447378">
                <a:tc>
                  <a:txBody>
                    <a:bodyPr/>
                    <a:lstStyle/>
                    <a:p>
                      <a:endParaRPr lang="en-CH"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latin typeface="Calibri Light" panose="020F0302020204030204" pitchFamily="34" charset="0"/>
                          <a:cs typeface="Calibri Light" panose="020F0302020204030204" pitchFamily="34" charset="0"/>
                        </a:rPr>
                        <a:t>When</a:t>
                      </a:r>
                      <a:endParaRPr lang="en-CH"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latin typeface="Calibri Light" panose="020F0302020204030204" pitchFamily="34" charset="0"/>
                          <a:cs typeface="Calibri Light" panose="020F0302020204030204" pitchFamily="34" charset="0"/>
                        </a:rPr>
                        <a:t>How</a:t>
                      </a:r>
                      <a:endParaRPr lang="en-CH"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6846670"/>
                  </a:ext>
                </a:extLst>
              </a:tr>
              <a:tr h="447378">
                <a:tc>
                  <a:txBody>
                    <a:bodyPr/>
                    <a:lstStyle/>
                    <a:p>
                      <a:pPr algn="r"/>
                      <a:r>
                        <a:rPr lang="en-US" sz="1400" b="1">
                          <a:latin typeface="Calibri Light" panose="020F0302020204030204" pitchFamily="34" charset="0"/>
                          <a:cs typeface="Calibri Light" panose="020F0302020204030204" pitchFamily="34" charset="0"/>
                        </a:rPr>
                        <a:t>1 duck</a:t>
                      </a:r>
                      <a:endParaRPr lang="en-CH"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2" gridSpan="2">
                  <a:txBody>
                    <a:bodyPr/>
                    <a:lstStyle/>
                    <a:p>
                      <a:pPr algn="ctr"/>
                      <a:r>
                        <a:rPr lang="en-GB" sz="1100" dirty="0">
                          <a:latin typeface="Calibri Light" panose="020F0302020204030204" pitchFamily="34" charset="0"/>
                          <a:cs typeface="Calibri Light" panose="020F0302020204030204" pitchFamily="34" charset="0"/>
                        </a:rPr>
                        <a:t>0.307/1.500 = </a:t>
                      </a:r>
                      <a:r>
                        <a:rPr lang="en-CH" sz="1100" dirty="0">
                          <a:latin typeface="Calibri Light" panose="020F0302020204030204" pitchFamily="34" charset="0"/>
                          <a:cs typeface="Calibri Light" panose="020F0302020204030204" pitchFamily="34" charset="0"/>
                        </a:rPr>
                        <a:t>0.205</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2" hMerge="1">
                  <a:txBody>
                    <a:bodyPr/>
                    <a:lstStyle/>
                    <a:p>
                      <a:pPr algn="r"/>
                      <a:endParaRPr lang="en-CH" sz="1600">
                        <a:latin typeface="Calibri Light" panose="020F0302020204030204" pitchFamily="34" charset="0"/>
                        <a:cs typeface="Calibri Light" panose="020F0302020204030204" pitchFamily="34" charset="0"/>
                      </a:endParaRPr>
                    </a:p>
                  </a:txBody>
                  <a:tcPr anchor="ctr">
                    <a:lnL>
                      <a:noFill/>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771341"/>
                  </a:ext>
                </a:extLst>
              </a:tr>
              <a:tr h="447378">
                <a:tc>
                  <a:txBody>
                    <a:bodyPr/>
                    <a:lstStyle/>
                    <a:p>
                      <a:pPr algn="r"/>
                      <a:r>
                        <a:rPr lang="en-US" sz="1400" b="1" dirty="0">
                          <a:latin typeface="Calibri Light" panose="020F0302020204030204" pitchFamily="34" charset="0"/>
                          <a:cs typeface="Calibri Light" panose="020F0302020204030204" pitchFamily="34" charset="0"/>
                        </a:rPr>
                        <a:t>100 horses</a:t>
                      </a:r>
                      <a:endParaRPr lang="en-CH" sz="14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gridSpan="2" vMerge="1">
                  <a:txBody>
                    <a:bodyPr/>
                    <a:lstStyle/>
                    <a:p>
                      <a:pPr algn="ctr"/>
                      <a:endParaRPr lang="en-CH" sz="1400">
                        <a:latin typeface="Calibri Light" panose="020F0302020204030204" pitchFamily="34" charset="0"/>
                        <a:cs typeface="Calibri Light" panose="020F0302020204030204" pitchFamily="34" charset="0"/>
                      </a:endParaRPr>
                    </a:p>
                  </a:txBody>
                  <a:tcPr anchor="ctr">
                    <a:lnL>
                      <a:noFill/>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r"/>
                      <a:endParaRPr lang="en-CH" sz="1600">
                        <a:latin typeface="Calibri Light" panose="020F0302020204030204" pitchFamily="34" charset="0"/>
                        <a:cs typeface="Calibri Light" panose="020F0302020204030204" pitchFamily="34" charset="0"/>
                      </a:endParaRPr>
                    </a:p>
                  </a:txBody>
                  <a:tcPr anchor="ctr">
                    <a:lnL>
                      <a:noFill/>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9968109"/>
                  </a:ext>
                </a:extLst>
              </a:tr>
            </a:tbl>
          </a:graphicData>
        </a:graphic>
      </p:graphicFrame>
      <p:sp>
        <p:nvSpPr>
          <p:cNvPr id="11" name="TextBox 10">
            <a:extLst>
              <a:ext uri="{FF2B5EF4-FFF2-40B4-BE49-F238E27FC236}">
                <a16:creationId xmlns:a16="http://schemas.microsoft.com/office/drawing/2014/main" id="{76867D66-F78A-468D-A4F8-ACF9F3808924}"/>
              </a:ext>
            </a:extLst>
          </p:cNvPr>
          <p:cNvSpPr txBox="1"/>
          <p:nvPr/>
        </p:nvSpPr>
        <p:spPr>
          <a:xfrm>
            <a:off x="4159013" y="2492896"/>
            <a:ext cx="1130246" cy="338554"/>
          </a:xfrm>
          <a:prstGeom prst="rect">
            <a:avLst/>
          </a:prstGeom>
          <a:noFill/>
        </p:spPr>
        <p:txBody>
          <a:bodyPr wrap="none" rtlCol="0">
            <a:spAutoFit/>
          </a:bodyPr>
          <a:lstStyle/>
          <a:p>
            <a:pPr algn="ctr"/>
            <a:r>
              <a:rPr lang="en-US" sz="1600" b="1">
                <a:latin typeface="Calibri Light" panose="020F0302020204030204" pitchFamily="34" charset="0"/>
                <a:cs typeface="Calibri Light" panose="020F0302020204030204" pitchFamily="34" charset="0"/>
              </a:rPr>
              <a:t>Raw counts</a:t>
            </a:r>
            <a:endParaRPr lang="en-CH" sz="1600" b="1">
              <a:latin typeface="Calibri Light" panose="020F0302020204030204" pitchFamily="34" charset="0"/>
              <a:cs typeface="Calibri Light" panose="020F0302020204030204" pitchFamily="34" charset="0"/>
            </a:endParaRPr>
          </a:p>
        </p:txBody>
      </p:sp>
      <p:sp>
        <p:nvSpPr>
          <p:cNvPr id="12" name="TextBox 11">
            <a:extLst>
              <a:ext uri="{FF2B5EF4-FFF2-40B4-BE49-F238E27FC236}">
                <a16:creationId xmlns:a16="http://schemas.microsoft.com/office/drawing/2014/main" id="{3416D086-AD93-44D1-BBAE-27450CAC6A86}"/>
              </a:ext>
            </a:extLst>
          </p:cNvPr>
          <p:cNvSpPr txBox="1"/>
          <p:nvPr/>
        </p:nvSpPr>
        <p:spPr>
          <a:xfrm>
            <a:off x="6488332" y="2492896"/>
            <a:ext cx="2559996" cy="338554"/>
          </a:xfrm>
          <a:prstGeom prst="rect">
            <a:avLst/>
          </a:prstGeom>
          <a:noFill/>
        </p:spPr>
        <p:txBody>
          <a:bodyPr wrap="none" rtlCol="0">
            <a:spAutoFit/>
          </a:bodyPr>
          <a:lstStyle/>
          <a:p>
            <a:pPr algn="ctr"/>
            <a:r>
              <a:rPr lang="en-US" sz="1600" b="1" dirty="0">
                <a:latin typeface="Calibri Light" panose="020F0302020204030204" pitchFamily="34" charset="0"/>
                <a:cs typeface="Calibri Light" panose="020F0302020204030204" pitchFamily="34" charset="0"/>
              </a:rPr>
              <a:t>Row-conditioned proportions</a:t>
            </a:r>
            <a:endParaRPr lang="en-CH" sz="1600" b="1" dirty="0">
              <a:latin typeface="Calibri Light" panose="020F0302020204030204" pitchFamily="34" charset="0"/>
              <a:cs typeface="Calibri Light" panose="020F0302020204030204" pitchFamily="34" charset="0"/>
            </a:endParaRPr>
          </a:p>
        </p:txBody>
      </p:sp>
      <p:sp>
        <p:nvSpPr>
          <p:cNvPr id="16" name="TextBox 15">
            <a:extLst>
              <a:ext uri="{FF2B5EF4-FFF2-40B4-BE49-F238E27FC236}">
                <a16:creationId xmlns:a16="http://schemas.microsoft.com/office/drawing/2014/main" id="{97FEEAE7-C93C-4D0D-B238-6C271611BDBD}"/>
              </a:ext>
            </a:extLst>
          </p:cNvPr>
          <p:cNvSpPr txBox="1"/>
          <p:nvPr/>
        </p:nvSpPr>
        <p:spPr>
          <a:xfrm>
            <a:off x="4273532" y="4428736"/>
            <a:ext cx="901209" cy="338554"/>
          </a:xfrm>
          <a:prstGeom prst="rect">
            <a:avLst/>
          </a:prstGeom>
          <a:noFill/>
        </p:spPr>
        <p:txBody>
          <a:bodyPr wrap="none" rtlCol="0">
            <a:spAutoFit/>
          </a:bodyPr>
          <a:lstStyle/>
          <a:p>
            <a:pPr algn="ctr"/>
            <a:r>
              <a:rPr lang="en-US" sz="1600" b="1">
                <a:latin typeface="Calibri Light" panose="020F0302020204030204" pitchFamily="34" charset="0"/>
                <a:cs typeface="Calibri Light" panose="020F0302020204030204" pitchFamily="34" charset="0"/>
              </a:rPr>
              <a:t>Odds (</a:t>
            </a:r>
            <a:r>
              <a:rPr lang="el-GR" sz="1600" b="1">
                <a:latin typeface="Calibri Light" panose="020F0302020204030204" pitchFamily="34" charset="0"/>
                <a:cs typeface="Calibri Light" panose="020F0302020204030204" pitchFamily="34" charset="0"/>
              </a:rPr>
              <a:t>Ω</a:t>
            </a:r>
            <a:r>
              <a:rPr lang="en-US" sz="1600" b="1">
                <a:latin typeface="Calibri Light" panose="020F0302020204030204" pitchFamily="34" charset="0"/>
                <a:cs typeface="Calibri Light" panose="020F0302020204030204" pitchFamily="34" charset="0"/>
              </a:rPr>
              <a:t>)</a:t>
            </a:r>
            <a:endParaRPr lang="en-CH" sz="1600" b="1">
              <a:latin typeface="Calibri Light" panose="020F0302020204030204" pitchFamily="34" charset="0"/>
              <a:cs typeface="Calibri Light" panose="020F0302020204030204" pitchFamily="34" charset="0"/>
            </a:endParaRPr>
          </a:p>
        </p:txBody>
      </p:sp>
      <p:sp>
        <p:nvSpPr>
          <p:cNvPr id="18" name="TextBox 17">
            <a:extLst>
              <a:ext uri="{FF2B5EF4-FFF2-40B4-BE49-F238E27FC236}">
                <a16:creationId xmlns:a16="http://schemas.microsoft.com/office/drawing/2014/main" id="{FE3313DA-1192-4BAE-9ABC-F6577ACE38C5}"/>
              </a:ext>
            </a:extLst>
          </p:cNvPr>
          <p:cNvSpPr txBox="1"/>
          <p:nvPr/>
        </p:nvSpPr>
        <p:spPr>
          <a:xfrm>
            <a:off x="7118636" y="4437112"/>
            <a:ext cx="1294329" cy="338554"/>
          </a:xfrm>
          <a:prstGeom prst="rect">
            <a:avLst/>
          </a:prstGeom>
          <a:noFill/>
        </p:spPr>
        <p:txBody>
          <a:bodyPr wrap="none" rtlCol="0">
            <a:spAutoFit/>
          </a:bodyPr>
          <a:lstStyle/>
          <a:p>
            <a:pPr algn="ctr"/>
            <a:r>
              <a:rPr lang="en-US" sz="1600" b="1">
                <a:latin typeface="Calibri Light" panose="020F0302020204030204" pitchFamily="34" charset="0"/>
                <a:cs typeface="Calibri Light" panose="020F0302020204030204" pitchFamily="34" charset="0"/>
              </a:rPr>
              <a:t>Odds ratio (</a:t>
            </a:r>
            <a:r>
              <a:rPr lang="el-GR" sz="1600" b="1">
                <a:latin typeface="Calibri Light" panose="020F0302020204030204" pitchFamily="34" charset="0"/>
                <a:cs typeface="Calibri Light" panose="020F0302020204030204" pitchFamily="34" charset="0"/>
              </a:rPr>
              <a:t>θ</a:t>
            </a:r>
            <a:r>
              <a:rPr lang="en-US" sz="1600" b="1">
                <a:latin typeface="Calibri Light" panose="020F0302020204030204" pitchFamily="34" charset="0"/>
                <a:cs typeface="Calibri Light" panose="020F0302020204030204" pitchFamily="34" charset="0"/>
              </a:rPr>
              <a:t>)</a:t>
            </a:r>
            <a:endParaRPr lang="en-CH" sz="1600" b="1">
              <a:latin typeface="Calibri Light" panose="020F0302020204030204" pitchFamily="34" charset="0"/>
              <a:cs typeface="Calibri Light" panose="020F0302020204030204" pitchFamily="34" charset="0"/>
            </a:endParaRPr>
          </a:p>
        </p:txBody>
      </p:sp>
      <p:sp>
        <p:nvSpPr>
          <p:cNvPr id="9" name="Arrow: Right 8">
            <a:extLst>
              <a:ext uri="{FF2B5EF4-FFF2-40B4-BE49-F238E27FC236}">
                <a16:creationId xmlns:a16="http://schemas.microsoft.com/office/drawing/2014/main" id="{B97BA30D-2A34-4A2B-A931-00E1EA578295}"/>
              </a:ext>
            </a:extLst>
          </p:cNvPr>
          <p:cNvSpPr/>
          <p:nvPr/>
        </p:nvSpPr>
        <p:spPr>
          <a:xfrm>
            <a:off x="6067173" y="3524168"/>
            <a:ext cx="360040" cy="237510"/>
          </a:xfrm>
          <a:prstGeom prst="rightArrow">
            <a:avLst/>
          </a:prstGeom>
          <a:solidFill>
            <a:srgbClr val="69A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Arrow: Right 14">
            <a:extLst>
              <a:ext uri="{FF2B5EF4-FFF2-40B4-BE49-F238E27FC236}">
                <a16:creationId xmlns:a16="http://schemas.microsoft.com/office/drawing/2014/main" id="{07EC0FE8-D324-4F61-916C-C9AF81E61967}"/>
              </a:ext>
            </a:extLst>
          </p:cNvPr>
          <p:cNvSpPr/>
          <p:nvPr/>
        </p:nvSpPr>
        <p:spPr>
          <a:xfrm>
            <a:off x="6062171" y="5468384"/>
            <a:ext cx="360040" cy="237510"/>
          </a:xfrm>
          <a:prstGeom prst="rightArrow">
            <a:avLst/>
          </a:prstGeom>
          <a:solidFill>
            <a:srgbClr val="69A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855830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3501008"/>
            <a:ext cx="8928992" cy="3024336"/>
          </a:xfrm>
        </p:spPr>
        <p:txBody>
          <a:bodyPr>
            <a:normAutofit/>
          </a:bodyPr>
          <a:lstStyle/>
          <a:p>
            <a:r>
              <a:rPr lang="fr-CH" sz="1600">
                <a:latin typeface="Calibri Light" panose="020F0302020204030204" pitchFamily="34" charset="0"/>
                <a:cs typeface="Calibri Light" panose="020F0302020204030204" pitchFamily="34" charset="0"/>
              </a:rPr>
              <a:t>For people who chose 1 duck, the probably of choosing </a:t>
            </a:r>
            <a:r>
              <a:rPr lang="fr-CH" sz="1600" i="1">
                <a:latin typeface="Calibri Light" panose="020F0302020204030204" pitchFamily="34" charset="0"/>
                <a:cs typeface="Calibri Light" panose="020F0302020204030204" pitchFamily="34" charset="0"/>
              </a:rPr>
              <a:t>when</a:t>
            </a:r>
            <a:r>
              <a:rPr lang="fr-CH" sz="1600">
                <a:latin typeface="Calibri Light" panose="020F0302020204030204" pitchFamily="34" charset="0"/>
                <a:cs typeface="Calibri Light" panose="020F0302020204030204" pitchFamily="34" charset="0"/>
              </a:rPr>
              <a:t> is 0.235, whereas the probability of choosing </a:t>
            </a:r>
            <a:r>
              <a:rPr lang="fr-CH" sz="1600" i="1">
                <a:latin typeface="Calibri Light" panose="020F0302020204030204" pitchFamily="34" charset="0"/>
                <a:cs typeface="Calibri Light" panose="020F0302020204030204" pitchFamily="34" charset="0"/>
              </a:rPr>
              <a:t>how</a:t>
            </a:r>
            <a:r>
              <a:rPr lang="fr-CH" sz="1600">
                <a:latin typeface="Calibri Light" panose="020F0302020204030204" pitchFamily="34" charset="0"/>
                <a:cs typeface="Calibri Light" panose="020F0302020204030204" pitchFamily="34" charset="0"/>
              </a:rPr>
              <a:t> is 0.765.</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This equals odds of 0.235/0.765 = 0.307, which means choosing </a:t>
            </a:r>
            <a:r>
              <a:rPr lang="fr-CH" sz="1600" i="1">
                <a:latin typeface="Calibri Light" panose="020F0302020204030204" pitchFamily="34" charset="0"/>
                <a:cs typeface="Calibri Light" panose="020F0302020204030204" pitchFamily="34" charset="0"/>
              </a:rPr>
              <a:t>when </a:t>
            </a:r>
            <a:r>
              <a:rPr lang="fr-CH" sz="1600">
                <a:latin typeface="Calibri Light" panose="020F0302020204030204" pitchFamily="34" charset="0"/>
                <a:cs typeface="Calibri Light" panose="020F0302020204030204" pitchFamily="34" charset="0"/>
              </a:rPr>
              <a:t>is 0.307 times as likely as choosing </a:t>
            </a:r>
            <a:r>
              <a:rPr lang="fr-CH" sz="1600" i="1">
                <a:latin typeface="Calibri Light" panose="020F0302020204030204" pitchFamily="34" charset="0"/>
                <a:cs typeface="Calibri Light" panose="020F0302020204030204" pitchFamily="34" charset="0"/>
              </a:rPr>
              <a:t>how</a:t>
            </a:r>
            <a:r>
              <a:rPr lang="fr-CH" sz="1600">
                <a:latin typeface="Calibri Light" panose="020F0302020204030204" pitchFamily="34" charset="0"/>
                <a:cs typeface="Calibri Light" panose="020F0302020204030204" pitchFamily="34" charset="0"/>
              </a:rPr>
              <a:t> in this group. For people who chose 100 horses, choosing </a:t>
            </a:r>
            <a:r>
              <a:rPr lang="fr-CH" sz="1600" i="1">
                <a:latin typeface="Calibri Light" panose="020F0302020204030204" pitchFamily="34" charset="0"/>
                <a:cs typeface="Calibri Light" panose="020F0302020204030204" pitchFamily="34" charset="0"/>
              </a:rPr>
              <a:t>when</a:t>
            </a:r>
            <a:r>
              <a:rPr lang="fr-CH" sz="1600">
                <a:latin typeface="Calibri Light" panose="020F0302020204030204" pitchFamily="34" charset="0"/>
                <a:cs typeface="Calibri Light" panose="020F0302020204030204" pitchFamily="34" charset="0"/>
              </a:rPr>
              <a:t> is 1.5 times as likely as choosing </a:t>
            </a:r>
            <a:r>
              <a:rPr lang="fr-CH" sz="1600" i="1">
                <a:latin typeface="Calibri Light" panose="020F0302020204030204" pitchFamily="34" charset="0"/>
                <a:cs typeface="Calibri Light" panose="020F0302020204030204" pitchFamily="34" charset="0"/>
              </a:rPr>
              <a:t>how</a:t>
            </a:r>
            <a:r>
              <a:rPr lang="fr-CH" sz="1600">
                <a:latin typeface="Calibri Light" panose="020F0302020204030204" pitchFamily="34" charset="0"/>
                <a:cs typeface="Calibri Light" panose="020F0302020204030204" pitchFamily="34" charset="0"/>
              </a:rPr>
              <a:t>.</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The odds ratio expresses the ratio between the two odds, with 0.307/1.500 = 0.205 meaning that the odds of </a:t>
            </a:r>
            <a:r>
              <a:rPr lang="fr-CH" sz="1600" i="1">
                <a:latin typeface="Calibri Light" panose="020F0302020204030204" pitchFamily="34" charset="0"/>
                <a:cs typeface="Calibri Light" panose="020F0302020204030204" pitchFamily="34" charset="0"/>
              </a:rPr>
              <a:t>when</a:t>
            </a:r>
            <a:r>
              <a:rPr lang="fr-CH" sz="1600">
                <a:latin typeface="Calibri Light" panose="020F0302020204030204" pitchFamily="34" charset="0"/>
                <a:cs typeface="Calibri Light" panose="020F0302020204030204" pitchFamily="34" charset="0"/>
              </a:rPr>
              <a:t> versus </a:t>
            </a:r>
            <a:r>
              <a:rPr lang="fr-CH" sz="1600" i="1">
                <a:latin typeface="Calibri Light" panose="020F0302020204030204" pitchFamily="34" charset="0"/>
                <a:cs typeface="Calibri Light" panose="020F0302020204030204" pitchFamily="34" charset="0"/>
              </a:rPr>
              <a:t>how</a:t>
            </a:r>
            <a:r>
              <a:rPr lang="fr-CH" sz="1600">
                <a:latin typeface="Calibri Light" panose="020F0302020204030204" pitchFamily="34" charset="0"/>
                <a:cs typeface="Calibri Light" panose="020F0302020204030204" pitchFamily="34" charset="0"/>
              </a:rPr>
              <a:t> for people who chose 1 duck are 0.205 times those odds for people who chose 100 horses.</a:t>
            </a:r>
            <a:endParaRPr lang="fr-CH"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Odds ratio</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25</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7" name="Table 4">
            <a:extLst>
              <a:ext uri="{FF2B5EF4-FFF2-40B4-BE49-F238E27FC236}">
                <a16:creationId xmlns:a16="http://schemas.microsoft.com/office/drawing/2014/main" id="{FDC8E6D4-261B-4DA2-B3A8-5FDA85E26D08}"/>
              </a:ext>
            </a:extLst>
          </p:cNvPr>
          <p:cNvGraphicFramePr>
            <a:graphicFrameLocks noGrp="1"/>
          </p:cNvGraphicFramePr>
          <p:nvPr>
            <p:extLst>
              <p:ext uri="{D42A27DB-BD31-4B8C-83A1-F6EECF244321}">
                <p14:modId xmlns:p14="http://schemas.microsoft.com/office/powerpoint/2010/main" val="1629300187"/>
              </p:ext>
            </p:extLst>
          </p:nvPr>
        </p:nvGraphicFramePr>
        <p:xfrm>
          <a:off x="1703512" y="2014973"/>
          <a:ext cx="1872208" cy="1104042"/>
        </p:xfrm>
        <a:graphic>
          <a:graphicData uri="http://schemas.openxmlformats.org/drawingml/2006/table">
            <a:tbl>
              <a:tblPr firstRow="1" bandRow="1">
                <a:tableStyleId>{2D5ABB26-0587-4C30-8999-92F81FD0307C}</a:tableStyleId>
              </a:tblPr>
              <a:tblGrid>
                <a:gridCol w="788298">
                  <a:extLst>
                    <a:ext uri="{9D8B030D-6E8A-4147-A177-3AD203B41FA5}">
                      <a16:colId xmlns:a16="http://schemas.microsoft.com/office/drawing/2014/main" val="2056625038"/>
                    </a:ext>
                  </a:extLst>
                </a:gridCol>
                <a:gridCol w="541955">
                  <a:extLst>
                    <a:ext uri="{9D8B030D-6E8A-4147-A177-3AD203B41FA5}">
                      <a16:colId xmlns:a16="http://schemas.microsoft.com/office/drawing/2014/main" val="4150080484"/>
                    </a:ext>
                  </a:extLst>
                </a:gridCol>
                <a:gridCol w="541955">
                  <a:extLst>
                    <a:ext uri="{9D8B030D-6E8A-4147-A177-3AD203B41FA5}">
                      <a16:colId xmlns:a16="http://schemas.microsoft.com/office/drawing/2014/main" val="1704627712"/>
                    </a:ext>
                  </a:extLst>
                </a:gridCol>
              </a:tblGrid>
              <a:tr h="368014">
                <a:tc>
                  <a:txBody>
                    <a:bodyPr/>
                    <a:lstStyle/>
                    <a:p>
                      <a:endParaRPr lang="en-CH" sz="11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b="1">
                          <a:latin typeface="Calibri Light" panose="020F0302020204030204" pitchFamily="34" charset="0"/>
                          <a:cs typeface="Calibri Light" panose="020F0302020204030204" pitchFamily="34" charset="0"/>
                        </a:rPr>
                        <a:t>When</a:t>
                      </a:r>
                      <a:endParaRPr lang="en-CH" sz="11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b="1">
                          <a:latin typeface="Calibri Light" panose="020F0302020204030204" pitchFamily="34" charset="0"/>
                          <a:cs typeface="Calibri Light" panose="020F0302020204030204" pitchFamily="34" charset="0"/>
                        </a:rPr>
                        <a:t>How</a:t>
                      </a:r>
                      <a:endParaRPr lang="en-CH" sz="11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6846670"/>
                  </a:ext>
                </a:extLst>
              </a:tr>
              <a:tr h="368014">
                <a:tc>
                  <a:txBody>
                    <a:bodyPr/>
                    <a:lstStyle/>
                    <a:p>
                      <a:pPr algn="r"/>
                      <a:r>
                        <a:rPr lang="en-US" sz="1100" b="1">
                          <a:latin typeface="Calibri Light" panose="020F0302020204030204" pitchFamily="34" charset="0"/>
                          <a:cs typeface="Calibri Light" panose="020F0302020204030204" pitchFamily="34" charset="0"/>
                        </a:rPr>
                        <a:t>1 duck</a:t>
                      </a:r>
                      <a:endParaRPr lang="en-CH" sz="11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4</a:t>
                      </a:r>
                      <a:endParaRPr lang="en-CH" sz="11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13</a:t>
                      </a:r>
                      <a:endParaRPr lang="en-CH" sz="11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771341"/>
                  </a:ext>
                </a:extLst>
              </a:tr>
              <a:tr h="368014">
                <a:tc>
                  <a:txBody>
                    <a:bodyPr/>
                    <a:lstStyle/>
                    <a:p>
                      <a:pPr algn="r"/>
                      <a:r>
                        <a:rPr lang="en-US" sz="1100" b="1">
                          <a:latin typeface="Calibri Light" panose="020F0302020204030204" pitchFamily="34" charset="0"/>
                          <a:cs typeface="Calibri Light" panose="020F0302020204030204" pitchFamily="34" charset="0"/>
                        </a:rPr>
                        <a:t>100 horses</a:t>
                      </a:r>
                      <a:endParaRPr lang="en-CH" sz="11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9</a:t>
                      </a:r>
                      <a:endParaRPr lang="en-CH" sz="11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latin typeface="Calibri Light" panose="020F0302020204030204" pitchFamily="34" charset="0"/>
                          <a:cs typeface="Calibri Light" panose="020F0302020204030204" pitchFamily="34" charset="0"/>
                        </a:rPr>
                        <a:t>6</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9968109"/>
                  </a:ext>
                </a:extLst>
              </a:tr>
            </a:tbl>
          </a:graphicData>
        </a:graphic>
      </p:graphicFrame>
      <p:graphicFrame>
        <p:nvGraphicFramePr>
          <p:cNvPr id="8" name="Table 4">
            <a:extLst>
              <a:ext uri="{FF2B5EF4-FFF2-40B4-BE49-F238E27FC236}">
                <a16:creationId xmlns:a16="http://schemas.microsoft.com/office/drawing/2014/main" id="{E1AA5F93-0CD7-4D6F-82F7-2D4492C63EFA}"/>
              </a:ext>
            </a:extLst>
          </p:cNvPr>
          <p:cNvGraphicFramePr>
            <a:graphicFrameLocks noGrp="1"/>
          </p:cNvGraphicFramePr>
          <p:nvPr>
            <p:extLst>
              <p:ext uri="{D42A27DB-BD31-4B8C-83A1-F6EECF244321}">
                <p14:modId xmlns:p14="http://schemas.microsoft.com/office/powerpoint/2010/main" val="95972110"/>
              </p:ext>
            </p:extLst>
          </p:nvPr>
        </p:nvGraphicFramePr>
        <p:xfrm>
          <a:off x="3768522" y="2013355"/>
          <a:ext cx="1872208" cy="1102875"/>
        </p:xfrm>
        <a:graphic>
          <a:graphicData uri="http://schemas.openxmlformats.org/drawingml/2006/table">
            <a:tbl>
              <a:tblPr firstRow="1" bandRow="1">
                <a:tableStyleId>{2D5ABB26-0587-4C30-8999-92F81FD0307C}</a:tableStyleId>
              </a:tblPr>
              <a:tblGrid>
                <a:gridCol w="788298">
                  <a:extLst>
                    <a:ext uri="{9D8B030D-6E8A-4147-A177-3AD203B41FA5}">
                      <a16:colId xmlns:a16="http://schemas.microsoft.com/office/drawing/2014/main" val="2056625038"/>
                    </a:ext>
                  </a:extLst>
                </a:gridCol>
                <a:gridCol w="541955">
                  <a:extLst>
                    <a:ext uri="{9D8B030D-6E8A-4147-A177-3AD203B41FA5}">
                      <a16:colId xmlns:a16="http://schemas.microsoft.com/office/drawing/2014/main" val="4150080484"/>
                    </a:ext>
                  </a:extLst>
                </a:gridCol>
                <a:gridCol w="541955">
                  <a:extLst>
                    <a:ext uri="{9D8B030D-6E8A-4147-A177-3AD203B41FA5}">
                      <a16:colId xmlns:a16="http://schemas.microsoft.com/office/drawing/2014/main" val="1704627712"/>
                    </a:ext>
                  </a:extLst>
                </a:gridCol>
              </a:tblGrid>
              <a:tr h="367625">
                <a:tc>
                  <a:txBody>
                    <a:bodyPr/>
                    <a:lstStyle/>
                    <a:p>
                      <a:endParaRPr lang="en-CH" sz="11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b="1">
                          <a:latin typeface="Calibri Light" panose="020F0302020204030204" pitchFamily="34" charset="0"/>
                          <a:cs typeface="Calibri Light" panose="020F0302020204030204" pitchFamily="34" charset="0"/>
                        </a:rPr>
                        <a:t>When</a:t>
                      </a:r>
                      <a:endParaRPr lang="en-CH" sz="11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b="1">
                          <a:latin typeface="Calibri Light" panose="020F0302020204030204" pitchFamily="34" charset="0"/>
                          <a:cs typeface="Calibri Light" panose="020F0302020204030204" pitchFamily="34" charset="0"/>
                        </a:rPr>
                        <a:t>How</a:t>
                      </a:r>
                      <a:endParaRPr lang="en-CH" sz="11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6846670"/>
                  </a:ext>
                </a:extLst>
              </a:tr>
              <a:tr h="367625">
                <a:tc>
                  <a:txBody>
                    <a:bodyPr/>
                    <a:lstStyle/>
                    <a:p>
                      <a:pPr algn="r"/>
                      <a:r>
                        <a:rPr lang="en-US" sz="1100" b="1">
                          <a:latin typeface="Calibri Light" panose="020F0302020204030204" pitchFamily="34" charset="0"/>
                          <a:cs typeface="Calibri Light" panose="020F0302020204030204" pitchFamily="34" charset="0"/>
                        </a:rPr>
                        <a:t>1 duck</a:t>
                      </a:r>
                      <a:endParaRPr lang="en-CH" sz="11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0.235</a:t>
                      </a:r>
                      <a:endParaRPr lang="en-CH" sz="11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0.765</a:t>
                      </a:r>
                      <a:endParaRPr lang="en-CH" sz="11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771341"/>
                  </a:ext>
                </a:extLst>
              </a:tr>
              <a:tr h="367625">
                <a:tc>
                  <a:txBody>
                    <a:bodyPr/>
                    <a:lstStyle/>
                    <a:p>
                      <a:pPr algn="r"/>
                      <a:r>
                        <a:rPr lang="en-US" sz="1100" b="1">
                          <a:latin typeface="Calibri Light" panose="020F0302020204030204" pitchFamily="34" charset="0"/>
                          <a:cs typeface="Calibri Light" panose="020F0302020204030204" pitchFamily="34" charset="0"/>
                        </a:rPr>
                        <a:t>100 horses</a:t>
                      </a:r>
                      <a:endParaRPr lang="en-CH" sz="11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Calibri Light" panose="020F0302020204030204" pitchFamily="34" charset="0"/>
                          <a:cs typeface="Calibri Light" panose="020F0302020204030204" pitchFamily="34" charset="0"/>
                        </a:rPr>
                        <a:t>0.600</a:t>
                      </a:r>
                      <a:endParaRPr lang="en-CH" sz="11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latin typeface="Calibri Light" panose="020F0302020204030204" pitchFamily="34" charset="0"/>
                          <a:cs typeface="Calibri Light" panose="020F0302020204030204" pitchFamily="34" charset="0"/>
                        </a:rPr>
                        <a:t>0.400</a:t>
                      </a:r>
                      <a:endParaRPr lang="en-CH" sz="11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9968109"/>
                  </a:ext>
                </a:extLst>
              </a:tr>
            </a:tbl>
          </a:graphicData>
        </a:graphic>
      </p:graphicFrame>
      <p:graphicFrame>
        <p:nvGraphicFramePr>
          <p:cNvPr id="2" name="Table 4">
            <a:extLst>
              <a:ext uri="{FF2B5EF4-FFF2-40B4-BE49-F238E27FC236}">
                <a16:creationId xmlns:a16="http://schemas.microsoft.com/office/drawing/2014/main" id="{031D7A11-2579-46C1-AD42-A3CCEEE86586}"/>
              </a:ext>
            </a:extLst>
          </p:cNvPr>
          <p:cNvGraphicFramePr>
            <a:graphicFrameLocks noGrp="1"/>
          </p:cNvGraphicFramePr>
          <p:nvPr>
            <p:extLst>
              <p:ext uri="{D42A27DB-BD31-4B8C-83A1-F6EECF244321}">
                <p14:modId xmlns:p14="http://schemas.microsoft.com/office/powerpoint/2010/main" val="1483464623"/>
              </p:ext>
            </p:extLst>
          </p:nvPr>
        </p:nvGraphicFramePr>
        <p:xfrm>
          <a:off x="5833532" y="2013353"/>
          <a:ext cx="1872208" cy="1103977"/>
        </p:xfrm>
        <a:graphic>
          <a:graphicData uri="http://schemas.openxmlformats.org/drawingml/2006/table">
            <a:tbl>
              <a:tblPr firstRow="1" bandRow="1">
                <a:tableStyleId>{2D5ABB26-0587-4C30-8999-92F81FD0307C}</a:tableStyleId>
              </a:tblPr>
              <a:tblGrid>
                <a:gridCol w="788298">
                  <a:extLst>
                    <a:ext uri="{9D8B030D-6E8A-4147-A177-3AD203B41FA5}">
                      <a16:colId xmlns:a16="http://schemas.microsoft.com/office/drawing/2014/main" val="2056625038"/>
                    </a:ext>
                  </a:extLst>
                </a:gridCol>
                <a:gridCol w="541955">
                  <a:extLst>
                    <a:ext uri="{9D8B030D-6E8A-4147-A177-3AD203B41FA5}">
                      <a16:colId xmlns:a16="http://schemas.microsoft.com/office/drawing/2014/main" val="4150080484"/>
                    </a:ext>
                  </a:extLst>
                </a:gridCol>
                <a:gridCol w="541955">
                  <a:extLst>
                    <a:ext uri="{9D8B030D-6E8A-4147-A177-3AD203B41FA5}">
                      <a16:colId xmlns:a16="http://schemas.microsoft.com/office/drawing/2014/main" val="1704627712"/>
                    </a:ext>
                  </a:extLst>
                </a:gridCol>
              </a:tblGrid>
              <a:tr h="335527">
                <a:tc>
                  <a:txBody>
                    <a:bodyPr/>
                    <a:lstStyle/>
                    <a:p>
                      <a:endParaRPr lang="en-CH" sz="11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1100" b="1">
                          <a:latin typeface="Calibri Light" panose="020F0302020204030204" pitchFamily="34" charset="0"/>
                          <a:cs typeface="Calibri Light" panose="020F0302020204030204" pitchFamily="34" charset="0"/>
                        </a:rPr>
                        <a:t>When</a:t>
                      </a:r>
                      <a:endParaRPr lang="en-CH" sz="11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r"/>
                      <a:r>
                        <a:rPr lang="en-US" sz="1100" b="1">
                          <a:latin typeface="Calibri Light" panose="020F0302020204030204" pitchFamily="34" charset="0"/>
                          <a:cs typeface="Calibri Light" panose="020F0302020204030204" pitchFamily="34" charset="0"/>
                        </a:rPr>
                        <a:t>How</a:t>
                      </a:r>
                      <a:endParaRPr lang="en-CH" sz="11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6846670"/>
                  </a:ext>
                </a:extLst>
              </a:tr>
              <a:tr h="384225">
                <a:tc>
                  <a:txBody>
                    <a:bodyPr/>
                    <a:lstStyle/>
                    <a:p>
                      <a:pPr algn="r"/>
                      <a:r>
                        <a:rPr lang="en-US" sz="1100" b="1">
                          <a:latin typeface="Calibri Light" panose="020F0302020204030204" pitchFamily="34" charset="0"/>
                          <a:cs typeface="Calibri Light" panose="020F0302020204030204" pitchFamily="34" charset="0"/>
                        </a:rPr>
                        <a:t>1 duck</a:t>
                      </a:r>
                      <a:endParaRPr lang="en-CH" sz="11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900" dirty="0">
                          <a:latin typeface="Calibri Light" panose="020F0302020204030204" pitchFamily="34" charset="0"/>
                          <a:cs typeface="Calibri Light" panose="020F0302020204030204" pitchFamily="34" charset="0"/>
                        </a:rPr>
                        <a:t>0.235/0.765 = 0.307</a:t>
                      </a:r>
                      <a:endParaRPr lang="en-CH" sz="9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pPr algn="r"/>
                      <a:endParaRPr lang="en-CH" sz="1600">
                        <a:latin typeface="Calibri Light" panose="020F0302020204030204" pitchFamily="34" charset="0"/>
                        <a:cs typeface="Calibri Light" panose="020F0302020204030204" pitchFamily="34" charset="0"/>
                      </a:endParaRPr>
                    </a:p>
                  </a:txBody>
                  <a:tcPr anchor="ctr">
                    <a:lnL>
                      <a:noFill/>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771341"/>
                  </a:ext>
                </a:extLst>
              </a:tr>
              <a:tr h="384225">
                <a:tc>
                  <a:txBody>
                    <a:bodyPr/>
                    <a:lstStyle/>
                    <a:p>
                      <a:pPr algn="r"/>
                      <a:r>
                        <a:rPr lang="en-US" sz="1100" b="1">
                          <a:latin typeface="Calibri Light" panose="020F0302020204030204" pitchFamily="34" charset="0"/>
                          <a:cs typeface="Calibri Light" panose="020F0302020204030204" pitchFamily="34" charset="0"/>
                        </a:rPr>
                        <a:t>100 horses</a:t>
                      </a:r>
                      <a:endParaRPr lang="en-CH" sz="11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900" dirty="0">
                          <a:latin typeface="Calibri Light" panose="020F0302020204030204" pitchFamily="34" charset="0"/>
                          <a:cs typeface="Calibri Light" panose="020F0302020204030204" pitchFamily="34" charset="0"/>
                        </a:rPr>
                        <a:t>0.600/0.400 = 1.500</a:t>
                      </a:r>
                      <a:endParaRPr lang="en-CH" sz="900"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pPr algn="r"/>
                      <a:endParaRPr lang="en-CH" sz="1600">
                        <a:latin typeface="Calibri Light" panose="020F0302020204030204" pitchFamily="34" charset="0"/>
                        <a:cs typeface="Calibri Light" panose="020F0302020204030204" pitchFamily="34" charset="0"/>
                      </a:endParaRPr>
                    </a:p>
                  </a:txBody>
                  <a:tcPr anchor="ctr">
                    <a:lnL>
                      <a:noFill/>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9968109"/>
                  </a:ext>
                </a:extLst>
              </a:tr>
            </a:tbl>
          </a:graphicData>
        </a:graphic>
      </p:graphicFrame>
      <p:graphicFrame>
        <p:nvGraphicFramePr>
          <p:cNvPr id="5" name="Table 4">
            <a:extLst>
              <a:ext uri="{FF2B5EF4-FFF2-40B4-BE49-F238E27FC236}">
                <a16:creationId xmlns:a16="http://schemas.microsoft.com/office/drawing/2014/main" id="{B34824F9-9C6C-4D24-BBA7-8F3F085A616B}"/>
              </a:ext>
            </a:extLst>
          </p:cNvPr>
          <p:cNvGraphicFramePr>
            <a:graphicFrameLocks noGrp="1"/>
          </p:cNvGraphicFramePr>
          <p:nvPr>
            <p:extLst>
              <p:ext uri="{D42A27DB-BD31-4B8C-83A1-F6EECF244321}">
                <p14:modId xmlns:p14="http://schemas.microsoft.com/office/powerpoint/2010/main" val="1000029550"/>
              </p:ext>
            </p:extLst>
          </p:nvPr>
        </p:nvGraphicFramePr>
        <p:xfrm>
          <a:off x="7898542" y="2013352"/>
          <a:ext cx="1872208" cy="1099815"/>
        </p:xfrm>
        <a:graphic>
          <a:graphicData uri="http://schemas.openxmlformats.org/drawingml/2006/table">
            <a:tbl>
              <a:tblPr firstRow="1" bandRow="1">
                <a:tableStyleId>{2D5ABB26-0587-4C30-8999-92F81FD0307C}</a:tableStyleId>
              </a:tblPr>
              <a:tblGrid>
                <a:gridCol w="788298">
                  <a:extLst>
                    <a:ext uri="{9D8B030D-6E8A-4147-A177-3AD203B41FA5}">
                      <a16:colId xmlns:a16="http://schemas.microsoft.com/office/drawing/2014/main" val="2056625038"/>
                    </a:ext>
                  </a:extLst>
                </a:gridCol>
                <a:gridCol w="541955">
                  <a:extLst>
                    <a:ext uri="{9D8B030D-6E8A-4147-A177-3AD203B41FA5}">
                      <a16:colId xmlns:a16="http://schemas.microsoft.com/office/drawing/2014/main" val="4150080484"/>
                    </a:ext>
                  </a:extLst>
                </a:gridCol>
                <a:gridCol w="541955">
                  <a:extLst>
                    <a:ext uri="{9D8B030D-6E8A-4147-A177-3AD203B41FA5}">
                      <a16:colId xmlns:a16="http://schemas.microsoft.com/office/drawing/2014/main" val="1704627712"/>
                    </a:ext>
                  </a:extLst>
                </a:gridCol>
              </a:tblGrid>
              <a:tr h="366605">
                <a:tc>
                  <a:txBody>
                    <a:bodyPr/>
                    <a:lstStyle/>
                    <a:p>
                      <a:endParaRPr lang="en-CH" sz="11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b="1">
                          <a:latin typeface="Calibri Light" panose="020F0302020204030204" pitchFamily="34" charset="0"/>
                          <a:cs typeface="Calibri Light" panose="020F0302020204030204" pitchFamily="34" charset="0"/>
                        </a:rPr>
                        <a:t>When</a:t>
                      </a:r>
                      <a:endParaRPr lang="en-CH" sz="11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100" b="1">
                          <a:latin typeface="Calibri Light" panose="020F0302020204030204" pitchFamily="34" charset="0"/>
                          <a:cs typeface="Calibri Light" panose="020F0302020204030204" pitchFamily="34" charset="0"/>
                        </a:rPr>
                        <a:t>How</a:t>
                      </a:r>
                      <a:endParaRPr lang="en-CH" sz="11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6846670"/>
                  </a:ext>
                </a:extLst>
              </a:tr>
              <a:tr h="366605">
                <a:tc>
                  <a:txBody>
                    <a:bodyPr/>
                    <a:lstStyle/>
                    <a:p>
                      <a:pPr algn="r"/>
                      <a:r>
                        <a:rPr lang="en-US" sz="1100" b="1">
                          <a:latin typeface="Calibri Light" panose="020F0302020204030204" pitchFamily="34" charset="0"/>
                          <a:cs typeface="Calibri Light" panose="020F0302020204030204" pitchFamily="34" charset="0"/>
                        </a:rPr>
                        <a:t>1 duck</a:t>
                      </a:r>
                      <a:endParaRPr lang="en-CH" sz="11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2" gridSpan="2">
                  <a:txBody>
                    <a:bodyPr/>
                    <a:lstStyle/>
                    <a:p>
                      <a:pPr algn="ctr"/>
                      <a:r>
                        <a:rPr lang="en-GB" sz="1100" dirty="0">
                          <a:latin typeface="Calibri Light" panose="020F0302020204030204" pitchFamily="34" charset="0"/>
                          <a:cs typeface="Calibri Light" panose="020F0302020204030204" pitchFamily="34" charset="0"/>
                        </a:rPr>
                        <a:t>0.307/1.500 = </a:t>
                      </a:r>
                      <a:r>
                        <a:rPr lang="en-CH" sz="1100" dirty="0">
                          <a:latin typeface="Calibri Light" panose="020F0302020204030204" pitchFamily="34" charset="0"/>
                          <a:cs typeface="Calibri Light" panose="020F0302020204030204" pitchFamily="34" charset="0"/>
                        </a:rPr>
                        <a:t>0.205</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rowSpan="2" hMerge="1">
                  <a:txBody>
                    <a:bodyPr/>
                    <a:lstStyle/>
                    <a:p>
                      <a:pPr algn="r"/>
                      <a:endParaRPr lang="en-CH" sz="1600">
                        <a:latin typeface="Calibri Light" panose="020F0302020204030204" pitchFamily="34" charset="0"/>
                        <a:cs typeface="Calibri Light" panose="020F0302020204030204" pitchFamily="34" charset="0"/>
                      </a:endParaRPr>
                    </a:p>
                  </a:txBody>
                  <a:tcPr anchor="ctr">
                    <a:lnL>
                      <a:noFill/>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771341"/>
                  </a:ext>
                </a:extLst>
              </a:tr>
              <a:tr h="366605">
                <a:tc>
                  <a:txBody>
                    <a:bodyPr/>
                    <a:lstStyle/>
                    <a:p>
                      <a:pPr algn="r"/>
                      <a:r>
                        <a:rPr lang="en-US" sz="1100" b="1" dirty="0">
                          <a:latin typeface="Calibri Light" panose="020F0302020204030204" pitchFamily="34" charset="0"/>
                          <a:cs typeface="Calibri Light" panose="020F0302020204030204" pitchFamily="34" charset="0"/>
                        </a:rPr>
                        <a:t>100 horses</a:t>
                      </a:r>
                      <a:endParaRPr lang="en-CH" sz="1100" b="1" dirty="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gridSpan="2" vMerge="1">
                  <a:txBody>
                    <a:bodyPr/>
                    <a:lstStyle/>
                    <a:p>
                      <a:pPr algn="ctr"/>
                      <a:endParaRPr lang="en-CH" sz="1400">
                        <a:latin typeface="Calibri Light" panose="020F0302020204030204" pitchFamily="34" charset="0"/>
                        <a:cs typeface="Calibri Light" panose="020F0302020204030204" pitchFamily="34" charset="0"/>
                      </a:endParaRPr>
                    </a:p>
                  </a:txBody>
                  <a:tcPr anchor="ctr">
                    <a:lnL>
                      <a:noFill/>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r"/>
                      <a:endParaRPr lang="en-CH" sz="1600">
                        <a:latin typeface="Calibri Light" panose="020F0302020204030204" pitchFamily="34" charset="0"/>
                        <a:cs typeface="Calibri Light" panose="020F0302020204030204" pitchFamily="34" charset="0"/>
                      </a:endParaRPr>
                    </a:p>
                  </a:txBody>
                  <a:tcPr anchor="ctr">
                    <a:lnL>
                      <a:noFill/>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9968109"/>
                  </a:ext>
                </a:extLst>
              </a:tr>
            </a:tbl>
          </a:graphicData>
        </a:graphic>
      </p:graphicFrame>
      <p:sp>
        <p:nvSpPr>
          <p:cNvPr id="11" name="TextBox 10">
            <a:extLst>
              <a:ext uri="{FF2B5EF4-FFF2-40B4-BE49-F238E27FC236}">
                <a16:creationId xmlns:a16="http://schemas.microsoft.com/office/drawing/2014/main" id="{76867D66-F78A-468D-A4F8-ACF9F3808924}"/>
              </a:ext>
            </a:extLst>
          </p:cNvPr>
          <p:cNvSpPr txBox="1"/>
          <p:nvPr/>
        </p:nvSpPr>
        <p:spPr>
          <a:xfrm>
            <a:off x="2204116" y="1628800"/>
            <a:ext cx="997837" cy="307777"/>
          </a:xfrm>
          <a:prstGeom prst="rect">
            <a:avLst/>
          </a:prstGeom>
          <a:noFill/>
        </p:spPr>
        <p:txBody>
          <a:bodyPr wrap="none" rtlCol="0">
            <a:spAutoFit/>
          </a:bodyPr>
          <a:lstStyle/>
          <a:p>
            <a:pPr algn="ctr"/>
            <a:r>
              <a:rPr lang="en-US" sz="1400" b="1">
                <a:latin typeface="Calibri Light" panose="020F0302020204030204" pitchFamily="34" charset="0"/>
                <a:cs typeface="Calibri Light" panose="020F0302020204030204" pitchFamily="34" charset="0"/>
              </a:rPr>
              <a:t>Raw counts</a:t>
            </a:r>
            <a:endParaRPr lang="en-CH" sz="1400" b="1">
              <a:latin typeface="Calibri Light" panose="020F0302020204030204" pitchFamily="34" charset="0"/>
              <a:cs typeface="Calibri Light" panose="020F0302020204030204" pitchFamily="34" charset="0"/>
            </a:endParaRPr>
          </a:p>
        </p:txBody>
      </p:sp>
      <p:sp>
        <p:nvSpPr>
          <p:cNvPr id="12" name="TextBox 11">
            <a:extLst>
              <a:ext uri="{FF2B5EF4-FFF2-40B4-BE49-F238E27FC236}">
                <a16:creationId xmlns:a16="http://schemas.microsoft.com/office/drawing/2014/main" id="{3416D086-AD93-44D1-BBAE-27450CAC6A86}"/>
              </a:ext>
            </a:extLst>
          </p:cNvPr>
          <p:cNvSpPr txBox="1"/>
          <p:nvPr/>
        </p:nvSpPr>
        <p:spPr>
          <a:xfrm>
            <a:off x="4020973" y="1628800"/>
            <a:ext cx="1360885" cy="307777"/>
          </a:xfrm>
          <a:prstGeom prst="rect">
            <a:avLst/>
          </a:prstGeom>
          <a:noFill/>
        </p:spPr>
        <p:txBody>
          <a:bodyPr wrap="none" rtlCol="0">
            <a:spAutoFit/>
          </a:bodyPr>
          <a:lstStyle/>
          <a:p>
            <a:pPr algn="ctr"/>
            <a:r>
              <a:rPr lang="en-US" sz="1400" b="1">
                <a:latin typeface="Calibri Light" panose="020F0302020204030204" pitchFamily="34" charset="0"/>
                <a:cs typeface="Calibri Light" panose="020F0302020204030204" pitchFamily="34" charset="0"/>
              </a:rPr>
              <a:t>Row proportions</a:t>
            </a:r>
            <a:endParaRPr lang="en-CH" sz="1400" b="1">
              <a:latin typeface="Calibri Light" panose="020F0302020204030204" pitchFamily="34" charset="0"/>
              <a:cs typeface="Calibri Light" panose="020F0302020204030204" pitchFamily="34" charset="0"/>
            </a:endParaRPr>
          </a:p>
        </p:txBody>
      </p:sp>
      <p:sp>
        <p:nvSpPr>
          <p:cNvPr id="16" name="TextBox 15">
            <a:extLst>
              <a:ext uri="{FF2B5EF4-FFF2-40B4-BE49-F238E27FC236}">
                <a16:creationId xmlns:a16="http://schemas.microsoft.com/office/drawing/2014/main" id="{97FEEAE7-C93C-4D0D-B238-6C271611BDBD}"/>
              </a:ext>
            </a:extLst>
          </p:cNvPr>
          <p:cNvSpPr txBox="1"/>
          <p:nvPr/>
        </p:nvSpPr>
        <p:spPr>
          <a:xfrm>
            <a:off x="6363115" y="1628797"/>
            <a:ext cx="813043" cy="307777"/>
          </a:xfrm>
          <a:prstGeom prst="rect">
            <a:avLst/>
          </a:prstGeom>
          <a:noFill/>
        </p:spPr>
        <p:txBody>
          <a:bodyPr wrap="none" rtlCol="0">
            <a:spAutoFit/>
          </a:bodyPr>
          <a:lstStyle/>
          <a:p>
            <a:pPr algn="ctr"/>
            <a:r>
              <a:rPr lang="en-US" sz="1400" b="1">
                <a:latin typeface="Calibri Light" panose="020F0302020204030204" pitchFamily="34" charset="0"/>
                <a:cs typeface="Calibri Light" panose="020F0302020204030204" pitchFamily="34" charset="0"/>
              </a:rPr>
              <a:t>Odds (</a:t>
            </a:r>
            <a:r>
              <a:rPr lang="el-GR" sz="1400" b="1">
                <a:latin typeface="Calibri Light" panose="020F0302020204030204" pitchFamily="34" charset="0"/>
                <a:cs typeface="Calibri Light" panose="020F0302020204030204" pitchFamily="34" charset="0"/>
              </a:rPr>
              <a:t>Ω</a:t>
            </a:r>
            <a:r>
              <a:rPr lang="en-US" sz="1400" b="1">
                <a:latin typeface="Calibri Light" panose="020F0302020204030204" pitchFamily="34" charset="0"/>
                <a:cs typeface="Calibri Light" panose="020F0302020204030204" pitchFamily="34" charset="0"/>
              </a:rPr>
              <a:t>)</a:t>
            </a:r>
            <a:endParaRPr lang="en-CH" sz="1400" b="1">
              <a:latin typeface="Calibri Light" panose="020F0302020204030204" pitchFamily="34" charset="0"/>
              <a:cs typeface="Calibri Light" panose="020F0302020204030204" pitchFamily="34" charset="0"/>
            </a:endParaRPr>
          </a:p>
        </p:txBody>
      </p:sp>
      <p:sp>
        <p:nvSpPr>
          <p:cNvPr id="18" name="TextBox 17">
            <a:extLst>
              <a:ext uri="{FF2B5EF4-FFF2-40B4-BE49-F238E27FC236}">
                <a16:creationId xmlns:a16="http://schemas.microsoft.com/office/drawing/2014/main" id="{FE3313DA-1192-4BAE-9ABC-F6577ACE38C5}"/>
              </a:ext>
            </a:extLst>
          </p:cNvPr>
          <p:cNvSpPr txBox="1"/>
          <p:nvPr/>
        </p:nvSpPr>
        <p:spPr>
          <a:xfrm>
            <a:off x="8256026" y="1625737"/>
            <a:ext cx="1157240" cy="307777"/>
          </a:xfrm>
          <a:prstGeom prst="rect">
            <a:avLst/>
          </a:prstGeom>
          <a:noFill/>
        </p:spPr>
        <p:txBody>
          <a:bodyPr wrap="none" rtlCol="0">
            <a:spAutoFit/>
          </a:bodyPr>
          <a:lstStyle/>
          <a:p>
            <a:pPr algn="ctr"/>
            <a:r>
              <a:rPr lang="en-US" sz="1400" b="1">
                <a:latin typeface="Calibri Light" panose="020F0302020204030204" pitchFamily="34" charset="0"/>
                <a:cs typeface="Calibri Light" panose="020F0302020204030204" pitchFamily="34" charset="0"/>
              </a:rPr>
              <a:t>Odds ratio (</a:t>
            </a:r>
            <a:r>
              <a:rPr lang="el-GR" sz="1400" b="1">
                <a:latin typeface="Calibri Light" panose="020F0302020204030204" pitchFamily="34" charset="0"/>
                <a:cs typeface="Calibri Light" panose="020F0302020204030204" pitchFamily="34" charset="0"/>
              </a:rPr>
              <a:t>θ</a:t>
            </a:r>
            <a:r>
              <a:rPr lang="en-US" sz="1400" b="1">
                <a:latin typeface="Calibri Light" panose="020F0302020204030204" pitchFamily="34" charset="0"/>
                <a:cs typeface="Calibri Light" panose="020F0302020204030204" pitchFamily="34" charset="0"/>
              </a:rPr>
              <a:t>)</a:t>
            </a:r>
            <a:endParaRPr lang="en-CH" sz="1400" b="1">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5019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26</a:t>
            </a:fld>
            <a:endParaRPr lang="en-GB"/>
          </a:p>
        </p:txBody>
      </p:sp>
      <p:pic>
        <p:nvPicPr>
          <p:cNvPr id="8" name="Picture 7">
            <a:extLst>
              <a:ext uri="{FF2B5EF4-FFF2-40B4-BE49-F238E27FC236}">
                <a16:creationId xmlns:a16="http://schemas.microsoft.com/office/drawing/2014/main" id="{E3307D38-C66E-F827-A027-397EFD7B5A4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87688" y="836712"/>
            <a:ext cx="5616624" cy="5616624"/>
          </a:xfrm>
          <a:prstGeom prst="rect">
            <a:avLst/>
          </a:prstGeom>
        </p:spPr>
      </p:pic>
      <p:sp>
        <p:nvSpPr>
          <p:cNvPr id="9" name="TextBox 8">
            <a:extLst>
              <a:ext uri="{FF2B5EF4-FFF2-40B4-BE49-F238E27FC236}">
                <a16:creationId xmlns:a16="http://schemas.microsoft.com/office/drawing/2014/main" id="{2FA062F5-3CF3-DDA6-2F80-FA38610712B1}"/>
              </a:ext>
            </a:extLst>
          </p:cNvPr>
          <p:cNvSpPr txBox="1"/>
          <p:nvPr/>
        </p:nvSpPr>
        <p:spPr>
          <a:xfrm>
            <a:off x="5357661" y="260648"/>
            <a:ext cx="1476687" cy="400110"/>
          </a:xfrm>
          <a:prstGeom prst="rect">
            <a:avLst/>
          </a:prstGeom>
          <a:noFill/>
        </p:spPr>
        <p:txBody>
          <a:bodyPr wrap="none" rtlCol="0">
            <a:spAutoFit/>
          </a:bodyPr>
          <a:lstStyle/>
          <a:p>
            <a:pPr algn="ctr"/>
            <a:r>
              <a:rPr lang="en-US" sz="2000" b="1">
                <a:solidFill>
                  <a:schemeClr val="accent1">
                    <a:lumMod val="75000"/>
                  </a:schemeClr>
                </a:solidFill>
                <a:latin typeface="Century Gothic" panose="020B0502020202020204" pitchFamily="34" charset="0"/>
                <a:ea typeface="Verdana" panose="020B0604030504040204" pitchFamily="34" charset="0"/>
                <a:cs typeface="Calibri Light" panose="020F0302020204030204" pitchFamily="34" charset="0"/>
              </a:rPr>
              <a:t>Odds ratio</a:t>
            </a:r>
            <a:endParaRPr lang="en-GB" sz="2000" b="1">
              <a:solidFill>
                <a:schemeClr val="accent1">
                  <a:lumMod val="75000"/>
                </a:schemeClr>
              </a:solidFill>
              <a:latin typeface="Century Gothic" panose="020B0502020202020204" pitchFamily="34" charset="0"/>
              <a:ea typeface="Verdana" panose="020B0604030504040204" pitchFamily="34" charset="0"/>
              <a:cs typeface="Calibri Light" panose="020F0302020204030204" pitchFamily="34" charset="0"/>
            </a:endParaRPr>
          </a:p>
        </p:txBody>
      </p:sp>
    </p:spTree>
    <p:extLst>
      <p:ext uri="{BB962C8B-B14F-4D97-AF65-F5344CB8AC3E}">
        <p14:creationId xmlns:p14="http://schemas.microsoft.com/office/powerpoint/2010/main" val="411794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8928992" cy="4925144"/>
          </a:xfrm>
        </p:spPr>
        <p:txBody>
          <a:bodyPr>
            <a:normAutofit/>
          </a:bodyPr>
          <a:lstStyle/>
          <a:p>
            <a:r>
              <a:rPr lang="fr-CH" sz="1600" dirty="0">
                <a:latin typeface="Calibri Light" panose="020F0302020204030204" pitchFamily="34" charset="0"/>
                <a:cs typeface="Calibri Light" panose="020F0302020204030204" pitchFamily="34" charset="0"/>
              </a:rPr>
              <a:t>An OR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bounded</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between</a:t>
            </a:r>
            <a:r>
              <a:rPr lang="fr-CH" sz="1600" dirty="0">
                <a:solidFill>
                  <a:srgbClr val="0070C0"/>
                </a:solidFill>
                <a:latin typeface="Calibri Light" panose="020F0302020204030204" pitchFamily="34" charset="0"/>
                <a:cs typeface="Calibri Light" panose="020F0302020204030204" pitchFamily="34" charset="0"/>
              </a:rPr>
              <a:t> 0 and </a:t>
            </a:r>
            <a:r>
              <a:rPr lang="fr-CH" sz="1600" dirty="0">
                <a:solidFill>
                  <a:srgbClr val="0070C0"/>
                </a:solidFill>
                <a:latin typeface="Cambria Math" panose="02040503050406030204" pitchFamily="18" charset="0"/>
                <a:ea typeface="Cambria Math" panose="02040503050406030204" pitchFamily="18" charset="0"/>
                <a:cs typeface="Calibri Light" panose="020F0302020204030204" pitchFamily="34" charset="0"/>
              </a:rPr>
              <a: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a value of </a:t>
            </a:r>
            <a:r>
              <a:rPr lang="fr-CH" sz="1600" dirty="0">
                <a:solidFill>
                  <a:srgbClr val="0070C0"/>
                </a:solidFill>
                <a:latin typeface="Calibri Light" panose="020F0302020204030204" pitchFamily="34" charset="0"/>
                <a:cs typeface="Calibri Light" panose="020F0302020204030204" pitchFamily="34" charset="0"/>
              </a:rPr>
              <a:t>1 </a:t>
            </a:r>
            <a:r>
              <a:rPr lang="fr-CH" sz="1600" dirty="0" err="1">
                <a:solidFill>
                  <a:srgbClr val="0070C0"/>
                </a:solidFill>
                <a:latin typeface="Calibri Light" panose="020F0302020204030204" pitchFamily="34" charset="0"/>
                <a:cs typeface="Calibri Light" panose="020F0302020204030204" pitchFamily="34" charset="0"/>
              </a:rPr>
              <a:t>signifying</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complete</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independence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between</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row</a:t>
            </a:r>
            <a:r>
              <a:rPr lang="fr-CH" sz="1600" dirty="0">
                <a:latin typeface="Calibri Light" panose="020F0302020204030204" pitchFamily="34" charset="0"/>
                <a:cs typeface="Calibri Light" panose="020F0302020204030204" pitchFamily="34" charset="0"/>
              </a:rPr>
              <a:t>- and </a:t>
            </a:r>
            <a:r>
              <a:rPr lang="fr-CH" sz="1600" dirty="0" err="1">
                <a:latin typeface="Calibri Light" panose="020F0302020204030204" pitchFamily="34" charset="0"/>
                <a:cs typeface="Calibri Light" panose="020F0302020204030204" pitchFamily="34" charset="0"/>
              </a:rPr>
              <a:t>column</a:t>
            </a:r>
            <a:r>
              <a:rPr lang="fr-CH" sz="1600" dirty="0">
                <a:latin typeface="Calibri Light" panose="020F0302020204030204" pitchFamily="34" charset="0"/>
                <a:cs typeface="Calibri Light" panose="020F0302020204030204" pitchFamily="34" charset="0"/>
              </a:rPr>
              <a:t>-variables of the table.</a:t>
            </a:r>
          </a:p>
          <a:p>
            <a:endParaRPr lang="fr-CH" sz="1600" dirty="0">
              <a:latin typeface="Calibri Light" panose="020F0302020204030204" pitchFamily="34" charset="0"/>
              <a:cs typeface="Calibri Light" panose="020F0302020204030204" pitchFamily="34" charset="0"/>
            </a:endParaRPr>
          </a:p>
          <a:p>
            <a:r>
              <a:rPr lang="fr-CH" sz="1600" dirty="0">
                <a:latin typeface="Calibri Light" panose="020F0302020204030204" pitchFamily="34" charset="0"/>
                <a:cs typeface="Calibri Light" panose="020F0302020204030204" pitchFamily="34" charset="0"/>
              </a:rPr>
              <a:t>The OR </a:t>
            </a:r>
            <a:r>
              <a:rPr lang="fr-CH" sz="1600" dirty="0" err="1">
                <a:latin typeface="Calibri Light" panose="020F0302020204030204" pitchFamily="34" charset="0"/>
                <a:cs typeface="Calibri Light" panose="020F0302020204030204" pitchFamily="34" charset="0"/>
              </a:rPr>
              <a:t>will</a:t>
            </a:r>
            <a:r>
              <a:rPr lang="fr-CH" sz="1600" dirty="0">
                <a:latin typeface="Calibri Light" panose="020F0302020204030204" pitchFamily="34" charset="0"/>
                <a:cs typeface="Calibri Light" panose="020F0302020204030204" pitchFamily="34" charset="0"/>
              </a:rPr>
              <a:t> not change value if the </a:t>
            </a:r>
            <a:r>
              <a:rPr lang="fr-CH" sz="1600" dirty="0" err="1">
                <a:latin typeface="Calibri Light" panose="020F0302020204030204" pitchFamily="34" charset="0"/>
                <a:cs typeface="Calibri Light" panose="020F0302020204030204" pitchFamily="34" charset="0"/>
              </a:rPr>
              <a:t>rows</a:t>
            </a:r>
            <a:r>
              <a:rPr lang="fr-CH" sz="1600" dirty="0">
                <a:latin typeface="Calibri Light" panose="020F0302020204030204" pitchFamily="34" charset="0"/>
                <a:cs typeface="Calibri Light" panose="020F0302020204030204" pitchFamily="34" charset="0"/>
              </a:rPr>
              <a:t> and </a:t>
            </a:r>
            <a:r>
              <a:rPr lang="fr-CH" sz="1600" dirty="0" err="1">
                <a:latin typeface="Calibri Light" panose="020F0302020204030204" pitchFamily="34" charset="0"/>
                <a:cs typeface="Calibri Light" panose="020F0302020204030204" pitchFamily="34" charset="0"/>
              </a:rPr>
              <a:t>columns</a:t>
            </a:r>
            <a:r>
              <a:rPr lang="fr-CH" sz="1600" dirty="0">
                <a:latin typeface="Calibri Light" panose="020F0302020204030204" pitchFamily="34" charset="0"/>
                <a:cs typeface="Calibri Light" panose="020F0302020204030204" pitchFamily="34" charset="0"/>
              </a:rPr>
              <a:t> of the table are </a:t>
            </a:r>
            <a:r>
              <a:rPr lang="fr-CH" sz="1600" dirty="0" err="1">
                <a:latin typeface="Calibri Light" panose="020F0302020204030204" pitchFamily="34" charset="0"/>
                <a:cs typeface="Calibri Light" panose="020F0302020204030204" pitchFamily="34" charset="0"/>
              </a:rPr>
              <a:t>reordered</a:t>
            </a:r>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r>
              <a:rPr lang="fr-CH" sz="1600" dirty="0">
                <a:latin typeface="Calibri Light" panose="020F0302020204030204" pitchFamily="34" charset="0"/>
                <a:cs typeface="Calibri Light" panose="020F0302020204030204" pitchFamily="34" charset="0"/>
              </a:rPr>
              <a:t>An </a:t>
            </a:r>
            <a:r>
              <a:rPr lang="fr-CH" sz="1600" dirty="0" err="1">
                <a:solidFill>
                  <a:srgbClr val="0070C0"/>
                </a:solidFill>
                <a:latin typeface="Calibri Light" panose="020F0302020204030204" pitchFamily="34" charset="0"/>
                <a:cs typeface="Calibri Light" panose="020F0302020204030204" pitchFamily="34" charset="0"/>
              </a:rPr>
              <a:t>odds</a:t>
            </a:r>
            <a:r>
              <a:rPr lang="fr-CH" sz="1600" dirty="0">
                <a:solidFill>
                  <a:srgbClr val="0070C0"/>
                </a:solidFill>
                <a:latin typeface="Calibri Light" panose="020F0302020204030204" pitchFamily="34" charset="0"/>
                <a:cs typeface="Calibri Light" panose="020F0302020204030204" pitchFamily="34" charset="0"/>
              </a:rPr>
              <a:t> ratio </a:t>
            </a:r>
            <a:r>
              <a:rPr lang="fr-CH" sz="1600" dirty="0" err="1">
                <a:solidFill>
                  <a:srgbClr val="0070C0"/>
                </a:solidFill>
                <a:latin typeface="Calibri Light" panose="020F0302020204030204" pitchFamily="34" charset="0"/>
                <a:cs typeface="Calibri Light" panose="020F0302020204030204" pitchFamily="34" charset="0"/>
              </a:rPr>
              <a:t>is</a:t>
            </a:r>
            <a:r>
              <a:rPr lang="fr-CH" sz="1600" dirty="0">
                <a:solidFill>
                  <a:srgbClr val="0070C0"/>
                </a:solidFill>
                <a:latin typeface="Calibri Light" panose="020F0302020204030204" pitchFamily="34" charset="0"/>
                <a:cs typeface="Calibri Light" panose="020F0302020204030204" pitchFamily="34" charset="0"/>
              </a:rPr>
              <a:t> an </a:t>
            </a:r>
            <a:r>
              <a:rPr lang="fr-CH" sz="1600" dirty="0" err="1">
                <a:solidFill>
                  <a:srgbClr val="0070C0"/>
                </a:solidFill>
                <a:latin typeface="Calibri Light" panose="020F0302020204030204" pitchFamily="34" charset="0"/>
                <a:cs typeface="Calibri Light" panose="020F0302020204030204" pitchFamily="34" charset="0"/>
              </a:rPr>
              <a:t>effect</a:t>
            </a:r>
            <a:r>
              <a:rPr lang="fr-CH" sz="1600" dirty="0">
                <a:solidFill>
                  <a:srgbClr val="0070C0"/>
                </a:solidFill>
                <a:latin typeface="Calibri Light" panose="020F0302020204030204" pitchFamily="34" charset="0"/>
                <a:cs typeface="Calibri Light" panose="020F0302020204030204" pitchFamily="34" charset="0"/>
              </a:rPr>
              <a:t> size</a:t>
            </a:r>
            <a:r>
              <a:rPr lang="fr-CH" sz="1600" dirty="0">
                <a:latin typeface="Calibri Light" panose="020F0302020204030204" pitchFamily="34" charset="0"/>
                <a:cs typeface="Calibri Light" panose="020F0302020204030204" pitchFamily="34" charset="0"/>
              </a:rPr>
              <a:t>, as </a:t>
            </a:r>
            <a:r>
              <a:rPr lang="fr-CH" sz="1600" dirty="0" err="1">
                <a:latin typeface="Calibri Light" panose="020F0302020204030204" pitchFamily="34" charset="0"/>
                <a:cs typeface="Calibri Light" panose="020F0302020204030204" pitchFamily="34" charset="0"/>
              </a:rPr>
              <a:t>its</a:t>
            </a:r>
            <a:r>
              <a:rPr lang="fr-CH" sz="1600" dirty="0">
                <a:latin typeface="Calibri Light" panose="020F0302020204030204" pitchFamily="34" charset="0"/>
                <a:cs typeface="Calibri Light" panose="020F0302020204030204" pitchFamily="34" charset="0"/>
              </a:rPr>
              <a:t> value </a:t>
            </a:r>
            <a:r>
              <a:rPr lang="fr-CH" sz="1600" dirty="0" err="1">
                <a:latin typeface="Calibri Light" panose="020F0302020204030204" pitchFamily="34" charset="0"/>
                <a:cs typeface="Calibri Light" panose="020F0302020204030204" pitchFamily="34" charset="0"/>
              </a:rPr>
              <a:t>does</a:t>
            </a:r>
            <a:r>
              <a:rPr lang="fr-CH" sz="1600" dirty="0">
                <a:latin typeface="Calibri Light" panose="020F0302020204030204" pitchFamily="34" charset="0"/>
                <a:cs typeface="Calibri Light" panose="020F0302020204030204" pitchFamily="34" charset="0"/>
              </a:rPr>
              <a:t> not </a:t>
            </a:r>
            <a:r>
              <a:rPr lang="fr-CH" sz="1600" dirty="0" err="1">
                <a:latin typeface="Calibri Light" panose="020F0302020204030204" pitchFamily="34" charset="0"/>
                <a:cs typeface="Calibri Light" panose="020F0302020204030204" pitchFamily="34" charset="0"/>
              </a:rPr>
              <a:t>depend</a:t>
            </a:r>
            <a:r>
              <a:rPr lang="fr-CH" sz="1600" dirty="0">
                <a:latin typeface="Calibri Light" panose="020F0302020204030204" pitchFamily="34" charset="0"/>
                <a:cs typeface="Calibri Light" panose="020F0302020204030204" pitchFamily="34" charset="0"/>
              </a:rPr>
              <a:t> on the table total </a:t>
            </a:r>
            <a:r>
              <a:rPr lang="fr-CH" sz="1600" i="1" dirty="0">
                <a:latin typeface="Calibri Light" panose="020F0302020204030204" pitchFamily="34" charset="0"/>
                <a:cs typeface="Calibri Light" panose="020F0302020204030204" pitchFamily="34" charset="0"/>
              </a:rPr>
              <a:t>N</a:t>
            </a:r>
            <a:r>
              <a:rPr lang="fr-CH" sz="1600" dirty="0">
                <a:latin typeface="Calibri Light" panose="020F0302020204030204" pitchFamily="34" charset="0"/>
                <a:cs typeface="Calibri Light" panose="020F0302020204030204" pitchFamily="34" charset="0"/>
              </a:rPr>
              <a:t>. This </a:t>
            </a:r>
            <a:r>
              <a:rPr lang="fr-CH" sz="1600" dirty="0" err="1">
                <a:latin typeface="Calibri Light" panose="020F0302020204030204" pitchFamily="34" charset="0"/>
                <a:cs typeface="Calibri Light" panose="020F0302020204030204" pitchFamily="34" charset="0"/>
              </a:rPr>
              <a:t>makes</a:t>
            </a:r>
            <a:r>
              <a:rPr lang="fr-CH" sz="1600" dirty="0">
                <a:latin typeface="Calibri Light" panose="020F0302020204030204" pitchFamily="34" charset="0"/>
                <a:cs typeface="Calibri Light" panose="020F0302020204030204" pitchFamily="34" charset="0"/>
              </a:rPr>
              <a:t> the OR an </a:t>
            </a:r>
            <a:r>
              <a:rPr lang="fr-CH" sz="1600" dirty="0" err="1">
                <a:latin typeface="Calibri Light" panose="020F0302020204030204" pitchFamily="34" charset="0"/>
                <a:cs typeface="Calibri Light" panose="020F0302020204030204" pitchFamily="34" charset="0"/>
              </a:rPr>
              <a:t>ideal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choice</a:t>
            </a:r>
            <a:r>
              <a:rPr lang="fr-CH" sz="1600" dirty="0">
                <a:latin typeface="Calibri Light" panose="020F0302020204030204" pitchFamily="34" charset="0"/>
                <a:cs typeface="Calibri Light" panose="020F0302020204030204" pitchFamily="34" charset="0"/>
              </a:rPr>
              <a:t> for </a:t>
            </a:r>
            <a:r>
              <a:rPr lang="fr-CH" sz="1600" dirty="0" err="1">
                <a:latin typeface="Calibri Light" panose="020F0302020204030204" pitchFamily="34" charset="0"/>
                <a:cs typeface="Calibri Light" panose="020F0302020204030204" pitchFamily="34" charset="0"/>
              </a:rPr>
              <a:t>statistical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reporting</a:t>
            </a:r>
            <a:r>
              <a:rPr lang="fr-CH" sz="1600" dirty="0">
                <a:latin typeface="Calibri Light" panose="020F0302020204030204" pitchFamily="34" charset="0"/>
                <a:cs typeface="Calibri Light" panose="020F0302020204030204" pitchFamily="34" charset="0"/>
              </a:rPr>
              <a:t> of chi-square analyses, and for comparative </a:t>
            </a:r>
            <a:r>
              <a:rPr lang="fr-CH" sz="1600" dirty="0" err="1">
                <a:latin typeface="Calibri Light" panose="020F0302020204030204" pitchFamily="34" charset="0"/>
                <a:cs typeface="Calibri Light" panose="020F0302020204030204" pitchFamily="34" charset="0"/>
              </a:rPr>
              <a:t>studies</a:t>
            </a:r>
            <a:r>
              <a:rPr lang="fr-CH" sz="1600" dirty="0">
                <a:latin typeface="Calibri Light" panose="020F0302020204030204" pitchFamily="34" charset="0"/>
                <a:cs typeface="Calibri Light" panose="020F0302020204030204" pitchFamily="34" charset="0"/>
              </a:rPr>
              <a:t> (e.g., </a:t>
            </a:r>
            <a:r>
              <a:rPr lang="fr-CH" sz="1600" dirty="0" err="1">
                <a:latin typeface="Calibri Light" panose="020F0302020204030204" pitchFamily="34" charset="0"/>
                <a:cs typeface="Calibri Light" panose="020F0302020204030204" pitchFamily="34" charset="0"/>
              </a:rPr>
              <a:t>meta</a:t>
            </a:r>
            <a:r>
              <a:rPr lang="fr-CH" sz="1600" dirty="0">
                <a:latin typeface="Calibri Light" panose="020F0302020204030204" pitchFamily="34" charset="0"/>
                <a:cs typeface="Calibri Light" panose="020F0302020204030204" pitchFamily="34" charset="0"/>
              </a:rPr>
              <a:t>-analyses). </a:t>
            </a:r>
            <a:r>
              <a:rPr lang="fr-CH" sz="1600" dirty="0" err="1">
                <a:latin typeface="Calibri Light" panose="020F0302020204030204" pitchFamily="34" charset="0"/>
                <a:cs typeface="Calibri Light" panose="020F0302020204030204" pitchFamily="34" charset="0"/>
              </a:rPr>
              <a:t>However</a:t>
            </a:r>
            <a:r>
              <a:rPr lang="fr-CH" sz="1600" dirty="0">
                <a:latin typeface="Calibri Light" panose="020F0302020204030204" pitchFamily="34" charset="0"/>
                <a:cs typeface="Calibri Light" panose="020F0302020204030204" pitchFamily="34" charset="0"/>
              </a:rPr>
              <a:t>, the OR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not a </a:t>
            </a:r>
            <a:r>
              <a:rPr lang="fr-CH" sz="1600" dirty="0" err="1">
                <a:latin typeface="Calibri Light" panose="020F0302020204030204" pitchFamily="34" charset="0"/>
                <a:cs typeface="Calibri Light" panose="020F0302020204030204" pitchFamily="34" charset="0"/>
              </a:rPr>
              <a:t>standardized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measure</a:t>
            </a:r>
            <a:r>
              <a:rPr lang="fr-CH" sz="1600" dirty="0">
                <a:latin typeface="Calibri Light" panose="020F0302020204030204" pitchFamily="34" charset="0"/>
                <a:cs typeface="Calibri Light" panose="020F0302020204030204" pitchFamily="34" charset="0"/>
              </a:rPr>
              <a:t> of </a:t>
            </a:r>
            <a:r>
              <a:rPr lang="fr-CH" sz="1600" dirty="0" err="1">
                <a:latin typeface="Calibri Light" panose="020F0302020204030204" pitchFamily="34" charset="0"/>
                <a:cs typeface="Calibri Light" panose="020F0302020204030204" pitchFamily="34" charset="0"/>
              </a:rPr>
              <a:t>effect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see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later</a:t>
            </a:r>
            <a:r>
              <a:rPr lang="fr-CH" sz="1600" dirty="0">
                <a:latin typeface="Calibri Light" panose="020F0302020204030204" pitchFamily="34" charset="0"/>
                <a:cs typeface="Calibri Light" panose="020F0302020204030204" pitchFamily="34" charset="0"/>
              </a:rPr>
              <a:t>)!</a:t>
            </a:r>
          </a:p>
          <a:p>
            <a:endParaRPr lang="fr-CH" sz="1600" dirty="0">
              <a:latin typeface="Calibri Light" panose="020F0302020204030204" pitchFamily="34" charset="0"/>
              <a:cs typeface="Calibri Light" panose="020F0302020204030204" pitchFamily="34" charset="0"/>
            </a:endParaRPr>
          </a:p>
          <a:p>
            <a:r>
              <a:rPr lang="fr-CH" sz="1600" dirty="0">
                <a:latin typeface="Calibri Light" panose="020F0302020204030204" pitchFamily="34" charset="0"/>
                <a:cs typeface="Calibri Light" panose="020F0302020204030204" pitchFamily="34" charset="0"/>
              </a:rPr>
              <a:t>If one of the </a:t>
            </a:r>
            <a:r>
              <a:rPr lang="fr-CH" sz="1600" dirty="0" err="1">
                <a:latin typeface="Calibri Light" panose="020F0302020204030204" pitchFamily="34" charset="0"/>
                <a:cs typeface="Calibri Light" panose="020F0302020204030204" pitchFamily="34" charset="0"/>
              </a:rPr>
              <a:t>cells</a:t>
            </a:r>
            <a:r>
              <a:rPr lang="fr-CH" sz="1600" dirty="0">
                <a:latin typeface="Calibri Light" panose="020F0302020204030204" pitchFamily="34" charset="0"/>
                <a:cs typeface="Calibri Light" panose="020F0302020204030204" pitchFamily="34" charset="0"/>
              </a:rPr>
              <a:t> in the table has a 0 count, the OR </a:t>
            </a:r>
            <a:r>
              <a:rPr lang="fr-CH" sz="1600" dirty="0" err="1">
                <a:latin typeface="Calibri Light" panose="020F0302020204030204" pitchFamily="34" charset="0"/>
                <a:cs typeface="Calibri Light" panose="020F0302020204030204" pitchFamily="34" charset="0"/>
              </a:rPr>
              <a:t>would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0 or </a:t>
            </a:r>
            <a:r>
              <a:rPr lang="fr-CH" sz="1600" dirty="0" err="1">
                <a:latin typeface="Calibri Light" panose="020F0302020204030204" pitchFamily="34" charset="0"/>
                <a:cs typeface="Calibri Light" panose="020F0302020204030204" pitchFamily="34" charset="0"/>
              </a:rPr>
              <a:t>infinite</a:t>
            </a:r>
            <a:r>
              <a:rPr lang="fr-CH" sz="1600" dirty="0">
                <a:latin typeface="Calibri Light" panose="020F0302020204030204" pitchFamily="34" charset="0"/>
                <a:cs typeface="Calibri Light" panose="020F0302020204030204" pitchFamily="34" charset="0"/>
              </a:rPr>
              <a:t>. To correct </a:t>
            </a:r>
            <a:r>
              <a:rPr lang="fr-CH" sz="1600" dirty="0" err="1">
                <a:latin typeface="Calibri Light" panose="020F0302020204030204" pitchFamily="34" charset="0"/>
                <a:cs typeface="Calibri Light" panose="020F0302020204030204" pitchFamily="34" charset="0"/>
              </a:rPr>
              <a:t>this</a:t>
            </a:r>
            <a:r>
              <a:rPr lang="fr-CH" sz="1600" dirty="0">
                <a:latin typeface="Calibri Light" panose="020F0302020204030204" pitchFamily="34" charset="0"/>
                <a:cs typeface="Calibri Light" panose="020F0302020204030204" pitchFamily="34" charset="0"/>
              </a:rPr>
              <a:t>, a </a:t>
            </a:r>
            <a:r>
              <a:rPr lang="fr-CH" sz="1600" dirty="0" err="1">
                <a:latin typeface="Calibri Light" panose="020F0302020204030204" pitchFamily="34" charset="0"/>
                <a:cs typeface="Calibri Light" panose="020F0302020204030204" pitchFamily="34" charset="0"/>
              </a:rPr>
              <a:t>very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small</a:t>
            </a:r>
            <a:r>
              <a:rPr lang="fr-CH" sz="1600" dirty="0">
                <a:latin typeface="Calibri Light" panose="020F0302020204030204" pitchFamily="34" charset="0"/>
                <a:cs typeface="Calibri Light" panose="020F0302020204030204" pitchFamily="34" charset="0"/>
              </a:rPr>
              <a:t> nominal value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often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added</a:t>
            </a:r>
            <a:r>
              <a:rPr lang="fr-CH" sz="1600" dirty="0">
                <a:latin typeface="Calibri Light" panose="020F0302020204030204" pitchFamily="34" charset="0"/>
                <a:cs typeface="Calibri Light" panose="020F0302020204030204" pitchFamily="34" charset="0"/>
              </a:rPr>
              <a:t> to </a:t>
            </a:r>
            <a:r>
              <a:rPr lang="fr-CH" sz="1600" dirty="0" err="1">
                <a:latin typeface="Calibri Light" panose="020F0302020204030204" pitchFamily="34" charset="0"/>
                <a:cs typeface="Calibri Light" panose="020F0302020204030204" pitchFamily="34" charset="0"/>
              </a:rPr>
              <a:t>such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cells</a:t>
            </a:r>
            <a:r>
              <a:rPr lang="fr-CH" sz="1600" dirty="0">
                <a:latin typeface="Calibri Light" panose="020F0302020204030204" pitchFamily="34" charset="0"/>
                <a:cs typeface="Calibri Light" panose="020F0302020204030204" pitchFamily="34" charset="0"/>
              </a:rPr>
              <a:t> to </a:t>
            </a:r>
            <a:r>
              <a:rPr lang="fr-CH" sz="1600" dirty="0" err="1">
                <a:latin typeface="Calibri Light" panose="020F0302020204030204" pitchFamily="34" charset="0"/>
                <a:cs typeface="Calibri Light" panose="020F0302020204030204" pitchFamily="34" charset="0"/>
              </a:rPr>
              <a:t>make</a:t>
            </a:r>
            <a:r>
              <a:rPr lang="fr-CH" sz="1600" dirty="0">
                <a:latin typeface="Calibri Light" panose="020F0302020204030204" pitchFamily="34" charset="0"/>
                <a:cs typeface="Calibri Light" panose="020F0302020204030204" pitchFamily="34" charset="0"/>
              </a:rPr>
              <a:t> sure the OR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estimable (e.g., +0.5).</a:t>
            </a:r>
          </a:p>
          <a:p>
            <a:endParaRPr lang="fr-CH" sz="1600" dirty="0">
              <a:latin typeface="Calibri Light" panose="020F0302020204030204" pitchFamily="34" charset="0"/>
              <a:cs typeface="Calibri Light" panose="020F0302020204030204" pitchFamily="34" charset="0"/>
            </a:endParaRPr>
          </a:p>
          <a:p>
            <a:r>
              <a:rPr lang="fr-CH" sz="1600" dirty="0" err="1">
                <a:latin typeface="Calibri Light" panose="020F0302020204030204" pitchFamily="34" charset="0"/>
                <a:cs typeface="Calibri Light" panose="020F0302020204030204" pitchFamily="34" charset="0"/>
              </a:rPr>
              <a:t>Sometimes</a:t>
            </a:r>
            <a:r>
              <a:rPr lang="fr-CH" sz="1600" dirty="0">
                <a:latin typeface="Calibri Light" panose="020F0302020204030204" pitchFamily="34" charset="0"/>
                <a:cs typeface="Calibri Light" panose="020F0302020204030204" pitchFamily="34" charset="0"/>
              </a:rPr>
              <a:t> the </a:t>
            </a:r>
            <a:r>
              <a:rPr lang="fr-CH" sz="1600" dirty="0">
                <a:solidFill>
                  <a:srgbClr val="0070C0"/>
                </a:solidFill>
                <a:latin typeface="Calibri Light" panose="020F0302020204030204" pitchFamily="34" charset="0"/>
                <a:cs typeface="Calibri Light" panose="020F0302020204030204" pitchFamily="34" charset="0"/>
              </a:rPr>
              <a:t>log </a:t>
            </a:r>
            <a:r>
              <a:rPr lang="fr-CH" sz="1600" dirty="0" err="1">
                <a:solidFill>
                  <a:srgbClr val="0070C0"/>
                </a:solidFill>
                <a:latin typeface="Calibri Light" panose="020F0302020204030204" pitchFamily="34" charset="0"/>
                <a:cs typeface="Calibri Light" panose="020F0302020204030204" pitchFamily="34" charset="0"/>
              </a:rPr>
              <a:t>odds</a:t>
            </a:r>
            <a:r>
              <a:rPr lang="fr-CH" sz="1600" dirty="0">
                <a:solidFill>
                  <a:srgbClr val="0070C0"/>
                </a:solidFill>
                <a:latin typeface="Calibri Light" panose="020F0302020204030204" pitchFamily="34" charset="0"/>
                <a:cs typeface="Calibri Light" panose="020F0302020204030204" pitchFamily="34" charset="0"/>
              </a:rPr>
              <a:t> ratio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reported</a:t>
            </a:r>
            <a:r>
              <a:rPr lang="fr-CH" sz="1600" dirty="0">
                <a:latin typeface="Calibri Light" panose="020F0302020204030204" pitchFamily="34" charset="0"/>
                <a:cs typeface="Calibri Light" panose="020F0302020204030204" pitchFamily="34" charset="0"/>
              </a:rPr>
              <a:t> (log </a:t>
            </a:r>
            <a:r>
              <a:rPr lang="el-GR" sz="1600" dirty="0">
                <a:latin typeface="Calibri Light" panose="020F0302020204030204" pitchFamily="34" charset="0"/>
                <a:cs typeface="Calibri Light" panose="020F0302020204030204" pitchFamily="34" charset="0"/>
              </a:rPr>
              <a:t>θ</a:t>
            </a:r>
            <a:r>
              <a:rPr lang="en-US" sz="1600" dirty="0">
                <a:latin typeface="Calibri Light" panose="020F0302020204030204" pitchFamily="34" charset="0"/>
                <a:cs typeface="Calibri Light" panose="020F0302020204030204" pitchFamily="34" charset="0"/>
              </a:rPr>
              <a: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rather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than</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regular</a:t>
            </a:r>
            <a:r>
              <a:rPr lang="fr-CH" sz="1600" dirty="0">
                <a:latin typeface="Calibri Light" panose="020F0302020204030204" pitchFamily="34" charset="0"/>
                <a:cs typeface="Calibri Light" panose="020F0302020204030204" pitchFamily="34" charset="0"/>
              </a:rPr>
              <a:t> OR. The log OR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unbounded</a:t>
            </a:r>
            <a:r>
              <a:rPr lang="fr-CH" sz="1600" dirty="0">
                <a:latin typeface="Calibri Light" panose="020F0302020204030204" pitchFamily="34" charset="0"/>
                <a:cs typeface="Calibri Light" panose="020F0302020204030204" pitchFamily="34" charset="0"/>
              </a:rPr>
              <a:t> (</a:t>
            </a:r>
            <a:r>
              <a:rPr lang="fr-CH" sz="1600" dirty="0">
                <a:latin typeface="Cambria Math" panose="02040503050406030204" pitchFamily="18" charset="0"/>
                <a:ea typeface="Cambria Math" panose="02040503050406030204" pitchFamily="18" charset="0"/>
                <a:cs typeface="Calibri Light" panose="020F0302020204030204" pitchFamily="34" charset="0"/>
              </a:rPr>
              <a:t>−∞</a:t>
            </a:r>
            <a:r>
              <a:rPr lang="fr-CH" sz="1600" dirty="0">
                <a:latin typeface="Calibri Light" panose="020F0302020204030204" pitchFamily="34" charset="0"/>
                <a:cs typeface="Calibri Light" panose="020F0302020204030204" pitchFamily="34" charset="0"/>
              </a:rPr>
              <a:t>, </a:t>
            </a:r>
            <a:r>
              <a:rPr lang="fr-CH" sz="1600" dirty="0">
                <a:latin typeface="Cambria Math" panose="02040503050406030204" pitchFamily="18" charset="0"/>
                <a:ea typeface="Cambria Math" panose="02040503050406030204" pitchFamily="18" charset="0"/>
                <a:cs typeface="Calibri Light" panose="020F0302020204030204" pitchFamily="34" charset="0"/>
              </a:rPr>
              <a:t>+∞</a:t>
            </a:r>
            <a:r>
              <a:rPr lang="fr-CH" sz="1600" dirty="0">
                <a:latin typeface="Calibri Light" panose="020F0302020204030204" pitchFamily="34" charset="0"/>
                <a:cs typeface="Calibri Light" panose="020F0302020204030204" pitchFamily="34" charset="0"/>
              </a:rPr>
              <a:t>) and </a:t>
            </a:r>
            <a:r>
              <a:rPr lang="fr-CH" sz="1600" dirty="0" err="1">
                <a:latin typeface="Calibri Light" panose="020F0302020204030204" pitchFamily="34" charset="0"/>
                <a:cs typeface="Calibri Light" panose="020F0302020204030204" pitchFamily="34" charset="0"/>
              </a:rPr>
              <a:t>symmetric</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around</a:t>
            </a:r>
            <a:r>
              <a:rPr lang="fr-CH" sz="1600" dirty="0">
                <a:latin typeface="Calibri Light" panose="020F0302020204030204" pitchFamily="34" charset="0"/>
                <a:cs typeface="Calibri Light" panose="020F0302020204030204" pitchFamily="34" charset="0"/>
              </a:rPr>
              <a:t> 0,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0 </a:t>
            </a:r>
            <a:r>
              <a:rPr lang="fr-CH" sz="1600" dirty="0" err="1">
                <a:latin typeface="Calibri Light" panose="020F0302020204030204" pitchFamily="34" charset="0"/>
                <a:cs typeface="Calibri Light" panose="020F0302020204030204" pitchFamily="34" charset="0"/>
              </a:rPr>
              <a:t>denoting</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complete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independence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Later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will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see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that</a:t>
            </a:r>
            <a:r>
              <a:rPr lang="fr-CH" sz="1600" dirty="0">
                <a:latin typeface="Calibri Light" panose="020F0302020204030204" pitchFamily="34" charset="0"/>
                <a:cs typeface="Calibri Light" panose="020F0302020204030204" pitchFamily="34" charset="0"/>
              </a:rPr>
              <a:t> log </a:t>
            </a:r>
            <a:r>
              <a:rPr lang="fr-CH" sz="1600" dirty="0" err="1">
                <a:latin typeface="Calibri Light" panose="020F0302020204030204" pitchFamily="34" charset="0"/>
                <a:cs typeface="Calibri Light" panose="020F0302020204030204" pitchFamily="34" charset="0"/>
              </a:rPr>
              <a:t>odds</a:t>
            </a:r>
            <a:r>
              <a:rPr lang="fr-CH" sz="1600" dirty="0">
                <a:latin typeface="Calibri Light" panose="020F0302020204030204" pitchFamily="34" charset="0"/>
                <a:cs typeface="Calibri Light" panose="020F0302020204030204" pitchFamily="34" charset="0"/>
              </a:rPr>
              <a:t> (ratios) are important in the </a:t>
            </a:r>
            <a:r>
              <a:rPr lang="fr-CH" sz="1600" dirty="0" err="1">
                <a:latin typeface="Calibri Light" panose="020F0302020204030204" pitchFamily="34" charset="0"/>
                <a:cs typeface="Calibri Light" panose="020F0302020204030204" pitchFamily="34" charset="0"/>
              </a:rPr>
              <a:t>context</a:t>
            </a:r>
            <a:r>
              <a:rPr lang="fr-CH" sz="1600" dirty="0">
                <a:latin typeface="Calibri Light" panose="020F0302020204030204" pitchFamily="34" charset="0"/>
                <a:cs typeface="Calibri Light" panose="020F0302020204030204" pitchFamily="34" charset="0"/>
              </a:rPr>
              <a:t> of </a:t>
            </a:r>
            <a:r>
              <a:rPr lang="fr-CH" sz="1600" dirty="0" err="1">
                <a:latin typeface="Calibri Light" panose="020F0302020204030204" pitchFamily="34" charset="0"/>
                <a:cs typeface="Calibri Light" panose="020F0302020204030204" pitchFamily="34" charset="0"/>
              </a:rPr>
              <a:t>logistic</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regression</a:t>
            </a:r>
            <a:r>
              <a:rPr lang="fr-CH" sz="1600" dirty="0">
                <a:latin typeface="Calibri Light" panose="020F0302020204030204" pitchFamily="34" charset="0"/>
                <a:cs typeface="Calibri Light" panose="020F0302020204030204" pitchFamily="34" charset="0"/>
              </a:rPr>
              <a:t>, due to </a:t>
            </a:r>
            <a:r>
              <a:rPr lang="fr-CH" sz="1600" dirty="0" err="1">
                <a:latin typeface="Calibri Light" panose="020F0302020204030204" pitchFamily="34" charset="0"/>
                <a:cs typeface="Calibri Light" panose="020F0302020204030204" pitchFamily="34" charset="0"/>
              </a:rPr>
              <a:t>having</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very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desirable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properties</a:t>
            </a:r>
            <a:r>
              <a:rPr lang="fr-CH" sz="1600" dirty="0">
                <a:latin typeface="Calibri Light" panose="020F0302020204030204" pitchFamily="34" charset="0"/>
                <a:cs typeface="Calibri Light" panose="020F0302020204030204" pitchFamily="34" charset="0"/>
              </a:rPr>
              <a:t>...</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Odds ratio</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27</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091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Desirable properties of log odds</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28</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B9BA6CF-6DF7-40CE-AF44-133861ACA7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677" y="1787644"/>
            <a:ext cx="10848528" cy="4449668"/>
          </a:xfrm>
          <a:prstGeom prst="rect">
            <a:avLst/>
          </a:prstGeom>
        </p:spPr>
      </p:pic>
      <p:sp>
        <p:nvSpPr>
          <p:cNvPr id="11" name="Oval 10">
            <a:extLst>
              <a:ext uri="{FF2B5EF4-FFF2-40B4-BE49-F238E27FC236}">
                <a16:creationId xmlns:a16="http://schemas.microsoft.com/office/drawing/2014/main" id="{79B8FC2B-8BE9-42E7-8A21-CA6DF7558CDA}"/>
              </a:ext>
            </a:extLst>
          </p:cNvPr>
          <p:cNvSpPr/>
          <p:nvPr/>
        </p:nvSpPr>
        <p:spPr>
          <a:xfrm>
            <a:off x="3575720" y="1628800"/>
            <a:ext cx="432048" cy="432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TextBox 11">
            <a:extLst>
              <a:ext uri="{FF2B5EF4-FFF2-40B4-BE49-F238E27FC236}">
                <a16:creationId xmlns:a16="http://schemas.microsoft.com/office/drawing/2014/main" id="{AF915762-70AB-49ED-AB2C-8C2B2383C322}"/>
              </a:ext>
            </a:extLst>
          </p:cNvPr>
          <p:cNvSpPr txBox="1"/>
          <p:nvPr/>
        </p:nvSpPr>
        <p:spPr>
          <a:xfrm>
            <a:off x="2273893" y="1385672"/>
            <a:ext cx="1517851" cy="276999"/>
          </a:xfrm>
          <a:prstGeom prst="rect">
            <a:avLst/>
          </a:prstGeom>
          <a:noFill/>
        </p:spPr>
        <p:txBody>
          <a:bodyPr wrap="none" rtlCol="0">
            <a:spAutoFit/>
          </a:bodyPr>
          <a:lstStyle/>
          <a:p>
            <a:r>
              <a:rPr lang="en-US" sz="1200" b="1">
                <a:solidFill>
                  <a:srgbClr val="FF0000"/>
                </a:solidFill>
                <a:latin typeface="Calibri Light" panose="020F0302020204030204" pitchFamily="34" charset="0"/>
                <a:cs typeface="Calibri Light" panose="020F0302020204030204" pitchFamily="34" charset="0"/>
              </a:rPr>
              <a:t>Exponential increase!</a:t>
            </a:r>
            <a:endParaRPr lang="en-CH" sz="1200" b="1">
              <a:solidFill>
                <a:srgbClr val="FF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88954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8928992" cy="4925144"/>
          </a:xfrm>
        </p:spPr>
        <p:txBody>
          <a:bodyPr>
            <a:normAutofit/>
          </a:bodyPr>
          <a:lstStyle/>
          <a:p>
            <a:r>
              <a:rPr lang="fr-CH" sz="1600" dirty="0">
                <a:latin typeface="Calibri Light" panose="020F0302020204030204" pitchFamily="34" charset="0"/>
                <a:cs typeface="Calibri Light" panose="020F0302020204030204" pitchFamily="34" charset="0"/>
              </a:rPr>
              <a:t>An OR for a 2×2 table can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calculated</a:t>
            </a:r>
            <a:r>
              <a:rPr lang="fr-CH" sz="1600" dirty="0">
                <a:latin typeface="Calibri Light" panose="020F0302020204030204" pitchFamily="34" charset="0"/>
                <a:cs typeface="Calibri Light" panose="020F0302020204030204" pitchFamily="34" charset="0"/>
              </a:rPr>
              <a:t> by hand </a:t>
            </a:r>
            <a:r>
              <a:rPr lang="fr-CH" sz="1600" dirty="0" err="1">
                <a:latin typeface="Calibri Light" panose="020F0302020204030204" pitchFamily="34" charset="0"/>
                <a:cs typeface="Calibri Light" panose="020F0302020204030204" pitchFamily="34" charset="0"/>
              </a:rPr>
              <a:t>easily</a:t>
            </a:r>
            <a:r>
              <a:rPr lang="fr-CH" sz="1600" dirty="0">
                <a:latin typeface="Calibri Light" panose="020F0302020204030204" pitchFamily="34" charset="0"/>
                <a:cs typeface="Calibri Light" panose="020F0302020204030204" pitchFamily="34" charset="0"/>
              </a:rPr>
              <a:t>. A </a:t>
            </a:r>
            <a:r>
              <a:rPr lang="fr-CH" sz="1600" dirty="0" err="1">
                <a:latin typeface="Calibri Light" panose="020F0302020204030204" pitchFamily="34" charset="0"/>
                <a:cs typeface="Calibri Light" panose="020F0302020204030204" pitchFamily="34" charset="0"/>
              </a:rPr>
              <a:t>number</a:t>
            </a:r>
            <a:r>
              <a:rPr lang="fr-CH" sz="1600" dirty="0">
                <a:latin typeface="Calibri Light" panose="020F0302020204030204" pitchFamily="34" charset="0"/>
                <a:cs typeface="Calibri Light" panose="020F0302020204030204" pitchFamily="34" charset="0"/>
              </a:rPr>
              <a:t> of R packages </a:t>
            </a:r>
            <a:r>
              <a:rPr lang="fr-CH" sz="1600" dirty="0" err="1">
                <a:latin typeface="Calibri Light" panose="020F0302020204030204" pitchFamily="34" charset="0"/>
                <a:cs typeface="Calibri Light" panose="020F0302020204030204" pitchFamily="34" charset="0"/>
              </a:rPr>
              <a:t>also</a:t>
            </a:r>
            <a:r>
              <a:rPr lang="fr-CH" sz="1600" dirty="0">
                <a:latin typeface="Calibri Light" panose="020F0302020204030204" pitchFamily="34" charset="0"/>
                <a:cs typeface="Calibri Light" panose="020F0302020204030204" pitchFamily="34" charset="0"/>
              </a:rPr>
              <a:t> have </a:t>
            </a:r>
            <a:r>
              <a:rPr lang="fr-CH" sz="1600" dirty="0" err="1">
                <a:latin typeface="Calibri Light" panose="020F0302020204030204" pitchFamily="34" charset="0"/>
                <a:cs typeface="Calibri Light" panose="020F0302020204030204" pitchFamily="34" charset="0"/>
              </a:rPr>
              <a:t>functions</a:t>
            </a:r>
            <a:r>
              <a:rPr lang="fr-CH" sz="1600" dirty="0">
                <a:latin typeface="Calibri Light" panose="020F0302020204030204" pitchFamily="34" charset="0"/>
                <a:cs typeface="Calibri Light" panose="020F0302020204030204" pitchFamily="34" charset="0"/>
              </a:rPr>
              <a:t> for </a:t>
            </a:r>
            <a:r>
              <a:rPr lang="fr-CH" sz="1600" dirty="0" err="1">
                <a:latin typeface="Calibri Light" panose="020F0302020204030204" pitchFamily="34" charset="0"/>
                <a:cs typeface="Calibri Light" panose="020F0302020204030204" pitchFamily="34" charset="0"/>
              </a:rPr>
              <a:t>it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such</a:t>
            </a:r>
            <a:r>
              <a:rPr lang="fr-CH" sz="1600" dirty="0">
                <a:latin typeface="Calibri Light" panose="020F0302020204030204" pitchFamily="34" charset="0"/>
                <a:cs typeface="Calibri Light" panose="020F0302020204030204" pitchFamily="34" charset="0"/>
              </a:rPr>
              <a:t> as </a:t>
            </a:r>
            <a:r>
              <a:rPr lang="fr-CH" sz="1600" dirty="0" err="1">
                <a:latin typeface="Courier New" panose="02070309020205020404" pitchFamily="49" charset="0"/>
                <a:cs typeface="Courier New" panose="02070309020205020404" pitchFamily="49" charset="0"/>
              </a:rPr>
              <a:t>OddsRatio</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from</a:t>
            </a:r>
            <a:r>
              <a:rPr lang="fr-CH" sz="1600" dirty="0">
                <a:latin typeface="Calibri Light" panose="020F0302020204030204" pitchFamily="34" charset="0"/>
                <a:cs typeface="Calibri Light" panose="020F0302020204030204" pitchFamily="34" charset="0"/>
              </a:rPr>
              <a:t> </a:t>
            </a:r>
            <a:r>
              <a:rPr lang="fr-CH" sz="1600" dirty="0" err="1">
                <a:latin typeface="Courier New" panose="02070309020205020404" pitchFamily="49" charset="0"/>
                <a:cs typeface="Courier New" panose="02070309020205020404" pitchFamily="49" charset="0"/>
              </a:rPr>
              <a:t>DescTools</a:t>
            </a:r>
            <a:r>
              <a:rPr lang="fr-CH" sz="1600" dirty="0">
                <a:latin typeface="Calibri Light" panose="020F0302020204030204" pitchFamily="34" charset="0"/>
                <a:cs typeface="Calibri Light" panose="020F0302020204030204" pitchFamily="34" charset="0"/>
              </a:rPr>
              <a:t>, and </a:t>
            </a:r>
            <a:r>
              <a:rPr lang="fr-CH" sz="1600" dirty="0" err="1">
                <a:latin typeface="Courier New" panose="02070309020205020404" pitchFamily="49" charset="0"/>
                <a:cs typeface="Courier New" panose="02070309020205020404" pitchFamily="49" charset="0"/>
              </a:rPr>
              <a:t>loddsratio</a:t>
            </a:r>
            <a:r>
              <a:rPr lang="fr-CH" sz="1600" dirty="0">
                <a:latin typeface="Times New Roman" panose="02020603050405020304" pitchFamily="18" charset="0"/>
                <a:cs typeface="Times New Roman" panose="02020603050405020304" pitchFamily="18" charset="0"/>
              </a:rPr>
              <a:t> </a:t>
            </a:r>
            <a:r>
              <a:rPr lang="fr-CH" sz="1600" dirty="0" err="1">
                <a:latin typeface="Calibri Light" panose="020F0302020204030204" pitchFamily="34" charset="0"/>
                <a:cs typeface="Calibri Light" panose="020F0302020204030204" pitchFamily="34" charset="0"/>
              </a:rPr>
              <a:t>from</a:t>
            </a:r>
            <a:r>
              <a:rPr lang="fr-CH" sz="1600" dirty="0">
                <a:latin typeface="Calibri Light" panose="020F0302020204030204" pitchFamily="34" charset="0"/>
                <a:cs typeface="Calibri Light" panose="020F0302020204030204" pitchFamily="34" charset="0"/>
              </a:rPr>
              <a:t> </a:t>
            </a:r>
            <a:r>
              <a:rPr lang="fr-CH" sz="1600" dirty="0" err="1">
                <a:latin typeface="Courier New" panose="02070309020205020404" pitchFamily="49" charset="0"/>
                <a:cs typeface="Courier New" panose="02070309020205020404" pitchFamily="49" charset="0"/>
              </a:rPr>
              <a:t>vcd</a:t>
            </a:r>
            <a:r>
              <a:rPr lang="fr-CH" sz="1600" dirty="0">
                <a:latin typeface="Calibri Light" panose="020F0302020204030204" pitchFamily="34" charset="0"/>
                <a:cs typeface="Calibri Light" panose="020F0302020204030204" pitchFamily="34" charset="0"/>
              </a:rPr>
              <a:t>. For the latter, </a:t>
            </a:r>
            <a:r>
              <a:rPr lang="fr-CH" sz="1600" dirty="0" err="1">
                <a:latin typeface="Courier New" panose="02070309020205020404" pitchFamily="49" charset="0"/>
                <a:cs typeface="Courier New" panose="02070309020205020404" pitchFamily="49" charset="0"/>
              </a:rPr>
              <a:t>confint</a:t>
            </a:r>
            <a:r>
              <a:rPr lang="fr-CH" sz="1600" dirty="0">
                <a:latin typeface="Calibri Light" panose="020F0302020204030204" pitchFamily="34" charset="0"/>
                <a:cs typeface="Calibri Light" panose="020F0302020204030204" pitchFamily="34" charset="0"/>
              </a:rPr>
              <a:t> can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applied</a:t>
            </a:r>
            <a:r>
              <a:rPr lang="fr-CH" sz="1600" dirty="0">
                <a:latin typeface="Calibri Light" panose="020F0302020204030204" pitchFamily="34" charset="0"/>
                <a:cs typeface="Calibri Light" panose="020F0302020204030204" pitchFamily="34" charset="0"/>
              </a:rPr>
              <a:t> to the output to </a:t>
            </a:r>
            <a:r>
              <a:rPr lang="fr-CH" sz="1600" dirty="0" err="1">
                <a:latin typeface="Calibri Light" panose="020F0302020204030204" pitchFamily="34" charset="0"/>
                <a:cs typeface="Calibri Light" panose="020F0302020204030204" pitchFamily="34" charset="0"/>
              </a:rPr>
              <a:t>obtain</a:t>
            </a:r>
            <a:r>
              <a:rPr lang="fr-CH" sz="1600" dirty="0">
                <a:latin typeface="Calibri Light" panose="020F0302020204030204" pitchFamily="34" charset="0"/>
                <a:cs typeface="Calibri Light" panose="020F0302020204030204" pitchFamily="34" charset="0"/>
              </a:rPr>
              <a:t> a 95%CI for the log-OR.</a:t>
            </a:r>
          </a:p>
          <a:p>
            <a:endParaRPr lang="fr-CH" sz="1600" dirty="0">
              <a:latin typeface="Times New Roman" panose="02020603050405020304" pitchFamily="18" charset="0"/>
              <a:cs typeface="Times New Roman" panose="02020603050405020304" pitchFamily="18" charset="0"/>
            </a:endParaRPr>
          </a:p>
          <a:p>
            <a:r>
              <a:rPr lang="fr-CH" sz="1600" dirty="0">
                <a:latin typeface="Calibri Light" panose="020F0302020204030204" pitchFamily="34" charset="0"/>
                <a:cs typeface="Calibri Light" panose="020F0302020204030204" pitchFamily="34" charset="0"/>
              </a:rPr>
              <a:t>An OR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95%CI can </a:t>
            </a:r>
            <a:r>
              <a:rPr lang="fr-CH" sz="1600" dirty="0" err="1">
                <a:latin typeface="Calibri Light" panose="020F0302020204030204" pitchFamily="34" charset="0"/>
                <a:cs typeface="Calibri Light" panose="020F0302020204030204" pitchFamily="34" charset="0"/>
              </a:rPr>
              <a:t>also</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returned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from</a:t>
            </a:r>
            <a:r>
              <a:rPr lang="fr-CH" sz="1600" dirty="0">
                <a:latin typeface="Calibri Light" panose="020F0302020204030204" pitchFamily="34" charset="0"/>
                <a:cs typeface="Calibri Light" panose="020F0302020204030204" pitchFamily="34" charset="0"/>
              </a:rPr>
              <a:t> the </a:t>
            </a:r>
            <a:r>
              <a:rPr lang="fr-CH" sz="1600" dirty="0">
                <a:latin typeface="Courier New" panose="02070309020205020404" pitchFamily="49" charset="0"/>
                <a:cs typeface="Courier New" panose="02070309020205020404" pitchFamily="49" charset="0"/>
              </a:rPr>
              <a:t>base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function</a:t>
            </a:r>
            <a:r>
              <a:rPr lang="fr-CH" sz="1600" dirty="0">
                <a:latin typeface="Calibri Light" panose="020F0302020204030204" pitchFamily="34" charset="0"/>
                <a:cs typeface="Calibri Light" panose="020F0302020204030204" pitchFamily="34" charset="0"/>
              </a:rPr>
              <a:t> </a:t>
            </a:r>
            <a:r>
              <a:rPr lang="fr-CH" sz="1600" dirty="0" err="1">
                <a:latin typeface="Courier New" panose="02070309020205020404" pitchFamily="49" charset="0"/>
                <a:cs typeface="Courier New" panose="02070309020205020404" pitchFamily="49" charset="0"/>
              </a:rPr>
              <a:t>fisher.test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which</a:t>
            </a:r>
            <a:r>
              <a:rPr lang="fr-CH" sz="1600" dirty="0">
                <a:latin typeface="Calibri Light" panose="020F0302020204030204" pitchFamily="34" charset="0"/>
                <a:cs typeface="Calibri Light" panose="020F0302020204030204" pitchFamily="34" charset="0"/>
              </a:rPr>
              <a:t> in </a:t>
            </a:r>
            <a:r>
              <a:rPr lang="fr-CH" sz="1600" dirty="0" err="1">
                <a:latin typeface="Calibri Light" panose="020F0302020204030204" pitchFamily="34" charset="0"/>
                <a:cs typeface="Calibri Light" panose="020F0302020204030204" pitchFamily="34" charset="0"/>
              </a:rPr>
              <a:t>fact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computes</a:t>
            </a:r>
            <a:r>
              <a:rPr lang="fr-CH" sz="1600" dirty="0">
                <a:latin typeface="Calibri Light" panose="020F0302020204030204" pitchFamily="34" charset="0"/>
                <a:cs typeface="Calibri Light" panose="020F0302020204030204" pitchFamily="34" charset="0"/>
              </a:rPr>
              <a:t> an </a:t>
            </a:r>
            <a:r>
              <a:rPr lang="fr-CH" sz="1600" dirty="0">
                <a:solidFill>
                  <a:srgbClr val="0070C0"/>
                </a:solidFill>
                <a:latin typeface="Calibri Light" panose="020F0302020204030204" pitchFamily="34" charset="0"/>
                <a:cs typeface="Calibri Light" panose="020F0302020204030204" pitchFamily="34" charset="0"/>
              </a:rPr>
              <a:t>exact test for association in a 2×2 table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Fisher's</a:t>
            </a:r>
            <a:r>
              <a:rPr lang="fr-CH" sz="1600" dirty="0">
                <a:latin typeface="Calibri Light" panose="020F0302020204030204" pitchFamily="34" charset="0"/>
                <a:cs typeface="Calibri Light" panose="020F0302020204030204" pitchFamily="34" charset="0"/>
              </a:rPr>
              <a:t> test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 permutation test </a:t>
            </a:r>
            <a:r>
              <a:rPr lang="fr-CH" sz="1600" dirty="0" err="1">
                <a:latin typeface="Calibri Light" panose="020F0302020204030204" pitchFamily="34" charset="0"/>
                <a:cs typeface="Calibri Light" panose="020F0302020204030204" pitchFamily="34" charset="0"/>
              </a:rPr>
              <a:t>that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redistributes</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observed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counts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into</a:t>
            </a:r>
            <a:r>
              <a:rPr lang="fr-CH" sz="1600" dirty="0">
                <a:latin typeface="Calibri Light" panose="020F0302020204030204" pitchFamily="34" charset="0"/>
                <a:cs typeface="Calibri Light" panose="020F0302020204030204" pitchFamily="34" charset="0"/>
              </a:rPr>
              <a:t> all possible arrangements and </a:t>
            </a:r>
            <a:r>
              <a:rPr lang="fr-CH" sz="1600" dirty="0" err="1">
                <a:latin typeface="Calibri Light" panose="020F0302020204030204" pitchFamily="34" charset="0"/>
                <a:cs typeface="Calibri Light" panose="020F0302020204030204" pitchFamily="34" charset="0"/>
              </a:rPr>
              <a:t>then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calculates</a:t>
            </a:r>
            <a:r>
              <a:rPr lang="fr-CH" sz="1600" dirty="0">
                <a:latin typeface="Calibri Light" panose="020F0302020204030204" pitchFamily="34" charset="0"/>
                <a:cs typeface="Calibri Light" panose="020F0302020204030204" pitchFamily="34" charset="0"/>
              </a:rPr>
              <a:t> an </a:t>
            </a:r>
            <a:r>
              <a:rPr lang="fr-CH" sz="1600" dirty="0" err="1">
                <a:latin typeface="Calibri Light" panose="020F0302020204030204" pitchFamily="34" charset="0"/>
                <a:cs typeface="Calibri Light" panose="020F0302020204030204" pitchFamily="34" charset="0"/>
              </a:rPr>
              <a:t>empirical</a:t>
            </a:r>
            <a:r>
              <a:rPr lang="fr-CH" sz="1600" dirty="0">
                <a:latin typeface="Calibri Light" panose="020F0302020204030204" pitchFamily="34" charset="0"/>
                <a:cs typeface="Calibri Light" panose="020F0302020204030204" pitchFamily="34" charset="0"/>
              </a:rPr>
              <a:t> </a:t>
            </a:r>
            <a:r>
              <a:rPr lang="fr-CH" sz="1600" i="1" dirty="0">
                <a:latin typeface="Calibri Light" panose="020F0302020204030204" pitchFamily="34" charset="0"/>
                <a:cs typeface="Calibri Light" panose="020F0302020204030204" pitchFamily="34" charset="0"/>
              </a:rPr>
              <a:t>p</a:t>
            </a:r>
            <a:r>
              <a:rPr lang="fr-CH" sz="1600" dirty="0">
                <a:latin typeface="Calibri Light" panose="020F0302020204030204" pitchFamily="34" charset="0"/>
                <a:cs typeface="Calibri Light" panose="020F0302020204030204" pitchFamily="34" charset="0"/>
              </a:rPr>
              <a:t>-value for the original test </a:t>
            </a:r>
            <a:r>
              <a:rPr lang="fr-CH" sz="1600" dirty="0" err="1">
                <a:latin typeface="Calibri Light" panose="020F0302020204030204" pitchFamily="34" charset="0"/>
                <a:cs typeface="Calibri Light" panose="020F0302020204030204" pitchFamily="34" charset="0"/>
              </a:rPr>
              <a:t>statistic</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against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those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from</a:t>
            </a:r>
            <a:r>
              <a:rPr lang="fr-CH" sz="1600" dirty="0">
                <a:latin typeface="Calibri Light" panose="020F0302020204030204" pitchFamily="34" charset="0"/>
                <a:cs typeface="Calibri Light" panose="020F0302020204030204" pitchFamily="34" charset="0"/>
              </a:rPr>
              <a:t> all possible </a:t>
            </a:r>
            <a:r>
              <a:rPr lang="fr-CH" sz="1600">
                <a:latin typeface="Calibri Light" panose="020F0302020204030204" pitchFamily="34" charset="0"/>
                <a:cs typeface="Calibri Light" panose="020F0302020204030204" pitchFamily="34" charset="0"/>
              </a:rPr>
              <a:t>arrangements.</a:t>
            </a:r>
            <a:endParaRPr lang="fr-CH" sz="1600" dirty="0">
              <a:latin typeface="Calibri Light" panose="020F0302020204030204" pitchFamily="34" charset="0"/>
              <a:cs typeface="Calibri Light" panose="020F0302020204030204" pitchFamily="34" charset="0"/>
            </a:endParaRPr>
          </a:p>
          <a:p>
            <a:endParaRPr lang="fr-CH" sz="1600" dirty="0">
              <a:latin typeface="Times New Roman" panose="02020603050405020304" pitchFamily="18" charset="0"/>
              <a:cs typeface="Times New Roman" panose="02020603050405020304" pitchFamily="18" charset="0"/>
            </a:endParaRPr>
          </a:p>
          <a:p>
            <a:pPr marL="0" indent="0">
              <a:buNone/>
            </a:pPr>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fisher.test</a:t>
            </a:r>
            <a:r>
              <a:rPr lang="fr-CH" sz="1200" dirty="0">
                <a:latin typeface="Courier New" panose="02070309020205020404" pitchFamily="49" charset="0"/>
                <a:cs typeface="Courier New" panose="02070309020205020404" pitchFamily="49" charset="0"/>
              </a:rPr>
              <a:t>(</a:t>
            </a:r>
            <a:r>
              <a:rPr lang="fr-CH" sz="1200" dirty="0" err="1">
                <a:latin typeface="Courier New" panose="02070309020205020404" pitchFamily="49" charset="0"/>
                <a:cs typeface="Courier New" panose="02070309020205020404" pitchFamily="49" charset="0"/>
              </a:rPr>
              <a:t>freqtable</a:t>
            </a:r>
            <a:r>
              <a:rPr lang="fr-CH" sz="1200" dirty="0">
                <a:latin typeface="Courier New" panose="02070309020205020404" pitchFamily="49" charset="0"/>
                <a:cs typeface="Courier New" panose="02070309020205020404" pitchFamily="49" charset="0"/>
              </a:rPr>
              <a:t>)</a:t>
            </a:r>
          </a:p>
          <a:p>
            <a:pPr marL="0" indent="0">
              <a:buNone/>
            </a:pPr>
            <a:endParaRPr lang="fr-CH" sz="1600" dirty="0">
              <a:latin typeface="Times New Roman" panose="02020603050405020304" pitchFamily="18" charset="0"/>
              <a:cs typeface="Times New Roman" panose="02020603050405020304" pitchFamily="18" charset="0"/>
            </a:endParaRPr>
          </a:p>
          <a:p>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r>
              <a:rPr lang="fr-CH" sz="1600" dirty="0">
                <a:latin typeface="Calibri Light" panose="020F0302020204030204" pitchFamily="34" charset="0"/>
                <a:cs typeface="Calibri Light" panose="020F0302020204030204" pitchFamily="34" charset="0"/>
              </a:rPr>
              <a:t>This time the </a:t>
            </a:r>
            <a:r>
              <a:rPr lang="fr-CH" sz="1600" dirty="0" err="1">
                <a:latin typeface="Calibri Light" panose="020F0302020204030204" pitchFamily="34" charset="0"/>
                <a:cs typeface="Calibri Light" panose="020F0302020204030204" pitchFamily="34" charset="0"/>
              </a:rPr>
              <a:t>result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not </a:t>
            </a:r>
            <a:r>
              <a:rPr lang="fr-CH" sz="1600" dirty="0" err="1">
                <a:latin typeface="Calibri Light" panose="020F0302020204030204" pitchFamily="34" charset="0"/>
                <a:cs typeface="Calibri Light" panose="020F0302020204030204" pitchFamily="34" charset="0"/>
              </a:rPr>
              <a:t>significant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unlike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Pearson’s</a:t>
            </a:r>
            <a:r>
              <a:rPr lang="fr-CH" sz="1600" dirty="0">
                <a:latin typeface="Calibri Light" panose="020F0302020204030204" pitchFamily="34" charset="0"/>
                <a:cs typeface="Calibri Light" panose="020F0302020204030204" pitchFamily="34" charset="0"/>
              </a:rPr>
              <a:t> chi-square test (</a:t>
            </a:r>
            <a:r>
              <a:rPr lang="fr-CH" sz="1600" dirty="0" err="1">
                <a:latin typeface="Calibri Light" panose="020F0302020204030204" pitchFamily="34" charset="0"/>
                <a:cs typeface="Calibri Light" panose="020F0302020204030204" pitchFamily="34" charset="0"/>
              </a:rPr>
              <a:t>without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continuity</a:t>
            </a:r>
            <a:r>
              <a:rPr lang="fr-CH" sz="1600" dirty="0">
                <a:latin typeface="Calibri Light" panose="020F0302020204030204" pitchFamily="34" charset="0"/>
                <a:cs typeface="Calibri Light" panose="020F0302020204030204" pitchFamily="34" charset="0"/>
              </a:rPr>
              <a:t> correction).</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Odds ratio in R</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29</a:t>
            </a:fld>
            <a:endParaRPr lang="en-GB"/>
          </a:p>
        </p:txBody>
      </p:sp>
      <p:cxnSp>
        <p:nvCxnSpPr>
          <p:cNvPr id="7" name="Straight Connector 6">
            <a:extLst>
              <a:ext uri="{FF2B5EF4-FFF2-40B4-BE49-F238E27FC236}">
                <a16:creationId xmlns:a16="http://schemas.microsoft.com/office/drawing/2014/main" id="{D48D7745-540B-44D9-91A0-0E4531F17490}"/>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6D27F12-8C76-48ED-8C84-5DB8C77CE61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9" name="TextBox 8">
            <a:extLst>
              <a:ext uri="{FF2B5EF4-FFF2-40B4-BE49-F238E27FC236}">
                <a16:creationId xmlns:a16="http://schemas.microsoft.com/office/drawing/2014/main" id="{9B67C8AD-0C27-471D-82A0-06C73BFEA1C1}"/>
              </a:ext>
            </a:extLst>
          </p:cNvPr>
          <p:cNvSpPr txBox="1"/>
          <p:nvPr/>
        </p:nvSpPr>
        <p:spPr>
          <a:xfrm>
            <a:off x="4583832" y="4008168"/>
            <a:ext cx="4910336" cy="1708160"/>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vl2pPr marL="0" lvl="1">
              <a:defRPr sz="1200">
                <a:latin typeface="Courier New" panose="02070309020205020404" pitchFamily="49" charset="0"/>
                <a:cs typeface="Courier New" panose="02070309020205020404" pitchFamily="49" charset="0"/>
              </a:defRPr>
            </a:lvl2pPr>
          </a:lstStyle>
          <a:p>
            <a:r>
              <a:rPr lang="en-CH" sz="1050" dirty="0"/>
              <a:t>Fisher's Exact Test for Count Data</a:t>
            </a:r>
          </a:p>
          <a:p>
            <a:endParaRPr lang="en-CH" sz="1050" dirty="0"/>
          </a:p>
          <a:p>
            <a:r>
              <a:rPr lang="en-CH" sz="1050" dirty="0"/>
              <a:t>data:  freqtable</a:t>
            </a:r>
          </a:p>
          <a:p>
            <a:r>
              <a:rPr lang="en-CH" sz="1050" dirty="0"/>
              <a:t>p-value = 0.07022</a:t>
            </a:r>
          </a:p>
          <a:p>
            <a:r>
              <a:rPr lang="en-CH" sz="1050" dirty="0"/>
              <a:t>alternative hypothesis: true odds ratio is not equal to 1</a:t>
            </a:r>
          </a:p>
          <a:p>
            <a:r>
              <a:rPr lang="en-CH" sz="1050" b="1" dirty="0">
                <a:solidFill>
                  <a:srgbClr val="FF0000"/>
                </a:solidFill>
              </a:rPr>
              <a:t>95 percent confidence interval:</a:t>
            </a:r>
          </a:p>
          <a:p>
            <a:r>
              <a:rPr lang="en-CH" sz="1050" b="1" dirty="0">
                <a:solidFill>
                  <a:srgbClr val="FF0000"/>
                </a:solidFill>
              </a:rPr>
              <a:t> 0.03338258 1.16383845</a:t>
            </a:r>
          </a:p>
          <a:p>
            <a:r>
              <a:rPr lang="en-CH" sz="1050" dirty="0"/>
              <a:t>sample estimates:</a:t>
            </a:r>
          </a:p>
          <a:p>
            <a:r>
              <a:rPr lang="en-CH" sz="1050" dirty="0"/>
              <a:t>odds ratio </a:t>
            </a:r>
          </a:p>
          <a:p>
            <a:r>
              <a:rPr lang="en-CH" sz="1050" dirty="0"/>
              <a:t> 0.2166697</a:t>
            </a:r>
          </a:p>
        </p:txBody>
      </p:sp>
    </p:spTree>
    <p:extLst>
      <p:ext uri="{BB962C8B-B14F-4D97-AF65-F5344CB8AC3E}">
        <p14:creationId xmlns:p14="http://schemas.microsoft.com/office/powerpoint/2010/main" val="9815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8928992" cy="4925144"/>
          </a:xfrm>
        </p:spPr>
        <p:txBody>
          <a:bodyPr>
            <a:normAutofit/>
          </a:bodyPr>
          <a:lstStyle/>
          <a:p>
            <a:r>
              <a:rPr lang="en-US" sz="1600" dirty="0">
                <a:latin typeface="Calibri Light" panose="020F0302020204030204" pitchFamily="34" charset="0"/>
                <a:cs typeface="Calibri Light" panose="020F0302020204030204" pitchFamily="34" charset="0"/>
              </a:rPr>
              <a:t>Originally this was the third of 4 monthly workshops for 2020:</a:t>
            </a:r>
          </a:p>
          <a:p>
            <a:endParaRPr lang="en-US" sz="1600" dirty="0">
              <a:latin typeface="Calibri Light" panose="020F0302020204030204" pitchFamily="34" charset="0"/>
              <a:cs typeface="Calibri Light" panose="020F0302020204030204" pitchFamily="34" charset="0"/>
            </a:endParaRPr>
          </a:p>
          <a:p>
            <a:pPr marL="0" indent="0">
              <a:buNone/>
            </a:pPr>
            <a:r>
              <a:rPr lang="en-US" sz="1600" dirty="0">
                <a:solidFill>
                  <a:srgbClr val="002060"/>
                </a:solidFill>
                <a:latin typeface="Tw Cen MT" panose="020B0602020104020603" pitchFamily="34" charset="0"/>
                <a:cs typeface="Calibri Light" panose="020F0302020204030204" pitchFamily="34" charset="0"/>
              </a:rPr>
              <a:t>	25.01		Non-parametric data analysis</a:t>
            </a:r>
          </a:p>
          <a:p>
            <a:pPr marL="0" indent="0">
              <a:buNone/>
            </a:pPr>
            <a:r>
              <a:rPr lang="en-US" sz="1600" dirty="0">
                <a:solidFill>
                  <a:srgbClr val="002060"/>
                </a:solidFill>
                <a:latin typeface="Tw Cen MT" panose="020B0602020104020603" pitchFamily="34" charset="0"/>
                <a:cs typeface="Calibri Light" panose="020F0302020204030204" pitchFamily="34" charset="0"/>
              </a:rPr>
              <a:t>	17.03		Multilevel regression</a:t>
            </a:r>
          </a:p>
          <a:p>
            <a:pPr marL="0" indent="0">
              <a:buNone/>
            </a:pPr>
            <a:r>
              <a:rPr lang="en-US" sz="1600" dirty="0">
                <a:solidFill>
                  <a:srgbClr val="002060"/>
                </a:solidFill>
                <a:latin typeface="Tw Cen MT" panose="020B0602020104020603" pitchFamily="34" charset="0"/>
                <a:cs typeface="Calibri Light" panose="020F0302020204030204" pitchFamily="34" charset="0"/>
              </a:rPr>
              <a:t>	21.04		Logistic regression</a:t>
            </a:r>
          </a:p>
          <a:p>
            <a:pPr marL="0" indent="0">
              <a:buNone/>
            </a:pPr>
            <a:r>
              <a:rPr lang="en-US" sz="1600" dirty="0">
                <a:solidFill>
                  <a:srgbClr val="002060"/>
                </a:solidFill>
                <a:latin typeface="Tw Cen MT" panose="020B0602020104020603" pitchFamily="34" charset="0"/>
                <a:cs typeface="Calibri Light" panose="020F0302020204030204" pitchFamily="34" charset="0"/>
              </a:rPr>
              <a:t>	26.05 + 27.05	Machine learning</a:t>
            </a:r>
          </a:p>
          <a:p>
            <a:endParaRPr lang="en-US" sz="16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The pandemic disrupted this planning, with workshops on machine learning and multilevel regression ultimately preceding logistic regression. Today we will finally discuss LR, in three parts, </a:t>
            </a:r>
            <a:r>
              <a:rPr lang="en-US" sz="1600" b="1" dirty="0">
                <a:latin typeface="Calibri Light" panose="020F0302020204030204" pitchFamily="34" charset="0"/>
                <a:cs typeface="Calibri Light" panose="020F0302020204030204" pitchFamily="34" charset="0"/>
              </a:rPr>
              <a:t>(a)</a:t>
            </a:r>
            <a:r>
              <a:rPr lang="en-US" sz="1600" dirty="0">
                <a:latin typeface="Calibri Light" panose="020F0302020204030204" pitchFamily="34" charset="0"/>
                <a:cs typeface="Calibri Light" panose="020F0302020204030204" pitchFamily="34" charset="0"/>
              </a:rPr>
              <a:t> analysis of frequency tables, </a:t>
            </a:r>
            <a:r>
              <a:rPr lang="en-US" sz="1600" b="1" dirty="0">
                <a:latin typeface="Calibri Light" panose="020F0302020204030204" pitchFamily="34" charset="0"/>
                <a:cs typeface="Calibri Light" panose="020F0302020204030204" pitchFamily="34" charset="0"/>
              </a:rPr>
              <a:t>(b)</a:t>
            </a:r>
            <a:r>
              <a:rPr lang="en-US" sz="1600" dirty="0">
                <a:latin typeface="Calibri Light" panose="020F0302020204030204" pitchFamily="34" charset="0"/>
                <a:cs typeface="Calibri Light" panose="020F0302020204030204" pitchFamily="34" charset="0"/>
              </a:rPr>
              <a:t> logistic regression, and </a:t>
            </a:r>
            <a:r>
              <a:rPr lang="en-US" sz="1600" b="1" dirty="0">
                <a:latin typeface="Calibri Light" panose="020F0302020204030204" pitchFamily="34" charset="0"/>
                <a:cs typeface="Calibri Light" panose="020F0302020204030204" pitchFamily="34" charset="0"/>
              </a:rPr>
              <a:t>(c)</a:t>
            </a:r>
            <a:r>
              <a:rPr lang="en-US" sz="1600" dirty="0">
                <a:latin typeface="Calibri Light" panose="020F0302020204030204" pitchFamily="34" charset="0"/>
                <a:cs typeface="Calibri Light" panose="020F0302020204030204" pitchFamily="34" charset="0"/>
              </a:rPr>
              <a:t> models for paired categorical data.</a:t>
            </a:r>
          </a:p>
          <a:p>
            <a:endParaRPr lang="en-US" sz="16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All three parts can be followed without having participated in previous workshops. A fourth part on multilevel models for categorical outcomes has been postponed for the moment.</a:t>
            </a:r>
          </a:p>
          <a:p>
            <a:endParaRPr lang="en-US" sz="16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Throughout my slides, I will provide </a:t>
            </a:r>
            <a:r>
              <a:rPr lang="en-US" sz="1600" dirty="0">
                <a:solidFill>
                  <a:srgbClr val="0070C0"/>
                </a:solidFill>
                <a:latin typeface="Calibri Light" panose="020F0302020204030204" pitchFamily="34" charset="0"/>
                <a:cs typeface="Calibri Light" panose="020F0302020204030204" pitchFamily="34" charset="0"/>
              </a:rPr>
              <a:t>R code </a:t>
            </a:r>
            <a:r>
              <a:rPr lang="en-US" sz="1600" dirty="0">
                <a:latin typeface="Calibri Light" panose="020F0302020204030204" pitchFamily="34" charset="0"/>
                <a:cs typeface="Calibri Light" panose="020F0302020204030204" pitchFamily="34" charset="0"/>
              </a:rPr>
              <a:t>that you can execute in parallel with the presentation (see attached scripts). Data are sourced directly from </a:t>
            </a:r>
            <a:r>
              <a:rPr lang="en-US" sz="1600" dirty="0" err="1">
                <a:latin typeface="Calibri Light" panose="020F0302020204030204" pitchFamily="34" charset="0"/>
                <a:cs typeface="Calibri Light" panose="020F0302020204030204" pitchFamily="34" charset="0"/>
              </a:rPr>
              <a:t>switchdrive</a:t>
            </a:r>
            <a:r>
              <a:rPr lang="en-US" sz="1600" dirty="0">
                <a:latin typeface="Calibri Light" panose="020F0302020204030204" pitchFamily="34" charset="0"/>
                <a:cs typeface="Calibri Light" panose="020F0302020204030204" pitchFamily="34" charset="0"/>
              </a:rPr>
              <a:t>, so no need to have data files pre-loaded.</a:t>
            </a:r>
          </a:p>
          <a:p>
            <a:pPr marL="0" indent="0">
              <a:buNone/>
            </a:pPr>
            <a:endParaRPr lang="en-US" sz="1600" dirty="0">
              <a:latin typeface="Calibri Light" panose="020F0302020204030204" pitchFamily="34" charset="0"/>
              <a:cs typeface="Calibri Light" panose="020F0302020204030204" pitchFamily="34" charset="0"/>
            </a:endParaRPr>
          </a:p>
          <a:p>
            <a:pPr marL="0" indent="0">
              <a:buNone/>
            </a:pPr>
            <a:endParaRPr lang="en-US" sz="1600" dirty="0">
              <a:latin typeface="Calibri Light" panose="020F0302020204030204" pitchFamily="34" charset="0"/>
              <a:cs typeface="Calibri Light" panose="020F0302020204030204" pitchFamily="34" charset="0"/>
            </a:endParaRPr>
          </a:p>
          <a:p>
            <a:endParaRPr lang="en-US"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8424935"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This workshop series – </a:t>
            </a:r>
            <a:r>
              <a:rPr lang="fr-CH" sz="3200" i="1">
                <a:solidFill>
                  <a:schemeClr val="tx2">
                    <a:lumMod val="75000"/>
                  </a:schemeClr>
                </a:solidFill>
                <a:latin typeface="Tw Cen MT" panose="020B0602020104020603" pitchFamily="34" charset="0"/>
              </a:rPr>
              <a:t>Post-pandemic Edition</a:t>
            </a:r>
            <a:endParaRPr lang="en-GB" sz="3200" i="1">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20CD955-5435-43A9-952E-1DBC6C1D21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704511" y="194157"/>
            <a:ext cx="1271609" cy="1276804"/>
          </a:xfrm>
          <a:prstGeom prst="rect">
            <a:avLst/>
          </a:prstGeom>
        </p:spPr>
      </p:pic>
      <p:sp>
        <p:nvSpPr>
          <p:cNvPr id="2" name="Slide Number Placeholder 1">
            <a:extLst>
              <a:ext uri="{FF2B5EF4-FFF2-40B4-BE49-F238E27FC236}">
                <a16:creationId xmlns:a16="http://schemas.microsoft.com/office/drawing/2014/main" id="{A4E64112-426E-4D3B-B831-7C399A6D456E}"/>
              </a:ext>
            </a:extLst>
          </p:cNvPr>
          <p:cNvSpPr>
            <a:spLocks noGrp="1"/>
          </p:cNvSpPr>
          <p:nvPr>
            <p:ph type="sldNum" sz="quarter" idx="12"/>
          </p:nvPr>
        </p:nvSpPr>
        <p:spPr/>
        <p:txBody>
          <a:bodyPr/>
          <a:lstStyle/>
          <a:p>
            <a:fld id="{C1FDBBE5-22A6-4526-9CE2-8F57881DBE87}" type="slidenum">
              <a:rPr lang="en-GB" smtClean="0"/>
              <a:t>3</a:t>
            </a:fld>
            <a:endParaRPr lang="en-GB"/>
          </a:p>
        </p:txBody>
      </p:sp>
    </p:spTree>
    <p:extLst>
      <p:ext uri="{BB962C8B-B14F-4D97-AF65-F5344CB8AC3E}">
        <p14:creationId xmlns:p14="http://schemas.microsoft.com/office/powerpoint/2010/main" val="3406323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492" y="3121804"/>
            <a:ext cx="9145017" cy="523220"/>
          </a:xfrm>
          <a:prstGeom prst="rect">
            <a:avLst/>
          </a:prstGeom>
          <a:noFill/>
        </p:spPr>
        <p:txBody>
          <a:bodyPr wrap="square" rtlCol="0">
            <a:spAutoFit/>
          </a:bodyPr>
          <a:lstStyle/>
          <a:p>
            <a:pPr algn="ctr"/>
            <a:r>
              <a:rPr lang="fr-CH" sz="2800" b="1" dirty="0">
                <a:solidFill>
                  <a:schemeClr val="tx2">
                    <a:lumMod val="75000"/>
                  </a:schemeClr>
                </a:solidFill>
                <a:latin typeface="Tw Cen MT" panose="020B0602020104020603" pitchFamily="34" charset="0"/>
              </a:rPr>
              <a:t>1</a:t>
            </a:r>
            <a:r>
              <a:rPr lang="fr-CH" sz="2800" b="1">
                <a:solidFill>
                  <a:schemeClr val="tx2">
                    <a:lumMod val="75000"/>
                  </a:schemeClr>
                </a:solidFill>
                <a:latin typeface="Tw Cen MT" panose="020B0602020104020603" pitchFamily="34" charset="0"/>
              </a:rPr>
              <a:t>. Analysis of frequency tables</a:t>
            </a:r>
            <a:endParaRPr lang="en-GB" sz="2800" b="1" dirty="0">
              <a:solidFill>
                <a:schemeClr val="tx2">
                  <a:lumMod val="75000"/>
                </a:schemeClr>
              </a:solidFill>
              <a:latin typeface="Tw Cen MT" panose="020B0602020104020603" pitchFamily="34" charset="0"/>
            </a:endParaRPr>
          </a:p>
        </p:txBody>
      </p:sp>
      <p:cxnSp>
        <p:nvCxnSpPr>
          <p:cNvPr id="6" name="Straight Connector 5"/>
          <p:cNvCxnSpPr/>
          <p:nvPr/>
        </p:nvCxnSpPr>
        <p:spPr>
          <a:xfrm>
            <a:off x="1416000" y="2924944"/>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836F5AD-2CF7-43D1-9AC1-2EA2FE52F9F9}"/>
              </a:ext>
            </a:extLst>
          </p:cNvPr>
          <p:cNvCxnSpPr/>
          <p:nvPr/>
        </p:nvCxnSpPr>
        <p:spPr>
          <a:xfrm>
            <a:off x="1416000" y="3861048"/>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53FE56-E95B-4F0A-A599-814602743235}"/>
              </a:ext>
            </a:extLst>
          </p:cNvPr>
          <p:cNvSpPr txBox="1"/>
          <p:nvPr/>
        </p:nvSpPr>
        <p:spPr>
          <a:xfrm>
            <a:off x="3789094" y="4119462"/>
            <a:ext cx="4613828" cy="461665"/>
          </a:xfrm>
          <a:prstGeom prst="rect">
            <a:avLst/>
          </a:prstGeom>
          <a:noFill/>
        </p:spPr>
        <p:txBody>
          <a:bodyPr wrap="none" rtlCol="0">
            <a:spAutoFit/>
          </a:bodyPr>
          <a:lstStyle/>
          <a:p>
            <a:pPr algn="ctr"/>
            <a:r>
              <a:rPr lang="en-GB" sz="2400" i="1" dirty="0">
                <a:solidFill>
                  <a:schemeClr val="bg2">
                    <a:lumMod val="50000"/>
                  </a:schemeClr>
                </a:solidFill>
                <a:latin typeface="Tw Cen MT" panose="020B0602020104020603" pitchFamily="34" charset="0"/>
              </a:rPr>
              <a:t>C. A × B tables – Chi-square analysis</a:t>
            </a:r>
          </a:p>
        </p:txBody>
      </p:sp>
      <p:sp>
        <p:nvSpPr>
          <p:cNvPr id="3" name="Slide Number Placeholder 2">
            <a:extLst>
              <a:ext uri="{FF2B5EF4-FFF2-40B4-BE49-F238E27FC236}">
                <a16:creationId xmlns:a16="http://schemas.microsoft.com/office/drawing/2014/main" id="{26980DDD-BE53-4F46-BA9E-90C60CBE9D5F}"/>
              </a:ext>
            </a:extLst>
          </p:cNvPr>
          <p:cNvSpPr>
            <a:spLocks noGrp="1"/>
          </p:cNvSpPr>
          <p:nvPr>
            <p:ph type="sldNum" sz="quarter" idx="12"/>
          </p:nvPr>
        </p:nvSpPr>
        <p:spPr/>
        <p:txBody>
          <a:bodyPr/>
          <a:lstStyle/>
          <a:p>
            <a:fld id="{C1FDBBE5-22A6-4526-9CE2-8F57881DBE87}" type="slidenum">
              <a:rPr lang="en-GB" smtClean="0"/>
              <a:t>30</a:t>
            </a:fld>
            <a:endParaRPr lang="en-GB"/>
          </a:p>
        </p:txBody>
      </p:sp>
    </p:spTree>
    <p:extLst>
      <p:ext uri="{BB962C8B-B14F-4D97-AF65-F5344CB8AC3E}">
        <p14:creationId xmlns:p14="http://schemas.microsoft.com/office/powerpoint/2010/main" val="2123326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8928992" cy="4925144"/>
          </a:xfrm>
        </p:spPr>
        <p:txBody>
          <a:bodyPr>
            <a:normAutofit/>
          </a:bodyPr>
          <a:lstStyle/>
          <a:p>
            <a:r>
              <a:rPr lang="fr-CH" sz="1600" dirty="0">
                <a:latin typeface="Calibri Light" panose="020F0302020204030204" pitchFamily="34" charset="0"/>
                <a:cs typeface="Calibri Light" panose="020F0302020204030204" pitchFamily="34" charset="0"/>
              </a:rPr>
              <a:t>Chi-square </a:t>
            </a:r>
            <a:r>
              <a:rPr lang="fr-CH" sz="1600" dirty="0" err="1">
                <a:latin typeface="Calibri Light" panose="020F0302020204030204" pitchFamily="34" charset="0"/>
                <a:cs typeface="Calibri Light" panose="020F0302020204030204" pitchFamily="34" charset="0"/>
              </a:rPr>
              <a:t>analysis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generalizes</a:t>
            </a:r>
            <a:r>
              <a:rPr lang="fr-CH" sz="1600" dirty="0">
                <a:latin typeface="Calibri Light" panose="020F0302020204030204" pitchFamily="34" charset="0"/>
                <a:cs typeface="Calibri Light" panose="020F0302020204030204" pitchFamily="34" charset="0"/>
              </a:rPr>
              <a:t> to </a:t>
            </a:r>
            <a:r>
              <a:rPr lang="fr-CH" sz="1600" dirty="0" err="1">
                <a:latin typeface="Calibri Light" panose="020F0302020204030204" pitchFamily="34" charset="0"/>
                <a:cs typeface="Calibri Light" panose="020F0302020204030204" pitchFamily="34" charset="0"/>
              </a:rPr>
              <a:t>two-dimensional</a:t>
            </a:r>
            <a:r>
              <a:rPr lang="fr-CH" sz="1600" dirty="0">
                <a:latin typeface="Calibri Light" panose="020F0302020204030204" pitchFamily="34" charset="0"/>
                <a:cs typeface="Calibri Light" panose="020F0302020204030204" pitchFamily="34" charset="0"/>
              </a:rPr>
              <a:t> tables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an </a:t>
            </a:r>
            <a:r>
              <a:rPr lang="fr-CH" sz="1600" dirty="0" err="1">
                <a:latin typeface="Calibri Light" panose="020F0302020204030204" pitchFamily="34" charset="0"/>
                <a:cs typeface="Calibri Light" panose="020F0302020204030204" pitchFamily="34" charset="0"/>
              </a:rPr>
              <a:t>arbitrary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number</a:t>
            </a:r>
            <a:r>
              <a:rPr lang="fr-CH" sz="1600" dirty="0">
                <a:latin typeface="Calibri Light" panose="020F0302020204030204" pitchFamily="34" charset="0"/>
                <a:cs typeface="Calibri Light" panose="020F0302020204030204" pitchFamily="34" charset="0"/>
              </a:rPr>
              <a:t> of </a:t>
            </a:r>
            <a:r>
              <a:rPr lang="fr-CH" sz="1600" dirty="0" err="1">
                <a:latin typeface="Calibri Light" panose="020F0302020204030204" pitchFamily="34" charset="0"/>
                <a:cs typeface="Calibri Light" panose="020F0302020204030204" pitchFamily="34" charset="0"/>
              </a:rPr>
              <a:t>row</a:t>
            </a:r>
            <a:r>
              <a:rPr lang="fr-CH" sz="1600" dirty="0">
                <a:latin typeface="Calibri Light" panose="020F0302020204030204" pitchFamily="34" charset="0"/>
                <a:cs typeface="Calibri Light" panose="020F0302020204030204" pitchFamily="34" charset="0"/>
              </a:rPr>
              <a:t> or </a:t>
            </a:r>
            <a:r>
              <a:rPr lang="fr-CH" sz="1600" dirty="0" err="1">
                <a:latin typeface="Calibri Light" panose="020F0302020204030204" pitchFamily="34" charset="0"/>
                <a:cs typeface="Calibri Light" panose="020F0302020204030204" pitchFamily="34" charset="0"/>
              </a:rPr>
              <a:t>column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levels</a:t>
            </a:r>
            <a:r>
              <a:rPr lang="fr-CH" sz="1600" dirty="0">
                <a:latin typeface="Calibri Light" panose="020F0302020204030204" pitchFamily="34" charset="0"/>
                <a:cs typeface="Calibri Light" panose="020F0302020204030204" pitchFamily="34" charset="0"/>
              </a:rPr>
              <a:t>, or </a:t>
            </a:r>
            <a:r>
              <a:rPr lang="fr-CH" sz="1600" dirty="0" err="1">
                <a:latin typeface="Calibri Light" panose="020F0302020204030204" pitchFamily="34" charset="0"/>
                <a:cs typeface="Calibri Light" panose="020F0302020204030204" pitchFamily="34" charset="0"/>
              </a:rPr>
              <a:t>what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generally</a:t>
            </a:r>
            <a:r>
              <a:rPr lang="fr-CH" sz="1600" dirty="0">
                <a:latin typeface="Calibri Light" panose="020F0302020204030204" pitchFamily="34" charset="0"/>
                <a:cs typeface="Calibri Light" panose="020F0302020204030204" pitchFamily="34" charset="0"/>
              </a:rPr>
              <a:t> call A × B tables.</a:t>
            </a:r>
          </a:p>
          <a:p>
            <a:endParaRPr lang="fr-CH" sz="1600" dirty="0">
              <a:latin typeface="Calibri Light" panose="020F0302020204030204" pitchFamily="34" charset="0"/>
              <a:cs typeface="Calibri Light" panose="020F0302020204030204" pitchFamily="34" charset="0"/>
            </a:endParaRPr>
          </a:p>
          <a:p>
            <a:r>
              <a:rPr lang="fr-CH" sz="1600" dirty="0" err="1">
                <a:latin typeface="Calibri Light" panose="020F0302020204030204" pitchFamily="34" charset="0"/>
                <a:cs typeface="Calibri Light" panose="020F0302020204030204" pitchFamily="34" charset="0"/>
              </a:rPr>
              <a:t>Shreve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Mehrkam</a:t>
            </a:r>
            <a:r>
              <a:rPr lang="fr-CH" sz="1600" dirty="0">
                <a:latin typeface="Calibri Light" panose="020F0302020204030204" pitchFamily="34" charset="0"/>
                <a:cs typeface="Calibri Light" panose="020F0302020204030204" pitchFamily="34" charset="0"/>
              </a:rPr>
              <a:t> &amp; </a:t>
            </a:r>
            <a:r>
              <a:rPr lang="fr-CH" sz="1600" dirty="0" err="1">
                <a:latin typeface="Calibri Light" panose="020F0302020204030204" pitchFamily="34" charset="0"/>
                <a:cs typeface="Calibri Light" panose="020F0302020204030204" pitchFamily="34" charset="0"/>
              </a:rPr>
              <a:t>Udell</a:t>
            </a:r>
            <a:r>
              <a:rPr lang="fr-CH" sz="1600" dirty="0">
                <a:latin typeface="Calibri Light" panose="020F0302020204030204" pitchFamily="34" charset="0"/>
                <a:cs typeface="Calibri Light" panose="020F0302020204030204" pitchFamily="34" charset="0"/>
              </a:rPr>
              <a:t> (2017) </a:t>
            </a:r>
            <a:r>
              <a:rPr lang="fr-CH" sz="1600" dirty="0" err="1">
                <a:latin typeface="Calibri Light" panose="020F0302020204030204" pitchFamily="34" charset="0"/>
                <a:cs typeface="Calibri Light" panose="020F0302020204030204" pitchFamily="34" charset="0"/>
              </a:rPr>
              <a:t>investigated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differences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between</a:t>
            </a:r>
            <a:r>
              <a:rPr lang="fr-CH" sz="1600" dirty="0">
                <a:latin typeface="Calibri Light" panose="020F0302020204030204" pitchFamily="34" charset="0"/>
                <a:cs typeface="Calibri Light" panose="020F0302020204030204" pitchFamily="34" charset="0"/>
              </a:rPr>
              <a:t> </a:t>
            </a:r>
            <a:br>
              <a:rPr lang="fr-CH" sz="1600" dirty="0">
                <a:latin typeface="Calibri Light" panose="020F0302020204030204" pitchFamily="34" charset="0"/>
                <a:cs typeface="Calibri Light" panose="020F0302020204030204" pitchFamily="34" charset="0"/>
              </a:rPr>
            </a:br>
            <a:r>
              <a:rPr lang="fr-CH" sz="1600" dirty="0">
                <a:latin typeface="Calibri Light" panose="020F0302020204030204" pitchFamily="34" charset="0"/>
                <a:cs typeface="Calibri Light" panose="020F0302020204030204" pitchFamily="34" charset="0"/>
              </a:rPr>
              <a:t>pet cats and </a:t>
            </a:r>
            <a:r>
              <a:rPr lang="fr-CH" sz="1600" dirty="0" err="1">
                <a:latin typeface="Calibri Light" panose="020F0302020204030204" pitchFamily="34" charset="0"/>
                <a:cs typeface="Calibri Light" panose="020F0302020204030204" pitchFamily="34" charset="0"/>
              </a:rPr>
              <a:t>shelter</a:t>
            </a:r>
            <a:r>
              <a:rPr lang="fr-CH" sz="1600" dirty="0">
                <a:latin typeface="Calibri Light" panose="020F0302020204030204" pitchFamily="34" charset="0"/>
                <a:cs typeface="Calibri Light" panose="020F0302020204030204" pitchFamily="34" charset="0"/>
              </a:rPr>
              <a:t> cats in </a:t>
            </a:r>
            <a:r>
              <a:rPr lang="fr-CH" sz="1600" dirty="0" err="1">
                <a:latin typeface="Calibri Light" panose="020F0302020204030204" pitchFamily="34" charset="0"/>
                <a:cs typeface="Calibri Light" panose="020F0302020204030204" pitchFamily="34" charset="0"/>
              </a:rPr>
              <a:t>activity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preferences</a:t>
            </a:r>
            <a:r>
              <a:rPr lang="fr-CH" sz="1600" dirty="0">
                <a:latin typeface="Calibri Light" panose="020F0302020204030204" pitchFamily="34" charset="0"/>
                <a:cs typeface="Calibri Light" panose="020F0302020204030204" pitchFamily="34" charset="0"/>
              </a:rPr>
              <a:t>. Activity </a:t>
            </a:r>
            <a:r>
              <a:rPr lang="fr-CH" sz="1600" dirty="0" err="1">
                <a:latin typeface="Calibri Light" panose="020F0302020204030204" pitchFamily="34" charset="0"/>
                <a:cs typeface="Calibri Light" panose="020F0302020204030204" pitchFamily="34" charset="0"/>
              </a:rPr>
              <a:t>categories</a:t>
            </a:r>
            <a:r>
              <a:rPr lang="fr-CH" sz="1600" dirty="0">
                <a:latin typeface="Calibri Light" panose="020F0302020204030204" pitchFamily="34" charset="0"/>
                <a:cs typeface="Calibri Light" panose="020F0302020204030204" pitchFamily="34" charset="0"/>
              </a:rPr>
              <a:t> </a:t>
            </a:r>
            <a:br>
              <a:rPr lang="fr-CH" sz="1600" dirty="0">
                <a:latin typeface="Calibri Light" panose="020F0302020204030204" pitchFamily="34" charset="0"/>
                <a:cs typeface="Calibri Light" panose="020F0302020204030204" pitchFamily="34" charset="0"/>
              </a:rPr>
            </a:br>
            <a:r>
              <a:rPr lang="fr-CH" sz="1600" dirty="0" err="1">
                <a:latin typeface="Calibri Light" panose="020F0302020204030204" pitchFamily="34" charset="0"/>
                <a:cs typeface="Calibri Light" panose="020F0302020204030204" pitchFamily="34" charset="0"/>
              </a:rPr>
              <a:t>included</a:t>
            </a:r>
            <a:r>
              <a:rPr lang="fr-CH" sz="1600" dirty="0">
                <a:latin typeface="Calibri Light" panose="020F0302020204030204" pitchFamily="34" charset="0"/>
                <a:cs typeface="Calibri Light" panose="020F0302020204030204" pitchFamily="34" charset="0"/>
              </a:rPr>
              <a:t> </a:t>
            </a:r>
            <a:r>
              <a:rPr lang="fr-CH" sz="1600" dirty="0">
                <a:solidFill>
                  <a:srgbClr val="0070C0"/>
                </a:solidFill>
                <a:latin typeface="Calibri Light" panose="020F0302020204030204" pitchFamily="34" charset="0"/>
                <a:cs typeface="Calibri Light" panose="020F0302020204030204" pitchFamily="34" charset="0"/>
              </a:rPr>
              <a:t>(1) </a:t>
            </a:r>
            <a:r>
              <a:rPr lang="fr-CH" sz="1600" dirty="0">
                <a:latin typeface="Calibri Light" panose="020F0302020204030204" pitchFamily="34" charset="0"/>
                <a:cs typeface="Calibri Light" panose="020F0302020204030204" pitchFamily="34" charset="0"/>
              </a:rPr>
              <a:t>social, </a:t>
            </a:r>
            <a:r>
              <a:rPr lang="fr-CH" sz="1600" dirty="0">
                <a:solidFill>
                  <a:srgbClr val="0070C0"/>
                </a:solidFill>
                <a:latin typeface="Calibri Light" panose="020F0302020204030204" pitchFamily="34" charset="0"/>
                <a:cs typeface="Calibri Light" panose="020F0302020204030204" pitchFamily="34" charset="0"/>
              </a:rPr>
              <a:t>(2) </a:t>
            </a:r>
            <a:r>
              <a:rPr lang="fr-CH" sz="1600" dirty="0" err="1">
                <a:latin typeface="Calibri Light" panose="020F0302020204030204" pitchFamily="34" charset="0"/>
                <a:cs typeface="Calibri Light" panose="020F0302020204030204" pitchFamily="34" charset="0"/>
              </a:rPr>
              <a:t>food</a:t>
            </a:r>
            <a:r>
              <a:rPr lang="fr-CH" sz="1600" dirty="0">
                <a:latin typeface="Calibri Light" panose="020F0302020204030204" pitchFamily="34" charset="0"/>
                <a:cs typeface="Calibri Light" panose="020F0302020204030204" pitchFamily="34" charset="0"/>
              </a:rPr>
              <a:t>, </a:t>
            </a:r>
            <a:r>
              <a:rPr lang="fr-CH" sz="1600" dirty="0">
                <a:solidFill>
                  <a:srgbClr val="0070C0"/>
                </a:solidFill>
                <a:latin typeface="Calibri Light" panose="020F0302020204030204" pitchFamily="34" charset="0"/>
                <a:cs typeface="Calibri Light" panose="020F0302020204030204" pitchFamily="34" charset="0"/>
              </a:rPr>
              <a:t>(3) </a:t>
            </a:r>
            <a:r>
              <a:rPr lang="fr-CH" sz="1600" dirty="0" err="1">
                <a:latin typeface="Calibri Light" panose="020F0302020204030204" pitchFamily="34" charset="0"/>
                <a:cs typeface="Calibri Light" panose="020F0302020204030204" pitchFamily="34" charset="0"/>
              </a:rPr>
              <a:t>toys</a:t>
            </a:r>
            <a:r>
              <a:rPr lang="fr-CH" sz="1600" dirty="0">
                <a:latin typeface="Calibri Light" panose="020F0302020204030204" pitchFamily="34" charset="0"/>
                <a:cs typeface="Calibri Light" panose="020F0302020204030204" pitchFamily="34" charset="0"/>
              </a:rPr>
              <a:t>, and </a:t>
            </a:r>
            <a:r>
              <a:rPr lang="fr-CH" sz="1600" dirty="0">
                <a:solidFill>
                  <a:srgbClr val="0070C0"/>
                </a:solidFill>
                <a:latin typeface="Calibri Light" panose="020F0302020204030204" pitchFamily="34" charset="0"/>
                <a:cs typeface="Calibri Light" panose="020F0302020204030204" pitchFamily="34" charset="0"/>
              </a:rPr>
              <a:t>(4) </a:t>
            </a:r>
            <a:r>
              <a:rPr lang="fr-CH" sz="1600" dirty="0" err="1">
                <a:latin typeface="Calibri Light" panose="020F0302020204030204" pitchFamily="34" charset="0"/>
                <a:cs typeface="Calibri Light" panose="020F0302020204030204" pitchFamily="34" charset="0"/>
              </a:rPr>
              <a:t>scents</a:t>
            </a:r>
            <a:r>
              <a:rPr lang="fr-CH" sz="1600" dirty="0">
                <a:latin typeface="Calibri Light" panose="020F0302020204030204" pitchFamily="34" charset="0"/>
                <a:cs typeface="Calibri Light" panose="020F0302020204030204" pitchFamily="34" charset="0"/>
              </a:rPr>
              <a:t>. </a:t>
            </a:r>
            <a:br>
              <a:rPr lang="fr-CH" sz="1600" dirty="0">
                <a:latin typeface="Calibri Light" panose="020F0302020204030204" pitchFamily="34" charset="0"/>
                <a:cs typeface="Calibri Light" panose="020F0302020204030204" pitchFamily="34" charset="0"/>
              </a:rPr>
            </a:br>
            <a:r>
              <a:rPr lang="fr-CH" sz="1600" dirty="0" err="1">
                <a:latin typeface="Calibri Light" panose="020F0302020204030204" pitchFamily="34" charset="0"/>
                <a:cs typeface="Calibri Light" panose="020F0302020204030204" pitchFamily="34" charset="0"/>
              </a:rPr>
              <a:t>Within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each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category</a:t>
            </a:r>
            <a:r>
              <a:rPr lang="fr-CH" sz="1600" dirty="0">
                <a:latin typeface="Calibri Light" panose="020F0302020204030204" pitchFamily="34" charset="0"/>
                <a:cs typeface="Calibri Light" panose="020F0302020204030204" pitchFamily="34" charset="0"/>
              </a:rPr>
              <a:t>, cats </a:t>
            </a:r>
            <a:r>
              <a:rPr lang="fr-CH" sz="1600" dirty="0" err="1">
                <a:latin typeface="Calibri Light" panose="020F0302020204030204" pitchFamily="34" charset="0"/>
                <a:cs typeface="Calibri Light" panose="020F0302020204030204" pitchFamily="34" charset="0"/>
              </a:rPr>
              <a:t>were</a:t>
            </a:r>
            <a:r>
              <a:rPr lang="fr-CH" sz="1600" dirty="0">
                <a:latin typeface="Calibri Light" panose="020F0302020204030204" pitchFamily="34" charset="0"/>
                <a:cs typeface="Calibri Light" panose="020F0302020204030204" pitchFamily="34" charset="0"/>
              </a:rPr>
              <a:t> first </a:t>
            </a:r>
            <a:r>
              <a:rPr lang="fr-CH" sz="1600" dirty="0" err="1">
                <a:latin typeface="Calibri Light" panose="020F0302020204030204" pitchFamily="34" charset="0"/>
                <a:cs typeface="Calibri Light" panose="020F0302020204030204" pitchFamily="34" charset="0"/>
              </a:rPr>
              <a:t>presented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three</a:t>
            </a:r>
            <a:r>
              <a:rPr lang="fr-CH" sz="1600" dirty="0">
                <a:latin typeface="Calibri Light" panose="020F0302020204030204" pitchFamily="34" charset="0"/>
                <a:cs typeface="Calibri Light" panose="020F0302020204030204" pitchFamily="34" charset="0"/>
              </a:rPr>
              <a:t> options to </a:t>
            </a:r>
            <a:br>
              <a:rPr lang="fr-CH" sz="1600" dirty="0">
                <a:latin typeface="Calibri Light" panose="020F0302020204030204" pitchFamily="34" charset="0"/>
                <a:cs typeface="Calibri Light" panose="020F0302020204030204" pitchFamily="34" charset="0"/>
              </a:rPr>
            </a:br>
            <a:r>
              <a:rPr lang="fr-CH" sz="1600" dirty="0" err="1">
                <a:latin typeface="Calibri Light" panose="020F0302020204030204" pitchFamily="34" charset="0"/>
                <a:cs typeface="Calibri Light" panose="020F0302020204030204" pitchFamily="34" charset="0"/>
              </a:rPr>
              <a:t>determine</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most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popular</a:t>
            </a:r>
            <a:r>
              <a:rPr lang="fr-CH" sz="1600" dirty="0">
                <a:latin typeface="Calibri Light" panose="020F0302020204030204" pitchFamily="34" charset="0"/>
                <a:cs typeface="Calibri Light" panose="020F0302020204030204" pitchFamily="34" charset="0"/>
              </a:rPr>
              <a:t> stimulus in </a:t>
            </a:r>
            <a:r>
              <a:rPr lang="fr-CH" sz="1600" dirty="0" err="1">
                <a:latin typeface="Calibri Light" panose="020F0302020204030204" pitchFamily="34" charset="0"/>
                <a:cs typeface="Calibri Light" panose="020F0302020204030204" pitchFamily="34" charset="0"/>
              </a:rPr>
              <a:t>that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category</a:t>
            </a:r>
            <a:r>
              <a:rPr lang="fr-CH" sz="1600" dirty="0">
                <a:latin typeface="Calibri Light" panose="020F0302020204030204" pitchFamily="34" charset="0"/>
                <a:cs typeface="Calibri Light" panose="020F0302020204030204" pitchFamily="34" charset="0"/>
              </a:rPr>
              <a:t>.</a:t>
            </a:r>
          </a:p>
          <a:p>
            <a:endParaRPr lang="fr-CH" sz="1600" dirty="0">
              <a:latin typeface="Calibri Light" panose="020F0302020204030204" pitchFamily="34" charset="0"/>
              <a:cs typeface="Calibri Light" panose="020F0302020204030204" pitchFamily="34" charset="0"/>
            </a:endParaRPr>
          </a:p>
          <a:p>
            <a:r>
              <a:rPr lang="fr-CH" sz="1600" dirty="0" err="1">
                <a:latin typeface="Calibri Light" panose="020F0302020204030204" pitchFamily="34" charset="0"/>
                <a:cs typeface="Calibri Light" panose="020F0302020204030204" pitchFamily="34" charset="0"/>
              </a:rPr>
              <a:t>Results</a:t>
            </a:r>
            <a:r>
              <a:rPr lang="fr-CH" sz="1600" dirty="0">
                <a:latin typeface="Calibri Light" panose="020F0302020204030204" pitchFamily="34" charset="0"/>
                <a:cs typeface="Calibri Light" panose="020F0302020204030204" pitchFamily="34" charset="0"/>
              </a:rPr>
              <a:t> for the </a:t>
            </a:r>
            <a:r>
              <a:rPr lang="fr-CH" sz="1600" dirty="0" err="1">
                <a:latin typeface="Calibri Light" panose="020F0302020204030204" pitchFamily="34" charset="0"/>
                <a:cs typeface="Calibri Light" panose="020F0302020204030204" pitchFamily="34" charset="0"/>
              </a:rPr>
              <a:t>food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preferences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among</a:t>
            </a:r>
            <a:r>
              <a:rPr lang="fr-CH" sz="1600" dirty="0">
                <a:latin typeface="Calibri Light" panose="020F0302020204030204" pitchFamily="34" charset="0"/>
                <a:cs typeface="Calibri Light" panose="020F0302020204030204" pitchFamily="34" charset="0"/>
              </a:rPr>
              <a:t> the cats:</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Chi-square analysis for A × B tables</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31</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BE57337-A228-48DD-A226-9B1D75EA6F3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03" t="4851" r="2888"/>
          <a:stretch/>
        </p:blipFill>
        <p:spPr>
          <a:xfrm>
            <a:off x="10416480" y="217642"/>
            <a:ext cx="1584177" cy="1186426"/>
          </a:xfrm>
          <a:prstGeom prst="rect">
            <a:avLst/>
          </a:prstGeom>
        </p:spPr>
      </p:pic>
      <p:pic>
        <p:nvPicPr>
          <p:cNvPr id="8" name="Picture 7">
            <a:extLst>
              <a:ext uri="{FF2B5EF4-FFF2-40B4-BE49-F238E27FC236}">
                <a16:creationId xmlns:a16="http://schemas.microsoft.com/office/drawing/2014/main" id="{6F9DE048-EBDB-42EE-A514-6E8D93171D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8168" y="2262340"/>
            <a:ext cx="3888432" cy="3307616"/>
          </a:xfrm>
          <a:prstGeom prst="rect">
            <a:avLst/>
          </a:prstGeom>
        </p:spPr>
      </p:pic>
      <p:graphicFrame>
        <p:nvGraphicFramePr>
          <p:cNvPr id="9" name="Table 9">
            <a:extLst>
              <a:ext uri="{FF2B5EF4-FFF2-40B4-BE49-F238E27FC236}">
                <a16:creationId xmlns:a16="http://schemas.microsoft.com/office/drawing/2014/main" id="{92BD1B9D-6BDC-478B-B4CF-7165DB546AEE}"/>
              </a:ext>
            </a:extLst>
          </p:cNvPr>
          <p:cNvGraphicFramePr>
            <a:graphicFrameLocks noGrp="1"/>
          </p:cNvGraphicFramePr>
          <p:nvPr>
            <p:extLst>
              <p:ext uri="{D42A27DB-BD31-4B8C-83A1-F6EECF244321}">
                <p14:modId xmlns:p14="http://schemas.microsoft.com/office/powerpoint/2010/main" val="2105421793"/>
              </p:ext>
            </p:extLst>
          </p:nvPr>
        </p:nvGraphicFramePr>
        <p:xfrm>
          <a:off x="2339448" y="4581128"/>
          <a:ext cx="4764664" cy="1483360"/>
        </p:xfrm>
        <a:graphic>
          <a:graphicData uri="http://schemas.openxmlformats.org/drawingml/2006/table">
            <a:tbl>
              <a:tblPr firstRow="1" bandRow="1">
                <a:tableStyleId>{5940675A-B579-460E-94D1-54222C63F5DA}</a:tableStyleId>
              </a:tblPr>
              <a:tblGrid>
                <a:gridCol w="1191166">
                  <a:extLst>
                    <a:ext uri="{9D8B030D-6E8A-4147-A177-3AD203B41FA5}">
                      <a16:colId xmlns:a16="http://schemas.microsoft.com/office/drawing/2014/main" val="681709669"/>
                    </a:ext>
                  </a:extLst>
                </a:gridCol>
                <a:gridCol w="1191166">
                  <a:extLst>
                    <a:ext uri="{9D8B030D-6E8A-4147-A177-3AD203B41FA5}">
                      <a16:colId xmlns:a16="http://schemas.microsoft.com/office/drawing/2014/main" val="3374658408"/>
                    </a:ext>
                  </a:extLst>
                </a:gridCol>
                <a:gridCol w="1191166">
                  <a:extLst>
                    <a:ext uri="{9D8B030D-6E8A-4147-A177-3AD203B41FA5}">
                      <a16:colId xmlns:a16="http://schemas.microsoft.com/office/drawing/2014/main" val="597103960"/>
                    </a:ext>
                  </a:extLst>
                </a:gridCol>
                <a:gridCol w="1191166">
                  <a:extLst>
                    <a:ext uri="{9D8B030D-6E8A-4147-A177-3AD203B41FA5}">
                      <a16:colId xmlns:a16="http://schemas.microsoft.com/office/drawing/2014/main" val="1787313206"/>
                    </a:ext>
                  </a:extLst>
                </a:gridCol>
              </a:tblGrid>
              <a:tr h="370840">
                <a:tc>
                  <a:txBody>
                    <a:bodyPr/>
                    <a:lstStyle/>
                    <a:p>
                      <a:endParaRPr lang="en-CH" sz="16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pPr algn="ctr"/>
                      <a:r>
                        <a:rPr lang="en-US" sz="1600" b="1">
                          <a:latin typeface="Calibri Light" panose="020F0302020204030204" pitchFamily="34" charset="0"/>
                          <a:cs typeface="Calibri Light" panose="020F0302020204030204" pitchFamily="34" charset="0"/>
                        </a:rPr>
                        <a:t>Food type</a:t>
                      </a:r>
                      <a:endParaRPr lang="en-CH" sz="1600" b="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lang="en-CH" sz="16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lang="en-CH" sz="16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239961347"/>
                  </a:ext>
                </a:extLst>
              </a:tr>
              <a:tr h="370840">
                <a:tc>
                  <a:txBody>
                    <a:bodyPr/>
                    <a:lstStyle/>
                    <a:p>
                      <a:r>
                        <a:rPr lang="en-US" sz="1600" b="1">
                          <a:latin typeface="Calibri Light" panose="020F0302020204030204" pitchFamily="34" charset="0"/>
                          <a:cs typeface="Calibri Light" panose="020F0302020204030204" pitchFamily="34" charset="0"/>
                        </a:rPr>
                        <a:t>Cat type</a:t>
                      </a:r>
                      <a:endParaRPr lang="en-CH" sz="1600" b="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600" b="0" i="1">
                          <a:latin typeface="Calibri Light" panose="020F0302020204030204" pitchFamily="34" charset="0"/>
                          <a:cs typeface="Calibri Light" panose="020F0302020204030204" pitchFamily="34" charset="0"/>
                        </a:rPr>
                        <a:t>Chicken</a:t>
                      </a:r>
                      <a:endParaRPr lang="en-CH" sz="16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600" b="0" i="1">
                          <a:latin typeface="Calibri Light" panose="020F0302020204030204" pitchFamily="34" charset="0"/>
                          <a:cs typeface="Calibri Light" panose="020F0302020204030204" pitchFamily="34" charset="0"/>
                        </a:rPr>
                        <a:t>Tuna</a:t>
                      </a:r>
                      <a:endParaRPr lang="en-CH" sz="16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600" b="0" i="1">
                          <a:latin typeface="Calibri Light" panose="020F0302020204030204" pitchFamily="34" charset="0"/>
                          <a:cs typeface="Calibri Light" panose="020F0302020204030204" pitchFamily="34" charset="0"/>
                        </a:rPr>
                        <a:t>Soft meat</a:t>
                      </a:r>
                      <a:endParaRPr lang="en-CH" sz="16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787742672"/>
                  </a:ext>
                </a:extLst>
              </a:tr>
              <a:tr h="370840">
                <a:tc>
                  <a:txBody>
                    <a:bodyPr/>
                    <a:lstStyle/>
                    <a:p>
                      <a:r>
                        <a:rPr lang="en-US" sz="1600" b="0" i="1">
                          <a:latin typeface="Calibri Light" panose="020F0302020204030204" pitchFamily="34" charset="0"/>
                          <a:cs typeface="Calibri Light" panose="020F0302020204030204" pitchFamily="34" charset="0"/>
                        </a:rPr>
                        <a:t>Pet cat</a:t>
                      </a:r>
                      <a:endParaRPr lang="en-CH" sz="16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600">
                          <a:latin typeface="Calibri Light" panose="020F0302020204030204" pitchFamily="34" charset="0"/>
                          <a:cs typeface="Calibri Light" panose="020F0302020204030204" pitchFamily="34" charset="0"/>
                        </a:rPr>
                        <a:t>6</a:t>
                      </a:r>
                      <a:endParaRPr lang="en-CH" sz="16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600">
                          <a:latin typeface="Calibri Light" panose="020F0302020204030204" pitchFamily="34" charset="0"/>
                          <a:cs typeface="Calibri Light" panose="020F0302020204030204" pitchFamily="34" charset="0"/>
                        </a:rPr>
                        <a:t>13</a:t>
                      </a:r>
                      <a:endParaRPr lang="en-CH" sz="16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600">
                          <a:latin typeface="Calibri Light" panose="020F0302020204030204" pitchFamily="34" charset="0"/>
                          <a:cs typeface="Calibri Light" panose="020F0302020204030204" pitchFamily="34" charset="0"/>
                        </a:rPr>
                        <a:t>2</a:t>
                      </a:r>
                      <a:endParaRPr lang="en-CH" sz="16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786444824"/>
                  </a:ext>
                </a:extLst>
              </a:tr>
              <a:tr h="370840">
                <a:tc>
                  <a:txBody>
                    <a:bodyPr/>
                    <a:lstStyle/>
                    <a:p>
                      <a:r>
                        <a:rPr lang="en-US" sz="1600" b="0" i="1">
                          <a:latin typeface="Calibri Light" panose="020F0302020204030204" pitchFamily="34" charset="0"/>
                          <a:cs typeface="Calibri Light" panose="020F0302020204030204" pitchFamily="34" charset="0"/>
                        </a:rPr>
                        <a:t>Shelter cat</a:t>
                      </a:r>
                      <a:endParaRPr lang="en-CH" sz="16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600">
                          <a:latin typeface="Calibri Light" panose="020F0302020204030204" pitchFamily="34" charset="0"/>
                          <a:cs typeface="Calibri Light" panose="020F0302020204030204" pitchFamily="34" charset="0"/>
                        </a:rPr>
                        <a:t>4</a:t>
                      </a:r>
                      <a:endParaRPr lang="en-CH" sz="16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600">
                          <a:latin typeface="Calibri Light" panose="020F0302020204030204" pitchFamily="34" charset="0"/>
                          <a:cs typeface="Calibri Light" panose="020F0302020204030204" pitchFamily="34" charset="0"/>
                        </a:rPr>
                        <a:t>10</a:t>
                      </a:r>
                      <a:endParaRPr lang="en-CH" sz="16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600">
                          <a:latin typeface="Calibri Light" panose="020F0302020204030204" pitchFamily="34" charset="0"/>
                          <a:cs typeface="Calibri Light" panose="020F0302020204030204" pitchFamily="34" charset="0"/>
                        </a:rPr>
                        <a:t>3</a:t>
                      </a:r>
                      <a:endParaRPr lang="en-CH" sz="16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109636913"/>
                  </a:ext>
                </a:extLst>
              </a:tr>
            </a:tbl>
          </a:graphicData>
        </a:graphic>
      </p:graphicFrame>
    </p:spTree>
    <p:extLst>
      <p:ext uri="{BB962C8B-B14F-4D97-AF65-F5344CB8AC3E}">
        <p14:creationId xmlns:p14="http://schemas.microsoft.com/office/powerpoint/2010/main" val="1142429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9289032" cy="4925144"/>
          </a:xfrm>
        </p:spPr>
        <p:txBody>
          <a:bodyPr>
            <a:normAutofit/>
          </a:bodyPr>
          <a:lstStyle/>
          <a:p>
            <a:r>
              <a:rPr lang="fr-CH" sz="1600" dirty="0">
                <a:latin typeface="Calibri Light" panose="020F0302020204030204" pitchFamily="34" charset="0"/>
                <a:cs typeface="Calibri Light" panose="020F0302020204030204" pitchFamily="34" charset="0"/>
              </a:rPr>
              <a:t>A chi-square test on the </a:t>
            </a:r>
            <a:r>
              <a:rPr lang="fr-CH" sz="1600" dirty="0" err="1">
                <a:latin typeface="Calibri Light" panose="020F0302020204030204" pitchFamily="34" charset="0"/>
                <a:cs typeface="Calibri Light" panose="020F0302020204030204" pitchFamily="34" charset="0"/>
              </a:rPr>
              <a:t>food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preferences</a:t>
            </a:r>
            <a:r>
              <a:rPr lang="fr-CH" sz="1600" dirty="0">
                <a:latin typeface="Calibri Light" panose="020F0302020204030204" pitchFamily="34" charset="0"/>
                <a:cs typeface="Calibri Light" panose="020F0302020204030204" pitchFamily="34" charset="0"/>
              </a:rPr>
              <a:t> in R </a:t>
            </a:r>
            <a:r>
              <a:rPr lang="fr-CH" sz="1600" dirty="0" err="1">
                <a:latin typeface="Calibri Light" panose="020F0302020204030204" pitchFamily="34" charset="0"/>
                <a:cs typeface="Calibri Light" panose="020F0302020204030204" pitchFamily="34" charset="0"/>
              </a:rPr>
              <a:t>turns</a:t>
            </a:r>
            <a:r>
              <a:rPr lang="fr-CH" sz="1600" dirty="0">
                <a:latin typeface="Calibri Light" panose="020F0302020204030204" pitchFamily="34" charset="0"/>
                <a:cs typeface="Calibri Light" panose="020F0302020204030204" pitchFamily="34" charset="0"/>
              </a:rPr>
              <a:t> up non-</a:t>
            </a:r>
            <a:r>
              <a:rPr lang="fr-CH" sz="1600" dirty="0" err="1">
                <a:latin typeface="Calibri Light" panose="020F0302020204030204" pitchFamily="34" charset="0"/>
                <a:cs typeface="Calibri Light" panose="020F0302020204030204" pitchFamily="34" charset="0"/>
              </a:rPr>
              <a:t>significant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despite</a:t>
            </a:r>
            <a:r>
              <a:rPr lang="fr-CH" sz="1600" dirty="0">
                <a:latin typeface="Calibri Light" panose="020F0302020204030204" pitchFamily="34" charset="0"/>
                <a:cs typeface="Calibri Light" panose="020F0302020204030204" pitchFamily="34" charset="0"/>
              </a:rPr>
              <a:t> an </a:t>
            </a:r>
            <a:r>
              <a:rPr lang="fr-CH" sz="1600" dirty="0" err="1">
                <a:latin typeface="Calibri Light" panose="020F0302020204030204" pitchFamily="34" charset="0"/>
                <a:cs typeface="Calibri Light" panose="020F0302020204030204" pitchFamily="34" charset="0"/>
              </a:rPr>
              <a:t>overwhelming</a:t>
            </a:r>
            <a:r>
              <a:rPr lang="fr-CH" sz="1600" dirty="0">
                <a:latin typeface="Calibri Light" panose="020F0302020204030204" pitchFamily="34" charset="0"/>
                <a:cs typeface="Calibri Light" panose="020F0302020204030204" pitchFamily="34" charset="0"/>
              </a:rPr>
              <a:t> descriptive </a:t>
            </a:r>
            <a:r>
              <a:rPr lang="fr-CH" sz="1600" dirty="0" err="1">
                <a:latin typeface="Calibri Light" panose="020F0302020204030204" pitchFamily="34" charset="0"/>
                <a:cs typeface="Calibri Light" panose="020F0302020204030204" pitchFamily="34" charset="0"/>
              </a:rPr>
              <a:t>preference</a:t>
            </a:r>
            <a:r>
              <a:rPr lang="fr-CH" sz="1600" dirty="0">
                <a:latin typeface="Calibri Light" panose="020F0302020204030204" pitchFamily="34" charset="0"/>
                <a:cs typeface="Calibri Light" panose="020F0302020204030204" pitchFamily="34" charset="0"/>
              </a:rPr>
              <a:t> for </a:t>
            </a:r>
            <a:r>
              <a:rPr lang="fr-CH" sz="1600" dirty="0" err="1">
                <a:latin typeface="Calibri Light" panose="020F0302020204030204" pitchFamily="34" charset="0"/>
                <a:cs typeface="Calibri Light" panose="020F0302020204030204" pitchFamily="34" charset="0"/>
              </a:rPr>
              <a:t>tuna</a:t>
            </a:r>
            <a:r>
              <a:rPr lang="fr-CH" sz="1600" dirty="0">
                <a:latin typeface="Calibri Light" panose="020F0302020204030204" pitchFamily="34" charset="0"/>
                <a:cs typeface="Calibri Light" panose="020F0302020204030204" pitchFamily="34" charset="0"/>
              </a:rPr>
              <a:t>. How can </a:t>
            </a:r>
            <a:r>
              <a:rPr lang="fr-CH" sz="1600" dirty="0" err="1">
                <a:latin typeface="Calibri Light" panose="020F0302020204030204" pitchFamily="34" charset="0"/>
                <a:cs typeface="Calibri Light" panose="020F0302020204030204" pitchFamily="34" charset="0"/>
              </a:rPr>
              <a:t>this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explained</a:t>
            </a:r>
            <a:r>
              <a:rPr lang="fr-CH" sz="1600" dirty="0">
                <a:latin typeface="Calibri Light" panose="020F0302020204030204" pitchFamily="34" charset="0"/>
                <a:cs typeface="Calibri Light" panose="020F0302020204030204" pitchFamily="34" charset="0"/>
              </a:rPr>
              <a:t>?</a:t>
            </a:r>
          </a:p>
          <a:p>
            <a:pPr marL="0" indent="0">
              <a:buNone/>
            </a:pPr>
            <a:endParaRPr lang="fr-CH" sz="1600" dirty="0">
              <a:latin typeface="Times New Roman" panose="02020603050405020304" pitchFamily="18" charset="0"/>
              <a:cs typeface="Times New Roman" panose="02020603050405020304" pitchFamily="18" charset="0"/>
            </a:endParaRPr>
          </a:p>
          <a:p>
            <a:pPr marL="0" indent="0">
              <a:buNone/>
            </a:pPr>
            <a:r>
              <a:rPr lang="fr-CH" sz="1200" dirty="0">
                <a:latin typeface="Courier New" panose="02070309020205020404" pitchFamily="49" charset="0"/>
                <a:cs typeface="Courier New" panose="02070309020205020404" pitchFamily="49" charset="0"/>
              </a:rPr>
              <a:t>	</a:t>
            </a:r>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pPr marL="0" indent="0">
              <a:buNone/>
            </a:pPr>
            <a:endParaRPr lang="fr-CH" sz="16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Chi-square analysis for A × B tables</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32</a:t>
            </a:fld>
            <a:endParaRPr lang="en-GB"/>
          </a:p>
        </p:txBody>
      </p:sp>
      <p:sp>
        <p:nvSpPr>
          <p:cNvPr id="8" name="TextBox 7">
            <a:extLst>
              <a:ext uri="{FF2B5EF4-FFF2-40B4-BE49-F238E27FC236}">
                <a16:creationId xmlns:a16="http://schemas.microsoft.com/office/drawing/2014/main" id="{DE39BEB8-0528-4A4E-8DB7-07D6E9DD4FC9}"/>
              </a:ext>
            </a:extLst>
          </p:cNvPr>
          <p:cNvSpPr txBox="1"/>
          <p:nvPr/>
        </p:nvSpPr>
        <p:spPr>
          <a:xfrm>
            <a:off x="2207568" y="3041176"/>
            <a:ext cx="5040560" cy="1200329"/>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vl2pPr marL="0" lvl="1">
              <a:defRPr sz="1200">
                <a:latin typeface="Courier New" panose="02070309020205020404" pitchFamily="49" charset="0"/>
                <a:cs typeface="Courier New" panose="02070309020205020404" pitchFamily="49" charset="0"/>
              </a:defRPr>
            </a:lvl2pPr>
          </a:lstStyle>
          <a:p>
            <a:r>
              <a:rPr lang="en-CH" dirty="0"/>
              <a:t>Pearson's Chi-squared test</a:t>
            </a:r>
          </a:p>
          <a:p>
            <a:r>
              <a:rPr lang="en-CH" dirty="0"/>
              <a:t>data:  catfood</a:t>
            </a:r>
          </a:p>
          <a:p>
            <a:r>
              <a:rPr lang="en-CH" dirty="0"/>
              <a:t>X-squared = 0.57664, df = 2, </a:t>
            </a:r>
            <a:r>
              <a:rPr lang="en-CH" b="1" dirty="0">
                <a:solidFill>
                  <a:srgbClr val="FF0000"/>
                </a:solidFill>
              </a:rPr>
              <a:t>p-value = 0.7495</a:t>
            </a:r>
            <a:endParaRPr lang="en-CH" dirty="0"/>
          </a:p>
          <a:p>
            <a:r>
              <a:rPr lang="en-CH" dirty="0"/>
              <a:t>Warning message:</a:t>
            </a:r>
          </a:p>
          <a:p>
            <a:r>
              <a:rPr lang="en-CH" dirty="0"/>
              <a:t>In chisq.test(catfood) : </a:t>
            </a:r>
            <a:r>
              <a:rPr lang="en-CH" b="1" dirty="0">
                <a:solidFill>
                  <a:srgbClr val="FF0000"/>
                </a:solidFill>
              </a:rPr>
              <a:t>Chi-squared approximation may be incorrect</a:t>
            </a:r>
          </a:p>
        </p:txBody>
      </p:sp>
      <p:cxnSp>
        <p:nvCxnSpPr>
          <p:cNvPr id="9" name="Straight Connector 8">
            <a:extLst>
              <a:ext uri="{FF2B5EF4-FFF2-40B4-BE49-F238E27FC236}">
                <a16:creationId xmlns:a16="http://schemas.microsoft.com/office/drawing/2014/main" id="{E992F27E-2D08-4FD7-B2F6-10EB4D443593}"/>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4B01986-3CD0-4D87-9221-085FE44E5A2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12" name="TextBox 11">
            <a:extLst>
              <a:ext uri="{FF2B5EF4-FFF2-40B4-BE49-F238E27FC236}">
                <a16:creationId xmlns:a16="http://schemas.microsoft.com/office/drawing/2014/main" id="{E111A05D-8C8E-4CB4-BF7A-8DE0D067B0B0}"/>
              </a:ext>
            </a:extLst>
          </p:cNvPr>
          <p:cNvSpPr txBox="1"/>
          <p:nvPr/>
        </p:nvSpPr>
        <p:spPr>
          <a:xfrm>
            <a:off x="2099556" y="2338598"/>
            <a:ext cx="8136904" cy="1015663"/>
          </a:xfrm>
          <a:prstGeom prst="rect">
            <a:avLst/>
          </a:prstGeom>
          <a:noFill/>
          <a:ln>
            <a:noFill/>
            <a:prstDash val="dash"/>
          </a:ln>
        </p:spPr>
        <p:txBody>
          <a:bodyPr wrap="square">
            <a:spAutoFit/>
          </a:bodyPr>
          <a:lstStyle/>
          <a:p>
            <a:pPr marL="0" indent="0">
              <a:buNone/>
            </a:pPr>
            <a:r>
              <a:rPr lang="fr-CH" sz="1200" dirty="0" err="1">
                <a:latin typeface="Courier New" panose="02070309020205020404" pitchFamily="49" charset="0"/>
                <a:cs typeface="Courier New" panose="02070309020205020404" pitchFamily="49" charset="0"/>
              </a:rPr>
              <a:t>catfood</a:t>
            </a:r>
            <a:r>
              <a:rPr lang="fr-CH" sz="1200" dirty="0">
                <a:latin typeface="Courier New" panose="02070309020205020404" pitchFamily="49" charset="0"/>
                <a:cs typeface="Courier New" panose="02070309020205020404" pitchFamily="49" charset="0"/>
              </a:rPr>
              <a:t> &lt;- </a:t>
            </a:r>
            <a:r>
              <a:rPr lang="fr-CH" sz="1200" dirty="0" err="1">
                <a:latin typeface="Courier New" panose="02070309020205020404" pitchFamily="49" charset="0"/>
                <a:cs typeface="Courier New" panose="02070309020205020404" pitchFamily="49" charset="0"/>
              </a:rPr>
              <a:t>array</a:t>
            </a:r>
            <a:r>
              <a:rPr lang="fr-CH" sz="1200" dirty="0">
                <a:latin typeface="Courier New" panose="02070309020205020404" pitchFamily="49" charset="0"/>
                <a:cs typeface="Courier New" panose="02070309020205020404" pitchFamily="49" charset="0"/>
              </a:rPr>
              <a:t>(data=c(6,4,13,10,2,3), </a:t>
            </a:r>
            <a:r>
              <a:rPr lang="fr-CH" sz="1200" dirty="0" err="1">
                <a:latin typeface="Courier New" panose="02070309020205020404" pitchFamily="49" charset="0"/>
                <a:cs typeface="Courier New" panose="02070309020205020404" pitchFamily="49" charset="0"/>
              </a:rPr>
              <a:t>dim</a:t>
            </a:r>
            <a:r>
              <a:rPr lang="fr-CH" sz="1200" dirty="0">
                <a:latin typeface="Courier New" panose="02070309020205020404" pitchFamily="49" charset="0"/>
                <a:cs typeface="Courier New" panose="02070309020205020404" pitchFamily="49" charset="0"/>
              </a:rPr>
              <a:t>=c(2,3), </a:t>
            </a:r>
            <a:r>
              <a:rPr lang="fr-CH" sz="1200" dirty="0" err="1">
                <a:latin typeface="Courier New" panose="02070309020205020404" pitchFamily="49" charset="0"/>
                <a:cs typeface="Courier New" panose="02070309020205020404" pitchFamily="49" charset="0"/>
              </a:rPr>
              <a:t>dimnames</a:t>
            </a:r>
            <a:r>
              <a:rPr lang="fr-CH" sz="1200" dirty="0">
                <a:latin typeface="Courier New" panose="02070309020205020404" pitchFamily="49" charset="0"/>
                <a:cs typeface="Courier New" panose="02070309020205020404" pitchFamily="49" charset="0"/>
              </a:rPr>
              <a:t>=</a:t>
            </a:r>
            <a:r>
              <a:rPr lang="fr-CH" sz="1200" dirty="0" err="1">
                <a:latin typeface="Courier New" panose="02070309020205020404" pitchFamily="49" charset="0"/>
                <a:cs typeface="Courier New" panose="02070309020205020404" pitchFamily="49" charset="0"/>
              </a:rPr>
              <a:t>list</a:t>
            </a:r>
            <a:r>
              <a:rPr lang="fr-CH" sz="1200" dirty="0">
                <a:latin typeface="Courier New" panose="02070309020205020404" pitchFamily="49" charset="0"/>
                <a:cs typeface="Courier New" panose="02070309020205020404" pitchFamily="49" charset="0"/>
              </a:rPr>
              <a:t>(</a:t>
            </a:r>
            <a:r>
              <a:rPr lang="fr-CH" sz="1200" dirty="0" err="1">
                <a:latin typeface="Courier New" panose="02070309020205020404" pitchFamily="49" charset="0"/>
                <a:cs typeface="Courier New" panose="02070309020205020404" pitchFamily="49" charset="0"/>
              </a:rPr>
              <a:t>Cat_type</a:t>
            </a:r>
            <a:r>
              <a:rPr lang="fr-CH" sz="1200" dirty="0">
                <a:latin typeface="Courier New" panose="02070309020205020404" pitchFamily="49" charset="0"/>
                <a:cs typeface="Courier New" panose="02070309020205020404" pitchFamily="49" charset="0"/>
              </a:rPr>
              <a:t>=</a:t>
            </a:r>
            <a:br>
              <a:rPr lang="fr-CH" sz="1200" dirty="0">
                <a:latin typeface="Courier New" panose="02070309020205020404" pitchFamily="49" charset="0"/>
                <a:cs typeface="Courier New" panose="02070309020205020404" pitchFamily="49" charset="0"/>
              </a:rPr>
            </a:br>
            <a:r>
              <a:rPr lang="fr-CH" sz="1200" dirty="0">
                <a:latin typeface="Courier New" panose="02070309020205020404" pitchFamily="49" charset="0"/>
                <a:cs typeface="Courier New" panose="02070309020205020404" pitchFamily="49" charset="0"/>
              </a:rPr>
              <a:t>  c("Pet </a:t>
            </a:r>
            <a:r>
              <a:rPr lang="fr-CH" sz="1200" dirty="0" err="1">
                <a:latin typeface="Courier New" panose="02070309020205020404" pitchFamily="49" charset="0"/>
                <a:cs typeface="Courier New" panose="02070309020205020404" pitchFamily="49" charset="0"/>
              </a:rPr>
              <a:t>cat","Shelter</a:t>
            </a:r>
            <a:r>
              <a:rPr lang="fr-CH" sz="1200" dirty="0">
                <a:latin typeface="Courier New" panose="02070309020205020404" pitchFamily="49" charset="0"/>
                <a:cs typeface="Courier New" panose="02070309020205020404" pitchFamily="49" charset="0"/>
              </a:rPr>
              <a:t> cat"), </a:t>
            </a:r>
            <a:r>
              <a:rPr lang="fr-CH" sz="1200" dirty="0" err="1">
                <a:latin typeface="Courier New" panose="02070309020205020404" pitchFamily="49" charset="0"/>
                <a:cs typeface="Courier New" panose="02070309020205020404" pitchFamily="49" charset="0"/>
              </a:rPr>
              <a:t>Food_type</a:t>
            </a:r>
            <a:r>
              <a:rPr lang="fr-CH" sz="1200" dirty="0">
                <a:latin typeface="Courier New" panose="02070309020205020404" pitchFamily="49" charset="0"/>
                <a:cs typeface="Courier New" panose="02070309020205020404" pitchFamily="49" charset="0"/>
              </a:rPr>
              <a:t>=c("Chicken","</a:t>
            </a:r>
            <a:r>
              <a:rPr lang="fr-CH" sz="1200" dirty="0" err="1">
                <a:latin typeface="Courier New" panose="02070309020205020404" pitchFamily="49" charset="0"/>
                <a:cs typeface="Courier New" panose="02070309020205020404" pitchFamily="49" charset="0"/>
              </a:rPr>
              <a:t>Tuna</a:t>
            </a:r>
            <a:r>
              <a:rPr lang="fr-CH" sz="1200" dirty="0">
                <a:latin typeface="Courier New" panose="02070309020205020404" pitchFamily="49" charset="0"/>
                <a:cs typeface="Courier New" panose="02070309020205020404" pitchFamily="49" charset="0"/>
              </a:rPr>
              <a:t>","Soft </a:t>
            </a:r>
            <a:r>
              <a:rPr lang="fr-CH" sz="1200" dirty="0" err="1">
                <a:latin typeface="Courier New" panose="02070309020205020404" pitchFamily="49" charset="0"/>
                <a:cs typeface="Courier New" panose="02070309020205020404" pitchFamily="49" charset="0"/>
              </a:rPr>
              <a:t>meat</a:t>
            </a:r>
            <a:r>
              <a:rPr lang="fr-CH" sz="1200" dirty="0">
                <a:latin typeface="Courier New" panose="02070309020205020404" pitchFamily="49" charset="0"/>
                <a:cs typeface="Courier New" panose="02070309020205020404" pitchFamily="49" charset="0"/>
              </a:rPr>
              <a:t>")))</a:t>
            </a:r>
          </a:p>
          <a:p>
            <a:pPr marL="0" indent="0">
              <a:buNone/>
            </a:pPr>
            <a:r>
              <a:rPr lang="fr-CH" sz="1200" dirty="0" err="1">
                <a:latin typeface="Courier New" panose="02070309020205020404" pitchFamily="49" charset="0"/>
                <a:cs typeface="Courier New" panose="02070309020205020404" pitchFamily="49" charset="0"/>
              </a:rPr>
              <a:t>chisq.test</a:t>
            </a:r>
            <a:r>
              <a:rPr lang="fr-CH" sz="1200" dirty="0">
                <a:latin typeface="Courier New" panose="02070309020205020404" pitchFamily="49" charset="0"/>
                <a:cs typeface="Courier New" panose="02070309020205020404" pitchFamily="49" charset="0"/>
              </a:rPr>
              <a:t>(</a:t>
            </a:r>
            <a:r>
              <a:rPr lang="fr-CH" sz="1200" dirty="0" err="1">
                <a:latin typeface="Courier New" panose="02070309020205020404" pitchFamily="49" charset="0"/>
                <a:cs typeface="Courier New" panose="02070309020205020404" pitchFamily="49" charset="0"/>
              </a:rPr>
              <a:t>catfood</a:t>
            </a:r>
            <a:r>
              <a:rPr lang="fr-CH" sz="1200" dirty="0">
                <a:latin typeface="Courier New" panose="02070309020205020404" pitchFamily="49" charset="0"/>
                <a:cs typeface="Courier New" panose="02070309020205020404" pitchFamily="49" charset="0"/>
              </a:rPr>
              <a:t>)</a:t>
            </a:r>
          </a:p>
          <a:p>
            <a:pPr marL="0" indent="0">
              <a:buNone/>
            </a:pPr>
            <a:endParaRPr lang="fr-CH" sz="1200" dirty="0">
              <a:latin typeface="Courier New" panose="02070309020205020404" pitchFamily="49" charset="0"/>
              <a:cs typeface="Courier New" panose="02070309020205020404" pitchFamily="49" charset="0"/>
            </a:endParaRPr>
          </a:p>
          <a:p>
            <a:pPr marL="0" indent="0">
              <a:buNone/>
            </a:pPr>
            <a:endParaRPr lang="fr-CH" sz="1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67456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9289032" cy="4925144"/>
          </a:xfrm>
        </p:spPr>
        <p:txBody>
          <a:bodyPr>
            <a:normAutofit/>
          </a:bodyPr>
          <a:lstStyle/>
          <a:p>
            <a:r>
              <a:rPr lang="fr-CH" sz="1600">
                <a:latin typeface="Calibri Light" panose="020F0302020204030204" pitchFamily="34" charset="0"/>
                <a:cs typeface="Calibri Light" panose="020F0302020204030204" pitchFamily="34" charset="0"/>
              </a:rPr>
              <a:t>A chi-square test on the food preferences in R turns up non-significant, despite an overwhelming descriptive preference for tuna. How can this be explained?</a:t>
            </a:r>
          </a:p>
          <a:p>
            <a:pPr marL="0" indent="0">
              <a:buNone/>
            </a:pPr>
            <a:endParaRPr lang="fr-CH" sz="1600">
              <a:latin typeface="Times New Roman" panose="02020603050405020304" pitchFamily="18" charset="0"/>
              <a:cs typeface="Times New Roman" panose="02020603050405020304" pitchFamily="18" charset="0"/>
            </a:endParaRPr>
          </a:p>
          <a:p>
            <a:pPr marL="0" indent="0">
              <a:buNone/>
            </a:pPr>
            <a:r>
              <a:rPr lang="fr-CH" sz="1200">
                <a:latin typeface="Courier New" panose="02070309020205020404" pitchFamily="49" charset="0"/>
                <a:cs typeface="Courier New" panose="02070309020205020404" pitchFamily="49" charset="0"/>
              </a:rPr>
              <a:t>	</a:t>
            </a:r>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r>
              <a:rPr lang="fr-CH" sz="1600">
                <a:latin typeface="Calibri Light" panose="020F0302020204030204" pitchFamily="34" charset="0"/>
                <a:cs typeface="Calibri Light" panose="020F0302020204030204" pitchFamily="34" charset="0"/>
              </a:rPr>
              <a:t>A chi-square test analyzes the association between the row- and column-variables in the A × B table, but it is technically an </a:t>
            </a:r>
            <a:r>
              <a:rPr lang="fr-CH" sz="1600">
                <a:solidFill>
                  <a:srgbClr val="0070C0"/>
                </a:solidFill>
                <a:latin typeface="Calibri Light" panose="020F0302020204030204" pitchFamily="34" charset="0"/>
                <a:cs typeface="Calibri Light" panose="020F0302020204030204" pitchFamily="34" charset="0"/>
              </a:rPr>
              <a:t>interaction test</a:t>
            </a:r>
            <a:r>
              <a:rPr lang="fr-CH" sz="1600">
                <a:latin typeface="Calibri Light" panose="020F0302020204030204" pitchFamily="34" charset="0"/>
                <a:cs typeface="Calibri Light" panose="020F0302020204030204" pitchFamily="34" charset="0"/>
              </a:rPr>
              <a:t>. It tests if the distribution of A is modified by levels of B. It does not test if the marginal distributions of A or B are themselves unbalanced, unless the analysis is run explicitly on those margin tables, e.g.:</a:t>
            </a:r>
          </a:p>
          <a:p>
            <a:endParaRPr lang="fr-CH" sz="1600">
              <a:latin typeface="Times New Roman" panose="02020603050405020304" pitchFamily="18" charset="0"/>
              <a:cs typeface="Times New Roman" panose="02020603050405020304" pitchFamily="18" charset="0"/>
            </a:endParaRPr>
          </a:p>
          <a:p>
            <a:pPr marL="0" indent="0">
              <a:buNone/>
            </a:pPr>
            <a:r>
              <a:rPr lang="fr-FR" sz="1200">
                <a:latin typeface="Courier New" panose="02070309020205020404" pitchFamily="49" charset="0"/>
                <a:cs typeface="Courier New" panose="02070309020205020404" pitchFamily="49" charset="0"/>
              </a:rPr>
              <a:t>	chisq.test(margin.table(catfood,2))</a:t>
            </a:r>
            <a:endParaRPr lang="fr-CH" sz="1200" dirty="0">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Chi-square analysis for A × B tables</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33</a:t>
            </a:fld>
            <a:endParaRPr lang="en-GB"/>
          </a:p>
        </p:txBody>
      </p:sp>
      <p:sp>
        <p:nvSpPr>
          <p:cNvPr id="8" name="TextBox 7">
            <a:extLst>
              <a:ext uri="{FF2B5EF4-FFF2-40B4-BE49-F238E27FC236}">
                <a16:creationId xmlns:a16="http://schemas.microsoft.com/office/drawing/2014/main" id="{DE39BEB8-0528-4A4E-8DB7-07D6E9DD4FC9}"/>
              </a:ext>
            </a:extLst>
          </p:cNvPr>
          <p:cNvSpPr txBox="1"/>
          <p:nvPr/>
        </p:nvSpPr>
        <p:spPr>
          <a:xfrm>
            <a:off x="2207568" y="3041176"/>
            <a:ext cx="5040560" cy="1200329"/>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vl2pPr marL="0" lvl="1">
              <a:defRPr sz="1200">
                <a:latin typeface="Courier New" panose="02070309020205020404" pitchFamily="49" charset="0"/>
                <a:cs typeface="Courier New" panose="02070309020205020404" pitchFamily="49" charset="0"/>
              </a:defRPr>
            </a:lvl2pPr>
          </a:lstStyle>
          <a:p>
            <a:r>
              <a:rPr lang="en-CH" dirty="0"/>
              <a:t>Pearson's Chi-squared test</a:t>
            </a:r>
          </a:p>
          <a:p>
            <a:r>
              <a:rPr lang="en-CH" dirty="0"/>
              <a:t>data:  catfood</a:t>
            </a:r>
          </a:p>
          <a:p>
            <a:r>
              <a:rPr lang="en-CH" dirty="0"/>
              <a:t>X-squared = 0.57664, df = 2, </a:t>
            </a:r>
            <a:r>
              <a:rPr lang="en-CH" b="1" dirty="0">
                <a:solidFill>
                  <a:srgbClr val="FF0000"/>
                </a:solidFill>
              </a:rPr>
              <a:t>p-value = 0.7495</a:t>
            </a:r>
            <a:endParaRPr lang="en-CH" dirty="0"/>
          </a:p>
          <a:p>
            <a:r>
              <a:rPr lang="en-CH" dirty="0"/>
              <a:t>Warning message:</a:t>
            </a:r>
          </a:p>
          <a:p>
            <a:r>
              <a:rPr lang="en-CH" dirty="0"/>
              <a:t>In chisq.test(catfood) : </a:t>
            </a:r>
            <a:r>
              <a:rPr lang="en-CH" b="1" dirty="0">
                <a:solidFill>
                  <a:srgbClr val="FF0000"/>
                </a:solidFill>
              </a:rPr>
              <a:t>Chi-squared approximation may be incorrect</a:t>
            </a:r>
          </a:p>
        </p:txBody>
      </p:sp>
      <p:cxnSp>
        <p:nvCxnSpPr>
          <p:cNvPr id="9" name="Straight Connector 8">
            <a:extLst>
              <a:ext uri="{FF2B5EF4-FFF2-40B4-BE49-F238E27FC236}">
                <a16:creationId xmlns:a16="http://schemas.microsoft.com/office/drawing/2014/main" id="{E992F27E-2D08-4FD7-B2F6-10EB4D443593}"/>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4B01986-3CD0-4D87-9221-085FE44E5A2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12" name="TextBox 11">
            <a:extLst>
              <a:ext uri="{FF2B5EF4-FFF2-40B4-BE49-F238E27FC236}">
                <a16:creationId xmlns:a16="http://schemas.microsoft.com/office/drawing/2014/main" id="{E111A05D-8C8E-4CB4-BF7A-8DE0D067B0B0}"/>
              </a:ext>
            </a:extLst>
          </p:cNvPr>
          <p:cNvSpPr txBox="1"/>
          <p:nvPr/>
        </p:nvSpPr>
        <p:spPr>
          <a:xfrm>
            <a:off x="2099556" y="2338598"/>
            <a:ext cx="8136904" cy="1015663"/>
          </a:xfrm>
          <a:prstGeom prst="rect">
            <a:avLst/>
          </a:prstGeom>
          <a:noFill/>
          <a:ln>
            <a:noFill/>
            <a:prstDash val="dash"/>
          </a:ln>
        </p:spPr>
        <p:txBody>
          <a:bodyPr wrap="square">
            <a:spAutoFit/>
          </a:bodyPr>
          <a:lstStyle/>
          <a:p>
            <a:pPr marL="0" indent="0">
              <a:buNone/>
            </a:pPr>
            <a:r>
              <a:rPr lang="fr-CH" sz="1200" dirty="0" err="1">
                <a:latin typeface="Courier New" panose="02070309020205020404" pitchFamily="49" charset="0"/>
                <a:cs typeface="Courier New" panose="02070309020205020404" pitchFamily="49" charset="0"/>
              </a:rPr>
              <a:t>catfood</a:t>
            </a:r>
            <a:r>
              <a:rPr lang="fr-CH" sz="1200" dirty="0">
                <a:latin typeface="Courier New" panose="02070309020205020404" pitchFamily="49" charset="0"/>
                <a:cs typeface="Courier New" panose="02070309020205020404" pitchFamily="49" charset="0"/>
              </a:rPr>
              <a:t> &lt;- </a:t>
            </a:r>
            <a:r>
              <a:rPr lang="fr-CH" sz="1200" dirty="0" err="1">
                <a:latin typeface="Courier New" panose="02070309020205020404" pitchFamily="49" charset="0"/>
                <a:cs typeface="Courier New" panose="02070309020205020404" pitchFamily="49" charset="0"/>
              </a:rPr>
              <a:t>array</a:t>
            </a:r>
            <a:r>
              <a:rPr lang="fr-CH" sz="1200" dirty="0">
                <a:latin typeface="Courier New" panose="02070309020205020404" pitchFamily="49" charset="0"/>
                <a:cs typeface="Courier New" panose="02070309020205020404" pitchFamily="49" charset="0"/>
              </a:rPr>
              <a:t>(data=c(6,4,13,10,2,3), </a:t>
            </a:r>
            <a:r>
              <a:rPr lang="fr-CH" sz="1200" dirty="0" err="1">
                <a:latin typeface="Courier New" panose="02070309020205020404" pitchFamily="49" charset="0"/>
                <a:cs typeface="Courier New" panose="02070309020205020404" pitchFamily="49" charset="0"/>
              </a:rPr>
              <a:t>dim</a:t>
            </a:r>
            <a:r>
              <a:rPr lang="fr-CH" sz="1200" dirty="0">
                <a:latin typeface="Courier New" panose="02070309020205020404" pitchFamily="49" charset="0"/>
                <a:cs typeface="Courier New" panose="02070309020205020404" pitchFamily="49" charset="0"/>
              </a:rPr>
              <a:t>=c(2,3), </a:t>
            </a:r>
            <a:r>
              <a:rPr lang="fr-CH" sz="1200" dirty="0" err="1">
                <a:latin typeface="Courier New" panose="02070309020205020404" pitchFamily="49" charset="0"/>
                <a:cs typeface="Courier New" panose="02070309020205020404" pitchFamily="49" charset="0"/>
              </a:rPr>
              <a:t>dimnames</a:t>
            </a:r>
            <a:r>
              <a:rPr lang="fr-CH" sz="1200" dirty="0">
                <a:latin typeface="Courier New" panose="02070309020205020404" pitchFamily="49" charset="0"/>
                <a:cs typeface="Courier New" panose="02070309020205020404" pitchFamily="49" charset="0"/>
              </a:rPr>
              <a:t>=</a:t>
            </a:r>
            <a:r>
              <a:rPr lang="fr-CH" sz="1200" dirty="0" err="1">
                <a:latin typeface="Courier New" panose="02070309020205020404" pitchFamily="49" charset="0"/>
                <a:cs typeface="Courier New" panose="02070309020205020404" pitchFamily="49" charset="0"/>
              </a:rPr>
              <a:t>list</a:t>
            </a:r>
            <a:r>
              <a:rPr lang="fr-CH" sz="1200" dirty="0">
                <a:latin typeface="Courier New" panose="02070309020205020404" pitchFamily="49" charset="0"/>
                <a:cs typeface="Courier New" panose="02070309020205020404" pitchFamily="49" charset="0"/>
              </a:rPr>
              <a:t>(</a:t>
            </a:r>
            <a:r>
              <a:rPr lang="fr-CH" sz="1200" dirty="0" err="1">
                <a:latin typeface="Courier New" panose="02070309020205020404" pitchFamily="49" charset="0"/>
                <a:cs typeface="Courier New" panose="02070309020205020404" pitchFamily="49" charset="0"/>
              </a:rPr>
              <a:t>Cat_type</a:t>
            </a:r>
            <a:r>
              <a:rPr lang="fr-CH" sz="1200" dirty="0">
                <a:latin typeface="Courier New" panose="02070309020205020404" pitchFamily="49" charset="0"/>
                <a:cs typeface="Courier New" panose="02070309020205020404" pitchFamily="49" charset="0"/>
              </a:rPr>
              <a:t>=</a:t>
            </a:r>
            <a:br>
              <a:rPr lang="fr-CH" sz="1200" dirty="0">
                <a:latin typeface="Courier New" panose="02070309020205020404" pitchFamily="49" charset="0"/>
                <a:cs typeface="Courier New" panose="02070309020205020404" pitchFamily="49" charset="0"/>
              </a:rPr>
            </a:br>
            <a:r>
              <a:rPr lang="fr-CH" sz="1200" dirty="0">
                <a:latin typeface="Courier New" panose="02070309020205020404" pitchFamily="49" charset="0"/>
                <a:cs typeface="Courier New" panose="02070309020205020404" pitchFamily="49" charset="0"/>
              </a:rPr>
              <a:t>  c("Pet </a:t>
            </a:r>
            <a:r>
              <a:rPr lang="fr-CH" sz="1200" dirty="0" err="1">
                <a:latin typeface="Courier New" panose="02070309020205020404" pitchFamily="49" charset="0"/>
                <a:cs typeface="Courier New" panose="02070309020205020404" pitchFamily="49" charset="0"/>
              </a:rPr>
              <a:t>cat","Shelter</a:t>
            </a:r>
            <a:r>
              <a:rPr lang="fr-CH" sz="1200" dirty="0">
                <a:latin typeface="Courier New" panose="02070309020205020404" pitchFamily="49" charset="0"/>
                <a:cs typeface="Courier New" panose="02070309020205020404" pitchFamily="49" charset="0"/>
              </a:rPr>
              <a:t> cat"), </a:t>
            </a:r>
            <a:r>
              <a:rPr lang="fr-CH" sz="1200" dirty="0" err="1">
                <a:latin typeface="Courier New" panose="02070309020205020404" pitchFamily="49" charset="0"/>
                <a:cs typeface="Courier New" panose="02070309020205020404" pitchFamily="49" charset="0"/>
              </a:rPr>
              <a:t>Food_type</a:t>
            </a:r>
            <a:r>
              <a:rPr lang="fr-CH" sz="1200" dirty="0">
                <a:latin typeface="Courier New" panose="02070309020205020404" pitchFamily="49" charset="0"/>
                <a:cs typeface="Courier New" panose="02070309020205020404" pitchFamily="49" charset="0"/>
              </a:rPr>
              <a:t>=c("Chicken","</a:t>
            </a:r>
            <a:r>
              <a:rPr lang="fr-CH" sz="1200" dirty="0" err="1">
                <a:latin typeface="Courier New" panose="02070309020205020404" pitchFamily="49" charset="0"/>
                <a:cs typeface="Courier New" panose="02070309020205020404" pitchFamily="49" charset="0"/>
              </a:rPr>
              <a:t>Tuna</a:t>
            </a:r>
            <a:r>
              <a:rPr lang="fr-CH" sz="1200" dirty="0">
                <a:latin typeface="Courier New" panose="02070309020205020404" pitchFamily="49" charset="0"/>
                <a:cs typeface="Courier New" panose="02070309020205020404" pitchFamily="49" charset="0"/>
              </a:rPr>
              <a:t>","Soft </a:t>
            </a:r>
            <a:r>
              <a:rPr lang="fr-CH" sz="1200" dirty="0" err="1">
                <a:latin typeface="Courier New" panose="02070309020205020404" pitchFamily="49" charset="0"/>
                <a:cs typeface="Courier New" panose="02070309020205020404" pitchFamily="49" charset="0"/>
              </a:rPr>
              <a:t>meat</a:t>
            </a:r>
            <a:r>
              <a:rPr lang="fr-CH" sz="1200" dirty="0">
                <a:latin typeface="Courier New" panose="02070309020205020404" pitchFamily="49" charset="0"/>
                <a:cs typeface="Courier New" panose="02070309020205020404" pitchFamily="49" charset="0"/>
              </a:rPr>
              <a:t>")))</a:t>
            </a:r>
          </a:p>
          <a:p>
            <a:pPr marL="0" indent="0">
              <a:buNone/>
            </a:pPr>
            <a:r>
              <a:rPr lang="fr-CH" sz="1200" dirty="0" err="1">
                <a:latin typeface="Courier New" panose="02070309020205020404" pitchFamily="49" charset="0"/>
                <a:cs typeface="Courier New" panose="02070309020205020404" pitchFamily="49" charset="0"/>
              </a:rPr>
              <a:t>chisq.test</a:t>
            </a:r>
            <a:r>
              <a:rPr lang="fr-CH" sz="1200" dirty="0">
                <a:latin typeface="Courier New" panose="02070309020205020404" pitchFamily="49" charset="0"/>
                <a:cs typeface="Courier New" panose="02070309020205020404" pitchFamily="49" charset="0"/>
              </a:rPr>
              <a:t>(</a:t>
            </a:r>
            <a:r>
              <a:rPr lang="fr-CH" sz="1200" dirty="0" err="1">
                <a:latin typeface="Courier New" panose="02070309020205020404" pitchFamily="49" charset="0"/>
                <a:cs typeface="Courier New" panose="02070309020205020404" pitchFamily="49" charset="0"/>
              </a:rPr>
              <a:t>catfood</a:t>
            </a:r>
            <a:r>
              <a:rPr lang="fr-CH" sz="1200" dirty="0">
                <a:latin typeface="Courier New" panose="02070309020205020404" pitchFamily="49" charset="0"/>
                <a:cs typeface="Courier New" panose="02070309020205020404" pitchFamily="49" charset="0"/>
              </a:rPr>
              <a:t>)</a:t>
            </a:r>
          </a:p>
          <a:p>
            <a:pPr marL="0" indent="0">
              <a:buNone/>
            </a:pPr>
            <a:endParaRPr lang="fr-CH" sz="1200" dirty="0">
              <a:latin typeface="Courier New" panose="02070309020205020404" pitchFamily="49" charset="0"/>
              <a:cs typeface="Courier New" panose="02070309020205020404" pitchFamily="49" charset="0"/>
            </a:endParaRPr>
          </a:p>
          <a:p>
            <a:pPr marL="0" indent="0">
              <a:buNone/>
            </a:pPr>
            <a:endParaRPr lang="fr-CH" sz="1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85481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3212976"/>
            <a:ext cx="8928992" cy="3312368"/>
          </a:xfrm>
        </p:spPr>
        <p:txBody>
          <a:bodyPr>
            <a:normAutofit/>
          </a:bodyPr>
          <a:lstStyle/>
          <a:p>
            <a:r>
              <a:rPr lang="fr-CH" sz="1600" dirty="0">
                <a:latin typeface="Calibri Light" panose="020F0302020204030204" pitchFamily="34" charset="0"/>
                <a:cs typeface="Calibri Light" panose="020F0302020204030204" pitchFamily="34" charset="0"/>
              </a:rPr>
              <a:t>This time </a:t>
            </a:r>
            <a:r>
              <a:rPr lang="fr-CH" sz="1600" dirty="0" err="1">
                <a:latin typeface="Calibri Light" panose="020F0302020204030204" pitchFamily="34" charset="0"/>
                <a:cs typeface="Calibri Light" panose="020F0302020204030204" pitchFamily="34" charset="0"/>
              </a:rPr>
              <a:t>we</a:t>
            </a:r>
            <a:r>
              <a:rPr lang="fr-CH" sz="1600" dirty="0">
                <a:latin typeface="Calibri Light" panose="020F0302020204030204" pitchFamily="34" charset="0"/>
                <a:cs typeface="Calibri Light" panose="020F0302020204030204" pitchFamily="34" charset="0"/>
              </a:rPr>
              <a:t> have a </a:t>
            </a:r>
            <a:r>
              <a:rPr lang="fr-CH" sz="1600" dirty="0" err="1">
                <a:latin typeface="Calibri Light" panose="020F0302020204030204" pitchFamily="34" charset="0"/>
                <a:cs typeface="Calibri Light" panose="020F0302020204030204" pitchFamily="34" charset="0"/>
              </a:rPr>
              <a:t>highly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significant</a:t>
            </a:r>
            <a:r>
              <a:rPr lang="fr-CH" sz="1600" dirty="0">
                <a:latin typeface="Calibri Light" panose="020F0302020204030204" pitchFamily="34" charset="0"/>
                <a:cs typeface="Calibri Light" panose="020F0302020204030204" pitchFamily="34" charset="0"/>
              </a:rPr>
              <a:t> </a:t>
            </a:r>
            <a:r>
              <a:rPr lang="fr-CH" sz="1600" i="1" dirty="0">
                <a:latin typeface="Calibri Light" panose="020F0302020204030204" pitchFamily="34" charset="0"/>
                <a:cs typeface="Calibri Light" panose="020F0302020204030204" pitchFamily="34" charset="0"/>
              </a:rPr>
              <a:t>p</a:t>
            </a:r>
            <a:r>
              <a:rPr lang="fr-CH" sz="1600" dirty="0">
                <a:latin typeface="Calibri Light" panose="020F0302020204030204" pitchFamily="34" charset="0"/>
                <a:cs typeface="Calibri Light" panose="020F0302020204030204" pitchFamily="34" charset="0"/>
              </a:rPr>
              <a:t>-value, due to the </a:t>
            </a:r>
            <a:r>
              <a:rPr lang="fr-CH" sz="1600" dirty="0" err="1">
                <a:latin typeface="Calibri Light" panose="020F0302020204030204" pitchFamily="34" charset="0"/>
                <a:cs typeface="Calibri Light" panose="020F0302020204030204" pitchFamily="34" charset="0"/>
              </a:rPr>
              <a:t>strong</a:t>
            </a:r>
            <a:r>
              <a:rPr lang="fr-CH" sz="1600" dirty="0">
                <a:latin typeface="Calibri Light" panose="020F0302020204030204" pitchFamily="34" charset="0"/>
                <a:cs typeface="Calibri Light" panose="020F0302020204030204" pitchFamily="34" charset="0"/>
              </a:rPr>
              <a:t> marginal </a:t>
            </a:r>
            <a:r>
              <a:rPr lang="fr-CH" sz="1600" dirty="0" err="1">
                <a:latin typeface="Calibri Light" panose="020F0302020204030204" pitchFamily="34" charset="0"/>
                <a:cs typeface="Calibri Light" panose="020F0302020204030204" pitchFamily="34" charset="0"/>
              </a:rPr>
              <a:t>preference</a:t>
            </a:r>
            <a:r>
              <a:rPr lang="fr-CH" sz="1600" dirty="0">
                <a:latin typeface="Calibri Light" panose="020F0302020204030204" pitchFamily="34" charset="0"/>
                <a:cs typeface="Calibri Light" panose="020F0302020204030204" pitchFamily="34" charset="0"/>
              </a:rPr>
              <a:t> for </a:t>
            </a:r>
            <a:r>
              <a:rPr lang="fr-CH" sz="1600" dirty="0" err="1">
                <a:latin typeface="Calibri Light" panose="020F0302020204030204" pitchFamily="34" charset="0"/>
                <a:cs typeface="Calibri Light" panose="020F0302020204030204" pitchFamily="34" charset="0"/>
              </a:rPr>
              <a:t>tuna</a:t>
            </a:r>
            <a:r>
              <a:rPr lang="fr-CH" sz="1600" dirty="0">
                <a:latin typeface="Calibri Light" panose="020F0302020204030204" pitchFamily="34" charset="0"/>
                <a:cs typeface="Calibri Light" panose="020F0302020204030204" pitchFamily="34" charset="0"/>
              </a:rPr>
              <a:t> versus </a:t>
            </a:r>
            <a:r>
              <a:rPr lang="fr-CH" sz="1600" dirty="0" err="1">
                <a:latin typeface="Calibri Light" panose="020F0302020204030204" pitchFamily="34" charset="0"/>
                <a:cs typeface="Calibri Light" panose="020F0302020204030204" pitchFamily="34" charset="0"/>
              </a:rPr>
              <a:t>chicken</a:t>
            </a:r>
            <a:r>
              <a:rPr lang="fr-CH" sz="1600" dirty="0">
                <a:latin typeface="Calibri Light" panose="020F0302020204030204" pitchFamily="34" charset="0"/>
                <a:cs typeface="Calibri Light" panose="020F0302020204030204" pitchFamily="34" charset="0"/>
              </a:rPr>
              <a:t> or soft </a:t>
            </a:r>
            <a:r>
              <a:rPr lang="fr-CH" sz="1600" dirty="0" err="1">
                <a:latin typeface="Calibri Light" panose="020F0302020204030204" pitchFamily="34" charset="0"/>
                <a:cs typeface="Calibri Light" panose="020F0302020204030204" pitchFamily="34" charset="0"/>
              </a:rPr>
              <a:t>meat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We</a:t>
            </a:r>
            <a:r>
              <a:rPr lang="fr-CH" sz="1600" dirty="0">
                <a:latin typeface="Calibri Light" panose="020F0302020204030204" pitchFamily="34" charset="0"/>
                <a:cs typeface="Calibri Light" panose="020F0302020204030204" pitchFamily="34" charset="0"/>
              </a:rPr>
              <a:t> can run the </a:t>
            </a:r>
            <a:r>
              <a:rPr lang="fr-CH" sz="1600" dirty="0" err="1">
                <a:latin typeface="Calibri Light" panose="020F0302020204030204" pitchFamily="34" charset="0"/>
                <a:cs typeface="Calibri Light" panose="020F0302020204030204" pitchFamily="34" charset="0"/>
              </a:rPr>
              <a:t>same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analysis</a:t>
            </a:r>
            <a:r>
              <a:rPr lang="fr-CH" sz="1600" dirty="0">
                <a:latin typeface="Calibri Light" panose="020F0302020204030204" pitchFamily="34" charset="0"/>
                <a:cs typeface="Calibri Light" panose="020F0302020204030204" pitchFamily="34" charset="0"/>
              </a:rPr>
              <a:t> for the </a:t>
            </a:r>
            <a:r>
              <a:rPr lang="fr-CH" sz="1600" dirty="0" err="1">
                <a:latin typeface="Calibri Light" panose="020F0302020204030204" pitchFamily="34" charset="0"/>
                <a:cs typeface="Calibri Light" panose="020F0302020204030204" pitchFamily="34" charset="0"/>
              </a:rPr>
              <a:t>other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margin</a:t>
            </a:r>
            <a:r>
              <a:rPr lang="fr-CH" sz="1600" dirty="0">
                <a:latin typeface="Calibri Light" panose="020F0302020204030204" pitchFamily="34" charset="0"/>
                <a:cs typeface="Calibri Light" panose="020F0302020204030204" pitchFamily="34" charset="0"/>
              </a:rPr>
              <a:t> table (marginal distribution of pet and </a:t>
            </a:r>
            <a:r>
              <a:rPr lang="fr-CH" sz="1600" dirty="0" err="1">
                <a:latin typeface="Calibri Light" panose="020F0302020204030204" pitchFamily="34" charset="0"/>
                <a:cs typeface="Calibri Light" panose="020F0302020204030204" pitchFamily="34" charset="0"/>
              </a:rPr>
              <a:t>shelter</a:t>
            </a:r>
            <a:r>
              <a:rPr lang="fr-CH" sz="1600" dirty="0">
                <a:latin typeface="Calibri Light" panose="020F0302020204030204" pitchFamily="34" charset="0"/>
                <a:cs typeface="Calibri Light" panose="020F0302020204030204" pitchFamily="34" charset="0"/>
              </a:rPr>
              <a:t> cats).</a:t>
            </a:r>
          </a:p>
          <a:p>
            <a:endParaRPr lang="fr-CH" sz="1600" dirty="0">
              <a:latin typeface="Calibri Light" panose="020F0302020204030204" pitchFamily="34" charset="0"/>
              <a:cs typeface="Calibri Light" panose="020F0302020204030204" pitchFamily="34" charset="0"/>
            </a:endParaRPr>
          </a:p>
          <a:p>
            <a:r>
              <a:rPr lang="fr-CH" sz="1600" dirty="0">
                <a:latin typeface="Calibri Light" panose="020F0302020204030204" pitchFamily="34" charset="0"/>
                <a:cs typeface="Calibri Light" panose="020F0302020204030204" pitchFamily="34" charset="0"/>
              </a:rPr>
              <a:t>The full 2×3 chi-square </a:t>
            </a:r>
            <a:r>
              <a:rPr lang="fr-CH" sz="1600" dirty="0" err="1">
                <a:latin typeface="Calibri Light" panose="020F0302020204030204" pitchFamily="34" charset="0"/>
                <a:cs typeface="Calibri Light" panose="020F0302020204030204" pitchFamily="34" charset="0"/>
              </a:rPr>
              <a:t>analysis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testing</a:t>
            </a:r>
            <a:r>
              <a:rPr lang="fr-CH" sz="1600" dirty="0">
                <a:latin typeface="Calibri Light" panose="020F0302020204030204" pitchFamily="34" charset="0"/>
                <a:cs typeface="Calibri Light" panose="020F0302020204030204" pitchFamily="34" charset="0"/>
              </a:rPr>
              <a:t> the interaction </a:t>
            </a:r>
            <a:r>
              <a:rPr lang="fr-CH" sz="1600" dirty="0" err="1">
                <a:latin typeface="Calibri Light" panose="020F0302020204030204" pitchFamily="34" charset="0"/>
                <a:cs typeface="Calibri Light" panose="020F0302020204030204" pitchFamily="34" charset="0"/>
              </a:rPr>
              <a:t>between</a:t>
            </a:r>
            <a:r>
              <a:rPr lang="fr-CH" sz="1600" dirty="0">
                <a:latin typeface="Calibri Light" panose="020F0302020204030204" pitchFamily="34" charset="0"/>
                <a:cs typeface="Calibri Light" panose="020F0302020204030204" pitchFamily="34" charset="0"/>
              </a:rPr>
              <a:t> cat type and </a:t>
            </a:r>
            <a:r>
              <a:rPr lang="fr-CH" sz="1600" dirty="0" err="1">
                <a:latin typeface="Calibri Light" panose="020F0302020204030204" pitchFamily="34" charset="0"/>
                <a:cs typeface="Calibri Light" panose="020F0302020204030204" pitchFamily="34" charset="0"/>
              </a:rPr>
              <a:t>food</a:t>
            </a:r>
            <a:r>
              <a:rPr lang="fr-CH" sz="1600" dirty="0">
                <a:latin typeface="Calibri Light" panose="020F0302020204030204" pitchFamily="34" charset="0"/>
                <a:cs typeface="Calibri Light" panose="020F0302020204030204" pitchFamily="34" charset="0"/>
              </a:rPr>
              <a:t> type, </a:t>
            </a:r>
            <a:r>
              <a:rPr lang="fr-CH" sz="1600" dirty="0" err="1">
                <a:latin typeface="Calibri Light" panose="020F0302020204030204" pitchFamily="34" charset="0"/>
                <a:cs typeface="Calibri Light" panose="020F0302020204030204" pitchFamily="34" charset="0"/>
              </a:rPr>
              <a:t>whereas</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two</a:t>
            </a:r>
            <a:r>
              <a:rPr lang="fr-CH" sz="1600" dirty="0">
                <a:latin typeface="Calibri Light" panose="020F0302020204030204" pitchFamily="34" charset="0"/>
                <a:cs typeface="Calibri Light" panose="020F0302020204030204" pitchFamily="34" charset="0"/>
              </a:rPr>
              <a:t> marginal chi-square analyses are </a:t>
            </a:r>
            <a:r>
              <a:rPr lang="fr-CH" sz="1600" dirty="0" err="1">
                <a:latin typeface="Calibri Light" panose="020F0302020204030204" pitchFamily="34" charset="0"/>
                <a:cs typeface="Calibri Light" panose="020F0302020204030204" pitchFamily="34" charset="0"/>
              </a:rPr>
              <a:t>testing</a:t>
            </a:r>
            <a:r>
              <a:rPr lang="fr-CH" sz="1600" dirty="0">
                <a:latin typeface="Calibri Light" panose="020F0302020204030204" pitchFamily="34" charset="0"/>
                <a:cs typeface="Calibri Light" panose="020F0302020204030204" pitchFamily="34" charset="0"/>
              </a:rPr>
              <a:t> the respective </a:t>
            </a:r>
            <a:r>
              <a:rPr lang="en-GB" sz="1600" dirty="0">
                <a:solidFill>
                  <a:srgbClr val="0070C0"/>
                </a:solidFill>
                <a:latin typeface="Calibri Light" panose="020F0302020204030204" pitchFamily="34" charset="0"/>
                <a:cs typeface="Calibri Light" panose="020F0302020204030204" pitchFamily="34" charset="0"/>
              </a:rPr>
              <a:t>“</a:t>
            </a:r>
            <a:r>
              <a:rPr lang="fr-CH" sz="1600" dirty="0">
                <a:solidFill>
                  <a:srgbClr val="0070C0"/>
                </a:solidFill>
                <a:latin typeface="Calibri Light" panose="020F0302020204030204" pitchFamily="34" charset="0"/>
                <a:cs typeface="Calibri Light" panose="020F0302020204030204" pitchFamily="34" charset="0"/>
              </a:rPr>
              <a:t>main </a:t>
            </a:r>
            <a:r>
              <a:rPr lang="fr-CH" sz="1600" dirty="0" err="1">
                <a:solidFill>
                  <a:srgbClr val="0070C0"/>
                </a:solidFill>
                <a:latin typeface="Calibri Light" panose="020F0302020204030204" pitchFamily="34" charset="0"/>
                <a:cs typeface="Calibri Light" panose="020F0302020204030204" pitchFamily="34" charset="0"/>
              </a:rPr>
              <a:t>effects</a:t>
            </a:r>
            <a:r>
              <a:rPr lang="en-GB" sz="1600" dirty="0">
                <a:solidFill>
                  <a:srgbClr val="0070C0"/>
                </a:solidFill>
                <a:latin typeface="Calibri Light" panose="020F0302020204030204" pitchFamily="34" charset="0"/>
                <a:cs typeface="Calibri Light" panose="020F0302020204030204" pitchFamily="34" charset="0"/>
              </a:rPr>
              <a:t>”</a:t>
            </a:r>
            <a:r>
              <a:rPr lang="fr-CH" sz="1600" dirty="0">
                <a:latin typeface="Calibri Light" panose="020F0302020204030204" pitchFamily="34" charset="0"/>
                <a:cs typeface="Calibri Light" panose="020F0302020204030204" pitchFamily="34" charset="0"/>
              </a:rPr>
              <a:t> of cat type and </a:t>
            </a:r>
            <a:r>
              <a:rPr lang="fr-CH" sz="1600" dirty="0" err="1">
                <a:latin typeface="Calibri Light" panose="020F0302020204030204" pitchFamily="34" charset="0"/>
                <a:cs typeface="Calibri Light" panose="020F0302020204030204" pitchFamily="34" charset="0"/>
              </a:rPr>
              <a:t>food</a:t>
            </a:r>
            <a:r>
              <a:rPr lang="fr-CH" sz="1600" dirty="0">
                <a:latin typeface="Calibri Light" panose="020F0302020204030204" pitchFamily="34" charset="0"/>
                <a:cs typeface="Calibri Light" panose="020F0302020204030204" pitchFamily="34" charset="0"/>
              </a:rPr>
              <a:t> type. This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analogous</a:t>
            </a:r>
            <a:r>
              <a:rPr lang="fr-CH" sz="1600" dirty="0">
                <a:latin typeface="Calibri Light" panose="020F0302020204030204" pitchFamily="34" charset="0"/>
                <a:cs typeface="Calibri Light" panose="020F0302020204030204" pitchFamily="34" charset="0"/>
              </a:rPr>
              <a:t> to a Type II ANOVA breakdown of the full table (</a:t>
            </a:r>
            <a:r>
              <a:rPr lang="fr-CH" sz="1600" dirty="0" err="1">
                <a:latin typeface="Calibri Light" panose="020F0302020204030204" pitchFamily="34" charset="0"/>
                <a:cs typeface="Calibri Light" panose="020F0302020204030204" pitchFamily="34" charset="0"/>
              </a:rPr>
              <a:t>see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later</a:t>
            </a:r>
            <a:r>
              <a:rPr lang="fr-CH" sz="1600" dirty="0">
                <a:latin typeface="Calibri Light" panose="020F0302020204030204" pitchFamily="34" charset="0"/>
                <a:cs typeface="Calibri Light" panose="020F0302020204030204" pitchFamily="34" charset="0"/>
              </a:rPr>
              <a:t>).</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Chi-square analysis for A × B tables</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34</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9BA8E66-3E3E-49D2-9EE5-32B44BB8B927}"/>
              </a:ext>
            </a:extLst>
          </p:cNvPr>
          <p:cNvSpPr txBox="1"/>
          <p:nvPr/>
        </p:nvSpPr>
        <p:spPr>
          <a:xfrm>
            <a:off x="1631504" y="1916832"/>
            <a:ext cx="5040560" cy="830997"/>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vl2pPr marL="0" lvl="1">
              <a:defRPr sz="1200">
                <a:latin typeface="Courier New" panose="02070309020205020404" pitchFamily="49" charset="0"/>
                <a:cs typeface="Courier New" panose="02070309020205020404" pitchFamily="49" charset="0"/>
              </a:defRPr>
            </a:lvl2pPr>
          </a:lstStyle>
          <a:p>
            <a:r>
              <a:rPr lang="en-US"/>
              <a:t>Chi-squared test for given probabilities</a:t>
            </a:r>
          </a:p>
          <a:p>
            <a:endParaRPr lang="en-US"/>
          </a:p>
          <a:p>
            <a:r>
              <a:rPr lang="en-US"/>
              <a:t>data:  margin.table(catfood, 2)</a:t>
            </a:r>
          </a:p>
          <a:p>
            <a:r>
              <a:rPr lang="en-US"/>
              <a:t>X-squared = 13.632, df = 2, p-value = </a:t>
            </a:r>
            <a:r>
              <a:rPr lang="en-US" b="1">
                <a:solidFill>
                  <a:srgbClr val="FF0000"/>
                </a:solidFill>
              </a:rPr>
              <a:t>0.00109</a:t>
            </a:r>
            <a:endParaRPr lang="en-CH" b="1">
              <a:solidFill>
                <a:srgbClr val="FF0000"/>
              </a:solidFill>
            </a:endParaRPr>
          </a:p>
        </p:txBody>
      </p:sp>
    </p:spTree>
    <p:extLst>
      <p:ext uri="{BB962C8B-B14F-4D97-AF65-F5344CB8AC3E}">
        <p14:creationId xmlns:p14="http://schemas.microsoft.com/office/powerpoint/2010/main" val="1452294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8928992" cy="4925144"/>
          </a:xfrm>
        </p:spPr>
        <p:txBody>
          <a:bodyPr>
            <a:normAutofit/>
          </a:bodyPr>
          <a:lstStyle/>
          <a:p>
            <a:r>
              <a:rPr lang="fr-CH" sz="1600">
                <a:latin typeface="Calibri Light" panose="020F0302020204030204" pitchFamily="34" charset="0"/>
                <a:cs typeface="Calibri Light" panose="020F0302020204030204" pitchFamily="34" charset="0"/>
              </a:rPr>
              <a:t>It is a common misconception that a chi-square test cannot be applied to a one-dimensional table, with even some software only accepting two-dimensional tables for analysis. However, the test can just as well be applied to a one-dimensional table, including the case where there are only two proportions to compare.</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The interpretation of a significant one-dimensional chi-square test is that, for a variable A with </a:t>
            </a:r>
            <a:r>
              <a:rPr lang="fr-CH" sz="1600" i="1">
                <a:latin typeface="Calibri Light" panose="020F0302020204030204" pitchFamily="34" charset="0"/>
                <a:cs typeface="Calibri Light" panose="020F0302020204030204" pitchFamily="34" charset="0"/>
              </a:rPr>
              <a:t>a </a:t>
            </a:r>
            <a:r>
              <a:rPr lang="fr-CH" sz="1600">
                <a:latin typeface="Calibri Light" panose="020F0302020204030204" pitchFamily="34" charset="0"/>
                <a:cs typeface="Calibri Light" panose="020F0302020204030204" pitchFamily="34" charset="0"/>
              </a:rPr>
              <a:t>(categorical) levels, at </a:t>
            </a:r>
            <a:r>
              <a:rPr lang="fr-CH" sz="1600">
                <a:solidFill>
                  <a:srgbClr val="0070C0"/>
                </a:solidFill>
                <a:latin typeface="Calibri Light" panose="020F0302020204030204" pitchFamily="34" charset="0"/>
                <a:cs typeface="Calibri Light" panose="020F0302020204030204" pitchFamily="34" charset="0"/>
              </a:rPr>
              <a:t>least one pair of observed frequencies</a:t>
            </a:r>
            <a:r>
              <a:rPr lang="fr-CH" sz="1600">
                <a:latin typeface="Calibri Light" panose="020F0302020204030204" pitchFamily="34" charset="0"/>
                <a:cs typeface="Calibri Light" panose="020F0302020204030204" pitchFamily="34" charset="0"/>
              </a:rPr>
              <a:t> is significantly different from each other.</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Technically, the A × B chi-square test is checking whether the </a:t>
            </a:r>
            <a:r>
              <a:rPr lang="fr-CH" sz="1600">
                <a:solidFill>
                  <a:srgbClr val="0070C0"/>
                </a:solidFill>
                <a:latin typeface="Calibri Light" panose="020F0302020204030204" pitchFamily="34" charset="0"/>
                <a:cs typeface="Calibri Light" panose="020F0302020204030204" pitchFamily="34" charset="0"/>
              </a:rPr>
              <a:t>observed distribution of counts</a:t>
            </a:r>
            <a:r>
              <a:rPr lang="fr-CH" sz="1600">
                <a:latin typeface="Calibri Light" panose="020F0302020204030204" pitchFamily="34" charset="0"/>
                <a:cs typeface="Calibri Light" panose="020F0302020204030204" pitchFamily="34" charset="0"/>
              </a:rPr>
              <a:t> in the table deviates significantly from the </a:t>
            </a:r>
            <a:r>
              <a:rPr lang="fr-CH" sz="1600">
                <a:solidFill>
                  <a:srgbClr val="0070C0"/>
                </a:solidFill>
                <a:latin typeface="Calibri Light" panose="020F0302020204030204" pitchFamily="34" charset="0"/>
                <a:cs typeface="Calibri Light" panose="020F0302020204030204" pitchFamily="34" charset="0"/>
              </a:rPr>
              <a:t>expected distribution of counts, </a:t>
            </a:r>
            <a:r>
              <a:rPr lang="fr-CH" sz="1600">
                <a:latin typeface="Calibri Light" panose="020F0302020204030204" pitchFamily="34" charset="0"/>
                <a:cs typeface="Calibri Light" panose="020F0302020204030204" pitchFamily="34" charset="0"/>
              </a:rPr>
              <a:t>when </a:t>
            </a:r>
            <a:r>
              <a:rPr lang="fr-CH" sz="1600">
                <a:solidFill>
                  <a:srgbClr val="0070C0"/>
                </a:solidFill>
                <a:latin typeface="Calibri Light" panose="020F0302020204030204" pitchFamily="34" charset="0"/>
                <a:cs typeface="Calibri Light" panose="020F0302020204030204" pitchFamily="34" charset="0"/>
              </a:rPr>
              <a:t>assuming independence</a:t>
            </a:r>
            <a:r>
              <a:rPr lang="fr-CH" sz="1600">
                <a:latin typeface="Calibri Light" panose="020F0302020204030204" pitchFamily="34" charset="0"/>
                <a:cs typeface="Calibri Light" panose="020F0302020204030204" pitchFamily="34" charset="0"/>
              </a:rPr>
              <a:t>. This is an omnibus test with degrees of freedom equal to (</a:t>
            </a:r>
            <a:r>
              <a:rPr lang="fr-CH" sz="1600" i="1">
                <a:latin typeface="Calibri Light" panose="020F0302020204030204" pitchFamily="34" charset="0"/>
                <a:cs typeface="Calibri Light" panose="020F0302020204030204" pitchFamily="34" charset="0"/>
              </a:rPr>
              <a:t>a</a:t>
            </a:r>
            <a:r>
              <a:rPr lang="fr-CH" sz="1600">
                <a:latin typeface="Calibri Light" panose="020F0302020204030204" pitchFamily="34" charset="0"/>
                <a:cs typeface="Calibri Light" panose="020F0302020204030204" pitchFamily="34" charset="0"/>
              </a:rPr>
              <a:t> − 1) × (</a:t>
            </a:r>
            <a:r>
              <a:rPr lang="fr-CH" sz="1600" i="1">
                <a:latin typeface="Calibri Light" panose="020F0302020204030204" pitchFamily="34" charset="0"/>
                <a:cs typeface="Calibri Light" panose="020F0302020204030204" pitchFamily="34" charset="0"/>
              </a:rPr>
              <a:t>b</a:t>
            </a:r>
            <a:r>
              <a:rPr lang="fr-CH" sz="1600">
                <a:latin typeface="Calibri Light" panose="020F0302020204030204" pitchFamily="34" charset="0"/>
                <a:cs typeface="Calibri Light" panose="020F0302020204030204" pitchFamily="34" charset="0"/>
              </a:rPr>
              <a:t> − 1), with </a:t>
            </a:r>
            <a:r>
              <a:rPr lang="fr-CH" sz="1600" i="1">
                <a:latin typeface="Calibri Light" panose="020F0302020204030204" pitchFamily="34" charset="0"/>
                <a:cs typeface="Calibri Light" panose="020F0302020204030204" pitchFamily="34" charset="0"/>
              </a:rPr>
              <a:t>a</a:t>
            </a:r>
            <a:r>
              <a:rPr lang="fr-CH" sz="1600">
                <a:latin typeface="Calibri Light" panose="020F0302020204030204" pitchFamily="34" charset="0"/>
                <a:cs typeface="Calibri Light" panose="020F0302020204030204" pitchFamily="34" charset="0"/>
              </a:rPr>
              <a:t> the number of levels in A and </a:t>
            </a:r>
            <a:r>
              <a:rPr lang="fr-CH" sz="1600" i="1">
                <a:latin typeface="Calibri Light" panose="020F0302020204030204" pitchFamily="34" charset="0"/>
                <a:cs typeface="Calibri Light" panose="020F0302020204030204" pitchFamily="34" charset="0"/>
              </a:rPr>
              <a:t>b</a:t>
            </a:r>
            <a:r>
              <a:rPr lang="fr-CH" sz="1600">
                <a:latin typeface="Calibri Light" panose="020F0302020204030204" pitchFamily="34" charset="0"/>
                <a:cs typeface="Calibri Light" panose="020F0302020204030204" pitchFamily="34" charset="0"/>
              </a:rPr>
              <a:t> the number of levels in B.</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The deviation of observed from expected counts are the table's </a:t>
            </a:r>
            <a:r>
              <a:rPr lang="fr-CH" sz="1600">
                <a:solidFill>
                  <a:srgbClr val="0070C0"/>
                </a:solidFill>
                <a:latin typeface="Calibri Light" panose="020F0302020204030204" pitchFamily="34" charset="0"/>
                <a:cs typeface="Calibri Light" panose="020F0302020204030204" pitchFamily="34" charset="0"/>
              </a:rPr>
              <a:t>residuals</a:t>
            </a:r>
            <a:r>
              <a:rPr lang="fr-CH" sz="1600">
                <a:latin typeface="Calibri Light" panose="020F0302020204030204" pitchFamily="34" charset="0"/>
                <a:cs typeface="Calibri Light" panose="020F0302020204030204" pitchFamily="34" charset="0"/>
              </a:rPr>
              <a:t>, and can be inspected to check which cells specifically contributed to a significant chi-square test.</a:t>
            </a:r>
            <a:endParaRPr lang="fr-CH"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Chi-square analysis for A × B tables</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35</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224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8928992" cy="4925144"/>
          </a:xfrm>
        </p:spPr>
        <p:txBody>
          <a:bodyPr>
            <a:normAutofit/>
          </a:bodyPr>
          <a:lstStyle/>
          <a:p>
            <a:r>
              <a:rPr lang="fr-CH" sz="1600">
                <a:latin typeface="Calibri Light" panose="020F0302020204030204" pitchFamily="34" charset="0"/>
                <a:cs typeface="Calibri Light" panose="020F0302020204030204" pitchFamily="34" charset="0"/>
              </a:rPr>
              <a:t>In the following study participants were exposed to four virtual depths (0, 5, 30, 50 m). For each height, the participant chose a word that best described their emotional state. Emotion words were grouped into four families: neutral, fascination, joy, and fear. The data can be tabulated as follows:</a:t>
            </a: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pPr marL="0" indent="0">
              <a:buNone/>
            </a:pPr>
            <a:endParaRPr lang="fr-CH" sz="1600">
              <a:latin typeface="Times New Roman" panose="02020603050405020304" pitchFamily="18" charset="0"/>
              <a:cs typeface="Times New Roman" panose="02020603050405020304" pitchFamily="18" charset="0"/>
            </a:endParaRPr>
          </a:p>
          <a:p>
            <a:r>
              <a:rPr lang="fr-CH" sz="1600">
                <a:latin typeface="Calibri Light" panose="020F0302020204030204" pitchFamily="34" charset="0"/>
                <a:cs typeface="Calibri Light" panose="020F0302020204030204" pitchFamily="34" charset="0"/>
              </a:rPr>
              <a:t>A chi-square test is extremely significant, </a:t>
            </a:r>
            <a:r>
              <a:rPr lang="el-GR" sz="1600">
                <a:latin typeface="Calibri Light" panose="020F0302020204030204" pitchFamily="34" charset="0"/>
                <a:cs typeface="Calibri Light" panose="020F0302020204030204" pitchFamily="34" charset="0"/>
              </a:rPr>
              <a:t>χ</a:t>
            </a:r>
            <a:r>
              <a:rPr lang="fr-CH" sz="1600" baseline="30000">
                <a:latin typeface="Calibri Light" panose="020F0302020204030204" pitchFamily="34" charset="0"/>
                <a:cs typeface="Calibri Light" panose="020F0302020204030204" pitchFamily="34" charset="0"/>
              </a:rPr>
              <a:t>2</a:t>
            </a:r>
            <a:r>
              <a:rPr lang="fr-CH" sz="1600">
                <a:latin typeface="Calibri Light" panose="020F0302020204030204" pitchFamily="34" charset="0"/>
                <a:cs typeface="Calibri Light" panose="020F0302020204030204" pitchFamily="34" charset="0"/>
              </a:rPr>
              <a:t>(9) = 114.55, </a:t>
            </a:r>
            <a:r>
              <a:rPr lang="fr-CH" sz="1600" i="1">
                <a:latin typeface="Calibri Light" panose="020F0302020204030204" pitchFamily="34" charset="0"/>
                <a:cs typeface="Calibri Light" panose="020F0302020204030204" pitchFamily="34" charset="0"/>
              </a:rPr>
              <a:t>p</a:t>
            </a:r>
            <a:r>
              <a:rPr lang="fr-CH" sz="1600">
                <a:latin typeface="Calibri Light" panose="020F0302020204030204" pitchFamily="34" charset="0"/>
                <a:cs typeface="Calibri Light" panose="020F0302020204030204" pitchFamily="34" charset="0"/>
              </a:rPr>
              <a:t> &lt; 0.0001. Some patterns are self-evident, such as the preference for neutral words at low depths, and the preference for fascination and fear words at high depths. A residual analysis can make clear which table cells specifically contributed to the significant test. Unstandardized Pearson residuals are an invisible output of </a:t>
            </a:r>
            <a:r>
              <a:rPr lang="fr-CH" sz="1600">
                <a:latin typeface="Courier New" panose="02070309020205020404" pitchFamily="49" charset="0"/>
                <a:cs typeface="Courier New" panose="02070309020205020404" pitchFamily="49" charset="0"/>
              </a:rPr>
              <a:t>chisq.test</a:t>
            </a:r>
            <a:r>
              <a:rPr lang="fr-CH" sz="1600">
                <a:latin typeface="Calibri Light" panose="020F0302020204030204" pitchFamily="34" charset="0"/>
                <a:cs typeface="Calibri Light" panose="020F0302020204030204" pitchFamily="34" charset="0"/>
              </a:rPr>
              <a:t>, and can be accessed when stored:</a:t>
            </a:r>
          </a:p>
          <a:p>
            <a:endParaRPr lang="fr-CH" sz="1600">
              <a:latin typeface="Times New Roman" panose="02020603050405020304" pitchFamily="18" charset="0"/>
              <a:cs typeface="Times New Roman" panose="02020603050405020304" pitchFamily="18" charset="0"/>
            </a:endParaRPr>
          </a:p>
          <a:p>
            <a:pPr marL="0" indent="0">
              <a:buNone/>
            </a:pPr>
            <a:r>
              <a:rPr lang="fr-CH" sz="1200">
                <a:latin typeface="Courier New" panose="02070309020205020404" pitchFamily="49" charset="0"/>
                <a:cs typeface="Courier New" panose="02070309020205020404" pitchFamily="49" charset="0"/>
              </a:rPr>
              <a:t>	feartest &lt;- chisq.test(feartable)</a:t>
            </a:r>
          </a:p>
          <a:p>
            <a:pPr marL="0" indent="0">
              <a:buNone/>
            </a:pPr>
            <a:r>
              <a:rPr lang="fr-CH" sz="1200">
                <a:latin typeface="Courier New" panose="02070309020205020404" pitchFamily="49" charset="0"/>
                <a:cs typeface="Courier New" panose="02070309020205020404" pitchFamily="49" charset="0"/>
              </a:rPr>
              <a:t>	feartable$residuals</a:t>
            </a:r>
          </a:p>
          <a:p>
            <a:endParaRPr lang="fr-CH" sz="160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Follow-up tests – Residual analysis</a:t>
            </a:r>
            <a:endParaRPr lang="en-GB" sz="3200">
              <a:solidFill>
                <a:schemeClr val="tx2">
                  <a:lumMod val="75000"/>
                </a:schemeClr>
              </a:solidFill>
              <a:latin typeface="Tw Cen MT" panose="020B0602020104020603" pitchFamily="34"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36</a:t>
            </a:fld>
            <a:endParaRPr lang="en-GB"/>
          </a:p>
        </p:txBody>
      </p:sp>
      <p:sp>
        <p:nvSpPr>
          <p:cNvPr id="7" name="TextBox 6">
            <a:extLst>
              <a:ext uri="{FF2B5EF4-FFF2-40B4-BE49-F238E27FC236}">
                <a16:creationId xmlns:a16="http://schemas.microsoft.com/office/drawing/2014/main" id="{741D1B19-B4BD-47ED-A551-2A8128168500}"/>
              </a:ext>
            </a:extLst>
          </p:cNvPr>
          <p:cNvSpPr txBox="1"/>
          <p:nvPr/>
        </p:nvSpPr>
        <p:spPr>
          <a:xfrm>
            <a:off x="1631504" y="2715512"/>
            <a:ext cx="3912795" cy="1200329"/>
          </a:xfrm>
          <a:prstGeom prst="rect">
            <a:avLst/>
          </a:prstGeom>
          <a:noFill/>
          <a:ln>
            <a:solidFill>
              <a:schemeClr val="tx1"/>
            </a:solidFill>
            <a:prstDash val="dash"/>
          </a:ln>
        </p:spPr>
        <p:txBody>
          <a:bodyPr wrap="square">
            <a:spAutoFit/>
          </a:bodyPr>
          <a:lstStyle>
            <a:defPPr>
              <a:defRPr lang="en-US"/>
            </a:defPPr>
            <a:lvl1pPr indent="0">
              <a:buNone/>
              <a:defRPr sz="1200">
                <a:latin typeface="Courier New" panose="02070309020205020404" pitchFamily="49" charset="0"/>
                <a:cs typeface="Courier New" panose="02070309020205020404" pitchFamily="49" charset="0"/>
              </a:defRPr>
            </a:lvl1pPr>
          </a:lstStyle>
          <a:p>
            <a:r>
              <a:rPr lang="en-CH"/>
              <a:t> </a:t>
            </a:r>
            <a:r>
              <a:rPr lang="en-US"/>
              <a:t>    </a:t>
            </a:r>
            <a:r>
              <a:rPr lang="en-CH"/>
              <a:t>Family</a:t>
            </a:r>
          </a:p>
          <a:p>
            <a:r>
              <a:rPr lang="en-CH"/>
              <a:t>Depth Neutral Joy Fascination Fear</a:t>
            </a:r>
          </a:p>
          <a:p>
            <a:r>
              <a:rPr lang="en-CH"/>
              <a:t>   0       43   8          19   11</a:t>
            </a:r>
          </a:p>
          <a:p>
            <a:r>
              <a:rPr lang="en-CH"/>
              <a:t>   5       19  19          31   12</a:t>
            </a:r>
          </a:p>
          <a:p>
            <a:r>
              <a:rPr lang="en-CH"/>
              <a:t>   30       0  14          37   30</a:t>
            </a:r>
          </a:p>
          <a:p>
            <a:r>
              <a:rPr lang="en-CH"/>
              <a:t>   50       0  13          30   38</a:t>
            </a:r>
          </a:p>
        </p:txBody>
      </p:sp>
      <p:sp>
        <p:nvSpPr>
          <p:cNvPr id="9" name="TextBox 8">
            <a:extLst>
              <a:ext uri="{FF2B5EF4-FFF2-40B4-BE49-F238E27FC236}">
                <a16:creationId xmlns:a16="http://schemas.microsoft.com/office/drawing/2014/main" id="{45AA6131-B83A-4D7F-B7D6-40C0E64CC54F}"/>
              </a:ext>
            </a:extLst>
          </p:cNvPr>
          <p:cNvSpPr txBox="1"/>
          <p:nvPr/>
        </p:nvSpPr>
        <p:spPr>
          <a:xfrm>
            <a:off x="5735960" y="2708920"/>
            <a:ext cx="4400084" cy="1200329"/>
          </a:xfrm>
          <a:prstGeom prst="rect">
            <a:avLst/>
          </a:prstGeom>
          <a:noFill/>
          <a:ln>
            <a:solidFill>
              <a:schemeClr val="tx1"/>
            </a:solidFill>
            <a:prstDash val="dash"/>
          </a:ln>
        </p:spPr>
        <p:txBody>
          <a:bodyPr wrap="square">
            <a:spAutoFit/>
          </a:bodyPr>
          <a:lstStyle>
            <a:defPPr>
              <a:defRPr lang="en-US"/>
            </a:defPPr>
            <a:lvl1pPr indent="0">
              <a:buNone/>
              <a:defRPr sz="1200">
                <a:latin typeface="Courier New" panose="02070309020205020404" pitchFamily="49" charset="0"/>
                <a:cs typeface="Courier New" panose="02070309020205020404" pitchFamily="49" charset="0"/>
              </a:defRPr>
            </a:lvl1pPr>
          </a:lstStyle>
          <a:p>
            <a:r>
              <a:rPr lang="en-US"/>
              <a:t>     Family</a:t>
            </a:r>
          </a:p>
          <a:p>
            <a:r>
              <a:rPr lang="en-US"/>
              <a:t>Depth Neutral    Joy Fascination   Fear</a:t>
            </a:r>
          </a:p>
          <a:p>
            <a:r>
              <a:rPr lang="en-US"/>
              <a:t>   0    6.985 -1.497      -1.895 -2.463</a:t>
            </a:r>
          </a:p>
          <a:p>
            <a:r>
              <a:rPr lang="en-US"/>
              <a:t>   5    0.889  1.497       0.324 -2.254</a:t>
            </a:r>
          </a:p>
          <a:p>
            <a:r>
              <a:rPr lang="en-US"/>
              <a:t>   30  -3.937  0.136       1.433  1.520</a:t>
            </a:r>
          </a:p>
          <a:p>
            <a:r>
              <a:rPr lang="en-US"/>
              <a:t>   50  -3.937 -0.136       0.139  3.197</a:t>
            </a:r>
            <a:endParaRPr lang="en-CH"/>
          </a:p>
        </p:txBody>
      </p:sp>
      <p:cxnSp>
        <p:nvCxnSpPr>
          <p:cNvPr id="8" name="Straight Connector 7">
            <a:extLst>
              <a:ext uri="{FF2B5EF4-FFF2-40B4-BE49-F238E27FC236}">
                <a16:creationId xmlns:a16="http://schemas.microsoft.com/office/drawing/2014/main" id="{44795ACB-A8BF-4654-887F-497CBCC8B6C3}"/>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AACA8BDD-E999-4269-A5CD-DBE35DB147B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Tree>
    <p:extLst>
      <p:ext uri="{BB962C8B-B14F-4D97-AF65-F5344CB8AC3E}">
        <p14:creationId xmlns:p14="http://schemas.microsoft.com/office/powerpoint/2010/main" val="1628790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408" y="1600200"/>
            <a:ext cx="5616624" cy="4925144"/>
          </a:xfrm>
        </p:spPr>
        <p:txBody>
          <a:bodyPr>
            <a:normAutofit/>
          </a:bodyPr>
          <a:lstStyle/>
          <a:p>
            <a:r>
              <a:rPr lang="fr-CH" sz="1600" dirty="0">
                <a:latin typeface="Calibri Light" panose="020F0302020204030204" pitchFamily="34" charset="0"/>
                <a:cs typeface="Calibri Light" panose="020F0302020204030204" pitchFamily="34" charset="0"/>
              </a:rPr>
              <a:t>Large positive </a:t>
            </a:r>
            <a:r>
              <a:rPr lang="fr-CH" sz="1600" dirty="0" err="1">
                <a:latin typeface="Calibri Light" panose="020F0302020204030204" pitchFamily="34" charset="0"/>
                <a:cs typeface="Calibri Light" panose="020F0302020204030204" pitchFamily="34" charset="0"/>
              </a:rPr>
              <a:t>residuals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indicate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that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cell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had</a:t>
            </a:r>
            <a:r>
              <a:rPr lang="fr-CH" sz="1600" dirty="0">
                <a:latin typeface="Calibri Light" panose="020F0302020204030204" pitchFamily="34" charset="0"/>
                <a:cs typeface="Calibri Light" panose="020F0302020204030204" pitchFamily="34" charset="0"/>
              </a:rPr>
              <a:t> a </a:t>
            </a:r>
            <a:r>
              <a:rPr lang="fr-CH" sz="1600" dirty="0" err="1">
                <a:latin typeface="Calibri Light" panose="020F0302020204030204" pitchFamily="34" charset="0"/>
                <a:cs typeface="Calibri Light" panose="020F0302020204030204" pitchFamily="34" charset="0"/>
              </a:rPr>
              <a:t>much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higher</a:t>
            </a:r>
            <a:r>
              <a:rPr lang="fr-CH" sz="1600" dirty="0">
                <a:latin typeface="Calibri Light" panose="020F0302020204030204" pitchFamily="34" charset="0"/>
                <a:cs typeface="Calibri Light" panose="020F0302020204030204" pitchFamily="34" charset="0"/>
              </a:rPr>
              <a:t> count </a:t>
            </a:r>
            <a:r>
              <a:rPr lang="fr-CH" sz="1600" dirty="0" err="1">
                <a:latin typeface="Calibri Light" panose="020F0302020204030204" pitchFamily="34" charset="0"/>
                <a:cs typeface="Calibri Light" panose="020F0302020204030204" pitchFamily="34" charset="0"/>
              </a:rPr>
              <a:t>than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expected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under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independence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while</a:t>
            </a:r>
            <a:r>
              <a:rPr lang="fr-CH" sz="1600" dirty="0">
                <a:latin typeface="Calibri Light" panose="020F0302020204030204" pitchFamily="34" charset="0"/>
                <a:cs typeface="Calibri Light" panose="020F0302020204030204" pitchFamily="34" charset="0"/>
              </a:rPr>
              <a:t> large </a:t>
            </a:r>
            <a:r>
              <a:rPr lang="fr-CH" sz="1600" dirty="0" err="1">
                <a:latin typeface="Calibri Light" panose="020F0302020204030204" pitchFamily="34" charset="0"/>
                <a:cs typeface="Calibri Light" panose="020F0302020204030204" pitchFamily="34" charset="0"/>
              </a:rPr>
              <a:t>negative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residuals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indicate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that</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cell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had</a:t>
            </a:r>
            <a:r>
              <a:rPr lang="fr-CH" sz="1600" dirty="0">
                <a:latin typeface="Calibri Light" panose="020F0302020204030204" pitchFamily="34" charset="0"/>
                <a:cs typeface="Calibri Light" panose="020F0302020204030204" pitchFamily="34" charset="0"/>
              </a:rPr>
              <a:t> a </a:t>
            </a:r>
            <a:r>
              <a:rPr lang="fr-CH" sz="1600" dirty="0" err="1">
                <a:latin typeface="Calibri Light" panose="020F0302020204030204" pitchFamily="34" charset="0"/>
                <a:cs typeface="Calibri Light" panose="020F0302020204030204" pitchFamily="34" charset="0"/>
              </a:rPr>
              <a:t>much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lower</a:t>
            </a:r>
            <a:r>
              <a:rPr lang="fr-CH" sz="1600" dirty="0">
                <a:latin typeface="Calibri Light" panose="020F0302020204030204" pitchFamily="34" charset="0"/>
                <a:cs typeface="Calibri Light" panose="020F0302020204030204" pitchFamily="34" charset="0"/>
              </a:rPr>
              <a:t> count </a:t>
            </a:r>
            <a:r>
              <a:rPr lang="fr-CH" sz="1600" dirty="0" err="1">
                <a:latin typeface="Calibri Light" panose="020F0302020204030204" pitchFamily="34" charset="0"/>
                <a:cs typeface="Calibri Light" panose="020F0302020204030204" pitchFamily="34" charset="0"/>
              </a:rPr>
              <a:t>than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expected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under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independence</a:t>
            </a:r>
            <a:r>
              <a:rPr lang="fr-CH" sz="1600" dirty="0">
                <a:latin typeface="Calibri Light" panose="020F0302020204030204" pitchFamily="34" charset="0"/>
                <a:cs typeface="Calibri Light" panose="020F0302020204030204" pitchFamily="34" charset="0"/>
              </a:rPr>
              <a:t>.</a:t>
            </a:r>
          </a:p>
          <a:p>
            <a:endParaRPr lang="fr-CH" sz="1600" dirty="0">
              <a:latin typeface="Calibri Light" panose="020F0302020204030204" pitchFamily="34" charset="0"/>
              <a:cs typeface="Calibri Light" panose="020F0302020204030204" pitchFamily="34" charset="0"/>
            </a:endParaRPr>
          </a:p>
          <a:p>
            <a:r>
              <a:rPr lang="fr-CH" sz="1600" dirty="0" err="1">
                <a:latin typeface="Calibri Light" panose="020F0302020204030204" pitchFamily="34" charset="0"/>
                <a:cs typeface="Calibri Light" panose="020F0302020204030204" pitchFamily="34" charset="0"/>
              </a:rPr>
              <a:t>We</a:t>
            </a:r>
            <a:r>
              <a:rPr lang="fr-CH" sz="1600" dirty="0">
                <a:latin typeface="Calibri Light" panose="020F0302020204030204" pitchFamily="34" charset="0"/>
                <a:cs typeface="Calibri Light" panose="020F0302020204030204" pitchFamily="34" charset="0"/>
              </a:rPr>
              <a:t> can </a:t>
            </a:r>
            <a:r>
              <a:rPr lang="fr-CH" sz="1600" dirty="0" err="1">
                <a:latin typeface="Calibri Light" panose="020F0302020204030204" pitchFamily="34" charset="0"/>
                <a:cs typeface="Calibri Light" panose="020F0302020204030204" pitchFamily="34" charset="0"/>
              </a:rPr>
              <a:t>visualize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this</a:t>
            </a:r>
            <a:r>
              <a:rPr lang="fr-CH" sz="1600" dirty="0">
                <a:latin typeface="Calibri Light" panose="020F0302020204030204" pitchFamily="34" charset="0"/>
                <a:cs typeface="Calibri Light" panose="020F0302020204030204" pitchFamily="34" charset="0"/>
              </a:rPr>
              <a:t> pattern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a </a:t>
            </a:r>
            <a:r>
              <a:rPr lang="fr-CH" sz="1600" dirty="0" err="1">
                <a:latin typeface="Calibri Light" panose="020F0302020204030204" pitchFamily="34" charset="0"/>
                <a:cs typeface="Calibri Light" panose="020F0302020204030204" pitchFamily="34" charset="0"/>
              </a:rPr>
              <a:t>so-called</a:t>
            </a:r>
            <a:r>
              <a:rPr lang="fr-CH" sz="1600" dirty="0">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mosaic</a:t>
            </a:r>
            <a:r>
              <a:rPr lang="fr-CH" sz="1600" dirty="0">
                <a:solidFill>
                  <a:srgbClr val="0070C0"/>
                </a:solidFill>
                <a:latin typeface="Calibri Light" panose="020F0302020204030204" pitchFamily="34" charset="0"/>
                <a:cs typeface="Calibri Light" panose="020F0302020204030204" pitchFamily="34" charset="0"/>
              </a:rPr>
              <a:t> plot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which</a:t>
            </a:r>
            <a:r>
              <a:rPr lang="fr-CH" sz="1600" dirty="0">
                <a:latin typeface="Calibri Light" panose="020F0302020204030204" pitchFamily="34" charset="0"/>
                <a:cs typeface="Calibri Light" panose="020F0302020204030204" pitchFamily="34" charset="0"/>
              </a:rPr>
              <a:t> shows </a:t>
            </a:r>
            <a:r>
              <a:rPr lang="fr-CH" sz="1600" dirty="0" err="1">
                <a:latin typeface="Calibri Light" panose="020F0302020204030204" pitchFamily="34" charset="0"/>
                <a:cs typeface="Calibri Light" panose="020F0302020204030204" pitchFamily="34" charset="0"/>
              </a:rPr>
              <a:t>simultaneously</a:t>
            </a:r>
            <a:r>
              <a:rPr lang="fr-CH" sz="1600" dirty="0">
                <a:latin typeface="Calibri Light" panose="020F0302020204030204" pitchFamily="34" charset="0"/>
                <a:cs typeface="Calibri Light" panose="020F0302020204030204" pitchFamily="34" charset="0"/>
              </a:rPr>
              <a:t> the relative size </a:t>
            </a:r>
            <a:r>
              <a:rPr lang="fr-CH" sz="1600" dirty="0" err="1">
                <a:latin typeface="Calibri Light" panose="020F0302020204030204" pitchFamily="34" charset="0"/>
                <a:cs typeface="Calibri Light" panose="020F0302020204030204" pitchFamily="34" charset="0"/>
              </a:rPr>
              <a:t>among</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cell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counts</a:t>
            </a:r>
            <a:r>
              <a:rPr lang="fr-CH" sz="1600" dirty="0">
                <a:latin typeface="Calibri Light" panose="020F0302020204030204" pitchFamily="34" charset="0"/>
                <a:cs typeface="Calibri Light" panose="020F0302020204030204" pitchFamily="34" charset="0"/>
              </a:rPr>
              <a:t>, and </a:t>
            </a:r>
            <a:r>
              <a:rPr lang="fr-CH" sz="1600" dirty="0" err="1">
                <a:latin typeface="Calibri Light" panose="020F0302020204030204" pitchFamily="34" charset="0"/>
                <a:cs typeface="Calibri Light" panose="020F0302020204030204" pitchFamily="34" charset="0"/>
              </a:rPr>
              <a:t>their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deviation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from</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independence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color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shading</a:t>
            </a:r>
            <a:r>
              <a:rPr lang="fr-CH" sz="1600" dirty="0">
                <a:latin typeface="Calibri Light" panose="020F0302020204030204" pitchFamily="34" charset="0"/>
                <a:cs typeface="Calibri Light" panose="020F0302020204030204" pitchFamily="34" charset="0"/>
              </a:rPr>
              <a:t>).</a:t>
            </a:r>
          </a:p>
          <a:p>
            <a:pPr marL="0" indent="0">
              <a:buNone/>
            </a:pPr>
            <a:endParaRPr lang="fr-CH" sz="1600" dirty="0">
              <a:latin typeface="Times New Roman" panose="02020603050405020304" pitchFamily="18" charset="0"/>
              <a:cs typeface="Times New Roman" panose="02020603050405020304" pitchFamily="18" charset="0"/>
            </a:endParaRPr>
          </a:p>
          <a:p>
            <a:pPr marL="0" indent="0">
              <a:buNone/>
            </a:pPr>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mosaic</a:t>
            </a:r>
            <a:r>
              <a:rPr lang="fr-CH" sz="1200" dirty="0">
                <a:latin typeface="Courier New" panose="02070309020205020404" pitchFamily="49" charset="0"/>
                <a:cs typeface="Courier New" panose="02070309020205020404" pitchFamily="49" charset="0"/>
              </a:rPr>
              <a:t>(</a:t>
            </a:r>
            <a:r>
              <a:rPr lang="fr-CH" sz="1200" dirty="0" err="1">
                <a:latin typeface="Courier New" panose="02070309020205020404" pitchFamily="49" charset="0"/>
                <a:cs typeface="Courier New" panose="02070309020205020404" pitchFamily="49" charset="0"/>
              </a:rPr>
              <a:t>feartable,shade</a:t>
            </a:r>
            <a:r>
              <a:rPr lang="fr-CH" sz="1200" dirty="0">
                <a:latin typeface="Courier New" panose="02070309020205020404" pitchFamily="49" charset="0"/>
                <a:cs typeface="Courier New" panose="02070309020205020404" pitchFamily="49" charset="0"/>
              </a:rPr>
              <a:t>=TRUE)</a:t>
            </a:r>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r>
              <a:rPr lang="fr-CH" sz="1600" dirty="0">
                <a:latin typeface="Calibri Light" panose="020F0302020204030204" pitchFamily="34" charset="0"/>
                <a:cs typeface="Calibri Light" panose="020F0302020204030204" pitchFamily="34" charset="0"/>
              </a:rPr>
              <a:t>As </a:t>
            </a:r>
            <a:r>
              <a:rPr lang="fr-CH" sz="1600" dirty="0" err="1">
                <a:latin typeface="Calibri Light" panose="020F0302020204030204" pitchFamily="34" charset="0"/>
                <a:cs typeface="Calibri Light" panose="020F0302020204030204" pitchFamily="34" charset="0"/>
              </a:rPr>
              <a:t>we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suspected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fear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words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were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chosen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much</a:t>
            </a:r>
            <a:r>
              <a:rPr lang="fr-CH" sz="1600" dirty="0">
                <a:latin typeface="Calibri Light" panose="020F0302020204030204" pitchFamily="34" charset="0"/>
                <a:cs typeface="Calibri Light" panose="020F0302020204030204" pitchFamily="34" charset="0"/>
              </a:rPr>
              <a:t> more </a:t>
            </a:r>
            <a:r>
              <a:rPr lang="fr-CH" sz="1600" dirty="0" err="1">
                <a:latin typeface="Calibri Light" panose="020F0302020204030204" pitchFamily="34" charset="0"/>
                <a:cs typeface="Calibri Light" panose="020F0302020204030204" pitchFamily="34" charset="0"/>
              </a:rPr>
              <a:t>often</a:t>
            </a:r>
            <a:r>
              <a:rPr lang="fr-CH" sz="1600" dirty="0">
                <a:latin typeface="Calibri Light" panose="020F0302020204030204" pitchFamily="34" charset="0"/>
                <a:cs typeface="Calibri Light" panose="020F0302020204030204" pitchFamily="34" charset="0"/>
              </a:rPr>
              <a:t> at 50 </a:t>
            </a:r>
            <a:r>
              <a:rPr lang="fr-CH" sz="1600" dirty="0" err="1">
                <a:latin typeface="Calibri Light" panose="020F0302020204030204" pitchFamily="34" charset="0"/>
                <a:cs typeface="Calibri Light" panose="020F0302020204030204" pitchFamily="34" charset="0"/>
              </a:rPr>
              <a:t>meter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depth</a:t>
            </a:r>
            <a:r>
              <a:rPr lang="fr-CH" sz="1600" dirty="0">
                <a:latin typeface="Calibri Light" panose="020F0302020204030204" pitchFamily="34" charset="0"/>
                <a:cs typeface="Calibri Light" panose="020F0302020204030204" pitchFamily="34" charset="0"/>
              </a:rPr>
              <a:t>, and </a:t>
            </a:r>
            <a:r>
              <a:rPr lang="fr-CH" sz="1600" dirty="0" err="1">
                <a:latin typeface="Calibri Light" panose="020F0302020204030204" pitchFamily="34" charset="0"/>
                <a:cs typeface="Calibri Light" panose="020F0302020204030204" pitchFamily="34" charset="0"/>
              </a:rPr>
              <a:t>much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less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often</a:t>
            </a:r>
            <a:r>
              <a:rPr lang="fr-CH" sz="1600" dirty="0">
                <a:latin typeface="Calibri Light" panose="020F0302020204030204" pitchFamily="34" charset="0"/>
                <a:cs typeface="Calibri Light" panose="020F0302020204030204" pitchFamily="34" charset="0"/>
              </a:rPr>
              <a:t> at 0 and 5 </a:t>
            </a:r>
            <a:r>
              <a:rPr lang="fr-CH" sz="1600" dirty="0" err="1">
                <a:latin typeface="Calibri Light" panose="020F0302020204030204" pitchFamily="34" charset="0"/>
                <a:cs typeface="Calibri Light" panose="020F0302020204030204" pitchFamily="34" charset="0"/>
              </a:rPr>
              <a:t>meter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depths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Cells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0 </a:t>
            </a:r>
            <a:r>
              <a:rPr lang="fr-CH" sz="1600" dirty="0" err="1">
                <a:latin typeface="Calibri Light" panose="020F0302020204030204" pitchFamily="34" charset="0"/>
                <a:cs typeface="Calibri Light" panose="020F0302020204030204" pitchFamily="34" charset="0"/>
              </a:rPr>
              <a:t>counts</a:t>
            </a:r>
            <a:r>
              <a:rPr lang="fr-CH" sz="1600" dirty="0">
                <a:latin typeface="Calibri Light" panose="020F0302020204030204" pitchFamily="34" charset="0"/>
                <a:cs typeface="Calibri Light" panose="020F0302020204030204" pitchFamily="34" charset="0"/>
              </a:rPr>
              <a:t> are </a:t>
            </a:r>
            <a:r>
              <a:rPr lang="fr-CH" sz="1600" dirty="0" err="1">
                <a:latin typeface="Calibri Light" panose="020F0302020204030204" pitchFamily="34" charset="0"/>
                <a:cs typeface="Calibri Light" panose="020F0302020204030204" pitchFamily="34" charset="0"/>
              </a:rPr>
              <a:t>identified</a:t>
            </a:r>
            <a:r>
              <a:rPr lang="fr-CH" sz="1600" dirty="0">
                <a:latin typeface="Calibri Light" panose="020F0302020204030204" pitchFamily="34" charset="0"/>
                <a:cs typeface="Calibri Light" panose="020F0302020204030204" pitchFamily="34" charset="0"/>
              </a:rPr>
              <a:t> by an </a:t>
            </a:r>
            <a:r>
              <a:rPr lang="fr-CH" sz="1600" dirty="0" err="1">
                <a:latin typeface="Calibri Light" panose="020F0302020204030204" pitchFamily="34" charset="0"/>
                <a:cs typeface="Calibri Light" panose="020F0302020204030204" pitchFamily="34" charset="0"/>
              </a:rPr>
              <a:t>empty</a:t>
            </a:r>
            <a:r>
              <a:rPr lang="fr-CH" sz="1600" dirty="0">
                <a:latin typeface="Calibri Light" panose="020F0302020204030204" pitchFamily="34" charset="0"/>
                <a:cs typeface="Calibri Light" panose="020F0302020204030204" pitchFamily="34" charset="0"/>
              </a:rPr>
              <a:t> dot.</a:t>
            </a:r>
          </a:p>
          <a:p>
            <a:endParaRPr lang="fr-CH" sz="1600" dirty="0">
              <a:latin typeface="Calibri Light" panose="020F0302020204030204" pitchFamily="34" charset="0"/>
              <a:cs typeface="Calibri Light" panose="020F0302020204030204" pitchFamily="34" charset="0"/>
            </a:endParaRPr>
          </a:p>
          <a:p>
            <a:r>
              <a:rPr lang="fr-CH" sz="1600" dirty="0">
                <a:latin typeface="Calibri Light" panose="020F0302020204030204" pitchFamily="34" charset="0"/>
                <a:cs typeface="Calibri Light" panose="020F0302020204030204" pitchFamily="34" charset="0"/>
              </a:rPr>
              <a:t>Mosaic plots are </a:t>
            </a:r>
            <a:r>
              <a:rPr lang="fr-CH" sz="1600" dirty="0" err="1">
                <a:latin typeface="Calibri Light" panose="020F0302020204030204" pitchFamily="34" charset="0"/>
                <a:cs typeface="Calibri Light" panose="020F0302020204030204" pitchFamily="34" charset="0"/>
              </a:rPr>
              <a:t>especially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useful</a:t>
            </a:r>
            <a:r>
              <a:rPr lang="fr-CH" sz="1600" dirty="0">
                <a:latin typeface="Calibri Light" panose="020F0302020204030204" pitchFamily="34" charset="0"/>
                <a:cs typeface="Calibri Light" panose="020F0302020204030204" pitchFamily="34" charset="0"/>
              </a:rPr>
              <a:t> for large tables!</a:t>
            </a:r>
          </a:p>
          <a:p>
            <a:endParaRPr lang="fr-CH" sz="16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37</a:t>
            </a:fld>
            <a:endParaRPr lang="en-GB"/>
          </a:p>
        </p:txBody>
      </p:sp>
      <p:pic>
        <p:nvPicPr>
          <p:cNvPr id="5" name="Picture 4">
            <a:extLst>
              <a:ext uri="{FF2B5EF4-FFF2-40B4-BE49-F238E27FC236}">
                <a16:creationId xmlns:a16="http://schemas.microsoft.com/office/drawing/2014/main" id="{0EF40D54-DC33-48F5-9AD8-EB27F4FD1D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9648" y="1518289"/>
            <a:ext cx="4862752" cy="4406579"/>
          </a:xfrm>
          <a:prstGeom prst="rect">
            <a:avLst/>
          </a:prstGeom>
        </p:spPr>
      </p:pic>
      <p:sp>
        <p:nvSpPr>
          <p:cNvPr id="8" name="TextBox 7">
            <a:extLst>
              <a:ext uri="{FF2B5EF4-FFF2-40B4-BE49-F238E27FC236}">
                <a16:creationId xmlns:a16="http://schemas.microsoft.com/office/drawing/2014/main" id="{2C744768-9718-447B-972F-5230F8B1C404}"/>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Follow-up tests – Residual analysis</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24C26276-6511-49A7-BCDA-27374585673A}"/>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7535781-96DE-4522-ACDD-F1FC3750F87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Tree>
    <p:extLst>
      <p:ext uri="{BB962C8B-B14F-4D97-AF65-F5344CB8AC3E}">
        <p14:creationId xmlns:p14="http://schemas.microsoft.com/office/powerpoint/2010/main" val="442041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38</a:t>
            </a:fld>
            <a:endParaRPr lang="en-GB"/>
          </a:p>
        </p:txBody>
      </p: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Follow-up tests – Partitioning</a:t>
            </a:r>
            <a:endParaRPr lang="en-GB" sz="320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8928992" cy="4925144"/>
          </a:xfrm>
        </p:spPr>
        <p:txBody>
          <a:bodyPr>
            <a:normAutofit/>
          </a:bodyPr>
          <a:lstStyle/>
          <a:p>
            <a:r>
              <a:rPr lang="en-US" sz="1600" dirty="0">
                <a:latin typeface="Calibri Light" panose="020F0302020204030204" pitchFamily="34" charset="0"/>
                <a:cs typeface="Calibri Light" panose="020F0302020204030204" pitchFamily="34" charset="0"/>
              </a:rPr>
              <a:t>An alternative to residual analysis is to follow-up the omnibus chi-square test with further chi-square tests on </a:t>
            </a:r>
            <a:r>
              <a:rPr lang="en-US" sz="1600" dirty="0">
                <a:solidFill>
                  <a:srgbClr val="0070C0"/>
                </a:solidFill>
                <a:latin typeface="Calibri Light" panose="020F0302020204030204" pitchFamily="34" charset="0"/>
                <a:cs typeface="Calibri Light" panose="020F0302020204030204" pitchFamily="34" charset="0"/>
              </a:rPr>
              <a:t>subsets of the table</a:t>
            </a:r>
            <a:r>
              <a:rPr lang="en-US" sz="1600" dirty="0">
                <a:latin typeface="Calibri Light" panose="020F0302020204030204" pitchFamily="34" charset="0"/>
                <a:cs typeface="Calibri Light" panose="020F0302020204030204" pitchFamily="34" charset="0"/>
              </a:rPr>
              <a:t>. This could be any one-dimensional part (e.g., word family choices at 50 meter virtual depth only), or a 2×2 part (allowing results to be expressed as odds ratios), or even a single cell for a proportion test (if it makes sense). For the fear study:</a:t>
            </a:r>
          </a:p>
          <a:p>
            <a:endParaRPr lang="en-US" sz="1600" dirty="0">
              <a:latin typeface="Times New Roman" panose="02020603050405020304" pitchFamily="18" charset="0"/>
              <a:cs typeface="Times New Roman" panose="02020603050405020304" pitchFamily="18" charset="0"/>
            </a:endParaRP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endParaRPr lang="en-US" sz="1600" dirty="0">
              <a:latin typeface="Times New Roman" panose="02020603050405020304" pitchFamily="18" charset="0"/>
              <a:cs typeface="Times New Roman" panose="02020603050405020304" pitchFamily="18" charset="0"/>
            </a:endParaRPr>
          </a:p>
          <a:p>
            <a:r>
              <a:rPr lang="en-US" sz="1600" dirty="0">
                <a:latin typeface="Calibri Light" panose="020F0302020204030204" pitchFamily="34" charset="0"/>
                <a:cs typeface="Calibri Light" panose="020F0302020204030204" pitchFamily="34" charset="0"/>
              </a:rPr>
              <a:t>This indicates that joy and fascination words were chosen roughly equally often at each depth. When </a:t>
            </a:r>
            <a:r>
              <a:rPr lang="en-US" sz="1600" dirty="0" err="1">
                <a:latin typeface="Calibri Light" panose="020F0302020204030204" pitchFamily="34" charset="0"/>
                <a:cs typeface="Calibri Light" panose="020F0302020204030204" pitchFamily="34" charset="0"/>
              </a:rPr>
              <a:t>subsetted</a:t>
            </a:r>
            <a:r>
              <a:rPr lang="en-US" sz="1600" dirty="0">
                <a:latin typeface="Calibri Light" panose="020F0302020204030204" pitchFamily="34" charset="0"/>
                <a:cs typeface="Calibri Light" panose="020F0302020204030204" pitchFamily="34" charset="0"/>
              </a:rPr>
              <a:t> to the 2×2 part of [0 m,50 m] and [</a:t>
            </a:r>
            <a:r>
              <a:rPr lang="en-US" sz="1600" dirty="0" err="1">
                <a:latin typeface="Calibri Light" panose="020F0302020204030204" pitchFamily="34" charset="0"/>
                <a:cs typeface="Calibri Light" panose="020F0302020204030204" pitchFamily="34" charset="0"/>
              </a:rPr>
              <a:t>neutral,fear</a:t>
            </a:r>
            <a:r>
              <a:rPr lang="en-US" sz="1600" dirty="0">
                <a:latin typeface="Calibri Light" panose="020F0302020204030204" pitchFamily="34" charset="0"/>
                <a:cs typeface="Calibri Light" panose="020F0302020204030204" pitchFamily="34" charset="0"/>
              </a:rPr>
              <a:t>]:</a:t>
            </a: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OddsRatio</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feartable</a:t>
            </a:r>
            <a:r>
              <a:rPr lang="en-US" sz="1200" dirty="0">
                <a:latin typeface="Courier New" panose="02070309020205020404" pitchFamily="49" charset="0"/>
                <a:cs typeface="Courier New" panose="02070309020205020404" pitchFamily="49" charset="0"/>
              </a:rPr>
              <a:t>[c(1,4),c(1,4)],</a:t>
            </a:r>
            <a:r>
              <a:rPr lang="en-US" sz="1200" dirty="0" err="1">
                <a:latin typeface="Courier New" panose="02070309020205020404" pitchFamily="49" charset="0"/>
                <a:cs typeface="Courier New" panose="02070309020205020404" pitchFamily="49" charset="0"/>
              </a:rPr>
              <a:t>conf.level</a:t>
            </a:r>
            <a:r>
              <a:rPr lang="en-US" sz="1200" dirty="0">
                <a:latin typeface="Courier New" panose="02070309020205020404" pitchFamily="49" charset="0"/>
                <a:cs typeface="Courier New" panose="02070309020205020404" pitchFamily="49" charset="0"/>
              </a:rPr>
              <a:t>=0.95)</a:t>
            </a:r>
          </a:p>
          <a:p>
            <a:pPr marL="0" indent="0">
              <a:buNone/>
            </a:pPr>
            <a:endParaRPr lang="en-US" sz="1200" dirty="0">
              <a:latin typeface="Courier New" panose="02070309020205020404" pitchFamily="49" charset="0"/>
              <a:cs typeface="Courier New" panose="02070309020205020404" pitchFamily="49" charset="0"/>
            </a:endParaRPr>
          </a:p>
        </p:txBody>
      </p:sp>
      <p:cxnSp>
        <p:nvCxnSpPr>
          <p:cNvPr id="6" name="Straight Connector 5">
            <a:extLst>
              <a:ext uri="{FF2B5EF4-FFF2-40B4-BE49-F238E27FC236}">
                <a16:creationId xmlns:a16="http://schemas.microsoft.com/office/drawing/2014/main" id="{906A0234-96BE-4018-AC56-9217B2462610}"/>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32FBC15-4D58-4ECC-9DB2-B183AA1FF79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9" name="TextBox 8">
            <a:extLst>
              <a:ext uri="{FF2B5EF4-FFF2-40B4-BE49-F238E27FC236}">
                <a16:creationId xmlns:a16="http://schemas.microsoft.com/office/drawing/2014/main" id="{46C560EE-49DA-4A0A-A282-5C1B594842B0}"/>
              </a:ext>
            </a:extLst>
          </p:cNvPr>
          <p:cNvSpPr txBox="1"/>
          <p:nvPr/>
        </p:nvSpPr>
        <p:spPr>
          <a:xfrm>
            <a:off x="1559496" y="3078364"/>
            <a:ext cx="3960440" cy="830997"/>
          </a:xfrm>
          <a:prstGeom prst="rect">
            <a:avLst/>
          </a:prstGeom>
          <a:noFill/>
        </p:spPr>
        <p:txBody>
          <a:bodyPr wrap="square">
            <a:spAutoFit/>
          </a:bodyPr>
          <a:lstStyle/>
          <a:p>
            <a:pPr marL="0" indent="0">
              <a:buNone/>
            </a:pPr>
            <a:r>
              <a:rPr lang="en-US" sz="1200" dirty="0" err="1">
                <a:latin typeface="Courier New" panose="02070309020205020404" pitchFamily="49" charset="0"/>
                <a:cs typeface="Courier New" panose="02070309020205020404" pitchFamily="49" charset="0"/>
              </a:rPr>
              <a:t>chisq.test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feartable</a:t>
            </a:r>
            <a:r>
              <a:rPr lang="en-US" sz="1200" dirty="0">
                <a:latin typeface="Courier New" panose="02070309020205020404" pitchFamily="49" charset="0"/>
                <a:cs typeface="Courier New" panose="02070309020205020404" pitchFamily="49" charset="0"/>
              </a:rPr>
              <a:t>[,1]) # Neutral</a:t>
            </a:r>
          </a:p>
          <a:p>
            <a:pPr marL="0" indent="0">
              <a:buNone/>
            </a:pPr>
            <a:r>
              <a:rPr lang="en-US" sz="1200" dirty="0" err="1">
                <a:latin typeface="Courier New" panose="02070309020205020404" pitchFamily="49" charset="0"/>
                <a:cs typeface="Courier New" panose="02070309020205020404" pitchFamily="49" charset="0"/>
              </a:rPr>
              <a:t>chisq.test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feartable</a:t>
            </a:r>
            <a:r>
              <a:rPr lang="en-US" sz="1200" dirty="0">
                <a:latin typeface="Courier New" panose="02070309020205020404" pitchFamily="49" charset="0"/>
                <a:cs typeface="Courier New" panose="02070309020205020404" pitchFamily="49" charset="0"/>
              </a:rPr>
              <a:t>[,2]) # Joy</a:t>
            </a:r>
            <a:endParaRPr lang="en-US" sz="1200" b="1" dirty="0">
              <a:solidFill>
                <a:srgbClr val="FF0000"/>
              </a:solidFill>
              <a:latin typeface="Courier New" panose="02070309020205020404" pitchFamily="49" charset="0"/>
              <a:cs typeface="Courier New" panose="02070309020205020404" pitchFamily="49" charset="0"/>
            </a:endParaRPr>
          </a:p>
          <a:p>
            <a:pPr marL="0" indent="0">
              <a:buNone/>
            </a:pPr>
            <a:r>
              <a:rPr lang="en-US" sz="1200" dirty="0" err="1">
                <a:latin typeface="Courier New" panose="02070309020205020404" pitchFamily="49" charset="0"/>
                <a:cs typeface="Courier New" panose="02070309020205020404" pitchFamily="49" charset="0"/>
              </a:rPr>
              <a:t>chisq.test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feartable</a:t>
            </a:r>
            <a:r>
              <a:rPr lang="en-US" sz="1200" dirty="0">
                <a:latin typeface="Courier New" panose="02070309020205020404" pitchFamily="49" charset="0"/>
                <a:cs typeface="Courier New" panose="02070309020205020404" pitchFamily="49" charset="0"/>
              </a:rPr>
              <a:t>[,3]) # Fascination	</a:t>
            </a:r>
          </a:p>
          <a:p>
            <a:pPr marL="0" indent="0">
              <a:buNone/>
            </a:pPr>
            <a:r>
              <a:rPr lang="en-US" sz="1200" dirty="0" err="1">
                <a:latin typeface="Courier New" panose="02070309020205020404" pitchFamily="49" charset="0"/>
                <a:cs typeface="Courier New" panose="02070309020205020404" pitchFamily="49" charset="0"/>
              </a:rPr>
              <a:t>chisq.test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feartable</a:t>
            </a:r>
            <a:r>
              <a:rPr lang="en-US" sz="1200" dirty="0">
                <a:latin typeface="Courier New" panose="02070309020205020404" pitchFamily="49" charset="0"/>
                <a:cs typeface="Courier New" panose="02070309020205020404" pitchFamily="49" charset="0"/>
              </a:rPr>
              <a:t>[,4]) # Fear</a:t>
            </a:r>
          </a:p>
        </p:txBody>
      </p:sp>
      <p:sp>
        <p:nvSpPr>
          <p:cNvPr id="3" name="TextBox 2">
            <a:extLst>
              <a:ext uri="{FF2B5EF4-FFF2-40B4-BE49-F238E27FC236}">
                <a16:creationId xmlns:a16="http://schemas.microsoft.com/office/drawing/2014/main" id="{EEC2AACD-670E-EF61-2A4A-C75A362799A1}"/>
              </a:ext>
            </a:extLst>
          </p:cNvPr>
          <p:cNvSpPr txBox="1"/>
          <p:nvPr/>
        </p:nvSpPr>
        <p:spPr>
          <a:xfrm>
            <a:off x="5663952" y="3078364"/>
            <a:ext cx="4824536" cy="830997"/>
          </a:xfrm>
          <a:prstGeom prst="rect">
            <a:avLst/>
          </a:prstGeom>
          <a:noFill/>
          <a:ln>
            <a:solidFill>
              <a:schemeClr val="tx1"/>
            </a:solidFill>
            <a:prstDash val="dash"/>
          </a:ln>
        </p:spPr>
        <p:txBody>
          <a:bodyPr wrap="square">
            <a:spAutoFit/>
          </a:bodyPr>
          <a:lstStyle>
            <a:defPPr>
              <a:defRPr lang="en-US"/>
            </a:defPPr>
            <a:lvl1pPr indent="0">
              <a:buNone/>
              <a:defRPr sz="1200">
                <a:latin typeface="Courier New" panose="02070309020205020404" pitchFamily="49" charset="0"/>
                <a:cs typeface="Courier New" panose="02070309020205020404" pitchFamily="49" charset="0"/>
              </a:defRPr>
            </a:lvl1pPr>
          </a:lstStyle>
          <a:p>
            <a:r>
              <a:rPr lang="en-US" sz="1200" dirty="0">
                <a:latin typeface="Courier New" panose="02070309020205020404" pitchFamily="49" charset="0"/>
                <a:cs typeface="Courier New" panose="02070309020205020404" pitchFamily="49" charset="0"/>
              </a:rPr>
              <a:t>&gt; </a:t>
            </a:r>
            <a:r>
              <a:rPr lang="en-CH" sz="1200" dirty="0">
                <a:latin typeface="Courier New" panose="02070309020205020404" pitchFamily="49" charset="0"/>
                <a:cs typeface="Courier New" panose="02070309020205020404" pitchFamily="49" charset="0"/>
              </a:rPr>
              <a:t>X-squared = 80.581, df = 3, p-value &lt; 2.2e-16</a:t>
            </a:r>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&gt; </a:t>
            </a:r>
            <a:r>
              <a:rPr lang="en-CH" sz="1200" dirty="0">
                <a:latin typeface="Courier New" panose="02070309020205020404" pitchFamily="49" charset="0"/>
                <a:cs typeface="Courier New" panose="02070309020205020404" pitchFamily="49" charset="0"/>
              </a:rPr>
              <a:t>X-squared = 4.5185, df = 3, </a:t>
            </a:r>
            <a:r>
              <a:rPr lang="en-CH" sz="1200" b="1" dirty="0">
                <a:solidFill>
                  <a:srgbClr val="FF0000"/>
                </a:solidFill>
                <a:latin typeface="Courier New" panose="02070309020205020404" pitchFamily="49" charset="0"/>
                <a:cs typeface="Courier New" panose="02070309020205020404" pitchFamily="49" charset="0"/>
              </a:rPr>
              <a:t>p-value = 0.2106</a:t>
            </a:r>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&gt; </a:t>
            </a:r>
            <a:r>
              <a:rPr lang="en-CH" sz="1200" dirty="0">
                <a:latin typeface="Courier New" panose="02070309020205020404" pitchFamily="49" charset="0"/>
                <a:cs typeface="Courier New" panose="02070309020205020404" pitchFamily="49" charset="0"/>
              </a:rPr>
              <a:t>X-squared = 5.7692, df = 3, </a:t>
            </a:r>
            <a:r>
              <a:rPr lang="en-CH" sz="1200" b="1" dirty="0">
                <a:solidFill>
                  <a:srgbClr val="FF0000"/>
                </a:solidFill>
                <a:latin typeface="Courier New" panose="02070309020205020404" pitchFamily="49" charset="0"/>
                <a:cs typeface="Courier New" panose="02070309020205020404" pitchFamily="49" charset="0"/>
              </a:rPr>
              <a:t>p-value = 0.1234</a:t>
            </a:r>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&gt; </a:t>
            </a:r>
            <a:r>
              <a:rPr lang="en-CH" sz="1200" dirty="0">
                <a:latin typeface="Courier New" panose="02070309020205020404" pitchFamily="49" charset="0"/>
                <a:cs typeface="Courier New" panose="02070309020205020404" pitchFamily="49" charset="0"/>
              </a:rPr>
              <a:t>X-squared = 23.681, df = 3, p-value = 2.911e-05</a:t>
            </a:r>
            <a:endParaRPr lang="en-CH" dirty="0"/>
          </a:p>
        </p:txBody>
      </p:sp>
      <p:sp>
        <p:nvSpPr>
          <p:cNvPr id="8" name="TextBox 7">
            <a:extLst>
              <a:ext uri="{FF2B5EF4-FFF2-40B4-BE49-F238E27FC236}">
                <a16:creationId xmlns:a16="http://schemas.microsoft.com/office/drawing/2014/main" id="{F995A4F6-437A-009E-487B-6B04CD181CAA}"/>
              </a:ext>
            </a:extLst>
          </p:cNvPr>
          <p:cNvSpPr txBox="1"/>
          <p:nvPr/>
        </p:nvSpPr>
        <p:spPr>
          <a:xfrm>
            <a:off x="2207568" y="5589240"/>
            <a:ext cx="3816424" cy="461665"/>
          </a:xfrm>
          <a:prstGeom prst="rect">
            <a:avLst/>
          </a:prstGeom>
          <a:noFill/>
          <a:ln>
            <a:solidFill>
              <a:schemeClr val="tx1"/>
            </a:solidFill>
            <a:prstDash val="dash"/>
          </a:ln>
        </p:spPr>
        <p:txBody>
          <a:bodyPr wrap="square">
            <a:spAutoFit/>
          </a:bodyPr>
          <a:lstStyle>
            <a:defPPr>
              <a:defRPr lang="en-US"/>
            </a:defPPr>
            <a:lvl1pPr indent="0">
              <a:buNone/>
              <a:defRPr sz="1200">
                <a:latin typeface="Courier New" panose="02070309020205020404" pitchFamily="49" charset="0"/>
                <a:cs typeface="Courier New" panose="02070309020205020404" pitchFamily="49" charset="0"/>
              </a:defRPr>
            </a:lvl1pPr>
          </a:lstStyle>
          <a:p>
            <a:r>
              <a:rPr lang="en-US" dirty="0"/>
              <a:t>&gt; odds ratio     lwr.ci     upr.ci </a:t>
            </a:r>
          </a:p>
          <a:p>
            <a:r>
              <a:rPr lang="en-US" dirty="0"/>
              <a:t>&gt;  291.26087   16.60617 5108.51642</a:t>
            </a:r>
            <a:endParaRPr lang="fr-CH" dirty="0"/>
          </a:p>
        </p:txBody>
      </p:sp>
    </p:spTree>
    <p:extLst>
      <p:ext uri="{BB962C8B-B14F-4D97-AF65-F5344CB8AC3E}">
        <p14:creationId xmlns:p14="http://schemas.microsoft.com/office/powerpoint/2010/main" val="3626204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39</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Effect sizes for A × B tables</a:t>
            </a:r>
            <a:endParaRPr lang="en-GB" sz="320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8928992" cy="4925144"/>
          </a:xfrm>
        </p:spPr>
        <p:txBody>
          <a:bodyPr>
            <a:normAutofit lnSpcReduction="10000"/>
          </a:bodyPr>
          <a:lstStyle/>
          <a:p>
            <a:r>
              <a:rPr lang="fr-CH" sz="1600" dirty="0" err="1">
                <a:latin typeface="Calibri Light" panose="020F0302020204030204" pitchFamily="34" charset="0"/>
                <a:cs typeface="Calibri Light" panose="020F0302020204030204" pitchFamily="34" charset="0"/>
              </a:rPr>
              <a:t>Any</a:t>
            </a:r>
            <a:r>
              <a:rPr lang="fr-CH" sz="1600" dirty="0">
                <a:latin typeface="Calibri Light" panose="020F0302020204030204" pitchFamily="34" charset="0"/>
                <a:cs typeface="Calibri Light" panose="020F0302020204030204" pitchFamily="34" charset="0"/>
              </a:rPr>
              <a:t> 2×2 </a:t>
            </a:r>
            <a:r>
              <a:rPr lang="fr-CH" sz="1600" dirty="0" err="1">
                <a:latin typeface="Calibri Light" panose="020F0302020204030204" pitchFamily="34" charset="0"/>
                <a:cs typeface="Calibri Light" panose="020F0302020204030204" pitchFamily="34" charset="0"/>
              </a:rPr>
              <a:t>subset</a:t>
            </a:r>
            <a:r>
              <a:rPr lang="fr-CH" sz="1600" dirty="0">
                <a:latin typeface="Calibri Light" panose="020F0302020204030204" pitchFamily="34" charset="0"/>
                <a:cs typeface="Calibri Light" panose="020F0302020204030204" pitchFamily="34" charset="0"/>
              </a:rPr>
              <a:t> of a table can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expressed</a:t>
            </a:r>
            <a:r>
              <a:rPr lang="fr-CH" sz="1600" dirty="0">
                <a:latin typeface="Calibri Light" panose="020F0302020204030204" pitchFamily="34" charset="0"/>
                <a:cs typeface="Calibri Light" panose="020F0302020204030204" pitchFamily="34" charset="0"/>
              </a:rPr>
              <a:t> as an </a:t>
            </a:r>
            <a:r>
              <a:rPr lang="fr-CH" sz="1600" dirty="0" err="1">
                <a:latin typeface="Calibri Light" panose="020F0302020204030204" pitchFamily="34" charset="0"/>
                <a:cs typeface="Calibri Light" panose="020F0302020204030204" pitchFamily="34" charset="0"/>
              </a:rPr>
              <a:t>odds</a:t>
            </a:r>
            <a:r>
              <a:rPr lang="fr-CH" sz="1600" dirty="0">
                <a:latin typeface="Calibri Light" panose="020F0302020204030204" pitchFamily="34" charset="0"/>
                <a:cs typeface="Calibri Light" panose="020F0302020204030204" pitchFamily="34" charset="0"/>
              </a:rPr>
              <a:t> ratio. </a:t>
            </a:r>
            <a:r>
              <a:rPr lang="fr-CH" sz="1600" dirty="0" err="1">
                <a:latin typeface="Calibri Light" panose="020F0302020204030204" pitchFamily="34" charset="0"/>
                <a:cs typeface="Calibri Light" panose="020F0302020204030204" pitchFamily="34" charset="0"/>
              </a:rPr>
              <a:t>However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there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also</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exist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effect</a:t>
            </a:r>
            <a:r>
              <a:rPr lang="fr-CH" sz="1600" dirty="0">
                <a:latin typeface="Calibri Light" panose="020F0302020204030204" pitchFamily="34" charset="0"/>
                <a:cs typeface="Calibri Light" panose="020F0302020204030204" pitchFamily="34" charset="0"/>
              </a:rPr>
              <a:t> sizes for the more </a:t>
            </a:r>
            <a:r>
              <a:rPr lang="fr-CH" sz="1600" dirty="0" err="1">
                <a:latin typeface="Calibri Light" panose="020F0302020204030204" pitchFamily="34" charset="0"/>
                <a:cs typeface="Calibri Light" panose="020F0302020204030204" pitchFamily="34" charset="0"/>
              </a:rPr>
              <a:t>general</a:t>
            </a:r>
            <a:r>
              <a:rPr lang="fr-CH" sz="1600" dirty="0">
                <a:latin typeface="Calibri Light" panose="020F0302020204030204" pitchFamily="34" charset="0"/>
                <a:cs typeface="Calibri Light" panose="020F0302020204030204" pitchFamily="34" charset="0"/>
              </a:rPr>
              <a:t> A × B structure. </a:t>
            </a:r>
            <a:r>
              <a:rPr lang="fr-CH" sz="1600" dirty="0" err="1">
                <a:latin typeface="Calibri Light" panose="020F0302020204030204" pitchFamily="34" charset="0"/>
                <a:cs typeface="Calibri Light" panose="020F0302020204030204" pitchFamily="34" charset="0"/>
              </a:rPr>
              <a:t>Historically</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oldest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Pearson's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mean</a:t>
            </a:r>
            <a:r>
              <a:rPr lang="fr-CH" sz="1600" dirty="0">
                <a:latin typeface="Calibri Light" panose="020F0302020204030204" pitchFamily="34" charset="0"/>
                <a:cs typeface="Calibri Light" panose="020F0302020204030204" pitchFamily="34" charset="0"/>
              </a:rPr>
              <a:t>-square </a:t>
            </a:r>
            <a:r>
              <a:rPr lang="fr-CH" sz="1600" dirty="0" err="1">
                <a:latin typeface="Calibri Light" panose="020F0302020204030204" pitchFamily="34" charset="0"/>
                <a:cs typeface="Calibri Light" panose="020F0302020204030204" pitchFamily="34" charset="0"/>
              </a:rPr>
              <a:t>contingency</a:t>
            </a:r>
            <a:r>
              <a:rPr lang="fr-CH" sz="1600" dirty="0">
                <a:latin typeface="Calibri Light" panose="020F0302020204030204" pitchFamily="34" charset="0"/>
                <a:cs typeface="Calibri Light" panose="020F0302020204030204" pitchFamily="34" charset="0"/>
              </a:rPr>
              <a:t>, </a:t>
            </a:r>
            <a:r>
              <a:rPr lang="fr-CH" sz="1600" dirty="0">
                <a:solidFill>
                  <a:srgbClr val="0070C0"/>
                </a:solidFill>
                <a:latin typeface="Calibri Light" panose="020F0302020204030204" pitchFamily="34" charset="0"/>
                <a:cs typeface="Calibri Light" panose="020F0302020204030204" pitchFamily="34" charset="0"/>
              </a:rPr>
              <a:t>Phi (</a:t>
            </a:r>
            <a:r>
              <a:rPr lang="el-GR" sz="1600" dirty="0">
                <a:solidFill>
                  <a:srgbClr val="0070C0"/>
                </a:solidFill>
                <a:latin typeface="Calibri Light" panose="020F0302020204030204" pitchFamily="34" charset="0"/>
                <a:cs typeface="Calibri Light" panose="020F0302020204030204" pitchFamily="34" charset="0"/>
              </a:rPr>
              <a:t>Φ</a:t>
            </a:r>
            <a:r>
              <a:rPr lang="fr-CH" sz="1600" dirty="0">
                <a:solidFill>
                  <a:srgbClr val="0070C0"/>
                </a:solidFill>
                <a:latin typeface="Calibri Light" panose="020F0302020204030204" pitchFamily="34" charset="0"/>
                <a:cs typeface="Calibri Light" panose="020F0302020204030204" pitchFamily="34" charset="0"/>
              </a:rPr>
              <a:t>)</a:t>
            </a:r>
            <a:r>
              <a:rPr lang="fr-CH" sz="1600" dirty="0">
                <a:latin typeface="Calibri Light" panose="020F0302020204030204" pitchFamily="34" charset="0"/>
                <a:cs typeface="Calibri Light" panose="020F0302020204030204" pitchFamily="34" charset="0"/>
              </a:rPr>
              <a:t>. It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directly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based</a:t>
            </a:r>
            <a:r>
              <a:rPr lang="fr-CH" sz="1600" dirty="0">
                <a:latin typeface="Calibri Light" panose="020F0302020204030204" pitchFamily="34" charset="0"/>
                <a:cs typeface="Calibri Light" panose="020F0302020204030204" pitchFamily="34" charset="0"/>
              </a:rPr>
              <a:t> on the </a:t>
            </a:r>
            <a:r>
              <a:rPr lang="el-GR" sz="1600" dirty="0">
                <a:latin typeface="Calibri Light" panose="020F0302020204030204" pitchFamily="34" charset="0"/>
                <a:cs typeface="Calibri Light" panose="020F0302020204030204" pitchFamily="34" charset="0"/>
              </a:rPr>
              <a:t>χ</a:t>
            </a:r>
            <a:r>
              <a:rPr lang="fr-CH" sz="1600" baseline="30000" dirty="0">
                <a:latin typeface="Calibri Light" panose="020F0302020204030204" pitchFamily="34" charset="0"/>
                <a:cs typeface="Calibri Light" panose="020F0302020204030204" pitchFamily="34" charset="0"/>
              </a:rPr>
              <a:t>2</a:t>
            </a:r>
            <a:r>
              <a:rPr lang="fr-CH" sz="1600" dirty="0">
                <a:latin typeface="Calibri Light" panose="020F0302020204030204" pitchFamily="34" charset="0"/>
                <a:cs typeface="Calibri Light" panose="020F0302020204030204" pitchFamily="34" charset="0"/>
              </a:rPr>
              <a:t> test </a:t>
            </a:r>
            <a:r>
              <a:rPr lang="fr-CH" sz="1600" dirty="0" err="1">
                <a:latin typeface="Calibri Light" panose="020F0302020204030204" pitchFamily="34" charset="0"/>
                <a:cs typeface="Calibri Light" panose="020F0302020204030204" pitchFamily="34" charset="0"/>
              </a:rPr>
              <a:t>statistic</a:t>
            </a:r>
            <a:r>
              <a:rPr lang="fr-CH" sz="1600" dirty="0">
                <a:latin typeface="Calibri Light" panose="020F0302020204030204" pitchFamily="34" charset="0"/>
                <a:cs typeface="Calibri Light" panose="020F0302020204030204" pitchFamily="34" charset="0"/>
              </a:rPr>
              <a:t>, but </a:t>
            </a:r>
            <a:r>
              <a:rPr lang="fr-CH" sz="1600" dirty="0" err="1">
                <a:latin typeface="Calibri Light" panose="020F0302020204030204" pitchFamily="34" charset="0"/>
                <a:cs typeface="Calibri Light" panose="020F0302020204030204" pitchFamily="34" charset="0"/>
              </a:rPr>
              <a:t>adjusted</a:t>
            </a:r>
            <a:r>
              <a:rPr lang="fr-CH" sz="1600" dirty="0">
                <a:latin typeface="Calibri Light" panose="020F0302020204030204" pitchFamily="34" charset="0"/>
                <a:cs typeface="Calibri Light" panose="020F0302020204030204" pitchFamily="34" charset="0"/>
              </a:rPr>
              <a:t> for </a:t>
            </a:r>
            <a:r>
              <a:rPr lang="fr-CH" sz="1600" dirty="0" err="1">
                <a:latin typeface="Calibri Light" panose="020F0302020204030204" pitchFamily="34" charset="0"/>
                <a:cs typeface="Calibri Light" panose="020F0302020204030204" pitchFamily="34" charset="0"/>
              </a:rPr>
              <a:t>sample</a:t>
            </a:r>
            <a:r>
              <a:rPr lang="fr-CH" sz="1600" dirty="0">
                <a:latin typeface="Calibri Light" panose="020F0302020204030204" pitchFamily="34" charset="0"/>
                <a:cs typeface="Calibri Light" panose="020F0302020204030204" pitchFamily="34" charset="0"/>
              </a:rPr>
              <a:t> size </a:t>
            </a:r>
            <a:r>
              <a:rPr lang="fr-CH" sz="1600" dirty="0" err="1">
                <a:latin typeface="Calibri Light" panose="020F0302020204030204" pitchFamily="34" charset="0"/>
                <a:cs typeface="Calibri Light" panose="020F0302020204030204" pitchFamily="34" charset="0"/>
              </a:rPr>
              <a:t>bias</a:t>
            </a:r>
            <a:r>
              <a:rPr lang="fr-CH" sz="1600" dirty="0">
                <a:latin typeface="Calibri Light" panose="020F0302020204030204" pitchFamily="34" charset="0"/>
                <a:cs typeface="Calibri Light" panose="020F0302020204030204" pitchFamily="34" charset="0"/>
              </a:rPr>
              <a:t>:</a:t>
            </a:r>
          </a:p>
          <a:p>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r>
              <a:rPr lang="fr-CH" sz="1600" dirty="0">
                <a:latin typeface="Calibri Light" panose="020F0302020204030204" pitchFamily="34" charset="0"/>
                <a:cs typeface="Calibri Light" panose="020F0302020204030204" pitchFamily="34" charset="0"/>
              </a:rPr>
              <a:t>For 2×2 tables, </a:t>
            </a:r>
            <a:r>
              <a:rPr lang="fr-CH" sz="1600" dirty="0" err="1">
                <a:latin typeface="Calibri Light" panose="020F0302020204030204" pitchFamily="34" charset="0"/>
                <a:cs typeface="Calibri Light" panose="020F0302020204030204" pitchFamily="34" charset="0"/>
              </a:rPr>
              <a:t>Pearson's</a:t>
            </a:r>
            <a:r>
              <a:rPr lang="fr-CH" sz="1600" dirty="0">
                <a:latin typeface="Calibri Light" panose="020F0302020204030204" pitchFamily="34" charset="0"/>
                <a:cs typeface="Calibri Light" panose="020F0302020204030204" pitchFamily="34" charset="0"/>
              </a:rPr>
              <a:t> </a:t>
            </a:r>
            <a:r>
              <a:rPr lang="el-GR" sz="1600" dirty="0">
                <a:latin typeface="Calibri Light" panose="020F0302020204030204" pitchFamily="34" charset="0"/>
                <a:cs typeface="Calibri Light" panose="020F0302020204030204" pitchFamily="34" charset="0"/>
              </a:rPr>
              <a:t>Φ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equivalent</a:t>
            </a:r>
            <a:r>
              <a:rPr lang="fr-CH" sz="1600" dirty="0">
                <a:latin typeface="Calibri Light" panose="020F0302020204030204" pitchFamily="34" charset="0"/>
                <a:cs typeface="Calibri Light" panose="020F0302020204030204" pitchFamily="34" charset="0"/>
              </a:rPr>
              <a:t> to the Pearson </a:t>
            </a:r>
            <a:r>
              <a:rPr lang="fr-CH" sz="1600" dirty="0" err="1">
                <a:latin typeface="Calibri Light" panose="020F0302020204030204" pitchFamily="34" charset="0"/>
                <a:cs typeface="Calibri Light" panose="020F0302020204030204" pitchFamily="34" charset="0"/>
              </a:rPr>
              <a:t>correlation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between</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two</a:t>
            </a:r>
            <a:r>
              <a:rPr lang="fr-CH" sz="1600" dirty="0">
                <a:latin typeface="Calibri Light" panose="020F0302020204030204" pitchFamily="34" charset="0"/>
                <a:cs typeface="Calibri Light" panose="020F0302020204030204" pitchFamily="34" charset="0"/>
              </a:rPr>
              <a:t> variables, </a:t>
            </a:r>
            <a:r>
              <a:rPr lang="fr-CH" sz="1600" dirty="0" err="1">
                <a:latin typeface="Calibri Light" panose="020F0302020204030204" pitchFamily="34" charset="0"/>
                <a:cs typeface="Calibri Light" panose="020F0302020204030204" pitchFamily="34" charset="0"/>
              </a:rPr>
              <a:t>when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dummy-coded</a:t>
            </a:r>
            <a:r>
              <a:rPr lang="fr-CH" sz="1600" dirty="0">
                <a:latin typeface="Calibri Light" panose="020F0302020204030204" pitchFamily="34" charset="0"/>
                <a:cs typeface="Calibri Light" panose="020F0302020204030204" pitchFamily="34" charset="0"/>
              </a:rPr>
              <a:t> to 0/1 </a:t>
            </a:r>
            <a:r>
              <a:rPr lang="fr-CH" sz="1600" dirty="0" err="1">
                <a:latin typeface="Calibri Light" panose="020F0302020204030204" pitchFamily="34" charset="0"/>
                <a:cs typeface="Calibri Light" panose="020F0302020204030204" pitchFamily="34" charset="0"/>
              </a:rPr>
              <a:t>numerical</a:t>
            </a:r>
            <a:r>
              <a:rPr lang="fr-CH" sz="1600" dirty="0">
                <a:latin typeface="Calibri Light" panose="020F0302020204030204" pitchFamily="34" charset="0"/>
                <a:cs typeface="Calibri Light" panose="020F0302020204030204" pitchFamily="34" charset="0"/>
              </a:rPr>
              <a:t> values (e.g., men=0, </a:t>
            </a:r>
            <a:r>
              <a:rPr lang="fr-CH" sz="1600" dirty="0" err="1">
                <a:latin typeface="Calibri Light" panose="020F0302020204030204" pitchFamily="34" charset="0"/>
                <a:cs typeface="Calibri Light" panose="020F0302020204030204" pitchFamily="34" charset="0"/>
              </a:rPr>
              <a:t>women</a:t>
            </a:r>
            <a:r>
              <a:rPr lang="fr-CH" sz="1600" dirty="0">
                <a:latin typeface="Calibri Light" panose="020F0302020204030204" pitchFamily="34" charset="0"/>
                <a:cs typeface="Calibri Light" panose="020F0302020204030204" pitchFamily="34" charset="0"/>
              </a:rPr>
              <a:t>=1). For more </a:t>
            </a:r>
            <a:r>
              <a:rPr lang="fr-CH" sz="1600" dirty="0" err="1">
                <a:latin typeface="Calibri Light" panose="020F0302020204030204" pitchFamily="34" charset="0"/>
                <a:cs typeface="Calibri Light" panose="020F0302020204030204" pitchFamily="34" charset="0"/>
              </a:rPr>
              <a:t>general</a:t>
            </a:r>
            <a:r>
              <a:rPr lang="fr-CH" sz="1600" dirty="0">
                <a:latin typeface="Calibri Light" panose="020F0302020204030204" pitchFamily="34" charset="0"/>
                <a:cs typeface="Calibri Light" panose="020F0302020204030204" pitchFamily="34" charset="0"/>
              </a:rPr>
              <a:t> A × B tables, </a:t>
            </a:r>
            <a:r>
              <a:rPr lang="fr-CH" sz="1600" dirty="0" err="1">
                <a:latin typeface="Calibri Light" panose="020F0302020204030204" pitchFamily="34" charset="0"/>
                <a:cs typeface="Calibri Light" panose="020F0302020204030204" pitchFamily="34" charset="0"/>
              </a:rPr>
              <a:t>Pearson's</a:t>
            </a:r>
            <a:r>
              <a:rPr lang="fr-CH" sz="1600" dirty="0">
                <a:latin typeface="Calibri Light" panose="020F0302020204030204" pitchFamily="34" charset="0"/>
                <a:cs typeface="Calibri Light" panose="020F0302020204030204" pitchFamily="34" charset="0"/>
              </a:rPr>
              <a:t> </a:t>
            </a:r>
            <a:r>
              <a:rPr lang="el-GR" sz="1600" dirty="0">
                <a:latin typeface="Calibri Light" panose="020F0302020204030204" pitchFamily="34" charset="0"/>
                <a:cs typeface="Calibri Light" panose="020F0302020204030204" pitchFamily="34" charset="0"/>
              </a:rPr>
              <a:t>Φ </a:t>
            </a:r>
            <a:r>
              <a:rPr lang="fr-CH" sz="1600" dirty="0">
                <a:latin typeface="Calibri Light" panose="020F0302020204030204" pitchFamily="34" charset="0"/>
                <a:cs typeface="Calibri Light" panose="020F0302020204030204" pitchFamily="34" charset="0"/>
              </a:rPr>
              <a:t>can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larger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than</a:t>
            </a:r>
            <a:r>
              <a:rPr lang="fr-CH" sz="1600" dirty="0">
                <a:latin typeface="Calibri Light" panose="020F0302020204030204" pitchFamily="34" charset="0"/>
                <a:cs typeface="Calibri Light" panose="020F0302020204030204" pitchFamily="34" charset="0"/>
              </a:rPr>
              <a:t> 1. For </a:t>
            </a:r>
            <a:r>
              <a:rPr lang="fr-CH" sz="1600" dirty="0" err="1">
                <a:latin typeface="Calibri Light" panose="020F0302020204030204" pitchFamily="34" charset="0"/>
                <a:cs typeface="Calibri Light" panose="020F0302020204030204" pitchFamily="34" charset="0"/>
              </a:rPr>
              <a:t>this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reason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adjustment's</a:t>
            </a:r>
            <a:r>
              <a:rPr lang="fr-CH" sz="1600" dirty="0">
                <a:latin typeface="Calibri Light" panose="020F0302020204030204" pitchFamily="34" charset="0"/>
                <a:cs typeface="Calibri Light" panose="020F0302020204030204" pitchFamily="34" charset="0"/>
              </a:rPr>
              <a:t> to </a:t>
            </a:r>
            <a:r>
              <a:rPr lang="el-GR" sz="1600" dirty="0">
                <a:latin typeface="Calibri Light" panose="020F0302020204030204" pitchFamily="34" charset="0"/>
                <a:cs typeface="Calibri Light" panose="020F0302020204030204" pitchFamily="34" charset="0"/>
              </a:rPr>
              <a:t>Φ </a:t>
            </a:r>
            <a:r>
              <a:rPr lang="fr-CH" sz="1600" dirty="0">
                <a:latin typeface="Calibri Light" panose="020F0302020204030204" pitchFamily="34" charset="0"/>
                <a:cs typeface="Calibri Light" panose="020F0302020204030204" pitchFamily="34" charset="0"/>
              </a:rPr>
              <a:t>have been </a:t>
            </a:r>
            <a:r>
              <a:rPr lang="fr-CH" sz="1600" dirty="0" err="1">
                <a:latin typeface="Calibri Light" panose="020F0302020204030204" pitchFamily="34" charset="0"/>
                <a:cs typeface="Calibri Light" panose="020F0302020204030204" pitchFamily="34" charset="0"/>
              </a:rPr>
              <a:t>proposed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including</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Pearson's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contingency</a:t>
            </a:r>
            <a:r>
              <a:rPr lang="fr-CH" sz="1600" dirty="0">
                <a:latin typeface="Calibri Light" panose="020F0302020204030204" pitchFamily="34" charset="0"/>
                <a:cs typeface="Calibri Light" panose="020F0302020204030204" pitchFamily="34" charset="0"/>
              </a:rPr>
              <a:t> coefficient </a:t>
            </a:r>
            <a:r>
              <a:rPr lang="fr-CH" sz="1600" i="1" dirty="0">
                <a:latin typeface="Calibri Light" panose="020F0302020204030204" pitchFamily="34" charset="0"/>
                <a:cs typeface="Calibri Light" panose="020F0302020204030204" pitchFamily="34" charset="0"/>
              </a:rPr>
              <a:t>C</a:t>
            </a:r>
            <a:r>
              <a:rPr lang="fr-CH" sz="1600" dirty="0">
                <a:latin typeface="Calibri Light" panose="020F0302020204030204" pitchFamily="34" charset="0"/>
                <a:cs typeface="Calibri Light" panose="020F0302020204030204" pitchFamily="34" charset="0"/>
              </a:rPr>
              <a:t>, and </a:t>
            </a:r>
            <a:r>
              <a:rPr lang="fr-CH" sz="1600" dirty="0" err="1">
                <a:latin typeface="Calibri Light" panose="020F0302020204030204" pitchFamily="34" charset="0"/>
                <a:cs typeface="Calibri Light" panose="020F0302020204030204" pitchFamily="34" charset="0"/>
              </a:rPr>
              <a:t>Cramer's</a:t>
            </a:r>
            <a:r>
              <a:rPr lang="fr-CH" sz="1600" dirty="0">
                <a:latin typeface="Calibri Light" panose="020F0302020204030204" pitchFamily="34" charset="0"/>
                <a:cs typeface="Calibri Light" panose="020F0302020204030204" pitchFamily="34" charset="0"/>
              </a:rPr>
              <a:t> </a:t>
            </a:r>
            <a:r>
              <a:rPr lang="fr-CH" sz="1600" i="1" dirty="0">
                <a:latin typeface="Calibri Light" panose="020F0302020204030204" pitchFamily="34" charset="0"/>
                <a:cs typeface="Calibri Light" panose="020F0302020204030204" pitchFamily="34" charset="0"/>
              </a:rPr>
              <a:t>V</a:t>
            </a:r>
            <a:r>
              <a:rPr lang="fr-CH" sz="1600" dirty="0">
                <a:latin typeface="Calibri Light" panose="020F0302020204030204" pitchFamily="34" charset="0"/>
                <a:cs typeface="Calibri Light" panose="020F0302020204030204" pitchFamily="34" charset="0"/>
              </a:rPr>
              <a:t>.</a:t>
            </a:r>
          </a:p>
          <a:p>
            <a:pPr marL="0" indent="0">
              <a:buNone/>
            </a:pPr>
            <a:endParaRPr lang="fr-CH" sz="1600" dirty="0">
              <a:latin typeface="Times New Roman" panose="02020603050405020304" pitchFamily="18" charset="0"/>
              <a:cs typeface="Times New Roman" panose="02020603050405020304" pitchFamily="18" charset="0"/>
            </a:endParaRPr>
          </a:p>
          <a:p>
            <a:r>
              <a:rPr lang="fr-CH" sz="1600" dirty="0">
                <a:latin typeface="Calibri Light" panose="020F0302020204030204" pitchFamily="34" charset="0"/>
                <a:cs typeface="Calibri Light" panose="020F0302020204030204" pitchFamily="34" charset="0"/>
              </a:rPr>
              <a:t>R package </a:t>
            </a:r>
            <a:r>
              <a:rPr lang="fr-CH" sz="1600" dirty="0" err="1">
                <a:latin typeface="Courier New" panose="02070309020205020404" pitchFamily="49" charset="0"/>
                <a:cs typeface="Courier New" panose="02070309020205020404" pitchFamily="49" charset="0"/>
              </a:rPr>
              <a:t>DescTools</a:t>
            </a:r>
            <a:r>
              <a:rPr lang="fr-CH" sz="1600" dirty="0">
                <a:latin typeface="Times New Roman" panose="02020603050405020304" pitchFamily="18" charset="0"/>
                <a:cs typeface="Times New Roman" panose="02020603050405020304" pitchFamily="18" charset="0"/>
              </a:rPr>
              <a:t> </a:t>
            </a:r>
            <a:r>
              <a:rPr lang="fr-CH" sz="1600" dirty="0" err="1">
                <a:latin typeface="Calibri Light" panose="020F0302020204030204" pitchFamily="34" charset="0"/>
                <a:cs typeface="Calibri Light" panose="020F0302020204030204" pitchFamily="34" charset="0"/>
              </a:rPr>
              <a:t>offers</a:t>
            </a:r>
            <a:r>
              <a:rPr lang="fr-CH" sz="1600" dirty="0">
                <a:latin typeface="Calibri Light" panose="020F0302020204030204" pitchFamily="34" charset="0"/>
                <a:cs typeface="Calibri Light" panose="020F0302020204030204" pitchFamily="34" charset="0"/>
              </a:rPr>
              <a:t> a </a:t>
            </a:r>
            <a:r>
              <a:rPr lang="fr-CH" sz="1600" dirty="0" err="1">
                <a:latin typeface="Calibri Light" panose="020F0302020204030204" pitchFamily="34" charset="0"/>
                <a:cs typeface="Calibri Light" panose="020F0302020204030204" pitchFamily="34" charset="0"/>
              </a:rPr>
              <a:t>handy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function</a:t>
            </a:r>
            <a:r>
              <a:rPr lang="fr-CH" sz="1600" dirty="0">
                <a:latin typeface="Calibri Light" panose="020F0302020204030204" pitchFamily="34" charset="0"/>
                <a:cs typeface="Calibri Light" panose="020F0302020204030204" pitchFamily="34" charset="0"/>
              </a:rPr>
              <a:t> </a:t>
            </a:r>
            <a:r>
              <a:rPr lang="fr-CH" sz="1600" dirty="0" err="1">
                <a:latin typeface="Courier New" panose="02070309020205020404" pitchFamily="49" charset="0"/>
                <a:cs typeface="Courier New" panose="02070309020205020404" pitchFamily="49" charset="0"/>
              </a:rPr>
              <a:t>Assocs</a:t>
            </a:r>
            <a:r>
              <a:rPr lang="fr-CH" sz="1600" dirty="0">
                <a:latin typeface="Times New Roman" panose="02020603050405020304" pitchFamily="18" charset="0"/>
                <a:cs typeface="Times New Roman" panose="02020603050405020304" pitchFamily="18" charset="0"/>
              </a:rPr>
              <a:t> </a:t>
            </a:r>
            <a:r>
              <a:rPr lang="fr-CH" sz="1600" dirty="0" err="1">
                <a:latin typeface="Calibri Light" panose="020F0302020204030204" pitchFamily="34" charset="0"/>
                <a:cs typeface="Calibri Light" panose="020F0302020204030204" pitchFamily="34" charset="0"/>
              </a:rPr>
              <a:t>which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collects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many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effect</a:t>
            </a:r>
            <a:r>
              <a:rPr lang="fr-CH" sz="1600" dirty="0">
                <a:latin typeface="Calibri Light" panose="020F0302020204030204" pitchFamily="34" charset="0"/>
                <a:cs typeface="Calibri Light" panose="020F0302020204030204" pitchFamily="34" charset="0"/>
              </a:rPr>
              <a:t> sizes for </a:t>
            </a:r>
            <a:r>
              <a:rPr lang="fr-CH" sz="1600" dirty="0" err="1">
                <a:latin typeface="Calibri Light" panose="020F0302020204030204" pitchFamily="34" charset="0"/>
                <a:cs typeface="Calibri Light" panose="020F0302020204030204" pitchFamily="34" charset="0"/>
              </a:rPr>
              <a:t>frequency</a:t>
            </a:r>
            <a:r>
              <a:rPr lang="fr-CH" sz="1600" dirty="0">
                <a:latin typeface="Calibri Light" panose="020F0302020204030204" pitchFamily="34" charset="0"/>
                <a:cs typeface="Calibri Light" panose="020F0302020204030204" pitchFamily="34" charset="0"/>
              </a:rPr>
              <a:t> tables in a single output. </a:t>
            </a:r>
            <a:r>
              <a:rPr lang="fr-CH" sz="1600" dirty="0" err="1">
                <a:latin typeface="Calibri Light" panose="020F0302020204030204" pitchFamily="34" charset="0"/>
                <a:cs typeface="Calibri Light" panose="020F0302020204030204" pitchFamily="34" charset="0"/>
              </a:rPr>
              <a:t>Many</a:t>
            </a:r>
            <a:r>
              <a:rPr lang="fr-CH" sz="1600" dirty="0">
                <a:latin typeface="Calibri Light" panose="020F0302020204030204" pitchFamily="34" charset="0"/>
                <a:cs typeface="Calibri Light" panose="020F0302020204030204" pitchFamily="34" charset="0"/>
              </a:rPr>
              <a:t> of </a:t>
            </a:r>
            <a:r>
              <a:rPr lang="fr-CH" sz="1600" dirty="0" err="1">
                <a:latin typeface="Calibri Light" panose="020F0302020204030204" pitchFamily="34" charset="0"/>
                <a:cs typeface="Calibri Light" panose="020F0302020204030204" pitchFamily="34" charset="0"/>
              </a:rPr>
              <a:t>these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should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only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used</a:t>
            </a:r>
            <a:r>
              <a:rPr lang="fr-CH" sz="1600" dirty="0">
                <a:latin typeface="Calibri Light" panose="020F0302020204030204" pitchFamily="34" charset="0"/>
                <a:cs typeface="Calibri Light" panose="020F0302020204030204" pitchFamily="34" charset="0"/>
              </a:rPr>
              <a:t> if </a:t>
            </a:r>
            <a:r>
              <a:rPr lang="fr-CH" sz="1600" dirty="0" err="1">
                <a:latin typeface="Calibri Light" panose="020F0302020204030204" pitchFamily="34" charset="0"/>
                <a:cs typeface="Calibri Light" panose="020F0302020204030204" pitchFamily="34" charset="0"/>
              </a:rPr>
              <a:t>you</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understand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their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interpretation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however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Some</a:t>
            </a:r>
            <a:r>
              <a:rPr lang="fr-CH" sz="1600" dirty="0">
                <a:latin typeface="Calibri Light" panose="020F0302020204030204" pitchFamily="34" charset="0"/>
                <a:cs typeface="Calibri Light" panose="020F0302020204030204" pitchFamily="34" charset="0"/>
              </a:rPr>
              <a:t> of </a:t>
            </a:r>
            <a:r>
              <a:rPr lang="fr-CH" sz="1600" dirty="0" err="1">
                <a:latin typeface="Calibri Light" panose="020F0302020204030204" pitchFamily="34" charset="0"/>
                <a:cs typeface="Calibri Light" panose="020F0302020204030204" pitchFamily="34" charset="0"/>
              </a:rPr>
              <a:t>them</a:t>
            </a:r>
            <a:r>
              <a:rPr lang="fr-CH" sz="1600" dirty="0">
                <a:latin typeface="Calibri Light" panose="020F0302020204030204" pitchFamily="34" charset="0"/>
                <a:cs typeface="Calibri Light" panose="020F0302020204030204" pitchFamily="34" charset="0"/>
              </a:rPr>
              <a:t> are </a:t>
            </a:r>
            <a:r>
              <a:rPr lang="fr-CH" sz="1600" dirty="0" err="1">
                <a:latin typeface="Calibri Light" panose="020F0302020204030204" pitchFamily="34" charset="0"/>
                <a:cs typeface="Calibri Light" panose="020F0302020204030204" pitchFamily="34" charset="0"/>
              </a:rPr>
              <a:t>asymmetric</a:t>
            </a:r>
            <a:r>
              <a:rPr lang="fr-CH" sz="1600" dirty="0">
                <a:latin typeface="Calibri Light" panose="020F0302020204030204" pitchFamily="34" charset="0"/>
                <a:cs typeface="Calibri Light" panose="020F0302020204030204" pitchFamily="34" charset="0"/>
              </a:rPr>
              <a:t>, and </a:t>
            </a:r>
            <a:r>
              <a:rPr lang="fr-CH" sz="1600" dirty="0" err="1">
                <a:latin typeface="Calibri Light" panose="020F0302020204030204" pitchFamily="34" charset="0"/>
                <a:cs typeface="Calibri Light" panose="020F0302020204030204" pitchFamily="34" charset="0"/>
              </a:rPr>
              <a:t>depend</a:t>
            </a:r>
            <a:r>
              <a:rPr lang="fr-CH" sz="1600" dirty="0">
                <a:latin typeface="Calibri Light" panose="020F0302020204030204" pitchFamily="34" charset="0"/>
                <a:cs typeface="Calibri Light" panose="020F0302020204030204" pitchFamily="34" charset="0"/>
              </a:rPr>
              <a:t> on </a:t>
            </a:r>
            <a:r>
              <a:rPr lang="fr-CH" sz="1600" dirty="0" err="1">
                <a:latin typeface="Calibri Light" panose="020F0302020204030204" pitchFamily="34" charset="0"/>
                <a:cs typeface="Calibri Light" panose="020F0302020204030204" pitchFamily="34" charset="0"/>
              </a:rPr>
              <a:t>which</a:t>
            </a:r>
            <a:r>
              <a:rPr lang="fr-CH" sz="1600" dirty="0">
                <a:latin typeface="Calibri Light" panose="020F0302020204030204" pitchFamily="34" charset="0"/>
                <a:cs typeface="Calibri Light" panose="020F0302020204030204" pitchFamily="34" charset="0"/>
              </a:rPr>
              <a:t> variable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considered</a:t>
            </a:r>
            <a:r>
              <a:rPr lang="fr-CH" sz="1600" dirty="0">
                <a:latin typeface="Calibri Light" panose="020F0302020204030204" pitchFamily="34" charset="0"/>
                <a:cs typeface="Calibri Light" panose="020F0302020204030204" pitchFamily="34" charset="0"/>
              </a:rPr>
              <a:t> the </a:t>
            </a:r>
            <a:r>
              <a:rPr lang="en-GB" sz="1600" dirty="0">
                <a:latin typeface="Calibri Light" panose="020F0302020204030204" pitchFamily="34" charset="0"/>
                <a:cs typeface="Calibri Light" panose="020F0302020204030204" pitchFamily="34" charset="0"/>
              </a:rPr>
              <a:t>“dependent”</a:t>
            </a:r>
            <a:r>
              <a:rPr lang="fr-CH" sz="1600" dirty="0">
                <a:latin typeface="Calibri Light" panose="020F0302020204030204" pitchFamily="34" charset="0"/>
                <a:cs typeface="Calibri Light" panose="020F0302020204030204" pitchFamily="34" charset="0"/>
              </a:rPr>
              <a:t> in the </a:t>
            </a:r>
            <a:r>
              <a:rPr lang="fr-CH" sz="1600" dirty="0" err="1">
                <a:latin typeface="Calibri Light" panose="020F0302020204030204" pitchFamily="34" charset="0"/>
                <a:cs typeface="Calibri Light" panose="020F0302020204030204" pitchFamily="34" charset="0"/>
              </a:rPr>
              <a:t>analysis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Generally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speaking</a:t>
            </a:r>
            <a:r>
              <a:rPr lang="fr-CH" sz="1600" dirty="0">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Cramer's</a:t>
            </a:r>
            <a:r>
              <a:rPr lang="fr-CH" sz="1600" dirty="0">
                <a:solidFill>
                  <a:srgbClr val="0070C0"/>
                </a:solidFill>
                <a:latin typeface="Calibri Light" panose="020F0302020204030204" pitchFamily="34" charset="0"/>
                <a:cs typeface="Calibri Light" panose="020F0302020204030204" pitchFamily="34" charset="0"/>
              </a:rPr>
              <a:t> </a:t>
            </a:r>
            <a:r>
              <a:rPr lang="fr-CH" sz="1600" i="1" dirty="0">
                <a:solidFill>
                  <a:srgbClr val="0070C0"/>
                </a:solidFill>
                <a:latin typeface="Calibri Light" panose="020F0302020204030204" pitchFamily="34" charset="0"/>
                <a:cs typeface="Calibri Light" panose="020F0302020204030204" pitchFamily="34" charset="0"/>
              </a:rPr>
              <a:t>V</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may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most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useful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measure</a:t>
            </a:r>
            <a:r>
              <a:rPr lang="fr-CH" sz="1600" dirty="0">
                <a:latin typeface="Calibri Light" panose="020F0302020204030204" pitchFamily="34" charset="0"/>
                <a:cs typeface="Calibri Light" panose="020F0302020204030204" pitchFamily="34" charset="0"/>
              </a:rPr>
              <a:t> for a chi-square test,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V=0 </a:t>
            </a:r>
            <a:r>
              <a:rPr lang="fr-CH" sz="1600" dirty="0" err="1">
                <a:latin typeface="Calibri Light" panose="020F0302020204030204" pitchFamily="34" charset="0"/>
                <a:cs typeface="Calibri Light" panose="020F0302020204030204" pitchFamily="34" charset="0"/>
              </a:rPr>
              <a:t>denoting</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complete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independence</a:t>
            </a:r>
            <a:r>
              <a:rPr lang="fr-CH" sz="1600" dirty="0">
                <a:latin typeface="Calibri Light" panose="020F0302020204030204" pitchFamily="34" charset="0"/>
                <a:cs typeface="Calibri Light" panose="020F0302020204030204" pitchFamily="34" charset="0"/>
              </a:rPr>
              <a:t> and V=1 </a:t>
            </a:r>
            <a:r>
              <a:rPr lang="fr-CH" sz="1600" dirty="0" err="1">
                <a:latin typeface="Calibri Light" panose="020F0302020204030204" pitchFamily="34" charset="0"/>
                <a:cs typeface="Calibri Light" panose="020F0302020204030204" pitchFamily="34" charset="0"/>
              </a:rPr>
              <a:t>denoting</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perfect</a:t>
            </a:r>
            <a:r>
              <a:rPr lang="fr-CH" sz="1600" dirty="0">
                <a:latin typeface="Calibri Light" panose="020F0302020204030204" pitchFamily="34" charset="0"/>
                <a:cs typeface="Calibri Light" panose="020F0302020204030204" pitchFamily="34" charset="0"/>
              </a:rPr>
              <a:t> association.</a:t>
            </a:r>
          </a:p>
          <a:p>
            <a:endParaRPr lang="fr-CH" sz="1600" dirty="0">
              <a:latin typeface="Times New Roman" panose="02020603050405020304" pitchFamily="18" charset="0"/>
              <a:cs typeface="Times New Roman" panose="02020603050405020304" pitchFamily="18" charset="0"/>
            </a:endParaRPr>
          </a:p>
          <a:p>
            <a:r>
              <a:rPr lang="fr-CH" sz="1600" dirty="0">
                <a:latin typeface="Calibri Light" panose="020F0302020204030204" pitchFamily="34" charset="0"/>
                <a:cs typeface="Calibri Light" panose="020F0302020204030204" pitchFamily="34" charset="0"/>
              </a:rPr>
              <a:t>In large tables, </a:t>
            </a:r>
            <a:r>
              <a:rPr lang="fr-CH" sz="1600" dirty="0" err="1">
                <a:latin typeface="Calibri Light" panose="020F0302020204030204" pitchFamily="34" charset="0"/>
                <a:cs typeface="Calibri Light" panose="020F0302020204030204" pitchFamily="34" charset="0"/>
              </a:rPr>
              <a:t>these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effect</a:t>
            </a:r>
            <a:r>
              <a:rPr lang="fr-CH" sz="1600" dirty="0">
                <a:latin typeface="Calibri Light" panose="020F0302020204030204" pitchFamily="34" charset="0"/>
                <a:cs typeface="Calibri Light" panose="020F0302020204030204" pitchFamily="34" charset="0"/>
              </a:rPr>
              <a:t> sizes can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misleading</a:t>
            </a:r>
            <a:r>
              <a:rPr lang="fr-CH" sz="1600" dirty="0">
                <a:latin typeface="Calibri Light" panose="020F0302020204030204" pitchFamily="34" charset="0"/>
                <a:cs typeface="Calibri Light" panose="020F0302020204030204" pitchFamily="34" charset="0"/>
              </a:rPr>
              <a:t> and </a:t>
            </a:r>
            <a:r>
              <a:rPr lang="fr-CH" sz="1600" dirty="0" err="1">
                <a:latin typeface="Calibri Light" panose="020F0302020204030204" pitchFamily="34" charset="0"/>
                <a:cs typeface="Calibri Light" panose="020F0302020204030204" pitchFamily="34" charset="0"/>
              </a:rPr>
              <a:t>reductive</a:t>
            </a:r>
            <a:r>
              <a:rPr lang="fr-CH" sz="1600" dirty="0">
                <a:latin typeface="Calibri Light" panose="020F0302020204030204" pitchFamily="34" charset="0"/>
                <a:cs typeface="Calibri Light" panose="020F0302020204030204" pitchFamily="34" charset="0"/>
              </a:rPr>
              <a:t>, and </a:t>
            </a:r>
            <a:r>
              <a:rPr lang="fr-CH" sz="1600" dirty="0" err="1">
                <a:latin typeface="Calibri Light" panose="020F0302020204030204" pitchFamily="34" charset="0"/>
                <a:cs typeface="Calibri Light" panose="020F0302020204030204" pitchFamily="34" charset="0"/>
              </a:rPr>
              <a:t>it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usually</a:t>
            </a:r>
            <a:r>
              <a:rPr lang="fr-CH" sz="1600" dirty="0">
                <a:latin typeface="Calibri Light" panose="020F0302020204030204" pitchFamily="34" charset="0"/>
                <a:cs typeface="Calibri Light" panose="020F0302020204030204" pitchFamily="34" charset="0"/>
              </a:rPr>
              <a:t> more </a:t>
            </a:r>
            <a:r>
              <a:rPr lang="fr-CH" sz="1600" dirty="0" err="1">
                <a:latin typeface="Calibri Light" panose="020F0302020204030204" pitchFamily="34" charset="0"/>
                <a:cs typeface="Calibri Light" panose="020F0302020204030204" pitchFamily="34" charset="0"/>
              </a:rPr>
              <a:t>interesting</a:t>
            </a:r>
            <a:r>
              <a:rPr lang="fr-CH" sz="1600" dirty="0">
                <a:latin typeface="Calibri Light" panose="020F0302020204030204" pitchFamily="34" charset="0"/>
                <a:cs typeface="Calibri Light" panose="020F0302020204030204" pitchFamily="34" charset="0"/>
              </a:rPr>
              <a:t> to </a:t>
            </a:r>
            <a:r>
              <a:rPr lang="fr-CH" sz="1600" dirty="0" err="1">
                <a:latin typeface="Calibri Light" panose="020F0302020204030204" pitchFamily="34" charset="0"/>
                <a:cs typeface="Calibri Light" panose="020F0302020204030204" pitchFamily="34" charset="0"/>
              </a:rPr>
              <a:t>conduct</a:t>
            </a:r>
            <a:r>
              <a:rPr lang="fr-CH" sz="1600" dirty="0">
                <a:latin typeface="Calibri Light" panose="020F0302020204030204" pitchFamily="34" charset="0"/>
                <a:cs typeface="Calibri Light" panose="020F0302020204030204" pitchFamily="34" charset="0"/>
              </a:rPr>
              <a:t> a </a:t>
            </a:r>
            <a:r>
              <a:rPr lang="fr-CH" sz="1600" dirty="0" err="1">
                <a:latin typeface="Calibri Light" panose="020F0302020204030204" pitchFamily="34" charset="0"/>
                <a:cs typeface="Calibri Light" panose="020F0302020204030204" pitchFamily="34" charset="0"/>
              </a:rPr>
              <a:t>residual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analysis</a:t>
            </a:r>
            <a:r>
              <a:rPr lang="fr-CH" sz="1600" dirty="0">
                <a:latin typeface="Calibri Light" panose="020F0302020204030204" pitchFamily="34" charset="0"/>
                <a:cs typeface="Calibri Light" panose="020F0302020204030204" pitchFamily="34" charset="0"/>
              </a:rPr>
              <a:t> to </a:t>
            </a:r>
            <a:r>
              <a:rPr lang="fr-CH" sz="1600" dirty="0" err="1">
                <a:latin typeface="Calibri Light" panose="020F0302020204030204" pitchFamily="34" charset="0"/>
                <a:cs typeface="Calibri Light" panose="020F0302020204030204" pitchFamily="34" charset="0"/>
              </a:rPr>
              <a:t>identify</a:t>
            </a:r>
            <a:r>
              <a:rPr lang="fr-CH" sz="1600" dirty="0">
                <a:latin typeface="Calibri Light" panose="020F0302020204030204" pitchFamily="34" charset="0"/>
                <a:cs typeface="Calibri Light" panose="020F0302020204030204" pitchFamily="34" charset="0"/>
              </a:rPr>
              <a:t> a </a:t>
            </a:r>
            <a:r>
              <a:rPr lang="fr-CH" sz="1600" dirty="0" err="1">
                <a:latin typeface="Calibri Light" panose="020F0302020204030204" pitchFamily="34" charset="0"/>
                <a:cs typeface="Calibri Light" panose="020F0302020204030204" pitchFamily="34" charset="0"/>
              </a:rPr>
              <a:t>specific</a:t>
            </a:r>
            <a:r>
              <a:rPr lang="fr-CH" sz="1600" dirty="0">
                <a:latin typeface="Calibri Light" panose="020F0302020204030204" pitchFamily="34" charset="0"/>
                <a:cs typeface="Calibri Light" panose="020F0302020204030204" pitchFamily="34" charset="0"/>
              </a:rPr>
              <a:t> pattern of </a:t>
            </a:r>
            <a:r>
              <a:rPr lang="fr-CH" sz="1600" dirty="0" err="1">
                <a:latin typeface="Calibri Light" panose="020F0302020204030204" pitchFamily="34" charset="0"/>
                <a:cs typeface="Calibri Light" panose="020F0302020204030204" pitchFamily="34" charset="0"/>
              </a:rPr>
              <a:t>effects</a:t>
            </a:r>
            <a:r>
              <a:rPr lang="fr-CH" sz="1600" dirty="0">
                <a:latin typeface="Calibri Light" panose="020F0302020204030204" pitchFamily="34" charset="0"/>
                <a:cs typeface="Calibri Light" panose="020F0302020204030204" pitchFamily="34" charset="0"/>
              </a:rPr>
              <a:t>.</a:t>
            </a: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73229099-A906-43A5-BFCB-581FC1BFFFC8}"/>
              </a:ext>
            </a:extLst>
          </p:cNvPr>
          <p:cNvGrpSpPr/>
          <p:nvPr/>
        </p:nvGrpSpPr>
        <p:grpSpPr>
          <a:xfrm>
            <a:off x="7968208" y="2204864"/>
            <a:ext cx="2016224" cy="648072"/>
            <a:chOff x="6096000" y="2420888"/>
            <a:chExt cx="2016224" cy="648072"/>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0A9746D-3D3C-4FEB-8441-352FC54BD48D}"/>
                    </a:ext>
                  </a:extLst>
                </p:cNvPr>
                <p:cNvSpPr txBox="1"/>
                <p:nvPr/>
              </p:nvSpPr>
              <p:spPr>
                <a:xfrm>
                  <a:off x="6384032" y="2552213"/>
                  <a:ext cx="1379673" cy="3727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2000" i="1" smtClean="0">
                            <a:latin typeface="Cambria Math" panose="02040503050406030204" pitchFamily="18" charset="0"/>
                          </a:rPr>
                          <m:t>Φ</m:t>
                        </m:r>
                        <m:r>
                          <a:rPr lang="en-US" sz="2000" b="0" i="1" smtClean="0">
                            <a:latin typeface="Cambria Math" panose="02040503050406030204" pitchFamily="18" charset="0"/>
                          </a:rPr>
                          <m:t>= </m:t>
                        </m:r>
                        <m:rad>
                          <m:radPr>
                            <m:degHide m:val="on"/>
                            <m:ctrlPr>
                              <a:rPr lang="en-CH" sz="2000" i="1" smtClean="0">
                                <a:latin typeface="Cambria Math" panose="02040503050406030204" pitchFamily="18" charset="0"/>
                              </a:rPr>
                            </m:ctrlPr>
                          </m:radPr>
                          <m:deg/>
                          <m:e>
                            <m:f>
                              <m:fPr>
                                <m:type m:val="lin"/>
                                <m:ctrlPr>
                                  <a:rPr lang="en-CH" sz="2000" i="1" smtClean="0">
                                    <a:latin typeface="Cambria Math" panose="02040503050406030204" pitchFamily="18" charset="0"/>
                                  </a:rPr>
                                </m:ctrlPr>
                              </m:fPr>
                              <m:num>
                                <m:sSup>
                                  <m:sSupPr>
                                    <m:ctrlPr>
                                      <a:rPr lang="en-CH" sz="2000" i="1" smtClean="0">
                                        <a:latin typeface="Cambria Math" panose="02040503050406030204" pitchFamily="18" charset="0"/>
                                      </a:rPr>
                                    </m:ctrlPr>
                                  </m:sSupPr>
                                  <m:e>
                                    <m:r>
                                      <m:rPr>
                                        <m:sty m:val="p"/>
                                      </m:rPr>
                                      <a:rPr lang="el-GR" sz="2000" i="1" smtClean="0">
                                        <a:latin typeface="Cambria Math" panose="02040503050406030204" pitchFamily="18" charset="0"/>
                                      </a:rPr>
                                      <m:t>χ</m:t>
                                    </m:r>
                                  </m:e>
                                  <m:sup>
                                    <m:r>
                                      <a:rPr lang="en-US" sz="2000" b="0" i="1" smtClean="0">
                                        <a:latin typeface="Cambria Math" panose="02040503050406030204" pitchFamily="18" charset="0"/>
                                      </a:rPr>
                                      <m:t>2</m:t>
                                    </m:r>
                                  </m:sup>
                                </m:sSup>
                              </m:num>
                              <m:den>
                                <m:r>
                                  <a:rPr lang="en-US" sz="2000" b="0" i="1" smtClean="0">
                                    <a:latin typeface="Cambria Math" panose="02040503050406030204" pitchFamily="18" charset="0"/>
                                  </a:rPr>
                                  <m:t>𝑛</m:t>
                                </m:r>
                              </m:den>
                            </m:f>
                          </m:e>
                        </m:rad>
                      </m:oMath>
                    </m:oMathPara>
                  </a14:m>
                  <a:endParaRPr lang="en-CH" sz="2000"/>
                </a:p>
              </p:txBody>
            </p:sp>
          </mc:Choice>
          <mc:Fallback xmlns="">
            <p:sp>
              <p:nvSpPr>
                <p:cNvPr id="5" name="TextBox 4">
                  <a:extLst>
                    <a:ext uri="{FF2B5EF4-FFF2-40B4-BE49-F238E27FC236}">
                      <a16:creationId xmlns:a16="http://schemas.microsoft.com/office/drawing/2014/main" id="{B0A9746D-3D3C-4FEB-8441-352FC54BD48D}"/>
                    </a:ext>
                  </a:extLst>
                </p:cNvPr>
                <p:cNvSpPr txBox="1">
                  <a:spLocks noRot="1" noChangeAspect="1" noMove="1" noResize="1" noEditPoints="1" noAdjustHandles="1" noChangeArrowheads="1" noChangeShapeType="1" noTextEdit="1"/>
                </p:cNvSpPr>
                <p:nvPr/>
              </p:nvSpPr>
              <p:spPr>
                <a:xfrm>
                  <a:off x="6384032" y="2552213"/>
                  <a:ext cx="1379673" cy="372731"/>
                </a:xfrm>
                <a:prstGeom prst="rect">
                  <a:avLst/>
                </a:prstGeom>
                <a:blipFill>
                  <a:blip r:embed="rId2"/>
                  <a:stretch>
                    <a:fillRect l="-3524" t="-119672" r="-44493" b="-206557"/>
                  </a:stretch>
                </a:blipFill>
              </p:spPr>
              <p:txBody>
                <a:bodyPr/>
                <a:lstStyle/>
                <a:p>
                  <a:r>
                    <a:rPr lang="en-CH">
                      <a:noFill/>
                    </a:rPr>
                    <a:t> </a:t>
                  </a:r>
                </a:p>
              </p:txBody>
            </p:sp>
          </mc:Fallback>
        </mc:AlternateContent>
        <p:sp>
          <p:nvSpPr>
            <p:cNvPr id="8" name="Rectangle 7">
              <a:extLst>
                <a:ext uri="{FF2B5EF4-FFF2-40B4-BE49-F238E27FC236}">
                  <a16:creationId xmlns:a16="http://schemas.microsoft.com/office/drawing/2014/main" id="{D59D20FC-8089-42C1-99AC-E5F8FEF2E644}"/>
                </a:ext>
              </a:extLst>
            </p:cNvPr>
            <p:cNvSpPr/>
            <p:nvPr/>
          </p:nvSpPr>
          <p:spPr>
            <a:xfrm>
              <a:off x="6096000" y="2420888"/>
              <a:ext cx="2016224" cy="648072"/>
            </a:xfrm>
            <a:prstGeom prst="rect">
              <a:avLst/>
            </a:prstGeom>
            <a:no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spTree>
    <p:extLst>
      <p:ext uri="{BB962C8B-B14F-4D97-AF65-F5344CB8AC3E}">
        <p14:creationId xmlns:p14="http://schemas.microsoft.com/office/powerpoint/2010/main" val="2671628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9416" y="1516435"/>
            <a:ext cx="5760640" cy="5008909"/>
          </a:xfrm>
        </p:spPr>
        <p:txBody>
          <a:bodyPr>
            <a:normAutofit/>
          </a:bodyPr>
          <a:lstStyle/>
          <a:p>
            <a:pPr marL="400050">
              <a:buFont typeface="+mj-lt"/>
              <a:buAutoNum type="arabicPeriod"/>
            </a:pPr>
            <a:r>
              <a:rPr lang="en-US" sz="2000" dirty="0">
                <a:solidFill>
                  <a:schemeClr val="accent1">
                    <a:lumMod val="75000"/>
                  </a:schemeClr>
                </a:solidFill>
                <a:latin typeface="Tw Cen MT Condensed Extra Bold" panose="020B0803020202020204" pitchFamily="34" charset="0"/>
                <a:ea typeface="Verdana" panose="020B0604030504040204" pitchFamily="34" charset="0"/>
                <a:cs typeface="Calibri Light" panose="020F0302020204030204" pitchFamily="34" charset="0"/>
              </a:rPr>
              <a:t>Analysis of frequency tables</a:t>
            </a:r>
          </a:p>
          <a:p>
            <a:pPr marL="857250" lvl="1" indent="-342900">
              <a:buFont typeface="+mj-lt"/>
              <a:buAutoNum type="alphaUcPeriod"/>
            </a:pPr>
            <a:r>
              <a:rPr lang="en-US" sz="18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Proportions and binomial tests</a:t>
            </a:r>
          </a:p>
          <a:p>
            <a:pPr marL="857250" lvl="1" indent="-342900">
              <a:buFont typeface="+mj-lt"/>
              <a:buAutoNum type="alphaUcPeriod"/>
            </a:pPr>
            <a:r>
              <a:rPr lang="en-US" sz="18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2 × 2 tables – Odds ratios</a:t>
            </a:r>
          </a:p>
          <a:p>
            <a:pPr marL="857250" lvl="1" indent="-342900">
              <a:buFont typeface="+mj-lt"/>
              <a:buAutoNum type="alphaUcPeriod"/>
            </a:pPr>
            <a:r>
              <a:rPr lang="en-US" sz="18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A × B tables – Chi-square analysis</a:t>
            </a:r>
          </a:p>
          <a:p>
            <a:pPr marL="857250" lvl="1" indent="-342900">
              <a:buFont typeface="+mj-lt"/>
              <a:buAutoNum type="alphaUcPeriod"/>
            </a:pPr>
            <a:r>
              <a:rPr lang="en-US" sz="18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A × B × C tables – Log-linear analysis</a:t>
            </a:r>
          </a:p>
          <a:p>
            <a:pPr marL="400050">
              <a:buFont typeface="+mj-lt"/>
              <a:buAutoNum type="arabicPeriod"/>
            </a:pPr>
            <a:r>
              <a:rPr lang="en-US" sz="2000" dirty="0">
                <a:solidFill>
                  <a:schemeClr val="accent1">
                    <a:lumMod val="75000"/>
                  </a:schemeClr>
                </a:solidFill>
                <a:latin typeface="Tw Cen MT Condensed Extra Bold" panose="020B0803020202020204" pitchFamily="34" charset="0"/>
                <a:ea typeface="Verdana" panose="020B0604030504040204" pitchFamily="34" charset="0"/>
                <a:cs typeface="Calibri Light" panose="020F0302020204030204" pitchFamily="34" charset="0"/>
              </a:rPr>
              <a:t>Binary logistic regression</a:t>
            </a:r>
          </a:p>
          <a:p>
            <a:pPr marL="857250" lvl="1" indent="-342900">
              <a:buFont typeface="+mj-lt"/>
              <a:buAutoNum type="alphaUcPeriod"/>
            </a:pPr>
            <a:r>
              <a:rPr lang="en-US" sz="18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Two-group difference</a:t>
            </a:r>
          </a:p>
          <a:p>
            <a:pPr marL="857250" lvl="1" indent="-342900">
              <a:buFont typeface="+mj-lt"/>
              <a:buAutoNum type="alphaUcPeriod"/>
            </a:pPr>
            <a:r>
              <a:rPr lang="en-US" sz="18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Continuous predictor</a:t>
            </a:r>
          </a:p>
          <a:p>
            <a:pPr marL="857250" lvl="1" indent="-342900">
              <a:buFont typeface="+mj-lt"/>
              <a:buAutoNum type="alphaUcPeriod"/>
            </a:pPr>
            <a:r>
              <a:rPr lang="en-US" sz="18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Multiple predictors</a:t>
            </a:r>
          </a:p>
          <a:p>
            <a:pPr marL="857250" lvl="1" indent="-342900">
              <a:buFont typeface="+mj-lt"/>
              <a:buAutoNum type="alphaUcPeriod"/>
            </a:pPr>
            <a:r>
              <a:rPr lang="en-US" sz="18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Model fit and diagnostics</a:t>
            </a:r>
          </a:p>
          <a:p>
            <a:pPr marL="857250" lvl="1" indent="-342900">
              <a:buFont typeface="+mj-lt"/>
              <a:buAutoNum type="alphaUcPeriod"/>
            </a:pPr>
            <a:r>
              <a:rPr lang="en-US" sz="18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Extensions to logistic regression</a:t>
            </a:r>
          </a:p>
          <a:p>
            <a:pPr marL="400050">
              <a:buFont typeface="+mj-lt"/>
              <a:buAutoNum type="arabicPeriod"/>
            </a:pPr>
            <a:r>
              <a:rPr lang="en-US" sz="2000" dirty="0">
                <a:solidFill>
                  <a:schemeClr val="accent1">
                    <a:lumMod val="75000"/>
                  </a:schemeClr>
                </a:solidFill>
                <a:latin typeface="Tw Cen MT Condensed Extra Bold" panose="020B0803020202020204" pitchFamily="34" charset="0"/>
                <a:ea typeface="Verdana" panose="020B0604030504040204" pitchFamily="34" charset="0"/>
                <a:cs typeface="Calibri Light" panose="020F0302020204030204" pitchFamily="34" charset="0"/>
              </a:rPr>
              <a:t>Analysis of paired categorical data</a:t>
            </a:r>
          </a:p>
          <a:p>
            <a:pPr marL="0" indent="0">
              <a:buNone/>
            </a:pPr>
            <a:endParaRPr lang="en-US" sz="2800" dirty="0">
              <a:latin typeface="Tw Cen MT Condensed Extra Bold" panose="020B0803020202020204" pitchFamily="34" charset="0"/>
              <a:cs typeface="Calibri Light" panose="020F0302020204030204" pitchFamily="34" charset="0"/>
            </a:endParaRPr>
          </a:p>
          <a:p>
            <a:pPr marL="0" indent="0">
              <a:buNone/>
            </a:pPr>
            <a:endParaRPr lang="en-US" sz="2800" dirty="0">
              <a:latin typeface="Tw Cen MT Condensed Extra Bold" panose="020B0803020202020204" pitchFamily="34" charset="0"/>
              <a:cs typeface="Calibri Light" panose="020F0302020204030204" pitchFamily="34" charset="0"/>
            </a:endParaRPr>
          </a:p>
          <a:p>
            <a:endParaRPr lang="en-US" sz="2800" dirty="0">
              <a:latin typeface="Tw Cen MT Condensed Extra Bold" panose="020B0803020202020204" pitchFamily="34" charset="0"/>
              <a:cs typeface="Calibri Light" panose="020F0302020204030204" pitchFamily="34" charset="0"/>
            </a:endParaRPr>
          </a:p>
          <a:p>
            <a:endParaRPr lang="fr-CH" sz="2800" dirty="0">
              <a:latin typeface="Tw Cen MT Condensed Extra Bold" panose="020B080302020202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1" y="292297"/>
            <a:ext cx="597666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Contents</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3013714-2F03-49B2-93E5-2B38C0073A08}"/>
              </a:ext>
            </a:extLst>
          </p:cNvPr>
          <p:cNvSpPr>
            <a:spLocks noGrp="1"/>
          </p:cNvSpPr>
          <p:nvPr>
            <p:ph type="sldNum" sz="quarter" idx="12"/>
          </p:nvPr>
        </p:nvSpPr>
        <p:spPr/>
        <p:txBody>
          <a:bodyPr/>
          <a:lstStyle/>
          <a:p>
            <a:fld id="{C1FDBBE5-22A6-4526-9CE2-8F57881DBE87}" type="slidenum">
              <a:rPr lang="en-GB" smtClean="0"/>
              <a:t>4</a:t>
            </a:fld>
            <a:endParaRPr lang="en-GB"/>
          </a:p>
        </p:txBody>
      </p:sp>
    </p:spTree>
    <p:extLst>
      <p:ext uri="{BB962C8B-B14F-4D97-AF65-F5344CB8AC3E}">
        <p14:creationId xmlns:p14="http://schemas.microsoft.com/office/powerpoint/2010/main" val="3451087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40</a:t>
            </a:fld>
            <a:endParaRPr lang="en-GB"/>
          </a:p>
        </p:txBody>
      </p: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Effect sizes for A × B tables</a:t>
            </a:r>
            <a:endParaRPr lang="en-GB" sz="320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8928992" cy="4925144"/>
          </a:xfrm>
        </p:spPr>
        <p:txBody>
          <a:bodyPr>
            <a:normAutofit/>
          </a:bodyPr>
          <a:lstStyle/>
          <a:p>
            <a:r>
              <a:rPr lang="en-US" sz="1600" dirty="0">
                <a:latin typeface="Calibri Light" panose="020F0302020204030204" pitchFamily="34" charset="0"/>
                <a:cs typeface="Calibri Light" panose="020F0302020204030204" pitchFamily="34" charset="0"/>
              </a:rPr>
              <a:t>For the cat food and fear data:</a:t>
            </a:r>
            <a:endParaRPr lang="fr-CH" sz="1600" dirty="0">
              <a:latin typeface="Calibri Light" panose="020F0302020204030204" pitchFamily="34" charset="0"/>
              <a:cs typeface="Calibri Light" panose="020F0302020204030204" pitchFamily="34" charset="0"/>
            </a:endParaRPr>
          </a:p>
          <a:p>
            <a:endParaRPr lang="fr-CH" sz="16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9E9E9F0-B26F-4FFC-B058-00144879BBC1}"/>
              </a:ext>
            </a:extLst>
          </p:cNvPr>
          <p:cNvSpPr txBox="1"/>
          <p:nvPr/>
        </p:nvSpPr>
        <p:spPr>
          <a:xfrm>
            <a:off x="870920" y="2276872"/>
            <a:ext cx="4920907" cy="3785652"/>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vl2pPr marL="0" lvl="1">
              <a:defRPr sz="1200">
                <a:latin typeface="Courier New" panose="02070309020205020404" pitchFamily="49" charset="0"/>
                <a:cs typeface="Courier New" panose="02070309020205020404" pitchFamily="49" charset="0"/>
              </a:defRPr>
            </a:lvl2pPr>
          </a:lstStyle>
          <a:p>
            <a:r>
              <a:rPr lang="en-US"/>
              <a:t>Assocs(catfood) # Weak chi-square significance!</a:t>
            </a:r>
          </a:p>
          <a:p>
            <a:endParaRPr lang="en-US"/>
          </a:p>
          <a:p>
            <a:r>
              <a:rPr lang="en-CH"/>
              <a:t> </a:t>
            </a:r>
            <a:r>
              <a:rPr lang="en-US"/>
              <a:t>                      </a:t>
            </a:r>
            <a:r>
              <a:rPr lang="en-CH"/>
              <a:t>estimate  lwr.ci  upr.ci</a:t>
            </a:r>
          </a:p>
          <a:p>
            <a:r>
              <a:rPr lang="en-CH"/>
              <a:t>Phi Coeff.               0.1232       -       -</a:t>
            </a:r>
          </a:p>
          <a:p>
            <a:r>
              <a:rPr lang="en-CH"/>
              <a:t>Contingency Coeff.       0.1223       -       -</a:t>
            </a:r>
          </a:p>
          <a:p>
            <a:r>
              <a:rPr lang="en-CH"/>
              <a:t>Cramer V                 0.1232  0.0000  0.3734</a:t>
            </a:r>
          </a:p>
          <a:p>
            <a:r>
              <a:rPr lang="en-CH"/>
              <a:t>Goodman Kruskal Gamma    0.1878 -0.3870  0.7626</a:t>
            </a:r>
          </a:p>
          <a:p>
            <a:r>
              <a:rPr lang="en-CH"/>
              <a:t>Kendall Tau-b            0.0985 -0.2059  0.4029</a:t>
            </a:r>
          </a:p>
          <a:p>
            <a:r>
              <a:rPr lang="en-CH"/>
              <a:t>Stuart Tau-c             0.1025 -0.2149  0.4199</a:t>
            </a:r>
          </a:p>
          <a:p>
            <a:r>
              <a:rPr lang="en-CH"/>
              <a:t>Somers D C|R             0.1036 -0.2172  0.4245</a:t>
            </a:r>
          </a:p>
          <a:p>
            <a:r>
              <a:rPr lang="en-CH"/>
              <a:t>Somers D R|C             0.0937 -0.1867  0.3741</a:t>
            </a:r>
          </a:p>
          <a:p>
            <a:r>
              <a:rPr lang="en-CH"/>
              <a:t>Pearson Correlation      0.1066 -0.2206  0.4122</a:t>
            </a:r>
          </a:p>
          <a:p>
            <a:r>
              <a:rPr lang="en-CH"/>
              <a:t>Spearman Correlation     0.1025 -0.2245  0.4088</a:t>
            </a:r>
          </a:p>
          <a:p>
            <a:r>
              <a:rPr lang="en-CH"/>
              <a:t>Lambda C|R               0.0000  0.0000  0.0000</a:t>
            </a:r>
          </a:p>
          <a:p>
            <a:r>
              <a:rPr lang="en-CH"/>
              <a:t>Lambda R|C               0.0588  0.0000  0.3089</a:t>
            </a:r>
          </a:p>
          <a:p>
            <a:r>
              <a:rPr lang="en-CH"/>
              <a:t>Lambda sym               0.0312  0.0000  0.1654</a:t>
            </a:r>
          </a:p>
          <a:p>
            <a:r>
              <a:rPr lang="en-CH"/>
              <a:t>Uncertainty Coeff. C|R   0.0082 -0.0339  0.0503</a:t>
            </a:r>
          </a:p>
          <a:p>
            <a:r>
              <a:rPr lang="en-CH"/>
              <a:t>Uncertainty Coeff. R|C   0.0110 -0.0457  0.0677</a:t>
            </a:r>
          </a:p>
          <a:p>
            <a:r>
              <a:rPr lang="en-CH"/>
              <a:t>Uncertainty Coeff. sym   0.0094 -0.0389  0.0577</a:t>
            </a:r>
          </a:p>
          <a:p>
            <a:r>
              <a:rPr lang="en-CH"/>
              <a:t>Mutual Information       0.0109       -       -</a:t>
            </a:r>
          </a:p>
        </p:txBody>
      </p:sp>
      <p:sp>
        <p:nvSpPr>
          <p:cNvPr id="9" name="TextBox 8">
            <a:extLst>
              <a:ext uri="{FF2B5EF4-FFF2-40B4-BE49-F238E27FC236}">
                <a16:creationId xmlns:a16="http://schemas.microsoft.com/office/drawing/2014/main" id="{8FC9F2F3-105D-4A01-9CCB-A3FC6507A61E}"/>
              </a:ext>
            </a:extLst>
          </p:cNvPr>
          <p:cNvSpPr txBox="1"/>
          <p:nvPr/>
        </p:nvSpPr>
        <p:spPr>
          <a:xfrm>
            <a:off x="6096000" y="2276872"/>
            <a:ext cx="5054986" cy="3785652"/>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vl2pPr marL="0" lvl="1">
              <a:defRPr sz="1200">
                <a:latin typeface="Courier New" panose="02070309020205020404" pitchFamily="49" charset="0"/>
                <a:cs typeface="Courier New" panose="02070309020205020404" pitchFamily="49" charset="0"/>
              </a:defRPr>
            </a:lvl2pPr>
          </a:lstStyle>
          <a:p>
            <a:r>
              <a:rPr lang="en-US"/>
              <a:t>Assocs(feartable) # Strong chi-square significance!</a:t>
            </a:r>
          </a:p>
          <a:p>
            <a:r>
              <a:rPr lang="en-CH"/>
              <a:t> </a:t>
            </a:r>
            <a:endParaRPr lang="en-US"/>
          </a:p>
          <a:p>
            <a:r>
              <a:rPr lang="en-US"/>
              <a:t>                       </a:t>
            </a:r>
            <a:r>
              <a:rPr lang="en-CH"/>
              <a:t>estimate  lwr.ci  upr.ci</a:t>
            </a:r>
          </a:p>
          <a:p>
            <a:r>
              <a:rPr lang="en-CH"/>
              <a:t>Phi Coeff.               0.5946       -       -</a:t>
            </a:r>
          </a:p>
          <a:p>
            <a:r>
              <a:rPr lang="en-CH"/>
              <a:t>Contingency Coeff.       0.5111       -       -</a:t>
            </a:r>
          </a:p>
          <a:p>
            <a:r>
              <a:rPr lang="en-CH"/>
              <a:t>Cramer V                 0.3433  0.2669  0.3950</a:t>
            </a:r>
          </a:p>
          <a:p>
            <a:r>
              <a:rPr lang="en-CH"/>
              <a:t>Goodman Kruskal Gamma    0.5327  0.4333  0.6321</a:t>
            </a:r>
          </a:p>
          <a:p>
            <a:r>
              <a:rPr lang="en-CH"/>
              <a:t>Kendall Tau-b            0.4071  0.3255  0.4886</a:t>
            </a:r>
          </a:p>
          <a:p>
            <a:r>
              <a:rPr lang="en-CH"/>
              <a:t>Stuart Tau-c             0.4006  0.3194  0.4818</a:t>
            </a:r>
          </a:p>
          <a:p>
            <a:r>
              <a:rPr lang="en-CH"/>
              <a:t>Somers D C|R             0.4006  0.3194  0.4818</a:t>
            </a:r>
          </a:p>
          <a:p>
            <a:r>
              <a:rPr lang="en-CH"/>
              <a:t>Somers D R|C             0.4136  0.3298  0.4975</a:t>
            </a:r>
          </a:p>
          <a:p>
            <a:r>
              <a:rPr lang="en-CH"/>
              <a:t>Pearson Correlation      0.4975  0.4108  0.5753</a:t>
            </a:r>
          </a:p>
          <a:p>
            <a:r>
              <a:rPr lang="en-CH"/>
              <a:t>Spearman Correlation     0.4722  0.3830  0.5528</a:t>
            </a:r>
          </a:p>
          <a:p>
            <a:r>
              <a:rPr lang="en-CH"/>
              <a:t>Lambda C|R               0.1546  0.0553  0.2539</a:t>
            </a:r>
          </a:p>
          <a:p>
            <a:r>
              <a:rPr lang="en-CH"/>
              <a:t>Lambda R|C               0.2305  0.1492  0.3117</a:t>
            </a:r>
          </a:p>
          <a:p>
            <a:r>
              <a:rPr lang="en-CH"/>
              <a:t>Lambda sym               0.1956  0.1179  0.2732</a:t>
            </a:r>
          </a:p>
          <a:p>
            <a:r>
              <a:rPr lang="en-CH"/>
              <a:t>Uncertainty Coeff. C|R   0.1504  0.1148  0.1859</a:t>
            </a:r>
          </a:p>
          <a:p>
            <a:r>
              <a:rPr lang="en-CH"/>
              <a:t>Uncertainty Coeff. R|C   0.1453  0.1099  0.1806</a:t>
            </a:r>
          </a:p>
          <a:p>
            <a:r>
              <a:rPr lang="en-CH"/>
              <a:t>Uncertainty Coeff. sym   0.1478  0.1124  0.1832</a:t>
            </a:r>
          </a:p>
          <a:p>
            <a:r>
              <a:rPr lang="en-CH"/>
              <a:t>Mutual Information       0.2906       -       -</a:t>
            </a:r>
          </a:p>
        </p:txBody>
      </p:sp>
      <p:cxnSp>
        <p:nvCxnSpPr>
          <p:cNvPr id="10" name="Straight Connector 9">
            <a:extLst>
              <a:ext uri="{FF2B5EF4-FFF2-40B4-BE49-F238E27FC236}">
                <a16:creationId xmlns:a16="http://schemas.microsoft.com/office/drawing/2014/main" id="{DCF2A8FB-FB27-426E-85E6-EAAE04054C9F}"/>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B9EDE11B-457B-4071-9327-6E6DE4FB170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Tree>
    <p:extLst>
      <p:ext uri="{BB962C8B-B14F-4D97-AF65-F5344CB8AC3E}">
        <p14:creationId xmlns:p14="http://schemas.microsoft.com/office/powerpoint/2010/main" val="39066845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492" y="3121804"/>
            <a:ext cx="9145017" cy="523220"/>
          </a:xfrm>
          <a:prstGeom prst="rect">
            <a:avLst/>
          </a:prstGeom>
          <a:noFill/>
        </p:spPr>
        <p:txBody>
          <a:bodyPr wrap="square" rtlCol="0">
            <a:spAutoFit/>
          </a:bodyPr>
          <a:lstStyle/>
          <a:p>
            <a:pPr algn="ctr"/>
            <a:r>
              <a:rPr lang="fr-CH" sz="2800" b="1" dirty="0">
                <a:solidFill>
                  <a:schemeClr val="tx2">
                    <a:lumMod val="75000"/>
                  </a:schemeClr>
                </a:solidFill>
                <a:latin typeface="Tw Cen MT" panose="020B0602020104020603" pitchFamily="34" charset="0"/>
              </a:rPr>
              <a:t>1</a:t>
            </a:r>
            <a:r>
              <a:rPr lang="fr-CH" sz="2800" b="1">
                <a:solidFill>
                  <a:schemeClr val="tx2">
                    <a:lumMod val="75000"/>
                  </a:schemeClr>
                </a:solidFill>
                <a:latin typeface="Tw Cen MT" panose="020B0602020104020603" pitchFamily="34" charset="0"/>
              </a:rPr>
              <a:t>. Analysis of frequency tables</a:t>
            </a:r>
            <a:endParaRPr lang="en-GB" sz="2800" b="1" dirty="0">
              <a:solidFill>
                <a:schemeClr val="tx2">
                  <a:lumMod val="75000"/>
                </a:schemeClr>
              </a:solidFill>
              <a:latin typeface="Tw Cen MT" panose="020B0602020104020603" pitchFamily="34" charset="0"/>
            </a:endParaRPr>
          </a:p>
        </p:txBody>
      </p:sp>
      <p:cxnSp>
        <p:nvCxnSpPr>
          <p:cNvPr id="6" name="Straight Connector 5"/>
          <p:cNvCxnSpPr/>
          <p:nvPr/>
        </p:nvCxnSpPr>
        <p:spPr>
          <a:xfrm>
            <a:off x="1416000" y="2924944"/>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836F5AD-2CF7-43D1-9AC1-2EA2FE52F9F9}"/>
              </a:ext>
            </a:extLst>
          </p:cNvPr>
          <p:cNvCxnSpPr/>
          <p:nvPr/>
        </p:nvCxnSpPr>
        <p:spPr>
          <a:xfrm>
            <a:off x="1416000" y="3861048"/>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53FE56-E95B-4F0A-A599-814602743235}"/>
              </a:ext>
            </a:extLst>
          </p:cNvPr>
          <p:cNvSpPr txBox="1"/>
          <p:nvPr/>
        </p:nvSpPr>
        <p:spPr>
          <a:xfrm>
            <a:off x="3543739" y="4119462"/>
            <a:ext cx="5104539" cy="461665"/>
          </a:xfrm>
          <a:prstGeom prst="rect">
            <a:avLst/>
          </a:prstGeom>
          <a:noFill/>
        </p:spPr>
        <p:txBody>
          <a:bodyPr wrap="none" rtlCol="0">
            <a:spAutoFit/>
          </a:bodyPr>
          <a:lstStyle/>
          <a:p>
            <a:pPr algn="ctr"/>
            <a:r>
              <a:rPr lang="en-GB" sz="2400" i="1">
                <a:solidFill>
                  <a:schemeClr val="bg2">
                    <a:lumMod val="50000"/>
                  </a:schemeClr>
                </a:solidFill>
                <a:latin typeface="Tw Cen MT" panose="020B0602020104020603" pitchFamily="34" charset="0"/>
              </a:rPr>
              <a:t>D. A × B × C tables – Log-linear analysis</a:t>
            </a:r>
            <a:endParaRPr lang="en-GB" sz="2400" i="1" dirty="0">
              <a:solidFill>
                <a:schemeClr val="bg2">
                  <a:lumMod val="50000"/>
                </a:schemeClr>
              </a:solidFill>
              <a:latin typeface="Tw Cen MT" panose="020B0602020104020603" pitchFamily="34" charset="0"/>
            </a:endParaRPr>
          </a:p>
        </p:txBody>
      </p:sp>
      <p:sp>
        <p:nvSpPr>
          <p:cNvPr id="3" name="Slide Number Placeholder 2">
            <a:extLst>
              <a:ext uri="{FF2B5EF4-FFF2-40B4-BE49-F238E27FC236}">
                <a16:creationId xmlns:a16="http://schemas.microsoft.com/office/drawing/2014/main" id="{26980DDD-BE53-4F46-BA9E-90C60CBE9D5F}"/>
              </a:ext>
            </a:extLst>
          </p:cNvPr>
          <p:cNvSpPr>
            <a:spLocks noGrp="1"/>
          </p:cNvSpPr>
          <p:nvPr>
            <p:ph type="sldNum" sz="quarter" idx="12"/>
          </p:nvPr>
        </p:nvSpPr>
        <p:spPr/>
        <p:txBody>
          <a:bodyPr/>
          <a:lstStyle/>
          <a:p>
            <a:fld id="{C1FDBBE5-22A6-4526-9CE2-8F57881DBE87}" type="slidenum">
              <a:rPr lang="en-GB" smtClean="0"/>
              <a:t>41</a:t>
            </a:fld>
            <a:endParaRPr lang="en-GB"/>
          </a:p>
        </p:txBody>
      </p:sp>
    </p:spTree>
    <p:extLst>
      <p:ext uri="{BB962C8B-B14F-4D97-AF65-F5344CB8AC3E}">
        <p14:creationId xmlns:p14="http://schemas.microsoft.com/office/powerpoint/2010/main" val="29259128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42</a:t>
            </a:fld>
            <a:endParaRPr lang="en-GB"/>
          </a:p>
        </p:txBody>
      </p: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A × B × C tables</a:t>
            </a:r>
            <a:endParaRPr lang="en-GB" sz="320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10081120" cy="4925144"/>
          </a:xfrm>
        </p:spPr>
        <p:txBody>
          <a:bodyPr>
            <a:normAutofit/>
          </a:bodyPr>
          <a:lstStyle/>
          <a:p>
            <a:r>
              <a:rPr lang="fr-CH" sz="1600">
                <a:latin typeface="Calibri Light" panose="020F0302020204030204" pitchFamily="34" charset="0"/>
                <a:cs typeface="Calibri Light" panose="020F0302020204030204" pitchFamily="34" charset="0"/>
              </a:rPr>
              <a:t>Radelet &amp; Pierce (1991) collected data from 674 homicide convictions in Florida between 1976 and 1987 (see Agresti, 2002, p.48). They cross-tabulated three factors: death penalty verdict (yes or no), defendant race (white or black) and victim race (white or black).</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We would like to find out if the association between defendant race and</a:t>
            </a:r>
            <a:br>
              <a:rPr lang="fr-CH" sz="1600">
                <a:latin typeface="Calibri Light" panose="020F0302020204030204" pitchFamily="34" charset="0"/>
                <a:cs typeface="Calibri Light" panose="020F0302020204030204" pitchFamily="34" charset="0"/>
              </a:rPr>
            </a:br>
            <a:r>
              <a:rPr lang="fr-CH" sz="1600">
                <a:latin typeface="Calibri Light" panose="020F0302020204030204" pitchFamily="34" charset="0"/>
                <a:cs typeface="Calibri Light" panose="020F0302020204030204" pitchFamily="34" charset="0"/>
              </a:rPr>
              <a:t>death penalty is modified by victim race (i.e., </a:t>
            </a:r>
            <a:r>
              <a:rPr lang="fr-CH" sz="1600">
                <a:solidFill>
                  <a:srgbClr val="0070C0"/>
                </a:solidFill>
                <a:latin typeface="Calibri Light" panose="020F0302020204030204" pitchFamily="34" charset="0"/>
                <a:cs typeface="Calibri Light" panose="020F0302020204030204" pitchFamily="34" charset="0"/>
              </a:rPr>
              <a:t>3-way interaction</a:t>
            </a:r>
            <a:r>
              <a:rPr lang="fr-CH" sz="1600">
                <a:latin typeface="Calibri Light" panose="020F0302020204030204" pitchFamily="34" charset="0"/>
                <a:cs typeface="Calibri Light" panose="020F0302020204030204" pitchFamily="34" charset="0"/>
              </a:rPr>
              <a:t>).</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In R, tables with more than 2 dimensions are always called </a:t>
            </a:r>
            <a:r>
              <a:rPr lang="fr-CH" sz="1600">
                <a:solidFill>
                  <a:srgbClr val="0070C0"/>
                </a:solidFill>
                <a:latin typeface="Calibri Light" panose="020F0302020204030204" pitchFamily="34" charset="0"/>
                <a:cs typeface="Calibri Light" panose="020F0302020204030204" pitchFamily="34" charset="0"/>
              </a:rPr>
              <a:t>arrays</a:t>
            </a:r>
            <a:r>
              <a:rPr lang="fr-CH" sz="1600">
                <a:latin typeface="Calibri Light" panose="020F0302020204030204" pitchFamily="34" charset="0"/>
                <a:cs typeface="Calibri Light" panose="020F0302020204030204" pitchFamily="34" charset="0"/>
              </a:rPr>
              <a:t>, and</a:t>
            </a:r>
            <a:br>
              <a:rPr lang="fr-CH" sz="1600">
                <a:latin typeface="Calibri Light" panose="020F0302020204030204" pitchFamily="34" charset="0"/>
                <a:cs typeface="Calibri Light" panose="020F0302020204030204" pitchFamily="34" charset="0"/>
              </a:rPr>
            </a:br>
            <a:r>
              <a:rPr lang="fr-CH" sz="1600">
                <a:latin typeface="Calibri Light" panose="020F0302020204030204" pitchFamily="34" charset="0"/>
                <a:cs typeface="Calibri Light" panose="020F0302020204030204" pitchFamily="34" charset="0"/>
              </a:rPr>
              <a:t>can be constructed easily by adding more dimensions, e.g.:</a:t>
            </a:r>
          </a:p>
          <a:p>
            <a:pPr marL="0" indent="0">
              <a:buNone/>
            </a:pPr>
            <a:endParaRPr lang="en-US" sz="1200">
              <a:latin typeface="Courier New" panose="02070309020205020404" pitchFamily="49" charset="0"/>
              <a:cs typeface="Courier New" panose="02070309020205020404" pitchFamily="49" charset="0"/>
            </a:endParaRPr>
          </a:p>
          <a:p>
            <a:pPr marL="0" indent="0">
              <a:buNone/>
            </a:pPr>
            <a:r>
              <a:rPr lang="en-US" sz="1200">
                <a:latin typeface="Courier New" panose="02070309020205020404" pitchFamily="49" charset="0"/>
                <a:cs typeface="Courier New" panose="02070309020205020404" pitchFamily="49" charset="0"/>
              </a:rPr>
              <a:t>	deathpenalty &lt;- array(data=c(53,11,414,37,0,4,16,139),</a:t>
            </a:r>
            <a:br>
              <a:rPr lang="en-US" sz="1200">
                <a:latin typeface="Courier New" panose="02070309020205020404" pitchFamily="49" charset="0"/>
                <a:cs typeface="Courier New" panose="02070309020205020404" pitchFamily="49" charset="0"/>
              </a:rPr>
            </a:br>
            <a:r>
              <a:rPr lang="en-US" sz="1200">
                <a:latin typeface="Courier New" panose="02070309020205020404" pitchFamily="49" charset="0"/>
                <a:cs typeface="Courier New" panose="02070309020205020404" pitchFamily="49" charset="0"/>
              </a:rPr>
              <a:t>		</a:t>
            </a:r>
            <a:r>
              <a:rPr lang="en-US" sz="1200" b="1">
                <a:solidFill>
                  <a:srgbClr val="0070C0"/>
                </a:solidFill>
                <a:latin typeface="Courier New" panose="02070309020205020404" pitchFamily="49" charset="0"/>
                <a:cs typeface="Courier New" panose="02070309020205020404" pitchFamily="49" charset="0"/>
              </a:rPr>
              <a:t>dim=c(2,2,2)</a:t>
            </a:r>
            <a:r>
              <a:rPr lang="en-US" sz="1200">
                <a:latin typeface="Courier New" panose="02070309020205020404" pitchFamily="49" charset="0"/>
                <a:cs typeface="Courier New" panose="02070309020205020404" pitchFamily="49" charset="0"/>
              </a:rPr>
              <a:t>, dimnames=list(Race_defendant=</a:t>
            </a:r>
            <a:br>
              <a:rPr lang="en-US" sz="1200">
                <a:latin typeface="Courier New" panose="02070309020205020404" pitchFamily="49" charset="0"/>
                <a:cs typeface="Courier New" panose="02070309020205020404" pitchFamily="49" charset="0"/>
              </a:rPr>
            </a:br>
            <a:r>
              <a:rPr lang="en-US" sz="1200">
                <a:latin typeface="Courier New" panose="02070309020205020404" pitchFamily="49" charset="0"/>
                <a:cs typeface="Courier New" panose="02070309020205020404" pitchFamily="49" charset="0"/>
              </a:rPr>
              <a:t>		c("White","Black"),Death_penalty=c("No","Yes"),</a:t>
            </a:r>
          </a:p>
          <a:p>
            <a:pPr marL="0" indent="0">
              <a:buNone/>
            </a:pPr>
            <a:r>
              <a:rPr lang="en-US" sz="1200">
                <a:latin typeface="Courier New" panose="02070309020205020404" pitchFamily="49" charset="0"/>
                <a:cs typeface="Courier New" panose="02070309020205020404" pitchFamily="49" charset="0"/>
              </a:rPr>
              <a:t>		Race_victim=c("White","Black")))</a:t>
            </a:r>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r>
              <a:rPr lang="fr-CH" sz="1600">
                <a:latin typeface="Calibri Light" panose="020F0302020204030204" pitchFamily="34" charset="0"/>
                <a:cs typeface="Calibri Light" panose="020F0302020204030204" pitchFamily="34" charset="0"/>
              </a:rPr>
              <a:t>Unfortunately (perhaps against expectation), this no longer works:</a:t>
            </a:r>
          </a:p>
          <a:p>
            <a:endParaRPr lang="fr-CH" sz="1600" dirty="0">
              <a:latin typeface="Times New Roman" panose="02020603050405020304" pitchFamily="18" charset="0"/>
              <a:cs typeface="Times New Roman" panose="02020603050405020304" pitchFamily="18" charset="0"/>
            </a:endParaRPr>
          </a:p>
        </p:txBody>
      </p:sp>
      <p:graphicFrame>
        <p:nvGraphicFramePr>
          <p:cNvPr id="3" name="Table 4">
            <a:extLst>
              <a:ext uri="{FF2B5EF4-FFF2-40B4-BE49-F238E27FC236}">
                <a16:creationId xmlns:a16="http://schemas.microsoft.com/office/drawing/2014/main" id="{D3BC1677-8C4A-4B3D-AFCF-7086716319D3}"/>
              </a:ext>
            </a:extLst>
          </p:cNvPr>
          <p:cNvGraphicFramePr>
            <a:graphicFrameLocks noGrp="1"/>
          </p:cNvGraphicFramePr>
          <p:nvPr>
            <p:extLst>
              <p:ext uri="{D42A27DB-BD31-4B8C-83A1-F6EECF244321}">
                <p14:modId xmlns:p14="http://schemas.microsoft.com/office/powerpoint/2010/main" val="900455313"/>
              </p:ext>
            </p:extLst>
          </p:nvPr>
        </p:nvGraphicFramePr>
        <p:xfrm>
          <a:off x="7860576" y="2754143"/>
          <a:ext cx="3420000" cy="2464525"/>
        </p:xfrm>
        <a:graphic>
          <a:graphicData uri="http://schemas.openxmlformats.org/drawingml/2006/table">
            <a:tbl>
              <a:tblPr firstRow="1" bandRow="1">
                <a:tableStyleId>{2D5ABB26-0587-4C30-8999-92F81FD0307C}</a:tableStyleId>
              </a:tblPr>
              <a:tblGrid>
                <a:gridCol w="900000">
                  <a:extLst>
                    <a:ext uri="{9D8B030D-6E8A-4147-A177-3AD203B41FA5}">
                      <a16:colId xmlns:a16="http://schemas.microsoft.com/office/drawing/2014/main" val="2511389151"/>
                    </a:ext>
                  </a:extLst>
                </a:gridCol>
                <a:gridCol w="1008000">
                  <a:extLst>
                    <a:ext uri="{9D8B030D-6E8A-4147-A177-3AD203B41FA5}">
                      <a16:colId xmlns:a16="http://schemas.microsoft.com/office/drawing/2014/main" val="2013387313"/>
                    </a:ext>
                  </a:extLst>
                </a:gridCol>
                <a:gridCol w="756000">
                  <a:extLst>
                    <a:ext uri="{9D8B030D-6E8A-4147-A177-3AD203B41FA5}">
                      <a16:colId xmlns:a16="http://schemas.microsoft.com/office/drawing/2014/main" val="3420176892"/>
                    </a:ext>
                  </a:extLst>
                </a:gridCol>
                <a:gridCol w="756000">
                  <a:extLst>
                    <a:ext uri="{9D8B030D-6E8A-4147-A177-3AD203B41FA5}">
                      <a16:colId xmlns:a16="http://schemas.microsoft.com/office/drawing/2014/main" val="2881457783"/>
                    </a:ext>
                  </a:extLst>
                </a:gridCol>
              </a:tblGrid>
              <a:tr h="389273">
                <a:tc>
                  <a:txBody>
                    <a:bodyPr/>
                    <a:lstStyle/>
                    <a:p>
                      <a:endParaRPr lang="en-CH"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endParaRPr lang="en-CH"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pPr algn="ctr"/>
                      <a:r>
                        <a:rPr lang="en-US" sz="1400" b="1">
                          <a:latin typeface="Calibri Light" panose="020F0302020204030204" pitchFamily="34" charset="0"/>
                          <a:cs typeface="Calibri Light" panose="020F0302020204030204" pitchFamily="34" charset="0"/>
                        </a:rPr>
                        <a:t>Death penalty</a:t>
                      </a:r>
                      <a:endParaRPr lang="en-CH"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lang="en-CH"/>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615063091"/>
                  </a:ext>
                </a:extLst>
              </a:tr>
              <a:tr h="389273">
                <a:tc>
                  <a:txBody>
                    <a:bodyPr/>
                    <a:lstStyle/>
                    <a:p>
                      <a:pPr algn="r"/>
                      <a:r>
                        <a:rPr lang="en-US" sz="1400" b="1">
                          <a:latin typeface="Calibri Light" panose="020F0302020204030204" pitchFamily="34" charset="0"/>
                          <a:cs typeface="Calibri Light" panose="020F0302020204030204" pitchFamily="34" charset="0"/>
                        </a:rPr>
                        <a:t>Victim race</a:t>
                      </a:r>
                      <a:endParaRPr lang="en-CH"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b="1">
                          <a:latin typeface="Calibri Light" panose="020F0302020204030204" pitchFamily="34" charset="0"/>
                          <a:cs typeface="Calibri Light" panose="020F0302020204030204" pitchFamily="34" charset="0"/>
                        </a:rPr>
                        <a:t>Defendant race</a:t>
                      </a:r>
                      <a:endParaRPr lang="en-CH" sz="14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b="0" i="1">
                          <a:latin typeface="Calibri Light" panose="020F0302020204030204" pitchFamily="34" charset="0"/>
                          <a:cs typeface="Calibri Light" panose="020F0302020204030204" pitchFamily="34" charset="0"/>
                        </a:rPr>
                        <a:t>No</a:t>
                      </a:r>
                      <a:endParaRPr lang="en-CH" sz="14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b="0" i="1">
                          <a:latin typeface="Calibri Light" panose="020F0302020204030204" pitchFamily="34" charset="0"/>
                          <a:cs typeface="Calibri Light" panose="020F0302020204030204" pitchFamily="34" charset="0"/>
                        </a:rPr>
                        <a:t>Yes</a:t>
                      </a:r>
                      <a:endParaRPr lang="en-CH" sz="14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557396415"/>
                  </a:ext>
                </a:extLst>
              </a:tr>
              <a:tr h="389273">
                <a:tc>
                  <a:txBody>
                    <a:bodyPr/>
                    <a:lstStyle/>
                    <a:p>
                      <a:pPr algn="r"/>
                      <a:r>
                        <a:rPr lang="en-US" sz="1400" b="0" i="1">
                          <a:latin typeface="Calibri Light" panose="020F0302020204030204" pitchFamily="34" charset="0"/>
                          <a:cs typeface="Calibri Light" panose="020F0302020204030204" pitchFamily="34" charset="0"/>
                        </a:rPr>
                        <a:t>White</a:t>
                      </a:r>
                      <a:endParaRPr lang="en-CH" sz="14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b="0" i="1">
                          <a:latin typeface="Calibri Light" panose="020F0302020204030204" pitchFamily="34" charset="0"/>
                          <a:cs typeface="Calibri Light" panose="020F0302020204030204" pitchFamily="34" charset="0"/>
                        </a:rPr>
                        <a:t>White</a:t>
                      </a:r>
                      <a:endParaRPr lang="en-CH" sz="14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53</a:t>
                      </a:r>
                      <a:endParaRPr lang="en-CH"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414</a:t>
                      </a:r>
                      <a:endParaRPr lang="en-CH"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55096794"/>
                  </a:ext>
                </a:extLst>
              </a:tr>
              <a:tr h="389273">
                <a:tc>
                  <a:txBody>
                    <a:bodyPr/>
                    <a:lstStyle/>
                    <a:p>
                      <a:pPr algn="r"/>
                      <a:endParaRPr lang="en-CH" sz="14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b="0" i="1">
                          <a:latin typeface="Calibri Light" panose="020F0302020204030204" pitchFamily="34" charset="0"/>
                          <a:cs typeface="Calibri Light" panose="020F0302020204030204" pitchFamily="34" charset="0"/>
                        </a:rPr>
                        <a:t>Black</a:t>
                      </a:r>
                      <a:endParaRPr lang="en-CH" sz="14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11</a:t>
                      </a:r>
                      <a:endParaRPr lang="en-CH"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37</a:t>
                      </a:r>
                      <a:endParaRPr lang="en-CH"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283658659"/>
                  </a:ext>
                </a:extLst>
              </a:tr>
              <a:tr h="389273">
                <a:tc>
                  <a:txBody>
                    <a:bodyPr/>
                    <a:lstStyle/>
                    <a:p>
                      <a:pPr algn="r"/>
                      <a:r>
                        <a:rPr lang="en-US" sz="1400" b="0" i="1">
                          <a:latin typeface="Calibri Light" panose="020F0302020204030204" pitchFamily="34" charset="0"/>
                          <a:cs typeface="Calibri Light" panose="020F0302020204030204" pitchFamily="34" charset="0"/>
                        </a:rPr>
                        <a:t>Black</a:t>
                      </a:r>
                      <a:endParaRPr lang="en-CH" sz="14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b="0" i="1">
                          <a:latin typeface="Calibri Light" panose="020F0302020204030204" pitchFamily="34" charset="0"/>
                          <a:cs typeface="Calibri Light" panose="020F0302020204030204" pitchFamily="34" charset="0"/>
                        </a:rPr>
                        <a:t>White</a:t>
                      </a:r>
                      <a:endParaRPr lang="en-CH" sz="14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0</a:t>
                      </a:r>
                      <a:endParaRPr lang="en-CH"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16</a:t>
                      </a:r>
                      <a:endParaRPr lang="en-CH"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651271720"/>
                  </a:ext>
                </a:extLst>
              </a:tr>
              <a:tr h="389273">
                <a:tc>
                  <a:txBody>
                    <a:bodyPr/>
                    <a:lstStyle/>
                    <a:p>
                      <a:pPr algn="r"/>
                      <a:endParaRPr lang="en-CH" sz="14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400" b="0" i="1">
                          <a:latin typeface="Calibri Light" panose="020F0302020204030204" pitchFamily="34" charset="0"/>
                          <a:cs typeface="Calibri Light" panose="020F0302020204030204" pitchFamily="34" charset="0"/>
                        </a:rPr>
                        <a:t>Black</a:t>
                      </a:r>
                      <a:endParaRPr lang="en-CH" sz="14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4</a:t>
                      </a:r>
                      <a:endParaRPr lang="en-CH"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139</a:t>
                      </a:r>
                      <a:endParaRPr lang="en-CH" sz="14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260953392"/>
                  </a:ext>
                </a:extLst>
              </a:tr>
            </a:tbl>
          </a:graphicData>
        </a:graphic>
      </p:graphicFrame>
      <p:sp>
        <p:nvSpPr>
          <p:cNvPr id="8" name="TextBox 7">
            <a:extLst>
              <a:ext uri="{FF2B5EF4-FFF2-40B4-BE49-F238E27FC236}">
                <a16:creationId xmlns:a16="http://schemas.microsoft.com/office/drawing/2014/main" id="{03A84571-C64C-4012-8FE2-11D04F4E9ABD}"/>
              </a:ext>
            </a:extLst>
          </p:cNvPr>
          <p:cNvSpPr txBox="1"/>
          <p:nvPr/>
        </p:nvSpPr>
        <p:spPr>
          <a:xfrm>
            <a:off x="2207568" y="5894686"/>
            <a:ext cx="4824536" cy="461665"/>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vl2pPr marL="0" lvl="1">
              <a:defRPr sz="1200">
                <a:latin typeface="Courier New" panose="02070309020205020404" pitchFamily="49" charset="0"/>
                <a:cs typeface="Courier New" panose="02070309020205020404" pitchFamily="49" charset="0"/>
              </a:defRPr>
            </a:lvl2pPr>
          </a:lstStyle>
          <a:p>
            <a:r>
              <a:rPr lang="en-US"/>
              <a:t>chisq.test(deathpenalty)</a:t>
            </a:r>
          </a:p>
          <a:p>
            <a:r>
              <a:rPr lang="en-US" b="1">
                <a:solidFill>
                  <a:srgbClr val="FF0000"/>
                </a:solidFill>
              </a:rPr>
              <a:t>&gt; Error in chisq.test(deathpenalty) : invalid 'x'</a:t>
            </a:r>
            <a:endParaRPr lang="fr-CH" b="1">
              <a:solidFill>
                <a:srgbClr val="FF0000"/>
              </a:solidFill>
            </a:endParaRPr>
          </a:p>
        </p:txBody>
      </p:sp>
      <p:cxnSp>
        <p:nvCxnSpPr>
          <p:cNvPr id="9" name="Straight Connector 8">
            <a:extLst>
              <a:ext uri="{FF2B5EF4-FFF2-40B4-BE49-F238E27FC236}">
                <a16:creationId xmlns:a16="http://schemas.microsoft.com/office/drawing/2014/main" id="{A97EBEB4-28A1-40BE-B0EC-5F7A7EE7CB5F}"/>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2287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43</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A × B × C tables</a:t>
            </a:r>
            <a:endParaRPr lang="en-GB" sz="320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8928992" cy="4925144"/>
          </a:xfrm>
        </p:spPr>
        <p:txBody>
          <a:bodyPr>
            <a:normAutofit/>
          </a:bodyPr>
          <a:lstStyle/>
          <a:p>
            <a:r>
              <a:rPr lang="en-US" sz="1600" dirty="0">
                <a:latin typeface="Calibri Light" panose="020F0302020204030204" pitchFamily="34" charset="0"/>
                <a:cs typeface="Calibri Light" panose="020F0302020204030204" pitchFamily="34" charset="0"/>
              </a:rPr>
              <a:t>Up until this point I have rarely provided explicit mathematical equations for statistical tests, instead describing what they do in more “conceptual” terms.</a:t>
            </a:r>
          </a:p>
          <a:p>
            <a:endParaRPr lang="en-US" sz="16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The analysis of frequency tables can be understood generally as examples of so-called </a:t>
            </a:r>
            <a:r>
              <a:rPr lang="en-US" sz="1600" dirty="0">
                <a:solidFill>
                  <a:srgbClr val="0070C0"/>
                </a:solidFill>
                <a:latin typeface="Calibri Light" panose="020F0302020204030204" pitchFamily="34" charset="0"/>
                <a:cs typeface="Calibri Light" panose="020F0302020204030204" pitchFamily="34" charset="0"/>
              </a:rPr>
              <a:t>log-linear analysis</a:t>
            </a:r>
            <a:r>
              <a:rPr lang="en-US" sz="1600" dirty="0">
                <a:latin typeface="Calibri Light" panose="020F0302020204030204" pitchFamily="34" charset="0"/>
                <a:cs typeface="Calibri Light" panose="020F0302020204030204" pitchFamily="34" charset="0"/>
              </a:rPr>
              <a:t>, which is a special case of </a:t>
            </a:r>
            <a:r>
              <a:rPr lang="en-US" sz="1600" dirty="0">
                <a:solidFill>
                  <a:srgbClr val="0070C0"/>
                </a:solidFill>
                <a:latin typeface="Calibri Light" panose="020F0302020204030204" pitchFamily="34" charset="0"/>
                <a:cs typeface="Calibri Light" panose="020F0302020204030204" pitchFamily="34" charset="0"/>
              </a:rPr>
              <a:t>Poisson regression</a:t>
            </a:r>
            <a:r>
              <a:rPr lang="en-US" sz="1600" dirty="0">
                <a:latin typeface="Calibri Light" panose="020F0302020204030204" pitchFamily="34" charset="0"/>
                <a:cs typeface="Calibri Light" panose="020F0302020204030204" pitchFamily="34" charset="0"/>
              </a:rPr>
              <a:t> where all of the explanatory variables are categorical. A Poisson regression is a generalized linear model (GLM), just like logistic regression (see part II).</a:t>
            </a:r>
          </a:p>
          <a:p>
            <a:endParaRPr lang="en-US" sz="16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The Poisson regression framework provides a common language for analyzing all types of frequency tables, no matter their dimension, in a way that conforms to familiar factorial ANOVA. Understanding this model is therefore a better gateway to understanding the chi-square test technically.</a:t>
            </a:r>
          </a:p>
          <a:p>
            <a:endParaRPr lang="en-US" sz="16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The first step to understanding the connection between a table and a GLM is in the data structure, however…</a:t>
            </a: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82632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44</a:t>
            </a:fld>
            <a:endParaRPr lang="en-GB"/>
          </a:p>
        </p:txBody>
      </p:sp>
      <p:pic>
        <p:nvPicPr>
          <p:cNvPr id="8" name="Picture 7">
            <a:extLst>
              <a:ext uri="{FF2B5EF4-FFF2-40B4-BE49-F238E27FC236}">
                <a16:creationId xmlns:a16="http://schemas.microsoft.com/office/drawing/2014/main" id="{E3307D38-C66E-F827-A027-397EFD7B5A4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93637" y="1137320"/>
            <a:ext cx="4896544" cy="4896544"/>
          </a:xfrm>
          <a:prstGeom prst="rect">
            <a:avLst/>
          </a:prstGeom>
        </p:spPr>
      </p:pic>
      <p:sp>
        <p:nvSpPr>
          <p:cNvPr id="9" name="TextBox 8">
            <a:extLst>
              <a:ext uri="{FF2B5EF4-FFF2-40B4-BE49-F238E27FC236}">
                <a16:creationId xmlns:a16="http://schemas.microsoft.com/office/drawing/2014/main" id="{2FA062F5-3CF3-DDA6-2F80-FA38610712B1}"/>
              </a:ext>
            </a:extLst>
          </p:cNvPr>
          <p:cNvSpPr txBox="1"/>
          <p:nvPr/>
        </p:nvSpPr>
        <p:spPr>
          <a:xfrm>
            <a:off x="2297020" y="548680"/>
            <a:ext cx="2489784" cy="400110"/>
          </a:xfrm>
          <a:prstGeom prst="rect">
            <a:avLst/>
          </a:prstGeom>
          <a:noFill/>
        </p:spPr>
        <p:txBody>
          <a:bodyPr wrap="none" rtlCol="0">
            <a:spAutoFit/>
          </a:bodyPr>
          <a:lstStyle/>
          <a:p>
            <a:pPr algn="ctr"/>
            <a:r>
              <a:rPr lang="en-US" sz="2000" b="1">
                <a:solidFill>
                  <a:schemeClr val="accent1">
                    <a:lumMod val="75000"/>
                  </a:schemeClr>
                </a:solidFill>
                <a:latin typeface="Century Gothic" panose="020B0502020202020204" pitchFamily="34" charset="0"/>
                <a:ea typeface="Verdana" panose="020B0604030504040204" pitchFamily="34" charset="0"/>
                <a:cs typeface="Calibri Light" panose="020F0302020204030204" pitchFamily="34" charset="0"/>
              </a:rPr>
              <a:t>Log-linear analysis</a:t>
            </a:r>
            <a:endParaRPr lang="en-GB" sz="2000" b="1">
              <a:solidFill>
                <a:schemeClr val="accent1">
                  <a:lumMod val="75000"/>
                </a:schemeClr>
              </a:solidFill>
              <a:latin typeface="Century Gothic" panose="020B0502020202020204" pitchFamily="34" charset="0"/>
              <a:ea typeface="Verdana" panose="020B0604030504040204" pitchFamily="34" charset="0"/>
              <a:cs typeface="Calibri Light" panose="020F0302020204030204" pitchFamily="34" charset="0"/>
            </a:endParaRPr>
          </a:p>
        </p:txBody>
      </p:sp>
      <p:pic>
        <p:nvPicPr>
          <p:cNvPr id="2" name="Picture 1">
            <a:extLst>
              <a:ext uri="{FF2B5EF4-FFF2-40B4-BE49-F238E27FC236}">
                <a16:creationId xmlns:a16="http://schemas.microsoft.com/office/drawing/2014/main" id="{600CCA6F-F1E3-847E-27D1-5823CCE9FC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89328" y="1124744"/>
            <a:ext cx="4896544" cy="4896544"/>
          </a:xfrm>
          <a:prstGeom prst="rect">
            <a:avLst/>
          </a:prstGeom>
        </p:spPr>
      </p:pic>
      <p:sp>
        <p:nvSpPr>
          <p:cNvPr id="3" name="TextBox 2">
            <a:extLst>
              <a:ext uri="{FF2B5EF4-FFF2-40B4-BE49-F238E27FC236}">
                <a16:creationId xmlns:a16="http://schemas.microsoft.com/office/drawing/2014/main" id="{2493461E-8F20-87EB-EE81-2BAC440CA134}"/>
              </a:ext>
            </a:extLst>
          </p:cNvPr>
          <p:cNvSpPr txBox="1"/>
          <p:nvPr/>
        </p:nvSpPr>
        <p:spPr>
          <a:xfrm>
            <a:off x="7522366" y="548680"/>
            <a:ext cx="2430474" cy="400110"/>
          </a:xfrm>
          <a:prstGeom prst="rect">
            <a:avLst/>
          </a:prstGeom>
          <a:noFill/>
        </p:spPr>
        <p:txBody>
          <a:bodyPr wrap="none" rtlCol="0">
            <a:spAutoFit/>
          </a:bodyPr>
          <a:lstStyle/>
          <a:p>
            <a:pPr algn="ctr"/>
            <a:r>
              <a:rPr lang="en-US" sz="2000" b="1">
                <a:solidFill>
                  <a:schemeClr val="accent1">
                    <a:lumMod val="75000"/>
                  </a:schemeClr>
                </a:solidFill>
                <a:latin typeface="Century Gothic" panose="020B0502020202020204" pitchFamily="34" charset="0"/>
                <a:ea typeface="Verdana" panose="020B0604030504040204" pitchFamily="34" charset="0"/>
                <a:cs typeface="Calibri Light" panose="020F0302020204030204" pitchFamily="34" charset="0"/>
              </a:rPr>
              <a:t>Poisson regression</a:t>
            </a:r>
            <a:endParaRPr lang="en-GB" sz="2000" b="1">
              <a:solidFill>
                <a:schemeClr val="accent1">
                  <a:lumMod val="75000"/>
                </a:schemeClr>
              </a:solidFill>
              <a:latin typeface="Century Gothic" panose="020B0502020202020204" pitchFamily="34" charset="0"/>
              <a:ea typeface="Verdana" panose="020B0604030504040204" pitchFamily="34" charset="0"/>
              <a:cs typeface="Calibri Light" panose="020F0302020204030204" pitchFamily="34" charset="0"/>
            </a:endParaRPr>
          </a:p>
        </p:txBody>
      </p:sp>
    </p:spTree>
    <p:extLst>
      <p:ext uri="{BB962C8B-B14F-4D97-AF65-F5344CB8AC3E}">
        <p14:creationId xmlns:p14="http://schemas.microsoft.com/office/powerpoint/2010/main" val="12178284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45</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Tables to data frames</a:t>
            </a:r>
            <a:endParaRPr lang="en-GB" sz="320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8928992" cy="4925144"/>
          </a:xfrm>
        </p:spPr>
        <p:txBody>
          <a:bodyPr>
            <a:normAutofit/>
          </a:bodyPr>
          <a:lstStyle/>
          <a:p>
            <a:r>
              <a:rPr lang="en-US" sz="1600">
                <a:latin typeface="Calibri Light" panose="020F0302020204030204" pitchFamily="34" charset="0"/>
                <a:cs typeface="Calibri Light" panose="020F0302020204030204" pitchFamily="34" charset="0"/>
              </a:rPr>
              <a:t>We can reformat the death penalty data to the following (grouped) data frame:</a:t>
            </a:r>
            <a:endParaRPr lang="fr-CH" sz="1600">
              <a:latin typeface="Calibri Light" panose="020F0302020204030204" pitchFamily="34" charset="0"/>
              <a:cs typeface="Calibri Light" panose="020F0302020204030204" pitchFamily="34" charset="0"/>
            </a:endParaRPr>
          </a:p>
          <a:p>
            <a:endParaRPr lang="fr-CH" sz="160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p:txBody>
      </p:sp>
      <p:graphicFrame>
        <p:nvGraphicFramePr>
          <p:cNvPr id="6" name="Table 4">
            <a:extLst>
              <a:ext uri="{FF2B5EF4-FFF2-40B4-BE49-F238E27FC236}">
                <a16:creationId xmlns:a16="http://schemas.microsoft.com/office/drawing/2014/main" id="{47061552-CE14-4FC9-9C2B-2C7DDE239E93}"/>
              </a:ext>
            </a:extLst>
          </p:cNvPr>
          <p:cNvGraphicFramePr>
            <a:graphicFrameLocks noGrp="1"/>
          </p:cNvGraphicFramePr>
          <p:nvPr>
            <p:extLst>
              <p:ext uri="{D42A27DB-BD31-4B8C-83A1-F6EECF244321}">
                <p14:modId xmlns:p14="http://schemas.microsoft.com/office/powerpoint/2010/main" val="11045578"/>
              </p:ext>
            </p:extLst>
          </p:nvPr>
        </p:nvGraphicFramePr>
        <p:xfrm>
          <a:off x="695400" y="2894952"/>
          <a:ext cx="4590144" cy="2335638"/>
        </p:xfrm>
        <a:graphic>
          <a:graphicData uri="http://schemas.openxmlformats.org/drawingml/2006/table">
            <a:tbl>
              <a:tblPr firstRow="1" bandRow="1">
                <a:tableStyleId>{2D5ABB26-0587-4C30-8999-92F81FD0307C}</a:tableStyleId>
              </a:tblPr>
              <a:tblGrid>
                <a:gridCol w="1074048">
                  <a:extLst>
                    <a:ext uri="{9D8B030D-6E8A-4147-A177-3AD203B41FA5}">
                      <a16:colId xmlns:a16="http://schemas.microsoft.com/office/drawing/2014/main" val="2511389151"/>
                    </a:ext>
                  </a:extLst>
                </a:gridCol>
                <a:gridCol w="1368000">
                  <a:extLst>
                    <a:ext uri="{9D8B030D-6E8A-4147-A177-3AD203B41FA5}">
                      <a16:colId xmlns:a16="http://schemas.microsoft.com/office/drawing/2014/main" val="2013387313"/>
                    </a:ext>
                  </a:extLst>
                </a:gridCol>
                <a:gridCol w="1074048">
                  <a:extLst>
                    <a:ext uri="{9D8B030D-6E8A-4147-A177-3AD203B41FA5}">
                      <a16:colId xmlns:a16="http://schemas.microsoft.com/office/drawing/2014/main" val="3420176892"/>
                    </a:ext>
                  </a:extLst>
                </a:gridCol>
                <a:gridCol w="1074048">
                  <a:extLst>
                    <a:ext uri="{9D8B030D-6E8A-4147-A177-3AD203B41FA5}">
                      <a16:colId xmlns:a16="http://schemas.microsoft.com/office/drawing/2014/main" val="2881457783"/>
                    </a:ext>
                  </a:extLst>
                </a:gridCol>
              </a:tblGrid>
              <a:tr h="389273">
                <a:tc>
                  <a:txBody>
                    <a:bodyPr/>
                    <a:lstStyle/>
                    <a:p>
                      <a:endParaRPr lang="en-CH" sz="12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endParaRPr lang="en-CH" sz="12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pPr algn="ctr"/>
                      <a:r>
                        <a:rPr lang="en-US" sz="1200" b="1">
                          <a:latin typeface="Calibri Light" panose="020F0302020204030204" pitchFamily="34" charset="0"/>
                          <a:cs typeface="Calibri Light" panose="020F0302020204030204" pitchFamily="34" charset="0"/>
                        </a:rPr>
                        <a:t>Death penalty</a:t>
                      </a:r>
                      <a:endParaRPr lang="en-CH" sz="12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lang="en-CH"/>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615063091"/>
                  </a:ext>
                </a:extLst>
              </a:tr>
              <a:tr h="389273">
                <a:tc>
                  <a:txBody>
                    <a:bodyPr/>
                    <a:lstStyle/>
                    <a:p>
                      <a:pPr algn="r"/>
                      <a:r>
                        <a:rPr lang="en-US" sz="1200" b="1">
                          <a:latin typeface="Calibri Light" panose="020F0302020204030204" pitchFamily="34" charset="0"/>
                          <a:cs typeface="Calibri Light" panose="020F0302020204030204" pitchFamily="34" charset="0"/>
                        </a:rPr>
                        <a:t>Victim race</a:t>
                      </a:r>
                      <a:endParaRPr lang="en-CH" sz="12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200" b="1">
                          <a:latin typeface="Calibri Light" panose="020F0302020204030204" pitchFamily="34" charset="0"/>
                          <a:cs typeface="Calibri Light" panose="020F0302020204030204" pitchFamily="34" charset="0"/>
                        </a:rPr>
                        <a:t>Defendant race</a:t>
                      </a:r>
                      <a:endParaRPr lang="en-CH" sz="12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200" b="0" i="1">
                          <a:latin typeface="Calibri Light" panose="020F0302020204030204" pitchFamily="34" charset="0"/>
                          <a:cs typeface="Calibri Light" panose="020F0302020204030204" pitchFamily="34" charset="0"/>
                        </a:rPr>
                        <a:t>No</a:t>
                      </a: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200" b="0" i="1">
                          <a:latin typeface="Calibri Light" panose="020F0302020204030204" pitchFamily="34" charset="0"/>
                          <a:cs typeface="Calibri Light" panose="020F0302020204030204" pitchFamily="34" charset="0"/>
                        </a:rPr>
                        <a:t>Yes</a:t>
                      </a: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557396415"/>
                  </a:ext>
                </a:extLst>
              </a:tr>
              <a:tr h="389273">
                <a:tc>
                  <a:txBody>
                    <a:bodyPr/>
                    <a:lstStyle/>
                    <a:p>
                      <a:pPr algn="r"/>
                      <a:r>
                        <a:rPr lang="en-US" sz="1200" b="0" i="1">
                          <a:latin typeface="Calibri Light" panose="020F0302020204030204" pitchFamily="34" charset="0"/>
                          <a:cs typeface="Calibri Light" panose="020F0302020204030204" pitchFamily="34" charset="0"/>
                        </a:rPr>
                        <a:t>White</a:t>
                      </a: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200" b="0" i="1">
                          <a:latin typeface="Calibri Light" panose="020F0302020204030204" pitchFamily="34" charset="0"/>
                          <a:cs typeface="Calibri Light" panose="020F0302020204030204" pitchFamily="34" charset="0"/>
                        </a:rPr>
                        <a:t>White</a:t>
                      </a: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200">
                          <a:latin typeface="Calibri Light" panose="020F0302020204030204" pitchFamily="34" charset="0"/>
                          <a:cs typeface="Calibri Light" panose="020F0302020204030204" pitchFamily="34" charset="0"/>
                        </a:rPr>
                        <a:t>53</a:t>
                      </a:r>
                      <a:endParaRPr lang="en-CH" sz="12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200">
                          <a:latin typeface="Calibri Light" panose="020F0302020204030204" pitchFamily="34" charset="0"/>
                          <a:cs typeface="Calibri Light" panose="020F0302020204030204" pitchFamily="34" charset="0"/>
                        </a:rPr>
                        <a:t>414</a:t>
                      </a:r>
                      <a:endParaRPr lang="en-CH" sz="12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55096794"/>
                  </a:ext>
                </a:extLst>
              </a:tr>
              <a:tr h="389273">
                <a:tc>
                  <a:txBody>
                    <a:bodyPr/>
                    <a:lstStyle/>
                    <a:p>
                      <a:pPr algn="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200" b="0" i="1">
                          <a:latin typeface="Calibri Light" panose="020F0302020204030204" pitchFamily="34" charset="0"/>
                          <a:cs typeface="Calibri Light" panose="020F0302020204030204" pitchFamily="34" charset="0"/>
                        </a:rPr>
                        <a:t>Black</a:t>
                      </a: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200">
                          <a:latin typeface="Calibri Light" panose="020F0302020204030204" pitchFamily="34" charset="0"/>
                          <a:cs typeface="Calibri Light" panose="020F0302020204030204" pitchFamily="34" charset="0"/>
                        </a:rPr>
                        <a:t>11</a:t>
                      </a:r>
                      <a:endParaRPr lang="en-CH" sz="12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200">
                          <a:latin typeface="Calibri Light" panose="020F0302020204030204" pitchFamily="34" charset="0"/>
                          <a:cs typeface="Calibri Light" panose="020F0302020204030204" pitchFamily="34" charset="0"/>
                        </a:rPr>
                        <a:t>37</a:t>
                      </a:r>
                      <a:endParaRPr lang="en-CH" sz="12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283658659"/>
                  </a:ext>
                </a:extLst>
              </a:tr>
              <a:tr h="389273">
                <a:tc>
                  <a:txBody>
                    <a:bodyPr/>
                    <a:lstStyle/>
                    <a:p>
                      <a:pPr algn="r"/>
                      <a:r>
                        <a:rPr lang="en-US" sz="1200" b="0" i="1">
                          <a:latin typeface="Calibri Light" panose="020F0302020204030204" pitchFamily="34" charset="0"/>
                          <a:cs typeface="Calibri Light" panose="020F0302020204030204" pitchFamily="34" charset="0"/>
                        </a:rPr>
                        <a:t>Black</a:t>
                      </a: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200" b="0" i="1">
                          <a:latin typeface="Calibri Light" panose="020F0302020204030204" pitchFamily="34" charset="0"/>
                          <a:cs typeface="Calibri Light" panose="020F0302020204030204" pitchFamily="34" charset="0"/>
                        </a:rPr>
                        <a:t>White</a:t>
                      </a: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200">
                          <a:latin typeface="Calibri Light" panose="020F0302020204030204" pitchFamily="34" charset="0"/>
                          <a:cs typeface="Calibri Light" panose="020F0302020204030204" pitchFamily="34" charset="0"/>
                        </a:rPr>
                        <a:t>0</a:t>
                      </a:r>
                      <a:endParaRPr lang="en-CH" sz="12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200">
                          <a:latin typeface="Calibri Light" panose="020F0302020204030204" pitchFamily="34" charset="0"/>
                          <a:cs typeface="Calibri Light" panose="020F0302020204030204" pitchFamily="34" charset="0"/>
                        </a:rPr>
                        <a:t>16</a:t>
                      </a:r>
                      <a:endParaRPr lang="en-CH" sz="12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651271720"/>
                  </a:ext>
                </a:extLst>
              </a:tr>
              <a:tr h="389273">
                <a:tc>
                  <a:txBody>
                    <a:bodyPr/>
                    <a:lstStyle/>
                    <a:p>
                      <a:pPr algn="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200" b="0" i="1">
                          <a:latin typeface="Calibri Light" panose="020F0302020204030204" pitchFamily="34" charset="0"/>
                          <a:cs typeface="Calibri Light" panose="020F0302020204030204" pitchFamily="34" charset="0"/>
                        </a:rPr>
                        <a:t>Black</a:t>
                      </a: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200">
                          <a:latin typeface="Calibri Light" panose="020F0302020204030204" pitchFamily="34" charset="0"/>
                          <a:cs typeface="Calibri Light" panose="020F0302020204030204" pitchFamily="34" charset="0"/>
                        </a:rPr>
                        <a:t>4</a:t>
                      </a:r>
                      <a:endParaRPr lang="en-CH" sz="12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200">
                          <a:latin typeface="Calibri Light" panose="020F0302020204030204" pitchFamily="34" charset="0"/>
                          <a:cs typeface="Calibri Light" panose="020F0302020204030204" pitchFamily="34" charset="0"/>
                        </a:rPr>
                        <a:t>139</a:t>
                      </a:r>
                      <a:endParaRPr lang="en-CH" sz="12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260953392"/>
                  </a:ext>
                </a:extLst>
              </a:tr>
            </a:tbl>
          </a:graphicData>
        </a:graphic>
      </p:graphicFrame>
      <p:graphicFrame>
        <p:nvGraphicFramePr>
          <p:cNvPr id="7" name="Table 4">
            <a:extLst>
              <a:ext uri="{FF2B5EF4-FFF2-40B4-BE49-F238E27FC236}">
                <a16:creationId xmlns:a16="http://schemas.microsoft.com/office/drawing/2014/main" id="{BA6E8FC9-22E2-4E78-98CB-8AFBD36BBCEE}"/>
              </a:ext>
            </a:extLst>
          </p:cNvPr>
          <p:cNvGraphicFramePr>
            <a:graphicFrameLocks noGrp="1"/>
          </p:cNvGraphicFramePr>
          <p:nvPr>
            <p:extLst>
              <p:ext uri="{D42A27DB-BD31-4B8C-83A1-F6EECF244321}">
                <p14:modId xmlns:p14="http://schemas.microsoft.com/office/powerpoint/2010/main" val="1841552257"/>
              </p:ext>
            </p:extLst>
          </p:nvPr>
        </p:nvGraphicFramePr>
        <p:xfrm>
          <a:off x="6600056" y="2311042"/>
          <a:ext cx="4590144" cy="3503457"/>
        </p:xfrm>
        <a:graphic>
          <a:graphicData uri="http://schemas.openxmlformats.org/drawingml/2006/table">
            <a:tbl>
              <a:tblPr firstRow="1" bandRow="1">
                <a:tableStyleId>{2D5ABB26-0587-4C30-8999-92F81FD0307C}</a:tableStyleId>
              </a:tblPr>
              <a:tblGrid>
                <a:gridCol w="1074048">
                  <a:extLst>
                    <a:ext uri="{9D8B030D-6E8A-4147-A177-3AD203B41FA5}">
                      <a16:colId xmlns:a16="http://schemas.microsoft.com/office/drawing/2014/main" val="2511389151"/>
                    </a:ext>
                  </a:extLst>
                </a:gridCol>
                <a:gridCol w="1368000">
                  <a:extLst>
                    <a:ext uri="{9D8B030D-6E8A-4147-A177-3AD203B41FA5}">
                      <a16:colId xmlns:a16="http://schemas.microsoft.com/office/drawing/2014/main" val="2013387313"/>
                    </a:ext>
                  </a:extLst>
                </a:gridCol>
                <a:gridCol w="1074048">
                  <a:extLst>
                    <a:ext uri="{9D8B030D-6E8A-4147-A177-3AD203B41FA5}">
                      <a16:colId xmlns:a16="http://schemas.microsoft.com/office/drawing/2014/main" val="3420176892"/>
                    </a:ext>
                  </a:extLst>
                </a:gridCol>
                <a:gridCol w="1074048">
                  <a:extLst>
                    <a:ext uri="{9D8B030D-6E8A-4147-A177-3AD203B41FA5}">
                      <a16:colId xmlns:a16="http://schemas.microsoft.com/office/drawing/2014/main" val="2881457783"/>
                    </a:ext>
                  </a:extLst>
                </a:gridCol>
              </a:tblGrid>
              <a:tr h="389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Calibri Light" panose="020F0302020204030204" pitchFamily="34" charset="0"/>
                          <a:cs typeface="Calibri Light" panose="020F0302020204030204" pitchFamily="34" charset="0"/>
                        </a:rPr>
                        <a:t>Victim race</a:t>
                      </a:r>
                      <a:endParaRPr lang="en-CH" sz="12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Calibri Light" panose="020F0302020204030204" pitchFamily="34" charset="0"/>
                          <a:cs typeface="Calibri Light" panose="020F0302020204030204" pitchFamily="34" charset="0"/>
                        </a:rPr>
                        <a:t>Defendant race</a:t>
                      </a:r>
                      <a:endParaRPr lang="en-CH" sz="12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200" b="1">
                          <a:latin typeface="Calibri Light" panose="020F0302020204030204" pitchFamily="34" charset="0"/>
                          <a:cs typeface="Calibri Light" panose="020F0302020204030204" pitchFamily="34" charset="0"/>
                        </a:rPr>
                        <a:t>Death penalty</a:t>
                      </a:r>
                      <a:endParaRPr lang="en-CH" sz="12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200" b="1">
                          <a:latin typeface="Calibri Light" panose="020F0302020204030204" pitchFamily="34" charset="0"/>
                          <a:cs typeface="Calibri Light" panose="020F0302020204030204" pitchFamily="34" charset="0"/>
                        </a:rPr>
                        <a:t>Frequency</a:t>
                      </a:r>
                      <a:endParaRPr lang="en-CH" sz="12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615063091"/>
                  </a:ext>
                </a:extLst>
              </a:tr>
              <a:tr h="389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White</a:t>
                      </a:r>
                      <a:endParaRPr kumimoji="0" lang="en-CH" sz="1200" b="0" i="1"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White</a:t>
                      </a:r>
                      <a:endParaRPr kumimoji="0" lang="en-CH" sz="1200" b="0" i="1"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200" b="0" i="1">
                          <a:latin typeface="Calibri Light" panose="020F0302020204030204" pitchFamily="34" charset="0"/>
                          <a:cs typeface="Calibri Light" panose="020F0302020204030204" pitchFamily="34" charset="0"/>
                        </a:rPr>
                        <a:t>No</a:t>
                      </a: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200" b="0">
                          <a:latin typeface="Calibri Light" panose="020F0302020204030204" pitchFamily="34" charset="0"/>
                          <a:cs typeface="Calibri Light" panose="020F0302020204030204" pitchFamily="34" charset="0"/>
                        </a:rPr>
                        <a:t>53</a:t>
                      </a:r>
                      <a:endParaRPr lang="en-CH" sz="1200" b="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57396415"/>
                  </a:ext>
                </a:extLst>
              </a:tr>
              <a:tr h="389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White</a:t>
                      </a:r>
                      <a:endParaRPr kumimoji="0" lang="en-CH" sz="1200" b="0" i="1"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White</a:t>
                      </a:r>
                      <a:endParaRPr kumimoji="0" lang="en-CH" sz="1200" b="0" i="1"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200" b="0" i="1">
                          <a:latin typeface="Calibri Light" panose="020F0302020204030204" pitchFamily="34" charset="0"/>
                          <a:cs typeface="Calibri Light" panose="020F0302020204030204" pitchFamily="34" charset="0"/>
                        </a:rPr>
                        <a:t>Yes</a:t>
                      </a: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200" b="0">
                          <a:latin typeface="Calibri Light" panose="020F0302020204030204" pitchFamily="34" charset="0"/>
                          <a:cs typeface="Calibri Light" panose="020F0302020204030204" pitchFamily="34" charset="0"/>
                        </a:rPr>
                        <a:t>414</a:t>
                      </a:r>
                      <a:endParaRPr lang="en-CH" sz="1200" b="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55096794"/>
                  </a:ext>
                </a:extLst>
              </a:tr>
              <a:tr h="389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White</a:t>
                      </a:r>
                      <a:endParaRPr kumimoji="0" lang="en-CH" sz="1200" b="0" i="1"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200" b="0" i="1">
                          <a:latin typeface="Calibri Light" panose="020F0302020204030204" pitchFamily="34" charset="0"/>
                          <a:cs typeface="Calibri Light" panose="020F0302020204030204" pitchFamily="34" charset="0"/>
                        </a:rPr>
                        <a:t>Black</a:t>
                      </a: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200" b="0" i="1">
                          <a:latin typeface="Calibri Light" panose="020F0302020204030204" pitchFamily="34" charset="0"/>
                          <a:cs typeface="Calibri Light" panose="020F0302020204030204" pitchFamily="34" charset="0"/>
                        </a:rPr>
                        <a:t>No</a:t>
                      </a: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200" b="0">
                          <a:latin typeface="Calibri Light" panose="020F0302020204030204" pitchFamily="34" charset="0"/>
                          <a:cs typeface="Calibri Light" panose="020F0302020204030204" pitchFamily="34" charset="0"/>
                        </a:rPr>
                        <a:t>11</a:t>
                      </a:r>
                      <a:endParaRPr lang="en-CH" sz="1200" b="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83658659"/>
                  </a:ext>
                </a:extLst>
              </a:tr>
              <a:tr h="389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White</a:t>
                      </a:r>
                      <a:endParaRPr kumimoji="0" lang="en-CH" sz="1200" b="0" i="1"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200" b="0" i="1">
                          <a:latin typeface="Calibri Light" panose="020F0302020204030204" pitchFamily="34" charset="0"/>
                          <a:cs typeface="Calibri Light" panose="020F0302020204030204" pitchFamily="34" charset="0"/>
                        </a:rPr>
                        <a:t>Black</a:t>
                      </a: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200" b="0" i="1">
                          <a:latin typeface="Calibri Light" panose="020F0302020204030204" pitchFamily="34" charset="0"/>
                          <a:cs typeface="Calibri Light" panose="020F0302020204030204" pitchFamily="34" charset="0"/>
                        </a:rPr>
                        <a:t>Yes</a:t>
                      </a: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200" b="0">
                          <a:latin typeface="Calibri Light" panose="020F0302020204030204" pitchFamily="34" charset="0"/>
                          <a:cs typeface="Calibri Light" panose="020F0302020204030204" pitchFamily="34" charset="0"/>
                        </a:rPr>
                        <a:t>37</a:t>
                      </a:r>
                      <a:endParaRPr lang="en-CH" sz="1200" b="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51271720"/>
                  </a:ext>
                </a:extLst>
              </a:tr>
              <a:tr h="389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Black</a:t>
                      </a:r>
                      <a:endParaRPr kumimoji="0" lang="en-CH" sz="1200" b="0" i="1"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White</a:t>
                      </a:r>
                      <a:endParaRPr kumimoji="0" lang="en-CH" sz="1200" b="0" i="1"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200" b="0" i="1">
                          <a:latin typeface="Calibri Light" panose="020F0302020204030204" pitchFamily="34" charset="0"/>
                          <a:cs typeface="Calibri Light" panose="020F0302020204030204" pitchFamily="34" charset="0"/>
                        </a:rPr>
                        <a:t>No</a:t>
                      </a: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200" b="0">
                          <a:latin typeface="Calibri Light" panose="020F0302020204030204" pitchFamily="34" charset="0"/>
                          <a:cs typeface="Calibri Light" panose="020F0302020204030204" pitchFamily="34" charset="0"/>
                        </a:rPr>
                        <a:t>0</a:t>
                      </a:r>
                      <a:endParaRPr lang="en-CH" sz="1200" b="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60953392"/>
                  </a:ext>
                </a:extLst>
              </a:tr>
              <a:tr h="389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Black</a:t>
                      </a:r>
                      <a:endParaRPr kumimoji="0" lang="en-CH" sz="1200" b="0" i="1"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White</a:t>
                      </a:r>
                      <a:endParaRPr kumimoji="0" lang="en-CH" sz="1200" b="0" i="1"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200" b="0" i="1">
                          <a:latin typeface="Calibri Light" panose="020F0302020204030204" pitchFamily="34" charset="0"/>
                          <a:cs typeface="Calibri Light" panose="020F0302020204030204" pitchFamily="34" charset="0"/>
                        </a:rPr>
                        <a:t>Yes</a:t>
                      </a: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200" b="0">
                          <a:latin typeface="Calibri Light" panose="020F0302020204030204" pitchFamily="34" charset="0"/>
                          <a:cs typeface="Calibri Light" panose="020F0302020204030204" pitchFamily="34" charset="0"/>
                        </a:rPr>
                        <a:t>16</a:t>
                      </a:r>
                      <a:endParaRPr lang="en-CH" sz="1200" b="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40304637"/>
                  </a:ext>
                </a:extLst>
              </a:tr>
              <a:tr h="389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Black</a:t>
                      </a:r>
                      <a:endParaRPr kumimoji="0" lang="en-CH" sz="1200" b="0" i="1"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200" b="0" i="1">
                          <a:latin typeface="Calibri Light" panose="020F0302020204030204" pitchFamily="34" charset="0"/>
                          <a:cs typeface="Calibri Light" panose="020F0302020204030204" pitchFamily="34" charset="0"/>
                        </a:rPr>
                        <a:t>Black</a:t>
                      </a: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200" b="0" i="1">
                          <a:latin typeface="Calibri Light" panose="020F0302020204030204" pitchFamily="34" charset="0"/>
                          <a:cs typeface="Calibri Light" panose="020F0302020204030204" pitchFamily="34" charset="0"/>
                        </a:rPr>
                        <a:t>No</a:t>
                      </a: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200" b="0">
                          <a:latin typeface="Calibri Light" panose="020F0302020204030204" pitchFamily="34" charset="0"/>
                          <a:cs typeface="Calibri Light" panose="020F0302020204030204" pitchFamily="34" charset="0"/>
                        </a:rPr>
                        <a:t>4</a:t>
                      </a:r>
                      <a:endParaRPr lang="en-CH" sz="1200" b="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65039190"/>
                  </a:ext>
                </a:extLst>
              </a:tr>
              <a:tr h="389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Black</a:t>
                      </a:r>
                      <a:endParaRPr kumimoji="0" lang="en-CH" sz="1200" b="0" i="1"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200" b="0" i="1">
                          <a:latin typeface="Calibri Light" panose="020F0302020204030204" pitchFamily="34" charset="0"/>
                          <a:cs typeface="Calibri Light" panose="020F0302020204030204" pitchFamily="34" charset="0"/>
                        </a:rPr>
                        <a:t>Black</a:t>
                      </a: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200" b="0" i="1">
                          <a:latin typeface="Calibri Light" panose="020F0302020204030204" pitchFamily="34" charset="0"/>
                          <a:cs typeface="Calibri Light" panose="020F0302020204030204" pitchFamily="34" charset="0"/>
                        </a:rPr>
                        <a:t>Yes</a:t>
                      </a: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200" b="0">
                          <a:latin typeface="Calibri Light" panose="020F0302020204030204" pitchFamily="34" charset="0"/>
                          <a:cs typeface="Calibri Light" panose="020F0302020204030204" pitchFamily="34" charset="0"/>
                        </a:rPr>
                        <a:t>139</a:t>
                      </a:r>
                      <a:endParaRPr lang="en-CH" sz="1200" b="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83238084"/>
                  </a:ext>
                </a:extLst>
              </a:tr>
            </a:tbl>
          </a:graphicData>
        </a:graphic>
      </p:graphicFrame>
      <p:cxnSp>
        <p:nvCxnSpPr>
          <p:cNvPr id="5" name="Straight Arrow Connector 4">
            <a:extLst>
              <a:ext uri="{FF2B5EF4-FFF2-40B4-BE49-F238E27FC236}">
                <a16:creationId xmlns:a16="http://schemas.microsoft.com/office/drawing/2014/main" id="{3A605535-500F-47B5-B368-6AEA81551CE8}"/>
              </a:ext>
            </a:extLst>
          </p:cNvPr>
          <p:cNvCxnSpPr>
            <a:cxnSpLocks/>
          </p:cNvCxnSpPr>
          <p:nvPr/>
        </p:nvCxnSpPr>
        <p:spPr>
          <a:xfrm>
            <a:off x="5591944" y="4062770"/>
            <a:ext cx="720080" cy="0"/>
          </a:xfrm>
          <a:prstGeom prst="straightConnector1">
            <a:avLst/>
          </a:prstGeom>
          <a:ln w="762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8528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46</a:t>
            </a:fld>
            <a:endParaRPr lang="en-GB"/>
          </a:p>
        </p:txBody>
      </p: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Tables to data frames</a:t>
            </a:r>
            <a:endParaRPr lang="en-GB" sz="320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8928992" cy="4925144"/>
          </a:xfrm>
        </p:spPr>
        <p:txBody>
          <a:bodyPr>
            <a:normAutofit/>
          </a:bodyPr>
          <a:lstStyle/>
          <a:p>
            <a:r>
              <a:rPr lang="en-US" sz="1600" dirty="0">
                <a:latin typeface="Calibri Light" panose="020F0302020204030204" pitchFamily="34" charset="0"/>
                <a:cs typeface="Calibri Light" panose="020F0302020204030204" pitchFamily="34" charset="0"/>
              </a:rPr>
              <a:t>We still have the three variables from the table format, but we also have new variable, labelled “frequency”. In the analyses we have seen so far, this frequency was the </a:t>
            </a:r>
            <a:r>
              <a:rPr lang="en-US" sz="1600" i="1" dirty="0">
                <a:latin typeface="Calibri Light" panose="020F0302020204030204" pitchFamily="34" charset="0"/>
                <a:cs typeface="Calibri Light" panose="020F0302020204030204" pitchFamily="34" charset="0"/>
              </a:rPr>
              <a:t>implied</a:t>
            </a:r>
            <a:r>
              <a:rPr lang="en-US" sz="1600" dirty="0">
                <a:latin typeface="Calibri Light" panose="020F0302020204030204" pitchFamily="34" charset="0"/>
                <a:cs typeface="Calibri Light" panose="020F0302020204030204" pitchFamily="34" charset="0"/>
              </a:rPr>
              <a:t> dependent (DV), and the row/column variables the independents (IVs).</a:t>
            </a:r>
          </a:p>
          <a:p>
            <a:endParaRPr lang="en-US" sz="1600" dirty="0">
              <a:latin typeface="Times New Roman" panose="02020603050405020304" pitchFamily="18" charset="0"/>
              <a:cs typeface="Times New Roman" panose="02020603050405020304" pitchFamily="18" charset="0"/>
            </a:endParaRPr>
          </a:p>
          <a:p>
            <a:r>
              <a:rPr lang="en-US" sz="1600" dirty="0">
                <a:latin typeface="Calibri Light" panose="020F0302020204030204" pitchFamily="34" charset="0"/>
                <a:cs typeface="Calibri Light" panose="020F0302020204030204" pitchFamily="34" charset="0"/>
              </a:rPr>
              <a:t>In R, conversions between arrays/tables and data frames can be accomplished with the functions </a:t>
            </a:r>
            <a:r>
              <a:rPr lang="en-US" sz="1600" dirty="0" err="1">
                <a:latin typeface="Courier New" panose="02070309020205020404" pitchFamily="49" charset="0"/>
                <a:cs typeface="Courier New" panose="02070309020205020404" pitchFamily="49" charset="0"/>
              </a:rPr>
              <a:t>as.data.frame.table</a:t>
            </a:r>
            <a:r>
              <a:rPr lang="en-US" sz="1600" dirty="0">
                <a:latin typeface="Times New Roman" panose="02020603050405020304" pitchFamily="18" charset="0"/>
                <a:cs typeface="Times New Roman" panose="02020603050405020304" pitchFamily="18" charset="0"/>
              </a:rPr>
              <a:t> </a:t>
            </a:r>
            <a:r>
              <a:rPr lang="en-US" sz="1600" dirty="0">
                <a:latin typeface="Calibri Light" panose="020F0302020204030204" pitchFamily="34" charset="0"/>
                <a:cs typeface="Calibri Light" panose="020F0302020204030204" pitchFamily="34" charset="0"/>
              </a:rPr>
              <a:t>and </a:t>
            </a:r>
            <a:r>
              <a:rPr lang="en-US" sz="1600" dirty="0" err="1">
                <a:latin typeface="Courier New" panose="02070309020205020404" pitchFamily="49" charset="0"/>
                <a:cs typeface="Courier New" panose="02070309020205020404" pitchFamily="49" charset="0"/>
              </a:rPr>
              <a:t>xtabs</a:t>
            </a:r>
            <a:r>
              <a:rPr lang="en-US" sz="1600" dirty="0">
                <a:latin typeface="Times New Roman" panose="02020603050405020304" pitchFamily="18" charset="0"/>
                <a:cs typeface="Times New Roman" panose="02020603050405020304" pitchFamily="18" charset="0"/>
              </a:rPr>
              <a:t>:</a:t>
            </a:r>
            <a:endParaRPr lang="fr-CH" sz="1600" dirty="0">
              <a:latin typeface="Times New Roman" panose="02020603050405020304" pitchFamily="18" charset="0"/>
              <a:cs typeface="Times New Roman" panose="02020603050405020304" pitchFamily="18" charset="0"/>
            </a:endParaRPr>
          </a:p>
          <a:p>
            <a:pPr marL="0" indent="0">
              <a:buNone/>
            </a:pPr>
            <a:endParaRPr lang="fr-CH" sz="1600" dirty="0">
              <a:latin typeface="Times New Roman" panose="02020603050405020304" pitchFamily="18" charset="0"/>
              <a:cs typeface="Times New Roman" panose="02020603050405020304" pitchFamily="18" charset="0"/>
            </a:endParaRPr>
          </a:p>
          <a:p>
            <a:pPr marL="0" indent="0">
              <a:buNone/>
            </a:pPr>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dpdf</a:t>
            </a:r>
            <a:r>
              <a:rPr lang="fr-CH" sz="1200" dirty="0">
                <a:latin typeface="Courier New" panose="02070309020205020404" pitchFamily="49" charset="0"/>
                <a:cs typeface="Courier New" panose="02070309020205020404" pitchFamily="49" charset="0"/>
              </a:rPr>
              <a:t> &lt;- </a:t>
            </a:r>
            <a:r>
              <a:rPr lang="fr-CH" sz="1200" dirty="0" err="1">
                <a:latin typeface="Courier New" panose="02070309020205020404" pitchFamily="49" charset="0"/>
                <a:cs typeface="Courier New" panose="02070309020205020404" pitchFamily="49" charset="0"/>
              </a:rPr>
              <a:t>as.data.frame.table</a:t>
            </a:r>
            <a:r>
              <a:rPr lang="fr-CH" sz="1200" dirty="0">
                <a:latin typeface="Courier New" panose="02070309020205020404" pitchFamily="49" charset="0"/>
                <a:cs typeface="Courier New" panose="02070309020205020404" pitchFamily="49" charset="0"/>
              </a:rPr>
              <a:t>(</a:t>
            </a:r>
            <a:r>
              <a:rPr lang="fr-CH" sz="1200" dirty="0" err="1">
                <a:latin typeface="Courier New" panose="02070309020205020404" pitchFamily="49" charset="0"/>
                <a:cs typeface="Courier New" panose="02070309020205020404" pitchFamily="49" charset="0"/>
              </a:rPr>
              <a:t>deathpenalty</a:t>
            </a:r>
            <a:r>
              <a:rPr lang="fr-CH" sz="1200" dirty="0">
                <a:latin typeface="Courier New" panose="02070309020205020404" pitchFamily="49" charset="0"/>
                <a:cs typeface="Courier New" panose="02070309020205020404" pitchFamily="49" charset="0"/>
              </a:rPr>
              <a:t>)</a:t>
            </a:r>
          </a:p>
          <a:p>
            <a:pPr marL="0" indent="0">
              <a:buNone/>
            </a:pPr>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dpdf</a:t>
            </a:r>
            <a:endParaRPr lang="fr-CH" sz="1200" dirty="0">
              <a:latin typeface="Courier New" panose="02070309020205020404" pitchFamily="49" charset="0"/>
              <a:cs typeface="Courier New" panose="02070309020205020404" pitchFamily="49" charset="0"/>
            </a:endParaRPr>
          </a:p>
          <a:p>
            <a:pPr marL="0" indent="0">
              <a:buNone/>
            </a:pPr>
            <a:endParaRPr lang="fr-CH" sz="1200" dirty="0">
              <a:latin typeface="Courier New" panose="02070309020205020404" pitchFamily="49" charset="0"/>
              <a:cs typeface="Courier New" panose="02070309020205020404" pitchFamily="49" charset="0"/>
            </a:endParaRPr>
          </a:p>
          <a:p>
            <a:pPr marL="0" indent="0">
              <a:buNone/>
            </a:pPr>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xtabs</a:t>
            </a:r>
            <a:r>
              <a:rPr lang="fr-CH" sz="1200" dirty="0">
                <a:latin typeface="Courier New" panose="02070309020205020404" pitchFamily="49" charset="0"/>
                <a:cs typeface="Courier New" panose="02070309020205020404" pitchFamily="49" charset="0"/>
              </a:rPr>
              <a:t>(</a:t>
            </a:r>
            <a:r>
              <a:rPr lang="fr-CH" sz="1200" dirty="0" err="1">
                <a:latin typeface="Courier New" panose="02070309020205020404" pitchFamily="49" charset="0"/>
                <a:cs typeface="Courier New" panose="02070309020205020404" pitchFamily="49" charset="0"/>
              </a:rPr>
              <a:t>Freq</a:t>
            </a:r>
            <a:r>
              <a:rPr lang="fr-CH" sz="1200" dirty="0">
                <a:latin typeface="Courier New" panose="02070309020205020404" pitchFamily="49" charset="0"/>
                <a:cs typeface="Courier New" panose="02070309020205020404" pitchFamily="49" charset="0"/>
              </a:rPr>
              <a:t> ~ </a:t>
            </a:r>
            <a:r>
              <a:rPr lang="fr-CH" sz="1200" dirty="0" err="1">
                <a:latin typeface="Courier New" panose="02070309020205020404" pitchFamily="49" charset="0"/>
                <a:cs typeface="Courier New" panose="02070309020205020404" pitchFamily="49" charset="0"/>
              </a:rPr>
              <a:t>Race_defendant+Death_penalty+Race_victim</a:t>
            </a:r>
            <a:r>
              <a:rPr lang="fr-CH" sz="1200" dirty="0">
                <a:latin typeface="Courier New" panose="02070309020205020404" pitchFamily="49" charset="0"/>
                <a:cs typeface="Courier New" panose="02070309020205020404" pitchFamily="49" charset="0"/>
              </a:rPr>
              <a:t>, data=</a:t>
            </a:r>
            <a:r>
              <a:rPr lang="fr-CH" sz="1200" dirty="0" err="1">
                <a:latin typeface="Courier New" panose="02070309020205020404" pitchFamily="49" charset="0"/>
                <a:cs typeface="Courier New" panose="02070309020205020404" pitchFamily="49" charset="0"/>
              </a:rPr>
              <a:t>dpdf</a:t>
            </a:r>
            <a:r>
              <a:rPr lang="fr-CH" sz="1200" dirty="0">
                <a:latin typeface="Courier New" panose="02070309020205020404" pitchFamily="49" charset="0"/>
                <a:cs typeface="Courier New" panose="02070309020205020404" pitchFamily="49" charset="0"/>
              </a:rPr>
              <a:t>)</a:t>
            </a:r>
          </a:p>
          <a:p>
            <a:endParaRPr lang="fr-CH" sz="1600" dirty="0">
              <a:latin typeface="Times New Roman" panose="02020603050405020304" pitchFamily="18" charset="0"/>
              <a:cs typeface="Times New Roman" panose="02020603050405020304" pitchFamily="18" charset="0"/>
            </a:endParaRPr>
          </a:p>
          <a:p>
            <a:r>
              <a:rPr lang="fr-CH" sz="1600" dirty="0" err="1">
                <a:latin typeface="Courier New" panose="02070309020205020404" pitchFamily="49" charset="0"/>
                <a:cs typeface="Courier New" panose="02070309020205020404" pitchFamily="49" charset="0"/>
              </a:rPr>
              <a:t>xtabs</a:t>
            </a:r>
            <a:r>
              <a:rPr lang="fr-CH" sz="1600" dirty="0">
                <a:latin typeface="Times New Roman" panose="02020603050405020304" pitchFamily="18" charset="0"/>
                <a:cs typeface="Times New Roman" panose="02020603050405020304" pitchFamily="18" charset="0"/>
              </a:rPr>
              <a:t> </a:t>
            </a:r>
            <a:r>
              <a:rPr lang="fr-CH" sz="1600" dirty="0">
                <a:latin typeface="Calibri Light" panose="020F0302020204030204" pitchFamily="34" charset="0"/>
                <a:cs typeface="Calibri Light" panose="020F0302020204030204" pitchFamily="34" charset="0"/>
              </a:rPr>
              <a:t>uses a formula interface. If the data frame </a:t>
            </a:r>
            <a:r>
              <a:rPr lang="fr-CH" sz="1600" dirty="0" err="1">
                <a:latin typeface="Calibri Light" panose="020F0302020204030204" pitchFamily="34" charset="0"/>
                <a:cs typeface="Calibri Light" panose="020F0302020204030204" pitchFamily="34" charset="0"/>
              </a:rPr>
              <a:t>includes</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frequency</a:t>
            </a:r>
            <a:r>
              <a:rPr lang="fr-CH" sz="1600" dirty="0">
                <a:latin typeface="Calibri Light" panose="020F0302020204030204" pitchFamily="34" charset="0"/>
                <a:cs typeface="Calibri Light" panose="020F0302020204030204" pitchFamily="34" charset="0"/>
              </a:rPr>
              <a:t> count as an explicit variable, </a:t>
            </a:r>
            <a:r>
              <a:rPr lang="fr-CH" sz="1600" dirty="0" err="1">
                <a:latin typeface="Calibri Light" panose="020F0302020204030204" pitchFamily="34" charset="0"/>
                <a:cs typeface="Calibri Light" panose="020F0302020204030204" pitchFamily="34" charset="0"/>
              </a:rPr>
              <a:t>then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should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declared</a:t>
            </a:r>
            <a:r>
              <a:rPr lang="fr-CH" sz="1600" dirty="0">
                <a:latin typeface="Calibri Light" panose="020F0302020204030204" pitchFamily="34" charset="0"/>
                <a:cs typeface="Calibri Light" panose="020F0302020204030204" pitchFamily="34" charset="0"/>
              </a:rPr>
              <a:t> as the DV in the formula (</a:t>
            </a:r>
            <a:r>
              <a:rPr lang="fr-CH" sz="1600" dirty="0" err="1">
                <a:latin typeface="Calibri Light" panose="020F0302020204030204" pitchFamily="34" charset="0"/>
                <a:cs typeface="Calibri Light" panose="020F0302020204030204" pitchFamily="34" charset="0"/>
              </a:rPr>
              <a:t>left</a:t>
            </a:r>
            <a:r>
              <a:rPr lang="fr-CH" sz="1600" dirty="0">
                <a:latin typeface="Calibri Light" panose="020F0302020204030204" pitchFamily="34" charset="0"/>
                <a:cs typeface="Calibri Light" panose="020F0302020204030204" pitchFamily="34" charset="0"/>
              </a:rPr>
              <a:t> of the ~).</a:t>
            </a:r>
          </a:p>
          <a:p>
            <a:endParaRPr lang="fr-CH" sz="1600" dirty="0">
              <a:latin typeface="Times New Roman" panose="02020603050405020304" pitchFamily="18" charset="0"/>
              <a:cs typeface="Times New Roman" panose="02020603050405020304" pitchFamily="18" charset="0"/>
            </a:endParaRPr>
          </a:p>
          <a:p>
            <a:r>
              <a:rPr lang="fr-CH" sz="1600" dirty="0">
                <a:latin typeface="Calibri Light" panose="020F0302020204030204" pitchFamily="34" charset="0"/>
                <a:cs typeface="Calibri Light" panose="020F0302020204030204" pitchFamily="34" charset="0"/>
              </a:rPr>
              <a:t>If the data frame </a:t>
            </a:r>
            <a:r>
              <a:rPr lang="fr-CH" sz="1600" dirty="0" err="1">
                <a:latin typeface="Calibri Light" panose="020F0302020204030204" pitchFamily="34" charset="0"/>
                <a:cs typeface="Calibri Light" panose="020F0302020204030204" pitchFamily="34" charset="0"/>
              </a:rPr>
              <a:t>does</a:t>
            </a:r>
            <a:r>
              <a:rPr lang="fr-CH" sz="1600" dirty="0">
                <a:latin typeface="Calibri Light" panose="020F0302020204030204" pitchFamily="34" charset="0"/>
                <a:cs typeface="Calibri Light" panose="020F0302020204030204" pitchFamily="34" charset="0"/>
              </a:rPr>
              <a:t> not </a:t>
            </a:r>
            <a:r>
              <a:rPr lang="fr-CH" sz="1600" dirty="0" err="1">
                <a:latin typeface="Calibri Light" panose="020F0302020204030204" pitchFamily="34" charset="0"/>
                <a:cs typeface="Calibri Light" panose="020F0302020204030204" pitchFamily="34" charset="0"/>
              </a:rPr>
              <a:t>include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it</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lefthand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side</a:t>
            </a:r>
            <a:r>
              <a:rPr lang="fr-CH" sz="1600" dirty="0">
                <a:latin typeface="Calibri Light" panose="020F0302020204030204" pitchFamily="34" charset="0"/>
                <a:cs typeface="Calibri Light" panose="020F0302020204030204" pitchFamily="34" charset="0"/>
              </a:rPr>
              <a:t> of the formula can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left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empty</a:t>
            </a:r>
            <a:r>
              <a:rPr lang="fr-CH" sz="1600" dirty="0">
                <a:latin typeface="Calibri Light" panose="020F0302020204030204" pitchFamily="34" charset="0"/>
                <a:cs typeface="Calibri Light" panose="020F0302020204030204" pitchFamily="34" charset="0"/>
              </a:rPr>
              <a:t> and the </a:t>
            </a:r>
            <a:r>
              <a:rPr lang="fr-CH" sz="1600" dirty="0" err="1">
                <a:latin typeface="Calibri Light" panose="020F0302020204030204" pitchFamily="34" charset="0"/>
                <a:cs typeface="Calibri Light" panose="020F0302020204030204" pitchFamily="34" charset="0"/>
              </a:rPr>
              <a:t>function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will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simply</a:t>
            </a:r>
            <a:r>
              <a:rPr lang="fr-CH" sz="1600" dirty="0">
                <a:latin typeface="Calibri Light" panose="020F0302020204030204" pitchFamily="34" charset="0"/>
                <a:cs typeface="Calibri Light" panose="020F0302020204030204" pitchFamily="34" charset="0"/>
              </a:rPr>
              <a:t> count the </a:t>
            </a:r>
            <a:r>
              <a:rPr lang="fr-CH" sz="1600" dirty="0" err="1">
                <a:latin typeface="Calibri Light" panose="020F0302020204030204" pitchFamily="34" charset="0"/>
                <a:cs typeface="Calibri Light" panose="020F0302020204030204" pitchFamily="34" charset="0"/>
              </a:rPr>
              <a:t>totals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observed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from</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supplied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IVs</a:t>
            </a:r>
            <a:r>
              <a:rPr lang="fr-CH" sz="1600" dirty="0">
                <a:latin typeface="Calibri Light" panose="020F0302020204030204" pitchFamily="34" charset="0"/>
                <a:cs typeface="Calibri Light" panose="020F0302020204030204" pitchFamily="34" charset="0"/>
              </a:rPr>
              <a:t>. This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useful</a:t>
            </a:r>
            <a:r>
              <a:rPr lang="fr-CH" sz="1600" dirty="0">
                <a:latin typeface="Calibri Light" panose="020F0302020204030204" pitchFamily="34" charset="0"/>
                <a:cs typeface="Calibri Light" panose="020F0302020204030204" pitchFamily="34" charset="0"/>
              </a:rPr>
              <a:t> for </a:t>
            </a:r>
            <a:r>
              <a:rPr lang="fr-CH" sz="1600" dirty="0" err="1">
                <a:latin typeface="Calibri Light" panose="020F0302020204030204" pitchFamily="34" charset="0"/>
                <a:cs typeface="Calibri Light" panose="020F0302020204030204" pitchFamily="34" charset="0"/>
              </a:rPr>
              <a:t>most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regular</a:t>
            </a:r>
            <a:r>
              <a:rPr lang="fr-CH" sz="1600" dirty="0">
                <a:latin typeface="Calibri Light" panose="020F0302020204030204" pitchFamily="34" charset="0"/>
                <a:cs typeface="Calibri Light" panose="020F0302020204030204" pitchFamily="34" charset="0"/>
              </a:rPr>
              <a:t> data frames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categorical</a:t>
            </a:r>
            <a:r>
              <a:rPr lang="fr-CH" sz="1600" dirty="0">
                <a:latin typeface="Calibri Light" panose="020F0302020204030204" pitchFamily="34" charset="0"/>
                <a:cs typeface="Calibri Light" panose="020F0302020204030204" pitchFamily="34" charset="0"/>
              </a:rPr>
              <a:t> variables in </a:t>
            </a:r>
            <a:r>
              <a:rPr lang="fr-CH" sz="1600" dirty="0" err="1">
                <a:latin typeface="Calibri Light" panose="020F0302020204030204" pitchFamily="34" charset="0"/>
                <a:cs typeface="Calibri Light" panose="020F0302020204030204" pitchFamily="34" charset="0"/>
              </a:rPr>
              <a:t>them</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see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later</a:t>
            </a:r>
            <a:r>
              <a:rPr lang="fr-CH" sz="1600" dirty="0">
                <a:latin typeface="Calibri Light" panose="020F0302020204030204" pitchFamily="34" charset="0"/>
                <a:cs typeface="Calibri Light" panose="020F0302020204030204" pitchFamily="34" charset="0"/>
              </a:rPr>
              <a:t>).</a:t>
            </a:r>
          </a:p>
        </p:txBody>
      </p:sp>
      <p:cxnSp>
        <p:nvCxnSpPr>
          <p:cNvPr id="9" name="Straight Connector 8">
            <a:extLst>
              <a:ext uri="{FF2B5EF4-FFF2-40B4-BE49-F238E27FC236}">
                <a16:creationId xmlns:a16="http://schemas.microsoft.com/office/drawing/2014/main" id="{FB23F2CE-B407-41AC-A6D4-B06F6BB04EFC}"/>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B931173-0E1D-4989-A715-66731E60F79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Tree>
    <p:extLst>
      <p:ext uri="{BB962C8B-B14F-4D97-AF65-F5344CB8AC3E}">
        <p14:creationId xmlns:p14="http://schemas.microsoft.com/office/powerpoint/2010/main" val="29721087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47</a:t>
            </a:fld>
            <a:endParaRPr lang="en-GB"/>
          </a:p>
        </p:txBody>
      </p: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Log-linear analysis</a:t>
            </a:r>
            <a:endParaRPr lang="en-GB" sz="320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9649072" cy="4925144"/>
          </a:xfrm>
        </p:spPr>
        <p:txBody>
          <a:bodyPr>
            <a:normAutofit/>
          </a:bodyPr>
          <a:lstStyle/>
          <a:p>
            <a:r>
              <a:rPr lang="en-US" sz="1600">
                <a:latin typeface="Calibri Light" panose="020F0302020204030204" pitchFamily="34" charset="0"/>
                <a:cs typeface="Calibri Light" panose="020F0302020204030204" pitchFamily="34" charset="0"/>
              </a:rPr>
              <a:t>Now that the data are in the right format, we can analyze them as follows:</a:t>
            </a:r>
          </a:p>
          <a:p>
            <a:endParaRPr lang="en-US" sz="1200">
              <a:latin typeface="Times New Roman" panose="02020603050405020304" pitchFamily="18" charset="0"/>
              <a:cs typeface="Times New Roman" panose="02020603050405020304" pitchFamily="18" charset="0"/>
            </a:endParaRPr>
          </a:p>
          <a:p>
            <a:pPr marL="0" indent="0">
              <a:buNone/>
            </a:pPr>
            <a:r>
              <a:rPr lang="en-US" sz="1200">
                <a:latin typeface="Courier New" panose="02070309020205020404" pitchFamily="49" charset="0"/>
                <a:cs typeface="Courier New" panose="02070309020205020404" pitchFamily="49" charset="0"/>
              </a:rPr>
              <a:t>	library(car)</a:t>
            </a:r>
          </a:p>
          <a:p>
            <a:pPr marL="0" indent="0">
              <a:buNone/>
            </a:pPr>
            <a:r>
              <a:rPr lang="en-US" sz="1200">
                <a:latin typeface="Courier New" panose="02070309020205020404" pitchFamily="49" charset="0"/>
                <a:cs typeface="Courier New" panose="02070309020205020404" pitchFamily="49" charset="0"/>
              </a:rPr>
              <a:t>	model &lt;- </a:t>
            </a:r>
            <a:r>
              <a:rPr lang="en-US" sz="1200" b="1">
                <a:solidFill>
                  <a:srgbClr val="0070C0"/>
                </a:solidFill>
                <a:latin typeface="Courier New" panose="02070309020205020404" pitchFamily="49" charset="0"/>
                <a:cs typeface="Courier New" panose="02070309020205020404" pitchFamily="49" charset="0"/>
              </a:rPr>
              <a:t>glm</a:t>
            </a:r>
            <a:r>
              <a:rPr lang="en-US" sz="1200">
                <a:latin typeface="Courier New" panose="02070309020205020404" pitchFamily="49" charset="0"/>
                <a:cs typeface="Courier New" panose="02070309020205020404" pitchFamily="49" charset="0"/>
              </a:rPr>
              <a:t>(Freq~Race_defendant*Death_penalty*Race_victim, data=dpdf, </a:t>
            </a:r>
            <a:r>
              <a:rPr lang="en-US" sz="1200" b="1">
                <a:solidFill>
                  <a:srgbClr val="0070C0"/>
                </a:solidFill>
                <a:latin typeface="Courier New" panose="02070309020205020404" pitchFamily="49" charset="0"/>
                <a:cs typeface="Courier New" panose="02070309020205020404" pitchFamily="49" charset="0"/>
              </a:rPr>
              <a:t>family=poisson</a:t>
            </a:r>
            <a:r>
              <a:rPr lang="en-US" sz="1200">
                <a:latin typeface="Courier New" panose="02070309020205020404" pitchFamily="49" charset="0"/>
                <a:cs typeface="Courier New" panose="02070309020205020404" pitchFamily="49" charset="0"/>
              </a:rPr>
              <a:t>)</a:t>
            </a:r>
          </a:p>
          <a:p>
            <a:pPr marL="0" indent="0">
              <a:buNone/>
            </a:pPr>
            <a:r>
              <a:rPr lang="en-US" sz="1200">
                <a:latin typeface="Courier New" panose="02070309020205020404" pitchFamily="49" charset="0"/>
                <a:cs typeface="Courier New" panose="02070309020205020404" pitchFamily="49" charset="0"/>
              </a:rPr>
              <a:t>	Anova(model, type=2)</a:t>
            </a:r>
          </a:p>
          <a:p>
            <a:pPr marL="0" indent="0">
              <a:buNone/>
            </a:pPr>
            <a:endParaRPr lang="en-US" sz="1200">
              <a:latin typeface="Courier New" panose="02070309020205020404" pitchFamily="49" charset="0"/>
              <a:cs typeface="Courier New" panose="02070309020205020404" pitchFamily="49" charset="0"/>
            </a:endParaRPr>
          </a:p>
          <a:p>
            <a:endParaRPr lang="en-US" sz="1600">
              <a:latin typeface="Times New Roman" panose="02020603050405020304" pitchFamily="18" charset="0"/>
              <a:cs typeface="Times New Roman" panose="02020603050405020304" pitchFamily="18" charset="0"/>
            </a:endParaRPr>
          </a:p>
          <a:p>
            <a:endParaRPr lang="en-US" sz="1600">
              <a:latin typeface="Times New Roman" panose="02020603050405020304" pitchFamily="18" charset="0"/>
              <a:cs typeface="Times New Roman" panose="02020603050405020304" pitchFamily="18" charset="0"/>
            </a:endParaRPr>
          </a:p>
          <a:p>
            <a:endParaRPr lang="en-US" sz="1600">
              <a:latin typeface="Times New Roman" panose="02020603050405020304" pitchFamily="18" charset="0"/>
              <a:cs typeface="Times New Roman" panose="02020603050405020304" pitchFamily="18" charset="0"/>
            </a:endParaRPr>
          </a:p>
          <a:p>
            <a:endParaRPr lang="en-US" sz="1600">
              <a:latin typeface="Times New Roman" panose="02020603050405020304" pitchFamily="18" charset="0"/>
              <a:cs typeface="Times New Roman" panose="02020603050405020304" pitchFamily="18" charset="0"/>
            </a:endParaRPr>
          </a:p>
          <a:p>
            <a:endParaRPr lang="en-US" sz="1600">
              <a:latin typeface="Times New Roman" panose="02020603050405020304" pitchFamily="18" charset="0"/>
              <a:cs typeface="Times New Roman" panose="02020603050405020304" pitchFamily="18" charset="0"/>
            </a:endParaRPr>
          </a:p>
          <a:p>
            <a:endParaRPr lang="en-US" sz="1600">
              <a:latin typeface="Times New Roman" panose="02020603050405020304" pitchFamily="18" charset="0"/>
              <a:cs typeface="Times New Roman" panose="02020603050405020304" pitchFamily="18" charset="0"/>
            </a:endParaRPr>
          </a:p>
          <a:p>
            <a:endParaRPr lang="en-US" sz="1600">
              <a:latin typeface="Times New Roman" panose="02020603050405020304" pitchFamily="18" charset="0"/>
              <a:cs typeface="Times New Roman" panose="02020603050405020304" pitchFamily="18" charset="0"/>
            </a:endParaRPr>
          </a:p>
          <a:p>
            <a:endParaRPr lang="en-US" sz="1600">
              <a:latin typeface="Times New Roman" panose="02020603050405020304" pitchFamily="18" charset="0"/>
              <a:cs typeface="Times New Roman" panose="02020603050405020304" pitchFamily="18" charset="0"/>
            </a:endParaRPr>
          </a:p>
          <a:p>
            <a:endParaRPr lang="en-US" sz="1600">
              <a:latin typeface="Times New Roman" panose="02020603050405020304" pitchFamily="18" charset="0"/>
              <a:cs typeface="Times New Roman" panose="02020603050405020304" pitchFamily="18" charset="0"/>
            </a:endParaRPr>
          </a:p>
          <a:p>
            <a:r>
              <a:rPr lang="en-US" sz="1600">
                <a:latin typeface="Calibri Light" panose="020F0302020204030204" pitchFamily="34" charset="0"/>
                <a:cs typeface="Calibri Light" panose="020F0302020204030204" pitchFamily="34" charset="0"/>
              </a:rPr>
              <a:t>No evidence that the death penalty × race victim association is modified by race defendant (i.e., no 3-way interaction). How did we obtain this breakdown of results and how do we make sense of them…?</a:t>
            </a:r>
          </a:p>
          <a:p>
            <a:endParaRPr lang="fr-CH" sz="1600" dirty="0">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FB23F2CE-B407-41AC-A6D4-B06F6BB04EFC}"/>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B931173-0E1D-4989-A715-66731E60F79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8" name="TextBox 7">
            <a:extLst>
              <a:ext uri="{FF2B5EF4-FFF2-40B4-BE49-F238E27FC236}">
                <a16:creationId xmlns:a16="http://schemas.microsoft.com/office/drawing/2014/main" id="{5C326C6E-D3AC-47D9-A6ED-5EF2542FC876}"/>
              </a:ext>
            </a:extLst>
          </p:cNvPr>
          <p:cNvSpPr txBox="1"/>
          <p:nvPr/>
        </p:nvSpPr>
        <p:spPr>
          <a:xfrm>
            <a:off x="2207568" y="3068960"/>
            <a:ext cx="6840760" cy="2292935"/>
          </a:xfrm>
          <a:prstGeom prst="rect">
            <a:avLst/>
          </a:prstGeom>
          <a:ln>
            <a:solidFill>
              <a:schemeClr val="tx1">
                <a:lumMod val="50000"/>
                <a:lumOff val="50000"/>
              </a:schemeClr>
            </a:solidFill>
            <a:prstDash val="dash"/>
          </a:ln>
        </p:spPr>
        <p:txBody>
          <a:bodyPr wrap="square">
            <a:spAutoFit/>
          </a:bodyPr>
          <a:lstStyle>
            <a:defPPr>
              <a:defRPr lang="en-US"/>
            </a:defPPr>
            <a:lvl1pPr>
              <a:defRPr sz="1200">
                <a:latin typeface="Courier New" panose="02070309020205020404" pitchFamily="49" charset="0"/>
                <a:cs typeface="Courier New" panose="02070309020205020404" pitchFamily="49" charset="0"/>
              </a:defRPr>
            </a:lvl1pPr>
            <a:lvl2pPr marL="0" lvl="1">
              <a:defRPr sz="1200">
                <a:latin typeface="Courier New" panose="02070309020205020404" pitchFamily="49" charset="0"/>
                <a:cs typeface="Courier New" panose="02070309020205020404" pitchFamily="49" charset="0"/>
              </a:defRPr>
            </a:lvl2pPr>
          </a:lstStyle>
          <a:p>
            <a:r>
              <a:rPr lang="en-CH" sz="1100" b="1">
                <a:solidFill>
                  <a:srgbClr val="FF0000"/>
                </a:solidFill>
              </a:rPr>
              <a:t>Analysis of Deviance Table (Type II tests)</a:t>
            </a:r>
          </a:p>
          <a:p>
            <a:endParaRPr lang="en-CH" sz="1100"/>
          </a:p>
          <a:p>
            <a:r>
              <a:rPr lang="en-CH" sz="1100"/>
              <a:t>Response: Freq</a:t>
            </a:r>
          </a:p>
          <a:p>
            <a:r>
              <a:rPr lang="en-CH" sz="1100"/>
              <a:t>                                         LR Chisq Df Pr(&gt;Chisq)    </a:t>
            </a:r>
          </a:p>
          <a:p>
            <a:r>
              <a:rPr lang="en-CH" sz="1100"/>
              <a:t>Race_defendant                             130.79  1  &lt; 2.2e-16 ***</a:t>
            </a:r>
          </a:p>
          <a:p>
            <a:r>
              <a:rPr lang="en-CH" sz="1100"/>
              <a:t>Death_penalty                              493.52  1  &lt; 2.2e-16 ***</a:t>
            </a:r>
          </a:p>
          <a:p>
            <a:r>
              <a:rPr lang="en-CH" sz="1100"/>
              <a:t>Race_victim                                197.93  1  &lt; 2.2e-16 ***</a:t>
            </a:r>
          </a:p>
          <a:p>
            <a:r>
              <a:rPr lang="en-CH" sz="1100"/>
              <a:t>Race_defendant:Death_penalty                 5.01  1    0.02514 *  </a:t>
            </a:r>
          </a:p>
          <a:p>
            <a:r>
              <a:rPr lang="en-CH" sz="1100"/>
              <a:t>Race_defendant:Race_victim                 384.05  1  &lt; 2.2e-16 ***</a:t>
            </a:r>
          </a:p>
          <a:p>
            <a:r>
              <a:rPr lang="en-CH" sz="1100"/>
              <a:t>Death_penalty:Race_victim                   20.35  1   6.45e-06 ***</a:t>
            </a:r>
          </a:p>
          <a:p>
            <a:r>
              <a:rPr lang="en-CH" sz="1100" b="1">
                <a:solidFill>
                  <a:srgbClr val="FF0000"/>
                </a:solidFill>
              </a:rPr>
              <a:t>Race_defendant:Death_penalty:Race_victim     0.38  1    0.53769    </a:t>
            </a:r>
          </a:p>
          <a:p>
            <a:r>
              <a:rPr lang="en-CH" sz="1100"/>
              <a:t>---</a:t>
            </a:r>
          </a:p>
          <a:p>
            <a:r>
              <a:rPr lang="en-CH" sz="1100"/>
              <a:t>Signif. codes:  0 ‘***’ 0.001 ‘**’ 0.01 ‘*’ 0.05 ‘.’ 0.1 ‘ ’ 1</a:t>
            </a:r>
          </a:p>
        </p:txBody>
      </p:sp>
    </p:spTree>
    <p:extLst>
      <p:ext uri="{BB962C8B-B14F-4D97-AF65-F5344CB8AC3E}">
        <p14:creationId xmlns:p14="http://schemas.microsoft.com/office/powerpoint/2010/main" val="3195081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48</a:t>
            </a:fld>
            <a:endParaRPr lang="en-GB"/>
          </a:p>
        </p:txBody>
      </p: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Log-linear analysis – Models</a:t>
            </a:r>
            <a:endParaRPr lang="en-GB" sz="320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9793088" cy="4925144"/>
          </a:xfrm>
        </p:spPr>
        <p:txBody>
          <a:bodyPr>
            <a:normAutofit/>
          </a:bodyPr>
          <a:lstStyle/>
          <a:p>
            <a:r>
              <a:rPr lang="fr-CH" sz="1600" dirty="0">
                <a:latin typeface="Calibri Light" panose="020F0302020204030204" pitchFamily="34" charset="0"/>
                <a:cs typeface="Calibri Light" panose="020F0302020204030204" pitchFamily="34" charset="0"/>
              </a:rPr>
              <a:t>Data in a </a:t>
            </a:r>
            <a:r>
              <a:rPr lang="fr-CH" sz="1600" dirty="0" err="1">
                <a:latin typeface="Calibri Light" panose="020F0302020204030204" pitchFamily="34" charset="0"/>
                <a:cs typeface="Calibri Light" panose="020F0302020204030204" pitchFamily="34" charset="0"/>
              </a:rPr>
              <a:t>multidimensional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frequency</a:t>
            </a:r>
            <a:r>
              <a:rPr lang="fr-CH" sz="1600" dirty="0">
                <a:latin typeface="Calibri Light" panose="020F0302020204030204" pitchFamily="34" charset="0"/>
                <a:cs typeface="Calibri Light" panose="020F0302020204030204" pitchFamily="34" charset="0"/>
              </a:rPr>
              <a:t> table </a:t>
            </a:r>
            <a:r>
              <a:rPr lang="fr-CH" sz="1600" dirty="0" err="1">
                <a:latin typeface="Calibri Light" panose="020F0302020204030204" pitchFamily="34" charset="0"/>
                <a:cs typeface="Calibri Light" panose="020F0302020204030204" pitchFamily="34" charset="0"/>
              </a:rPr>
              <a:t>consist</a:t>
            </a:r>
            <a:r>
              <a:rPr lang="fr-CH" sz="1600" dirty="0">
                <a:latin typeface="Calibri Light" panose="020F0302020204030204" pitchFamily="34" charset="0"/>
                <a:cs typeface="Calibri Light" panose="020F0302020204030204" pitchFamily="34" charset="0"/>
              </a:rPr>
              <a:t> of count </a:t>
            </a:r>
            <a:r>
              <a:rPr lang="fr-CH" sz="1600" dirty="0" err="1">
                <a:latin typeface="Calibri Light" panose="020F0302020204030204" pitchFamily="34" charset="0"/>
                <a:cs typeface="Calibri Light" panose="020F0302020204030204" pitchFamily="34" charset="0"/>
              </a:rPr>
              <a:t>totals</a:t>
            </a:r>
            <a:r>
              <a:rPr lang="fr-CH" sz="1600" dirty="0">
                <a:latin typeface="Calibri Light" panose="020F0302020204030204" pitchFamily="34" charset="0"/>
                <a:cs typeface="Calibri Light" panose="020F0302020204030204" pitchFamily="34" charset="0"/>
              </a:rPr>
              <a:t> for </a:t>
            </a:r>
            <a:r>
              <a:rPr lang="fr-CH" sz="1600" dirty="0" err="1">
                <a:latin typeface="Calibri Light" panose="020F0302020204030204" pitchFamily="34" charset="0"/>
                <a:cs typeface="Calibri Light" panose="020F0302020204030204" pitchFamily="34" charset="0"/>
              </a:rPr>
              <a:t>each</a:t>
            </a:r>
            <a:r>
              <a:rPr lang="fr-CH" sz="1600" dirty="0">
                <a:latin typeface="Calibri Light" panose="020F0302020204030204" pitchFamily="34" charset="0"/>
                <a:cs typeface="Calibri Light" panose="020F0302020204030204" pitchFamily="34" charset="0"/>
              </a:rPr>
              <a:t> combination of variable </a:t>
            </a:r>
            <a:r>
              <a:rPr lang="fr-CH" sz="1600" dirty="0" err="1">
                <a:latin typeface="Calibri Light" panose="020F0302020204030204" pitchFamily="34" charset="0"/>
                <a:cs typeface="Calibri Light" panose="020F0302020204030204" pitchFamily="34" charset="0"/>
              </a:rPr>
              <a:t>levels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Those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totals</a:t>
            </a:r>
            <a:r>
              <a:rPr lang="fr-CH" sz="1600" dirty="0">
                <a:latin typeface="Calibri Light" panose="020F0302020204030204" pitchFamily="34" charset="0"/>
                <a:cs typeface="Calibri Light" panose="020F0302020204030204" pitchFamily="34" charset="0"/>
              </a:rPr>
              <a:t> are </a:t>
            </a:r>
            <a:r>
              <a:rPr lang="fr-CH" sz="1600" dirty="0" err="1">
                <a:latin typeface="Calibri Light" panose="020F0302020204030204" pitchFamily="34" charset="0"/>
                <a:cs typeface="Calibri Light" panose="020F0302020204030204" pitchFamily="34" charset="0"/>
              </a:rPr>
              <a:t>aggregated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statistics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just</a:t>
            </a:r>
            <a:r>
              <a:rPr lang="fr-CH" sz="1600" dirty="0">
                <a:latin typeface="Calibri Light" panose="020F0302020204030204" pitchFamily="34" charset="0"/>
                <a:cs typeface="Calibri Light" panose="020F0302020204030204" pitchFamily="34" charset="0"/>
              </a:rPr>
              <a:t> like </a:t>
            </a:r>
            <a:r>
              <a:rPr lang="fr-CH" sz="1600" dirty="0" err="1">
                <a:latin typeface="Calibri Light" panose="020F0302020204030204" pitchFamily="34" charset="0"/>
                <a:cs typeface="Calibri Light" panose="020F0302020204030204" pitchFamily="34" charset="0"/>
              </a:rPr>
              <a:t>averages</a:t>
            </a:r>
            <a:r>
              <a:rPr lang="fr-CH" sz="1600" dirty="0">
                <a:latin typeface="Calibri Light" panose="020F0302020204030204" pitchFamily="34" charset="0"/>
                <a:cs typeface="Calibri Light" panose="020F0302020204030204" pitchFamily="34" charset="0"/>
              </a:rPr>
              <a:t> in a </a:t>
            </a:r>
            <a:r>
              <a:rPr lang="fr-CH" sz="1600" dirty="0" err="1">
                <a:latin typeface="Calibri Light" panose="020F0302020204030204" pitchFamily="34" charset="0"/>
                <a:cs typeface="Calibri Light" panose="020F0302020204030204" pitchFamily="34" charset="0"/>
              </a:rPr>
              <a:t>factorial</a:t>
            </a:r>
            <a:r>
              <a:rPr lang="fr-CH" sz="1600" dirty="0">
                <a:latin typeface="Calibri Light" panose="020F0302020204030204" pitchFamily="34" charset="0"/>
                <a:cs typeface="Calibri Light" panose="020F0302020204030204" pitchFamily="34" charset="0"/>
              </a:rPr>
              <a:t> ANOVA design for </a:t>
            </a:r>
            <a:r>
              <a:rPr lang="fr-CH" sz="1600" dirty="0" err="1">
                <a:latin typeface="Calibri Light" panose="020F0302020204030204" pitchFamily="34" charset="0"/>
                <a:cs typeface="Calibri Light" panose="020F0302020204030204" pitchFamily="34" charset="0"/>
              </a:rPr>
              <a:t>continuous</a:t>
            </a:r>
            <a:r>
              <a:rPr lang="fr-CH" sz="1600" dirty="0">
                <a:latin typeface="Calibri Light" panose="020F0302020204030204" pitchFamily="34" charset="0"/>
                <a:cs typeface="Calibri Light" panose="020F0302020204030204" pitchFamily="34" charset="0"/>
              </a:rPr>
              <a:t> data. Like </a:t>
            </a:r>
            <a:r>
              <a:rPr lang="fr-CH" sz="1600" dirty="0" err="1">
                <a:latin typeface="Calibri Light" panose="020F0302020204030204" pitchFamily="34" charset="0"/>
                <a:cs typeface="Calibri Light" panose="020F0302020204030204" pitchFamily="34" charset="0"/>
              </a:rPr>
              <a:t>those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averages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they</a:t>
            </a:r>
            <a:r>
              <a:rPr lang="fr-CH" sz="1600" dirty="0">
                <a:latin typeface="Calibri Light" panose="020F0302020204030204" pitchFamily="34" charset="0"/>
                <a:cs typeface="Calibri Light" panose="020F0302020204030204" pitchFamily="34" charset="0"/>
              </a:rPr>
              <a:t> can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treated</a:t>
            </a:r>
            <a:r>
              <a:rPr lang="fr-CH" sz="1600" dirty="0">
                <a:latin typeface="Calibri Light" panose="020F0302020204030204" pitchFamily="34" charset="0"/>
                <a:cs typeface="Calibri Light" panose="020F0302020204030204" pitchFamily="34" charset="0"/>
              </a:rPr>
              <a:t> as </a:t>
            </a:r>
            <a:r>
              <a:rPr lang="fr-CH" sz="1600" dirty="0" err="1">
                <a:latin typeface="Calibri Light" panose="020F0302020204030204" pitchFamily="34" charset="0"/>
                <a:cs typeface="Calibri Light" panose="020F0302020204030204" pitchFamily="34" charset="0"/>
              </a:rPr>
              <a:t>parameters</a:t>
            </a:r>
            <a:r>
              <a:rPr lang="fr-CH" sz="1600" dirty="0">
                <a:latin typeface="Calibri Light" panose="020F0302020204030204" pitchFamily="34" charset="0"/>
                <a:cs typeface="Calibri Light" panose="020F0302020204030204" pitchFamily="34" charset="0"/>
              </a:rPr>
              <a:t> in a model, </a:t>
            </a:r>
            <a:r>
              <a:rPr lang="fr-CH" sz="1600" dirty="0" err="1">
                <a:latin typeface="Calibri Light" panose="020F0302020204030204" pitchFamily="34" charset="0"/>
                <a:cs typeface="Calibri Light" panose="020F0302020204030204" pitchFamily="34" charset="0"/>
              </a:rPr>
              <a:t>subject</a:t>
            </a:r>
            <a:r>
              <a:rPr lang="fr-CH" sz="1600" dirty="0">
                <a:latin typeface="Calibri Light" panose="020F0302020204030204" pitchFamily="34" charset="0"/>
                <a:cs typeface="Calibri Light" panose="020F0302020204030204" pitchFamily="34" charset="0"/>
              </a:rPr>
              <a:t> to </a:t>
            </a:r>
            <a:r>
              <a:rPr lang="fr-CH" sz="1600" dirty="0" err="1">
                <a:latin typeface="Calibri Light" panose="020F0302020204030204" pitchFamily="34" charset="0"/>
                <a:cs typeface="Calibri Light" panose="020F0302020204030204" pitchFamily="34" charset="0"/>
              </a:rPr>
              <a:t>constraints</a:t>
            </a:r>
            <a:r>
              <a:rPr lang="fr-CH" sz="1600" dirty="0">
                <a:latin typeface="Calibri Light" panose="020F0302020204030204" pitchFamily="34" charset="0"/>
                <a:cs typeface="Calibri Light" panose="020F0302020204030204" pitchFamily="34" charset="0"/>
              </a:rPr>
              <a:t>.</a:t>
            </a:r>
          </a:p>
          <a:p>
            <a:endParaRPr lang="fr-CH" sz="1600" dirty="0">
              <a:latin typeface="Times New Roman" panose="02020603050405020304" pitchFamily="18" charset="0"/>
              <a:cs typeface="Times New Roman" panose="02020603050405020304" pitchFamily="18" charset="0"/>
            </a:endParaRPr>
          </a:p>
          <a:p>
            <a:r>
              <a:rPr lang="fr-CH" sz="1600" dirty="0" err="1">
                <a:latin typeface="Calibri Light" panose="020F0302020204030204" pitchFamily="34" charset="0"/>
                <a:cs typeface="Calibri Light" panose="020F0302020204030204" pitchFamily="34" charset="0"/>
              </a:rPr>
              <a:t>Before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returning</a:t>
            </a:r>
            <a:r>
              <a:rPr lang="fr-CH" sz="1600" dirty="0">
                <a:latin typeface="Calibri Light" panose="020F0302020204030204" pitchFamily="34" charset="0"/>
                <a:cs typeface="Calibri Light" panose="020F0302020204030204" pitchFamily="34" charset="0"/>
              </a:rPr>
              <a:t> to the </a:t>
            </a:r>
            <a:r>
              <a:rPr lang="fr-CH" sz="1600" dirty="0" err="1">
                <a:latin typeface="Calibri Light" panose="020F0302020204030204" pitchFamily="34" charset="0"/>
                <a:cs typeface="Calibri Light" panose="020F0302020204030204" pitchFamily="34" charset="0"/>
              </a:rPr>
              <a:t>death</a:t>
            </a:r>
            <a:r>
              <a:rPr lang="fr-CH" sz="1600" dirty="0">
                <a:latin typeface="Calibri Light" panose="020F0302020204030204" pitchFamily="34" charset="0"/>
                <a:cs typeface="Calibri Light" panose="020F0302020204030204" pitchFamily="34" charset="0"/>
              </a:rPr>
              <a:t> penalty data, let us </a:t>
            </a:r>
            <a:r>
              <a:rPr lang="fr-CH" sz="1600" dirty="0" err="1">
                <a:latin typeface="Calibri Light" panose="020F0302020204030204" pitchFamily="34" charset="0"/>
                <a:cs typeface="Calibri Light" panose="020F0302020204030204" pitchFamily="34" charset="0"/>
              </a:rPr>
              <a:t>consider</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simpler</a:t>
            </a:r>
            <a:r>
              <a:rPr lang="fr-CH" sz="1600">
                <a:latin typeface="Calibri Light" panose="020F0302020204030204" pitchFamily="34" charset="0"/>
                <a:cs typeface="Calibri Light" panose="020F0302020204030204" pitchFamily="34" charset="0"/>
              </a:rPr>
              <a:t> cat </a:t>
            </a:r>
            <a:r>
              <a:rPr lang="fr-CH" sz="1600" dirty="0" err="1">
                <a:latin typeface="Calibri Light" panose="020F0302020204030204" pitchFamily="34" charset="0"/>
                <a:cs typeface="Calibri Light" panose="020F0302020204030204" pitchFamily="34" charset="0"/>
              </a:rPr>
              <a:t>study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this</a:t>
            </a:r>
            <a:r>
              <a:rPr lang="fr-CH" sz="1600" dirty="0">
                <a:latin typeface="Calibri Light" panose="020F0302020204030204" pitchFamily="34" charset="0"/>
                <a:cs typeface="Calibri Light" panose="020F0302020204030204" pitchFamily="34" charset="0"/>
              </a:rPr>
              <a:t> time on </a:t>
            </a:r>
            <a:r>
              <a:rPr lang="fr-CH" sz="1600" dirty="0" err="1">
                <a:latin typeface="Calibri Light" panose="020F0302020204030204" pitchFamily="34" charset="0"/>
                <a:cs typeface="Calibri Light" panose="020F0302020204030204" pitchFamily="34" charset="0"/>
              </a:rPr>
              <a:t>preferences</a:t>
            </a:r>
            <a:r>
              <a:rPr lang="fr-CH" sz="1600" dirty="0">
                <a:latin typeface="Calibri Light" panose="020F0302020204030204" pitchFamily="34" charset="0"/>
                <a:cs typeface="Calibri Light" panose="020F0302020204030204" pitchFamily="34" charset="0"/>
              </a:rPr>
              <a:t> in </a:t>
            </a:r>
            <a:r>
              <a:rPr lang="fr-CH" sz="1600" dirty="0" err="1">
                <a:latin typeface="Calibri Light" panose="020F0302020204030204" pitchFamily="34" charset="0"/>
                <a:cs typeface="Calibri Light" panose="020F0302020204030204" pitchFamily="34" charset="0"/>
              </a:rPr>
              <a:t>human</a:t>
            </a:r>
            <a:r>
              <a:rPr lang="fr-CH" sz="1600" dirty="0">
                <a:latin typeface="Calibri Light" panose="020F0302020204030204" pitchFamily="34" charset="0"/>
                <a:cs typeface="Calibri Light" panose="020F0302020204030204" pitchFamily="34" charset="0"/>
              </a:rPr>
              <a:t> social interaction:</a:t>
            </a: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r>
              <a:rPr lang="fr-CH" sz="1600" dirty="0" err="1">
                <a:latin typeface="Calibri Light" panose="020F0302020204030204" pitchFamily="34" charset="0"/>
                <a:cs typeface="Calibri Light" panose="020F0302020204030204" pitchFamily="34" charset="0"/>
              </a:rPr>
              <a:t>We</a:t>
            </a:r>
            <a:r>
              <a:rPr lang="fr-CH" sz="1600" dirty="0">
                <a:latin typeface="Calibri Light" panose="020F0302020204030204" pitchFamily="34" charset="0"/>
                <a:cs typeface="Calibri Light" panose="020F0302020204030204" pitchFamily="34" charset="0"/>
              </a:rPr>
              <a:t> can fit </a:t>
            </a:r>
            <a:r>
              <a:rPr lang="fr-CH" sz="1600" dirty="0" err="1">
                <a:latin typeface="Calibri Light" panose="020F0302020204030204" pitchFamily="34" charset="0"/>
                <a:cs typeface="Calibri Light" panose="020F0302020204030204" pitchFamily="34" charset="0"/>
              </a:rPr>
              <a:t>different</a:t>
            </a:r>
            <a:r>
              <a:rPr lang="fr-CH" sz="1600" dirty="0">
                <a:latin typeface="Calibri Light" panose="020F0302020204030204" pitchFamily="34" charset="0"/>
                <a:cs typeface="Calibri Light" panose="020F0302020204030204" pitchFamily="34" charset="0"/>
              </a:rPr>
              <a:t> log-</a:t>
            </a:r>
            <a:r>
              <a:rPr lang="fr-CH" sz="1600" dirty="0" err="1">
                <a:latin typeface="Calibri Light" panose="020F0302020204030204" pitchFamily="34" charset="0"/>
                <a:cs typeface="Calibri Light" panose="020F0302020204030204" pitchFamily="34" charset="0"/>
              </a:rPr>
              <a:t>linear</a:t>
            </a:r>
            <a:r>
              <a:rPr lang="fr-CH" sz="1600" dirty="0">
                <a:latin typeface="Calibri Light" panose="020F0302020204030204" pitchFamily="34" charset="0"/>
                <a:cs typeface="Calibri Light" panose="020F0302020204030204" pitchFamily="34" charset="0"/>
              </a:rPr>
              <a:t> (Poisson) </a:t>
            </a:r>
            <a:r>
              <a:rPr lang="fr-CH" sz="1600" dirty="0" err="1">
                <a:latin typeface="Calibri Light" panose="020F0302020204030204" pitchFamily="34" charset="0"/>
                <a:cs typeface="Calibri Light" panose="020F0302020204030204" pitchFamily="34" charset="0"/>
              </a:rPr>
              <a:t>models</a:t>
            </a:r>
            <a:r>
              <a:rPr lang="fr-CH" sz="1600" dirty="0">
                <a:latin typeface="Calibri Light" panose="020F0302020204030204" pitchFamily="34" charset="0"/>
                <a:cs typeface="Calibri Light" panose="020F0302020204030204" pitchFamily="34" charset="0"/>
              </a:rPr>
              <a:t> and </a:t>
            </a:r>
            <a:r>
              <a:rPr lang="fr-CH" sz="1600" dirty="0" err="1">
                <a:latin typeface="Calibri Light" panose="020F0302020204030204" pitchFamily="34" charset="0"/>
                <a:cs typeface="Calibri Light" panose="020F0302020204030204" pitchFamily="34" charset="0"/>
              </a:rPr>
              <a:t>tabulate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their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predicted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cell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counts</a:t>
            </a:r>
            <a:r>
              <a:rPr lang="fr-CH" sz="1600" dirty="0">
                <a:latin typeface="Calibri Light" panose="020F0302020204030204" pitchFamily="34" charset="0"/>
                <a:cs typeface="Calibri Light" panose="020F0302020204030204" pitchFamily="34" charset="0"/>
              </a:rPr>
              <a:t> to </a:t>
            </a:r>
            <a:r>
              <a:rPr lang="fr-CH" sz="1600" dirty="0" err="1">
                <a:latin typeface="Calibri Light" panose="020F0302020204030204" pitchFamily="34" charset="0"/>
                <a:cs typeface="Calibri Light" panose="020F0302020204030204" pitchFamily="34" charset="0"/>
              </a:rPr>
              <a:t>see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exactly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what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kind</a:t>
            </a:r>
            <a:r>
              <a:rPr lang="fr-CH" sz="1600" dirty="0">
                <a:latin typeface="Calibri Light" panose="020F0302020204030204" pitchFamily="34" charset="0"/>
                <a:cs typeface="Calibri Light" panose="020F0302020204030204" pitchFamily="34" charset="0"/>
              </a:rPr>
              <a:t> of restrictions </a:t>
            </a:r>
            <a:r>
              <a:rPr lang="fr-CH" sz="1600" dirty="0" err="1">
                <a:latin typeface="Calibri Light" panose="020F0302020204030204" pitchFamily="34" charset="0"/>
                <a:cs typeface="Calibri Light" panose="020F0302020204030204" pitchFamily="34" charset="0"/>
              </a:rPr>
              <a:t>they</a:t>
            </a:r>
            <a:r>
              <a:rPr lang="fr-CH" sz="1600" dirty="0">
                <a:latin typeface="Calibri Light" panose="020F0302020204030204" pitchFamily="34" charset="0"/>
                <a:cs typeface="Calibri Light" panose="020F0302020204030204" pitchFamily="34" charset="0"/>
              </a:rPr>
              <a:t> impose. The </a:t>
            </a:r>
            <a:r>
              <a:rPr lang="fr-CH" sz="1600" dirty="0" err="1">
                <a:latin typeface="Calibri Light" panose="020F0302020204030204" pitchFamily="34" charset="0"/>
                <a:cs typeface="Calibri Light" panose="020F0302020204030204" pitchFamily="34" charset="0"/>
              </a:rPr>
              <a:t>simplest</a:t>
            </a:r>
            <a:r>
              <a:rPr lang="fr-CH" sz="1600" dirty="0">
                <a:latin typeface="Calibri Light" panose="020F0302020204030204" pitchFamily="34" charset="0"/>
                <a:cs typeface="Calibri Light" panose="020F0302020204030204" pitchFamily="34" charset="0"/>
              </a:rPr>
              <a:t> model </a:t>
            </a:r>
            <a:r>
              <a:rPr lang="fr-CH" sz="1600" dirty="0" err="1">
                <a:latin typeface="Calibri Light" panose="020F0302020204030204" pitchFamily="34" charset="0"/>
                <a:cs typeface="Calibri Light" panose="020F0302020204030204" pitchFamily="34" charset="0"/>
              </a:rPr>
              <a:t>will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restrict</a:t>
            </a:r>
            <a:r>
              <a:rPr lang="fr-CH" sz="1600" dirty="0">
                <a:latin typeface="Calibri Light" panose="020F0302020204030204" pitchFamily="34" charset="0"/>
                <a:cs typeface="Calibri Light" panose="020F0302020204030204" pitchFamily="34" charset="0"/>
              </a:rPr>
              <a:t> all </a:t>
            </a:r>
            <a:r>
              <a:rPr lang="fr-CH" sz="1600" dirty="0" err="1">
                <a:latin typeface="Calibri Light" panose="020F0302020204030204" pitchFamily="34" charset="0"/>
                <a:cs typeface="Calibri Light" panose="020F0302020204030204" pitchFamily="34" charset="0"/>
              </a:rPr>
              <a:t>cell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counts</a:t>
            </a:r>
            <a:r>
              <a:rPr lang="fr-CH" sz="1600" dirty="0">
                <a:latin typeface="Calibri Light" panose="020F0302020204030204" pitchFamily="34" charset="0"/>
                <a:cs typeface="Calibri Light" panose="020F0302020204030204" pitchFamily="34" charset="0"/>
              </a:rPr>
              <a:t> to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equal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while</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most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complex</a:t>
            </a:r>
            <a:r>
              <a:rPr lang="fr-CH" sz="1600" dirty="0">
                <a:latin typeface="Calibri Light" panose="020F0302020204030204" pitchFamily="34" charset="0"/>
                <a:cs typeface="Calibri Light" panose="020F0302020204030204" pitchFamily="34" charset="0"/>
              </a:rPr>
              <a:t> one </a:t>
            </a:r>
            <a:r>
              <a:rPr lang="fr-CH" sz="1600" dirty="0" err="1">
                <a:latin typeface="Calibri Light" panose="020F0302020204030204" pitchFamily="34" charset="0"/>
                <a:cs typeface="Calibri Light" panose="020F0302020204030204" pitchFamily="34" charset="0"/>
              </a:rPr>
              <a:t>will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allow</a:t>
            </a:r>
            <a:r>
              <a:rPr lang="fr-CH" sz="1600" dirty="0">
                <a:latin typeface="Calibri Light" panose="020F0302020204030204" pitchFamily="34" charset="0"/>
                <a:cs typeface="Calibri Light" panose="020F0302020204030204" pitchFamily="34" charset="0"/>
              </a:rPr>
              <a:t> all </a:t>
            </a:r>
            <a:r>
              <a:rPr lang="fr-CH" sz="1600" dirty="0" err="1">
                <a:latin typeface="Calibri Light" panose="020F0302020204030204" pitchFamily="34" charset="0"/>
                <a:cs typeface="Calibri Light" panose="020F0302020204030204" pitchFamily="34" charset="0"/>
              </a:rPr>
              <a:t>cell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counts</a:t>
            </a:r>
            <a:r>
              <a:rPr lang="fr-CH" sz="1600" dirty="0">
                <a:latin typeface="Calibri Light" panose="020F0302020204030204" pitchFamily="34" charset="0"/>
                <a:cs typeface="Calibri Light" panose="020F0302020204030204" pitchFamily="34" charset="0"/>
              </a:rPr>
              <a:t> to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unique,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other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models</a:t>
            </a:r>
            <a:r>
              <a:rPr lang="fr-CH" sz="1600" dirty="0">
                <a:latin typeface="Calibri Light" panose="020F0302020204030204" pitchFamily="34" charset="0"/>
                <a:cs typeface="Calibri Light" panose="020F0302020204030204" pitchFamily="34" charset="0"/>
              </a:rPr>
              <a:t> in </a:t>
            </a:r>
            <a:r>
              <a:rPr lang="fr-CH" sz="1600" dirty="0" err="1">
                <a:latin typeface="Calibri Light" panose="020F0302020204030204" pitchFamily="34" charset="0"/>
                <a:cs typeface="Calibri Light" panose="020F0302020204030204" pitchFamily="34" charset="0"/>
              </a:rPr>
              <a:t>between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these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two</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extremes</a:t>
            </a:r>
            <a:r>
              <a:rPr lang="fr-CH" sz="1600" dirty="0">
                <a:latin typeface="Calibri Light" panose="020F0302020204030204" pitchFamily="34" charset="0"/>
                <a:cs typeface="Calibri Light" panose="020F0302020204030204" pitchFamily="34" charset="0"/>
              </a:rPr>
              <a:t>…</a:t>
            </a:r>
          </a:p>
        </p:txBody>
      </p:sp>
      <p:cxnSp>
        <p:nvCxnSpPr>
          <p:cNvPr id="9" name="Straight Connector 8">
            <a:extLst>
              <a:ext uri="{FF2B5EF4-FFF2-40B4-BE49-F238E27FC236}">
                <a16:creationId xmlns:a16="http://schemas.microsoft.com/office/drawing/2014/main" id="{A97EBEB4-28A1-40BE-B0EC-5F7A7EE7CB5F}"/>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8" name="Table 9">
            <a:extLst>
              <a:ext uri="{FF2B5EF4-FFF2-40B4-BE49-F238E27FC236}">
                <a16:creationId xmlns:a16="http://schemas.microsoft.com/office/drawing/2014/main" id="{3E0AD943-ADD8-48F8-A154-91FC42B3B0BE}"/>
              </a:ext>
            </a:extLst>
          </p:cNvPr>
          <p:cNvGraphicFramePr>
            <a:graphicFrameLocks noGrp="1"/>
          </p:cNvGraphicFramePr>
          <p:nvPr>
            <p:extLst>
              <p:ext uri="{D42A27DB-BD31-4B8C-83A1-F6EECF244321}">
                <p14:modId xmlns:p14="http://schemas.microsoft.com/office/powerpoint/2010/main" val="2075584281"/>
              </p:ext>
            </p:extLst>
          </p:nvPr>
        </p:nvGraphicFramePr>
        <p:xfrm>
          <a:off x="1847528" y="3690758"/>
          <a:ext cx="4104456" cy="1219200"/>
        </p:xfrm>
        <a:graphic>
          <a:graphicData uri="http://schemas.openxmlformats.org/drawingml/2006/table">
            <a:tbl>
              <a:tblPr firstRow="1" bandRow="1">
                <a:tableStyleId>{5940675A-B579-460E-94D1-54222C63F5DA}</a:tableStyleId>
              </a:tblPr>
              <a:tblGrid>
                <a:gridCol w="1026114">
                  <a:extLst>
                    <a:ext uri="{9D8B030D-6E8A-4147-A177-3AD203B41FA5}">
                      <a16:colId xmlns:a16="http://schemas.microsoft.com/office/drawing/2014/main" val="681709669"/>
                    </a:ext>
                  </a:extLst>
                </a:gridCol>
                <a:gridCol w="1026114">
                  <a:extLst>
                    <a:ext uri="{9D8B030D-6E8A-4147-A177-3AD203B41FA5}">
                      <a16:colId xmlns:a16="http://schemas.microsoft.com/office/drawing/2014/main" val="3374658408"/>
                    </a:ext>
                  </a:extLst>
                </a:gridCol>
                <a:gridCol w="1026114">
                  <a:extLst>
                    <a:ext uri="{9D8B030D-6E8A-4147-A177-3AD203B41FA5}">
                      <a16:colId xmlns:a16="http://schemas.microsoft.com/office/drawing/2014/main" val="597103960"/>
                    </a:ext>
                  </a:extLst>
                </a:gridCol>
                <a:gridCol w="1026114">
                  <a:extLst>
                    <a:ext uri="{9D8B030D-6E8A-4147-A177-3AD203B41FA5}">
                      <a16:colId xmlns:a16="http://schemas.microsoft.com/office/drawing/2014/main" val="1787313206"/>
                    </a:ext>
                  </a:extLst>
                </a:gridCol>
              </a:tblGrid>
              <a:tr h="270232">
                <a:tc>
                  <a:txBody>
                    <a:bodyPr/>
                    <a:lstStyle/>
                    <a:p>
                      <a:endParaRPr lang="en-CH"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pPr algn="ctr"/>
                      <a:r>
                        <a:rPr lang="en-US" sz="1400" b="1">
                          <a:latin typeface="Calibri Light" panose="020F0302020204030204" pitchFamily="34" charset="0"/>
                          <a:cs typeface="Calibri Light" panose="020F0302020204030204" pitchFamily="34" charset="0"/>
                        </a:rPr>
                        <a:t>Social activity</a:t>
                      </a:r>
                      <a:endParaRPr lang="en-CH" sz="1400" b="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lang="en-CH" sz="16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lang="en-CH" sz="16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239961347"/>
                  </a:ext>
                </a:extLst>
              </a:tr>
              <a:tr h="270232">
                <a:tc>
                  <a:txBody>
                    <a:bodyPr/>
                    <a:lstStyle/>
                    <a:p>
                      <a:r>
                        <a:rPr lang="en-US" sz="1400" b="1">
                          <a:latin typeface="Calibri Light" panose="020F0302020204030204" pitchFamily="34" charset="0"/>
                          <a:cs typeface="Calibri Light" panose="020F0302020204030204" pitchFamily="34" charset="0"/>
                        </a:rPr>
                        <a:t>Cat type</a:t>
                      </a:r>
                      <a:endParaRPr lang="en-CH" sz="1400" b="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b="0" i="1">
                          <a:latin typeface="Calibri Light" panose="020F0302020204030204" pitchFamily="34" charset="0"/>
                          <a:cs typeface="Calibri Light" panose="020F0302020204030204" pitchFamily="34" charset="0"/>
                        </a:rPr>
                        <a:t>Talking</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b="0" i="1">
                          <a:latin typeface="Calibri Light" panose="020F0302020204030204" pitchFamily="34" charset="0"/>
                          <a:cs typeface="Calibri Light" panose="020F0302020204030204" pitchFamily="34" charset="0"/>
                        </a:rPr>
                        <a:t>Petting</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b="0" i="1">
                          <a:latin typeface="Calibri Light" panose="020F0302020204030204" pitchFamily="34" charset="0"/>
                          <a:cs typeface="Calibri Light" panose="020F0302020204030204" pitchFamily="34" charset="0"/>
                        </a:rPr>
                        <a:t>Playing</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787742672"/>
                  </a:ext>
                </a:extLst>
              </a:tr>
              <a:tr h="270232">
                <a:tc>
                  <a:txBody>
                    <a:bodyPr/>
                    <a:lstStyle/>
                    <a:p>
                      <a:r>
                        <a:rPr lang="en-US" sz="1400" b="0" i="1">
                          <a:latin typeface="Calibri Light" panose="020F0302020204030204" pitchFamily="34" charset="0"/>
                          <a:cs typeface="Calibri Light" panose="020F0302020204030204" pitchFamily="34" charset="0"/>
                        </a:rPr>
                        <a:t>Pet cat</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5</a:t>
                      </a:r>
                      <a:endParaRPr lang="en-CH"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6</a:t>
                      </a:r>
                      <a:endParaRPr lang="en-CH"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10</a:t>
                      </a:r>
                      <a:endParaRPr lang="en-CH"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786444824"/>
                  </a:ext>
                </a:extLst>
              </a:tr>
              <a:tr h="270232">
                <a:tc>
                  <a:txBody>
                    <a:bodyPr/>
                    <a:lstStyle/>
                    <a:p>
                      <a:r>
                        <a:rPr lang="en-US" sz="1400" b="0" i="1">
                          <a:latin typeface="Calibri Light" panose="020F0302020204030204" pitchFamily="34" charset="0"/>
                          <a:cs typeface="Calibri Light" panose="020F0302020204030204" pitchFamily="34" charset="0"/>
                        </a:rPr>
                        <a:t>Shelter cat</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0</a:t>
                      </a:r>
                      <a:endParaRPr lang="en-CH"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3</a:t>
                      </a:r>
                      <a:endParaRPr lang="en-CH"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14</a:t>
                      </a:r>
                      <a:endParaRPr lang="en-CH"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109636913"/>
                  </a:ext>
                </a:extLst>
              </a:tr>
            </a:tbl>
          </a:graphicData>
        </a:graphic>
      </p:graphicFrame>
      <p:pic>
        <p:nvPicPr>
          <p:cNvPr id="11" name="Picture 10">
            <a:extLst>
              <a:ext uri="{FF2B5EF4-FFF2-40B4-BE49-F238E27FC236}">
                <a16:creationId xmlns:a16="http://schemas.microsoft.com/office/drawing/2014/main" id="{5D680CD2-A557-466C-A34C-64BC61D1591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03" t="4851" r="2888"/>
          <a:stretch/>
        </p:blipFill>
        <p:spPr>
          <a:xfrm>
            <a:off x="10416480" y="217642"/>
            <a:ext cx="1584177" cy="1186426"/>
          </a:xfrm>
          <a:prstGeom prst="rect">
            <a:avLst/>
          </a:prstGeom>
        </p:spPr>
      </p:pic>
      <p:sp>
        <p:nvSpPr>
          <p:cNvPr id="14" name="TextBox 13">
            <a:extLst>
              <a:ext uri="{FF2B5EF4-FFF2-40B4-BE49-F238E27FC236}">
                <a16:creationId xmlns:a16="http://schemas.microsoft.com/office/drawing/2014/main" id="{84D0D3F8-BD08-4F5F-BCFC-214D3B612683}"/>
              </a:ext>
            </a:extLst>
          </p:cNvPr>
          <p:cNvSpPr txBox="1"/>
          <p:nvPr/>
        </p:nvSpPr>
        <p:spPr>
          <a:xfrm>
            <a:off x="1814639" y="4982979"/>
            <a:ext cx="3960440" cy="246221"/>
          </a:xfrm>
          <a:prstGeom prst="rect">
            <a:avLst/>
          </a:prstGeom>
          <a:noFill/>
        </p:spPr>
        <p:txBody>
          <a:bodyPr wrap="square">
            <a:spAutoFit/>
          </a:bodyPr>
          <a:lstStyle/>
          <a:p>
            <a:r>
              <a:rPr lang="en-US" sz="1000">
                <a:latin typeface="Courier New" panose="02070309020205020404" pitchFamily="49" charset="0"/>
                <a:cs typeface="Courier New" panose="02070309020205020404" pitchFamily="49" charset="0"/>
              </a:rPr>
              <a:t>* </a:t>
            </a:r>
            <a:r>
              <a:rPr lang="en-CH" sz="1000">
                <a:latin typeface="Courier New" panose="02070309020205020404" pitchFamily="49" charset="0"/>
                <a:cs typeface="Courier New" panose="02070309020205020404" pitchFamily="49" charset="0"/>
              </a:rPr>
              <a:t>X-squared = 6.3156, df = 2, p-value = 0.04252</a:t>
            </a:r>
          </a:p>
        </p:txBody>
      </p:sp>
      <p:graphicFrame>
        <p:nvGraphicFramePr>
          <p:cNvPr id="10" name="Table 9">
            <a:extLst>
              <a:ext uri="{FF2B5EF4-FFF2-40B4-BE49-F238E27FC236}">
                <a16:creationId xmlns:a16="http://schemas.microsoft.com/office/drawing/2014/main" id="{7C275813-16D4-45FD-AF60-52F6C29A279A}"/>
              </a:ext>
            </a:extLst>
          </p:cNvPr>
          <p:cNvGraphicFramePr>
            <a:graphicFrameLocks noGrp="1"/>
          </p:cNvGraphicFramePr>
          <p:nvPr>
            <p:extLst>
              <p:ext uri="{D42A27DB-BD31-4B8C-83A1-F6EECF244321}">
                <p14:modId xmlns:p14="http://schemas.microsoft.com/office/powerpoint/2010/main" val="4123440842"/>
              </p:ext>
            </p:extLst>
          </p:nvPr>
        </p:nvGraphicFramePr>
        <p:xfrm>
          <a:off x="6312024" y="3690758"/>
          <a:ext cx="4104456" cy="1219200"/>
        </p:xfrm>
        <a:graphic>
          <a:graphicData uri="http://schemas.openxmlformats.org/drawingml/2006/table">
            <a:tbl>
              <a:tblPr firstRow="1" bandRow="1">
                <a:tableStyleId>{5940675A-B579-460E-94D1-54222C63F5DA}</a:tableStyleId>
              </a:tblPr>
              <a:tblGrid>
                <a:gridCol w="1026114">
                  <a:extLst>
                    <a:ext uri="{9D8B030D-6E8A-4147-A177-3AD203B41FA5}">
                      <a16:colId xmlns:a16="http://schemas.microsoft.com/office/drawing/2014/main" val="681709669"/>
                    </a:ext>
                  </a:extLst>
                </a:gridCol>
                <a:gridCol w="1026114">
                  <a:extLst>
                    <a:ext uri="{9D8B030D-6E8A-4147-A177-3AD203B41FA5}">
                      <a16:colId xmlns:a16="http://schemas.microsoft.com/office/drawing/2014/main" val="3374658408"/>
                    </a:ext>
                  </a:extLst>
                </a:gridCol>
                <a:gridCol w="1026114">
                  <a:extLst>
                    <a:ext uri="{9D8B030D-6E8A-4147-A177-3AD203B41FA5}">
                      <a16:colId xmlns:a16="http://schemas.microsoft.com/office/drawing/2014/main" val="597103960"/>
                    </a:ext>
                  </a:extLst>
                </a:gridCol>
                <a:gridCol w="1026114">
                  <a:extLst>
                    <a:ext uri="{9D8B030D-6E8A-4147-A177-3AD203B41FA5}">
                      <a16:colId xmlns:a16="http://schemas.microsoft.com/office/drawing/2014/main" val="1787313206"/>
                    </a:ext>
                  </a:extLst>
                </a:gridCol>
              </a:tblGrid>
              <a:tr h="270232">
                <a:tc>
                  <a:txBody>
                    <a:bodyPr/>
                    <a:lstStyle/>
                    <a:p>
                      <a:endParaRPr lang="en-CH"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pPr algn="ctr"/>
                      <a:r>
                        <a:rPr lang="en-US" sz="1400" b="1">
                          <a:latin typeface="Calibri Light" panose="020F0302020204030204" pitchFamily="34" charset="0"/>
                          <a:cs typeface="Calibri Light" panose="020F0302020204030204" pitchFamily="34" charset="0"/>
                        </a:rPr>
                        <a:t>Social activity</a:t>
                      </a:r>
                      <a:endParaRPr lang="en-CH" sz="1400" b="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lang="en-CH" sz="16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lang="en-CH" sz="16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239961347"/>
                  </a:ext>
                </a:extLst>
              </a:tr>
              <a:tr h="270232">
                <a:tc>
                  <a:txBody>
                    <a:bodyPr/>
                    <a:lstStyle/>
                    <a:p>
                      <a:r>
                        <a:rPr lang="en-US" sz="1400" b="1">
                          <a:latin typeface="Calibri Light" panose="020F0302020204030204" pitchFamily="34" charset="0"/>
                          <a:cs typeface="Calibri Light" panose="020F0302020204030204" pitchFamily="34" charset="0"/>
                        </a:rPr>
                        <a:t>Cat type</a:t>
                      </a:r>
                      <a:endParaRPr lang="en-CH" sz="1400" b="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b="0" i="1">
                          <a:latin typeface="Calibri Light" panose="020F0302020204030204" pitchFamily="34" charset="0"/>
                          <a:cs typeface="Calibri Light" panose="020F0302020204030204" pitchFamily="34" charset="0"/>
                        </a:rPr>
                        <a:t>Talking</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b="0" i="1">
                          <a:latin typeface="Calibri Light" panose="020F0302020204030204" pitchFamily="34" charset="0"/>
                          <a:cs typeface="Calibri Light" panose="020F0302020204030204" pitchFamily="34" charset="0"/>
                        </a:rPr>
                        <a:t>Petting</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b="0" i="1">
                          <a:latin typeface="Calibri Light" panose="020F0302020204030204" pitchFamily="34" charset="0"/>
                          <a:cs typeface="Calibri Light" panose="020F0302020204030204" pitchFamily="34" charset="0"/>
                        </a:rPr>
                        <a:t>Playing</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787742672"/>
                  </a:ext>
                </a:extLst>
              </a:tr>
              <a:tr h="270232">
                <a:tc>
                  <a:txBody>
                    <a:bodyPr/>
                    <a:lstStyle/>
                    <a:p>
                      <a:r>
                        <a:rPr lang="en-US" sz="1400" b="0" i="1">
                          <a:latin typeface="Calibri Light" panose="020F0302020204030204" pitchFamily="34" charset="0"/>
                          <a:cs typeface="Calibri Light" panose="020F0302020204030204" pitchFamily="34" charset="0"/>
                        </a:rPr>
                        <a:t>Pet cat</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l-GR" sz="1400" i="1">
                          <a:latin typeface="Calibri Light" panose="020F0302020204030204" pitchFamily="34" charset="0"/>
                          <a:cs typeface="Calibri Light" panose="020F0302020204030204" pitchFamily="34" charset="0"/>
                        </a:rPr>
                        <a:t>μ</a:t>
                      </a:r>
                      <a:r>
                        <a:rPr lang="en-US" sz="1400" i="1" baseline="-25000">
                          <a:latin typeface="Calibri Light" panose="020F0302020204030204" pitchFamily="34" charset="0"/>
                          <a:cs typeface="Calibri Light" panose="020F0302020204030204" pitchFamily="34" charset="0"/>
                        </a:rPr>
                        <a:t>11</a:t>
                      </a:r>
                      <a:endParaRPr lang="en-CH" sz="1400" i="1" baseline="-250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1"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μ</a:t>
                      </a:r>
                      <a:r>
                        <a:rPr kumimoji="0" lang="en-US" sz="1400" b="0" i="1" u="none" strike="noStrike" kern="1200" cap="none" spc="0" normalizeH="0" baseline="-25000" noProof="0">
                          <a:ln>
                            <a:noFill/>
                          </a:ln>
                          <a:solidFill>
                            <a:prstClr val="black"/>
                          </a:solidFill>
                          <a:effectLst/>
                          <a:uLnTx/>
                          <a:uFillTx/>
                          <a:latin typeface="Calibri Light" panose="020F0302020204030204" pitchFamily="34" charset="0"/>
                          <a:ea typeface="+mn-ea"/>
                          <a:cs typeface="Calibri Light" panose="020F0302020204030204" pitchFamily="34" charset="0"/>
                        </a:rPr>
                        <a:t>12</a:t>
                      </a:r>
                      <a:endParaRPr kumimoji="0" lang="en-CH" sz="1400" b="0" i="1" u="none" strike="noStrike" kern="1200" cap="none" spc="0" normalizeH="0" baseline="-2500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1"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μ</a:t>
                      </a:r>
                      <a:r>
                        <a:rPr kumimoji="0" lang="en-US" sz="1400" b="0" i="1" u="none" strike="noStrike" kern="1200" cap="none" spc="0" normalizeH="0" baseline="-25000" noProof="0">
                          <a:ln>
                            <a:noFill/>
                          </a:ln>
                          <a:solidFill>
                            <a:prstClr val="black"/>
                          </a:solidFill>
                          <a:effectLst/>
                          <a:uLnTx/>
                          <a:uFillTx/>
                          <a:latin typeface="Calibri Light" panose="020F0302020204030204" pitchFamily="34" charset="0"/>
                          <a:ea typeface="+mn-ea"/>
                          <a:cs typeface="Calibri Light" panose="020F0302020204030204" pitchFamily="34" charset="0"/>
                        </a:rPr>
                        <a:t>13</a:t>
                      </a:r>
                      <a:endParaRPr kumimoji="0" lang="en-CH" sz="1400" b="0" i="1" u="none" strike="noStrike" kern="1200" cap="none" spc="0" normalizeH="0" baseline="-2500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786444824"/>
                  </a:ext>
                </a:extLst>
              </a:tr>
              <a:tr h="270232">
                <a:tc>
                  <a:txBody>
                    <a:bodyPr/>
                    <a:lstStyle/>
                    <a:p>
                      <a:r>
                        <a:rPr lang="en-US" sz="1400" b="0" i="1">
                          <a:latin typeface="Calibri Light" panose="020F0302020204030204" pitchFamily="34" charset="0"/>
                          <a:cs typeface="Calibri Light" panose="020F0302020204030204" pitchFamily="34" charset="0"/>
                        </a:rPr>
                        <a:t>Shelter cat</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l-GR" sz="1400" i="1">
                          <a:latin typeface="Calibri Light" panose="020F0302020204030204" pitchFamily="34" charset="0"/>
                          <a:cs typeface="Calibri Light" panose="020F0302020204030204" pitchFamily="34" charset="0"/>
                        </a:rPr>
                        <a:t>μ</a:t>
                      </a:r>
                      <a:r>
                        <a:rPr lang="en-US" sz="1400" i="1" baseline="-25000">
                          <a:latin typeface="Calibri Light" panose="020F0302020204030204" pitchFamily="34" charset="0"/>
                          <a:cs typeface="Calibri Light" panose="020F0302020204030204" pitchFamily="34" charset="0"/>
                        </a:rPr>
                        <a:t>21</a:t>
                      </a:r>
                      <a:endParaRPr lang="en-CH" sz="1400" i="1" baseline="-250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1"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μ</a:t>
                      </a:r>
                      <a:r>
                        <a:rPr kumimoji="0" lang="en-US" sz="1400" b="0" i="1" u="none" strike="noStrike" kern="1200" cap="none" spc="0" normalizeH="0" baseline="-25000" noProof="0">
                          <a:ln>
                            <a:noFill/>
                          </a:ln>
                          <a:solidFill>
                            <a:prstClr val="black"/>
                          </a:solidFill>
                          <a:effectLst/>
                          <a:uLnTx/>
                          <a:uFillTx/>
                          <a:latin typeface="Calibri Light" panose="020F0302020204030204" pitchFamily="34" charset="0"/>
                          <a:ea typeface="+mn-ea"/>
                          <a:cs typeface="Calibri Light" panose="020F0302020204030204" pitchFamily="34" charset="0"/>
                        </a:rPr>
                        <a:t>22</a:t>
                      </a:r>
                      <a:endParaRPr kumimoji="0" lang="en-CH" sz="1400" b="0" i="1" u="none" strike="noStrike" kern="1200" cap="none" spc="0" normalizeH="0" baseline="-2500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1"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μ</a:t>
                      </a:r>
                      <a:r>
                        <a:rPr kumimoji="0" lang="en-US" sz="1400" b="0" i="1" u="none" strike="noStrike" kern="1200" cap="none" spc="0" normalizeH="0" baseline="-25000" noProof="0">
                          <a:ln>
                            <a:noFill/>
                          </a:ln>
                          <a:solidFill>
                            <a:prstClr val="black"/>
                          </a:solidFill>
                          <a:effectLst/>
                          <a:uLnTx/>
                          <a:uFillTx/>
                          <a:latin typeface="Calibri Light" panose="020F0302020204030204" pitchFamily="34" charset="0"/>
                          <a:ea typeface="+mn-ea"/>
                          <a:cs typeface="Calibri Light" panose="020F0302020204030204" pitchFamily="34" charset="0"/>
                        </a:rPr>
                        <a:t>23</a:t>
                      </a:r>
                      <a:endParaRPr kumimoji="0" lang="en-CH" sz="1400" b="0" i="1" u="none" strike="noStrike" kern="1200" cap="none" spc="0" normalizeH="0" baseline="-2500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109636913"/>
                  </a:ext>
                </a:extLst>
              </a:tr>
            </a:tbl>
          </a:graphicData>
        </a:graphic>
      </p:graphicFrame>
    </p:spTree>
    <p:extLst>
      <p:ext uri="{BB962C8B-B14F-4D97-AF65-F5344CB8AC3E}">
        <p14:creationId xmlns:p14="http://schemas.microsoft.com/office/powerpoint/2010/main" val="36968063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49</a:t>
            </a:fld>
            <a:endParaRPr lang="en-GB"/>
          </a:p>
        </p:txBody>
      </p: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Log-linear analysis – Models</a:t>
            </a:r>
            <a:endParaRPr lang="en-GB" sz="320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8928992" cy="4925144"/>
          </a:xfrm>
        </p:spPr>
        <p:txBody>
          <a:bodyPr>
            <a:normAutofit/>
          </a:bodyPr>
          <a:lstStyle/>
          <a:p>
            <a:r>
              <a:rPr lang="fr-CH" sz="1600">
                <a:latin typeface="Calibri Light" panose="020F0302020204030204" pitchFamily="34" charset="0"/>
                <a:cs typeface="Calibri Light" panose="020F0302020204030204" pitchFamily="34" charset="0"/>
              </a:rPr>
              <a:t>The null model has only an intercept, and therefore constrains all cell counts to be equal:</a:t>
            </a:r>
          </a:p>
          <a:p>
            <a:endParaRPr lang="fr-CH" sz="1600">
              <a:latin typeface="Times New Roman" panose="02020603050405020304" pitchFamily="18" charset="0"/>
              <a:cs typeface="Times New Roman" panose="02020603050405020304" pitchFamily="18" charset="0"/>
            </a:endParaRPr>
          </a:p>
          <a:p>
            <a:pPr marL="0" indent="0">
              <a:buNone/>
            </a:pPr>
            <a:r>
              <a:rPr lang="en-US" sz="1200">
                <a:latin typeface="Courier New" panose="02070309020205020404" pitchFamily="49" charset="0"/>
                <a:cs typeface="Courier New" panose="02070309020205020404" pitchFamily="49" charset="0"/>
              </a:rPr>
              <a:t>	model0 &lt;-  glm(Freq~</a:t>
            </a:r>
            <a:r>
              <a:rPr lang="en-US" sz="1200" b="1">
                <a:solidFill>
                  <a:srgbClr val="FF0000"/>
                </a:solidFill>
                <a:latin typeface="Courier New" panose="02070309020205020404" pitchFamily="49" charset="0"/>
                <a:cs typeface="Courier New" panose="02070309020205020404" pitchFamily="49" charset="0"/>
              </a:rPr>
              <a:t>1</a:t>
            </a:r>
            <a:r>
              <a:rPr lang="en-US" sz="1200">
                <a:latin typeface="Courier New" panose="02070309020205020404" pitchFamily="49" charset="0"/>
                <a:cs typeface="Courier New" panose="02070309020205020404" pitchFamily="49" charset="0"/>
              </a:rPr>
              <a:t>, data=cathdf, family=poisson)</a:t>
            </a:r>
          </a:p>
          <a:p>
            <a:pPr marL="0" indent="0">
              <a:buNone/>
            </a:pPr>
            <a:r>
              <a:rPr lang="en-US" sz="1200">
                <a:latin typeface="Courier New" panose="02070309020205020404" pitchFamily="49" charset="0"/>
                <a:cs typeface="Courier New" panose="02070309020205020404" pitchFamily="49" charset="0"/>
              </a:rPr>
              <a:t>	predict(model0, </a:t>
            </a:r>
            <a:r>
              <a:rPr lang="en-US" sz="1200" b="1">
                <a:solidFill>
                  <a:srgbClr val="FF0000"/>
                </a:solidFill>
                <a:latin typeface="Courier New" panose="02070309020205020404" pitchFamily="49" charset="0"/>
                <a:cs typeface="Courier New" panose="02070309020205020404" pitchFamily="49" charset="0"/>
              </a:rPr>
              <a:t>type="response"</a:t>
            </a:r>
            <a:r>
              <a:rPr lang="en-US" sz="1200">
                <a:latin typeface="Courier New" panose="02070309020205020404" pitchFamily="49" charset="0"/>
                <a:cs typeface="Courier New" panose="02070309020205020404" pitchFamily="49" charset="0"/>
              </a:rPr>
              <a:t>)</a:t>
            </a:r>
            <a:endParaRPr lang="fr-CH" sz="1600" b="1">
              <a:solidFill>
                <a:srgbClr val="FF0000"/>
              </a:solidFill>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pPr marL="0" indent="0">
              <a:buNone/>
            </a:pPr>
            <a:endParaRPr lang="fr-CH" sz="1600">
              <a:latin typeface="Times New Roman" panose="02020603050405020304" pitchFamily="18" charset="0"/>
              <a:cs typeface="Times New Roman" panose="02020603050405020304" pitchFamily="18" charset="0"/>
            </a:endParaRPr>
          </a:p>
          <a:p>
            <a:pPr marL="0" indent="0">
              <a:buNone/>
            </a:pPr>
            <a:endParaRPr lang="fr-CH" sz="1600">
              <a:latin typeface="Times New Roman" panose="02020603050405020304" pitchFamily="18" charset="0"/>
              <a:cs typeface="Times New Roman" panose="02020603050405020304" pitchFamily="18" charset="0"/>
            </a:endParaRPr>
          </a:p>
          <a:p>
            <a:r>
              <a:rPr lang="fr-CH" sz="1600">
                <a:latin typeface="Calibri Light" panose="020F0302020204030204" pitchFamily="34" charset="0"/>
                <a:cs typeface="Calibri Light" panose="020F0302020204030204" pitchFamily="34" charset="0"/>
              </a:rPr>
              <a:t>The model's predictions are clearly far from reality. At the same time, it is difficult to say </a:t>
            </a:r>
            <a:r>
              <a:rPr lang="fr-CH" sz="1600" i="1">
                <a:latin typeface="Calibri Light" panose="020F0302020204030204" pitchFamily="34" charset="0"/>
                <a:cs typeface="Calibri Light" panose="020F0302020204030204" pitchFamily="34" charset="0"/>
              </a:rPr>
              <a:t>how</a:t>
            </a:r>
            <a:r>
              <a:rPr lang="fr-CH" sz="1600">
                <a:latin typeface="Calibri Light" panose="020F0302020204030204" pitchFamily="34" charset="0"/>
                <a:cs typeface="Calibri Light" panose="020F0302020204030204" pitchFamily="34" charset="0"/>
              </a:rPr>
              <a:t> these predictions deviate from the observed, e.g., in terms of cat type, social activity, or both? The null model is generally not very useful, except for comparing it to more complex models…</a:t>
            </a:r>
            <a:endParaRPr lang="fr-CH" sz="1600" dirty="0">
              <a:latin typeface="Calibri Light" panose="020F0302020204030204" pitchFamily="34" charset="0"/>
              <a:cs typeface="Calibri Light" panose="020F0302020204030204" pitchFamily="34" charset="0"/>
            </a:endParaRPr>
          </a:p>
        </p:txBody>
      </p:sp>
      <p:cxnSp>
        <p:nvCxnSpPr>
          <p:cNvPr id="9" name="Straight Connector 8">
            <a:extLst>
              <a:ext uri="{FF2B5EF4-FFF2-40B4-BE49-F238E27FC236}">
                <a16:creationId xmlns:a16="http://schemas.microsoft.com/office/drawing/2014/main" id="{A97EBEB4-28A1-40BE-B0EC-5F7A7EE7CB5F}"/>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3FBF14C-D8C5-4041-9B1E-F8AF84CFCB87}"/>
              </a:ext>
            </a:extLst>
          </p:cNvPr>
          <p:cNvSpPr txBox="1"/>
          <p:nvPr/>
        </p:nvSpPr>
        <p:spPr>
          <a:xfrm>
            <a:off x="3420810" y="2996952"/>
            <a:ext cx="957891" cy="338554"/>
          </a:xfrm>
          <a:prstGeom prst="rect">
            <a:avLst/>
          </a:prstGeom>
          <a:noFill/>
        </p:spPr>
        <p:txBody>
          <a:bodyPr wrap="none" rtlCol="0">
            <a:spAutoFit/>
          </a:bodyPr>
          <a:lstStyle/>
          <a:p>
            <a:pPr algn="ctr"/>
            <a:r>
              <a:rPr lang="en-US" sz="1600" b="1">
                <a:latin typeface="Calibri Light" panose="020F0302020204030204" pitchFamily="34" charset="0"/>
                <a:cs typeface="Calibri Light" panose="020F0302020204030204" pitchFamily="34" charset="0"/>
              </a:rPr>
              <a:t>Observed</a:t>
            </a:r>
            <a:endParaRPr lang="en-CH" sz="1600" b="1">
              <a:latin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75B80801-6A3A-436B-B7B3-8AB7E4CBF884}"/>
              </a:ext>
            </a:extLst>
          </p:cNvPr>
          <p:cNvSpPr txBox="1"/>
          <p:nvPr/>
        </p:nvSpPr>
        <p:spPr>
          <a:xfrm>
            <a:off x="7391261" y="2996952"/>
            <a:ext cx="1945982" cy="338554"/>
          </a:xfrm>
          <a:prstGeom prst="rect">
            <a:avLst/>
          </a:prstGeom>
          <a:noFill/>
        </p:spPr>
        <p:txBody>
          <a:bodyPr wrap="none" rtlCol="0">
            <a:spAutoFit/>
          </a:bodyPr>
          <a:lstStyle/>
          <a:p>
            <a:pPr algn="ctr"/>
            <a:r>
              <a:rPr lang="en-US" sz="1600" b="1">
                <a:latin typeface="Calibri Light" panose="020F0302020204030204" pitchFamily="34" charset="0"/>
                <a:cs typeface="Calibri Light" panose="020F0302020204030204" pitchFamily="34" charset="0"/>
              </a:rPr>
              <a:t>Expected (null model)</a:t>
            </a:r>
            <a:endParaRPr lang="en-CH" sz="1600" b="1">
              <a:latin typeface="Calibri Light" panose="020F0302020204030204" pitchFamily="34" charset="0"/>
              <a:cs typeface="Calibri Light" panose="020F0302020204030204" pitchFamily="34" charset="0"/>
            </a:endParaRPr>
          </a:p>
        </p:txBody>
      </p:sp>
      <p:pic>
        <p:nvPicPr>
          <p:cNvPr id="14" name="Picture 13">
            <a:extLst>
              <a:ext uri="{FF2B5EF4-FFF2-40B4-BE49-F238E27FC236}">
                <a16:creationId xmlns:a16="http://schemas.microsoft.com/office/drawing/2014/main" id="{74A15898-1F7B-458D-B075-84AD4014A99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graphicFrame>
        <p:nvGraphicFramePr>
          <p:cNvPr id="11" name="Table 9">
            <a:extLst>
              <a:ext uri="{FF2B5EF4-FFF2-40B4-BE49-F238E27FC236}">
                <a16:creationId xmlns:a16="http://schemas.microsoft.com/office/drawing/2014/main" id="{86D68436-ED76-49E5-8B71-2F3E1C582A5C}"/>
              </a:ext>
            </a:extLst>
          </p:cNvPr>
          <p:cNvGraphicFramePr>
            <a:graphicFrameLocks noGrp="1"/>
          </p:cNvGraphicFramePr>
          <p:nvPr>
            <p:extLst>
              <p:ext uri="{D42A27DB-BD31-4B8C-83A1-F6EECF244321}">
                <p14:modId xmlns:p14="http://schemas.microsoft.com/office/powerpoint/2010/main" val="2976906855"/>
              </p:ext>
            </p:extLst>
          </p:nvPr>
        </p:nvGraphicFramePr>
        <p:xfrm>
          <a:off x="1847528" y="3403956"/>
          <a:ext cx="4104456" cy="1219200"/>
        </p:xfrm>
        <a:graphic>
          <a:graphicData uri="http://schemas.openxmlformats.org/drawingml/2006/table">
            <a:tbl>
              <a:tblPr firstRow="1" bandRow="1">
                <a:tableStyleId>{5940675A-B579-460E-94D1-54222C63F5DA}</a:tableStyleId>
              </a:tblPr>
              <a:tblGrid>
                <a:gridCol w="1026114">
                  <a:extLst>
                    <a:ext uri="{9D8B030D-6E8A-4147-A177-3AD203B41FA5}">
                      <a16:colId xmlns:a16="http://schemas.microsoft.com/office/drawing/2014/main" val="681709669"/>
                    </a:ext>
                  </a:extLst>
                </a:gridCol>
                <a:gridCol w="1026114">
                  <a:extLst>
                    <a:ext uri="{9D8B030D-6E8A-4147-A177-3AD203B41FA5}">
                      <a16:colId xmlns:a16="http://schemas.microsoft.com/office/drawing/2014/main" val="3374658408"/>
                    </a:ext>
                  </a:extLst>
                </a:gridCol>
                <a:gridCol w="1026114">
                  <a:extLst>
                    <a:ext uri="{9D8B030D-6E8A-4147-A177-3AD203B41FA5}">
                      <a16:colId xmlns:a16="http://schemas.microsoft.com/office/drawing/2014/main" val="597103960"/>
                    </a:ext>
                  </a:extLst>
                </a:gridCol>
                <a:gridCol w="1026114">
                  <a:extLst>
                    <a:ext uri="{9D8B030D-6E8A-4147-A177-3AD203B41FA5}">
                      <a16:colId xmlns:a16="http://schemas.microsoft.com/office/drawing/2014/main" val="1787313206"/>
                    </a:ext>
                  </a:extLst>
                </a:gridCol>
              </a:tblGrid>
              <a:tr h="270232">
                <a:tc>
                  <a:txBody>
                    <a:bodyPr/>
                    <a:lstStyle/>
                    <a:p>
                      <a:endParaRPr lang="en-CH"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pPr algn="ctr"/>
                      <a:r>
                        <a:rPr lang="en-US" sz="1400" b="1">
                          <a:latin typeface="Calibri Light" panose="020F0302020204030204" pitchFamily="34" charset="0"/>
                          <a:cs typeface="Calibri Light" panose="020F0302020204030204" pitchFamily="34" charset="0"/>
                        </a:rPr>
                        <a:t>Social activity</a:t>
                      </a:r>
                      <a:endParaRPr lang="en-CH" sz="1400" b="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lang="en-CH" sz="16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lang="en-CH" sz="16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239961347"/>
                  </a:ext>
                </a:extLst>
              </a:tr>
              <a:tr h="270232">
                <a:tc>
                  <a:txBody>
                    <a:bodyPr/>
                    <a:lstStyle/>
                    <a:p>
                      <a:r>
                        <a:rPr lang="en-US" sz="1400" b="1">
                          <a:latin typeface="Calibri Light" panose="020F0302020204030204" pitchFamily="34" charset="0"/>
                          <a:cs typeface="Calibri Light" panose="020F0302020204030204" pitchFamily="34" charset="0"/>
                        </a:rPr>
                        <a:t>Cat type</a:t>
                      </a:r>
                      <a:endParaRPr lang="en-CH" sz="1400" b="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b="0" i="1">
                          <a:latin typeface="Calibri Light" panose="020F0302020204030204" pitchFamily="34" charset="0"/>
                          <a:cs typeface="Calibri Light" panose="020F0302020204030204" pitchFamily="34" charset="0"/>
                        </a:rPr>
                        <a:t>Talking</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b="0" i="1">
                          <a:latin typeface="Calibri Light" panose="020F0302020204030204" pitchFamily="34" charset="0"/>
                          <a:cs typeface="Calibri Light" panose="020F0302020204030204" pitchFamily="34" charset="0"/>
                        </a:rPr>
                        <a:t>Petting</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b="0" i="1">
                          <a:latin typeface="Calibri Light" panose="020F0302020204030204" pitchFamily="34" charset="0"/>
                          <a:cs typeface="Calibri Light" panose="020F0302020204030204" pitchFamily="34" charset="0"/>
                        </a:rPr>
                        <a:t>Playing</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787742672"/>
                  </a:ext>
                </a:extLst>
              </a:tr>
              <a:tr h="270232">
                <a:tc>
                  <a:txBody>
                    <a:bodyPr/>
                    <a:lstStyle/>
                    <a:p>
                      <a:r>
                        <a:rPr lang="en-US" sz="1400" b="0" i="1">
                          <a:latin typeface="Calibri Light" panose="020F0302020204030204" pitchFamily="34" charset="0"/>
                          <a:cs typeface="Calibri Light" panose="020F0302020204030204" pitchFamily="34" charset="0"/>
                        </a:rPr>
                        <a:t>Pet cat</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5</a:t>
                      </a:r>
                      <a:endParaRPr lang="en-CH"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6</a:t>
                      </a:r>
                      <a:endParaRPr lang="en-CH"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10</a:t>
                      </a:r>
                      <a:endParaRPr lang="en-CH"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786444824"/>
                  </a:ext>
                </a:extLst>
              </a:tr>
              <a:tr h="270232">
                <a:tc>
                  <a:txBody>
                    <a:bodyPr/>
                    <a:lstStyle/>
                    <a:p>
                      <a:r>
                        <a:rPr lang="en-US" sz="1400" b="0" i="1">
                          <a:latin typeface="Calibri Light" panose="020F0302020204030204" pitchFamily="34" charset="0"/>
                          <a:cs typeface="Calibri Light" panose="020F0302020204030204" pitchFamily="34" charset="0"/>
                        </a:rPr>
                        <a:t>Shelter cat</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0</a:t>
                      </a:r>
                      <a:endParaRPr lang="en-CH"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3</a:t>
                      </a:r>
                      <a:endParaRPr lang="en-CH"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14</a:t>
                      </a:r>
                      <a:endParaRPr lang="en-CH"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109636913"/>
                  </a:ext>
                </a:extLst>
              </a:tr>
            </a:tbl>
          </a:graphicData>
        </a:graphic>
      </p:graphicFrame>
      <p:graphicFrame>
        <p:nvGraphicFramePr>
          <p:cNvPr id="15" name="Table 14">
            <a:extLst>
              <a:ext uri="{FF2B5EF4-FFF2-40B4-BE49-F238E27FC236}">
                <a16:creationId xmlns:a16="http://schemas.microsoft.com/office/drawing/2014/main" id="{EEB19BFE-DC24-457A-93EF-7826A6C2EB51}"/>
              </a:ext>
            </a:extLst>
          </p:cNvPr>
          <p:cNvGraphicFramePr>
            <a:graphicFrameLocks noGrp="1"/>
          </p:cNvGraphicFramePr>
          <p:nvPr>
            <p:extLst>
              <p:ext uri="{D42A27DB-BD31-4B8C-83A1-F6EECF244321}">
                <p14:modId xmlns:p14="http://schemas.microsoft.com/office/powerpoint/2010/main" val="1547967692"/>
              </p:ext>
            </p:extLst>
          </p:nvPr>
        </p:nvGraphicFramePr>
        <p:xfrm>
          <a:off x="6312024" y="3403956"/>
          <a:ext cx="4104456" cy="1219200"/>
        </p:xfrm>
        <a:graphic>
          <a:graphicData uri="http://schemas.openxmlformats.org/drawingml/2006/table">
            <a:tbl>
              <a:tblPr firstRow="1" bandRow="1">
                <a:tableStyleId>{5940675A-B579-460E-94D1-54222C63F5DA}</a:tableStyleId>
              </a:tblPr>
              <a:tblGrid>
                <a:gridCol w="1026114">
                  <a:extLst>
                    <a:ext uri="{9D8B030D-6E8A-4147-A177-3AD203B41FA5}">
                      <a16:colId xmlns:a16="http://schemas.microsoft.com/office/drawing/2014/main" val="681709669"/>
                    </a:ext>
                  </a:extLst>
                </a:gridCol>
                <a:gridCol w="1026114">
                  <a:extLst>
                    <a:ext uri="{9D8B030D-6E8A-4147-A177-3AD203B41FA5}">
                      <a16:colId xmlns:a16="http://schemas.microsoft.com/office/drawing/2014/main" val="3374658408"/>
                    </a:ext>
                  </a:extLst>
                </a:gridCol>
                <a:gridCol w="1026114">
                  <a:extLst>
                    <a:ext uri="{9D8B030D-6E8A-4147-A177-3AD203B41FA5}">
                      <a16:colId xmlns:a16="http://schemas.microsoft.com/office/drawing/2014/main" val="597103960"/>
                    </a:ext>
                  </a:extLst>
                </a:gridCol>
                <a:gridCol w="1026114">
                  <a:extLst>
                    <a:ext uri="{9D8B030D-6E8A-4147-A177-3AD203B41FA5}">
                      <a16:colId xmlns:a16="http://schemas.microsoft.com/office/drawing/2014/main" val="1787313206"/>
                    </a:ext>
                  </a:extLst>
                </a:gridCol>
              </a:tblGrid>
              <a:tr h="270232">
                <a:tc>
                  <a:txBody>
                    <a:bodyPr/>
                    <a:lstStyle/>
                    <a:p>
                      <a:endParaRPr lang="en-CH"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pPr algn="ctr"/>
                      <a:r>
                        <a:rPr lang="en-US" sz="1400" b="1">
                          <a:latin typeface="Calibri Light" panose="020F0302020204030204" pitchFamily="34" charset="0"/>
                          <a:cs typeface="Calibri Light" panose="020F0302020204030204" pitchFamily="34" charset="0"/>
                        </a:rPr>
                        <a:t>Social activity</a:t>
                      </a:r>
                      <a:endParaRPr lang="en-CH" sz="1400" b="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lang="en-CH" sz="16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lang="en-CH" sz="16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239961347"/>
                  </a:ext>
                </a:extLst>
              </a:tr>
              <a:tr h="270232">
                <a:tc>
                  <a:txBody>
                    <a:bodyPr/>
                    <a:lstStyle/>
                    <a:p>
                      <a:r>
                        <a:rPr lang="en-US" sz="1400" b="1">
                          <a:latin typeface="Calibri Light" panose="020F0302020204030204" pitchFamily="34" charset="0"/>
                          <a:cs typeface="Calibri Light" panose="020F0302020204030204" pitchFamily="34" charset="0"/>
                        </a:rPr>
                        <a:t>Cat type</a:t>
                      </a:r>
                      <a:endParaRPr lang="en-CH" sz="1400" b="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b="0" i="1">
                          <a:latin typeface="Calibri Light" panose="020F0302020204030204" pitchFamily="34" charset="0"/>
                          <a:cs typeface="Calibri Light" panose="020F0302020204030204" pitchFamily="34" charset="0"/>
                        </a:rPr>
                        <a:t>Talking</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b="0" i="1">
                          <a:latin typeface="Calibri Light" panose="020F0302020204030204" pitchFamily="34" charset="0"/>
                          <a:cs typeface="Calibri Light" panose="020F0302020204030204" pitchFamily="34" charset="0"/>
                        </a:rPr>
                        <a:t>Petting</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b="0" i="1">
                          <a:latin typeface="Calibri Light" panose="020F0302020204030204" pitchFamily="34" charset="0"/>
                          <a:cs typeface="Calibri Light" panose="020F0302020204030204" pitchFamily="34" charset="0"/>
                        </a:rPr>
                        <a:t>Playing</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787742672"/>
                  </a:ext>
                </a:extLst>
              </a:tr>
              <a:tr h="270232">
                <a:tc>
                  <a:txBody>
                    <a:bodyPr/>
                    <a:lstStyle/>
                    <a:p>
                      <a:r>
                        <a:rPr lang="en-US" sz="1400" b="0" i="1">
                          <a:latin typeface="Calibri Light" panose="020F0302020204030204" pitchFamily="34" charset="0"/>
                          <a:cs typeface="Calibri Light" panose="020F0302020204030204" pitchFamily="34" charset="0"/>
                        </a:rPr>
                        <a:t>Pet cat</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6.33</a:t>
                      </a:r>
                      <a:endParaRPr kumimoji="0" lang="en-CH" sz="1400" b="0" i="0" u="none" strike="noStrike" kern="1200" cap="none" spc="0" normalizeH="0" baseline="-2500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6.33</a:t>
                      </a:r>
                      <a:endParaRPr kumimoji="0" lang="en-CH" sz="1400" b="0" i="0" u="none" strike="noStrike" kern="1200" cap="none" spc="0" normalizeH="0" baseline="-2500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6.33</a:t>
                      </a:r>
                      <a:endParaRPr kumimoji="0" lang="en-CH" sz="1400" b="0" i="0" u="none" strike="noStrike" kern="1200" cap="none" spc="0" normalizeH="0" baseline="-2500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786444824"/>
                  </a:ext>
                </a:extLst>
              </a:tr>
              <a:tr h="270232">
                <a:tc>
                  <a:txBody>
                    <a:bodyPr/>
                    <a:lstStyle/>
                    <a:p>
                      <a:r>
                        <a:rPr lang="en-US" sz="1400" b="0" i="1">
                          <a:latin typeface="Calibri Light" panose="020F0302020204030204" pitchFamily="34" charset="0"/>
                          <a:cs typeface="Calibri Light" panose="020F0302020204030204" pitchFamily="34" charset="0"/>
                        </a:rPr>
                        <a:t>Shelter cat</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6.33</a:t>
                      </a:r>
                      <a:endParaRPr kumimoji="0" lang="en-CH" sz="1400" b="0" i="0" u="none" strike="noStrike" kern="1200" cap="none" spc="0" normalizeH="0" baseline="-2500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6.33</a:t>
                      </a:r>
                      <a:endParaRPr kumimoji="0" lang="en-CH" sz="1400" b="0" i="0" u="none" strike="noStrike" kern="1200" cap="none" spc="0" normalizeH="0" baseline="-2500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6.33</a:t>
                      </a:r>
                      <a:endParaRPr kumimoji="0" lang="en-CH" sz="1400" b="0" i="0" u="none" strike="noStrike" kern="1200" cap="none" spc="0" normalizeH="0" baseline="-2500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109636913"/>
                  </a:ext>
                </a:extLst>
              </a:tr>
            </a:tbl>
          </a:graphicData>
        </a:graphic>
      </p:graphicFrame>
    </p:spTree>
    <p:extLst>
      <p:ext uri="{BB962C8B-B14F-4D97-AF65-F5344CB8AC3E}">
        <p14:creationId xmlns:p14="http://schemas.microsoft.com/office/powerpoint/2010/main" val="2934527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6624736" cy="4925144"/>
          </a:xfrm>
        </p:spPr>
        <p:txBody>
          <a:bodyPr>
            <a:normAutofit/>
          </a:bodyPr>
          <a:lstStyle/>
          <a:p>
            <a:r>
              <a:rPr lang="en-GB" sz="1600" dirty="0" err="1">
                <a:solidFill>
                  <a:srgbClr val="0070C0"/>
                </a:solidFill>
                <a:latin typeface="Calibri Light" panose="020F0302020204030204" pitchFamily="34" charset="0"/>
                <a:cs typeface="Calibri Light" panose="020F0302020204030204" pitchFamily="34" charset="0"/>
              </a:rPr>
              <a:t>Agresti</a:t>
            </a:r>
            <a:r>
              <a:rPr lang="en-GB" sz="1600" dirty="0">
                <a:solidFill>
                  <a:srgbClr val="0070C0"/>
                </a:solidFill>
                <a:latin typeface="Calibri Light" panose="020F0302020204030204" pitchFamily="34" charset="0"/>
                <a:cs typeface="Calibri Light" panose="020F0302020204030204" pitchFamily="34" charset="0"/>
              </a:rPr>
              <a:t>, A. (2012). </a:t>
            </a:r>
            <a:r>
              <a:rPr lang="en-GB" sz="1600" i="1" dirty="0">
                <a:solidFill>
                  <a:srgbClr val="0070C0"/>
                </a:solidFill>
                <a:latin typeface="Calibri Light" panose="020F0302020204030204" pitchFamily="34" charset="0"/>
                <a:cs typeface="Calibri Light" panose="020F0302020204030204" pitchFamily="34" charset="0"/>
              </a:rPr>
              <a:t>Categorical Data Analysis </a:t>
            </a:r>
            <a:r>
              <a:rPr lang="en-GB" sz="1600" dirty="0">
                <a:solidFill>
                  <a:srgbClr val="0070C0"/>
                </a:solidFill>
                <a:latin typeface="Calibri Light" panose="020F0302020204030204" pitchFamily="34" charset="0"/>
                <a:cs typeface="Calibri Light" panose="020F0302020204030204" pitchFamily="34" charset="0"/>
              </a:rPr>
              <a:t>(3</a:t>
            </a:r>
            <a:r>
              <a:rPr lang="en-GB" sz="1600" baseline="30000" dirty="0">
                <a:solidFill>
                  <a:srgbClr val="0070C0"/>
                </a:solidFill>
                <a:latin typeface="Calibri Light" panose="020F0302020204030204" pitchFamily="34" charset="0"/>
                <a:cs typeface="Calibri Light" panose="020F0302020204030204" pitchFamily="34" charset="0"/>
              </a:rPr>
              <a:t>rd</a:t>
            </a:r>
            <a:r>
              <a:rPr lang="en-GB" sz="1600" dirty="0">
                <a:solidFill>
                  <a:srgbClr val="0070C0"/>
                </a:solidFill>
                <a:latin typeface="Calibri Light" panose="020F0302020204030204" pitchFamily="34" charset="0"/>
                <a:cs typeface="Calibri Light" panose="020F0302020204030204" pitchFamily="34" charset="0"/>
              </a:rPr>
              <a:t> edition)</a:t>
            </a:r>
            <a:r>
              <a:rPr lang="en-GB" sz="1600" i="1" dirty="0">
                <a:solidFill>
                  <a:srgbClr val="0070C0"/>
                </a:solidFill>
                <a:latin typeface="Calibri Light" panose="020F0302020204030204" pitchFamily="34" charset="0"/>
                <a:cs typeface="Calibri Light" panose="020F0302020204030204" pitchFamily="34" charset="0"/>
              </a:rPr>
              <a:t>. </a:t>
            </a:r>
            <a:r>
              <a:rPr lang="en-GB" sz="1600" dirty="0">
                <a:solidFill>
                  <a:srgbClr val="0070C0"/>
                </a:solidFill>
                <a:latin typeface="Calibri Light" panose="020F0302020204030204" pitchFamily="34" charset="0"/>
                <a:cs typeface="Calibri Light" panose="020F0302020204030204" pitchFamily="34" charset="0"/>
              </a:rPr>
              <a:t>John Wiley and Sons.</a:t>
            </a:r>
          </a:p>
          <a:p>
            <a:endParaRPr lang="en-GB" sz="1600" dirty="0">
              <a:latin typeface="Calibri Light" panose="020F0302020204030204" pitchFamily="34" charset="0"/>
              <a:cs typeface="Calibri Light" panose="020F0302020204030204" pitchFamily="34" charset="0"/>
            </a:endParaRPr>
          </a:p>
          <a:p>
            <a:r>
              <a:rPr lang="en-GB" sz="1600" dirty="0">
                <a:latin typeface="Calibri Light" panose="020F0302020204030204" pitchFamily="34" charset="0"/>
                <a:cs typeface="Calibri Light" panose="020F0302020204030204" pitchFamily="34" charset="0"/>
              </a:rPr>
              <a:t>Standard reference work on categorical data analysis. Extremely detailed and comprehensive but also highly mathematical and dry.</a:t>
            </a:r>
          </a:p>
          <a:p>
            <a:endParaRPr lang="en-GB" sz="1600" dirty="0">
              <a:latin typeface="Calibri Light" panose="020F0302020204030204" pitchFamily="34" charset="0"/>
              <a:cs typeface="Calibri Light" panose="020F0302020204030204" pitchFamily="34" charset="0"/>
            </a:endParaRPr>
          </a:p>
          <a:p>
            <a:r>
              <a:rPr lang="en-GB" sz="1600" dirty="0">
                <a:latin typeface="Calibri Light" panose="020F0302020204030204" pitchFamily="34" charset="0"/>
                <a:cs typeface="Calibri Light" panose="020F0302020204030204" pitchFamily="34" charset="0"/>
              </a:rPr>
              <a:t>Up until the 2</a:t>
            </a:r>
            <a:r>
              <a:rPr lang="en-GB" sz="1600" baseline="30000" dirty="0">
                <a:latin typeface="Calibri Light" panose="020F0302020204030204" pitchFamily="34" charset="0"/>
                <a:cs typeface="Calibri Light" panose="020F0302020204030204" pitchFamily="34" charset="0"/>
              </a:rPr>
              <a:t>nd</a:t>
            </a:r>
            <a:r>
              <a:rPr lang="en-GB" sz="1600" dirty="0">
                <a:latin typeface="Calibri Light" panose="020F0302020204030204" pitchFamily="34" charset="0"/>
                <a:cs typeface="Calibri Light" panose="020F0302020204030204" pitchFamily="34" charset="0"/>
              </a:rPr>
              <a:t> edition, practical examples were for SAS language only, which is an expensive software for which UNIGE does not have a license.</a:t>
            </a:r>
          </a:p>
          <a:p>
            <a:endParaRPr lang="en-GB" sz="1600" dirty="0">
              <a:latin typeface="Calibri Light" panose="020F0302020204030204" pitchFamily="34" charset="0"/>
              <a:cs typeface="Calibri Light" panose="020F0302020204030204" pitchFamily="34" charset="0"/>
            </a:endParaRPr>
          </a:p>
          <a:p>
            <a:r>
              <a:rPr lang="en-GB" sz="1600" dirty="0">
                <a:latin typeface="Calibri Light" panose="020F0302020204030204" pitchFamily="34" charset="0"/>
                <a:cs typeface="Calibri Light" panose="020F0302020204030204" pitchFamily="34" charset="0"/>
              </a:rPr>
              <a:t>The 3</a:t>
            </a:r>
            <a:r>
              <a:rPr lang="en-GB" sz="1600" baseline="30000" dirty="0">
                <a:latin typeface="Calibri Light" panose="020F0302020204030204" pitchFamily="34" charset="0"/>
                <a:cs typeface="Calibri Light" panose="020F0302020204030204" pitchFamily="34" charset="0"/>
              </a:rPr>
              <a:t>rd</a:t>
            </a:r>
            <a:r>
              <a:rPr lang="en-GB" sz="1600" dirty="0">
                <a:latin typeface="Calibri Light" panose="020F0302020204030204" pitchFamily="34" charset="0"/>
                <a:cs typeface="Calibri Light" panose="020F0302020204030204" pitchFamily="34" charset="0"/>
              </a:rPr>
              <a:t> edition reportedly has new examples in R, but I have not had a chance to review them.</a:t>
            </a:r>
          </a:p>
          <a:p>
            <a:endParaRPr lang="en-GB" sz="1600" dirty="0">
              <a:latin typeface="Calibri Light" panose="020F0302020204030204" pitchFamily="34" charset="0"/>
              <a:cs typeface="Calibri Light" panose="020F0302020204030204" pitchFamily="34" charset="0"/>
            </a:endParaRPr>
          </a:p>
          <a:p>
            <a:r>
              <a:rPr lang="en-GB" sz="1600" dirty="0">
                <a:latin typeface="Calibri Light" panose="020F0302020204030204" pitchFamily="34" charset="0"/>
                <a:cs typeface="Calibri Light" panose="020F0302020204030204" pitchFamily="34" charset="0"/>
              </a:rPr>
              <a:t>The 2</a:t>
            </a:r>
            <a:r>
              <a:rPr lang="en-GB" sz="1600" baseline="30000" dirty="0">
                <a:latin typeface="Calibri Light" panose="020F0302020204030204" pitchFamily="34" charset="0"/>
                <a:cs typeface="Calibri Light" panose="020F0302020204030204" pitchFamily="34" charset="0"/>
              </a:rPr>
              <a:t>nd</a:t>
            </a:r>
            <a:r>
              <a:rPr lang="en-GB" sz="1600" dirty="0">
                <a:latin typeface="Calibri Light" panose="020F0302020204030204" pitchFamily="34" charset="0"/>
                <a:cs typeface="Calibri Light" panose="020F0302020204030204" pitchFamily="34" charset="0"/>
              </a:rPr>
              <a:t> edition is in my book collection and can be borrowed on request!</a:t>
            </a:r>
            <a:endParaRPr lang="en-US" sz="1600" dirty="0">
              <a:latin typeface="Calibri Light" panose="020F0302020204030204" pitchFamily="34" charset="0"/>
              <a:cs typeface="Calibri Light" panose="020F0302020204030204" pitchFamily="34" charset="0"/>
            </a:endParaRPr>
          </a:p>
          <a:p>
            <a:pPr marL="0" indent="0">
              <a:buNone/>
            </a:pPr>
            <a:endParaRPr lang="en-US" sz="1600" dirty="0">
              <a:latin typeface="Calibri Light" panose="020F0302020204030204" pitchFamily="34" charset="0"/>
              <a:cs typeface="Calibri Light" panose="020F0302020204030204" pitchFamily="34" charset="0"/>
            </a:endParaRPr>
          </a:p>
          <a:p>
            <a:endParaRPr lang="en-US"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8424935"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Background literature</a:t>
            </a:r>
            <a:endParaRPr lang="en-GB" sz="3200">
              <a:solidFill>
                <a:schemeClr val="tx2">
                  <a:lumMod val="75000"/>
                </a:schemeClr>
              </a:solidFill>
              <a:latin typeface="Tw Cen MT" panose="020B0602020104020603" pitchFamily="34" charset="0"/>
            </a:endParaRPr>
          </a:p>
        </p:txBody>
      </p:sp>
      <p:pic>
        <p:nvPicPr>
          <p:cNvPr id="8" name="Picture 7">
            <a:extLst>
              <a:ext uri="{FF2B5EF4-FFF2-40B4-BE49-F238E27FC236}">
                <a16:creationId xmlns:a16="http://schemas.microsoft.com/office/drawing/2014/main" id="{F39EFBD8-B364-4FA0-8E09-38B93BE227F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508962" y="1844824"/>
            <a:ext cx="2664926" cy="4041805"/>
          </a:xfrm>
          <a:prstGeom prst="rect">
            <a:avLst/>
          </a:prstGeom>
          <a:effectLst>
            <a:outerShdw blurRad="63500" sx="102000" sy="102000" algn="ctr" rotWithShape="0">
              <a:prstClr val="black">
                <a:alpha val="40000"/>
              </a:prstClr>
            </a:outerShdw>
          </a:effectLst>
        </p:spPr>
      </p:pic>
      <p:cxnSp>
        <p:nvCxnSpPr>
          <p:cNvPr id="10" name="Straight Connector 9">
            <a:extLst>
              <a:ext uri="{FF2B5EF4-FFF2-40B4-BE49-F238E27FC236}">
                <a16:creationId xmlns:a16="http://schemas.microsoft.com/office/drawing/2014/main" id="{1008A55A-6870-4294-9654-5E7987A7008F}"/>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391DB6F3-F7D9-4713-BDD6-F7BFC22451EE}"/>
              </a:ext>
            </a:extLst>
          </p:cNvPr>
          <p:cNvSpPr>
            <a:spLocks noGrp="1"/>
          </p:cNvSpPr>
          <p:nvPr>
            <p:ph type="sldNum" sz="quarter" idx="12"/>
          </p:nvPr>
        </p:nvSpPr>
        <p:spPr/>
        <p:txBody>
          <a:bodyPr/>
          <a:lstStyle/>
          <a:p>
            <a:fld id="{C1FDBBE5-22A6-4526-9CE2-8F57881DBE87}" type="slidenum">
              <a:rPr lang="en-GB" smtClean="0"/>
              <a:t>5</a:t>
            </a:fld>
            <a:endParaRPr lang="en-GB"/>
          </a:p>
        </p:txBody>
      </p:sp>
    </p:spTree>
    <p:extLst>
      <p:ext uri="{BB962C8B-B14F-4D97-AF65-F5344CB8AC3E}">
        <p14:creationId xmlns:p14="http://schemas.microsoft.com/office/powerpoint/2010/main" val="21878464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50</a:t>
            </a:fld>
            <a:endParaRPr lang="en-GB"/>
          </a:p>
        </p:txBody>
      </p: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Log-linear analysis – Models</a:t>
            </a:r>
            <a:endParaRPr lang="en-GB" sz="320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10081120" cy="4925144"/>
          </a:xfrm>
        </p:spPr>
        <p:txBody>
          <a:bodyPr>
            <a:normAutofit/>
          </a:bodyPr>
          <a:lstStyle/>
          <a:p>
            <a:r>
              <a:rPr lang="fr-CH" sz="1600" dirty="0">
                <a:latin typeface="Calibri Light" panose="020F0302020204030204" pitchFamily="34" charset="0"/>
                <a:cs typeface="Calibri Light" panose="020F0302020204030204" pitchFamily="34" charset="0"/>
              </a:rPr>
              <a:t>A one-</a:t>
            </a:r>
            <a:r>
              <a:rPr lang="fr-CH" sz="1600" dirty="0" err="1">
                <a:latin typeface="Calibri Light" panose="020F0302020204030204" pitchFamily="34" charset="0"/>
                <a:cs typeface="Calibri Light" panose="020F0302020204030204" pitchFamily="34" charset="0"/>
              </a:rPr>
              <a:t>way</a:t>
            </a:r>
            <a:r>
              <a:rPr lang="fr-CH" sz="1600" dirty="0">
                <a:latin typeface="Calibri Light" panose="020F0302020204030204" pitchFamily="34" charset="0"/>
                <a:cs typeface="Calibri Light" panose="020F0302020204030204" pitchFamily="34" charset="0"/>
              </a:rPr>
              <a:t> main </a:t>
            </a:r>
            <a:r>
              <a:rPr lang="fr-CH" sz="1600" dirty="0" err="1">
                <a:latin typeface="Calibri Light" panose="020F0302020204030204" pitchFamily="34" charset="0"/>
                <a:cs typeface="Calibri Light" panose="020F0302020204030204" pitchFamily="34" charset="0"/>
              </a:rPr>
              <a:t>effects</a:t>
            </a:r>
            <a:r>
              <a:rPr lang="fr-CH" sz="1600" dirty="0">
                <a:latin typeface="Calibri Light" panose="020F0302020204030204" pitchFamily="34" charset="0"/>
                <a:cs typeface="Calibri Light" panose="020F0302020204030204" pitchFamily="34" charset="0"/>
              </a:rPr>
              <a:t> model can </a:t>
            </a:r>
            <a:r>
              <a:rPr lang="fr-CH" sz="1600" dirty="0" err="1">
                <a:latin typeface="Calibri Light" panose="020F0302020204030204" pitchFamily="34" charset="0"/>
                <a:cs typeface="Calibri Light" panose="020F0302020204030204" pitchFamily="34" charset="0"/>
              </a:rPr>
              <a:t>include</a:t>
            </a:r>
            <a:r>
              <a:rPr lang="fr-CH" sz="1600" dirty="0">
                <a:latin typeface="Calibri Light" panose="020F0302020204030204" pitchFamily="34" charset="0"/>
                <a:cs typeface="Calibri Light" panose="020F0302020204030204" pitchFamily="34" charset="0"/>
              </a:rPr>
              <a:t> an </a:t>
            </a:r>
            <a:r>
              <a:rPr lang="fr-CH" sz="1600" dirty="0" err="1">
                <a:latin typeface="Calibri Light" panose="020F0302020204030204" pitchFamily="34" charset="0"/>
                <a:cs typeface="Calibri Light" panose="020F0302020204030204" pitchFamily="34" charset="0"/>
              </a:rPr>
              <a:t>effect</a:t>
            </a:r>
            <a:r>
              <a:rPr lang="fr-CH" sz="1600" dirty="0">
                <a:latin typeface="Calibri Light" panose="020F0302020204030204" pitchFamily="34" charset="0"/>
                <a:cs typeface="Calibri Light" panose="020F0302020204030204" pitchFamily="34" charset="0"/>
              </a:rPr>
              <a:t> for cat type or social </a:t>
            </a:r>
            <a:r>
              <a:rPr lang="fr-CH" sz="1600" dirty="0" err="1">
                <a:latin typeface="Calibri Light" panose="020F0302020204030204" pitchFamily="34" charset="0"/>
                <a:cs typeface="Calibri Light" panose="020F0302020204030204" pitchFamily="34" charset="0"/>
              </a:rPr>
              <a:t>activity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Such</a:t>
            </a:r>
            <a:r>
              <a:rPr lang="fr-CH" sz="1600" dirty="0">
                <a:latin typeface="Calibri Light" panose="020F0302020204030204" pitchFamily="34" charset="0"/>
                <a:cs typeface="Calibri Light" panose="020F0302020204030204" pitchFamily="34" charset="0"/>
              </a:rPr>
              <a:t> a model </a:t>
            </a:r>
            <a:r>
              <a:rPr lang="fr-CH" sz="1600" dirty="0" err="1">
                <a:latin typeface="Calibri Light" panose="020F0302020204030204" pitchFamily="34" charset="0"/>
                <a:cs typeface="Calibri Light" panose="020F0302020204030204" pitchFamily="34" charset="0"/>
              </a:rPr>
              <a:t>allows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that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cell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counts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differ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between</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levels</a:t>
            </a:r>
            <a:r>
              <a:rPr lang="fr-CH" sz="1600" dirty="0">
                <a:latin typeface="Calibri Light" panose="020F0302020204030204" pitchFamily="34" charset="0"/>
                <a:cs typeface="Calibri Light" panose="020F0302020204030204" pitchFamily="34" charset="0"/>
              </a:rPr>
              <a:t> of the </a:t>
            </a:r>
            <a:r>
              <a:rPr lang="fr-CH" sz="1600" dirty="0" err="1">
                <a:latin typeface="Calibri Light" panose="020F0302020204030204" pitchFamily="34" charset="0"/>
                <a:cs typeface="Calibri Light" panose="020F0302020204030204" pitchFamily="34" charset="0"/>
              </a:rPr>
              <a:t>included</a:t>
            </a:r>
            <a:r>
              <a:rPr lang="fr-CH" sz="1600" dirty="0">
                <a:latin typeface="Calibri Light" panose="020F0302020204030204" pitchFamily="34" charset="0"/>
                <a:cs typeface="Calibri Light" panose="020F0302020204030204" pitchFamily="34" charset="0"/>
              </a:rPr>
              <a:t> variable, but not the </a:t>
            </a:r>
            <a:r>
              <a:rPr lang="fr-CH" sz="1600" dirty="0" err="1">
                <a:latin typeface="Calibri Light" panose="020F0302020204030204" pitchFamily="34" charset="0"/>
                <a:cs typeface="Calibri Light" panose="020F0302020204030204" pitchFamily="34" charset="0"/>
              </a:rPr>
              <a:t>other</a:t>
            </a:r>
            <a:r>
              <a:rPr lang="fr-CH" sz="1600" dirty="0">
                <a:latin typeface="Calibri Light" panose="020F0302020204030204" pitchFamily="34" charset="0"/>
                <a:cs typeface="Calibri Light" panose="020F0302020204030204" pitchFamily="34" charset="0"/>
              </a:rPr>
              <a:t>, e.g., for cat type:</a:t>
            </a:r>
          </a:p>
          <a:p>
            <a:endParaRPr lang="fr-CH" sz="1600" dirty="0">
              <a:latin typeface="Times New Roman" panose="02020603050405020304" pitchFamily="18" charset="0"/>
              <a:cs typeface="Times New Roman" panose="02020603050405020304" pitchFamily="18" charset="0"/>
            </a:endParaRPr>
          </a:p>
          <a:p>
            <a:pPr marL="0" indent="0">
              <a:buNone/>
            </a:pPr>
            <a:r>
              <a:rPr lang="en-US" sz="1200" dirty="0">
                <a:latin typeface="Courier New" panose="02070309020205020404" pitchFamily="49" charset="0"/>
                <a:cs typeface="Courier New" panose="02070309020205020404" pitchFamily="49" charset="0"/>
              </a:rPr>
              <a:t>	model1 &lt;- </a:t>
            </a:r>
            <a:r>
              <a:rPr lang="en-US" sz="1200" dirty="0" err="1">
                <a:latin typeface="Courier New" panose="02070309020205020404" pitchFamily="49" charset="0"/>
                <a:cs typeface="Courier New" panose="02070309020205020404" pitchFamily="49" charset="0"/>
              </a:rPr>
              <a:t>glm</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Freq~</a:t>
            </a:r>
            <a:r>
              <a:rPr lang="en-US" sz="1200" b="1" dirty="0" err="1">
                <a:solidFill>
                  <a:srgbClr val="FF0000"/>
                </a:solidFill>
                <a:latin typeface="Courier New" panose="02070309020205020404" pitchFamily="49" charset="0"/>
                <a:cs typeface="Courier New" panose="02070309020205020404" pitchFamily="49" charset="0"/>
              </a:rPr>
              <a:t>Cat_type</a:t>
            </a:r>
            <a:r>
              <a:rPr lang="en-US" sz="1200" dirty="0">
                <a:latin typeface="Courier New" panose="02070309020205020404" pitchFamily="49" charset="0"/>
                <a:cs typeface="Courier New" panose="02070309020205020404" pitchFamily="49" charset="0"/>
              </a:rPr>
              <a:t>, data=</a:t>
            </a:r>
            <a:r>
              <a:rPr lang="en-US" sz="1200" dirty="0" err="1">
                <a:latin typeface="Courier New" panose="02070309020205020404" pitchFamily="49" charset="0"/>
                <a:cs typeface="Courier New" panose="02070309020205020404" pitchFamily="49" charset="0"/>
              </a:rPr>
              <a:t>cathdf</a:t>
            </a:r>
            <a:r>
              <a:rPr lang="en-US" sz="1200" dirty="0">
                <a:latin typeface="Courier New" panose="02070309020205020404" pitchFamily="49" charset="0"/>
                <a:cs typeface="Courier New" panose="02070309020205020404" pitchFamily="49" charset="0"/>
              </a:rPr>
              <a:t>,</a:t>
            </a:r>
          </a:p>
          <a:p>
            <a:pPr marL="0" indent="0">
              <a:buNone/>
            </a:pPr>
            <a:r>
              <a:rPr lang="en-US" sz="1200" dirty="0">
                <a:latin typeface="Courier New" panose="02070309020205020404" pitchFamily="49" charset="0"/>
                <a:cs typeface="Courier New" panose="02070309020205020404" pitchFamily="49" charset="0"/>
              </a:rPr>
              <a:t>		family=</a:t>
            </a:r>
            <a:r>
              <a:rPr lang="en-US" sz="1200" dirty="0" err="1">
                <a:latin typeface="Courier New" panose="02070309020205020404" pitchFamily="49" charset="0"/>
                <a:cs typeface="Courier New" panose="02070309020205020404" pitchFamily="49" charset="0"/>
              </a:rPr>
              <a:t>poisson</a:t>
            </a:r>
            <a:r>
              <a:rPr lang="en-US" sz="1200" dirty="0">
                <a:latin typeface="Courier New" panose="02070309020205020404" pitchFamily="49" charset="0"/>
                <a:cs typeface="Courier New" panose="02070309020205020404" pitchFamily="49" charset="0"/>
              </a:rPr>
              <a:t>)</a:t>
            </a:r>
          </a:p>
          <a:p>
            <a:pPr marL="0" indent="0">
              <a:buNone/>
            </a:pPr>
            <a:r>
              <a:rPr lang="en-US" sz="1200" dirty="0">
                <a:latin typeface="Courier New" panose="02070309020205020404" pitchFamily="49" charset="0"/>
                <a:cs typeface="Courier New" panose="02070309020205020404" pitchFamily="49" charset="0"/>
              </a:rPr>
              <a:t>	predict(model1, type="response")</a:t>
            </a:r>
          </a:p>
          <a:p>
            <a:pPr marL="0" indent="0">
              <a:buNone/>
            </a:pPr>
            <a:r>
              <a:rPr lang="en-US" sz="1200" b="1" dirty="0">
                <a:solidFill>
                  <a:srgbClr val="FF0000"/>
                </a:solidFill>
                <a:latin typeface="Courier New" panose="02070309020205020404" pitchFamily="49" charset="0"/>
                <a:cs typeface="Courier New" panose="02070309020205020404" pitchFamily="49" charset="0"/>
              </a:rPr>
              <a:t>	</a:t>
            </a:r>
            <a:r>
              <a:rPr lang="en-US" sz="1200" b="1" dirty="0" err="1">
                <a:solidFill>
                  <a:srgbClr val="FF0000"/>
                </a:solidFill>
                <a:latin typeface="Courier New" panose="02070309020205020404" pitchFamily="49" charset="0"/>
                <a:cs typeface="Courier New" panose="02070309020205020404" pitchFamily="49" charset="0"/>
              </a:rPr>
              <a:t>anova</a:t>
            </a:r>
            <a:r>
              <a:rPr lang="en-US" sz="1200" b="1" dirty="0">
                <a:solidFill>
                  <a:srgbClr val="FF0000"/>
                </a:solidFill>
                <a:latin typeface="Courier New" panose="02070309020205020404" pitchFamily="49" charset="0"/>
                <a:cs typeface="Courier New" panose="02070309020205020404" pitchFamily="49" charset="0"/>
              </a:rPr>
              <a:t>(</a:t>
            </a:r>
            <a:r>
              <a:rPr lang="en-US" sz="1200" dirty="0">
                <a:latin typeface="Courier New" panose="02070309020205020404" pitchFamily="49" charset="0"/>
                <a:cs typeface="Courier New" panose="02070309020205020404" pitchFamily="49" charset="0"/>
              </a:rPr>
              <a:t>model0,model1, </a:t>
            </a:r>
            <a:r>
              <a:rPr lang="en-US" sz="1200" b="1" dirty="0">
                <a:solidFill>
                  <a:srgbClr val="FF0000"/>
                </a:solidFill>
                <a:latin typeface="Courier New" panose="02070309020205020404" pitchFamily="49" charset="0"/>
                <a:cs typeface="Courier New" panose="02070309020205020404" pitchFamily="49" charset="0"/>
              </a:rPr>
              <a:t>test="</a:t>
            </a:r>
            <a:r>
              <a:rPr lang="en-US" sz="1200" b="1" dirty="0" err="1">
                <a:solidFill>
                  <a:srgbClr val="FF0000"/>
                </a:solidFill>
                <a:latin typeface="Courier New" panose="02070309020205020404" pitchFamily="49" charset="0"/>
                <a:cs typeface="Courier New" panose="02070309020205020404" pitchFamily="49" charset="0"/>
              </a:rPr>
              <a:t>Chisq</a:t>
            </a:r>
            <a:r>
              <a:rPr lang="en-US" sz="1200" b="1" dirty="0">
                <a:solidFill>
                  <a:srgbClr val="FF0000"/>
                </a:solidFill>
                <a:latin typeface="Courier New" panose="02070309020205020404" pitchFamily="49" charset="0"/>
                <a:cs typeface="Courier New" panose="02070309020205020404" pitchFamily="49" charset="0"/>
              </a:rPr>
              <a:t>")</a:t>
            </a:r>
            <a:endParaRPr lang="fr-CH" sz="1600" b="1" dirty="0">
              <a:solidFill>
                <a:srgbClr val="FF0000"/>
              </a:solidFill>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pPr marL="0" indent="0">
              <a:buNone/>
            </a:pPr>
            <a:endParaRPr lang="fr-CH" sz="1600" dirty="0">
              <a:latin typeface="Times New Roman" panose="02020603050405020304" pitchFamily="18" charset="0"/>
              <a:cs typeface="Times New Roman" panose="02020603050405020304" pitchFamily="18" charset="0"/>
            </a:endParaRPr>
          </a:p>
          <a:p>
            <a:pPr marL="0" indent="0">
              <a:buNone/>
            </a:pPr>
            <a:endParaRPr lang="fr-CH" sz="1600" dirty="0">
              <a:latin typeface="Times New Roman" panose="02020603050405020304" pitchFamily="18" charset="0"/>
              <a:cs typeface="Times New Roman" panose="02020603050405020304" pitchFamily="18" charset="0"/>
            </a:endParaRPr>
          </a:p>
          <a:p>
            <a:r>
              <a:rPr lang="fr-CH" sz="1600" dirty="0">
                <a:latin typeface="Calibri Light" panose="020F0302020204030204" pitchFamily="34" charset="0"/>
                <a:cs typeface="Calibri Light" panose="020F0302020204030204" pitchFamily="34" charset="0"/>
              </a:rPr>
              <a:t>An chi-square </a:t>
            </a:r>
            <a:r>
              <a:rPr lang="fr-CH" sz="1600" dirty="0" err="1">
                <a:latin typeface="Calibri Light" panose="020F0302020204030204" pitchFamily="34" charset="0"/>
                <a:cs typeface="Calibri Light" panose="020F0302020204030204" pitchFamily="34" charset="0"/>
              </a:rPr>
              <a:t>comparison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indicates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that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this</a:t>
            </a:r>
            <a:r>
              <a:rPr lang="fr-CH" sz="1600" dirty="0">
                <a:latin typeface="Calibri Light" panose="020F0302020204030204" pitchFamily="34" charset="0"/>
                <a:cs typeface="Calibri Light" panose="020F0302020204030204" pitchFamily="34" charset="0"/>
              </a:rPr>
              <a:t> model </a:t>
            </a:r>
            <a:r>
              <a:rPr lang="fr-CH" sz="1600" dirty="0" err="1">
                <a:latin typeface="Calibri Light" panose="020F0302020204030204" pitchFamily="34" charset="0"/>
                <a:cs typeface="Calibri Light" panose="020F0302020204030204" pitchFamily="34" charset="0"/>
              </a:rPr>
              <a:t>does</a:t>
            </a:r>
            <a:r>
              <a:rPr lang="fr-CH" sz="1600" dirty="0">
                <a:latin typeface="Calibri Light" panose="020F0302020204030204" pitchFamily="34" charset="0"/>
                <a:cs typeface="Calibri Light" panose="020F0302020204030204" pitchFamily="34" charset="0"/>
              </a:rPr>
              <a:t> not </a:t>
            </a:r>
            <a:r>
              <a:rPr lang="fr-CH" sz="1600" dirty="0" err="1">
                <a:latin typeface="Calibri Light" panose="020F0302020204030204" pitchFamily="34" charset="0"/>
                <a:cs typeface="Calibri Light" panose="020F0302020204030204" pitchFamily="34" charset="0"/>
              </a:rPr>
              <a:t>deviate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significantly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from</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null</a:t>
            </a:r>
            <a:r>
              <a:rPr lang="fr-CH" sz="1600" dirty="0">
                <a:latin typeface="Calibri Light" panose="020F0302020204030204" pitchFamily="34" charset="0"/>
                <a:cs typeface="Calibri Light" panose="020F0302020204030204" pitchFamily="34" charset="0"/>
              </a:rPr>
              <a:t> model, </a:t>
            </a:r>
            <a:r>
              <a:rPr lang="fr-CH" sz="1600" dirty="0" err="1">
                <a:latin typeface="Calibri Light" panose="020F0302020204030204" pitchFamily="34" charset="0"/>
                <a:cs typeface="Calibri Light" panose="020F0302020204030204" pitchFamily="34" charset="0"/>
              </a:rPr>
              <a:t>suggesting</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that</a:t>
            </a:r>
            <a:r>
              <a:rPr lang="fr-CH" sz="1600" dirty="0">
                <a:latin typeface="Calibri Light" panose="020F0302020204030204" pitchFamily="34" charset="0"/>
                <a:cs typeface="Calibri Light" panose="020F0302020204030204" pitchFamily="34" charset="0"/>
              </a:rPr>
              <a:t> the (marginal) distribution of </a:t>
            </a:r>
            <a:r>
              <a:rPr lang="fr-CH" sz="1600" dirty="0" err="1">
                <a:latin typeface="Calibri Light" panose="020F0302020204030204" pitchFamily="34" charset="0"/>
                <a:cs typeface="Calibri Light" panose="020F0302020204030204" pitchFamily="34" charset="0"/>
              </a:rPr>
              <a:t>shelter</a:t>
            </a:r>
            <a:r>
              <a:rPr lang="fr-CH" sz="1600" dirty="0">
                <a:latin typeface="Calibri Light" panose="020F0302020204030204" pitchFamily="34" charset="0"/>
                <a:cs typeface="Calibri Light" panose="020F0302020204030204" pitchFamily="34" charset="0"/>
              </a:rPr>
              <a:t> cats and pet cats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not </a:t>
            </a:r>
            <a:r>
              <a:rPr lang="fr-CH" sz="1600" dirty="0" err="1">
                <a:latin typeface="Calibri Light" panose="020F0302020204030204" pitchFamily="34" charset="0"/>
                <a:cs typeface="Calibri Light" panose="020F0302020204030204" pitchFamily="34" charset="0"/>
              </a:rPr>
              <a:t>significantly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different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from</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equality</a:t>
            </a:r>
            <a:r>
              <a:rPr lang="fr-CH" sz="1600" dirty="0">
                <a:latin typeface="Calibri Light" panose="020F0302020204030204" pitchFamily="34" charset="0"/>
                <a:cs typeface="Calibri Light" panose="020F0302020204030204" pitchFamily="34" charset="0"/>
              </a:rPr>
              <a:t>.</a:t>
            </a:r>
          </a:p>
        </p:txBody>
      </p:sp>
      <p:cxnSp>
        <p:nvCxnSpPr>
          <p:cNvPr id="9" name="Straight Connector 8">
            <a:extLst>
              <a:ext uri="{FF2B5EF4-FFF2-40B4-BE49-F238E27FC236}">
                <a16:creationId xmlns:a16="http://schemas.microsoft.com/office/drawing/2014/main" id="{A97EBEB4-28A1-40BE-B0EC-5F7A7EE7CB5F}"/>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74A15898-1F7B-458D-B075-84AD4014A99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15" name="TextBox 14">
            <a:extLst>
              <a:ext uri="{FF2B5EF4-FFF2-40B4-BE49-F238E27FC236}">
                <a16:creationId xmlns:a16="http://schemas.microsoft.com/office/drawing/2014/main" id="{0FDB10D6-17D4-4306-9444-58D6DF047912}"/>
              </a:ext>
            </a:extLst>
          </p:cNvPr>
          <p:cNvSpPr txBox="1"/>
          <p:nvPr/>
        </p:nvSpPr>
        <p:spPr>
          <a:xfrm>
            <a:off x="6672064" y="2409507"/>
            <a:ext cx="4413989" cy="1015663"/>
          </a:xfrm>
          <a:prstGeom prst="rect">
            <a:avLst/>
          </a:prstGeom>
          <a:ln>
            <a:solidFill>
              <a:schemeClr val="tx1">
                <a:lumMod val="50000"/>
                <a:lumOff val="50000"/>
              </a:schemeClr>
            </a:solidFill>
            <a:prstDash val="dash"/>
          </a:ln>
        </p:spPr>
        <p:txBody>
          <a:bodyPr wrap="square">
            <a:spAutoFit/>
          </a:bodyPr>
          <a:lstStyle>
            <a:defPPr>
              <a:defRPr lang="en-US"/>
            </a:defPPr>
            <a:lvl1pPr>
              <a:defRPr sz="1200" b="1">
                <a:solidFill>
                  <a:srgbClr val="FF0000"/>
                </a:solidFill>
                <a:latin typeface="Courier New" panose="02070309020205020404" pitchFamily="49" charset="0"/>
                <a:cs typeface="Courier New" panose="02070309020205020404" pitchFamily="49" charset="0"/>
              </a:defRPr>
            </a:lvl1pPr>
            <a:lvl2pPr marL="0" lvl="1">
              <a:defRPr sz="1200">
                <a:latin typeface="Courier New" panose="02070309020205020404" pitchFamily="49" charset="0"/>
                <a:cs typeface="Courier New" panose="02070309020205020404" pitchFamily="49" charset="0"/>
              </a:defRPr>
            </a:lvl2pPr>
          </a:lstStyle>
          <a:p>
            <a:r>
              <a:rPr lang="en-US" b="0">
                <a:solidFill>
                  <a:schemeClr val="tx1"/>
                </a:solidFill>
              </a:rPr>
              <a:t>Model 1: Freq ~ 1</a:t>
            </a:r>
          </a:p>
          <a:p>
            <a:r>
              <a:rPr lang="en-US" b="0">
                <a:solidFill>
                  <a:schemeClr val="tx1"/>
                </a:solidFill>
              </a:rPr>
              <a:t>Model 2: Freq ~ Cat_type</a:t>
            </a:r>
          </a:p>
          <a:p>
            <a:r>
              <a:rPr lang="en-US" b="0">
                <a:solidFill>
                  <a:schemeClr val="tx1"/>
                </a:solidFill>
              </a:rPr>
              <a:t>  Resid. Df Resid. Dev Df Deviance Pr(&gt;Chi)</a:t>
            </a:r>
          </a:p>
          <a:p>
            <a:r>
              <a:rPr lang="en-US" b="0">
                <a:solidFill>
                  <a:schemeClr val="tx1"/>
                </a:solidFill>
              </a:rPr>
              <a:t>1         5     23.850                     </a:t>
            </a:r>
          </a:p>
          <a:p>
            <a:r>
              <a:rPr lang="en-US" b="0">
                <a:solidFill>
                  <a:schemeClr val="tx1"/>
                </a:solidFill>
              </a:rPr>
              <a:t>2         4     23.428  1  0.42183    0.516</a:t>
            </a:r>
            <a:endParaRPr lang="en-CH" b="0">
              <a:solidFill>
                <a:schemeClr val="tx1"/>
              </a:solidFill>
            </a:endParaRPr>
          </a:p>
        </p:txBody>
      </p:sp>
      <p:sp>
        <p:nvSpPr>
          <p:cNvPr id="16" name="TextBox 15">
            <a:extLst>
              <a:ext uri="{FF2B5EF4-FFF2-40B4-BE49-F238E27FC236}">
                <a16:creationId xmlns:a16="http://schemas.microsoft.com/office/drawing/2014/main" id="{A37A84BF-0E2F-43F6-8214-C216BF2CD3E1}"/>
              </a:ext>
            </a:extLst>
          </p:cNvPr>
          <p:cNvSpPr txBox="1"/>
          <p:nvPr/>
        </p:nvSpPr>
        <p:spPr>
          <a:xfrm>
            <a:off x="3204786" y="3747012"/>
            <a:ext cx="957891" cy="338554"/>
          </a:xfrm>
          <a:prstGeom prst="rect">
            <a:avLst/>
          </a:prstGeom>
          <a:noFill/>
        </p:spPr>
        <p:txBody>
          <a:bodyPr wrap="none" rtlCol="0">
            <a:spAutoFit/>
          </a:bodyPr>
          <a:lstStyle/>
          <a:p>
            <a:pPr algn="ctr"/>
            <a:r>
              <a:rPr lang="en-US" sz="1600" b="1">
                <a:latin typeface="Calibri Light" panose="020F0302020204030204" pitchFamily="34" charset="0"/>
                <a:cs typeface="Calibri Light" panose="020F0302020204030204" pitchFamily="34" charset="0"/>
              </a:rPr>
              <a:t>Observed</a:t>
            </a:r>
            <a:endParaRPr lang="en-CH" sz="1600" b="1">
              <a:latin typeface="Calibri Light" panose="020F0302020204030204" pitchFamily="34" charset="0"/>
              <a:cs typeface="Calibri Light" panose="020F0302020204030204" pitchFamily="34" charset="0"/>
            </a:endParaRPr>
          </a:p>
        </p:txBody>
      </p:sp>
      <p:sp>
        <p:nvSpPr>
          <p:cNvPr id="17" name="TextBox 16">
            <a:extLst>
              <a:ext uri="{FF2B5EF4-FFF2-40B4-BE49-F238E27FC236}">
                <a16:creationId xmlns:a16="http://schemas.microsoft.com/office/drawing/2014/main" id="{C063E865-E8F7-47D6-A6FE-FACE09E7DC9A}"/>
              </a:ext>
            </a:extLst>
          </p:cNvPr>
          <p:cNvSpPr txBox="1"/>
          <p:nvPr/>
        </p:nvSpPr>
        <p:spPr>
          <a:xfrm>
            <a:off x="7281421" y="3747012"/>
            <a:ext cx="1733616" cy="338554"/>
          </a:xfrm>
          <a:prstGeom prst="rect">
            <a:avLst/>
          </a:prstGeom>
          <a:noFill/>
        </p:spPr>
        <p:txBody>
          <a:bodyPr wrap="none" rtlCol="0">
            <a:spAutoFit/>
          </a:bodyPr>
          <a:lstStyle/>
          <a:p>
            <a:pPr algn="ctr"/>
            <a:r>
              <a:rPr lang="en-US" sz="1600" b="1">
                <a:latin typeface="Calibri Light" panose="020F0302020204030204" pitchFamily="34" charset="0"/>
                <a:cs typeface="Calibri Light" panose="020F0302020204030204" pitchFamily="34" charset="0"/>
              </a:rPr>
              <a:t>Expected (cat type)</a:t>
            </a:r>
            <a:endParaRPr lang="en-CH" sz="1600" b="1">
              <a:latin typeface="Calibri Light" panose="020F0302020204030204" pitchFamily="34" charset="0"/>
              <a:cs typeface="Calibri Light" panose="020F0302020204030204" pitchFamily="34" charset="0"/>
            </a:endParaRPr>
          </a:p>
        </p:txBody>
      </p:sp>
      <p:graphicFrame>
        <p:nvGraphicFramePr>
          <p:cNvPr id="18" name="Table 9">
            <a:extLst>
              <a:ext uri="{FF2B5EF4-FFF2-40B4-BE49-F238E27FC236}">
                <a16:creationId xmlns:a16="http://schemas.microsoft.com/office/drawing/2014/main" id="{4A0513BB-0637-4B7D-8BFC-8186D221A591}"/>
              </a:ext>
            </a:extLst>
          </p:cNvPr>
          <p:cNvGraphicFramePr>
            <a:graphicFrameLocks noGrp="1"/>
          </p:cNvGraphicFramePr>
          <p:nvPr>
            <p:extLst>
              <p:ext uri="{D42A27DB-BD31-4B8C-83A1-F6EECF244321}">
                <p14:modId xmlns:p14="http://schemas.microsoft.com/office/powerpoint/2010/main" val="3270390439"/>
              </p:ext>
            </p:extLst>
          </p:nvPr>
        </p:nvGraphicFramePr>
        <p:xfrm>
          <a:off x="1631504" y="4154016"/>
          <a:ext cx="4104456" cy="1219200"/>
        </p:xfrm>
        <a:graphic>
          <a:graphicData uri="http://schemas.openxmlformats.org/drawingml/2006/table">
            <a:tbl>
              <a:tblPr firstRow="1" bandRow="1">
                <a:tableStyleId>{5940675A-B579-460E-94D1-54222C63F5DA}</a:tableStyleId>
              </a:tblPr>
              <a:tblGrid>
                <a:gridCol w="1026114">
                  <a:extLst>
                    <a:ext uri="{9D8B030D-6E8A-4147-A177-3AD203B41FA5}">
                      <a16:colId xmlns:a16="http://schemas.microsoft.com/office/drawing/2014/main" val="681709669"/>
                    </a:ext>
                  </a:extLst>
                </a:gridCol>
                <a:gridCol w="1026114">
                  <a:extLst>
                    <a:ext uri="{9D8B030D-6E8A-4147-A177-3AD203B41FA5}">
                      <a16:colId xmlns:a16="http://schemas.microsoft.com/office/drawing/2014/main" val="3374658408"/>
                    </a:ext>
                  </a:extLst>
                </a:gridCol>
                <a:gridCol w="1026114">
                  <a:extLst>
                    <a:ext uri="{9D8B030D-6E8A-4147-A177-3AD203B41FA5}">
                      <a16:colId xmlns:a16="http://schemas.microsoft.com/office/drawing/2014/main" val="597103960"/>
                    </a:ext>
                  </a:extLst>
                </a:gridCol>
                <a:gridCol w="1026114">
                  <a:extLst>
                    <a:ext uri="{9D8B030D-6E8A-4147-A177-3AD203B41FA5}">
                      <a16:colId xmlns:a16="http://schemas.microsoft.com/office/drawing/2014/main" val="1787313206"/>
                    </a:ext>
                  </a:extLst>
                </a:gridCol>
              </a:tblGrid>
              <a:tr h="270232">
                <a:tc>
                  <a:txBody>
                    <a:bodyPr/>
                    <a:lstStyle/>
                    <a:p>
                      <a:endParaRPr lang="en-CH"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pPr algn="ctr"/>
                      <a:r>
                        <a:rPr lang="en-US" sz="1400" b="1">
                          <a:latin typeface="Calibri Light" panose="020F0302020204030204" pitchFamily="34" charset="0"/>
                          <a:cs typeface="Calibri Light" panose="020F0302020204030204" pitchFamily="34" charset="0"/>
                        </a:rPr>
                        <a:t>Social activity</a:t>
                      </a:r>
                      <a:endParaRPr lang="en-CH" sz="1400" b="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lang="en-CH" sz="16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lang="en-CH" sz="16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239961347"/>
                  </a:ext>
                </a:extLst>
              </a:tr>
              <a:tr h="270232">
                <a:tc>
                  <a:txBody>
                    <a:bodyPr/>
                    <a:lstStyle/>
                    <a:p>
                      <a:r>
                        <a:rPr lang="en-US" sz="1400" b="1">
                          <a:latin typeface="Calibri Light" panose="020F0302020204030204" pitchFamily="34" charset="0"/>
                          <a:cs typeface="Calibri Light" panose="020F0302020204030204" pitchFamily="34" charset="0"/>
                        </a:rPr>
                        <a:t>Cat type</a:t>
                      </a:r>
                      <a:endParaRPr lang="en-CH" sz="1400" b="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b="0" i="1">
                          <a:latin typeface="Calibri Light" panose="020F0302020204030204" pitchFamily="34" charset="0"/>
                          <a:cs typeface="Calibri Light" panose="020F0302020204030204" pitchFamily="34" charset="0"/>
                        </a:rPr>
                        <a:t>Talking</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b="0" i="1">
                          <a:latin typeface="Calibri Light" panose="020F0302020204030204" pitchFamily="34" charset="0"/>
                          <a:cs typeface="Calibri Light" panose="020F0302020204030204" pitchFamily="34" charset="0"/>
                        </a:rPr>
                        <a:t>Petting</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b="0" i="1">
                          <a:latin typeface="Calibri Light" panose="020F0302020204030204" pitchFamily="34" charset="0"/>
                          <a:cs typeface="Calibri Light" panose="020F0302020204030204" pitchFamily="34" charset="0"/>
                        </a:rPr>
                        <a:t>Playing</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787742672"/>
                  </a:ext>
                </a:extLst>
              </a:tr>
              <a:tr h="270232">
                <a:tc>
                  <a:txBody>
                    <a:bodyPr/>
                    <a:lstStyle/>
                    <a:p>
                      <a:r>
                        <a:rPr lang="en-US" sz="1400" b="0" i="1">
                          <a:latin typeface="Calibri Light" panose="020F0302020204030204" pitchFamily="34" charset="0"/>
                          <a:cs typeface="Calibri Light" panose="020F0302020204030204" pitchFamily="34" charset="0"/>
                        </a:rPr>
                        <a:t>Pet cat</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5</a:t>
                      </a:r>
                      <a:endParaRPr lang="en-CH"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6</a:t>
                      </a:r>
                      <a:endParaRPr lang="en-CH"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10</a:t>
                      </a:r>
                      <a:endParaRPr lang="en-CH"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786444824"/>
                  </a:ext>
                </a:extLst>
              </a:tr>
              <a:tr h="270232">
                <a:tc>
                  <a:txBody>
                    <a:bodyPr/>
                    <a:lstStyle/>
                    <a:p>
                      <a:r>
                        <a:rPr lang="en-US" sz="1400" b="0" i="1">
                          <a:latin typeface="Calibri Light" panose="020F0302020204030204" pitchFamily="34" charset="0"/>
                          <a:cs typeface="Calibri Light" panose="020F0302020204030204" pitchFamily="34" charset="0"/>
                        </a:rPr>
                        <a:t>Shelter cat</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0</a:t>
                      </a:r>
                      <a:endParaRPr lang="en-CH"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3</a:t>
                      </a:r>
                      <a:endParaRPr lang="en-CH"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14</a:t>
                      </a:r>
                      <a:endParaRPr lang="en-CH"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109636913"/>
                  </a:ext>
                </a:extLst>
              </a:tr>
            </a:tbl>
          </a:graphicData>
        </a:graphic>
      </p:graphicFrame>
      <p:graphicFrame>
        <p:nvGraphicFramePr>
          <p:cNvPr id="19" name="Table 18">
            <a:extLst>
              <a:ext uri="{FF2B5EF4-FFF2-40B4-BE49-F238E27FC236}">
                <a16:creationId xmlns:a16="http://schemas.microsoft.com/office/drawing/2014/main" id="{7BD76B09-2CD7-43A0-B5B7-88A9AF59D465}"/>
              </a:ext>
            </a:extLst>
          </p:cNvPr>
          <p:cNvGraphicFramePr>
            <a:graphicFrameLocks noGrp="1"/>
          </p:cNvGraphicFramePr>
          <p:nvPr>
            <p:extLst>
              <p:ext uri="{D42A27DB-BD31-4B8C-83A1-F6EECF244321}">
                <p14:modId xmlns:p14="http://schemas.microsoft.com/office/powerpoint/2010/main" val="2487537133"/>
              </p:ext>
            </p:extLst>
          </p:nvPr>
        </p:nvGraphicFramePr>
        <p:xfrm>
          <a:off x="6096000" y="4154016"/>
          <a:ext cx="4104456" cy="1219200"/>
        </p:xfrm>
        <a:graphic>
          <a:graphicData uri="http://schemas.openxmlformats.org/drawingml/2006/table">
            <a:tbl>
              <a:tblPr firstRow="1" bandRow="1">
                <a:tableStyleId>{5940675A-B579-460E-94D1-54222C63F5DA}</a:tableStyleId>
              </a:tblPr>
              <a:tblGrid>
                <a:gridCol w="1026114">
                  <a:extLst>
                    <a:ext uri="{9D8B030D-6E8A-4147-A177-3AD203B41FA5}">
                      <a16:colId xmlns:a16="http://schemas.microsoft.com/office/drawing/2014/main" val="681709669"/>
                    </a:ext>
                  </a:extLst>
                </a:gridCol>
                <a:gridCol w="1026114">
                  <a:extLst>
                    <a:ext uri="{9D8B030D-6E8A-4147-A177-3AD203B41FA5}">
                      <a16:colId xmlns:a16="http://schemas.microsoft.com/office/drawing/2014/main" val="3374658408"/>
                    </a:ext>
                  </a:extLst>
                </a:gridCol>
                <a:gridCol w="1026114">
                  <a:extLst>
                    <a:ext uri="{9D8B030D-6E8A-4147-A177-3AD203B41FA5}">
                      <a16:colId xmlns:a16="http://schemas.microsoft.com/office/drawing/2014/main" val="597103960"/>
                    </a:ext>
                  </a:extLst>
                </a:gridCol>
                <a:gridCol w="1026114">
                  <a:extLst>
                    <a:ext uri="{9D8B030D-6E8A-4147-A177-3AD203B41FA5}">
                      <a16:colId xmlns:a16="http://schemas.microsoft.com/office/drawing/2014/main" val="1787313206"/>
                    </a:ext>
                  </a:extLst>
                </a:gridCol>
              </a:tblGrid>
              <a:tr h="270232">
                <a:tc>
                  <a:txBody>
                    <a:bodyPr/>
                    <a:lstStyle/>
                    <a:p>
                      <a:endParaRPr lang="en-CH"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pPr algn="ctr"/>
                      <a:r>
                        <a:rPr lang="en-US" sz="1400" b="1">
                          <a:latin typeface="Calibri Light" panose="020F0302020204030204" pitchFamily="34" charset="0"/>
                          <a:cs typeface="Calibri Light" panose="020F0302020204030204" pitchFamily="34" charset="0"/>
                        </a:rPr>
                        <a:t>Social activity</a:t>
                      </a:r>
                      <a:endParaRPr lang="en-CH" sz="1400" b="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lang="en-CH" sz="16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lang="en-CH" sz="16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239961347"/>
                  </a:ext>
                </a:extLst>
              </a:tr>
              <a:tr h="270232">
                <a:tc>
                  <a:txBody>
                    <a:bodyPr/>
                    <a:lstStyle/>
                    <a:p>
                      <a:r>
                        <a:rPr lang="en-US" sz="1400" b="1">
                          <a:latin typeface="Calibri Light" panose="020F0302020204030204" pitchFamily="34" charset="0"/>
                          <a:cs typeface="Calibri Light" panose="020F0302020204030204" pitchFamily="34" charset="0"/>
                        </a:rPr>
                        <a:t>Cat type</a:t>
                      </a:r>
                      <a:endParaRPr lang="en-CH" sz="1400" b="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b="0" i="1">
                          <a:latin typeface="Calibri Light" panose="020F0302020204030204" pitchFamily="34" charset="0"/>
                          <a:cs typeface="Calibri Light" panose="020F0302020204030204" pitchFamily="34" charset="0"/>
                        </a:rPr>
                        <a:t>Talking</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b="0" i="1">
                          <a:latin typeface="Calibri Light" panose="020F0302020204030204" pitchFamily="34" charset="0"/>
                          <a:cs typeface="Calibri Light" panose="020F0302020204030204" pitchFamily="34" charset="0"/>
                        </a:rPr>
                        <a:t>Petting</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b="0" i="1">
                          <a:latin typeface="Calibri Light" panose="020F0302020204030204" pitchFamily="34" charset="0"/>
                          <a:cs typeface="Calibri Light" panose="020F0302020204030204" pitchFamily="34" charset="0"/>
                        </a:rPr>
                        <a:t>Playing</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787742672"/>
                  </a:ext>
                </a:extLst>
              </a:tr>
              <a:tr h="270232">
                <a:tc>
                  <a:txBody>
                    <a:bodyPr/>
                    <a:lstStyle/>
                    <a:p>
                      <a:r>
                        <a:rPr lang="en-US" sz="1400" b="0" i="1">
                          <a:latin typeface="Calibri Light" panose="020F0302020204030204" pitchFamily="34" charset="0"/>
                          <a:cs typeface="Calibri Light" panose="020F0302020204030204" pitchFamily="34" charset="0"/>
                        </a:rPr>
                        <a:t>Pet cat</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7.00</a:t>
                      </a:r>
                      <a:endParaRPr kumimoji="0" lang="en-CH"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7.00</a:t>
                      </a:r>
                      <a:endParaRPr kumimoji="0" lang="en-CH"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7.00</a:t>
                      </a:r>
                      <a:endParaRPr kumimoji="0" lang="en-CH"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786444824"/>
                  </a:ext>
                </a:extLst>
              </a:tr>
              <a:tr h="270232">
                <a:tc>
                  <a:txBody>
                    <a:bodyPr/>
                    <a:lstStyle/>
                    <a:p>
                      <a:r>
                        <a:rPr lang="en-US" sz="1400" b="0" i="1">
                          <a:latin typeface="Calibri Light" panose="020F0302020204030204" pitchFamily="34" charset="0"/>
                          <a:cs typeface="Calibri Light" panose="020F0302020204030204" pitchFamily="34" charset="0"/>
                        </a:rPr>
                        <a:t>Shelter cat</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5.66</a:t>
                      </a:r>
                      <a:endParaRPr kumimoji="0" lang="en-CH"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5.66</a:t>
                      </a:r>
                      <a:endParaRPr kumimoji="0" lang="en-CH"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5.66</a:t>
                      </a:r>
                      <a:endParaRPr kumimoji="0" lang="en-CH"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109636913"/>
                  </a:ext>
                </a:extLst>
              </a:tr>
            </a:tbl>
          </a:graphicData>
        </a:graphic>
      </p:graphicFrame>
    </p:spTree>
    <p:extLst>
      <p:ext uri="{BB962C8B-B14F-4D97-AF65-F5344CB8AC3E}">
        <p14:creationId xmlns:p14="http://schemas.microsoft.com/office/powerpoint/2010/main" val="40645851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51</a:t>
            </a:fld>
            <a:endParaRPr lang="en-GB"/>
          </a:p>
        </p:txBody>
      </p: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Log-linear analysis – Models</a:t>
            </a:r>
            <a:endParaRPr lang="en-GB" sz="320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10081120" cy="4925144"/>
          </a:xfrm>
        </p:spPr>
        <p:txBody>
          <a:bodyPr>
            <a:normAutofit/>
          </a:bodyPr>
          <a:lstStyle/>
          <a:p>
            <a:r>
              <a:rPr lang="fr-CH" sz="1600">
                <a:latin typeface="Calibri Light" panose="020F0302020204030204" pitchFamily="34" charset="0"/>
                <a:cs typeface="Calibri Light" panose="020F0302020204030204" pitchFamily="34" charset="0"/>
              </a:rPr>
              <a:t>When we include both main effects, cell counts are allowed to differ between levels of cat type </a:t>
            </a:r>
            <a:r>
              <a:rPr lang="fr-CH" sz="1600" i="1">
                <a:latin typeface="Calibri Light" panose="020F0302020204030204" pitchFamily="34" charset="0"/>
                <a:cs typeface="Calibri Light" panose="020F0302020204030204" pitchFamily="34" charset="0"/>
              </a:rPr>
              <a:t>and</a:t>
            </a:r>
            <a:r>
              <a:rPr lang="fr-CH" sz="1600">
                <a:latin typeface="Calibri Light" panose="020F0302020204030204" pitchFamily="34" charset="0"/>
                <a:cs typeface="Calibri Light" panose="020F0302020204030204" pitchFamily="34" charset="0"/>
              </a:rPr>
              <a:t> between levels of interaction type, but not to deviate from the pattern of each marginal distribution:</a:t>
            </a:r>
          </a:p>
          <a:p>
            <a:endParaRPr lang="fr-CH" sz="1600">
              <a:latin typeface="Times New Roman" panose="02020603050405020304" pitchFamily="18" charset="0"/>
              <a:cs typeface="Times New Roman" panose="02020603050405020304" pitchFamily="18" charset="0"/>
            </a:endParaRPr>
          </a:p>
          <a:p>
            <a:pPr marL="0" indent="0">
              <a:buNone/>
            </a:pPr>
            <a:r>
              <a:rPr lang="en-US" sz="1200">
                <a:latin typeface="Courier New" panose="02070309020205020404" pitchFamily="49" charset="0"/>
                <a:cs typeface="Courier New" panose="02070309020205020404" pitchFamily="49" charset="0"/>
              </a:rPr>
              <a:t>	model2 &lt;- glm(Freq~Cat_type+Social_activity,</a:t>
            </a:r>
          </a:p>
          <a:p>
            <a:pPr marL="0" indent="0">
              <a:buNone/>
            </a:pPr>
            <a:r>
              <a:rPr lang="en-US" sz="1200">
                <a:latin typeface="Courier New" panose="02070309020205020404" pitchFamily="49" charset="0"/>
                <a:cs typeface="Courier New" panose="02070309020205020404" pitchFamily="49" charset="0"/>
              </a:rPr>
              <a:t>		data=cathdf, family=poisson)</a:t>
            </a:r>
          </a:p>
          <a:p>
            <a:pPr marL="0" indent="0">
              <a:buNone/>
            </a:pPr>
            <a:r>
              <a:rPr lang="en-US" sz="1200">
                <a:latin typeface="Courier New" panose="02070309020205020404" pitchFamily="49" charset="0"/>
                <a:cs typeface="Courier New" panose="02070309020205020404" pitchFamily="49" charset="0"/>
              </a:rPr>
              <a:t>	predict(model2, type="response")</a:t>
            </a:r>
          </a:p>
          <a:p>
            <a:pPr marL="0" indent="0">
              <a:buNone/>
            </a:pPr>
            <a:r>
              <a:rPr lang="en-US" sz="1200">
                <a:latin typeface="Courier New" panose="02070309020205020404" pitchFamily="49" charset="0"/>
                <a:cs typeface="Courier New" panose="02070309020205020404" pitchFamily="49" charset="0"/>
              </a:rPr>
              <a:t>	anova(model1,model2, test="Chisq")</a:t>
            </a:r>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pPr marL="0" indent="0">
              <a:buNone/>
            </a:pPr>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r>
              <a:rPr lang="fr-CH" sz="1600">
                <a:latin typeface="Calibri Light" panose="020F0302020204030204" pitchFamily="34" charset="0"/>
                <a:cs typeface="Calibri Light" panose="020F0302020204030204" pitchFamily="34" charset="0"/>
              </a:rPr>
              <a:t>The highly significant chi-square comparison suggests that allowing differences in social activity counts improves the model substantially over one that doesn't. However, the predicted cell-counts still seem to deviate a bit from the observed counts.</a:t>
            </a:r>
            <a:endParaRPr lang="fr-CH" sz="1600" dirty="0">
              <a:latin typeface="Calibri Light" panose="020F0302020204030204" pitchFamily="34" charset="0"/>
              <a:cs typeface="Calibri Light" panose="020F0302020204030204" pitchFamily="34" charset="0"/>
            </a:endParaRPr>
          </a:p>
        </p:txBody>
      </p:sp>
      <p:cxnSp>
        <p:nvCxnSpPr>
          <p:cNvPr id="9" name="Straight Connector 8">
            <a:extLst>
              <a:ext uri="{FF2B5EF4-FFF2-40B4-BE49-F238E27FC236}">
                <a16:creationId xmlns:a16="http://schemas.microsoft.com/office/drawing/2014/main" id="{A97EBEB4-28A1-40BE-B0EC-5F7A7EE7CB5F}"/>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74A15898-1F7B-458D-B075-84AD4014A99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15" name="TextBox 14">
            <a:extLst>
              <a:ext uri="{FF2B5EF4-FFF2-40B4-BE49-F238E27FC236}">
                <a16:creationId xmlns:a16="http://schemas.microsoft.com/office/drawing/2014/main" id="{0FDB10D6-17D4-4306-9444-58D6DF047912}"/>
              </a:ext>
            </a:extLst>
          </p:cNvPr>
          <p:cNvSpPr txBox="1"/>
          <p:nvPr/>
        </p:nvSpPr>
        <p:spPr>
          <a:xfrm>
            <a:off x="6672064" y="2409507"/>
            <a:ext cx="4695125" cy="1015663"/>
          </a:xfrm>
          <a:prstGeom prst="rect">
            <a:avLst/>
          </a:prstGeom>
          <a:ln>
            <a:solidFill>
              <a:schemeClr val="tx1">
                <a:lumMod val="50000"/>
                <a:lumOff val="50000"/>
              </a:schemeClr>
            </a:solidFill>
            <a:prstDash val="dash"/>
          </a:ln>
        </p:spPr>
        <p:txBody>
          <a:bodyPr wrap="square">
            <a:spAutoFit/>
          </a:bodyPr>
          <a:lstStyle>
            <a:defPPr>
              <a:defRPr lang="en-US"/>
            </a:defPPr>
            <a:lvl1pPr>
              <a:defRPr sz="1200" b="1">
                <a:solidFill>
                  <a:srgbClr val="FF0000"/>
                </a:solidFill>
                <a:latin typeface="Courier New" panose="02070309020205020404" pitchFamily="49" charset="0"/>
                <a:cs typeface="Courier New" panose="02070309020205020404" pitchFamily="49" charset="0"/>
              </a:defRPr>
            </a:lvl1pPr>
            <a:lvl2pPr marL="0" lvl="1">
              <a:defRPr sz="1200">
                <a:latin typeface="Courier New" panose="02070309020205020404" pitchFamily="49" charset="0"/>
                <a:cs typeface="Courier New" panose="02070309020205020404" pitchFamily="49" charset="0"/>
              </a:defRPr>
            </a:lvl2pPr>
          </a:lstStyle>
          <a:p>
            <a:r>
              <a:rPr lang="en-US" b="0">
                <a:solidFill>
                  <a:schemeClr val="tx1"/>
                </a:solidFill>
              </a:rPr>
              <a:t>Model 1: Freq ~ Cat_type</a:t>
            </a:r>
          </a:p>
          <a:p>
            <a:r>
              <a:rPr lang="en-US" b="0">
                <a:solidFill>
                  <a:schemeClr val="tx1"/>
                </a:solidFill>
              </a:rPr>
              <a:t>Model 2: Freq ~ Cat_type + Social_activity</a:t>
            </a:r>
          </a:p>
          <a:p>
            <a:r>
              <a:rPr lang="en-US" b="0">
                <a:solidFill>
                  <a:schemeClr val="tx1"/>
                </a:solidFill>
              </a:rPr>
              <a:t>  Resid. Df Resid. Dev Df Deviance  Pr(&gt;Chi)    </a:t>
            </a:r>
          </a:p>
          <a:p>
            <a:r>
              <a:rPr lang="en-US" b="0">
                <a:solidFill>
                  <a:schemeClr val="tx1"/>
                </a:solidFill>
              </a:rPr>
              <a:t>1         4    23.4278                          </a:t>
            </a:r>
          </a:p>
          <a:p>
            <a:r>
              <a:rPr lang="en-US" b="0">
                <a:solidFill>
                  <a:schemeClr val="tx1"/>
                </a:solidFill>
              </a:rPr>
              <a:t>2         2     8.1988  2   15.229 0.0004932 ***</a:t>
            </a:r>
            <a:endParaRPr lang="en-CH" b="0">
              <a:solidFill>
                <a:schemeClr val="tx1"/>
              </a:solidFill>
            </a:endParaRPr>
          </a:p>
        </p:txBody>
      </p:sp>
      <p:sp>
        <p:nvSpPr>
          <p:cNvPr id="16" name="TextBox 15">
            <a:extLst>
              <a:ext uri="{FF2B5EF4-FFF2-40B4-BE49-F238E27FC236}">
                <a16:creationId xmlns:a16="http://schemas.microsoft.com/office/drawing/2014/main" id="{A37A84BF-0E2F-43F6-8214-C216BF2CD3E1}"/>
              </a:ext>
            </a:extLst>
          </p:cNvPr>
          <p:cNvSpPr txBox="1"/>
          <p:nvPr/>
        </p:nvSpPr>
        <p:spPr>
          <a:xfrm>
            <a:off x="3204786" y="3747012"/>
            <a:ext cx="957891" cy="338554"/>
          </a:xfrm>
          <a:prstGeom prst="rect">
            <a:avLst/>
          </a:prstGeom>
          <a:noFill/>
        </p:spPr>
        <p:txBody>
          <a:bodyPr wrap="none" rtlCol="0">
            <a:spAutoFit/>
          </a:bodyPr>
          <a:lstStyle/>
          <a:p>
            <a:pPr algn="ctr"/>
            <a:r>
              <a:rPr lang="en-US" sz="1600" b="1">
                <a:latin typeface="Calibri Light" panose="020F0302020204030204" pitchFamily="34" charset="0"/>
                <a:cs typeface="Calibri Light" panose="020F0302020204030204" pitchFamily="34" charset="0"/>
              </a:rPr>
              <a:t>Observed</a:t>
            </a:r>
            <a:endParaRPr lang="en-CH" sz="1600" b="1">
              <a:latin typeface="Calibri Light" panose="020F0302020204030204" pitchFamily="34" charset="0"/>
              <a:cs typeface="Calibri Light" panose="020F0302020204030204" pitchFamily="34" charset="0"/>
            </a:endParaRPr>
          </a:p>
        </p:txBody>
      </p:sp>
      <p:sp>
        <p:nvSpPr>
          <p:cNvPr id="17" name="TextBox 16">
            <a:extLst>
              <a:ext uri="{FF2B5EF4-FFF2-40B4-BE49-F238E27FC236}">
                <a16:creationId xmlns:a16="http://schemas.microsoft.com/office/drawing/2014/main" id="{C063E865-E8F7-47D6-A6FE-FACE09E7DC9A}"/>
              </a:ext>
            </a:extLst>
          </p:cNvPr>
          <p:cNvSpPr txBox="1"/>
          <p:nvPr/>
        </p:nvSpPr>
        <p:spPr>
          <a:xfrm>
            <a:off x="7175237" y="3747012"/>
            <a:ext cx="1945982" cy="338554"/>
          </a:xfrm>
          <a:prstGeom prst="rect">
            <a:avLst/>
          </a:prstGeom>
          <a:noFill/>
        </p:spPr>
        <p:txBody>
          <a:bodyPr wrap="none" rtlCol="0">
            <a:spAutoFit/>
          </a:bodyPr>
          <a:lstStyle/>
          <a:p>
            <a:pPr algn="ctr"/>
            <a:r>
              <a:rPr lang="en-US" sz="1600" b="1">
                <a:latin typeface="Calibri Light" panose="020F0302020204030204" pitchFamily="34" charset="0"/>
                <a:cs typeface="Calibri Light" panose="020F0302020204030204" pitchFamily="34" charset="0"/>
              </a:rPr>
              <a:t>Expected (null model)</a:t>
            </a:r>
            <a:endParaRPr lang="en-CH" sz="1600" b="1">
              <a:latin typeface="Calibri Light" panose="020F0302020204030204" pitchFamily="34" charset="0"/>
              <a:cs typeface="Calibri Light" panose="020F0302020204030204" pitchFamily="34" charset="0"/>
            </a:endParaRPr>
          </a:p>
        </p:txBody>
      </p:sp>
      <p:graphicFrame>
        <p:nvGraphicFramePr>
          <p:cNvPr id="18" name="Table 9">
            <a:extLst>
              <a:ext uri="{FF2B5EF4-FFF2-40B4-BE49-F238E27FC236}">
                <a16:creationId xmlns:a16="http://schemas.microsoft.com/office/drawing/2014/main" id="{4A0513BB-0637-4B7D-8BFC-8186D221A591}"/>
              </a:ext>
            </a:extLst>
          </p:cNvPr>
          <p:cNvGraphicFramePr>
            <a:graphicFrameLocks noGrp="1"/>
          </p:cNvGraphicFramePr>
          <p:nvPr>
            <p:extLst>
              <p:ext uri="{D42A27DB-BD31-4B8C-83A1-F6EECF244321}">
                <p14:modId xmlns:p14="http://schemas.microsoft.com/office/powerpoint/2010/main" val="3654491437"/>
              </p:ext>
            </p:extLst>
          </p:nvPr>
        </p:nvGraphicFramePr>
        <p:xfrm>
          <a:off x="1631504" y="4154016"/>
          <a:ext cx="4104456" cy="1219200"/>
        </p:xfrm>
        <a:graphic>
          <a:graphicData uri="http://schemas.openxmlformats.org/drawingml/2006/table">
            <a:tbl>
              <a:tblPr firstRow="1" bandRow="1">
                <a:tableStyleId>{5940675A-B579-460E-94D1-54222C63F5DA}</a:tableStyleId>
              </a:tblPr>
              <a:tblGrid>
                <a:gridCol w="1026114">
                  <a:extLst>
                    <a:ext uri="{9D8B030D-6E8A-4147-A177-3AD203B41FA5}">
                      <a16:colId xmlns:a16="http://schemas.microsoft.com/office/drawing/2014/main" val="681709669"/>
                    </a:ext>
                  </a:extLst>
                </a:gridCol>
                <a:gridCol w="1026114">
                  <a:extLst>
                    <a:ext uri="{9D8B030D-6E8A-4147-A177-3AD203B41FA5}">
                      <a16:colId xmlns:a16="http://schemas.microsoft.com/office/drawing/2014/main" val="3374658408"/>
                    </a:ext>
                  </a:extLst>
                </a:gridCol>
                <a:gridCol w="1026114">
                  <a:extLst>
                    <a:ext uri="{9D8B030D-6E8A-4147-A177-3AD203B41FA5}">
                      <a16:colId xmlns:a16="http://schemas.microsoft.com/office/drawing/2014/main" val="597103960"/>
                    </a:ext>
                  </a:extLst>
                </a:gridCol>
                <a:gridCol w="1026114">
                  <a:extLst>
                    <a:ext uri="{9D8B030D-6E8A-4147-A177-3AD203B41FA5}">
                      <a16:colId xmlns:a16="http://schemas.microsoft.com/office/drawing/2014/main" val="1787313206"/>
                    </a:ext>
                  </a:extLst>
                </a:gridCol>
              </a:tblGrid>
              <a:tr h="270232">
                <a:tc>
                  <a:txBody>
                    <a:bodyPr/>
                    <a:lstStyle/>
                    <a:p>
                      <a:endParaRPr lang="en-CH"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pPr algn="ctr"/>
                      <a:r>
                        <a:rPr lang="en-US" sz="1400" b="1">
                          <a:latin typeface="Calibri Light" panose="020F0302020204030204" pitchFamily="34" charset="0"/>
                          <a:cs typeface="Calibri Light" panose="020F0302020204030204" pitchFamily="34" charset="0"/>
                        </a:rPr>
                        <a:t>Social activity</a:t>
                      </a:r>
                      <a:endParaRPr lang="en-CH" sz="1400" b="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lang="en-CH" sz="16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lang="en-CH" sz="16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239961347"/>
                  </a:ext>
                </a:extLst>
              </a:tr>
              <a:tr h="270232">
                <a:tc>
                  <a:txBody>
                    <a:bodyPr/>
                    <a:lstStyle/>
                    <a:p>
                      <a:r>
                        <a:rPr lang="en-US" sz="1400" b="1">
                          <a:latin typeface="Calibri Light" panose="020F0302020204030204" pitchFamily="34" charset="0"/>
                          <a:cs typeface="Calibri Light" panose="020F0302020204030204" pitchFamily="34" charset="0"/>
                        </a:rPr>
                        <a:t>Cat type</a:t>
                      </a:r>
                      <a:endParaRPr lang="en-CH" sz="1400" b="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b="0" i="1">
                          <a:latin typeface="Calibri Light" panose="020F0302020204030204" pitchFamily="34" charset="0"/>
                          <a:cs typeface="Calibri Light" panose="020F0302020204030204" pitchFamily="34" charset="0"/>
                        </a:rPr>
                        <a:t>Talking</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b="0" i="1">
                          <a:latin typeface="Calibri Light" panose="020F0302020204030204" pitchFamily="34" charset="0"/>
                          <a:cs typeface="Calibri Light" panose="020F0302020204030204" pitchFamily="34" charset="0"/>
                        </a:rPr>
                        <a:t>Petting</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b="0" i="1">
                          <a:latin typeface="Calibri Light" panose="020F0302020204030204" pitchFamily="34" charset="0"/>
                          <a:cs typeface="Calibri Light" panose="020F0302020204030204" pitchFamily="34" charset="0"/>
                        </a:rPr>
                        <a:t>Playing</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787742672"/>
                  </a:ext>
                </a:extLst>
              </a:tr>
              <a:tr h="270232">
                <a:tc>
                  <a:txBody>
                    <a:bodyPr/>
                    <a:lstStyle/>
                    <a:p>
                      <a:r>
                        <a:rPr lang="en-US" sz="1400" b="0" i="1">
                          <a:latin typeface="Calibri Light" panose="020F0302020204030204" pitchFamily="34" charset="0"/>
                          <a:cs typeface="Calibri Light" panose="020F0302020204030204" pitchFamily="34" charset="0"/>
                        </a:rPr>
                        <a:t>Pet cat</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5</a:t>
                      </a:r>
                      <a:endParaRPr lang="en-CH"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6</a:t>
                      </a:r>
                      <a:endParaRPr lang="en-CH"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10</a:t>
                      </a:r>
                      <a:endParaRPr lang="en-CH"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786444824"/>
                  </a:ext>
                </a:extLst>
              </a:tr>
              <a:tr h="270232">
                <a:tc>
                  <a:txBody>
                    <a:bodyPr/>
                    <a:lstStyle/>
                    <a:p>
                      <a:r>
                        <a:rPr lang="en-US" sz="1400" b="0" i="1">
                          <a:latin typeface="Calibri Light" panose="020F0302020204030204" pitchFamily="34" charset="0"/>
                          <a:cs typeface="Calibri Light" panose="020F0302020204030204" pitchFamily="34" charset="0"/>
                        </a:rPr>
                        <a:t>Shelter cat</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0</a:t>
                      </a:r>
                      <a:endParaRPr lang="en-CH"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3</a:t>
                      </a:r>
                      <a:endParaRPr lang="en-CH"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14</a:t>
                      </a:r>
                      <a:endParaRPr lang="en-CH"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109636913"/>
                  </a:ext>
                </a:extLst>
              </a:tr>
            </a:tbl>
          </a:graphicData>
        </a:graphic>
      </p:graphicFrame>
      <p:graphicFrame>
        <p:nvGraphicFramePr>
          <p:cNvPr id="19" name="Table 18">
            <a:extLst>
              <a:ext uri="{FF2B5EF4-FFF2-40B4-BE49-F238E27FC236}">
                <a16:creationId xmlns:a16="http://schemas.microsoft.com/office/drawing/2014/main" id="{7BD76B09-2CD7-43A0-B5B7-88A9AF59D465}"/>
              </a:ext>
            </a:extLst>
          </p:cNvPr>
          <p:cNvGraphicFramePr>
            <a:graphicFrameLocks noGrp="1"/>
          </p:cNvGraphicFramePr>
          <p:nvPr>
            <p:extLst>
              <p:ext uri="{D42A27DB-BD31-4B8C-83A1-F6EECF244321}">
                <p14:modId xmlns:p14="http://schemas.microsoft.com/office/powerpoint/2010/main" val="1343037703"/>
              </p:ext>
            </p:extLst>
          </p:nvPr>
        </p:nvGraphicFramePr>
        <p:xfrm>
          <a:off x="6096000" y="4154016"/>
          <a:ext cx="4104456" cy="1219200"/>
        </p:xfrm>
        <a:graphic>
          <a:graphicData uri="http://schemas.openxmlformats.org/drawingml/2006/table">
            <a:tbl>
              <a:tblPr firstRow="1" bandRow="1">
                <a:tableStyleId>{5940675A-B579-460E-94D1-54222C63F5DA}</a:tableStyleId>
              </a:tblPr>
              <a:tblGrid>
                <a:gridCol w="1026114">
                  <a:extLst>
                    <a:ext uri="{9D8B030D-6E8A-4147-A177-3AD203B41FA5}">
                      <a16:colId xmlns:a16="http://schemas.microsoft.com/office/drawing/2014/main" val="681709669"/>
                    </a:ext>
                  </a:extLst>
                </a:gridCol>
                <a:gridCol w="1026114">
                  <a:extLst>
                    <a:ext uri="{9D8B030D-6E8A-4147-A177-3AD203B41FA5}">
                      <a16:colId xmlns:a16="http://schemas.microsoft.com/office/drawing/2014/main" val="3374658408"/>
                    </a:ext>
                  </a:extLst>
                </a:gridCol>
                <a:gridCol w="1026114">
                  <a:extLst>
                    <a:ext uri="{9D8B030D-6E8A-4147-A177-3AD203B41FA5}">
                      <a16:colId xmlns:a16="http://schemas.microsoft.com/office/drawing/2014/main" val="597103960"/>
                    </a:ext>
                  </a:extLst>
                </a:gridCol>
                <a:gridCol w="1026114">
                  <a:extLst>
                    <a:ext uri="{9D8B030D-6E8A-4147-A177-3AD203B41FA5}">
                      <a16:colId xmlns:a16="http://schemas.microsoft.com/office/drawing/2014/main" val="1787313206"/>
                    </a:ext>
                  </a:extLst>
                </a:gridCol>
              </a:tblGrid>
              <a:tr h="270232">
                <a:tc>
                  <a:txBody>
                    <a:bodyPr/>
                    <a:lstStyle/>
                    <a:p>
                      <a:endParaRPr lang="en-CH"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pPr algn="ctr"/>
                      <a:r>
                        <a:rPr lang="en-US" sz="1400" b="1">
                          <a:latin typeface="Calibri Light" panose="020F0302020204030204" pitchFamily="34" charset="0"/>
                          <a:cs typeface="Calibri Light" panose="020F0302020204030204" pitchFamily="34" charset="0"/>
                        </a:rPr>
                        <a:t>Social activity</a:t>
                      </a:r>
                      <a:endParaRPr lang="en-CH" sz="1400" b="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lang="en-CH" sz="16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lang="en-CH" sz="16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239961347"/>
                  </a:ext>
                </a:extLst>
              </a:tr>
              <a:tr h="270232">
                <a:tc>
                  <a:txBody>
                    <a:bodyPr/>
                    <a:lstStyle/>
                    <a:p>
                      <a:r>
                        <a:rPr lang="en-US" sz="1400" b="1">
                          <a:latin typeface="Calibri Light" panose="020F0302020204030204" pitchFamily="34" charset="0"/>
                          <a:cs typeface="Calibri Light" panose="020F0302020204030204" pitchFamily="34" charset="0"/>
                        </a:rPr>
                        <a:t>Cat type</a:t>
                      </a:r>
                      <a:endParaRPr lang="en-CH" sz="1400" b="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b="0" i="1">
                          <a:latin typeface="Calibri Light" panose="020F0302020204030204" pitchFamily="34" charset="0"/>
                          <a:cs typeface="Calibri Light" panose="020F0302020204030204" pitchFamily="34" charset="0"/>
                        </a:rPr>
                        <a:t>Talking</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b="0" i="1">
                          <a:latin typeface="Calibri Light" panose="020F0302020204030204" pitchFamily="34" charset="0"/>
                          <a:cs typeface="Calibri Light" panose="020F0302020204030204" pitchFamily="34" charset="0"/>
                        </a:rPr>
                        <a:t>Petting</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b="0" i="1">
                          <a:latin typeface="Calibri Light" panose="020F0302020204030204" pitchFamily="34" charset="0"/>
                          <a:cs typeface="Calibri Light" panose="020F0302020204030204" pitchFamily="34" charset="0"/>
                        </a:rPr>
                        <a:t>Playing</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787742672"/>
                  </a:ext>
                </a:extLst>
              </a:tr>
              <a:tr h="270232">
                <a:tc>
                  <a:txBody>
                    <a:bodyPr/>
                    <a:lstStyle/>
                    <a:p>
                      <a:r>
                        <a:rPr lang="en-US" sz="1400" b="0" i="1">
                          <a:latin typeface="Calibri Light" panose="020F0302020204030204" pitchFamily="34" charset="0"/>
                          <a:cs typeface="Calibri Light" panose="020F0302020204030204" pitchFamily="34" charset="0"/>
                        </a:rPr>
                        <a:t>Pet cat</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2.76</a:t>
                      </a:r>
                      <a:endParaRPr kumimoji="0" lang="en-CH"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4.97</a:t>
                      </a:r>
                      <a:endParaRPr kumimoji="0" lang="en-CH"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13.26</a:t>
                      </a:r>
                      <a:endParaRPr kumimoji="0" lang="en-CH"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786444824"/>
                  </a:ext>
                </a:extLst>
              </a:tr>
              <a:tr h="270232">
                <a:tc>
                  <a:txBody>
                    <a:bodyPr/>
                    <a:lstStyle/>
                    <a:p>
                      <a:r>
                        <a:rPr lang="en-US" sz="1400" b="0" i="1">
                          <a:latin typeface="Calibri Light" panose="020F0302020204030204" pitchFamily="34" charset="0"/>
                          <a:cs typeface="Calibri Light" panose="020F0302020204030204" pitchFamily="34" charset="0"/>
                        </a:rPr>
                        <a:t>Shelter cat</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2.24</a:t>
                      </a:r>
                      <a:endParaRPr kumimoji="0" lang="en-CH"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4.03</a:t>
                      </a:r>
                      <a:endParaRPr kumimoji="0" lang="en-CH"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10.74</a:t>
                      </a:r>
                      <a:endParaRPr kumimoji="0" lang="en-CH"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109636913"/>
                  </a:ext>
                </a:extLst>
              </a:tr>
            </a:tbl>
          </a:graphicData>
        </a:graphic>
      </p:graphicFrame>
    </p:spTree>
    <p:extLst>
      <p:ext uri="{BB962C8B-B14F-4D97-AF65-F5344CB8AC3E}">
        <p14:creationId xmlns:p14="http://schemas.microsoft.com/office/powerpoint/2010/main" val="406591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52</a:t>
            </a:fld>
            <a:endParaRPr lang="en-GB"/>
          </a:p>
        </p:txBody>
      </p: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Log-linear analysis – Models</a:t>
            </a:r>
            <a:endParaRPr lang="en-GB" sz="320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10081120" cy="4925144"/>
          </a:xfrm>
        </p:spPr>
        <p:txBody>
          <a:bodyPr>
            <a:normAutofit/>
          </a:bodyPr>
          <a:lstStyle/>
          <a:p>
            <a:r>
              <a:rPr lang="fr-CH" sz="1600">
                <a:latin typeface="Calibri Light" panose="020F0302020204030204" pitchFamily="34" charset="0"/>
                <a:cs typeface="Calibri Light" panose="020F0302020204030204" pitchFamily="34" charset="0"/>
              </a:rPr>
              <a:t>Finally we can include the interaction between cat type and social activity, allowing cell counts to be entirely unique and unconstrained. This model is known as the </a:t>
            </a:r>
            <a:r>
              <a:rPr lang="en-GB" sz="1600">
                <a:solidFill>
                  <a:srgbClr val="0070C0"/>
                </a:solidFill>
                <a:latin typeface="Calibri Light" panose="020F0302020204030204" pitchFamily="34" charset="0"/>
                <a:cs typeface="Calibri Light" panose="020F0302020204030204" pitchFamily="34" charset="0"/>
              </a:rPr>
              <a:t>“</a:t>
            </a:r>
            <a:r>
              <a:rPr lang="en-US" sz="1600">
                <a:solidFill>
                  <a:srgbClr val="0070C0"/>
                </a:solidFill>
                <a:latin typeface="Calibri Light" panose="020F0302020204030204" pitchFamily="34" charset="0"/>
                <a:cs typeface="Calibri Light" panose="020F0302020204030204" pitchFamily="34" charset="0"/>
              </a:rPr>
              <a:t>saturated</a:t>
            </a:r>
            <a:r>
              <a:rPr lang="en-GB" sz="1600">
                <a:solidFill>
                  <a:srgbClr val="0070C0"/>
                </a:solidFill>
                <a:latin typeface="Calibri Light" panose="020F0302020204030204" pitchFamily="34" charset="0"/>
                <a:cs typeface="Calibri Light" panose="020F0302020204030204" pitchFamily="34" charset="0"/>
              </a:rPr>
              <a:t>”</a:t>
            </a:r>
            <a:r>
              <a:rPr lang="fr-CH" sz="1600">
                <a:solidFill>
                  <a:srgbClr val="0070C0"/>
                </a:solidFill>
                <a:latin typeface="Calibri Light" panose="020F0302020204030204" pitchFamily="34" charset="0"/>
                <a:cs typeface="Calibri Light" panose="020F0302020204030204" pitchFamily="34" charset="0"/>
              </a:rPr>
              <a:t> model</a:t>
            </a:r>
            <a:r>
              <a:rPr lang="fr-CH" sz="1600">
                <a:latin typeface="Calibri Light" panose="020F0302020204030204" pitchFamily="34" charset="0"/>
                <a:cs typeface="Calibri Light" panose="020F0302020204030204" pitchFamily="34" charset="0"/>
              </a:rPr>
              <a:t>:</a:t>
            </a:r>
          </a:p>
          <a:p>
            <a:endParaRPr lang="fr-CH" sz="1600">
              <a:latin typeface="Times New Roman" panose="02020603050405020304" pitchFamily="18" charset="0"/>
              <a:cs typeface="Times New Roman" panose="02020603050405020304" pitchFamily="18" charset="0"/>
            </a:endParaRPr>
          </a:p>
          <a:p>
            <a:pPr marL="0" indent="0">
              <a:buNone/>
            </a:pPr>
            <a:r>
              <a:rPr lang="en-US" sz="1200">
                <a:latin typeface="Courier New" panose="02070309020205020404" pitchFamily="49" charset="0"/>
                <a:cs typeface="Courier New" panose="02070309020205020404" pitchFamily="49" charset="0"/>
              </a:rPr>
              <a:t>	model3 &lt;- glm(Freq~Cat_type*Social_activity,</a:t>
            </a:r>
          </a:p>
          <a:p>
            <a:pPr marL="0" indent="0">
              <a:buNone/>
            </a:pPr>
            <a:r>
              <a:rPr lang="en-US" sz="1200">
                <a:latin typeface="Courier New" panose="02070309020205020404" pitchFamily="49" charset="0"/>
                <a:cs typeface="Courier New" panose="02070309020205020404" pitchFamily="49" charset="0"/>
              </a:rPr>
              <a:t>		data=cathdf, family=poisson)</a:t>
            </a:r>
          </a:p>
          <a:p>
            <a:pPr marL="0" indent="0">
              <a:buNone/>
            </a:pPr>
            <a:r>
              <a:rPr lang="en-US" sz="1200">
                <a:latin typeface="Courier New" panose="02070309020205020404" pitchFamily="49" charset="0"/>
                <a:cs typeface="Courier New" panose="02070309020205020404" pitchFamily="49" charset="0"/>
              </a:rPr>
              <a:t>	predict(model2, type="response")</a:t>
            </a:r>
          </a:p>
          <a:p>
            <a:pPr marL="0" indent="0">
              <a:buNone/>
            </a:pPr>
            <a:r>
              <a:rPr lang="en-US" sz="1200">
                <a:latin typeface="Courier New" panose="02070309020205020404" pitchFamily="49" charset="0"/>
                <a:cs typeface="Courier New" panose="02070309020205020404" pitchFamily="49" charset="0"/>
              </a:rPr>
              <a:t>	anova(model1,model2, test="Chisq")</a:t>
            </a:r>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pPr marL="0" indent="0">
              <a:buNone/>
            </a:pPr>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r>
              <a:rPr lang="fr-CH" sz="1600">
                <a:latin typeface="Calibri Light" panose="020F0302020204030204" pitchFamily="34" charset="0"/>
                <a:cs typeface="Calibri Light" panose="020F0302020204030204" pitchFamily="34" charset="0"/>
              </a:rPr>
              <a:t>A weakly significant chi-square test suggests indeed that the distribution of preferred activities does differ somewhat between the two cat types (i.e., interaction between cat type and social activity).</a:t>
            </a:r>
            <a:endParaRPr lang="fr-CH" sz="1600" dirty="0">
              <a:latin typeface="Calibri Light" panose="020F0302020204030204" pitchFamily="34" charset="0"/>
              <a:cs typeface="Calibri Light" panose="020F0302020204030204" pitchFamily="34" charset="0"/>
            </a:endParaRPr>
          </a:p>
        </p:txBody>
      </p:sp>
      <p:cxnSp>
        <p:nvCxnSpPr>
          <p:cNvPr id="9" name="Straight Connector 8">
            <a:extLst>
              <a:ext uri="{FF2B5EF4-FFF2-40B4-BE49-F238E27FC236}">
                <a16:creationId xmlns:a16="http://schemas.microsoft.com/office/drawing/2014/main" id="{A97EBEB4-28A1-40BE-B0EC-5F7A7EE7CB5F}"/>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74A15898-1F7B-458D-B075-84AD4014A99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15" name="TextBox 14">
            <a:extLst>
              <a:ext uri="{FF2B5EF4-FFF2-40B4-BE49-F238E27FC236}">
                <a16:creationId xmlns:a16="http://schemas.microsoft.com/office/drawing/2014/main" id="{0FDB10D6-17D4-4306-9444-58D6DF047912}"/>
              </a:ext>
            </a:extLst>
          </p:cNvPr>
          <p:cNvSpPr txBox="1"/>
          <p:nvPr/>
        </p:nvSpPr>
        <p:spPr>
          <a:xfrm>
            <a:off x="6672064" y="2409507"/>
            <a:ext cx="4695125" cy="1015663"/>
          </a:xfrm>
          <a:prstGeom prst="rect">
            <a:avLst/>
          </a:prstGeom>
          <a:ln>
            <a:solidFill>
              <a:schemeClr val="tx1">
                <a:lumMod val="50000"/>
                <a:lumOff val="50000"/>
              </a:schemeClr>
            </a:solidFill>
            <a:prstDash val="dash"/>
          </a:ln>
        </p:spPr>
        <p:txBody>
          <a:bodyPr wrap="square">
            <a:spAutoFit/>
          </a:bodyPr>
          <a:lstStyle>
            <a:defPPr>
              <a:defRPr lang="en-US"/>
            </a:defPPr>
            <a:lvl1pPr>
              <a:defRPr sz="1200" b="1">
                <a:solidFill>
                  <a:srgbClr val="FF0000"/>
                </a:solidFill>
                <a:latin typeface="Courier New" panose="02070309020205020404" pitchFamily="49" charset="0"/>
                <a:cs typeface="Courier New" panose="02070309020205020404" pitchFamily="49" charset="0"/>
              </a:defRPr>
            </a:lvl1pPr>
            <a:lvl2pPr marL="0" lvl="1">
              <a:defRPr sz="1200">
                <a:latin typeface="Courier New" panose="02070309020205020404" pitchFamily="49" charset="0"/>
                <a:cs typeface="Courier New" panose="02070309020205020404" pitchFamily="49" charset="0"/>
              </a:defRPr>
            </a:lvl2pPr>
          </a:lstStyle>
          <a:p>
            <a:r>
              <a:rPr lang="en-US" b="0">
                <a:solidFill>
                  <a:schemeClr val="tx1"/>
                </a:solidFill>
              </a:rPr>
              <a:t>Model 1: Freq ~ Cat_type + Social_activity</a:t>
            </a:r>
          </a:p>
          <a:p>
            <a:r>
              <a:rPr lang="en-US" b="0">
                <a:solidFill>
                  <a:schemeClr val="tx1"/>
                </a:solidFill>
              </a:rPr>
              <a:t>Model 2: Freq ~ Cat_type * Social_activity</a:t>
            </a:r>
          </a:p>
          <a:p>
            <a:r>
              <a:rPr lang="en-US" b="0">
                <a:solidFill>
                  <a:schemeClr val="tx1"/>
                </a:solidFill>
              </a:rPr>
              <a:t>  Resid. Df Resid. Dev Df Deviance Pr(&gt;Chi)  </a:t>
            </a:r>
          </a:p>
          <a:p>
            <a:r>
              <a:rPr lang="en-US" b="0">
                <a:solidFill>
                  <a:schemeClr val="tx1"/>
                </a:solidFill>
              </a:rPr>
              <a:t>1         2     8.1988                       </a:t>
            </a:r>
          </a:p>
          <a:p>
            <a:r>
              <a:rPr lang="en-US" b="0">
                <a:solidFill>
                  <a:schemeClr val="tx1"/>
                </a:solidFill>
              </a:rPr>
              <a:t>2         0     0.0000  2   8.1988  0.01658 *</a:t>
            </a:r>
            <a:endParaRPr lang="en-CH" b="0">
              <a:solidFill>
                <a:schemeClr val="tx1"/>
              </a:solidFill>
            </a:endParaRPr>
          </a:p>
        </p:txBody>
      </p:sp>
      <p:sp>
        <p:nvSpPr>
          <p:cNvPr id="16" name="TextBox 15">
            <a:extLst>
              <a:ext uri="{FF2B5EF4-FFF2-40B4-BE49-F238E27FC236}">
                <a16:creationId xmlns:a16="http://schemas.microsoft.com/office/drawing/2014/main" id="{A37A84BF-0E2F-43F6-8214-C216BF2CD3E1}"/>
              </a:ext>
            </a:extLst>
          </p:cNvPr>
          <p:cNvSpPr txBox="1"/>
          <p:nvPr/>
        </p:nvSpPr>
        <p:spPr>
          <a:xfrm>
            <a:off x="3204786" y="3747012"/>
            <a:ext cx="957891" cy="338554"/>
          </a:xfrm>
          <a:prstGeom prst="rect">
            <a:avLst/>
          </a:prstGeom>
          <a:noFill/>
        </p:spPr>
        <p:txBody>
          <a:bodyPr wrap="none" rtlCol="0">
            <a:spAutoFit/>
          </a:bodyPr>
          <a:lstStyle/>
          <a:p>
            <a:pPr algn="ctr"/>
            <a:r>
              <a:rPr lang="en-US" sz="1600" b="1">
                <a:latin typeface="Calibri Light" panose="020F0302020204030204" pitchFamily="34" charset="0"/>
                <a:cs typeface="Calibri Light" panose="020F0302020204030204" pitchFamily="34" charset="0"/>
              </a:rPr>
              <a:t>Observed</a:t>
            </a:r>
            <a:endParaRPr lang="en-CH" sz="1600" b="1">
              <a:latin typeface="Calibri Light" panose="020F0302020204030204" pitchFamily="34" charset="0"/>
              <a:cs typeface="Calibri Light" panose="020F0302020204030204" pitchFamily="34" charset="0"/>
            </a:endParaRPr>
          </a:p>
        </p:txBody>
      </p:sp>
      <p:sp>
        <p:nvSpPr>
          <p:cNvPr id="17" name="TextBox 16">
            <a:extLst>
              <a:ext uri="{FF2B5EF4-FFF2-40B4-BE49-F238E27FC236}">
                <a16:creationId xmlns:a16="http://schemas.microsoft.com/office/drawing/2014/main" id="{C063E865-E8F7-47D6-A6FE-FACE09E7DC9A}"/>
              </a:ext>
            </a:extLst>
          </p:cNvPr>
          <p:cNvSpPr txBox="1"/>
          <p:nvPr/>
        </p:nvSpPr>
        <p:spPr>
          <a:xfrm>
            <a:off x="7175237" y="3747012"/>
            <a:ext cx="1945982" cy="338554"/>
          </a:xfrm>
          <a:prstGeom prst="rect">
            <a:avLst/>
          </a:prstGeom>
          <a:noFill/>
        </p:spPr>
        <p:txBody>
          <a:bodyPr wrap="none" rtlCol="0">
            <a:spAutoFit/>
          </a:bodyPr>
          <a:lstStyle/>
          <a:p>
            <a:pPr algn="ctr"/>
            <a:r>
              <a:rPr lang="en-US" sz="1600" b="1">
                <a:latin typeface="Calibri Light" panose="020F0302020204030204" pitchFamily="34" charset="0"/>
                <a:cs typeface="Calibri Light" panose="020F0302020204030204" pitchFamily="34" charset="0"/>
              </a:rPr>
              <a:t>Expected (null model)</a:t>
            </a:r>
            <a:endParaRPr lang="en-CH" sz="1600" b="1">
              <a:latin typeface="Calibri Light" panose="020F0302020204030204" pitchFamily="34" charset="0"/>
              <a:cs typeface="Calibri Light" panose="020F0302020204030204" pitchFamily="34" charset="0"/>
            </a:endParaRPr>
          </a:p>
        </p:txBody>
      </p:sp>
      <p:graphicFrame>
        <p:nvGraphicFramePr>
          <p:cNvPr id="18" name="Table 9">
            <a:extLst>
              <a:ext uri="{FF2B5EF4-FFF2-40B4-BE49-F238E27FC236}">
                <a16:creationId xmlns:a16="http://schemas.microsoft.com/office/drawing/2014/main" id="{4A0513BB-0637-4B7D-8BFC-8186D221A591}"/>
              </a:ext>
            </a:extLst>
          </p:cNvPr>
          <p:cNvGraphicFramePr>
            <a:graphicFrameLocks noGrp="1"/>
          </p:cNvGraphicFramePr>
          <p:nvPr>
            <p:extLst>
              <p:ext uri="{D42A27DB-BD31-4B8C-83A1-F6EECF244321}">
                <p14:modId xmlns:p14="http://schemas.microsoft.com/office/powerpoint/2010/main" val="2292874026"/>
              </p:ext>
            </p:extLst>
          </p:nvPr>
        </p:nvGraphicFramePr>
        <p:xfrm>
          <a:off x="1631504" y="4154016"/>
          <a:ext cx="4104456" cy="1219200"/>
        </p:xfrm>
        <a:graphic>
          <a:graphicData uri="http://schemas.openxmlformats.org/drawingml/2006/table">
            <a:tbl>
              <a:tblPr firstRow="1" bandRow="1">
                <a:tableStyleId>{5940675A-B579-460E-94D1-54222C63F5DA}</a:tableStyleId>
              </a:tblPr>
              <a:tblGrid>
                <a:gridCol w="1026114">
                  <a:extLst>
                    <a:ext uri="{9D8B030D-6E8A-4147-A177-3AD203B41FA5}">
                      <a16:colId xmlns:a16="http://schemas.microsoft.com/office/drawing/2014/main" val="681709669"/>
                    </a:ext>
                  </a:extLst>
                </a:gridCol>
                <a:gridCol w="1026114">
                  <a:extLst>
                    <a:ext uri="{9D8B030D-6E8A-4147-A177-3AD203B41FA5}">
                      <a16:colId xmlns:a16="http://schemas.microsoft.com/office/drawing/2014/main" val="3374658408"/>
                    </a:ext>
                  </a:extLst>
                </a:gridCol>
                <a:gridCol w="1026114">
                  <a:extLst>
                    <a:ext uri="{9D8B030D-6E8A-4147-A177-3AD203B41FA5}">
                      <a16:colId xmlns:a16="http://schemas.microsoft.com/office/drawing/2014/main" val="597103960"/>
                    </a:ext>
                  </a:extLst>
                </a:gridCol>
                <a:gridCol w="1026114">
                  <a:extLst>
                    <a:ext uri="{9D8B030D-6E8A-4147-A177-3AD203B41FA5}">
                      <a16:colId xmlns:a16="http://schemas.microsoft.com/office/drawing/2014/main" val="1787313206"/>
                    </a:ext>
                  </a:extLst>
                </a:gridCol>
              </a:tblGrid>
              <a:tr h="270232">
                <a:tc>
                  <a:txBody>
                    <a:bodyPr/>
                    <a:lstStyle/>
                    <a:p>
                      <a:endParaRPr lang="en-CH"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pPr algn="ctr"/>
                      <a:r>
                        <a:rPr lang="en-US" sz="1400" b="1">
                          <a:latin typeface="Calibri Light" panose="020F0302020204030204" pitchFamily="34" charset="0"/>
                          <a:cs typeface="Calibri Light" panose="020F0302020204030204" pitchFamily="34" charset="0"/>
                        </a:rPr>
                        <a:t>Social activity</a:t>
                      </a:r>
                      <a:endParaRPr lang="en-CH" sz="1400" b="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lang="en-CH" sz="16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lang="en-CH" sz="16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239961347"/>
                  </a:ext>
                </a:extLst>
              </a:tr>
              <a:tr h="270232">
                <a:tc>
                  <a:txBody>
                    <a:bodyPr/>
                    <a:lstStyle/>
                    <a:p>
                      <a:r>
                        <a:rPr lang="en-US" sz="1400" b="1">
                          <a:latin typeface="Calibri Light" panose="020F0302020204030204" pitchFamily="34" charset="0"/>
                          <a:cs typeface="Calibri Light" panose="020F0302020204030204" pitchFamily="34" charset="0"/>
                        </a:rPr>
                        <a:t>Cat type</a:t>
                      </a:r>
                      <a:endParaRPr lang="en-CH" sz="1400" b="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b="0" i="1">
                          <a:latin typeface="Calibri Light" panose="020F0302020204030204" pitchFamily="34" charset="0"/>
                          <a:cs typeface="Calibri Light" panose="020F0302020204030204" pitchFamily="34" charset="0"/>
                        </a:rPr>
                        <a:t>Talking</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b="0" i="1">
                          <a:latin typeface="Calibri Light" panose="020F0302020204030204" pitchFamily="34" charset="0"/>
                          <a:cs typeface="Calibri Light" panose="020F0302020204030204" pitchFamily="34" charset="0"/>
                        </a:rPr>
                        <a:t>Petting</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b="0" i="1">
                          <a:latin typeface="Calibri Light" panose="020F0302020204030204" pitchFamily="34" charset="0"/>
                          <a:cs typeface="Calibri Light" panose="020F0302020204030204" pitchFamily="34" charset="0"/>
                        </a:rPr>
                        <a:t>Playing</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787742672"/>
                  </a:ext>
                </a:extLst>
              </a:tr>
              <a:tr h="270232">
                <a:tc>
                  <a:txBody>
                    <a:bodyPr/>
                    <a:lstStyle/>
                    <a:p>
                      <a:r>
                        <a:rPr lang="en-US" sz="1400" b="0" i="1">
                          <a:latin typeface="Calibri Light" panose="020F0302020204030204" pitchFamily="34" charset="0"/>
                          <a:cs typeface="Calibri Light" panose="020F0302020204030204" pitchFamily="34" charset="0"/>
                        </a:rPr>
                        <a:t>Pet cat</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5</a:t>
                      </a:r>
                      <a:endParaRPr lang="en-CH"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6</a:t>
                      </a:r>
                      <a:endParaRPr lang="en-CH"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10</a:t>
                      </a:r>
                      <a:endParaRPr lang="en-CH"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786444824"/>
                  </a:ext>
                </a:extLst>
              </a:tr>
              <a:tr h="270232">
                <a:tc>
                  <a:txBody>
                    <a:bodyPr/>
                    <a:lstStyle/>
                    <a:p>
                      <a:r>
                        <a:rPr lang="en-US" sz="1400" b="0" i="1">
                          <a:latin typeface="Calibri Light" panose="020F0302020204030204" pitchFamily="34" charset="0"/>
                          <a:cs typeface="Calibri Light" panose="020F0302020204030204" pitchFamily="34" charset="0"/>
                        </a:rPr>
                        <a:t>Shelter cat</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0</a:t>
                      </a:r>
                      <a:endParaRPr lang="en-CH"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3</a:t>
                      </a:r>
                      <a:endParaRPr lang="en-CH"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a:latin typeface="Calibri Light" panose="020F0302020204030204" pitchFamily="34" charset="0"/>
                          <a:cs typeface="Calibri Light" panose="020F0302020204030204" pitchFamily="34" charset="0"/>
                        </a:rPr>
                        <a:t>14</a:t>
                      </a:r>
                      <a:endParaRPr lang="en-CH"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109636913"/>
                  </a:ext>
                </a:extLst>
              </a:tr>
            </a:tbl>
          </a:graphicData>
        </a:graphic>
      </p:graphicFrame>
      <p:graphicFrame>
        <p:nvGraphicFramePr>
          <p:cNvPr id="19" name="Table 18">
            <a:extLst>
              <a:ext uri="{FF2B5EF4-FFF2-40B4-BE49-F238E27FC236}">
                <a16:creationId xmlns:a16="http://schemas.microsoft.com/office/drawing/2014/main" id="{7BD76B09-2CD7-43A0-B5B7-88A9AF59D465}"/>
              </a:ext>
            </a:extLst>
          </p:cNvPr>
          <p:cNvGraphicFramePr>
            <a:graphicFrameLocks noGrp="1"/>
          </p:cNvGraphicFramePr>
          <p:nvPr>
            <p:extLst>
              <p:ext uri="{D42A27DB-BD31-4B8C-83A1-F6EECF244321}">
                <p14:modId xmlns:p14="http://schemas.microsoft.com/office/powerpoint/2010/main" val="3387967467"/>
              </p:ext>
            </p:extLst>
          </p:nvPr>
        </p:nvGraphicFramePr>
        <p:xfrm>
          <a:off x="6096000" y="4154016"/>
          <a:ext cx="4104456" cy="1219200"/>
        </p:xfrm>
        <a:graphic>
          <a:graphicData uri="http://schemas.openxmlformats.org/drawingml/2006/table">
            <a:tbl>
              <a:tblPr firstRow="1" bandRow="1">
                <a:tableStyleId>{5940675A-B579-460E-94D1-54222C63F5DA}</a:tableStyleId>
              </a:tblPr>
              <a:tblGrid>
                <a:gridCol w="1026114">
                  <a:extLst>
                    <a:ext uri="{9D8B030D-6E8A-4147-A177-3AD203B41FA5}">
                      <a16:colId xmlns:a16="http://schemas.microsoft.com/office/drawing/2014/main" val="681709669"/>
                    </a:ext>
                  </a:extLst>
                </a:gridCol>
                <a:gridCol w="1026114">
                  <a:extLst>
                    <a:ext uri="{9D8B030D-6E8A-4147-A177-3AD203B41FA5}">
                      <a16:colId xmlns:a16="http://schemas.microsoft.com/office/drawing/2014/main" val="3374658408"/>
                    </a:ext>
                  </a:extLst>
                </a:gridCol>
                <a:gridCol w="1026114">
                  <a:extLst>
                    <a:ext uri="{9D8B030D-6E8A-4147-A177-3AD203B41FA5}">
                      <a16:colId xmlns:a16="http://schemas.microsoft.com/office/drawing/2014/main" val="597103960"/>
                    </a:ext>
                  </a:extLst>
                </a:gridCol>
                <a:gridCol w="1026114">
                  <a:extLst>
                    <a:ext uri="{9D8B030D-6E8A-4147-A177-3AD203B41FA5}">
                      <a16:colId xmlns:a16="http://schemas.microsoft.com/office/drawing/2014/main" val="1787313206"/>
                    </a:ext>
                  </a:extLst>
                </a:gridCol>
              </a:tblGrid>
              <a:tr h="270232">
                <a:tc>
                  <a:txBody>
                    <a:bodyPr/>
                    <a:lstStyle/>
                    <a:p>
                      <a:endParaRPr lang="en-CH" sz="14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pPr algn="ctr"/>
                      <a:r>
                        <a:rPr lang="en-US" sz="1400" b="1">
                          <a:latin typeface="Calibri Light" panose="020F0302020204030204" pitchFamily="34" charset="0"/>
                          <a:cs typeface="Calibri Light" panose="020F0302020204030204" pitchFamily="34" charset="0"/>
                        </a:rPr>
                        <a:t>Social activity</a:t>
                      </a:r>
                      <a:endParaRPr lang="en-CH" sz="1400" b="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lang="en-CH" sz="16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lang="en-CH" sz="1600">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239961347"/>
                  </a:ext>
                </a:extLst>
              </a:tr>
              <a:tr h="270232">
                <a:tc>
                  <a:txBody>
                    <a:bodyPr/>
                    <a:lstStyle/>
                    <a:p>
                      <a:r>
                        <a:rPr lang="en-US" sz="1400" b="1">
                          <a:latin typeface="Calibri Light" panose="020F0302020204030204" pitchFamily="34" charset="0"/>
                          <a:cs typeface="Calibri Light" panose="020F0302020204030204" pitchFamily="34" charset="0"/>
                        </a:rPr>
                        <a:t>Cat type</a:t>
                      </a:r>
                      <a:endParaRPr lang="en-CH" sz="1400" b="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b="0" i="1">
                          <a:latin typeface="Calibri Light" panose="020F0302020204030204" pitchFamily="34" charset="0"/>
                          <a:cs typeface="Calibri Light" panose="020F0302020204030204" pitchFamily="34" charset="0"/>
                        </a:rPr>
                        <a:t>Talking</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b="0" i="1">
                          <a:latin typeface="Calibri Light" panose="020F0302020204030204" pitchFamily="34" charset="0"/>
                          <a:cs typeface="Calibri Light" panose="020F0302020204030204" pitchFamily="34" charset="0"/>
                        </a:rPr>
                        <a:t>Petting</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400" b="0" i="1">
                          <a:latin typeface="Calibri Light" panose="020F0302020204030204" pitchFamily="34" charset="0"/>
                          <a:cs typeface="Calibri Light" panose="020F0302020204030204" pitchFamily="34" charset="0"/>
                        </a:rPr>
                        <a:t>Playing</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787742672"/>
                  </a:ext>
                </a:extLst>
              </a:tr>
              <a:tr h="270232">
                <a:tc>
                  <a:txBody>
                    <a:bodyPr/>
                    <a:lstStyle/>
                    <a:p>
                      <a:r>
                        <a:rPr lang="en-US" sz="1400" b="0" i="1">
                          <a:latin typeface="Calibri Light" panose="020F0302020204030204" pitchFamily="34" charset="0"/>
                          <a:cs typeface="Calibri Light" panose="020F0302020204030204" pitchFamily="34" charset="0"/>
                        </a:rPr>
                        <a:t>Pet cat</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5</a:t>
                      </a:r>
                      <a:endParaRPr kumimoji="0" lang="en-CH"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6</a:t>
                      </a:r>
                      <a:endParaRPr kumimoji="0" lang="en-CH"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10</a:t>
                      </a:r>
                      <a:endParaRPr kumimoji="0" lang="en-CH"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786444824"/>
                  </a:ext>
                </a:extLst>
              </a:tr>
              <a:tr h="270232">
                <a:tc>
                  <a:txBody>
                    <a:bodyPr/>
                    <a:lstStyle/>
                    <a:p>
                      <a:r>
                        <a:rPr lang="en-US" sz="1400" b="0" i="1">
                          <a:latin typeface="Calibri Light" panose="020F0302020204030204" pitchFamily="34" charset="0"/>
                          <a:cs typeface="Calibri Light" panose="020F0302020204030204" pitchFamily="34" charset="0"/>
                        </a:rPr>
                        <a:t>Shelter cat</a:t>
                      </a:r>
                      <a:endParaRPr lang="en-CH" sz="1400" b="0" i="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Calibri Light" panose="020F0302020204030204" pitchFamily="34" charset="0"/>
                          <a:ea typeface="+mn-ea"/>
                          <a:cs typeface="Calibri Light" panose="020F0302020204030204" pitchFamily="34" charset="0"/>
                        </a:rPr>
                        <a:t>0.0001</a:t>
                      </a:r>
                      <a:endParaRPr kumimoji="0" lang="en-CH" sz="1400" b="1" i="0" u="none" strike="noStrike" kern="1200" cap="none" spc="0" normalizeH="0" baseline="0" noProof="0">
                        <a:ln>
                          <a:noFill/>
                        </a:ln>
                        <a:solidFill>
                          <a:srgbClr val="FF0000"/>
                        </a:solidFill>
                        <a:effectLst/>
                        <a:uLnTx/>
                        <a:uFillTx/>
                        <a:latin typeface="Calibri Light" panose="020F0302020204030204" pitchFamily="34" charset="0"/>
                        <a:ea typeface="+mn-ea"/>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3</a:t>
                      </a:r>
                      <a:endParaRPr kumimoji="0" lang="en-CH"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rPr>
                        <a:t>14</a:t>
                      </a:r>
                      <a:endParaRPr kumimoji="0" lang="en-CH" sz="1400" b="0" i="0" u="none" strike="noStrike" kern="1200" cap="none" spc="0" normalizeH="0" baseline="0" noProof="0">
                        <a:ln>
                          <a:noFill/>
                        </a:ln>
                        <a:solidFill>
                          <a:prstClr val="black"/>
                        </a:solidFill>
                        <a:effectLst/>
                        <a:uLnTx/>
                        <a:uFillTx/>
                        <a:latin typeface="Calibri Light" panose="020F0302020204030204" pitchFamily="34" charset="0"/>
                        <a:ea typeface="+mn-ea"/>
                        <a:cs typeface="Calibri Light" panose="020F0302020204030204" pitchFamily="34" charset="0"/>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109636913"/>
                  </a:ext>
                </a:extLst>
              </a:tr>
            </a:tbl>
          </a:graphicData>
        </a:graphic>
      </p:graphicFrame>
    </p:spTree>
    <p:extLst>
      <p:ext uri="{BB962C8B-B14F-4D97-AF65-F5344CB8AC3E}">
        <p14:creationId xmlns:p14="http://schemas.microsoft.com/office/powerpoint/2010/main" val="38367802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53</a:t>
            </a:fld>
            <a:endParaRPr lang="en-GB"/>
          </a:p>
        </p:txBody>
      </p: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Log-linear analysis – Saturated model</a:t>
            </a:r>
            <a:endParaRPr lang="en-GB" sz="320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8928992" cy="4925144"/>
          </a:xfrm>
        </p:spPr>
        <p:txBody>
          <a:bodyPr>
            <a:normAutofit/>
          </a:bodyPr>
          <a:lstStyle/>
          <a:p>
            <a:r>
              <a:rPr lang="fr-CH" sz="1600" dirty="0">
                <a:latin typeface="Calibri Light" panose="020F0302020204030204" pitchFamily="34" charset="0"/>
                <a:cs typeface="Calibri Light" panose="020F0302020204030204" pitchFamily="34" charset="0"/>
              </a:rPr>
              <a:t>The </a:t>
            </a:r>
            <a:r>
              <a:rPr lang="fr-CH" sz="1600" dirty="0" err="1">
                <a:latin typeface="Calibri Light" panose="020F0302020204030204" pitchFamily="34" charset="0"/>
                <a:cs typeface="Calibri Light" panose="020F0302020204030204" pitchFamily="34" charset="0"/>
              </a:rPr>
              <a:t>expected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cell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counts</a:t>
            </a:r>
            <a:r>
              <a:rPr lang="fr-CH" sz="1600" dirty="0">
                <a:latin typeface="Calibri Light" panose="020F0302020204030204" pitchFamily="34" charset="0"/>
                <a:cs typeface="Calibri Light" panose="020F0302020204030204" pitchFamily="34" charset="0"/>
              </a:rPr>
              <a:t> for the </a:t>
            </a:r>
            <a:r>
              <a:rPr lang="fr-CH" sz="1600" dirty="0" err="1">
                <a:latin typeface="Calibri Light" panose="020F0302020204030204" pitchFamily="34" charset="0"/>
                <a:cs typeface="Calibri Light" panose="020F0302020204030204" pitchFamily="34" charset="0"/>
              </a:rPr>
              <a:t>saturated</a:t>
            </a:r>
            <a:r>
              <a:rPr lang="fr-CH" sz="1600" dirty="0">
                <a:latin typeface="Calibri Light" panose="020F0302020204030204" pitchFamily="34" charset="0"/>
                <a:cs typeface="Calibri Light" panose="020F0302020204030204" pitchFamily="34" charset="0"/>
              </a:rPr>
              <a:t> model are </a:t>
            </a:r>
            <a:r>
              <a:rPr lang="fr-CH" sz="1600" dirty="0" err="1">
                <a:latin typeface="Calibri Light" panose="020F0302020204030204" pitchFamily="34" charset="0"/>
                <a:cs typeface="Calibri Light" panose="020F0302020204030204" pitchFamily="34" charset="0"/>
              </a:rPr>
              <a:t>near-perfect</a:t>
            </a:r>
            <a:r>
              <a:rPr lang="fr-CH" sz="1600" dirty="0">
                <a:latin typeface="Calibri Light" panose="020F0302020204030204" pitchFamily="34" charset="0"/>
                <a:cs typeface="Calibri Light" panose="020F0302020204030204" pitchFamily="34" charset="0"/>
              </a:rPr>
              <a:t>—</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the exception of the 0 </a:t>
            </a:r>
            <a:r>
              <a:rPr lang="fr-CH" sz="1600" dirty="0" err="1">
                <a:latin typeface="Calibri Light" panose="020F0302020204030204" pitchFamily="34" charset="0"/>
                <a:cs typeface="Calibri Light" panose="020F0302020204030204" pitchFamily="34" charset="0"/>
              </a:rPr>
              <a:t>cell</a:t>
            </a:r>
            <a:r>
              <a:rPr lang="fr-CH" sz="1600" dirty="0">
                <a:latin typeface="Calibri Light" panose="020F0302020204030204" pitchFamily="34" charset="0"/>
                <a:cs typeface="Calibri Light" panose="020F0302020204030204" pitchFamily="34" charset="0"/>
              </a:rPr>
              <a:t>. This </a:t>
            </a:r>
            <a:r>
              <a:rPr lang="fr-CH" sz="1600" dirty="0" err="1">
                <a:latin typeface="Calibri Light" panose="020F0302020204030204" pitchFamily="34" charset="0"/>
                <a:cs typeface="Calibri Light" panose="020F0302020204030204" pitchFamily="34" charset="0"/>
              </a:rPr>
              <a:t>would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seem</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ideal</a:t>
            </a:r>
            <a:r>
              <a:rPr lang="fr-CH" sz="1600" dirty="0">
                <a:latin typeface="Calibri Light" panose="020F0302020204030204" pitchFamily="34" charset="0"/>
                <a:cs typeface="Calibri Light" panose="020F0302020204030204" pitchFamily="34" charset="0"/>
              </a:rPr>
              <a:t> model for </a:t>
            </a:r>
            <a:r>
              <a:rPr lang="fr-CH" sz="1600" dirty="0" err="1">
                <a:latin typeface="Calibri Light" panose="020F0302020204030204" pitchFamily="34" charset="0"/>
                <a:cs typeface="Calibri Light" panose="020F0302020204030204" pitchFamily="34" charset="0"/>
              </a:rPr>
              <a:t>our</a:t>
            </a:r>
            <a:r>
              <a:rPr lang="fr-CH" sz="1600" dirty="0">
                <a:latin typeface="Calibri Light" panose="020F0302020204030204" pitchFamily="34" charset="0"/>
                <a:cs typeface="Calibri Light" panose="020F0302020204030204" pitchFamily="34" charset="0"/>
              </a:rPr>
              <a:t> data, right? In </a:t>
            </a:r>
            <a:r>
              <a:rPr lang="fr-CH" sz="1600" dirty="0" err="1">
                <a:latin typeface="Calibri Light" panose="020F0302020204030204" pitchFamily="34" charset="0"/>
                <a:cs typeface="Calibri Light" panose="020F0302020204030204" pitchFamily="34" charset="0"/>
              </a:rPr>
              <a:t>truth</a:t>
            </a:r>
            <a:r>
              <a:rPr lang="fr-CH" sz="1600" dirty="0">
                <a:latin typeface="Calibri Light" panose="020F0302020204030204" pitchFamily="34" charset="0"/>
                <a:cs typeface="Calibri Light" panose="020F0302020204030204" pitchFamily="34" charset="0"/>
              </a:rPr>
              <a:t>, the </a:t>
            </a:r>
            <a:r>
              <a:rPr lang="fr-CH" sz="1600" dirty="0" err="1">
                <a:solidFill>
                  <a:srgbClr val="0070C0"/>
                </a:solidFill>
                <a:latin typeface="Calibri Light" panose="020F0302020204030204" pitchFamily="34" charset="0"/>
                <a:cs typeface="Calibri Light" panose="020F0302020204030204" pitchFamily="34" charset="0"/>
              </a:rPr>
              <a:t>saturated</a:t>
            </a:r>
            <a:r>
              <a:rPr lang="fr-CH" sz="1600" dirty="0">
                <a:solidFill>
                  <a:srgbClr val="0070C0"/>
                </a:solidFill>
                <a:latin typeface="Calibri Light" panose="020F0302020204030204" pitchFamily="34" charset="0"/>
                <a:cs typeface="Calibri Light" panose="020F0302020204030204" pitchFamily="34" charset="0"/>
              </a:rPr>
              <a:t> model </a:t>
            </a:r>
            <a:r>
              <a:rPr lang="fr-CH" sz="1600" dirty="0" err="1">
                <a:solidFill>
                  <a:srgbClr val="0070C0"/>
                </a:solidFill>
                <a:latin typeface="Calibri Light" panose="020F0302020204030204" pitchFamily="34" charset="0"/>
                <a:cs typeface="Calibri Light" panose="020F0302020204030204" pitchFamily="34" charset="0"/>
              </a:rPr>
              <a:t>will</a:t>
            </a:r>
            <a:r>
              <a:rPr lang="fr-CH" sz="1600" dirty="0">
                <a:solidFill>
                  <a:srgbClr val="0070C0"/>
                </a:solidFill>
                <a:latin typeface="Calibri Light" panose="020F0302020204030204" pitchFamily="34" charset="0"/>
                <a:cs typeface="Calibri Light" panose="020F0302020204030204" pitchFamily="34" charset="0"/>
              </a:rPr>
              <a:t> have </a:t>
            </a:r>
            <a:r>
              <a:rPr lang="fr-CH" sz="1600" dirty="0" err="1">
                <a:solidFill>
                  <a:srgbClr val="0070C0"/>
                </a:solidFill>
                <a:latin typeface="Calibri Light" panose="020F0302020204030204" pitchFamily="34" charset="0"/>
                <a:cs typeface="Calibri Light" panose="020F0302020204030204" pitchFamily="34" charset="0"/>
              </a:rPr>
              <a:t>perfect</a:t>
            </a:r>
            <a:r>
              <a:rPr lang="fr-CH" sz="1600" dirty="0">
                <a:solidFill>
                  <a:srgbClr val="0070C0"/>
                </a:solidFill>
                <a:latin typeface="Calibri Light" panose="020F0302020204030204" pitchFamily="34" charset="0"/>
                <a:cs typeface="Calibri Light" panose="020F0302020204030204" pitchFamily="34" charset="0"/>
              </a:rPr>
              <a:t> fit by </a:t>
            </a:r>
            <a:r>
              <a:rPr lang="fr-CH" sz="1600" dirty="0" err="1">
                <a:solidFill>
                  <a:srgbClr val="0070C0"/>
                </a:solidFill>
                <a:latin typeface="Calibri Light" panose="020F0302020204030204" pitchFamily="34" charset="0"/>
                <a:cs typeface="Calibri Light" panose="020F0302020204030204" pitchFamily="34" charset="0"/>
              </a:rPr>
              <a:t>definition</a:t>
            </a:r>
            <a:r>
              <a:rPr lang="fr-CH" sz="1600" dirty="0">
                <a:solidFill>
                  <a:srgbClr val="0070C0"/>
                </a:solidFill>
                <a:latin typeface="Calibri Light" panose="020F0302020204030204" pitchFamily="34" charset="0"/>
                <a:cs typeface="Calibri Light" panose="020F0302020204030204" pitchFamily="34" charset="0"/>
              </a:rPr>
              <a:t>!</a:t>
            </a:r>
            <a:r>
              <a:rPr lang="fr-CH" sz="1600" dirty="0">
                <a:latin typeface="Calibri Light" panose="020F0302020204030204" pitchFamily="34" charset="0"/>
                <a:cs typeface="Calibri Light" panose="020F0302020204030204" pitchFamily="34" charset="0"/>
              </a:rPr>
              <a:t> This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 </a:t>
            </a:r>
            <a:r>
              <a:rPr lang="fr-CH" sz="1600" dirty="0" err="1">
                <a:latin typeface="Calibri Light" panose="020F0302020204030204" pitchFamily="34" charset="0"/>
                <a:cs typeface="Calibri Light" panose="020F0302020204030204" pitchFamily="34" charset="0"/>
              </a:rPr>
              <a:t>consequence</a:t>
            </a:r>
            <a:r>
              <a:rPr lang="fr-CH" sz="1600" dirty="0">
                <a:latin typeface="Calibri Light" panose="020F0302020204030204" pitchFamily="34" charset="0"/>
                <a:cs typeface="Calibri Light" panose="020F0302020204030204" pitchFamily="34" charset="0"/>
              </a:rPr>
              <a:t> of </a:t>
            </a:r>
            <a:r>
              <a:rPr lang="fr-CH" sz="1600" dirty="0" err="1">
                <a:latin typeface="Calibri Light" panose="020F0302020204030204" pitchFamily="34" charset="0"/>
                <a:cs typeface="Calibri Light" panose="020F0302020204030204" pitchFamily="34" charset="0"/>
              </a:rPr>
              <a:t>allowing</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every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cell</a:t>
            </a:r>
            <a:r>
              <a:rPr lang="fr-CH" sz="1600" dirty="0">
                <a:latin typeface="Calibri Light" panose="020F0302020204030204" pitchFamily="34" charset="0"/>
                <a:cs typeface="Calibri Light" panose="020F0302020204030204" pitchFamily="34" charset="0"/>
              </a:rPr>
              <a:t> count in the table to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unconstrained</a:t>
            </a:r>
            <a:r>
              <a:rPr lang="fr-CH" sz="1600" dirty="0">
                <a:latin typeface="Calibri Light" panose="020F0302020204030204" pitchFamily="34" charset="0"/>
                <a:cs typeface="Calibri Light" panose="020F0302020204030204" pitchFamily="34" charset="0"/>
              </a:rPr>
              <a:t>.</a:t>
            </a:r>
          </a:p>
        </p:txBody>
      </p:sp>
      <p:cxnSp>
        <p:nvCxnSpPr>
          <p:cNvPr id="9" name="Straight Connector 8">
            <a:extLst>
              <a:ext uri="{FF2B5EF4-FFF2-40B4-BE49-F238E27FC236}">
                <a16:creationId xmlns:a16="http://schemas.microsoft.com/office/drawing/2014/main" id="{A97EBEB4-28A1-40BE-B0EC-5F7A7EE7CB5F}"/>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74A15898-1F7B-458D-B075-84AD4014A99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13" name="TextBox 12">
            <a:extLst>
              <a:ext uri="{FF2B5EF4-FFF2-40B4-BE49-F238E27FC236}">
                <a16:creationId xmlns:a16="http://schemas.microsoft.com/office/drawing/2014/main" id="{6F21F8AA-8ED4-4A6A-8D09-1CEB905D858A}"/>
              </a:ext>
            </a:extLst>
          </p:cNvPr>
          <p:cNvSpPr txBox="1"/>
          <p:nvPr/>
        </p:nvSpPr>
        <p:spPr>
          <a:xfrm>
            <a:off x="1631504" y="2604968"/>
            <a:ext cx="7962068" cy="3416320"/>
          </a:xfrm>
          <a:prstGeom prst="rect">
            <a:avLst/>
          </a:prstGeom>
          <a:ln>
            <a:solidFill>
              <a:schemeClr val="tx1">
                <a:lumMod val="50000"/>
                <a:lumOff val="50000"/>
              </a:schemeClr>
            </a:solidFill>
            <a:prstDash val="dash"/>
          </a:ln>
        </p:spPr>
        <p:txBody>
          <a:bodyPr wrap="square">
            <a:spAutoFit/>
          </a:bodyPr>
          <a:lstStyle>
            <a:defPPr>
              <a:defRPr lang="en-US"/>
            </a:defPPr>
            <a:lvl1pPr>
              <a:defRPr sz="1200" b="0">
                <a:latin typeface="Courier New" panose="02070309020205020404" pitchFamily="49" charset="0"/>
                <a:cs typeface="Courier New" panose="02070309020205020404" pitchFamily="49" charset="0"/>
              </a:defRPr>
            </a:lvl1pPr>
            <a:lvl2pPr marL="0" lvl="1">
              <a:defRPr sz="1200">
                <a:latin typeface="Courier New" panose="02070309020205020404" pitchFamily="49" charset="0"/>
                <a:cs typeface="Courier New" panose="02070309020205020404" pitchFamily="49" charset="0"/>
              </a:defRPr>
            </a:lvl2pPr>
          </a:lstStyle>
          <a:p>
            <a:r>
              <a:rPr lang="en-CH" b="1" dirty="0">
                <a:solidFill>
                  <a:srgbClr val="FF0000"/>
                </a:solidFill>
              </a:rPr>
              <a:t>Deviance Residuals: </a:t>
            </a:r>
          </a:p>
          <a:p>
            <a:r>
              <a:rPr lang="en-CH" b="1" dirty="0">
                <a:solidFill>
                  <a:srgbClr val="FF0000"/>
                </a:solidFill>
              </a:rPr>
              <a:t>[1]  0  0  0  0  0  0</a:t>
            </a:r>
          </a:p>
          <a:p>
            <a:endParaRPr lang="en-CH" dirty="0"/>
          </a:p>
          <a:p>
            <a:r>
              <a:rPr lang="en-CH" dirty="0"/>
              <a:t>Coefficients:</a:t>
            </a:r>
          </a:p>
          <a:p>
            <a:r>
              <a:rPr lang="en-CH" dirty="0"/>
              <a:t>                                           Estimate Std. Error z value Pr(&gt;|z|)    </a:t>
            </a:r>
          </a:p>
          <a:p>
            <a:r>
              <a:rPr lang="en-CH" dirty="0"/>
              <a:t>(Intercept)                                  1.6094     0.4472   3.599  0.00032 ***</a:t>
            </a:r>
          </a:p>
          <a:p>
            <a:r>
              <a:rPr lang="en-CH" dirty="0"/>
              <a:t>Cat_typeShelter cat                         -1.6094     1.0954  -1.469  0.14177    </a:t>
            </a:r>
          </a:p>
          <a:p>
            <a:r>
              <a:rPr lang="en-CH" dirty="0"/>
              <a:t>Social_activityPetting                       0.1823     0.6055   0.301  0.76334    </a:t>
            </a:r>
          </a:p>
          <a:p>
            <a:r>
              <a:rPr lang="en-CH" dirty="0"/>
              <a:t>Social_activityPlaying                       0.6931     0.5477   1.266  0.20569    </a:t>
            </a:r>
          </a:p>
          <a:p>
            <a:r>
              <a:rPr lang="en-CH" dirty="0"/>
              <a:t>Cat_typeShelter cat:Social_activityPetting   0.9163     1.3038   0.703  0.48220    </a:t>
            </a:r>
          </a:p>
          <a:p>
            <a:r>
              <a:rPr lang="en-CH" dirty="0"/>
              <a:t>Cat_typeShelter cat:Social_activityPlaying   1.9459     1.1711   1.662  0.09658 .  </a:t>
            </a:r>
          </a:p>
          <a:p>
            <a:r>
              <a:rPr lang="en-CH" dirty="0"/>
              <a:t>---</a:t>
            </a:r>
          </a:p>
          <a:p>
            <a:r>
              <a:rPr lang="en-CH" dirty="0"/>
              <a:t>Signif. codes:  0 ‘***’ 0.001 ‘**’ 0.01 ‘*’ 0.05 ‘.’ 0.1 ‘ ’ 1</a:t>
            </a:r>
          </a:p>
          <a:p>
            <a:endParaRPr lang="en-CH" dirty="0"/>
          </a:p>
          <a:p>
            <a:r>
              <a:rPr lang="en-CH" dirty="0"/>
              <a:t>    Null deviance: 1.8132e+01  on 5  degrees of freedom</a:t>
            </a:r>
          </a:p>
          <a:p>
            <a:r>
              <a:rPr lang="en-CH" b="1" dirty="0">
                <a:solidFill>
                  <a:srgbClr val="FF0000"/>
                </a:solidFill>
              </a:rPr>
              <a:t>Residual deviance: 2.2204e-16  on 0  degrees of freedom</a:t>
            </a:r>
          </a:p>
          <a:p>
            <a:r>
              <a:rPr lang="en-CH" dirty="0"/>
              <a:t>AIC: 32.776</a:t>
            </a:r>
          </a:p>
          <a:p>
            <a:r>
              <a:rPr lang="en-CH" dirty="0"/>
              <a:t>Number of Fisher Scoring iterations: 3</a:t>
            </a:r>
          </a:p>
        </p:txBody>
      </p:sp>
    </p:spTree>
    <p:extLst>
      <p:ext uri="{BB962C8B-B14F-4D97-AF65-F5344CB8AC3E}">
        <p14:creationId xmlns:p14="http://schemas.microsoft.com/office/powerpoint/2010/main" val="13557518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54</a:t>
            </a:fld>
            <a:endParaRPr lang="en-GB"/>
          </a:p>
        </p:txBody>
      </p: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Log-linear analysis – Saturated model</a:t>
            </a:r>
            <a:endParaRPr lang="en-GB" sz="320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8928992" cy="4925144"/>
          </a:xfrm>
        </p:spPr>
        <p:txBody>
          <a:bodyPr>
            <a:normAutofit/>
          </a:bodyPr>
          <a:lstStyle/>
          <a:p>
            <a:r>
              <a:rPr lang="fr-CH" sz="1600" dirty="0">
                <a:latin typeface="Calibri Light" panose="020F0302020204030204" pitchFamily="34" charset="0"/>
                <a:cs typeface="Calibri Light" panose="020F0302020204030204" pitchFamily="34" charset="0"/>
              </a:rPr>
              <a:t>The </a:t>
            </a:r>
            <a:r>
              <a:rPr lang="fr-CH" sz="1600" dirty="0" err="1">
                <a:latin typeface="Calibri Light" panose="020F0302020204030204" pitchFamily="34" charset="0"/>
                <a:cs typeface="Calibri Light" panose="020F0302020204030204" pitchFamily="34" charset="0"/>
              </a:rPr>
              <a:t>saturated</a:t>
            </a:r>
            <a:r>
              <a:rPr lang="fr-CH" sz="1600" dirty="0">
                <a:latin typeface="Calibri Light" panose="020F0302020204030204" pitchFamily="34" charset="0"/>
                <a:cs typeface="Calibri Light" panose="020F0302020204030204" pitchFamily="34" charset="0"/>
              </a:rPr>
              <a:t> model has </a:t>
            </a:r>
            <a:r>
              <a:rPr lang="fr-CH" sz="1600" dirty="0" err="1">
                <a:latin typeface="Calibri Light" panose="020F0302020204030204" pitchFamily="34" charset="0"/>
                <a:cs typeface="Calibri Light" panose="020F0302020204030204" pitchFamily="34" charset="0"/>
              </a:rPr>
              <a:t>parameters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equal</a:t>
            </a:r>
            <a:r>
              <a:rPr lang="fr-CH" sz="1600" dirty="0">
                <a:latin typeface="Calibri Light" panose="020F0302020204030204" pitchFamily="34" charset="0"/>
                <a:cs typeface="Calibri Light" panose="020F0302020204030204" pitchFamily="34" charset="0"/>
              </a:rPr>
              <a:t> to the </a:t>
            </a:r>
            <a:r>
              <a:rPr lang="fr-CH" sz="1600" dirty="0" err="1">
                <a:latin typeface="Calibri Light" panose="020F0302020204030204" pitchFamily="34" charset="0"/>
                <a:cs typeface="Calibri Light" panose="020F0302020204030204" pitchFamily="34" charset="0"/>
              </a:rPr>
              <a:t>number</a:t>
            </a:r>
            <a:r>
              <a:rPr lang="fr-CH" sz="1600" dirty="0">
                <a:latin typeface="Calibri Light" panose="020F0302020204030204" pitchFamily="34" charset="0"/>
                <a:cs typeface="Calibri Light" panose="020F0302020204030204" pitchFamily="34" charset="0"/>
              </a:rPr>
              <a:t> of unique </a:t>
            </a:r>
            <a:r>
              <a:rPr lang="fr-CH" sz="1600" dirty="0" err="1">
                <a:latin typeface="Calibri Light" panose="020F0302020204030204" pitchFamily="34" charset="0"/>
                <a:cs typeface="Calibri Light" panose="020F0302020204030204" pitchFamily="34" charset="0"/>
              </a:rPr>
              <a:t>cells</a:t>
            </a:r>
            <a:r>
              <a:rPr lang="fr-CH" sz="1600" dirty="0">
                <a:latin typeface="Calibri Light" panose="020F0302020204030204" pitchFamily="34" charset="0"/>
                <a:cs typeface="Calibri Light" panose="020F0302020204030204" pitchFamily="34" charset="0"/>
              </a:rPr>
              <a:t> in the table, </a:t>
            </a:r>
            <a:r>
              <a:rPr lang="fr-CH" sz="1600" dirty="0" err="1">
                <a:latin typeface="Calibri Light" panose="020F0302020204030204" pitchFamily="34" charset="0"/>
                <a:cs typeface="Calibri Light" panose="020F0302020204030204" pitchFamily="34" charset="0"/>
              </a:rPr>
              <a:t>hence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its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perfect</a:t>
            </a:r>
            <a:r>
              <a:rPr lang="fr-CH" sz="1600" dirty="0">
                <a:latin typeface="Calibri Light" panose="020F0302020204030204" pitchFamily="34" charset="0"/>
                <a:cs typeface="Calibri Light" panose="020F0302020204030204" pitchFamily="34" charset="0"/>
              </a:rPr>
              <a:t> fit. </a:t>
            </a:r>
            <a:r>
              <a:rPr lang="fr-CH" sz="1600" dirty="0" err="1">
                <a:latin typeface="Calibri Light" panose="020F0302020204030204" pitchFamily="34" charset="0"/>
                <a:cs typeface="Calibri Light" panose="020F0302020204030204" pitchFamily="34" charset="0"/>
              </a:rPr>
              <a:t>Ideally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would</a:t>
            </a:r>
            <a:r>
              <a:rPr lang="fr-CH" sz="1600" dirty="0">
                <a:latin typeface="Calibri Light" panose="020F0302020204030204" pitchFamily="34" charset="0"/>
                <a:cs typeface="Calibri Light" panose="020F0302020204030204" pitchFamily="34" charset="0"/>
              </a:rPr>
              <a:t> like to </a:t>
            </a:r>
            <a:r>
              <a:rPr lang="fr-CH" sz="1600" dirty="0" err="1">
                <a:latin typeface="Calibri Light" panose="020F0302020204030204" pitchFamily="34" charset="0"/>
                <a:cs typeface="Calibri Light" panose="020F0302020204030204" pitchFamily="34" charset="0"/>
              </a:rPr>
              <a:t>find</a:t>
            </a:r>
            <a:r>
              <a:rPr lang="fr-CH" sz="1600" dirty="0">
                <a:latin typeface="Calibri Light" panose="020F0302020204030204" pitchFamily="34" charset="0"/>
                <a:cs typeface="Calibri Light" panose="020F0302020204030204" pitchFamily="34" charset="0"/>
              </a:rPr>
              <a:t> a </a:t>
            </a:r>
            <a:r>
              <a:rPr lang="fr-CH" sz="1600" dirty="0" err="1">
                <a:solidFill>
                  <a:srgbClr val="0070C0"/>
                </a:solidFill>
                <a:latin typeface="Calibri Light" panose="020F0302020204030204" pitchFamily="34" charset="0"/>
                <a:cs typeface="Calibri Light" panose="020F0302020204030204" pitchFamily="34" charset="0"/>
              </a:rPr>
              <a:t>reduced</a:t>
            </a:r>
            <a:r>
              <a:rPr lang="fr-CH" sz="1600" dirty="0">
                <a:solidFill>
                  <a:srgbClr val="0070C0"/>
                </a:solidFill>
                <a:latin typeface="Calibri Light" panose="020F0302020204030204" pitchFamily="34" charset="0"/>
                <a:cs typeface="Calibri Light" panose="020F0302020204030204" pitchFamily="34" charset="0"/>
              </a:rPr>
              <a:t> model </a:t>
            </a:r>
            <a:r>
              <a:rPr lang="fr-CH" sz="1600" dirty="0" err="1">
                <a:solidFill>
                  <a:srgbClr val="0070C0"/>
                </a:solidFill>
                <a:latin typeface="Calibri Light" panose="020F0302020204030204" pitchFamily="34" charset="0"/>
                <a:cs typeface="Calibri Light" panose="020F0302020204030204" pitchFamily="34" charset="0"/>
              </a:rPr>
              <a:t>that</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requires</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less</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parameters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without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deviating</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significantly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from</a:t>
            </a:r>
            <a:r>
              <a:rPr lang="fr-CH" sz="1600" dirty="0">
                <a:latin typeface="Calibri Light" panose="020F0302020204030204" pitchFamily="34" charset="0"/>
                <a:cs typeface="Calibri Light" panose="020F0302020204030204" pitchFamily="34" charset="0"/>
              </a:rPr>
              <a:t> the fit of the </a:t>
            </a:r>
            <a:r>
              <a:rPr lang="fr-CH" sz="1600" dirty="0" err="1">
                <a:latin typeface="Calibri Light" panose="020F0302020204030204" pitchFamily="34" charset="0"/>
                <a:cs typeface="Calibri Light" panose="020F0302020204030204" pitchFamily="34" charset="0"/>
              </a:rPr>
              <a:t>saturated</a:t>
            </a:r>
            <a:r>
              <a:rPr lang="fr-CH" sz="1600" dirty="0">
                <a:latin typeface="Calibri Light" panose="020F0302020204030204" pitchFamily="34" charset="0"/>
                <a:cs typeface="Calibri Light" panose="020F0302020204030204" pitchFamily="34" charset="0"/>
              </a:rPr>
              <a:t> model.* The </a:t>
            </a:r>
            <a:r>
              <a:rPr lang="fr-CH" sz="1600" dirty="0" err="1">
                <a:latin typeface="Calibri Light" panose="020F0302020204030204" pitchFamily="34" charset="0"/>
                <a:cs typeface="Calibri Light" panose="020F0302020204030204" pitchFamily="34" charset="0"/>
              </a:rPr>
              <a:t>easiest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way</a:t>
            </a:r>
            <a:r>
              <a:rPr lang="fr-CH" sz="1600" dirty="0">
                <a:latin typeface="Calibri Light" panose="020F0302020204030204" pitchFamily="34" charset="0"/>
                <a:cs typeface="Calibri Light" panose="020F0302020204030204" pitchFamily="34" charset="0"/>
              </a:rPr>
              <a:t> to automate </a:t>
            </a:r>
            <a:r>
              <a:rPr lang="fr-CH" sz="1600" dirty="0" err="1">
                <a:latin typeface="Calibri Light" panose="020F0302020204030204" pitchFamily="34" charset="0"/>
                <a:cs typeface="Calibri Light" panose="020F0302020204030204" pitchFamily="34" charset="0"/>
              </a:rPr>
              <a:t>this</a:t>
            </a:r>
            <a:r>
              <a:rPr lang="fr-CH" sz="1600" dirty="0">
                <a:latin typeface="Calibri Light" panose="020F0302020204030204" pitchFamily="34" charset="0"/>
                <a:cs typeface="Calibri Light" panose="020F0302020204030204" pitchFamily="34" charset="0"/>
              </a:rPr>
              <a:t> process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by running </a:t>
            </a:r>
            <a:r>
              <a:rPr lang="fr-CH" sz="1600" dirty="0" err="1">
                <a:latin typeface="Courier New" panose="02070309020205020404" pitchFamily="49" charset="0"/>
                <a:cs typeface="Courier New" panose="02070309020205020404" pitchFamily="49" charset="0"/>
              </a:rPr>
              <a:t>Anova</a:t>
            </a:r>
            <a:r>
              <a:rPr lang="fr-CH" sz="1600" dirty="0">
                <a:latin typeface="Times New Roman" panose="02020603050405020304" pitchFamily="18" charset="0"/>
                <a:cs typeface="Times New Roman" panose="02020603050405020304" pitchFamily="18" charset="0"/>
              </a:rPr>
              <a:t> </a:t>
            </a:r>
            <a:r>
              <a:rPr lang="fr-CH" sz="1600" dirty="0" err="1">
                <a:latin typeface="Calibri Light" panose="020F0302020204030204" pitchFamily="34" charset="0"/>
                <a:cs typeface="Calibri Light" panose="020F0302020204030204" pitchFamily="34" charset="0"/>
              </a:rPr>
              <a:t>from</a:t>
            </a:r>
            <a:r>
              <a:rPr lang="fr-CH" sz="1600" dirty="0">
                <a:latin typeface="Calibri Light" panose="020F0302020204030204" pitchFamily="34" charset="0"/>
                <a:cs typeface="Calibri Light" panose="020F0302020204030204" pitchFamily="34" charset="0"/>
              </a:rPr>
              <a:t> the </a:t>
            </a:r>
            <a:r>
              <a:rPr lang="fr-CH" sz="1600" dirty="0">
                <a:latin typeface="Courier New" panose="02070309020205020404" pitchFamily="49" charset="0"/>
                <a:cs typeface="Courier New" panose="02070309020205020404" pitchFamily="49" charset="0"/>
              </a:rPr>
              <a:t>car</a:t>
            </a:r>
            <a:r>
              <a:rPr lang="fr-CH" sz="1600" dirty="0">
                <a:latin typeface="Times New Roman" panose="02020603050405020304" pitchFamily="18" charset="0"/>
                <a:cs typeface="Times New Roman" panose="02020603050405020304" pitchFamily="18" charset="0"/>
              </a:rPr>
              <a:t> </a:t>
            </a:r>
            <a:r>
              <a:rPr lang="fr-CH" sz="1600" dirty="0">
                <a:latin typeface="Calibri Light" panose="020F0302020204030204" pitchFamily="34" charset="0"/>
                <a:cs typeface="Calibri Light" panose="020F0302020204030204" pitchFamily="34" charset="0"/>
              </a:rPr>
              <a:t>package on the </a:t>
            </a:r>
            <a:r>
              <a:rPr lang="fr-CH" sz="1600" dirty="0" err="1">
                <a:latin typeface="Calibri Light" panose="020F0302020204030204" pitchFamily="34" charset="0"/>
                <a:cs typeface="Calibri Light" panose="020F0302020204030204" pitchFamily="34" charset="0"/>
              </a:rPr>
              <a:t>saturated</a:t>
            </a:r>
            <a:r>
              <a:rPr lang="fr-CH" sz="1600" dirty="0">
                <a:latin typeface="Calibri Light" panose="020F0302020204030204" pitchFamily="34" charset="0"/>
                <a:cs typeface="Calibri Light" panose="020F0302020204030204" pitchFamily="34" charset="0"/>
              </a:rPr>
              <a:t> model, and </a:t>
            </a:r>
            <a:r>
              <a:rPr lang="fr-CH" sz="1600" dirty="0" err="1">
                <a:latin typeface="Calibri Light" panose="020F0302020204030204" pitchFamily="34" charset="0"/>
                <a:cs typeface="Calibri Light" panose="020F0302020204030204" pitchFamily="34" charset="0"/>
              </a:rPr>
              <a:t>get</a:t>
            </a:r>
            <a:r>
              <a:rPr lang="fr-CH" sz="1600" dirty="0">
                <a:latin typeface="Calibri Light" panose="020F0302020204030204" pitchFamily="34" charset="0"/>
                <a:cs typeface="Calibri Light" panose="020F0302020204030204" pitchFamily="34" charset="0"/>
              </a:rPr>
              <a:t> the full breakdown of </a:t>
            </a:r>
            <a:r>
              <a:rPr lang="fr-CH" sz="1600" dirty="0" err="1">
                <a:latin typeface="Calibri Light" panose="020F0302020204030204" pitchFamily="34" charset="0"/>
                <a:cs typeface="Calibri Light" panose="020F0302020204030204" pitchFamily="34" charset="0"/>
              </a:rPr>
              <a:t>effects</a:t>
            </a:r>
            <a:r>
              <a:rPr lang="fr-CH" sz="1600" dirty="0">
                <a:latin typeface="Calibri Light" panose="020F0302020204030204" pitchFamily="34" charset="0"/>
                <a:cs typeface="Calibri Light" panose="020F0302020204030204" pitchFamily="34" charset="0"/>
              </a:rPr>
              <a:t>:</a:t>
            </a:r>
          </a:p>
          <a:p>
            <a:pPr marL="0" indent="0">
              <a:buNone/>
            </a:pPr>
            <a:endParaRPr lang="fr-CH" sz="1200" dirty="0">
              <a:latin typeface="Times New Roman" panose="02020603050405020304" pitchFamily="18" charset="0"/>
              <a:cs typeface="Times New Roman" panose="02020603050405020304" pitchFamily="18" charset="0"/>
            </a:endParaRPr>
          </a:p>
          <a:p>
            <a:pPr marL="0" indent="0">
              <a:buNone/>
            </a:pPr>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Anova</a:t>
            </a:r>
            <a:r>
              <a:rPr lang="fr-CH" sz="1200" dirty="0">
                <a:latin typeface="Courier New" panose="02070309020205020404" pitchFamily="49" charset="0"/>
                <a:cs typeface="Courier New" panose="02070309020205020404" pitchFamily="49" charset="0"/>
              </a:rPr>
              <a:t>(model3, type=2)</a:t>
            </a: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pPr marL="0" indent="0">
              <a:buNone/>
            </a:pPr>
            <a:endParaRPr lang="fr-CH" sz="1600" dirty="0">
              <a:latin typeface="Times New Roman" panose="02020603050405020304" pitchFamily="18" charset="0"/>
              <a:cs typeface="Times New Roman" panose="02020603050405020304" pitchFamily="18" charset="0"/>
            </a:endParaRPr>
          </a:p>
          <a:p>
            <a:r>
              <a:rPr lang="fr-CH" sz="1600" dirty="0" err="1">
                <a:latin typeface="Calibri Light" panose="020F0302020204030204" pitchFamily="34" charset="0"/>
                <a:cs typeface="Calibri Light" panose="020F0302020204030204" pitchFamily="34" charset="0"/>
              </a:rPr>
              <a:t>These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effects</a:t>
            </a:r>
            <a:r>
              <a:rPr lang="fr-CH" sz="1600" dirty="0">
                <a:latin typeface="Calibri Light" panose="020F0302020204030204" pitchFamily="34" charset="0"/>
                <a:cs typeface="Calibri Light" panose="020F0302020204030204" pitchFamily="34" charset="0"/>
              </a:rPr>
              <a:t> correspond to the model </a:t>
            </a:r>
            <a:r>
              <a:rPr lang="fr-CH" sz="1600" dirty="0" err="1">
                <a:latin typeface="Calibri Light" panose="020F0302020204030204" pitchFamily="34" charset="0"/>
                <a:cs typeface="Calibri Light" panose="020F0302020204030204" pitchFamily="34" charset="0"/>
              </a:rPr>
              <a:t>comparisons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listed</a:t>
            </a:r>
            <a:r>
              <a:rPr lang="fr-CH" sz="1600" dirty="0">
                <a:latin typeface="Calibri Light" panose="020F0302020204030204" pitchFamily="34" charset="0"/>
                <a:cs typeface="Calibri Light" panose="020F0302020204030204" pitchFamily="34" charset="0"/>
              </a:rPr>
              <a:t> in the table. </a:t>
            </a:r>
            <a:r>
              <a:rPr lang="fr-CH" sz="1600" dirty="0" err="1">
                <a:latin typeface="Calibri Light" panose="020F0302020204030204" pitchFamily="34" charset="0"/>
                <a:cs typeface="Calibri Light" panose="020F0302020204030204" pitchFamily="34" charset="0"/>
              </a:rPr>
              <a:t>Here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would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finally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prefer</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saturated</a:t>
            </a:r>
            <a:r>
              <a:rPr lang="fr-CH" sz="1600" dirty="0">
                <a:latin typeface="Calibri Light" panose="020F0302020204030204" pitchFamily="34" charset="0"/>
                <a:cs typeface="Calibri Light" panose="020F0302020204030204" pitchFamily="34" charset="0"/>
              </a:rPr>
              <a:t> model </a:t>
            </a:r>
            <a:r>
              <a:rPr lang="fr-CH" sz="1600" dirty="0" err="1">
                <a:latin typeface="Calibri Light" panose="020F0302020204030204" pitchFamily="34" charset="0"/>
                <a:cs typeface="Calibri Light" panose="020F0302020204030204" pitchFamily="34" charset="0"/>
              </a:rPr>
              <a:t>since</a:t>
            </a:r>
            <a:r>
              <a:rPr lang="fr-CH" sz="1600" dirty="0">
                <a:latin typeface="Calibri Light" panose="020F0302020204030204" pitchFamily="34" charset="0"/>
                <a:cs typeface="Calibri Light" panose="020F0302020204030204" pitchFamily="34" charset="0"/>
              </a:rPr>
              <a:t> not </a:t>
            </a:r>
            <a:r>
              <a:rPr lang="fr-CH" sz="1600" dirty="0" err="1">
                <a:latin typeface="Calibri Light" panose="020F0302020204030204" pitchFamily="34" charset="0"/>
                <a:cs typeface="Calibri Light" panose="020F0302020204030204" pitchFamily="34" charset="0"/>
              </a:rPr>
              <a:t>including</a:t>
            </a:r>
            <a:r>
              <a:rPr lang="fr-CH" sz="1600" dirty="0">
                <a:latin typeface="Calibri Light" panose="020F0302020204030204" pitchFamily="34" charset="0"/>
                <a:cs typeface="Calibri Light" panose="020F0302020204030204" pitchFamily="34" charset="0"/>
              </a:rPr>
              <a:t> the interaction </a:t>
            </a:r>
            <a:r>
              <a:rPr lang="fr-CH" sz="1600" dirty="0" err="1">
                <a:latin typeface="Calibri Light" panose="020F0302020204030204" pitchFamily="34" charset="0"/>
                <a:cs typeface="Calibri Light" panose="020F0302020204030204" pitchFamily="34" charset="0"/>
              </a:rPr>
              <a:t>between</a:t>
            </a:r>
            <a:r>
              <a:rPr lang="fr-CH" sz="1600" dirty="0">
                <a:latin typeface="Calibri Light" panose="020F0302020204030204" pitchFamily="34" charset="0"/>
                <a:cs typeface="Calibri Light" panose="020F0302020204030204" pitchFamily="34" charset="0"/>
              </a:rPr>
              <a:t> cat type and social </a:t>
            </a:r>
            <a:r>
              <a:rPr lang="fr-CH" sz="1600" dirty="0" err="1">
                <a:latin typeface="Calibri Light" panose="020F0302020204030204" pitchFamily="34" charset="0"/>
                <a:cs typeface="Calibri Light" panose="020F0302020204030204" pitchFamily="34" charset="0"/>
              </a:rPr>
              <a:t>activity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still</a:t>
            </a:r>
            <a:r>
              <a:rPr lang="fr-CH" sz="1600" dirty="0">
                <a:latin typeface="Calibri Light" panose="020F0302020204030204" pitchFamily="34" charset="0"/>
                <a:cs typeface="Calibri Light" panose="020F0302020204030204" pitchFamily="34" charset="0"/>
              </a:rPr>
              <a:t> misses </a:t>
            </a:r>
            <a:r>
              <a:rPr lang="fr-CH" sz="1600" dirty="0" err="1">
                <a:latin typeface="Calibri Light" panose="020F0302020204030204" pitchFamily="34" charset="0"/>
                <a:cs typeface="Calibri Light" panose="020F0302020204030204" pitchFamily="34" charset="0"/>
              </a:rPr>
              <a:t>significant</a:t>
            </a:r>
            <a:r>
              <a:rPr lang="fr-CH" sz="1600" dirty="0">
                <a:latin typeface="Calibri Light" panose="020F0302020204030204" pitchFamily="34" charset="0"/>
                <a:cs typeface="Calibri Light" panose="020F0302020204030204" pitchFamily="34" charset="0"/>
              </a:rPr>
              <a:t> information. </a:t>
            </a:r>
            <a:r>
              <a:rPr lang="fr-CH" sz="1600" dirty="0" err="1">
                <a:latin typeface="Calibri Light" panose="020F0302020204030204" pitchFamily="34" charset="0"/>
                <a:cs typeface="Calibri Light" panose="020F0302020204030204" pitchFamily="34" charset="0"/>
              </a:rPr>
              <a:t>We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now</a:t>
            </a:r>
            <a:r>
              <a:rPr lang="fr-CH" sz="1600" dirty="0">
                <a:latin typeface="Calibri Light" panose="020F0302020204030204" pitchFamily="34" charset="0"/>
                <a:cs typeface="Calibri Light" panose="020F0302020204030204" pitchFamily="34" charset="0"/>
              </a:rPr>
              <a:t> have a </a:t>
            </a:r>
            <a:r>
              <a:rPr lang="fr-CH" sz="1600" dirty="0" err="1">
                <a:latin typeface="Calibri Light" panose="020F0302020204030204" pitchFamily="34" charset="0"/>
                <a:cs typeface="Calibri Light" panose="020F0302020204030204" pitchFamily="34" charset="0"/>
              </a:rPr>
              <a:t>very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handy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way</a:t>
            </a:r>
            <a:r>
              <a:rPr lang="fr-CH" sz="1600" dirty="0">
                <a:latin typeface="Calibri Light" panose="020F0302020204030204" pitchFamily="34" charset="0"/>
                <a:cs typeface="Calibri Light" panose="020F0302020204030204" pitchFamily="34" charset="0"/>
              </a:rPr>
              <a:t> to </a:t>
            </a:r>
            <a:r>
              <a:rPr lang="fr-CH" sz="1600" dirty="0" err="1">
                <a:latin typeface="Calibri Light" panose="020F0302020204030204" pitchFamily="34" charset="0"/>
                <a:cs typeface="Calibri Light" panose="020F0302020204030204" pitchFamily="34" charset="0"/>
              </a:rPr>
              <a:t>analyze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any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frequency</a:t>
            </a:r>
            <a:r>
              <a:rPr lang="fr-CH" sz="1600" dirty="0">
                <a:latin typeface="Calibri Light" panose="020F0302020204030204" pitchFamily="34" charset="0"/>
                <a:cs typeface="Calibri Light" panose="020F0302020204030204" pitchFamily="34" charset="0"/>
              </a:rPr>
              <a:t> table…</a:t>
            </a:r>
          </a:p>
        </p:txBody>
      </p:sp>
      <p:cxnSp>
        <p:nvCxnSpPr>
          <p:cNvPr id="9" name="Straight Connector 8">
            <a:extLst>
              <a:ext uri="{FF2B5EF4-FFF2-40B4-BE49-F238E27FC236}">
                <a16:creationId xmlns:a16="http://schemas.microsoft.com/office/drawing/2014/main" id="{A97EBEB4-28A1-40BE-B0EC-5F7A7EE7CB5F}"/>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74A15898-1F7B-458D-B075-84AD4014A99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graphicFrame>
        <p:nvGraphicFramePr>
          <p:cNvPr id="3" name="Table 4">
            <a:extLst>
              <a:ext uri="{FF2B5EF4-FFF2-40B4-BE49-F238E27FC236}">
                <a16:creationId xmlns:a16="http://schemas.microsoft.com/office/drawing/2014/main" id="{7045B8E0-FA71-4A6B-A50C-8A657E70AD3A}"/>
              </a:ext>
            </a:extLst>
          </p:cNvPr>
          <p:cNvGraphicFramePr>
            <a:graphicFrameLocks noGrp="1"/>
          </p:cNvGraphicFramePr>
          <p:nvPr>
            <p:extLst>
              <p:ext uri="{D42A27DB-BD31-4B8C-83A1-F6EECF244321}">
                <p14:modId xmlns:p14="http://schemas.microsoft.com/office/powerpoint/2010/main" val="3603890718"/>
              </p:ext>
            </p:extLst>
          </p:nvPr>
        </p:nvGraphicFramePr>
        <p:xfrm>
          <a:off x="1628000" y="3429000"/>
          <a:ext cx="8532000" cy="1296144"/>
        </p:xfrm>
        <a:graphic>
          <a:graphicData uri="http://schemas.openxmlformats.org/drawingml/2006/table">
            <a:tbl>
              <a:tblPr firstRow="1" bandRow="1">
                <a:tableStyleId>{2D5ABB26-0587-4C30-8999-92F81FD0307C}</a:tableStyleId>
              </a:tblPr>
              <a:tblGrid>
                <a:gridCol w="1728000">
                  <a:extLst>
                    <a:ext uri="{9D8B030D-6E8A-4147-A177-3AD203B41FA5}">
                      <a16:colId xmlns:a16="http://schemas.microsoft.com/office/drawing/2014/main" val="2500202910"/>
                    </a:ext>
                  </a:extLst>
                </a:gridCol>
                <a:gridCol w="864000">
                  <a:extLst>
                    <a:ext uri="{9D8B030D-6E8A-4147-A177-3AD203B41FA5}">
                      <a16:colId xmlns:a16="http://schemas.microsoft.com/office/drawing/2014/main" val="2840801486"/>
                    </a:ext>
                  </a:extLst>
                </a:gridCol>
                <a:gridCol w="432000">
                  <a:extLst>
                    <a:ext uri="{9D8B030D-6E8A-4147-A177-3AD203B41FA5}">
                      <a16:colId xmlns:a16="http://schemas.microsoft.com/office/drawing/2014/main" val="401753832"/>
                    </a:ext>
                  </a:extLst>
                </a:gridCol>
                <a:gridCol w="828000">
                  <a:extLst>
                    <a:ext uri="{9D8B030D-6E8A-4147-A177-3AD203B41FA5}">
                      <a16:colId xmlns:a16="http://schemas.microsoft.com/office/drawing/2014/main" val="2570994779"/>
                    </a:ext>
                  </a:extLst>
                </a:gridCol>
                <a:gridCol w="2340000">
                  <a:extLst>
                    <a:ext uri="{9D8B030D-6E8A-4147-A177-3AD203B41FA5}">
                      <a16:colId xmlns:a16="http://schemas.microsoft.com/office/drawing/2014/main" val="4020788459"/>
                    </a:ext>
                  </a:extLst>
                </a:gridCol>
                <a:gridCol w="2340000">
                  <a:extLst>
                    <a:ext uri="{9D8B030D-6E8A-4147-A177-3AD203B41FA5}">
                      <a16:colId xmlns:a16="http://schemas.microsoft.com/office/drawing/2014/main" val="3229896231"/>
                    </a:ext>
                  </a:extLst>
                </a:gridCol>
              </a:tblGrid>
              <a:tr h="324036">
                <a:tc>
                  <a:txBody>
                    <a:bodyPr/>
                    <a:lstStyle/>
                    <a:p>
                      <a:r>
                        <a:rPr lang="en-US" sz="1400" b="1">
                          <a:latin typeface="Calibri Light" panose="020F0302020204030204" pitchFamily="34" charset="0"/>
                          <a:cs typeface="Calibri Light" panose="020F0302020204030204" pitchFamily="34" charset="0"/>
                        </a:rPr>
                        <a:t>Effect</a:t>
                      </a:r>
                      <a:endParaRPr lang="en-CH" sz="1400" b="1">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1" dirty="0">
                          <a:latin typeface="Calibri Light" panose="020F0302020204030204" pitchFamily="34" charset="0"/>
                          <a:cs typeface="Calibri Light" panose="020F0302020204030204" pitchFamily="34" charset="0"/>
                        </a:rPr>
                        <a:t>LR </a:t>
                      </a:r>
                      <a:r>
                        <a:rPr lang="en-US" sz="1400" b="1" dirty="0" err="1">
                          <a:latin typeface="Calibri Light" panose="020F0302020204030204" pitchFamily="34" charset="0"/>
                          <a:cs typeface="Calibri Light" panose="020F0302020204030204" pitchFamily="34" charset="0"/>
                        </a:rPr>
                        <a:t>Chisq</a:t>
                      </a:r>
                      <a:endParaRPr lang="en-CH" sz="1400" b="1" dirty="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1">
                          <a:latin typeface="Calibri Light" panose="020F0302020204030204" pitchFamily="34" charset="0"/>
                          <a:cs typeface="Calibri Light" panose="020F0302020204030204" pitchFamily="34" charset="0"/>
                        </a:rPr>
                        <a:t>DF</a:t>
                      </a:r>
                      <a:endParaRPr lang="en-CH" sz="1400" b="1">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1">
                          <a:latin typeface="Calibri Light" panose="020F0302020204030204" pitchFamily="34" charset="0"/>
                          <a:cs typeface="Calibri Light" panose="020F0302020204030204" pitchFamily="34" charset="0"/>
                        </a:rPr>
                        <a:t>P</a:t>
                      </a:r>
                      <a:endParaRPr lang="en-CH" sz="1400" b="1">
                        <a:latin typeface="Calibri Light" panose="020F0302020204030204" pitchFamily="34" charset="0"/>
                        <a:cs typeface="Calibri Light" panose="020F0302020204030204" pitchFamily="34" charset="0"/>
                      </a:endParaRPr>
                    </a:p>
                  </a:txBody>
                  <a:tcPr>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1">
                          <a:latin typeface="Calibri Light" panose="020F0302020204030204" pitchFamily="34" charset="0"/>
                          <a:cs typeface="Calibri Light" panose="020F0302020204030204" pitchFamily="34" charset="0"/>
                        </a:rPr>
                        <a:t>Reduced model</a:t>
                      </a:r>
                      <a:endParaRPr lang="en-CH" sz="1400" b="1">
                        <a:latin typeface="Calibri Light" panose="020F0302020204030204" pitchFamily="34" charset="0"/>
                        <a:cs typeface="Calibri Light" panose="020F0302020204030204" pitchFamily="34" charset="0"/>
                      </a:endParaRPr>
                    </a:p>
                  </a:txBody>
                  <a:tcP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1">
                          <a:latin typeface="Calibri Light" panose="020F0302020204030204" pitchFamily="34" charset="0"/>
                          <a:cs typeface="Calibri Light" panose="020F0302020204030204" pitchFamily="34" charset="0"/>
                        </a:rPr>
                        <a:t>Full model</a:t>
                      </a:r>
                      <a:endParaRPr lang="en-CH" sz="1400" b="1">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0022397"/>
                  </a:ext>
                </a:extLst>
              </a:tr>
              <a:tr h="324036">
                <a:tc>
                  <a:txBody>
                    <a:bodyPr/>
                    <a:lstStyle/>
                    <a:p>
                      <a:r>
                        <a:rPr lang="en-US" sz="1200">
                          <a:latin typeface="Calibri Light" panose="020F0302020204030204" pitchFamily="34" charset="0"/>
                          <a:cs typeface="Calibri Light" panose="020F0302020204030204" pitchFamily="34" charset="0"/>
                        </a:rPr>
                        <a:t>Cat type</a:t>
                      </a:r>
                      <a:endParaRPr lang="en-CH" sz="120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tcPr>
                </a:tc>
                <a:tc>
                  <a:txBody>
                    <a:bodyPr/>
                    <a:lstStyle/>
                    <a:p>
                      <a:pPr algn="r"/>
                      <a:r>
                        <a:rPr lang="en-US" sz="1200">
                          <a:latin typeface="Courier New" panose="02070309020205020404" pitchFamily="49" charset="0"/>
                          <a:cs typeface="Courier New" panose="02070309020205020404" pitchFamily="49" charset="0"/>
                        </a:rPr>
                        <a:t>0.4218</a:t>
                      </a:r>
                      <a:endParaRPr lang="en-CH" sz="1200">
                        <a:latin typeface="Courier New" panose="02070309020205020404" pitchFamily="49" charset="0"/>
                        <a:cs typeface="Courier New" panose="02070309020205020404" pitchFamily="49" charset="0"/>
                      </a:endParaRPr>
                    </a:p>
                  </a:txBody>
                  <a:tcPr>
                    <a:lnT w="12700" cap="flat" cmpd="sng" algn="ctr">
                      <a:solidFill>
                        <a:schemeClr val="tx1"/>
                      </a:solidFill>
                      <a:prstDash val="solid"/>
                      <a:round/>
                      <a:headEnd type="none" w="med" len="med"/>
                      <a:tailEnd type="none" w="med" len="med"/>
                    </a:lnT>
                  </a:tcPr>
                </a:tc>
                <a:tc>
                  <a:txBody>
                    <a:bodyPr/>
                    <a:lstStyle/>
                    <a:p>
                      <a:pPr algn="r"/>
                      <a:r>
                        <a:rPr lang="en-US" sz="1200">
                          <a:latin typeface="Courier New" panose="02070309020205020404" pitchFamily="49" charset="0"/>
                          <a:cs typeface="Courier New" panose="02070309020205020404" pitchFamily="49" charset="0"/>
                        </a:rPr>
                        <a:t>1</a:t>
                      </a:r>
                      <a:endParaRPr lang="en-CH" sz="1200">
                        <a:latin typeface="Courier New" panose="02070309020205020404" pitchFamily="49" charset="0"/>
                        <a:cs typeface="Courier New" panose="02070309020205020404" pitchFamily="49" charset="0"/>
                      </a:endParaRPr>
                    </a:p>
                  </a:txBody>
                  <a:tcPr>
                    <a:lnT w="12700" cap="flat" cmpd="sng" algn="ctr">
                      <a:solidFill>
                        <a:schemeClr val="tx1"/>
                      </a:solidFill>
                      <a:prstDash val="solid"/>
                      <a:round/>
                      <a:headEnd type="none" w="med" len="med"/>
                      <a:tailEnd type="none" w="med" len="med"/>
                    </a:lnT>
                  </a:tcPr>
                </a:tc>
                <a:tc>
                  <a:txBody>
                    <a:bodyPr/>
                    <a:lstStyle/>
                    <a:p>
                      <a:pPr algn="r"/>
                      <a:r>
                        <a:rPr lang="en-US" sz="1200">
                          <a:latin typeface="Courier New" panose="02070309020205020404" pitchFamily="49" charset="0"/>
                          <a:cs typeface="Courier New" panose="02070309020205020404" pitchFamily="49" charset="0"/>
                        </a:rPr>
                        <a:t>0.5160</a:t>
                      </a:r>
                      <a:endParaRPr lang="en-CH" sz="1200">
                        <a:latin typeface="Courier New" panose="02070309020205020404" pitchFamily="49" charset="0"/>
                        <a:cs typeface="Courier New" panose="02070309020205020404" pitchFamily="49" charset="0"/>
                      </a:endParaRPr>
                    </a:p>
                  </a:txBody>
                  <a:tcPr>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lang="en-US" sz="1000">
                          <a:latin typeface="Courier New" panose="02070309020205020404" pitchFamily="49" charset="0"/>
                          <a:cs typeface="Courier New" panose="02070309020205020404" pitchFamily="49" charset="0"/>
                        </a:rPr>
                        <a:t>1+Social_activity</a:t>
                      </a:r>
                      <a:endParaRPr lang="en-CH" sz="1000">
                        <a:latin typeface="Courier New" panose="02070309020205020404" pitchFamily="49" charset="0"/>
                        <a:cs typeface="Courier New" panose="02070309020205020404" pitchFamily="49" charset="0"/>
                      </a:endParaRPr>
                    </a:p>
                  </a:txBody>
                  <a:tcP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a:r>
                        <a:rPr lang="en-US" sz="1000">
                          <a:latin typeface="Courier New" panose="02070309020205020404" pitchFamily="49" charset="0"/>
                          <a:cs typeface="Courier New" panose="02070309020205020404" pitchFamily="49" charset="0"/>
                        </a:rPr>
                        <a:t>1+Cat_type+Social_activity</a:t>
                      </a:r>
                      <a:endParaRPr lang="en-CH" sz="1000">
                        <a:latin typeface="Courier New" panose="02070309020205020404" pitchFamily="49" charset="0"/>
                        <a:cs typeface="Courier New" panose="02070309020205020404" pitchFamily="49"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85904186"/>
                  </a:ext>
                </a:extLst>
              </a:tr>
              <a:tr h="324036">
                <a:tc>
                  <a:txBody>
                    <a:bodyPr/>
                    <a:lstStyle/>
                    <a:p>
                      <a:r>
                        <a:rPr lang="en-US" sz="1200">
                          <a:latin typeface="Calibri Light" panose="020F0302020204030204" pitchFamily="34" charset="0"/>
                          <a:cs typeface="Calibri Light" panose="020F0302020204030204" pitchFamily="34" charset="0"/>
                        </a:rPr>
                        <a:t>Social activity</a:t>
                      </a:r>
                      <a:endParaRPr lang="en-CH" sz="1200">
                        <a:latin typeface="Calibri Light" panose="020F0302020204030204" pitchFamily="34" charset="0"/>
                        <a:cs typeface="Calibri Light" panose="020F0302020204030204" pitchFamily="34" charset="0"/>
                      </a:endParaRPr>
                    </a:p>
                  </a:txBody>
                  <a:tcPr/>
                </a:tc>
                <a:tc>
                  <a:txBody>
                    <a:bodyPr/>
                    <a:lstStyle/>
                    <a:p>
                      <a:pPr algn="r"/>
                      <a:r>
                        <a:rPr lang="en-US" sz="1200">
                          <a:latin typeface="Courier New" panose="02070309020205020404" pitchFamily="49" charset="0"/>
                          <a:cs typeface="Courier New" panose="02070309020205020404" pitchFamily="49" charset="0"/>
                        </a:rPr>
                        <a:t>15.2290</a:t>
                      </a:r>
                      <a:endParaRPr lang="en-CH" sz="1200">
                        <a:latin typeface="Courier New" panose="02070309020205020404" pitchFamily="49" charset="0"/>
                        <a:cs typeface="Courier New" panose="02070309020205020404" pitchFamily="49" charset="0"/>
                      </a:endParaRPr>
                    </a:p>
                  </a:txBody>
                  <a:tcPr/>
                </a:tc>
                <a:tc>
                  <a:txBody>
                    <a:bodyPr/>
                    <a:lstStyle/>
                    <a:p>
                      <a:pPr algn="r"/>
                      <a:r>
                        <a:rPr lang="en-US" sz="1200">
                          <a:latin typeface="Courier New" panose="02070309020205020404" pitchFamily="49" charset="0"/>
                          <a:cs typeface="Courier New" panose="02070309020205020404" pitchFamily="49" charset="0"/>
                        </a:rPr>
                        <a:t>2</a:t>
                      </a:r>
                      <a:endParaRPr lang="en-CH" sz="1200">
                        <a:latin typeface="Courier New" panose="02070309020205020404" pitchFamily="49" charset="0"/>
                        <a:cs typeface="Courier New" panose="02070309020205020404" pitchFamily="49" charset="0"/>
                      </a:endParaRPr>
                    </a:p>
                  </a:txBody>
                  <a:tcPr/>
                </a:tc>
                <a:tc>
                  <a:txBody>
                    <a:bodyPr/>
                    <a:lstStyle/>
                    <a:p>
                      <a:pPr algn="r"/>
                      <a:r>
                        <a:rPr lang="en-US" sz="1200">
                          <a:latin typeface="Courier New" panose="02070309020205020404" pitchFamily="49" charset="0"/>
                          <a:cs typeface="Courier New" panose="02070309020205020404" pitchFamily="49" charset="0"/>
                        </a:rPr>
                        <a:t>0.0005</a:t>
                      </a:r>
                      <a:endParaRPr lang="en-CH" sz="1200">
                        <a:latin typeface="Courier New" panose="02070309020205020404" pitchFamily="49" charset="0"/>
                        <a:cs typeface="Courier New" panose="02070309020205020404" pitchFamily="49" charset="0"/>
                      </a:endParaRPr>
                    </a:p>
                  </a:txBody>
                  <a:tcPr>
                    <a:lnR w="12700" cap="flat" cmpd="sng" algn="ctr">
                      <a:solidFill>
                        <a:schemeClr val="tx1"/>
                      </a:solidFill>
                      <a:prstDash val="sysDot"/>
                      <a:round/>
                      <a:headEnd type="none" w="med" len="med"/>
                      <a:tailEnd type="none" w="med" len="med"/>
                    </a:lnR>
                  </a:tcPr>
                </a:tc>
                <a:tc>
                  <a:txBody>
                    <a:bodyPr/>
                    <a:lstStyle/>
                    <a:p>
                      <a:pPr algn="r"/>
                      <a:r>
                        <a:rPr lang="en-US" sz="1000">
                          <a:latin typeface="Courier New" panose="02070309020205020404" pitchFamily="49" charset="0"/>
                          <a:cs typeface="Courier New" panose="02070309020205020404" pitchFamily="49" charset="0"/>
                        </a:rPr>
                        <a:t>1+Cat_type</a:t>
                      </a:r>
                      <a:endParaRPr lang="en-CH" sz="1000">
                        <a:latin typeface="Courier New" panose="02070309020205020404" pitchFamily="49" charset="0"/>
                        <a:cs typeface="Courier New" panose="02070309020205020404" pitchFamily="49" charset="0"/>
                      </a:endParaRPr>
                    </a:p>
                  </a:txBody>
                  <a:tcPr>
                    <a:lnL w="12700" cap="flat" cmpd="sng" algn="ctr">
                      <a:solidFill>
                        <a:schemeClr val="tx1"/>
                      </a:solidFill>
                      <a:prstDash val="sysDot"/>
                      <a:round/>
                      <a:headEnd type="none" w="med" len="med"/>
                      <a:tailEnd type="none" w="med" len="med"/>
                    </a:lnL>
                  </a:tcPr>
                </a:tc>
                <a:tc>
                  <a:txBody>
                    <a:bodyPr/>
                    <a:lstStyle/>
                    <a:p>
                      <a:pPr algn="r"/>
                      <a:r>
                        <a:rPr lang="en-US" sz="1000">
                          <a:latin typeface="Courier New" panose="02070309020205020404" pitchFamily="49" charset="0"/>
                          <a:cs typeface="Courier New" panose="02070309020205020404" pitchFamily="49" charset="0"/>
                        </a:rPr>
                        <a:t>1+Cat_type+Social_activity</a:t>
                      </a:r>
                      <a:endParaRPr lang="en-CH" sz="100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2424641349"/>
                  </a:ext>
                </a:extLst>
              </a:tr>
              <a:tr h="324036">
                <a:tc>
                  <a:txBody>
                    <a:bodyPr/>
                    <a:lstStyle/>
                    <a:p>
                      <a:r>
                        <a:rPr lang="en-US" sz="1200">
                          <a:latin typeface="Calibri Light" panose="020F0302020204030204" pitchFamily="34" charset="0"/>
                          <a:cs typeface="Calibri Light" panose="020F0302020204030204" pitchFamily="34" charset="0"/>
                        </a:rPr>
                        <a:t>Cat type × Social activity</a:t>
                      </a:r>
                      <a:endParaRPr lang="en-CH" sz="1200">
                        <a:latin typeface="Calibri Light" panose="020F0302020204030204" pitchFamily="34" charset="0"/>
                        <a:cs typeface="Calibri Light" panose="020F03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r"/>
                      <a:r>
                        <a:rPr lang="en-US" sz="1200">
                          <a:latin typeface="Courier New" panose="02070309020205020404" pitchFamily="49" charset="0"/>
                          <a:cs typeface="Courier New" panose="02070309020205020404" pitchFamily="49" charset="0"/>
                        </a:rPr>
                        <a:t>8.1988</a:t>
                      </a:r>
                      <a:endParaRPr lang="en-CH" sz="1200">
                        <a:latin typeface="Courier New" panose="02070309020205020404" pitchFamily="49" charset="0"/>
                        <a:cs typeface="Courier New" panose="02070309020205020404" pitchFamily="49" charset="0"/>
                      </a:endParaRPr>
                    </a:p>
                  </a:txBody>
                  <a:tcPr>
                    <a:lnB w="12700" cap="flat" cmpd="sng" algn="ctr">
                      <a:solidFill>
                        <a:schemeClr val="tx1"/>
                      </a:solidFill>
                      <a:prstDash val="solid"/>
                      <a:round/>
                      <a:headEnd type="none" w="med" len="med"/>
                      <a:tailEnd type="none" w="med" len="med"/>
                    </a:lnB>
                  </a:tcPr>
                </a:tc>
                <a:tc>
                  <a:txBody>
                    <a:bodyPr/>
                    <a:lstStyle/>
                    <a:p>
                      <a:pPr algn="r"/>
                      <a:r>
                        <a:rPr lang="en-US" sz="1200">
                          <a:latin typeface="Courier New" panose="02070309020205020404" pitchFamily="49" charset="0"/>
                          <a:cs typeface="Courier New" panose="02070309020205020404" pitchFamily="49" charset="0"/>
                        </a:rPr>
                        <a:t>2</a:t>
                      </a:r>
                      <a:endParaRPr lang="en-CH" sz="1200">
                        <a:latin typeface="Courier New" panose="02070309020205020404" pitchFamily="49" charset="0"/>
                        <a:cs typeface="Courier New" panose="02070309020205020404" pitchFamily="49" charset="0"/>
                      </a:endParaRPr>
                    </a:p>
                  </a:txBody>
                  <a:tcPr>
                    <a:lnB w="12700" cap="flat" cmpd="sng" algn="ctr">
                      <a:solidFill>
                        <a:schemeClr val="tx1"/>
                      </a:solidFill>
                      <a:prstDash val="solid"/>
                      <a:round/>
                      <a:headEnd type="none" w="med" len="med"/>
                      <a:tailEnd type="none" w="med" len="med"/>
                    </a:lnB>
                  </a:tcPr>
                </a:tc>
                <a:tc>
                  <a:txBody>
                    <a:bodyPr/>
                    <a:lstStyle/>
                    <a:p>
                      <a:pPr algn="r"/>
                      <a:r>
                        <a:rPr lang="en-US" sz="1200">
                          <a:latin typeface="Courier New" panose="02070309020205020404" pitchFamily="49" charset="0"/>
                          <a:cs typeface="Courier New" panose="02070309020205020404" pitchFamily="49" charset="0"/>
                        </a:rPr>
                        <a:t>0.0166</a:t>
                      </a:r>
                      <a:endParaRPr lang="en-CH" sz="1200">
                        <a:latin typeface="Courier New" panose="02070309020205020404" pitchFamily="49" charset="0"/>
                        <a:cs typeface="Courier New" panose="02070309020205020404" pitchFamily="49" charset="0"/>
                      </a:endParaRPr>
                    </a:p>
                  </a:txBody>
                  <a:tcPr>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a:r>
                        <a:rPr lang="en-US" sz="1000">
                          <a:latin typeface="Courier New" panose="02070309020205020404" pitchFamily="49" charset="0"/>
                          <a:cs typeface="Courier New" panose="02070309020205020404" pitchFamily="49" charset="0"/>
                        </a:rPr>
                        <a:t>1+Cat_type+Social_activity</a:t>
                      </a:r>
                      <a:endParaRPr lang="en-CH" sz="1000">
                        <a:latin typeface="Courier New" panose="02070309020205020404" pitchFamily="49" charset="0"/>
                        <a:cs typeface="Courier New" panose="02070309020205020404" pitchFamily="49" charset="0"/>
                      </a:endParaRPr>
                    </a:p>
                  </a:txBody>
                  <a:tcPr>
                    <a:lnL w="12700" cap="flat" cmpd="sng" algn="ctr">
                      <a:solidFill>
                        <a:schemeClr val="tx1"/>
                      </a:solidFill>
                      <a:prstDash val="sysDot"/>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a:r>
                        <a:rPr lang="en-US" sz="1000" dirty="0">
                          <a:latin typeface="Courier New" panose="02070309020205020404" pitchFamily="49" charset="0"/>
                          <a:cs typeface="Courier New" panose="02070309020205020404" pitchFamily="49" charset="0"/>
                        </a:rPr>
                        <a:t>1+Cat_type*</a:t>
                      </a:r>
                      <a:r>
                        <a:rPr lang="en-US" sz="1000" dirty="0" err="1">
                          <a:latin typeface="Courier New" panose="02070309020205020404" pitchFamily="49" charset="0"/>
                          <a:cs typeface="Courier New" panose="02070309020205020404" pitchFamily="49" charset="0"/>
                        </a:rPr>
                        <a:t>Social_activity</a:t>
                      </a:r>
                      <a:endParaRPr lang="en-CH" sz="1000" dirty="0">
                        <a:latin typeface="Courier New" panose="02070309020205020404" pitchFamily="49" charset="0"/>
                        <a:cs typeface="Courier New" panose="02070309020205020404" pitchFamily="49"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3397768"/>
                  </a:ext>
                </a:extLst>
              </a:tr>
            </a:tbl>
          </a:graphicData>
        </a:graphic>
      </p:graphicFrame>
      <p:sp>
        <p:nvSpPr>
          <p:cNvPr id="10" name="TextBox 9">
            <a:extLst>
              <a:ext uri="{FF2B5EF4-FFF2-40B4-BE49-F238E27FC236}">
                <a16:creationId xmlns:a16="http://schemas.microsoft.com/office/drawing/2014/main" id="{778043D3-50B0-48A8-9B6C-C29A0896D9CA}"/>
              </a:ext>
            </a:extLst>
          </p:cNvPr>
          <p:cNvSpPr txBox="1"/>
          <p:nvPr/>
        </p:nvSpPr>
        <p:spPr>
          <a:xfrm>
            <a:off x="317039" y="6362236"/>
            <a:ext cx="1968579" cy="276999"/>
          </a:xfrm>
          <a:prstGeom prst="rect">
            <a:avLst/>
          </a:prstGeom>
          <a:noFill/>
        </p:spPr>
        <p:txBody>
          <a:bodyPr wrap="square">
            <a:spAutoFit/>
          </a:bodyPr>
          <a:lstStyle/>
          <a:p>
            <a:r>
              <a:rPr lang="fr-CH" sz="1200">
                <a:latin typeface="Calibri Light" panose="020F0302020204030204" pitchFamily="34" charset="0"/>
                <a:cs typeface="Calibri Light" panose="020F0302020204030204" pitchFamily="34" charset="0"/>
              </a:rPr>
              <a:t>* </a:t>
            </a:r>
            <a:r>
              <a:rPr lang="fr-CH" sz="1200">
                <a:solidFill>
                  <a:srgbClr val="0070C0"/>
                </a:solidFill>
                <a:latin typeface="Calibri Light" panose="020F0302020204030204" pitchFamily="34" charset="0"/>
                <a:cs typeface="Calibri Light" panose="020F0302020204030204" pitchFamily="34" charset="0"/>
              </a:rPr>
              <a:t>Occam's Razor</a:t>
            </a:r>
            <a:r>
              <a:rPr lang="fr-CH" sz="1200">
                <a:latin typeface="Calibri Light" panose="020F0302020204030204" pitchFamily="34" charset="0"/>
                <a:cs typeface="Calibri Light" panose="020F0302020204030204" pitchFamily="34" charset="0"/>
              </a:rPr>
              <a:t> philosophy!</a:t>
            </a:r>
            <a:endParaRPr lang="en-CH" sz="1200"/>
          </a:p>
        </p:txBody>
      </p:sp>
    </p:spTree>
    <p:extLst>
      <p:ext uri="{BB962C8B-B14F-4D97-AF65-F5344CB8AC3E}">
        <p14:creationId xmlns:p14="http://schemas.microsoft.com/office/powerpoint/2010/main" val="8000589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55</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Chi-square test revisited</a:t>
            </a:r>
            <a:endParaRPr lang="en-GB" sz="320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8928992" cy="4925144"/>
          </a:xfrm>
        </p:spPr>
        <p:txBody>
          <a:bodyPr>
            <a:normAutofit/>
          </a:bodyPr>
          <a:lstStyle/>
          <a:p>
            <a:r>
              <a:rPr lang="en-US" sz="1600">
                <a:latin typeface="Calibri Light" panose="020F0302020204030204" pitchFamily="34" charset="0"/>
                <a:cs typeface="Calibri Light" panose="020F0302020204030204" pitchFamily="34" charset="0"/>
              </a:rPr>
              <a:t>When I discussed the chi-square test, I did not provide the formula for how the test statistic is calculated. Formally, this is:</a:t>
            </a: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Where </a:t>
            </a:r>
            <a:r>
              <a:rPr lang="en-US" sz="1600" i="1">
                <a:latin typeface="Calibri Light" panose="020F0302020204030204" pitchFamily="34" charset="0"/>
                <a:cs typeface="Calibri Light" panose="020F0302020204030204" pitchFamily="34" charset="0"/>
              </a:rPr>
              <a:t>n</a:t>
            </a:r>
            <a:r>
              <a:rPr lang="en-US" sz="1600" i="1" baseline="-25000">
                <a:latin typeface="Calibri Light" panose="020F0302020204030204" pitchFamily="34" charset="0"/>
                <a:cs typeface="Calibri Light" panose="020F0302020204030204" pitchFamily="34" charset="0"/>
              </a:rPr>
              <a:t>ij</a:t>
            </a:r>
            <a:r>
              <a:rPr lang="en-US" sz="1600">
                <a:latin typeface="Calibri Light" panose="020F0302020204030204" pitchFamily="34" charset="0"/>
                <a:cs typeface="Calibri Light" panose="020F0302020204030204" pitchFamily="34" charset="0"/>
              </a:rPr>
              <a:t> are the observed frequencies in the </a:t>
            </a:r>
            <a:r>
              <a:rPr lang="en-US" sz="1600" i="1">
                <a:latin typeface="Calibri Light" panose="020F0302020204030204" pitchFamily="34" charset="0"/>
                <a:cs typeface="Calibri Light" panose="020F0302020204030204" pitchFamily="34" charset="0"/>
              </a:rPr>
              <a:t>I × J </a:t>
            </a:r>
            <a:r>
              <a:rPr lang="en-US" sz="1600">
                <a:latin typeface="Calibri Light" panose="020F0302020204030204" pitchFamily="34" charset="0"/>
                <a:cs typeface="Calibri Light" panose="020F0302020204030204" pitchFamily="34" charset="0"/>
              </a:rPr>
              <a:t>table, while </a:t>
            </a:r>
            <a:r>
              <a:rPr lang="el-GR" sz="1600" i="1">
                <a:latin typeface="Calibri Light" panose="020F0302020204030204" pitchFamily="34" charset="0"/>
                <a:cs typeface="Calibri Light" panose="020F0302020204030204" pitchFamily="34" charset="0"/>
              </a:rPr>
              <a:t>μ</a:t>
            </a:r>
            <a:r>
              <a:rPr lang="en-US" sz="1600" i="1" baseline="-25000">
                <a:latin typeface="Calibri Light" panose="020F0302020204030204" pitchFamily="34" charset="0"/>
                <a:cs typeface="Calibri Light" panose="020F0302020204030204" pitchFamily="34" charset="0"/>
              </a:rPr>
              <a:t>ij</a:t>
            </a:r>
            <a:r>
              <a:rPr lang="en-US" sz="1600">
                <a:latin typeface="Calibri Light" panose="020F0302020204030204" pitchFamily="34" charset="0"/>
                <a:cs typeface="Calibri Light" panose="020F0302020204030204" pitchFamily="34" charset="0"/>
              </a:rPr>
              <a:t> are the </a:t>
            </a:r>
            <a:r>
              <a:rPr lang="en-US" sz="1600" i="1">
                <a:latin typeface="Calibri Light" panose="020F0302020204030204" pitchFamily="34" charset="0"/>
                <a:cs typeface="Calibri Light" panose="020F0302020204030204" pitchFamily="34" charset="0"/>
              </a:rPr>
              <a:t>expected </a:t>
            </a:r>
            <a:r>
              <a:rPr lang="en-US" sz="1600">
                <a:latin typeface="Calibri Light" panose="020F0302020204030204" pitchFamily="34" charset="0"/>
                <a:cs typeface="Calibri Light" panose="020F0302020204030204" pitchFamily="34" charset="0"/>
              </a:rPr>
              <a:t>frequencies of the </a:t>
            </a:r>
            <a:r>
              <a:rPr lang="en-US" sz="1600" i="1">
                <a:latin typeface="Calibri Light" panose="020F0302020204030204" pitchFamily="34" charset="0"/>
                <a:cs typeface="Calibri Light" panose="020F0302020204030204" pitchFamily="34" charset="0"/>
              </a:rPr>
              <a:t>I × J</a:t>
            </a:r>
            <a:r>
              <a:rPr lang="en-US" sz="1600">
                <a:latin typeface="Calibri Light" panose="020F0302020204030204" pitchFamily="34" charset="0"/>
                <a:cs typeface="Calibri Light" panose="020F0302020204030204" pitchFamily="34" charset="0"/>
              </a:rPr>
              <a:t> table under the independence assumption.</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It is difficult to understand intuitively where these expected frequencies under independence come from. The log-linear framework makes clear that these values are predictions of the main-effects-only model, and therefore that a chi-square test is essentially performing a model comparison.</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A </a:t>
            </a:r>
            <a:r>
              <a:rPr lang="en-US" sz="1600" i="1">
                <a:latin typeface="Calibri Light" panose="020F0302020204030204" pitchFamily="34" charset="0"/>
                <a:cs typeface="Calibri Light" panose="020F0302020204030204" pitchFamily="34" charset="0"/>
              </a:rPr>
              <a:t>p</a:t>
            </a:r>
            <a:r>
              <a:rPr lang="en-US" sz="1600">
                <a:latin typeface="Calibri Light" panose="020F0302020204030204" pitchFamily="34" charset="0"/>
                <a:cs typeface="Calibri Light" panose="020F0302020204030204" pitchFamily="34" charset="0"/>
              </a:rPr>
              <a:t>-value is obtained by evaluating the test statistic against a chi-square distribution with degrees of freedom (I − 1)</a:t>
            </a:r>
            <a:r>
              <a:rPr lang="en-US" sz="1600" i="1">
                <a:latin typeface="Calibri Light" panose="020F0302020204030204" pitchFamily="34" charset="0"/>
                <a:cs typeface="Calibri Light" panose="020F0302020204030204" pitchFamily="34" charset="0"/>
              </a:rPr>
              <a:t> </a:t>
            </a:r>
            <a:r>
              <a:rPr lang="en-US" sz="1600">
                <a:latin typeface="Calibri Light" panose="020F0302020204030204" pitchFamily="34" charset="0"/>
                <a:cs typeface="Calibri Light" panose="020F0302020204030204" pitchFamily="34" charset="0"/>
              </a:rPr>
              <a:t>×</a:t>
            </a:r>
            <a:r>
              <a:rPr lang="en-US" sz="1600" i="1">
                <a:latin typeface="Calibri Light" panose="020F0302020204030204" pitchFamily="34" charset="0"/>
                <a:cs typeface="Calibri Light" panose="020F0302020204030204" pitchFamily="34" charset="0"/>
              </a:rPr>
              <a:t> </a:t>
            </a:r>
            <a:r>
              <a:rPr lang="en-US" sz="1600">
                <a:latin typeface="Calibri Light" panose="020F0302020204030204" pitchFamily="34" charset="0"/>
                <a:cs typeface="Calibri Light" panose="020F0302020204030204" pitchFamily="34" charset="0"/>
              </a:rPr>
              <a:t>(J − 1), at the chosen significance level.</a:t>
            </a:r>
            <a:endParaRPr lang="fr-CH" sz="16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42F13D2-1E92-A1C9-C4D3-660E8164A9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30533" y="116992"/>
            <a:ext cx="2761467" cy="917833"/>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C47D6BF-4485-B3E5-5D7D-94092399FBFA}"/>
                  </a:ext>
                </a:extLst>
              </p:cNvPr>
              <p:cNvSpPr txBox="1"/>
              <p:nvPr/>
            </p:nvSpPr>
            <p:spPr>
              <a:xfrm>
                <a:off x="4552878" y="2276872"/>
                <a:ext cx="2222147" cy="6308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r>
                        <a:rPr lang="en-US" b="0" i="1" smtClean="0">
                          <a:latin typeface="Cambria Math" panose="02040503050406030204" pitchFamily="18" charset="0"/>
                        </a:rPr>
                        <m:t>= </m:t>
                      </m:r>
                      <m:f>
                        <m:fPr>
                          <m:ctrlPr>
                            <a:rPr lang="en-US" b="0" i="1" smtClean="0">
                              <a:latin typeface="Cambria Math" panose="02040503050406030204" pitchFamily="18" charset="0"/>
                            </a:rPr>
                          </m:ctrlPr>
                        </m:fPr>
                        <m:num>
                          <m:nary>
                            <m:naryPr>
                              <m:chr m:val="∑"/>
                              <m:limLoc m:val="subSup"/>
                              <m:supHide m:val="on"/>
                              <m:ctrlPr>
                                <a:rPr lang="en-US" b="0" i="1" smtClean="0">
                                  <a:latin typeface="Cambria Math" panose="02040503050406030204" pitchFamily="18" charset="0"/>
                                </a:rPr>
                              </m:ctrlPr>
                            </m:naryPr>
                            <m:sub>
                              <m:r>
                                <m:rPr>
                                  <m:brk m:alnAt="9"/>
                                </m:rPr>
                                <a:rPr lang="en-US" b="0" i="1" smtClean="0">
                                  <a:latin typeface="Cambria Math" panose="02040503050406030204" pitchFamily="18" charset="0"/>
                                </a:rPr>
                                <m:t>𝑖</m:t>
                              </m:r>
                            </m:sub>
                            <m:sup/>
                            <m:e>
                              <m:nary>
                                <m:naryPr>
                                  <m:chr m:val="∑"/>
                                  <m:supHide m:val="on"/>
                                  <m:ctrlPr>
                                    <a:rPr lang="en-US" i="1" smtClean="0">
                                      <a:latin typeface="Cambria Math" panose="02040503050406030204" pitchFamily="18" charset="0"/>
                                    </a:rPr>
                                  </m:ctrlPr>
                                </m:naryPr>
                                <m:sub>
                                  <m:r>
                                    <a:rPr lang="en-US" b="0" i="1" smtClean="0">
                                      <a:latin typeface="Cambria Math" panose="02040503050406030204" pitchFamily="18" charset="0"/>
                                    </a:rPr>
                                    <m:t>𝑗</m:t>
                                  </m:r>
                                </m:sub>
                                <m:sup/>
                                <m:e>
                                  <m:r>
                                    <a:rPr lang="en-US"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𝑛</m:t>
                                      </m:r>
                                    </m:e>
                                    <m:sub>
                                      <m:r>
                                        <a:rPr lang="en-US" i="1" smtClean="0">
                                          <a:latin typeface="Cambria Math" panose="02040503050406030204" pitchFamily="18" charset="0"/>
                                        </a:rPr>
                                        <m:t>𝑖</m:t>
                                      </m:r>
                                      <m:r>
                                        <a:rPr lang="en-US" b="0" i="1" smtClean="0">
                                          <a:latin typeface="Cambria Math" panose="02040503050406030204" pitchFamily="18" charset="0"/>
                                        </a:rPr>
                                        <m:t>𝑗</m:t>
                                      </m:r>
                                    </m:sub>
                                  </m:sSub>
                                  <m:r>
                                    <a:rPr lang="en-US"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i="1" smtClean="0">
                                          <a:latin typeface="Cambria Math" panose="02040503050406030204" pitchFamily="18" charset="0"/>
                                        </a:rPr>
                                        <m:t>𝑖</m:t>
                                      </m:r>
                                      <m:r>
                                        <a:rPr lang="en-US" b="0" i="1" smtClean="0">
                                          <a:latin typeface="Cambria Math" panose="02040503050406030204" pitchFamily="18" charset="0"/>
                                        </a:rPr>
                                        <m:t>𝑗</m:t>
                                      </m:r>
                                    </m:sub>
                                  </m:sSub>
                                  <m:r>
                                    <a:rPr lang="en-US" i="1" smtClean="0">
                                      <a:latin typeface="Cambria Math" panose="02040503050406030204" pitchFamily="18" charset="0"/>
                                    </a:rPr>
                                    <m:t>)</m:t>
                                  </m:r>
                                </m:e>
                              </m:nary>
                            </m:e>
                          </m:nary>
                        </m:num>
                        <m:den>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𝑖𝑗</m:t>
                              </m:r>
                            </m:sub>
                          </m:sSub>
                        </m:den>
                      </m:f>
                    </m:oMath>
                  </m:oMathPara>
                </a14:m>
                <a:endParaRPr lang="en-CH"/>
              </a:p>
            </p:txBody>
          </p:sp>
        </mc:Choice>
        <mc:Fallback xmlns="">
          <p:sp>
            <p:nvSpPr>
              <p:cNvPr id="9" name="TextBox 8">
                <a:extLst>
                  <a:ext uri="{FF2B5EF4-FFF2-40B4-BE49-F238E27FC236}">
                    <a16:creationId xmlns:a16="http://schemas.microsoft.com/office/drawing/2014/main" id="{4C47D6BF-4485-B3E5-5D7D-94092399FBFA}"/>
                  </a:ext>
                </a:extLst>
              </p:cNvPr>
              <p:cNvSpPr txBox="1">
                <a:spLocks noRot="1" noChangeAspect="1" noMove="1" noResize="1" noEditPoints="1" noAdjustHandles="1" noChangeArrowheads="1" noChangeShapeType="1" noTextEdit="1"/>
              </p:cNvSpPr>
              <p:nvPr/>
            </p:nvSpPr>
            <p:spPr>
              <a:xfrm>
                <a:off x="4552878" y="2276872"/>
                <a:ext cx="2222147" cy="630878"/>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536383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56</a:t>
            </a:fld>
            <a:endParaRPr lang="en-GB"/>
          </a:p>
        </p:txBody>
      </p: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Log-linear analysis – Three-way example</a:t>
            </a:r>
            <a:endParaRPr lang="en-GB" sz="320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8928992" cy="4925144"/>
          </a:xfrm>
        </p:spPr>
        <p:txBody>
          <a:bodyPr>
            <a:normAutofit/>
          </a:bodyPr>
          <a:lstStyle/>
          <a:p>
            <a:r>
              <a:rPr lang="en-US" sz="1600" dirty="0">
                <a:latin typeface="Calibri Light" panose="020F0302020204030204" pitchFamily="34" charset="0"/>
                <a:cs typeface="Calibri Light" panose="020F0302020204030204" pitchFamily="34" charset="0"/>
              </a:rPr>
              <a:t>Let us now return to the death penalty data, where we had a 2×2×2 table. As before, we could fit a Poisson GLM to the data to get the breakdown of effects. However, the introduction of a third variable adds many subtleties to the possible models to be considered.</a:t>
            </a:r>
          </a:p>
          <a:p>
            <a:endParaRPr lang="en-US" sz="1600" dirty="0">
              <a:latin typeface="Times New Roman" panose="02020603050405020304" pitchFamily="18" charset="0"/>
              <a:cs typeface="Times New Roman" panose="02020603050405020304" pitchFamily="18" charset="0"/>
            </a:endParaRPr>
          </a:p>
          <a:p>
            <a:r>
              <a:rPr lang="en-US" sz="1600" dirty="0">
                <a:latin typeface="Calibri Light" panose="020F0302020204030204" pitchFamily="34" charset="0"/>
                <a:cs typeface="Calibri Light" panose="020F0302020204030204" pitchFamily="34" charset="0"/>
              </a:rPr>
              <a:t>We could collapse across race victim levels and first test the </a:t>
            </a:r>
            <a:br>
              <a:rPr lang="en-US" sz="1600" dirty="0">
                <a:latin typeface="Calibri Light" panose="020F0302020204030204" pitchFamily="34" charset="0"/>
                <a:cs typeface="Calibri Light" panose="020F0302020204030204" pitchFamily="34" charset="0"/>
              </a:rPr>
            </a:br>
            <a:r>
              <a:rPr lang="en-US" sz="1600" dirty="0">
                <a:solidFill>
                  <a:srgbClr val="0070C0"/>
                </a:solidFill>
                <a:latin typeface="Calibri Light" panose="020F0302020204030204" pitchFamily="34" charset="0"/>
                <a:cs typeface="Calibri Light" panose="020F0302020204030204" pitchFamily="34" charset="0"/>
              </a:rPr>
              <a:t>marginal death penalty × race defendant association</a:t>
            </a:r>
            <a:r>
              <a:rPr lang="en-US" sz="1600" dirty="0">
                <a:latin typeface="Calibri Light" panose="020F0302020204030204" pitchFamily="34" charset="0"/>
                <a:cs typeface="Calibri Light" panose="020F0302020204030204" pitchFamily="34" charset="0"/>
              </a:rPr>
              <a:t>. This can be</a:t>
            </a:r>
            <a:br>
              <a:rPr lang="en-US" sz="1600" dirty="0">
                <a:latin typeface="Calibri Light" panose="020F0302020204030204" pitchFamily="34" charset="0"/>
                <a:cs typeface="Calibri Light" panose="020F0302020204030204" pitchFamily="34" charset="0"/>
              </a:rPr>
            </a:br>
            <a:r>
              <a:rPr lang="en-US" sz="1600" dirty="0">
                <a:latin typeface="Calibri Light" panose="020F0302020204030204" pitchFamily="34" charset="0"/>
                <a:cs typeface="Calibri Light" panose="020F0302020204030204" pitchFamily="34" charset="0"/>
              </a:rPr>
              <a:t>accomplished by running a chi-square analysis on the margin</a:t>
            </a:r>
            <a:br>
              <a:rPr lang="en-US" sz="1600" dirty="0">
                <a:latin typeface="Calibri Light" panose="020F0302020204030204" pitchFamily="34" charset="0"/>
                <a:cs typeface="Calibri Light" panose="020F0302020204030204" pitchFamily="34" charset="0"/>
              </a:rPr>
            </a:br>
            <a:r>
              <a:rPr lang="en-US" sz="1600" dirty="0">
                <a:latin typeface="Calibri Light" panose="020F0302020204030204" pitchFamily="34" charset="0"/>
                <a:cs typeface="Calibri Light" panose="020F0302020204030204" pitchFamily="34" charset="0"/>
              </a:rPr>
              <a:t>table (grey cells), or by fitting the following Poisson model:</a:t>
            </a: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r>
              <a:rPr lang="en-US" sz="1200" dirty="0">
                <a:latin typeface="Courier New" panose="02070309020205020404" pitchFamily="49" charset="0"/>
                <a:cs typeface="Courier New" panose="02070309020205020404" pitchFamily="49" charset="0"/>
              </a:rPr>
              <a:t>	Model &lt;- </a:t>
            </a:r>
            <a:r>
              <a:rPr lang="en-US" sz="1200" dirty="0" err="1">
                <a:latin typeface="Courier New" panose="02070309020205020404" pitchFamily="49" charset="0"/>
                <a:cs typeface="Courier New" panose="02070309020205020404" pitchFamily="49" charset="0"/>
              </a:rPr>
              <a:t>glm</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Freq~Race_defendant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Death_penalty</a:t>
            </a:r>
            <a:r>
              <a:rPr lang="en-US" sz="1200" dirty="0">
                <a:latin typeface="Courier New" panose="02070309020205020404" pitchFamily="49" charset="0"/>
                <a:cs typeface="Courier New" panose="02070309020205020404" pitchFamily="49" charset="0"/>
              </a:rPr>
              <a:t>,</a:t>
            </a:r>
          </a:p>
          <a:p>
            <a:pPr marL="0" indent="0">
              <a:buNone/>
            </a:pPr>
            <a:r>
              <a:rPr lang="en-US" sz="1200" dirty="0">
                <a:latin typeface="Courier New" panose="02070309020205020404" pitchFamily="49" charset="0"/>
                <a:cs typeface="Courier New" panose="02070309020205020404" pitchFamily="49" charset="0"/>
              </a:rPr>
              <a:t>	 data=</a:t>
            </a:r>
            <a:r>
              <a:rPr lang="en-US" sz="1200" dirty="0" err="1">
                <a:latin typeface="Courier New" panose="02070309020205020404" pitchFamily="49" charset="0"/>
                <a:cs typeface="Courier New" panose="02070309020205020404" pitchFamily="49" charset="0"/>
              </a:rPr>
              <a:t>dpdf</a:t>
            </a:r>
            <a:r>
              <a:rPr lang="en-US" sz="1200" dirty="0">
                <a:latin typeface="Courier New" panose="02070309020205020404" pitchFamily="49" charset="0"/>
                <a:cs typeface="Courier New" panose="02070309020205020404" pitchFamily="49" charset="0"/>
              </a:rPr>
              <a:t>, family=</a:t>
            </a:r>
            <a:r>
              <a:rPr lang="en-US" sz="1200" dirty="0" err="1">
                <a:latin typeface="Courier New" panose="02070309020205020404" pitchFamily="49" charset="0"/>
                <a:cs typeface="Courier New" panose="02070309020205020404" pitchFamily="49" charset="0"/>
              </a:rPr>
              <a:t>poisson</a:t>
            </a:r>
            <a:r>
              <a:rPr lang="en-US" sz="1200" dirty="0">
                <a:latin typeface="Courier New" panose="02070309020205020404" pitchFamily="49" charset="0"/>
                <a:cs typeface="Courier New" panose="02070309020205020404" pitchFamily="49" charset="0"/>
              </a:rPr>
              <a:t>)</a:t>
            </a:r>
          </a:p>
          <a:p>
            <a:pPr marL="0" indent="0">
              <a:buNone/>
            </a:pPr>
            <a:endParaRPr lang="en-US" sz="1600" dirty="0">
              <a:latin typeface="Times New Roman" panose="02020603050405020304" pitchFamily="18" charset="0"/>
              <a:cs typeface="Times New Roman" panose="02020603050405020304" pitchFamily="18" charset="0"/>
            </a:endParaRPr>
          </a:p>
          <a:p>
            <a:r>
              <a:rPr lang="en-US" sz="1600" dirty="0">
                <a:latin typeface="Calibri Light" panose="020F0302020204030204" pitchFamily="34" charset="0"/>
                <a:cs typeface="Calibri Light" panose="020F0302020204030204" pitchFamily="34" charset="0"/>
              </a:rPr>
              <a:t>The interaction test is not significant, </a:t>
            </a:r>
            <a:r>
              <a:rPr lang="el-GR" sz="1600" dirty="0">
                <a:latin typeface="Calibri Light" panose="020F0302020204030204" pitchFamily="34" charset="0"/>
                <a:cs typeface="Calibri Light" panose="020F0302020204030204" pitchFamily="34" charset="0"/>
              </a:rPr>
              <a:t>χ</a:t>
            </a:r>
            <a:r>
              <a:rPr lang="fr-CH" sz="1600" baseline="30000" dirty="0">
                <a:latin typeface="Calibri Light" panose="020F0302020204030204" pitchFamily="34" charset="0"/>
                <a:cs typeface="Calibri Light" panose="020F0302020204030204" pitchFamily="34" charset="0"/>
              </a:rPr>
              <a:t>2</a:t>
            </a:r>
            <a:r>
              <a:rPr lang="en-US" sz="1600" dirty="0">
                <a:latin typeface="Calibri Light" panose="020F0302020204030204" pitchFamily="34" charset="0"/>
                <a:cs typeface="Calibri Light" panose="020F0302020204030204" pitchFamily="34" charset="0"/>
              </a:rPr>
              <a:t>(1) = 1.54, p = 0.2152, with</a:t>
            </a:r>
            <a:br>
              <a:rPr lang="en-US" sz="1600" dirty="0">
                <a:latin typeface="Calibri Light" panose="020F0302020204030204" pitchFamily="34" charset="0"/>
                <a:cs typeface="Calibri Light" panose="020F0302020204030204" pitchFamily="34" charset="0"/>
              </a:rPr>
            </a:br>
            <a:r>
              <a:rPr lang="en-US" sz="1600" dirty="0">
                <a:latin typeface="Calibri Light" panose="020F0302020204030204" pitchFamily="34" charset="0"/>
                <a:cs typeface="Calibri Light" panose="020F0302020204030204" pitchFamily="34" charset="0"/>
              </a:rPr>
              <a:t>OR = 1.44, suggesting that, descriptively, the odds of receiving the</a:t>
            </a:r>
            <a:br>
              <a:rPr lang="en-US" sz="1600" dirty="0">
                <a:latin typeface="Calibri Light" panose="020F0302020204030204" pitchFamily="34" charset="0"/>
                <a:cs typeface="Calibri Light" panose="020F0302020204030204" pitchFamily="34" charset="0"/>
              </a:rPr>
            </a:br>
            <a:r>
              <a:rPr lang="en-US" sz="1600" dirty="0">
                <a:latin typeface="Calibri Light" panose="020F0302020204030204" pitchFamily="34" charset="0"/>
                <a:cs typeface="Calibri Light" panose="020F0302020204030204" pitchFamily="34" charset="0"/>
              </a:rPr>
              <a:t>death penalty for white defendants is 1.44 times greater than the </a:t>
            </a:r>
            <a:br>
              <a:rPr lang="en-US" sz="1600" dirty="0">
                <a:latin typeface="Calibri Light" panose="020F0302020204030204" pitchFamily="34" charset="0"/>
                <a:cs typeface="Calibri Light" panose="020F0302020204030204" pitchFamily="34" charset="0"/>
              </a:rPr>
            </a:br>
            <a:r>
              <a:rPr lang="en-US" sz="1600" dirty="0">
                <a:latin typeface="Calibri Light" panose="020F0302020204030204" pitchFamily="34" charset="0"/>
                <a:cs typeface="Calibri Light" panose="020F0302020204030204" pitchFamily="34" charset="0"/>
              </a:rPr>
              <a:t>odds of receiving the death penalty for black defendants.</a:t>
            </a:r>
            <a:endParaRPr lang="fr-CH" sz="1600" dirty="0">
              <a:latin typeface="Calibri Light" panose="020F0302020204030204" pitchFamily="34" charset="0"/>
              <a:cs typeface="Calibri Light" panose="020F0302020204030204" pitchFamily="34" charset="0"/>
            </a:endParaRPr>
          </a:p>
        </p:txBody>
      </p:sp>
      <p:graphicFrame>
        <p:nvGraphicFramePr>
          <p:cNvPr id="7" name="Table 4">
            <a:extLst>
              <a:ext uri="{FF2B5EF4-FFF2-40B4-BE49-F238E27FC236}">
                <a16:creationId xmlns:a16="http://schemas.microsoft.com/office/drawing/2014/main" id="{C5D24ACC-BF7B-43A6-80CB-3B11FD31ED0B}"/>
              </a:ext>
            </a:extLst>
          </p:cNvPr>
          <p:cNvGraphicFramePr>
            <a:graphicFrameLocks noGrp="1"/>
          </p:cNvGraphicFramePr>
          <p:nvPr>
            <p:extLst>
              <p:ext uri="{D42A27DB-BD31-4B8C-83A1-F6EECF244321}">
                <p14:modId xmlns:p14="http://schemas.microsoft.com/office/powerpoint/2010/main" val="1877596620"/>
              </p:ext>
            </p:extLst>
          </p:nvPr>
        </p:nvGraphicFramePr>
        <p:xfrm>
          <a:off x="7716584" y="2519039"/>
          <a:ext cx="3636000" cy="3114184"/>
        </p:xfrm>
        <a:graphic>
          <a:graphicData uri="http://schemas.openxmlformats.org/drawingml/2006/table">
            <a:tbl>
              <a:tblPr firstRow="1" bandRow="1">
                <a:tableStyleId>{2D5ABB26-0587-4C30-8999-92F81FD0307C}</a:tableStyleId>
              </a:tblPr>
              <a:tblGrid>
                <a:gridCol w="936000">
                  <a:extLst>
                    <a:ext uri="{9D8B030D-6E8A-4147-A177-3AD203B41FA5}">
                      <a16:colId xmlns:a16="http://schemas.microsoft.com/office/drawing/2014/main" val="2511389151"/>
                    </a:ext>
                  </a:extLst>
                </a:gridCol>
                <a:gridCol w="1188000">
                  <a:extLst>
                    <a:ext uri="{9D8B030D-6E8A-4147-A177-3AD203B41FA5}">
                      <a16:colId xmlns:a16="http://schemas.microsoft.com/office/drawing/2014/main" val="2013387313"/>
                    </a:ext>
                  </a:extLst>
                </a:gridCol>
                <a:gridCol w="756000">
                  <a:extLst>
                    <a:ext uri="{9D8B030D-6E8A-4147-A177-3AD203B41FA5}">
                      <a16:colId xmlns:a16="http://schemas.microsoft.com/office/drawing/2014/main" val="3420176892"/>
                    </a:ext>
                  </a:extLst>
                </a:gridCol>
                <a:gridCol w="756000">
                  <a:extLst>
                    <a:ext uri="{9D8B030D-6E8A-4147-A177-3AD203B41FA5}">
                      <a16:colId xmlns:a16="http://schemas.microsoft.com/office/drawing/2014/main" val="2881457783"/>
                    </a:ext>
                  </a:extLst>
                </a:gridCol>
              </a:tblGrid>
              <a:tr h="389273">
                <a:tc>
                  <a:txBody>
                    <a:bodyPr/>
                    <a:lstStyle/>
                    <a:p>
                      <a:endParaRPr lang="en-CH" sz="12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endParaRPr lang="en-CH" sz="12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pPr algn="ctr"/>
                      <a:r>
                        <a:rPr lang="en-US" sz="1200" b="1">
                          <a:latin typeface="Calibri Light" panose="020F0302020204030204" pitchFamily="34" charset="0"/>
                          <a:cs typeface="Calibri Light" panose="020F0302020204030204" pitchFamily="34" charset="0"/>
                        </a:rPr>
                        <a:t>Death penalty</a:t>
                      </a:r>
                      <a:endParaRPr lang="en-CH" sz="12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lang="en-CH"/>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615063091"/>
                  </a:ext>
                </a:extLst>
              </a:tr>
              <a:tr h="389273">
                <a:tc>
                  <a:txBody>
                    <a:bodyPr/>
                    <a:lstStyle/>
                    <a:p>
                      <a:pPr algn="r"/>
                      <a:r>
                        <a:rPr lang="en-US" sz="1200" b="1">
                          <a:latin typeface="Calibri Light" panose="020F0302020204030204" pitchFamily="34" charset="0"/>
                          <a:cs typeface="Calibri Light" panose="020F0302020204030204" pitchFamily="34" charset="0"/>
                        </a:rPr>
                        <a:t>Victim race</a:t>
                      </a:r>
                      <a:endParaRPr lang="en-CH" sz="12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200" b="1">
                          <a:latin typeface="Calibri Light" panose="020F0302020204030204" pitchFamily="34" charset="0"/>
                          <a:cs typeface="Calibri Light" panose="020F0302020204030204" pitchFamily="34" charset="0"/>
                        </a:rPr>
                        <a:t>Defendant race</a:t>
                      </a:r>
                      <a:endParaRPr lang="en-CH" sz="12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200" b="0" i="1">
                          <a:latin typeface="Calibri Light" panose="020F0302020204030204" pitchFamily="34" charset="0"/>
                          <a:cs typeface="Calibri Light" panose="020F0302020204030204" pitchFamily="34" charset="0"/>
                        </a:rPr>
                        <a:t>No</a:t>
                      </a: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200" b="0" i="1">
                          <a:latin typeface="Calibri Light" panose="020F0302020204030204" pitchFamily="34" charset="0"/>
                          <a:cs typeface="Calibri Light" panose="020F0302020204030204" pitchFamily="34" charset="0"/>
                        </a:rPr>
                        <a:t>Yes</a:t>
                      </a: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557396415"/>
                  </a:ext>
                </a:extLst>
              </a:tr>
              <a:tr h="389273">
                <a:tc>
                  <a:txBody>
                    <a:bodyPr/>
                    <a:lstStyle/>
                    <a:p>
                      <a:pPr algn="r"/>
                      <a:r>
                        <a:rPr lang="en-US" sz="1200" b="0" i="1">
                          <a:latin typeface="Calibri Light" panose="020F0302020204030204" pitchFamily="34" charset="0"/>
                          <a:cs typeface="Calibri Light" panose="020F0302020204030204" pitchFamily="34" charset="0"/>
                        </a:rPr>
                        <a:t>White</a:t>
                      </a: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200" b="0" i="1">
                          <a:latin typeface="Calibri Light" panose="020F0302020204030204" pitchFamily="34" charset="0"/>
                          <a:cs typeface="Calibri Light" panose="020F0302020204030204" pitchFamily="34" charset="0"/>
                        </a:rPr>
                        <a:t>White</a:t>
                      </a: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200">
                          <a:latin typeface="Calibri Light" panose="020F0302020204030204" pitchFamily="34" charset="0"/>
                          <a:cs typeface="Calibri Light" panose="020F0302020204030204" pitchFamily="34" charset="0"/>
                        </a:rPr>
                        <a:t>53</a:t>
                      </a:r>
                      <a:endParaRPr lang="en-CH" sz="12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ctr"/>
                      <a:r>
                        <a:rPr lang="en-US" sz="1200">
                          <a:latin typeface="Calibri Light" panose="020F0302020204030204" pitchFamily="34" charset="0"/>
                          <a:cs typeface="Calibri Light" panose="020F0302020204030204" pitchFamily="34" charset="0"/>
                        </a:rPr>
                        <a:t>414</a:t>
                      </a:r>
                      <a:endParaRPr lang="en-CH" sz="12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55096794"/>
                  </a:ext>
                </a:extLst>
              </a:tr>
              <a:tr h="389273">
                <a:tc>
                  <a:txBody>
                    <a:bodyPr/>
                    <a:lstStyle/>
                    <a:p>
                      <a:pPr algn="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200" b="0" i="1">
                          <a:latin typeface="Calibri Light" panose="020F0302020204030204" pitchFamily="34" charset="0"/>
                          <a:cs typeface="Calibri Light" panose="020F0302020204030204" pitchFamily="34" charset="0"/>
                        </a:rPr>
                        <a:t>Black</a:t>
                      </a: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200">
                          <a:latin typeface="Calibri Light" panose="020F0302020204030204" pitchFamily="34" charset="0"/>
                          <a:cs typeface="Calibri Light" panose="020F0302020204030204" pitchFamily="34" charset="0"/>
                        </a:rPr>
                        <a:t>11</a:t>
                      </a:r>
                      <a:endParaRPr lang="en-CH" sz="12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a:txBody>
                    <a:bodyPr/>
                    <a:lstStyle/>
                    <a:p>
                      <a:pPr algn="ctr"/>
                      <a:r>
                        <a:rPr lang="en-US" sz="1200">
                          <a:latin typeface="Calibri Light" panose="020F0302020204030204" pitchFamily="34" charset="0"/>
                          <a:cs typeface="Calibri Light" panose="020F0302020204030204" pitchFamily="34" charset="0"/>
                        </a:rPr>
                        <a:t>37</a:t>
                      </a:r>
                      <a:endParaRPr lang="en-CH" sz="12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83658659"/>
                  </a:ext>
                </a:extLst>
              </a:tr>
              <a:tr h="389273">
                <a:tc>
                  <a:txBody>
                    <a:bodyPr/>
                    <a:lstStyle/>
                    <a:p>
                      <a:pPr algn="r"/>
                      <a:r>
                        <a:rPr lang="en-US" sz="1200" b="0" i="1">
                          <a:latin typeface="Calibri Light" panose="020F0302020204030204" pitchFamily="34" charset="0"/>
                          <a:cs typeface="Calibri Light" panose="020F0302020204030204" pitchFamily="34" charset="0"/>
                        </a:rPr>
                        <a:t>Black</a:t>
                      </a: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200" b="0" i="1">
                          <a:latin typeface="Calibri Light" panose="020F0302020204030204" pitchFamily="34" charset="0"/>
                          <a:cs typeface="Calibri Light" panose="020F0302020204030204" pitchFamily="34" charset="0"/>
                        </a:rPr>
                        <a:t>White</a:t>
                      </a: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200">
                          <a:latin typeface="Calibri Light" panose="020F0302020204030204" pitchFamily="34" charset="0"/>
                          <a:cs typeface="Calibri Light" panose="020F0302020204030204" pitchFamily="34" charset="0"/>
                        </a:rPr>
                        <a:t>0</a:t>
                      </a:r>
                      <a:endParaRPr lang="en-CH" sz="12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3">
                        <a:lumMod val="40000"/>
                        <a:lumOff val="60000"/>
                      </a:schemeClr>
                    </a:solidFill>
                  </a:tcPr>
                </a:tc>
                <a:tc>
                  <a:txBody>
                    <a:bodyPr/>
                    <a:lstStyle/>
                    <a:p>
                      <a:pPr algn="ctr"/>
                      <a:r>
                        <a:rPr lang="en-US" sz="1200">
                          <a:latin typeface="Calibri Light" panose="020F0302020204030204" pitchFamily="34" charset="0"/>
                          <a:cs typeface="Calibri Light" panose="020F0302020204030204" pitchFamily="34" charset="0"/>
                        </a:rPr>
                        <a:t>16</a:t>
                      </a:r>
                      <a:endParaRPr lang="en-CH" sz="12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651271720"/>
                  </a:ext>
                </a:extLst>
              </a:tr>
              <a:tr h="389273">
                <a:tc>
                  <a:txBody>
                    <a:bodyPr/>
                    <a:lstStyle/>
                    <a:p>
                      <a:pPr algn="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200" b="0" i="1">
                          <a:latin typeface="Calibri Light" panose="020F0302020204030204" pitchFamily="34" charset="0"/>
                          <a:cs typeface="Calibri Light" panose="020F0302020204030204" pitchFamily="34" charset="0"/>
                        </a:rPr>
                        <a:t>Black</a:t>
                      </a: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a:latin typeface="Calibri Light" panose="020F0302020204030204" pitchFamily="34" charset="0"/>
                          <a:cs typeface="Calibri Light" panose="020F0302020204030204" pitchFamily="34" charset="0"/>
                        </a:rPr>
                        <a:t>4</a:t>
                      </a:r>
                      <a:endParaRPr lang="en-CH" sz="12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1200">
                          <a:latin typeface="Calibri Light" panose="020F0302020204030204" pitchFamily="34" charset="0"/>
                          <a:cs typeface="Calibri Light" panose="020F0302020204030204" pitchFamily="34" charset="0"/>
                        </a:rPr>
                        <a:t>139</a:t>
                      </a:r>
                      <a:endParaRPr lang="en-CH" sz="12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260953392"/>
                  </a:ext>
                </a:extLst>
              </a:tr>
              <a:tr h="389273">
                <a:tc>
                  <a:txBody>
                    <a:bodyPr/>
                    <a:lstStyle/>
                    <a:p>
                      <a:pPr algn="r"/>
                      <a:r>
                        <a:rPr lang="en-US" sz="1200" b="1">
                          <a:latin typeface="Calibri Light" panose="020F0302020204030204" pitchFamily="34" charset="0"/>
                          <a:cs typeface="Calibri Light" panose="020F0302020204030204" pitchFamily="34" charset="0"/>
                        </a:rPr>
                        <a:t>Total</a:t>
                      </a:r>
                      <a:endParaRPr lang="en-CH" sz="12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r"/>
                      <a:r>
                        <a:rPr lang="en-US" sz="1200" b="0" i="1">
                          <a:latin typeface="Calibri Light" panose="020F0302020204030204" pitchFamily="34" charset="0"/>
                          <a:cs typeface="Calibri Light" panose="020F0302020204030204" pitchFamily="34" charset="0"/>
                        </a:rPr>
                        <a:t>White</a:t>
                      </a: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r>
                        <a:rPr lang="en-US" sz="1200">
                          <a:latin typeface="Calibri Light" panose="020F0302020204030204" pitchFamily="34" charset="0"/>
                          <a:cs typeface="Calibri Light" panose="020F0302020204030204" pitchFamily="34" charset="0"/>
                        </a:rPr>
                        <a:t>53</a:t>
                      </a:r>
                      <a:endParaRPr lang="en-CH" sz="12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r>
                        <a:rPr lang="en-US" sz="1200">
                          <a:latin typeface="Calibri Light" panose="020F0302020204030204" pitchFamily="34" charset="0"/>
                          <a:cs typeface="Calibri Light" panose="020F0302020204030204" pitchFamily="34" charset="0"/>
                        </a:rPr>
                        <a:t>430</a:t>
                      </a:r>
                      <a:endParaRPr lang="en-CH" sz="12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extLst>
                  <a:ext uri="{0D108BD9-81ED-4DB2-BD59-A6C34878D82A}">
                    <a16:rowId xmlns:a16="http://schemas.microsoft.com/office/drawing/2014/main" val="1083188595"/>
                  </a:ext>
                </a:extLst>
              </a:tr>
              <a:tr h="389273">
                <a:tc>
                  <a:txBody>
                    <a:bodyPr/>
                    <a:lstStyle/>
                    <a:p>
                      <a:pPr algn="r"/>
                      <a:endParaRPr lang="en-CH" sz="12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r"/>
                      <a:r>
                        <a:rPr lang="en-US" sz="1200" b="0" i="1">
                          <a:latin typeface="Calibri Light" panose="020F0302020204030204" pitchFamily="34" charset="0"/>
                          <a:cs typeface="Calibri Light" panose="020F0302020204030204" pitchFamily="34" charset="0"/>
                        </a:rPr>
                        <a:t>Black</a:t>
                      </a: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r>
                        <a:rPr lang="en-US" sz="1200">
                          <a:latin typeface="Calibri Light" panose="020F0302020204030204" pitchFamily="34" charset="0"/>
                          <a:cs typeface="Calibri Light" panose="020F0302020204030204" pitchFamily="34" charset="0"/>
                        </a:rPr>
                        <a:t>15</a:t>
                      </a:r>
                      <a:endParaRPr lang="en-CH" sz="12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r>
                        <a:rPr lang="en-US" sz="1200">
                          <a:latin typeface="Calibri Light" panose="020F0302020204030204" pitchFamily="34" charset="0"/>
                          <a:cs typeface="Calibri Light" panose="020F0302020204030204" pitchFamily="34" charset="0"/>
                        </a:rPr>
                        <a:t>176</a:t>
                      </a:r>
                      <a:endParaRPr lang="en-CH" sz="12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extLst>
                  <a:ext uri="{0D108BD9-81ED-4DB2-BD59-A6C34878D82A}">
                    <a16:rowId xmlns:a16="http://schemas.microsoft.com/office/drawing/2014/main" val="2434961363"/>
                  </a:ext>
                </a:extLst>
              </a:tr>
            </a:tbl>
          </a:graphicData>
        </a:graphic>
      </p:graphicFrame>
      <p:cxnSp>
        <p:nvCxnSpPr>
          <p:cNvPr id="8" name="Straight Connector 7">
            <a:extLst>
              <a:ext uri="{FF2B5EF4-FFF2-40B4-BE49-F238E27FC236}">
                <a16:creationId xmlns:a16="http://schemas.microsoft.com/office/drawing/2014/main" id="{7B814B7A-7170-48A2-B904-1D8032351C76}"/>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9F997D4-1F19-4CE8-9029-08172547211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Tree>
    <p:extLst>
      <p:ext uri="{BB962C8B-B14F-4D97-AF65-F5344CB8AC3E}">
        <p14:creationId xmlns:p14="http://schemas.microsoft.com/office/powerpoint/2010/main" val="3980866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57</a:t>
            </a:fld>
            <a:endParaRPr lang="en-GB"/>
          </a:p>
        </p:txBody>
      </p: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Log-linear analysis – Three-way example</a:t>
            </a:r>
            <a:endParaRPr lang="en-GB" sz="320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8928992" cy="4925144"/>
          </a:xfrm>
        </p:spPr>
        <p:txBody>
          <a:bodyPr>
            <a:normAutofit/>
          </a:bodyPr>
          <a:lstStyle/>
          <a:p>
            <a:r>
              <a:rPr lang="en-US" sz="1600">
                <a:latin typeface="Calibri Light" panose="020F0302020204030204" pitchFamily="34" charset="0"/>
                <a:cs typeface="Calibri Light" panose="020F0302020204030204" pitchFamily="34" charset="0"/>
              </a:rPr>
              <a:t>We could run the same analysis for subtables of the full table, e.g., death penalty × race defendant association </a:t>
            </a:r>
            <a:r>
              <a:rPr lang="en-US" sz="1600">
                <a:solidFill>
                  <a:srgbClr val="0070C0"/>
                </a:solidFill>
                <a:latin typeface="Calibri Light" panose="020F0302020204030204" pitchFamily="34" charset="0"/>
                <a:cs typeface="Calibri Light" panose="020F0302020204030204" pitchFamily="34" charset="0"/>
              </a:rPr>
              <a:t>conditioned on specific race victim values:</a:t>
            </a:r>
          </a:p>
          <a:p>
            <a:pPr marL="0" indent="0">
              <a:buNone/>
            </a:pPr>
            <a:endParaRPr lang="en-US" sz="1600">
              <a:solidFill>
                <a:srgbClr val="0070C0"/>
              </a:solidFill>
              <a:latin typeface="Times New Roman" panose="02020603050405020304" pitchFamily="18" charset="0"/>
              <a:cs typeface="Times New Roman" panose="02020603050405020304" pitchFamily="18" charset="0"/>
            </a:endParaRPr>
          </a:p>
          <a:p>
            <a:pPr marL="0" indent="0">
              <a:buNone/>
            </a:pPr>
            <a:r>
              <a:rPr lang="en-US" sz="1200">
                <a:latin typeface="Courier New" panose="02070309020205020404" pitchFamily="49" charset="0"/>
                <a:cs typeface="Courier New" panose="02070309020205020404" pitchFamily="49" charset="0"/>
              </a:rPr>
              <a:t>	model &lt;- glm(Freq~Race_defendant*Death_penalty, </a:t>
            </a:r>
          </a:p>
          <a:p>
            <a:pPr marL="0" indent="0">
              <a:buNone/>
            </a:pPr>
            <a:r>
              <a:rPr lang="en-US" sz="1200">
                <a:latin typeface="Courier New" panose="02070309020205020404" pitchFamily="49" charset="0"/>
                <a:cs typeface="Courier New" panose="02070309020205020404" pitchFamily="49" charset="0"/>
              </a:rPr>
              <a:t>	 data=dpdf, family=poisson, </a:t>
            </a:r>
            <a:r>
              <a:rPr lang="en-US" sz="1200" b="1">
                <a:solidFill>
                  <a:srgbClr val="0070C0"/>
                </a:solidFill>
                <a:latin typeface="Courier New" panose="02070309020205020404" pitchFamily="49" charset="0"/>
                <a:cs typeface="Courier New" panose="02070309020205020404" pitchFamily="49" charset="0"/>
              </a:rPr>
              <a:t>subset=Race_victim=="White"</a:t>
            </a:r>
            <a:r>
              <a:rPr lang="en-US" sz="1200">
                <a:latin typeface="Courier New" panose="02070309020205020404" pitchFamily="49" charset="0"/>
                <a:cs typeface="Courier New" panose="02070309020205020404" pitchFamily="49" charset="0"/>
              </a:rPr>
              <a:t>)</a:t>
            </a:r>
          </a:p>
          <a:p>
            <a:pPr marL="0" indent="0">
              <a:buNone/>
            </a:pPr>
            <a:r>
              <a:rPr lang="en-US" sz="1200">
                <a:latin typeface="Courier New" panose="02070309020205020404" pitchFamily="49" charset="0"/>
                <a:cs typeface="Courier New" panose="02070309020205020404" pitchFamily="49" charset="0"/>
              </a:rPr>
              <a:t>	Anova(model, type=2)</a:t>
            </a:r>
          </a:p>
          <a:p>
            <a:pPr marL="0" indent="0">
              <a:buNone/>
            </a:pPr>
            <a:endParaRPr lang="en-US" sz="1600">
              <a:solidFill>
                <a:srgbClr val="0070C0"/>
              </a:solidFill>
              <a:latin typeface="Times New Roman" panose="02020603050405020304" pitchFamily="18" charset="0"/>
              <a:cs typeface="Times New Roman" panose="02020603050405020304" pitchFamily="18" charset="0"/>
            </a:endParaRPr>
          </a:p>
          <a:p>
            <a:r>
              <a:rPr lang="en-US" sz="1600">
                <a:latin typeface="Calibri Light" panose="020F0302020204030204" pitchFamily="34" charset="0"/>
                <a:cs typeface="Calibri Light" panose="020F0302020204030204" pitchFamily="34" charset="0"/>
              </a:rPr>
              <a:t>This time there is a significant death penalty × race defendant</a:t>
            </a:r>
            <a:br>
              <a:rPr lang="en-US" sz="1600">
                <a:latin typeface="Calibri Light" panose="020F0302020204030204" pitchFamily="34" charset="0"/>
                <a:cs typeface="Calibri Light" panose="020F0302020204030204" pitchFamily="34" charset="0"/>
              </a:rPr>
            </a:br>
            <a:r>
              <a:rPr lang="en-US" sz="1600">
                <a:latin typeface="Calibri Light" panose="020F0302020204030204" pitchFamily="34" charset="0"/>
                <a:cs typeface="Calibri Light" panose="020F0302020204030204" pitchFamily="34" charset="0"/>
              </a:rPr>
              <a:t>association, </a:t>
            </a:r>
            <a:r>
              <a:rPr lang="el-GR" sz="1600">
                <a:latin typeface="Calibri Light" panose="020F0302020204030204" pitchFamily="34" charset="0"/>
                <a:cs typeface="Calibri Light" panose="020F0302020204030204" pitchFamily="34" charset="0"/>
              </a:rPr>
              <a:t>χ</a:t>
            </a:r>
            <a:r>
              <a:rPr lang="fr-CH" sz="1600" baseline="30000">
                <a:latin typeface="Calibri Light" panose="020F0302020204030204" pitchFamily="34" charset="0"/>
                <a:cs typeface="Calibri Light" panose="020F0302020204030204" pitchFamily="34" charset="0"/>
              </a:rPr>
              <a:t>2</a:t>
            </a:r>
            <a:r>
              <a:rPr lang="en-US" sz="1600">
                <a:latin typeface="Calibri Light" panose="020F0302020204030204" pitchFamily="34" charset="0"/>
                <a:cs typeface="Calibri Light" panose="020F0302020204030204" pitchFamily="34" charset="0"/>
              </a:rPr>
              <a:t>(1) = 4.53, </a:t>
            </a:r>
            <a:r>
              <a:rPr lang="en-US" sz="1600" i="1">
                <a:latin typeface="Calibri Light" panose="020F0302020204030204" pitchFamily="34" charset="0"/>
                <a:cs typeface="Calibri Light" panose="020F0302020204030204" pitchFamily="34" charset="0"/>
              </a:rPr>
              <a:t>p</a:t>
            </a:r>
            <a:r>
              <a:rPr lang="en-US" sz="1600">
                <a:latin typeface="Calibri Light" panose="020F0302020204030204" pitchFamily="34" charset="0"/>
                <a:cs typeface="Calibri Light" panose="020F0302020204030204" pitchFamily="34" charset="0"/>
              </a:rPr>
              <a:t> = 0.03323, with OR = 0.432, which </a:t>
            </a:r>
            <a:r>
              <a:rPr lang="en-US" sz="1600">
                <a:solidFill>
                  <a:srgbClr val="0070C0"/>
                </a:solidFill>
                <a:latin typeface="Calibri Light" panose="020F0302020204030204" pitchFamily="34" charset="0"/>
                <a:cs typeface="Calibri Light" panose="020F0302020204030204" pitchFamily="34" charset="0"/>
              </a:rPr>
              <a:t>reverses</a:t>
            </a:r>
            <a:br>
              <a:rPr lang="en-US" sz="1600">
                <a:solidFill>
                  <a:srgbClr val="0070C0"/>
                </a:solidFill>
                <a:latin typeface="Calibri Light" panose="020F0302020204030204" pitchFamily="34" charset="0"/>
                <a:cs typeface="Calibri Light" panose="020F0302020204030204" pitchFamily="34" charset="0"/>
              </a:rPr>
            </a:br>
            <a:r>
              <a:rPr lang="en-US" sz="1600">
                <a:solidFill>
                  <a:srgbClr val="0070C0"/>
                </a:solidFill>
                <a:latin typeface="Calibri Light" panose="020F0302020204030204" pitchFamily="34" charset="0"/>
                <a:cs typeface="Calibri Light" panose="020F0302020204030204" pitchFamily="34" charset="0"/>
              </a:rPr>
              <a:t>the marginal association</a:t>
            </a:r>
            <a:r>
              <a:rPr lang="en-US" sz="1600">
                <a:latin typeface="Calibri Light" panose="020F0302020204030204" pitchFamily="34" charset="0"/>
                <a:cs typeface="Calibri Light" panose="020F0302020204030204" pitchFamily="34" charset="0"/>
              </a:rPr>
              <a:t> (odds of white defendants receiving the death</a:t>
            </a:r>
            <a:br>
              <a:rPr lang="en-US" sz="1600">
                <a:latin typeface="Calibri Light" panose="020F0302020204030204" pitchFamily="34" charset="0"/>
                <a:cs typeface="Calibri Light" panose="020F0302020204030204" pitchFamily="34" charset="0"/>
              </a:rPr>
            </a:br>
            <a:r>
              <a:rPr lang="en-US" sz="1600">
                <a:latin typeface="Calibri Light" panose="020F0302020204030204" pitchFamily="34" charset="0"/>
                <a:cs typeface="Calibri Light" panose="020F0302020204030204" pitchFamily="34" charset="0"/>
              </a:rPr>
              <a:t>penalty are 0.432 times the same odds for black defendants, when</a:t>
            </a:r>
            <a:br>
              <a:rPr lang="en-US" sz="1600">
                <a:latin typeface="Calibri Light" panose="020F0302020204030204" pitchFamily="34" charset="0"/>
                <a:cs typeface="Calibri Light" panose="020F0302020204030204" pitchFamily="34" charset="0"/>
              </a:rPr>
            </a:br>
            <a:r>
              <a:rPr lang="en-US" sz="1600">
                <a:latin typeface="Calibri Light" panose="020F0302020204030204" pitchFamily="34" charset="0"/>
                <a:cs typeface="Calibri Light" panose="020F0302020204030204" pitchFamily="34" charset="0"/>
              </a:rPr>
              <a:t>the victim is white.</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For black victims, the association is not significant but the estimated</a:t>
            </a:r>
            <a:br>
              <a:rPr lang="en-US" sz="1600">
                <a:latin typeface="Calibri Light" panose="020F0302020204030204" pitchFamily="34" charset="0"/>
                <a:cs typeface="Calibri Light" panose="020F0302020204030204" pitchFamily="34" charset="0"/>
              </a:rPr>
            </a:br>
            <a:r>
              <a:rPr lang="en-US" sz="1600">
                <a:latin typeface="Calibri Light" panose="020F0302020204030204" pitchFamily="34" charset="0"/>
                <a:cs typeface="Calibri Light" panose="020F0302020204030204" pitchFamily="34" charset="0"/>
              </a:rPr>
              <a:t>OR is once again in the opposite direction of the marginal association,</a:t>
            </a:r>
            <a:br>
              <a:rPr lang="en-US" sz="1600">
                <a:latin typeface="Calibri Light" panose="020F0302020204030204" pitchFamily="34" charset="0"/>
                <a:cs typeface="Calibri Light" panose="020F0302020204030204" pitchFamily="34" charset="0"/>
              </a:rPr>
            </a:br>
            <a:r>
              <a:rPr lang="en-US" sz="1600">
                <a:latin typeface="Calibri Light" panose="020F0302020204030204" pitchFamily="34" charset="0"/>
                <a:cs typeface="Calibri Light" panose="020F0302020204030204" pitchFamily="34" charset="0"/>
              </a:rPr>
              <a:t>OR = 0.921. How is this possible??</a:t>
            </a:r>
          </a:p>
          <a:p>
            <a:endParaRPr lang="fr-CH" sz="1600" dirty="0">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51E46F29-ED5D-45C2-9F0E-E5565CCF9DF4}"/>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4ABE5EF-7266-4C77-96D4-76AFFF8037E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graphicFrame>
        <p:nvGraphicFramePr>
          <p:cNvPr id="10" name="Table 4">
            <a:extLst>
              <a:ext uri="{FF2B5EF4-FFF2-40B4-BE49-F238E27FC236}">
                <a16:creationId xmlns:a16="http://schemas.microsoft.com/office/drawing/2014/main" id="{DE0D265B-26CA-48A3-8E41-A560D905E729}"/>
              </a:ext>
            </a:extLst>
          </p:cNvPr>
          <p:cNvGraphicFramePr>
            <a:graphicFrameLocks noGrp="1"/>
          </p:cNvGraphicFramePr>
          <p:nvPr>
            <p:extLst>
              <p:ext uri="{D42A27DB-BD31-4B8C-83A1-F6EECF244321}">
                <p14:modId xmlns:p14="http://schemas.microsoft.com/office/powerpoint/2010/main" val="973624009"/>
              </p:ext>
            </p:extLst>
          </p:nvPr>
        </p:nvGraphicFramePr>
        <p:xfrm>
          <a:off x="7716584" y="2519039"/>
          <a:ext cx="3636000" cy="3114184"/>
        </p:xfrm>
        <a:graphic>
          <a:graphicData uri="http://schemas.openxmlformats.org/drawingml/2006/table">
            <a:tbl>
              <a:tblPr firstRow="1" bandRow="1">
                <a:tableStyleId>{2D5ABB26-0587-4C30-8999-92F81FD0307C}</a:tableStyleId>
              </a:tblPr>
              <a:tblGrid>
                <a:gridCol w="936000">
                  <a:extLst>
                    <a:ext uri="{9D8B030D-6E8A-4147-A177-3AD203B41FA5}">
                      <a16:colId xmlns:a16="http://schemas.microsoft.com/office/drawing/2014/main" val="2511389151"/>
                    </a:ext>
                  </a:extLst>
                </a:gridCol>
                <a:gridCol w="1188000">
                  <a:extLst>
                    <a:ext uri="{9D8B030D-6E8A-4147-A177-3AD203B41FA5}">
                      <a16:colId xmlns:a16="http://schemas.microsoft.com/office/drawing/2014/main" val="2013387313"/>
                    </a:ext>
                  </a:extLst>
                </a:gridCol>
                <a:gridCol w="756000">
                  <a:extLst>
                    <a:ext uri="{9D8B030D-6E8A-4147-A177-3AD203B41FA5}">
                      <a16:colId xmlns:a16="http://schemas.microsoft.com/office/drawing/2014/main" val="3420176892"/>
                    </a:ext>
                  </a:extLst>
                </a:gridCol>
                <a:gridCol w="756000">
                  <a:extLst>
                    <a:ext uri="{9D8B030D-6E8A-4147-A177-3AD203B41FA5}">
                      <a16:colId xmlns:a16="http://schemas.microsoft.com/office/drawing/2014/main" val="2881457783"/>
                    </a:ext>
                  </a:extLst>
                </a:gridCol>
              </a:tblGrid>
              <a:tr h="389273">
                <a:tc>
                  <a:txBody>
                    <a:bodyPr/>
                    <a:lstStyle/>
                    <a:p>
                      <a:endParaRPr lang="en-CH" sz="12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endParaRPr lang="en-CH" sz="12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pPr algn="ctr"/>
                      <a:r>
                        <a:rPr lang="en-US" sz="1200" b="1">
                          <a:latin typeface="Calibri Light" panose="020F0302020204030204" pitchFamily="34" charset="0"/>
                          <a:cs typeface="Calibri Light" panose="020F0302020204030204" pitchFamily="34" charset="0"/>
                        </a:rPr>
                        <a:t>Death penalty</a:t>
                      </a:r>
                      <a:endParaRPr lang="en-CH" sz="12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lang="en-CH"/>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615063091"/>
                  </a:ext>
                </a:extLst>
              </a:tr>
              <a:tr h="389273">
                <a:tc>
                  <a:txBody>
                    <a:bodyPr/>
                    <a:lstStyle/>
                    <a:p>
                      <a:pPr algn="r"/>
                      <a:r>
                        <a:rPr lang="en-US" sz="1200" b="1">
                          <a:latin typeface="Calibri Light" panose="020F0302020204030204" pitchFamily="34" charset="0"/>
                          <a:cs typeface="Calibri Light" panose="020F0302020204030204" pitchFamily="34" charset="0"/>
                        </a:rPr>
                        <a:t>Victim race</a:t>
                      </a:r>
                      <a:endParaRPr lang="en-CH" sz="12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200" b="1">
                          <a:latin typeface="Calibri Light" panose="020F0302020204030204" pitchFamily="34" charset="0"/>
                          <a:cs typeface="Calibri Light" panose="020F0302020204030204" pitchFamily="34" charset="0"/>
                        </a:rPr>
                        <a:t>Defendant race</a:t>
                      </a:r>
                      <a:endParaRPr lang="en-CH" sz="12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200" b="0" i="1">
                          <a:latin typeface="Calibri Light" panose="020F0302020204030204" pitchFamily="34" charset="0"/>
                          <a:cs typeface="Calibri Light" panose="020F0302020204030204" pitchFamily="34" charset="0"/>
                        </a:rPr>
                        <a:t>No</a:t>
                      </a: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lang="en-US" sz="1200" b="0" i="1">
                          <a:latin typeface="Calibri Light" panose="020F0302020204030204" pitchFamily="34" charset="0"/>
                          <a:cs typeface="Calibri Light" panose="020F0302020204030204" pitchFamily="34" charset="0"/>
                        </a:rPr>
                        <a:t>Yes</a:t>
                      </a: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557396415"/>
                  </a:ext>
                </a:extLst>
              </a:tr>
              <a:tr h="389273">
                <a:tc>
                  <a:txBody>
                    <a:bodyPr/>
                    <a:lstStyle/>
                    <a:p>
                      <a:pPr algn="r"/>
                      <a:r>
                        <a:rPr lang="en-US" sz="1200" b="0" i="1">
                          <a:latin typeface="Calibri Light" panose="020F0302020204030204" pitchFamily="34" charset="0"/>
                          <a:cs typeface="Calibri Light" panose="020F0302020204030204" pitchFamily="34" charset="0"/>
                        </a:rPr>
                        <a:t>White</a:t>
                      </a: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200" b="0" i="1">
                          <a:latin typeface="Calibri Light" panose="020F0302020204030204" pitchFamily="34" charset="0"/>
                          <a:cs typeface="Calibri Light" panose="020F0302020204030204" pitchFamily="34" charset="0"/>
                        </a:rPr>
                        <a:t>White</a:t>
                      </a: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rowSpan="2"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latin typeface="Calibri Light" panose="020F0302020204030204" pitchFamily="34" charset="0"/>
                          <a:cs typeface="Calibri Light" panose="020F0302020204030204" pitchFamily="34" charset="0"/>
                        </a:rPr>
                        <a:t>OR = 0.432</a:t>
                      </a:r>
                      <a:endParaRPr lang="en-CH" sz="12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rowSpan="2" hMerge="1">
                  <a:txBody>
                    <a:bodyPr/>
                    <a:lstStyle/>
                    <a:p>
                      <a:pPr algn="ctr"/>
                      <a:r>
                        <a:rPr lang="en-US" sz="1200">
                          <a:latin typeface="Calibri Light" panose="020F0302020204030204" pitchFamily="34" charset="0"/>
                          <a:cs typeface="Calibri Light" panose="020F0302020204030204" pitchFamily="34" charset="0"/>
                        </a:rPr>
                        <a:t>414</a:t>
                      </a:r>
                      <a:endParaRPr lang="en-CH" sz="12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55096794"/>
                  </a:ext>
                </a:extLst>
              </a:tr>
              <a:tr h="389273">
                <a:tc>
                  <a:txBody>
                    <a:bodyPr/>
                    <a:lstStyle/>
                    <a:p>
                      <a:pPr algn="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200" b="0" i="1">
                          <a:latin typeface="Calibri Light" panose="020F0302020204030204" pitchFamily="34" charset="0"/>
                          <a:cs typeface="Calibri Light" panose="020F0302020204030204" pitchFamily="34" charset="0"/>
                        </a:rPr>
                        <a:t>Black</a:t>
                      </a: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vMerge="1">
                  <a:txBody>
                    <a:bodyPr/>
                    <a:lstStyle/>
                    <a:p>
                      <a:pPr algn="ctr"/>
                      <a:r>
                        <a:rPr lang="en-US" sz="1200">
                          <a:latin typeface="Calibri Light" panose="020F0302020204030204" pitchFamily="34" charset="0"/>
                          <a:cs typeface="Calibri Light" panose="020F0302020204030204" pitchFamily="34" charset="0"/>
                        </a:rPr>
                        <a:t>11</a:t>
                      </a:r>
                      <a:endParaRPr lang="en-CH" sz="12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tc hMerge="1" vMerge="1">
                  <a:txBody>
                    <a:bodyPr/>
                    <a:lstStyle/>
                    <a:p>
                      <a:pPr algn="ctr"/>
                      <a:r>
                        <a:rPr lang="en-US" sz="1200">
                          <a:latin typeface="Calibri Light" panose="020F0302020204030204" pitchFamily="34" charset="0"/>
                          <a:cs typeface="Calibri Light" panose="020F0302020204030204" pitchFamily="34" charset="0"/>
                        </a:rPr>
                        <a:t>37</a:t>
                      </a:r>
                      <a:endParaRPr lang="en-CH" sz="12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83658659"/>
                  </a:ext>
                </a:extLst>
              </a:tr>
              <a:tr h="389273">
                <a:tc>
                  <a:txBody>
                    <a:bodyPr/>
                    <a:lstStyle/>
                    <a:p>
                      <a:pPr algn="r"/>
                      <a:r>
                        <a:rPr lang="en-US" sz="1200" b="0" i="1">
                          <a:latin typeface="Calibri Light" panose="020F0302020204030204" pitchFamily="34" charset="0"/>
                          <a:cs typeface="Calibri Light" panose="020F0302020204030204" pitchFamily="34" charset="0"/>
                        </a:rPr>
                        <a:t>Black</a:t>
                      </a: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200" b="0" i="1">
                          <a:latin typeface="Calibri Light" panose="020F0302020204030204" pitchFamily="34" charset="0"/>
                          <a:cs typeface="Calibri Light" panose="020F0302020204030204" pitchFamily="34" charset="0"/>
                        </a:rPr>
                        <a:t>White</a:t>
                      </a: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rowSpan="2"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latin typeface="Calibri Light" panose="020F0302020204030204" pitchFamily="34" charset="0"/>
                          <a:cs typeface="Calibri Light" panose="020F0302020204030204" pitchFamily="34" charset="0"/>
                        </a:rPr>
                        <a:t>OR = 0.921</a:t>
                      </a:r>
                      <a:endParaRPr lang="en-CH" sz="12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rowSpan="2" hMerge="1">
                  <a:txBody>
                    <a:bodyPr/>
                    <a:lstStyle/>
                    <a:p>
                      <a:pPr algn="ctr"/>
                      <a:endParaRPr lang="en-CH" sz="12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651271720"/>
                  </a:ext>
                </a:extLst>
              </a:tr>
              <a:tr h="389273">
                <a:tc>
                  <a:txBody>
                    <a:bodyPr/>
                    <a:lstStyle/>
                    <a:p>
                      <a:pPr algn="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200" b="0" i="1">
                          <a:latin typeface="Calibri Light" panose="020F0302020204030204" pitchFamily="34" charset="0"/>
                          <a:cs typeface="Calibri Light" panose="020F0302020204030204" pitchFamily="34" charset="0"/>
                        </a:rPr>
                        <a:t>Black</a:t>
                      </a: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gridSpan="2" vMerge="1">
                  <a:txBody>
                    <a:bodyPr/>
                    <a:lstStyle/>
                    <a:p>
                      <a:pPr algn="ctr"/>
                      <a:endParaRPr lang="en-CH" sz="12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vMerge="1">
                  <a:txBody>
                    <a:bodyPr/>
                    <a:lstStyle/>
                    <a:p>
                      <a:pPr algn="ctr"/>
                      <a:endParaRPr lang="en-CH" sz="12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260953392"/>
                  </a:ext>
                </a:extLst>
              </a:tr>
              <a:tr h="389273">
                <a:tc>
                  <a:txBody>
                    <a:bodyPr/>
                    <a:lstStyle/>
                    <a:p>
                      <a:pPr algn="r"/>
                      <a:r>
                        <a:rPr lang="en-US" sz="1200" b="1">
                          <a:latin typeface="Calibri Light" panose="020F0302020204030204" pitchFamily="34" charset="0"/>
                          <a:cs typeface="Calibri Light" panose="020F0302020204030204" pitchFamily="34" charset="0"/>
                        </a:rPr>
                        <a:t>Total</a:t>
                      </a:r>
                      <a:endParaRPr lang="en-CH" sz="12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r"/>
                      <a:r>
                        <a:rPr lang="en-US" sz="1200" b="0" i="1">
                          <a:latin typeface="Calibri Light" panose="020F0302020204030204" pitchFamily="34" charset="0"/>
                          <a:cs typeface="Calibri Light" panose="020F0302020204030204" pitchFamily="34" charset="0"/>
                        </a:rPr>
                        <a:t>White</a:t>
                      </a: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rowSpan="2"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latin typeface="Calibri Light" panose="020F0302020204030204" pitchFamily="34" charset="0"/>
                          <a:cs typeface="Calibri Light" panose="020F0302020204030204" pitchFamily="34" charset="0"/>
                        </a:rPr>
                        <a:t>OR = 1.540</a:t>
                      </a:r>
                      <a:endParaRPr lang="en-CH" sz="1200">
                        <a:latin typeface="Calibri Light" panose="020F0302020204030204" pitchFamily="34" charset="0"/>
                        <a:cs typeface="Calibri Light" panose="020F0302020204030204" pitchFamily="34" charset="0"/>
                      </a:endParaRPr>
                    </a:p>
                    <a:p>
                      <a:pPr algn="ctr"/>
                      <a:endParaRPr lang="en-CH" sz="12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rowSpan="2" hMerge="1">
                  <a:txBody>
                    <a:bodyPr/>
                    <a:lstStyle/>
                    <a:p>
                      <a:pPr algn="ctr"/>
                      <a:endParaRPr lang="en-CH" sz="12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extLst>
                  <a:ext uri="{0D108BD9-81ED-4DB2-BD59-A6C34878D82A}">
                    <a16:rowId xmlns:a16="http://schemas.microsoft.com/office/drawing/2014/main" val="1083188595"/>
                  </a:ext>
                </a:extLst>
              </a:tr>
              <a:tr h="389273">
                <a:tc>
                  <a:txBody>
                    <a:bodyPr/>
                    <a:lstStyle/>
                    <a:p>
                      <a:pPr algn="r"/>
                      <a:endParaRPr lang="en-CH" sz="1200" b="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r"/>
                      <a:r>
                        <a:rPr lang="en-US" sz="1200" b="0" i="1">
                          <a:latin typeface="Calibri Light" panose="020F0302020204030204" pitchFamily="34" charset="0"/>
                          <a:cs typeface="Calibri Light" panose="020F0302020204030204" pitchFamily="34" charset="0"/>
                        </a:rPr>
                        <a:t>Black</a:t>
                      </a:r>
                      <a:endParaRPr lang="en-CH" sz="1200" b="0" i="1">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gridSpan="2" vMerge="1">
                  <a:txBody>
                    <a:bodyPr/>
                    <a:lstStyle/>
                    <a:p>
                      <a:pPr algn="ctr"/>
                      <a:endParaRPr lang="en-CH" sz="12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tc hMerge="1" vMerge="1">
                  <a:txBody>
                    <a:bodyPr/>
                    <a:lstStyle/>
                    <a:p>
                      <a:pPr algn="ctr"/>
                      <a:endParaRPr lang="en-CH" sz="120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85000"/>
                      </a:schemeClr>
                    </a:solidFill>
                  </a:tcPr>
                </a:tc>
                <a:extLst>
                  <a:ext uri="{0D108BD9-81ED-4DB2-BD59-A6C34878D82A}">
                    <a16:rowId xmlns:a16="http://schemas.microsoft.com/office/drawing/2014/main" val="2434961363"/>
                  </a:ext>
                </a:extLst>
              </a:tr>
            </a:tbl>
          </a:graphicData>
        </a:graphic>
      </p:graphicFrame>
    </p:spTree>
    <p:extLst>
      <p:ext uri="{BB962C8B-B14F-4D97-AF65-F5344CB8AC3E}">
        <p14:creationId xmlns:p14="http://schemas.microsoft.com/office/powerpoint/2010/main" val="22622288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58</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Simpson's paradox</a:t>
            </a:r>
            <a:endParaRPr lang="en-GB" sz="320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8928992" cy="4925144"/>
          </a:xfrm>
        </p:spPr>
        <p:txBody>
          <a:bodyPr>
            <a:normAutofit/>
          </a:bodyPr>
          <a:lstStyle/>
          <a:p>
            <a:r>
              <a:rPr lang="en-US" sz="1600">
                <a:latin typeface="Calibri Light" panose="020F0302020204030204" pitchFamily="34" charset="0"/>
                <a:cs typeface="Calibri Light" panose="020F0302020204030204" pitchFamily="34" charset="0"/>
              </a:rPr>
              <a:t>The preceding effect reversal is an example of </a:t>
            </a:r>
            <a:r>
              <a:rPr lang="en-US" sz="1600">
                <a:solidFill>
                  <a:srgbClr val="0070C0"/>
                </a:solidFill>
                <a:latin typeface="Calibri Light" panose="020F0302020204030204" pitchFamily="34" charset="0"/>
                <a:cs typeface="Calibri Light" panose="020F0302020204030204" pitchFamily="34" charset="0"/>
              </a:rPr>
              <a:t>Simpson's paradox</a:t>
            </a:r>
            <a:r>
              <a:rPr lang="en-US" sz="1600">
                <a:latin typeface="Calibri Light" panose="020F0302020204030204" pitchFamily="34" charset="0"/>
                <a:cs typeface="Calibri Light" panose="020F0302020204030204" pitchFamily="34" charset="0"/>
              </a:rPr>
              <a:t>, where a marginal bivariate association (black slope) reverses direction when adjusted for a third variable (colored slopes):</a:t>
            </a:r>
            <a:endParaRPr lang="fr-CH" sz="1600" dirty="0">
              <a:latin typeface="Calibri Light" panose="020F0302020204030204" pitchFamily="34" charset="0"/>
              <a:cs typeface="Calibri Light" panose="020F0302020204030204" pitchFamily="34" charset="0"/>
            </a:endParaRPr>
          </a:p>
        </p:txBody>
      </p:sp>
      <p:pic>
        <p:nvPicPr>
          <p:cNvPr id="5" name="Picture 4">
            <a:extLst>
              <a:ext uri="{FF2B5EF4-FFF2-40B4-BE49-F238E27FC236}">
                <a16:creationId xmlns:a16="http://schemas.microsoft.com/office/drawing/2014/main" id="{3CCF72AB-3133-46C2-9A98-D6EAC536C2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416" y="2381260"/>
            <a:ext cx="7740860" cy="4149719"/>
          </a:xfrm>
          <a:prstGeom prst="rect">
            <a:avLst/>
          </a:prstGeom>
        </p:spPr>
      </p:pic>
      <p:cxnSp>
        <p:nvCxnSpPr>
          <p:cNvPr id="8" name="Straight Connector 7">
            <a:extLst>
              <a:ext uri="{FF2B5EF4-FFF2-40B4-BE49-F238E27FC236}">
                <a16:creationId xmlns:a16="http://schemas.microsoft.com/office/drawing/2014/main" id="{022907A2-280D-4238-B729-EDFE6563A129}"/>
              </a:ext>
            </a:extLst>
          </p:cNvPr>
          <p:cNvCxnSpPr>
            <a:cxnSpLocks/>
          </p:cNvCxnSpPr>
          <p:nvPr/>
        </p:nvCxnSpPr>
        <p:spPr>
          <a:xfrm>
            <a:off x="1415480" y="3140968"/>
            <a:ext cx="7056784" cy="19442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FF99C42-FD74-4C8F-AF0B-8F8DF255B5F2}"/>
              </a:ext>
            </a:extLst>
          </p:cNvPr>
          <p:cNvSpPr txBox="1"/>
          <p:nvPr/>
        </p:nvSpPr>
        <p:spPr>
          <a:xfrm>
            <a:off x="9566372" y="2555031"/>
            <a:ext cx="829073" cy="307777"/>
          </a:xfrm>
          <a:prstGeom prst="rect">
            <a:avLst/>
          </a:prstGeom>
          <a:noFill/>
        </p:spPr>
        <p:txBody>
          <a:bodyPr wrap="none" rtlCol="0">
            <a:spAutoFit/>
          </a:bodyPr>
          <a:lstStyle/>
          <a:p>
            <a:r>
              <a:rPr lang="en-US" sz="1400">
                <a:latin typeface="Courier New" panose="02070309020205020404" pitchFamily="49" charset="0"/>
                <a:cs typeface="Courier New" panose="02070309020205020404" pitchFamily="49" charset="0"/>
              </a:rPr>
              <a:t>Y ~ X1</a:t>
            </a:r>
            <a:endParaRPr lang="en-CH" sz="1400">
              <a:latin typeface="Courier New" panose="02070309020205020404" pitchFamily="49" charset="0"/>
              <a:cs typeface="Courier New" panose="02070309020205020404" pitchFamily="49" charset="0"/>
            </a:endParaRPr>
          </a:p>
        </p:txBody>
      </p:sp>
      <p:sp>
        <p:nvSpPr>
          <p:cNvPr id="14" name="TextBox 13">
            <a:extLst>
              <a:ext uri="{FF2B5EF4-FFF2-40B4-BE49-F238E27FC236}">
                <a16:creationId xmlns:a16="http://schemas.microsoft.com/office/drawing/2014/main" id="{90F6C50F-A9A6-4FDF-9993-7FB99B0D4FC4}"/>
              </a:ext>
            </a:extLst>
          </p:cNvPr>
          <p:cNvSpPr txBox="1"/>
          <p:nvPr/>
        </p:nvSpPr>
        <p:spPr>
          <a:xfrm>
            <a:off x="9566372" y="2924944"/>
            <a:ext cx="1366080" cy="307777"/>
          </a:xfrm>
          <a:prstGeom prst="rect">
            <a:avLst/>
          </a:prstGeom>
          <a:noFill/>
        </p:spPr>
        <p:txBody>
          <a:bodyPr wrap="none" rtlCol="0">
            <a:spAutoFit/>
          </a:bodyPr>
          <a:lstStyle/>
          <a:p>
            <a:r>
              <a:rPr lang="en-US" sz="1400">
                <a:latin typeface="Courier New" panose="02070309020205020404" pitchFamily="49" charset="0"/>
                <a:cs typeface="Courier New" panose="02070309020205020404" pitchFamily="49" charset="0"/>
              </a:rPr>
              <a:t>Y ~ X1 + X2</a:t>
            </a:r>
            <a:endParaRPr lang="en-CH" sz="1400">
              <a:latin typeface="Courier New" panose="02070309020205020404" pitchFamily="49" charset="0"/>
              <a:cs typeface="Courier New" panose="02070309020205020404" pitchFamily="49" charset="0"/>
            </a:endParaRPr>
          </a:p>
        </p:txBody>
      </p:sp>
      <p:sp>
        <p:nvSpPr>
          <p:cNvPr id="9" name="Rectangle 8">
            <a:extLst>
              <a:ext uri="{FF2B5EF4-FFF2-40B4-BE49-F238E27FC236}">
                <a16:creationId xmlns:a16="http://schemas.microsoft.com/office/drawing/2014/main" id="{3A924FB0-6DC7-4202-BD80-189CA9CAC156}"/>
              </a:ext>
            </a:extLst>
          </p:cNvPr>
          <p:cNvSpPr/>
          <p:nvPr/>
        </p:nvSpPr>
        <p:spPr>
          <a:xfrm>
            <a:off x="8868308" y="2636912"/>
            <a:ext cx="567820"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Rectangle 14">
            <a:extLst>
              <a:ext uri="{FF2B5EF4-FFF2-40B4-BE49-F238E27FC236}">
                <a16:creationId xmlns:a16="http://schemas.microsoft.com/office/drawing/2014/main" id="{E17D1C1A-4718-48E3-9E6C-37B5C30F712F}"/>
              </a:ext>
            </a:extLst>
          </p:cNvPr>
          <p:cNvSpPr/>
          <p:nvPr/>
        </p:nvSpPr>
        <p:spPr>
          <a:xfrm>
            <a:off x="8868308" y="3007598"/>
            <a:ext cx="567820" cy="144016"/>
          </a:xfrm>
          <a:prstGeom prst="rect">
            <a:avLst/>
          </a:prstGeom>
          <a:gradFill flip="none" rotWithShape="1">
            <a:gsLst>
              <a:gs pos="12000">
                <a:srgbClr val="CC9900"/>
              </a:gs>
              <a:gs pos="31000">
                <a:schemeClr val="accent3">
                  <a:lumMod val="75000"/>
                </a:schemeClr>
              </a:gs>
              <a:gs pos="100000">
                <a:schemeClr val="accent2">
                  <a:lumMod val="75000"/>
                </a:schemeClr>
              </a:gs>
              <a:gs pos="75000">
                <a:schemeClr val="accent1">
                  <a:lumMod val="75000"/>
                </a:schemeClr>
              </a:gs>
              <a:gs pos="53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0106887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59</a:t>
            </a:fld>
            <a:endParaRPr lang="en-GB"/>
          </a:p>
        </p:txBody>
      </p: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Simpson's paradox</a:t>
            </a:r>
            <a:endParaRPr lang="en-GB" sz="320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8928992" cy="4925144"/>
          </a:xfrm>
        </p:spPr>
        <p:txBody>
          <a:bodyPr>
            <a:normAutofit/>
          </a:bodyPr>
          <a:lstStyle/>
          <a:p>
            <a:r>
              <a:rPr lang="en-US" sz="1600">
                <a:latin typeface="Calibri Light" panose="020F0302020204030204" pitchFamily="34" charset="0"/>
                <a:cs typeface="Calibri Light" panose="020F0302020204030204" pitchFamily="34" charset="0"/>
              </a:rPr>
              <a:t>The relevant Poisson GLM models for the preceding example are as follows:</a:t>
            </a: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The conditional death penalty × race defendant association can be extracted both from model II and III, as the death penalty × race defendant two-way interaction in the Type II ANOVA breakdown. Model III differs only from II in that it allows the death penalty × race defendant association to be </a:t>
            </a:r>
            <a:r>
              <a:rPr lang="en-US" sz="1600" i="1">
                <a:latin typeface="Calibri Light" panose="020F0302020204030204" pitchFamily="34" charset="0"/>
                <a:cs typeface="Calibri Light" panose="020F0302020204030204" pitchFamily="34" charset="0"/>
              </a:rPr>
              <a:t>modified</a:t>
            </a:r>
            <a:r>
              <a:rPr lang="en-US" sz="1600">
                <a:latin typeface="Calibri Light" panose="020F0302020204030204" pitchFamily="34" charset="0"/>
                <a:cs typeface="Calibri Light" panose="020F0302020204030204" pitchFamily="34" charset="0"/>
              </a:rPr>
              <a:t> by levels of race victim (i.e., the three-way interaction).</a:t>
            </a:r>
            <a:endParaRPr lang="fr-CH" sz="1600" dirty="0">
              <a:latin typeface="Calibri Light" panose="020F0302020204030204" pitchFamily="34" charset="0"/>
              <a:cs typeface="Calibri Light" panose="020F0302020204030204" pitchFamily="34" charset="0"/>
            </a:endParaRPr>
          </a:p>
        </p:txBody>
      </p:sp>
      <p:graphicFrame>
        <p:nvGraphicFramePr>
          <p:cNvPr id="7" name="Table 4">
            <a:extLst>
              <a:ext uri="{FF2B5EF4-FFF2-40B4-BE49-F238E27FC236}">
                <a16:creationId xmlns:a16="http://schemas.microsoft.com/office/drawing/2014/main" id="{FDD436FB-C7B6-4B84-9FB7-E9BF0562A1BA}"/>
              </a:ext>
            </a:extLst>
          </p:cNvPr>
          <p:cNvGraphicFramePr>
            <a:graphicFrameLocks noGrp="1"/>
          </p:cNvGraphicFramePr>
          <p:nvPr>
            <p:extLst>
              <p:ext uri="{D42A27DB-BD31-4B8C-83A1-F6EECF244321}">
                <p14:modId xmlns:p14="http://schemas.microsoft.com/office/powerpoint/2010/main" val="4190033452"/>
              </p:ext>
            </p:extLst>
          </p:nvPr>
        </p:nvGraphicFramePr>
        <p:xfrm>
          <a:off x="1199456" y="2287627"/>
          <a:ext cx="9612000" cy="2282745"/>
        </p:xfrm>
        <a:graphic>
          <a:graphicData uri="http://schemas.openxmlformats.org/drawingml/2006/table">
            <a:tbl>
              <a:tblPr firstRow="1" bandRow="1">
                <a:tableStyleId>{2D5ABB26-0587-4C30-8999-92F81FD0307C}</a:tableStyleId>
              </a:tblPr>
              <a:tblGrid>
                <a:gridCol w="612000">
                  <a:extLst>
                    <a:ext uri="{9D8B030D-6E8A-4147-A177-3AD203B41FA5}">
                      <a16:colId xmlns:a16="http://schemas.microsoft.com/office/drawing/2014/main" val="3455246934"/>
                    </a:ext>
                  </a:extLst>
                </a:gridCol>
                <a:gridCol w="4464000">
                  <a:extLst>
                    <a:ext uri="{9D8B030D-6E8A-4147-A177-3AD203B41FA5}">
                      <a16:colId xmlns:a16="http://schemas.microsoft.com/office/drawing/2014/main" val="2706387891"/>
                    </a:ext>
                  </a:extLst>
                </a:gridCol>
                <a:gridCol w="4536000">
                  <a:extLst>
                    <a:ext uri="{9D8B030D-6E8A-4147-A177-3AD203B41FA5}">
                      <a16:colId xmlns:a16="http://schemas.microsoft.com/office/drawing/2014/main" val="2554139677"/>
                    </a:ext>
                  </a:extLst>
                </a:gridCol>
              </a:tblGrid>
              <a:tr h="405361">
                <a:tc>
                  <a:txBody>
                    <a:bodyPr/>
                    <a:lstStyle/>
                    <a:p>
                      <a:r>
                        <a:rPr lang="en-US" sz="1100" b="1">
                          <a:latin typeface="Calibri Light" panose="020F0302020204030204" pitchFamily="34" charset="0"/>
                          <a:cs typeface="Calibri Light" panose="020F0302020204030204" pitchFamily="34" charset="0"/>
                        </a:rPr>
                        <a:t>Model</a:t>
                      </a:r>
                      <a:endParaRPr lang="en-CH" sz="1100" b="1">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b="1">
                          <a:latin typeface="Calibri Light" panose="020F0302020204030204" pitchFamily="34" charset="0"/>
                          <a:cs typeface="Calibri Light" panose="020F0302020204030204" pitchFamily="34" charset="0"/>
                        </a:rPr>
                        <a:t>R formula</a:t>
                      </a:r>
                      <a:endParaRPr lang="en-CH" sz="1100" b="1">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b="1">
                          <a:latin typeface="Calibri Light" panose="020F0302020204030204" pitchFamily="34" charset="0"/>
                          <a:cs typeface="Calibri Light" panose="020F0302020204030204" pitchFamily="34" charset="0"/>
                        </a:rPr>
                        <a:t>Effect</a:t>
                      </a:r>
                      <a:endParaRPr lang="en-CH" sz="1100" b="1">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8567407"/>
                  </a:ext>
                </a:extLst>
              </a:tr>
              <a:tr h="4053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latin typeface="Courier New" panose="02070309020205020404" pitchFamily="49" charset="0"/>
                          <a:cs typeface="Courier New" panose="02070309020205020404" pitchFamily="49" charset="0"/>
                        </a:rPr>
                        <a:t>I</a:t>
                      </a:r>
                      <a:endParaRPr lang="en-CH" sz="1100">
                        <a:latin typeface="Courier New" panose="02070309020205020404" pitchFamily="49" charset="0"/>
                        <a:cs typeface="Courier New" panose="02070309020205020404" pitchFamily="49" charset="0"/>
                      </a:endParaRPr>
                    </a:p>
                  </a:txBody>
                  <a:tcPr anchor="ct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a:latin typeface="Courier New" panose="02070309020205020404" pitchFamily="49" charset="0"/>
                          <a:cs typeface="Courier New" panose="02070309020205020404" pitchFamily="49" charset="0"/>
                        </a:rPr>
                        <a:t>Freq ~ Death_penalty*Race_defendant</a:t>
                      </a:r>
                      <a:endParaRPr lang="en-CH" sz="1050">
                        <a:latin typeface="Courier New" panose="02070309020205020404" pitchFamily="49" charset="0"/>
                        <a:cs typeface="Courier New" panose="02070309020205020404" pitchFamily="49" charset="0"/>
                      </a:endParaRPr>
                    </a:p>
                  </a:txBody>
                  <a:tcPr anchor="ctr">
                    <a:lnT w="12700" cap="flat" cmpd="sng" algn="ctr">
                      <a:solidFill>
                        <a:schemeClr val="tx1"/>
                      </a:solidFill>
                      <a:prstDash val="solid"/>
                      <a:round/>
                      <a:headEnd type="none" w="med" len="med"/>
                      <a:tailEnd type="none" w="med" len="med"/>
                    </a:lnT>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latin typeface="Calibri Light" panose="020F0302020204030204" pitchFamily="34" charset="0"/>
                          <a:cs typeface="Calibri Light" panose="020F0302020204030204" pitchFamily="34" charset="0"/>
                        </a:rPr>
                        <a:t>Marginal/unconditional effect of death penalty × race defendant</a:t>
                      </a:r>
                      <a:endParaRPr lang="en-CH" sz="1100">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65042668"/>
                  </a:ext>
                </a:extLst>
              </a:tr>
              <a:tr h="6587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Courier New" panose="02070309020205020404" pitchFamily="49" charset="0"/>
                          <a:cs typeface="Courier New" panose="02070309020205020404" pitchFamily="49" charset="0"/>
                        </a:rPr>
                        <a:t>II</a:t>
                      </a:r>
                      <a:endParaRPr lang="en-CH" sz="1100" b="0">
                        <a:solidFill>
                          <a:schemeClr val="tx1"/>
                        </a:solidFill>
                        <a:latin typeface="Courier New" panose="02070309020205020404" pitchFamily="49" charset="0"/>
                        <a:cs typeface="Courier New" panose="02070309020205020404" pitchFamily="49"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Courier New" panose="02070309020205020404" pitchFamily="49" charset="0"/>
                          <a:cs typeface="Courier New" panose="02070309020205020404" pitchFamily="49" charset="0"/>
                        </a:rPr>
                        <a:t>Freq ~ (Death_penalty+Race_defendant+Race_victim)^2</a:t>
                      </a:r>
                      <a:endParaRPr lang="en-CH" sz="1050" b="0">
                        <a:solidFill>
                          <a:schemeClr val="tx1"/>
                        </a:solidFill>
                        <a:latin typeface="Courier New" panose="02070309020205020404" pitchFamily="49" charset="0"/>
                        <a:cs typeface="Courier New" panose="02070309020205020404" pitchFamily="49" charset="0"/>
                      </a:endParaRPr>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latin typeface="Calibri Light" panose="020F0302020204030204" pitchFamily="34" charset="0"/>
                          <a:cs typeface="Calibri Light" panose="020F0302020204030204" pitchFamily="34" charset="0"/>
                        </a:rPr>
                        <a:t>Conditional effect of death penalty × race defendant by race victim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latin typeface="Calibri Light" panose="020F0302020204030204" pitchFamily="34" charset="0"/>
                          <a:cs typeface="Calibri Light" panose="020F0302020204030204" pitchFamily="34" charset="0"/>
                        </a:rPr>
                        <a:t>Homogeneous death penalty × race defendant effect across race victim</a:t>
                      </a:r>
                    </a:p>
                  </a:txBody>
                  <a:tcPr anchor="ctr"/>
                </a:tc>
                <a:extLst>
                  <a:ext uri="{0D108BD9-81ED-4DB2-BD59-A6C34878D82A}">
                    <a16:rowId xmlns:a16="http://schemas.microsoft.com/office/drawing/2014/main" val="2452307500"/>
                  </a:ext>
                </a:extLst>
              </a:tr>
              <a:tr h="8133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Courier New" panose="02070309020205020404" pitchFamily="49" charset="0"/>
                          <a:cs typeface="Courier New" panose="02070309020205020404" pitchFamily="49" charset="0"/>
                        </a:rPr>
                        <a:t>III</a:t>
                      </a:r>
                      <a:endParaRPr lang="en-CH" sz="1100" b="0">
                        <a:solidFill>
                          <a:schemeClr val="tx1"/>
                        </a:solidFill>
                        <a:latin typeface="Courier New" panose="02070309020205020404" pitchFamily="49" charset="0"/>
                        <a:cs typeface="Courier New" panose="02070309020205020404" pitchFamily="49"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Courier New" panose="02070309020205020404" pitchFamily="49" charset="0"/>
                          <a:cs typeface="Courier New" panose="02070309020205020404" pitchFamily="49" charset="0"/>
                        </a:rPr>
                        <a:t>Freq ~ Death_penalty*Race_defendant*Race_victim</a:t>
                      </a:r>
                      <a:endParaRPr lang="en-CH" sz="1050" b="0">
                        <a:solidFill>
                          <a:schemeClr val="tx1"/>
                        </a:solidFill>
                        <a:latin typeface="Courier New" panose="02070309020205020404" pitchFamily="49" charset="0"/>
                        <a:cs typeface="Courier New" panose="02070309020205020404" pitchFamily="49" charset="0"/>
                      </a:endParaRPr>
                    </a:p>
                  </a:txBody>
                  <a:tcPr anchor="ctr">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latin typeface="Calibri Light" panose="020F0302020204030204" pitchFamily="34" charset="0"/>
                          <a:cs typeface="Calibri Light" panose="020F0302020204030204" pitchFamily="34" charset="0"/>
                        </a:rPr>
                        <a:t>Conditional effect of death penalty × race defendant by race victim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latin typeface="Calibri Light" panose="020F0302020204030204" pitchFamily="34" charset="0"/>
                          <a:cs typeface="Calibri Light" panose="020F0302020204030204" pitchFamily="34" charset="0"/>
                        </a:rPr>
                        <a:t>Heterogeneous death penalty × race defendant effect across race victim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latin typeface="Calibri Light" panose="020F0302020204030204" pitchFamily="34" charset="0"/>
                          <a:cs typeface="Calibri Light" panose="020F0302020204030204" pitchFamily="34" charset="0"/>
                        </a:rPr>
                        <a:t>Saturated model</a:t>
                      </a:r>
                      <a:endParaRPr lang="en-CH" sz="1100">
                        <a:latin typeface="Calibri Light" panose="020F0302020204030204" pitchFamily="34" charset="0"/>
                        <a:cs typeface="Calibri Light" panose="020F030202020403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7845737"/>
                  </a:ext>
                </a:extLst>
              </a:tr>
            </a:tbl>
          </a:graphicData>
        </a:graphic>
      </p:graphicFrame>
      <p:cxnSp>
        <p:nvCxnSpPr>
          <p:cNvPr id="8" name="Straight Connector 7">
            <a:extLst>
              <a:ext uri="{FF2B5EF4-FFF2-40B4-BE49-F238E27FC236}">
                <a16:creationId xmlns:a16="http://schemas.microsoft.com/office/drawing/2014/main" id="{89C9A0CB-1F2D-4F33-8A7A-F43B837A48B2}"/>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0902935-F35A-4B0D-B725-BC282AAA662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Tree>
    <p:extLst>
      <p:ext uri="{BB962C8B-B14F-4D97-AF65-F5344CB8AC3E}">
        <p14:creationId xmlns:p14="http://schemas.microsoft.com/office/powerpoint/2010/main" val="2434915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6624736" cy="4925144"/>
          </a:xfrm>
        </p:spPr>
        <p:txBody>
          <a:bodyPr>
            <a:normAutofit/>
          </a:bodyPr>
          <a:lstStyle/>
          <a:p>
            <a:r>
              <a:rPr lang="en-GB" sz="1600" dirty="0" err="1">
                <a:solidFill>
                  <a:srgbClr val="0070C0"/>
                </a:solidFill>
                <a:latin typeface="Calibri Light" panose="020F0302020204030204" pitchFamily="34" charset="0"/>
                <a:cs typeface="Calibri Light" panose="020F0302020204030204" pitchFamily="34" charset="0"/>
              </a:rPr>
              <a:t>Rosseel</a:t>
            </a:r>
            <a:r>
              <a:rPr lang="en-GB" sz="1600" dirty="0">
                <a:solidFill>
                  <a:srgbClr val="0070C0"/>
                </a:solidFill>
                <a:latin typeface="Calibri Light" panose="020F0302020204030204" pitchFamily="34" charset="0"/>
                <a:cs typeface="Calibri Light" panose="020F0302020204030204" pitchFamily="34" charset="0"/>
              </a:rPr>
              <a:t>, Y. (2008). </a:t>
            </a:r>
            <a:r>
              <a:rPr lang="en-GB" sz="1600" i="1" dirty="0">
                <a:solidFill>
                  <a:srgbClr val="0070C0"/>
                </a:solidFill>
                <a:latin typeface="Calibri Light" panose="020F0302020204030204" pitchFamily="34" charset="0"/>
                <a:cs typeface="Calibri Light" panose="020F0302020204030204" pitchFamily="34" charset="0"/>
              </a:rPr>
              <a:t>Categorical Data Analysis. </a:t>
            </a:r>
            <a:r>
              <a:rPr lang="en-GB" sz="1600" dirty="0">
                <a:solidFill>
                  <a:srgbClr val="0070C0"/>
                </a:solidFill>
                <a:latin typeface="Calibri Light" panose="020F0302020204030204" pitchFamily="34" charset="0"/>
                <a:cs typeface="Calibri Light" panose="020F0302020204030204" pitchFamily="34" charset="0"/>
              </a:rPr>
              <a:t>Course slides for the Master in Statistical Data Analysis. University of Ghent, 2008–2009.</a:t>
            </a:r>
          </a:p>
          <a:p>
            <a:endParaRPr lang="en-GB" sz="16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I have shared in the </a:t>
            </a:r>
            <a:r>
              <a:rPr lang="en-US" sz="1600" dirty="0" err="1">
                <a:latin typeface="Calibri Light" panose="020F0302020204030204" pitchFamily="34" charset="0"/>
                <a:cs typeface="Calibri Light" panose="020F0302020204030204" pitchFamily="34" charset="0"/>
              </a:rPr>
              <a:t>dropbox</a:t>
            </a:r>
            <a:r>
              <a:rPr lang="en-US" sz="1600" dirty="0">
                <a:latin typeface="Calibri Light" panose="020F0302020204030204" pitchFamily="34" charset="0"/>
                <a:cs typeface="Calibri Light" panose="020F0302020204030204" pitchFamily="34" charset="0"/>
              </a:rPr>
              <a:t> folder slides of the course Categorical Data Analysis (</a:t>
            </a:r>
            <a:r>
              <a:rPr lang="en-GB" sz="1600" dirty="0">
                <a:latin typeface="Calibri Light" panose="020F0302020204030204" pitchFamily="34" charset="0"/>
                <a:cs typeface="Calibri Light" panose="020F0302020204030204" pitchFamily="34" charset="0"/>
              </a:rPr>
              <a:t>2008–2009), which I followed in my master studies on statistics.</a:t>
            </a:r>
          </a:p>
          <a:p>
            <a:endParaRPr lang="en-GB" sz="1600" dirty="0">
              <a:latin typeface="Calibri Light" panose="020F0302020204030204" pitchFamily="34" charset="0"/>
              <a:cs typeface="Calibri Light" panose="020F0302020204030204" pitchFamily="34" charset="0"/>
            </a:endParaRPr>
          </a:p>
          <a:p>
            <a:r>
              <a:rPr lang="en-GB" sz="1600" dirty="0">
                <a:latin typeface="Calibri Light" panose="020F0302020204030204" pitchFamily="34" charset="0"/>
                <a:cs typeface="Calibri Light" panose="020F0302020204030204" pitchFamily="34" charset="0"/>
              </a:rPr>
              <a:t>These slides broadly follow the outline of </a:t>
            </a:r>
            <a:r>
              <a:rPr lang="en-GB" sz="1600" dirty="0" err="1">
                <a:latin typeface="Calibri Light" panose="020F0302020204030204" pitchFamily="34" charset="0"/>
                <a:cs typeface="Calibri Light" panose="020F0302020204030204" pitchFamily="34" charset="0"/>
              </a:rPr>
              <a:t>Agresti</a:t>
            </a:r>
            <a:r>
              <a:rPr lang="en-GB" sz="1600" dirty="0">
                <a:latin typeface="Calibri Light" panose="020F0302020204030204" pitchFamily="34" charset="0"/>
                <a:cs typeface="Calibri Light" panose="020F0302020204030204" pitchFamily="34" charset="0"/>
              </a:rPr>
              <a:t> (2002), but adapted for teaching and with numerous practical examples in R. My own lecture was partly inspired by this material.</a:t>
            </a:r>
          </a:p>
          <a:p>
            <a:endParaRPr lang="en-GB" sz="1600" dirty="0">
              <a:latin typeface="Calibri Light" panose="020F0302020204030204" pitchFamily="34" charset="0"/>
              <a:cs typeface="Calibri Light" panose="020F0302020204030204" pitchFamily="34" charset="0"/>
            </a:endParaRPr>
          </a:p>
          <a:p>
            <a:r>
              <a:rPr lang="en-GB" sz="1600" dirty="0">
                <a:latin typeface="Calibri Light" panose="020F0302020204030204" pitchFamily="34" charset="0"/>
                <a:cs typeface="Calibri Light" panose="020F0302020204030204" pitchFamily="34" charset="0"/>
              </a:rPr>
              <a:t>The teacher of the Ghent course was Prof. Tom </a:t>
            </a:r>
            <a:r>
              <a:rPr lang="en-GB" sz="1600" dirty="0" err="1">
                <a:latin typeface="Calibri Light" panose="020F0302020204030204" pitchFamily="34" charset="0"/>
                <a:cs typeface="Calibri Light" panose="020F0302020204030204" pitchFamily="34" charset="0"/>
              </a:rPr>
              <a:t>Loeys</a:t>
            </a:r>
            <a:r>
              <a:rPr lang="en-GB" sz="1600" dirty="0">
                <a:latin typeface="Calibri Light" panose="020F0302020204030204" pitchFamily="34" charset="0"/>
                <a:cs typeface="Calibri Light" panose="020F0302020204030204" pitchFamily="34" charset="0"/>
              </a:rPr>
              <a:t> but the slides were originally created by Prof. Yves </a:t>
            </a:r>
            <a:r>
              <a:rPr lang="en-GB" sz="1600" dirty="0" err="1">
                <a:latin typeface="Calibri Light" panose="020F0302020204030204" pitchFamily="34" charset="0"/>
                <a:cs typeface="Calibri Light" panose="020F0302020204030204" pitchFamily="34" charset="0"/>
              </a:rPr>
              <a:t>Rosseel</a:t>
            </a:r>
            <a:r>
              <a:rPr lang="en-GB" sz="1600" dirty="0">
                <a:latin typeface="Calibri Light" panose="020F0302020204030204" pitchFamily="34" charset="0"/>
                <a:cs typeface="Calibri Light" panose="020F0302020204030204" pitchFamily="34" charset="0"/>
              </a:rPr>
              <a:t>, famous as the author of R package </a:t>
            </a:r>
            <a:r>
              <a:rPr lang="en-GB" sz="1600" dirty="0" err="1">
                <a:latin typeface="Courier New" panose="02070309020205020404" pitchFamily="49" charset="0"/>
                <a:cs typeface="Courier New" panose="02070309020205020404" pitchFamily="49" charset="0"/>
              </a:rPr>
              <a:t>lavaan</a:t>
            </a:r>
            <a:r>
              <a:rPr lang="en-GB" sz="1600" dirty="0">
                <a:latin typeface="Calibri Light" panose="020F0302020204030204" pitchFamily="34" charset="0"/>
                <a:cs typeface="Calibri Light" panose="020F0302020204030204" pitchFamily="34" charset="0"/>
              </a:rPr>
              <a:t> for structural equation modelling (SEM).</a:t>
            </a:r>
            <a:endParaRPr lang="en-US" sz="1600" dirty="0">
              <a:latin typeface="Calibri Light" panose="020F0302020204030204" pitchFamily="34" charset="0"/>
              <a:cs typeface="Calibri Light" panose="020F0302020204030204" pitchFamily="34" charset="0"/>
            </a:endParaRPr>
          </a:p>
          <a:p>
            <a:pPr marL="0" indent="0">
              <a:buNone/>
            </a:pPr>
            <a:endParaRPr lang="en-US" sz="1600" dirty="0">
              <a:latin typeface="Calibri Light" panose="020F0302020204030204" pitchFamily="34" charset="0"/>
              <a:cs typeface="Calibri Light" panose="020F0302020204030204" pitchFamily="34" charset="0"/>
            </a:endParaRPr>
          </a:p>
          <a:p>
            <a:endParaRPr lang="en-US"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8424935"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Background literature</a:t>
            </a:r>
            <a:endParaRPr lang="en-GB" sz="3200">
              <a:solidFill>
                <a:schemeClr val="tx2">
                  <a:lumMod val="75000"/>
                </a:schemeClr>
              </a:solidFill>
              <a:latin typeface="Tw Cen MT" panose="020B0602020104020603" pitchFamily="34" charset="0"/>
            </a:endParaRPr>
          </a:p>
        </p:txBody>
      </p:sp>
      <p:pic>
        <p:nvPicPr>
          <p:cNvPr id="8" name="Picture 7">
            <a:extLst>
              <a:ext uri="{FF2B5EF4-FFF2-40B4-BE49-F238E27FC236}">
                <a16:creationId xmlns:a16="http://schemas.microsoft.com/office/drawing/2014/main" id="{F39EFBD8-B364-4FA0-8E09-38B93BE227F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400256" y="1772816"/>
            <a:ext cx="2699998" cy="2037825"/>
          </a:xfrm>
          <a:prstGeom prst="rect">
            <a:avLst/>
          </a:prstGeom>
          <a:effectLst>
            <a:outerShdw blurRad="63500" sx="102000" sy="102000" algn="ctr" rotWithShape="0">
              <a:prstClr val="black">
                <a:alpha val="40000"/>
              </a:prstClr>
            </a:outerShdw>
          </a:effectLst>
        </p:spPr>
      </p:pic>
      <p:cxnSp>
        <p:nvCxnSpPr>
          <p:cNvPr id="10" name="Straight Connector 9">
            <a:extLst>
              <a:ext uri="{FF2B5EF4-FFF2-40B4-BE49-F238E27FC236}">
                <a16:creationId xmlns:a16="http://schemas.microsoft.com/office/drawing/2014/main" id="{1008A55A-6870-4294-9654-5E7987A7008F}"/>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391DB6F3-F7D9-4713-BDD6-F7BFC22451EE}"/>
              </a:ext>
            </a:extLst>
          </p:cNvPr>
          <p:cNvSpPr>
            <a:spLocks noGrp="1"/>
          </p:cNvSpPr>
          <p:nvPr>
            <p:ph type="sldNum" sz="quarter" idx="12"/>
          </p:nvPr>
        </p:nvSpPr>
        <p:spPr/>
        <p:txBody>
          <a:bodyPr/>
          <a:lstStyle/>
          <a:p>
            <a:fld id="{C1FDBBE5-22A6-4526-9CE2-8F57881DBE87}" type="slidenum">
              <a:rPr lang="en-GB" smtClean="0"/>
              <a:t>6</a:t>
            </a:fld>
            <a:endParaRPr lang="en-GB"/>
          </a:p>
        </p:txBody>
      </p:sp>
      <p:pic>
        <p:nvPicPr>
          <p:cNvPr id="4" name="Picture 3">
            <a:extLst>
              <a:ext uri="{FF2B5EF4-FFF2-40B4-BE49-F238E27FC236}">
                <a16:creationId xmlns:a16="http://schemas.microsoft.com/office/drawing/2014/main" id="{80BC99B9-2CBD-4015-B946-8E5C9EEEF49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163320" y="3126365"/>
            <a:ext cx="2497839" cy="187281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028528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60</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Confounding and non-collapsibility</a:t>
            </a:r>
            <a:endParaRPr lang="en-GB" sz="320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8928992" cy="4925144"/>
          </a:xfrm>
        </p:spPr>
        <p:txBody>
          <a:bodyPr>
            <a:normAutofit/>
          </a:bodyPr>
          <a:lstStyle/>
          <a:p>
            <a:r>
              <a:rPr lang="en-US" sz="1600" dirty="0">
                <a:latin typeface="Calibri Light" panose="020F0302020204030204" pitchFamily="34" charset="0"/>
                <a:cs typeface="Calibri Light" panose="020F0302020204030204" pitchFamily="34" charset="0"/>
              </a:rPr>
              <a:t>Factorial breakdowns of log-linear analyses are called </a:t>
            </a:r>
            <a:r>
              <a:rPr lang="en-GB" sz="1600" dirty="0">
                <a:solidFill>
                  <a:srgbClr val="0070C0"/>
                </a:solidFill>
                <a:latin typeface="Calibri Light" panose="020F0302020204030204" pitchFamily="34" charset="0"/>
                <a:cs typeface="Calibri Light" panose="020F0302020204030204" pitchFamily="34" charset="0"/>
              </a:rPr>
              <a:t>“</a:t>
            </a:r>
            <a:r>
              <a:rPr lang="fr-CH" sz="1600" dirty="0" err="1">
                <a:solidFill>
                  <a:srgbClr val="0070C0"/>
                </a:solidFill>
                <a:latin typeface="Calibri Light" panose="020F0302020204030204" pitchFamily="34" charset="0"/>
                <a:cs typeface="Calibri Light" panose="020F0302020204030204" pitchFamily="34" charset="0"/>
              </a:rPr>
              <a:t>analysis</a:t>
            </a:r>
            <a:r>
              <a:rPr lang="fr-CH" sz="1600" dirty="0">
                <a:solidFill>
                  <a:srgbClr val="0070C0"/>
                </a:solidFill>
                <a:latin typeface="Calibri Light" panose="020F0302020204030204" pitchFamily="34" charset="0"/>
                <a:cs typeface="Calibri Light" panose="020F0302020204030204" pitchFamily="34" charset="0"/>
              </a:rPr>
              <a:t> of </a:t>
            </a:r>
            <a:r>
              <a:rPr lang="fr-CH" sz="1600" dirty="0" err="1">
                <a:solidFill>
                  <a:srgbClr val="0070C0"/>
                </a:solidFill>
                <a:latin typeface="Calibri Light" panose="020F0302020204030204" pitchFamily="34" charset="0"/>
                <a:cs typeface="Calibri Light" panose="020F0302020204030204" pitchFamily="34" charset="0"/>
              </a:rPr>
              <a:t>deviance</a:t>
            </a:r>
            <a:r>
              <a:rPr lang="en-GB" sz="1600" dirty="0">
                <a:solidFill>
                  <a:srgbClr val="0070C0"/>
                </a:solidFill>
                <a:latin typeface="Calibri Light" panose="020F0302020204030204" pitchFamily="34" charset="0"/>
                <a:cs typeface="Calibri Light" panose="020F0302020204030204" pitchFamily="34" charset="0"/>
              </a:rPr>
              <a:t>”</a:t>
            </a:r>
            <a:r>
              <a:rPr lang="en-US" sz="1600" dirty="0">
                <a:latin typeface="Calibri Light" panose="020F0302020204030204" pitchFamily="34" charset="0"/>
                <a:cs typeface="Calibri Light" panose="020F0302020204030204" pitchFamily="34" charset="0"/>
              </a:rPr>
              <a:t> in the R output. Very often this term is used interchangeably with analysis of variance (ANOVA). We have also drawn parallels so far between the breakdown of frequency tables and traditional factorial ANOVA for continuous DVs.</a:t>
            </a:r>
          </a:p>
          <a:p>
            <a:endParaRPr lang="en-US" sz="16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However, a critical distinction between the two is that traditional ANOVA is most often applied to experimental designs where the IVs have been </a:t>
            </a:r>
            <a:r>
              <a:rPr lang="en-US" sz="1600" dirty="0">
                <a:solidFill>
                  <a:srgbClr val="0070C0"/>
                </a:solidFill>
                <a:latin typeface="Calibri Light" panose="020F0302020204030204" pitchFamily="34" charset="0"/>
                <a:cs typeface="Calibri Light" panose="020F0302020204030204" pitchFamily="34" charset="0"/>
              </a:rPr>
              <a:t>manipulated orthogonally</a:t>
            </a:r>
            <a:r>
              <a:rPr lang="en-US" sz="1600" dirty="0">
                <a:latin typeface="Calibri Light" panose="020F0302020204030204" pitchFamily="34" charset="0"/>
                <a:cs typeface="Calibri Light" panose="020F0302020204030204" pitchFamily="34" charset="0"/>
              </a:rPr>
              <a:t>. Simpson's paradox is impossible to occur in this scenario because there are no confounding variables in the design.</a:t>
            </a:r>
          </a:p>
          <a:p>
            <a:endParaRPr lang="en-US" sz="16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Frequency tables may give the appearance of an orthogonal design but most often will be purely observational! This is one reason why, e.g., marginal XY associations may change completely when adjusted for a third variable Z.</a:t>
            </a:r>
            <a:endParaRPr lang="fr-CH" sz="1600" dirty="0">
              <a:solidFill>
                <a:srgbClr val="C0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728100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61</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Confounding and non-collapsibility</a:t>
            </a:r>
            <a:endParaRPr lang="en-GB" sz="320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8928992" cy="4925144"/>
          </a:xfrm>
        </p:spPr>
        <p:txBody>
          <a:bodyPr>
            <a:normAutofit/>
          </a:bodyPr>
          <a:lstStyle/>
          <a:p>
            <a:r>
              <a:rPr lang="en-US" sz="1600" dirty="0">
                <a:latin typeface="Calibri Light" panose="020F0302020204030204" pitchFamily="34" charset="0"/>
                <a:cs typeface="Calibri Light" panose="020F0302020204030204" pitchFamily="34" charset="0"/>
              </a:rPr>
              <a:t>Simpson’s paradox can occur even when Z is not confounding the XY association, when the XYZ associations under consideration are odds ratios! This is because </a:t>
            </a:r>
            <a:r>
              <a:rPr lang="en-US" sz="1600" dirty="0">
                <a:solidFill>
                  <a:srgbClr val="FF0000"/>
                </a:solidFill>
                <a:latin typeface="Calibri Light" panose="020F0302020204030204" pitchFamily="34" charset="0"/>
                <a:cs typeface="Calibri Light" panose="020F0302020204030204" pitchFamily="34" charset="0"/>
              </a:rPr>
              <a:t>odds ratios are generally non-collapsible</a:t>
            </a:r>
            <a:r>
              <a:rPr lang="en-US" sz="1600" dirty="0">
                <a:latin typeface="Calibri Light" panose="020F0302020204030204" pitchFamily="34" charset="0"/>
                <a:cs typeface="Calibri Light" panose="020F0302020204030204" pitchFamily="34" charset="0"/>
              </a:rPr>
              <a:t> across levels of a third variable.</a:t>
            </a:r>
          </a:p>
          <a:p>
            <a:endParaRPr lang="en-US" sz="16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As a rule, one should be careful with the choice of whether to interpret marginal or conditional associations in chi-square and log-linear analyses (see </a:t>
            </a:r>
            <a:r>
              <a:rPr lang="en-US" sz="1600" dirty="0" err="1">
                <a:latin typeface="Calibri Light" panose="020F0302020204030204" pitchFamily="34" charset="0"/>
                <a:cs typeface="Calibri Light" panose="020F0302020204030204" pitchFamily="34" charset="0"/>
              </a:rPr>
              <a:t>Hernán</a:t>
            </a:r>
            <a:r>
              <a:rPr lang="en-US" sz="1600" dirty="0">
                <a:latin typeface="Calibri Light" panose="020F0302020204030204" pitchFamily="34" charset="0"/>
                <a:cs typeface="Calibri Light" panose="020F0302020204030204" pitchFamily="34" charset="0"/>
              </a:rPr>
              <a:t>, Clayton &amp; </a:t>
            </a:r>
            <a:r>
              <a:rPr lang="en-US" sz="1600" dirty="0" err="1">
                <a:latin typeface="Calibri Light" panose="020F0302020204030204" pitchFamily="34" charset="0"/>
                <a:cs typeface="Calibri Light" panose="020F0302020204030204" pitchFamily="34" charset="0"/>
              </a:rPr>
              <a:t>Keiding</a:t>
            </a:r>
            <a:r>
              <a:rPr lang="en-US" sz="1600" dirty="0">
                <a:latin typeface="Calibri Light" panose="020F0302020204030204" pitchFamily="34" charset="0"/>
                <a:cs typeface="Calibri Light" panose="020F0302020204030204" pitchFamily="34" charset="0"/>
              </a:rPr>
              <a:t>, 2011, for a discussion).</a:t>
            </a:r>
          </a:p>
          <a:p>
            <a:endParaRPr lang="en-US" sz="16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Non-collapsibility is an important concern when applying models for repeated categorical data (GEE versus GLMM). For GLMMs especially, </a:t>
            </a:r>
            <a:r>
              <a:rPr lang="en-US" sz="1600" b="1" dirty="0">
                <a:solidFill>
                  <a:srgbClr val="C00000"/>
                </a:solidFill>
                <a:latin typeface="Calibri Light" panose="020F0302020204030204" pitchFamily="34" charset="0"/>
                <a:cs typeface="Calibri Light" panose="020F0302020204030204" pitchFamily="34" charset="0"/>
              </a:rPr>
              <a:t>this issue should not be ignored!</a:t>
            </a:r>
            <a:endParaRPr lang="fr-CH" sz="1600" b="1" dirty="0">
              <a:solidFill>
                <a:srgbClr val="C0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8432173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62</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Effect size for A × B × C tables</a:t>
            </a:r>
            <a:endParaRPr lang="en-GB" sz="320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9383136" cy="4925144"/>
          </a:xfrm>
        </p:spPr>
        <p:txBody>
          <a:bodyPr>
            <a:normAutofit/>
          </a:bodyPr>
          <a:lstStyle/>
          <a:p>
            <a:r>
              <a:rPr lang="en-US" sz="1600">
                <a:latin typeface="Calibri Light" panose="020F0302020204030204" pitchFamily="34" charset="0"/>
                <a:cs typeface="Calibri Light" panose="020F0302020204030204" pitchFamily="34" charset="0"/>
              </a:rPr>
              <a:t>For complex tables and their corresponding log-linear Poisson models, effect sizes we have seen previously are no longer available, or they would be </a:t>
            </a:r>
            <a:r>
              <a:rPr lang="en-US" sz="1600">
                <a:solidFill>
                  <a:srgbClr val="0070C0"/>
                </a:solidFill>
                <a:latin typeface="Calibri Light" panose="020F0302020204030204" pitchFamily="34" charset="0"/>
                <a:cs typeface="Calibri Light" panose="020F0302020204030204" pitchFamily="34" charset="0"/>
              </a:rPr>
              <a:t>overly reductive </a:t>
            </a:r>
            <a:r>
              <a:rPr lang="en-US" sz="1600">
                <a:latin typeface="Calibri Light" panose="020F0302020204030204" pitchFamily="34" charset="0"/>
                <a:cs typeface="Calibri Light" panose="020F0302020204030204" pitchFamily="34" charset="0"/>
              </a:rPr>
              <a:t>(and hence practically unusable).</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Goodness-of-fit for a model could be assessed by looking at the chi-square statistic, or </a:t>
            </a:r>
            <a:r>
              <a:rPr lang="en-US" sz="1600">
                <a:solidFill>
                  <a:srgbClr val="0070C0"/>
                </a:solidFill>
                <a:latin typeface="Calibri Light" panose="020F0302020204030204" pitchFamily="34" charset="0"/>
                <a:cs typeface="Calibri Light" panose="020F0302020204030204" pitchFamily="34" charset="0"/>
              </a:rPr>
              <a:t>information criteria </a:t>
            </a:r>
            <a:r>
              <a:rPr lang="en-US" sz="1600">
                <a:latin typeface="Calibri Light" panose="020F0302020204030204" pitchFamily="34" charset="0"/>
                <a:cs typeface="Calibri Light" panose="020F0302020204030204" pitchFamily="34" charset="0"/>
              </a:rPr>
              <a:t>(AIC, BIC). These measures are relative and require at least two models to be compared but this arises naturally in log-linear analysis, where the lower and upper bound on model complexity is known, i.e., the null model and the saturated model.</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Another option is the so-called </a:t>
            </a:r>
            <a:r>
              <a:rPr lang="en-US" sz="1600">
                <a:solidFill>
                  <a:srgbClr val="0070C0"/>
                </a:solidFill>
                <a:latin typeface="Calibri Light" panose="020F0302020204030204" pitchFamily="34" charset="0"/>
                <a:cs typeface="Calibri Light" panose="020F0302020204030204" pitchFamily="34" charset="0"/>
              </a:rPr>
              <a:t>Gini index</a:t>
            </a:r>
            <a:r>
              <a:rPr lang="en-US" sz="1600">
                <a:latin typeface="Calibri Light" panose="020F0302020204030204" pitchFamily="34" charset="0"/>
                <a:cs typeface="Calibri Light" panose="020F0302020204030204" pitchFamily="34" charset="0"/>
              </a:rPr>
              <a:t> of dissimilarity </a:t>
            </a:r>
            <a:r>
              <a:rPr lang="en-US" sz="1600" i="1">
                <a:latin typeface="Calibri Light" panose="020F0302020204030204" pitchFamily="34" charset="0"/>
                <a:cs typeface="Calibri Light" panose="020F0302020204030204" pitchFamily="34" charset="0"/>
              </a:rPr>
              <a:t>D</a:t>
            </a:r>
            <a:r>
              <a:rPr lang="en-US" sz="1600">
                <a:latin typeface="Calibri Light" panose="020F0302020204030204" pitchFamily="34" charset="0"/>
                <a:cs typeface="Calibri Light" panose="020F0302020204030204" pitchFamily="34" charset="0"/>
              </a:rPr>
              <a:t>, which is calculated as:</a:t>
            </a:r>
          </a:p>
          <a:p>
            <a:endParaRPr lang="en-US" sz="1600">
              <a:latin typeface="Calibri Light" panose="020F0302020204030204" pitchFamily="34" charset="0"/>
              <a:cs typeface="Calibri Light" panose="020F0302020204030204" pitchFamily="34" charset="0"/>
            </a:endParaRPr>
          </a:p>
          <a:p>
            <a:endParaRPr lang="en-US" sz="1600">
              <a:latin typeface="Calibri Light" panose="020F0302020204030204" pitchFamily="34" charset="0"/>
              <a:cs typeface="Calibri Light" panose="020F0302020204030204" pitchFamily="34" charset="0"/>
            </a:endParaRPr>
          </a:p>
          <a:p>
            <a:pPr marL="0" indent="0">
              <a:buNone/>
            </a:pPr>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With </a:t>
            </a:r>
            <a:r>
              <a:rPr lang="en-US" sz="1600" i="1">
                <a:latin typeface="Calibri Light" panose="020F0302020204030204" pitchFamily="34" charset="0"/>
                <a:cs typeface="Calibri Light" panose="020F0302020204030204" pitchFamily="34" charset="0"/>
              </a:rPr>
              <a:t>i </a:t>
            </a:r>
            <a:r>
              <a:rPr lang="en-US" sz="1600">
                <a:latin typeface="Calibri Light" panose="020F0302020204030204" pitchFamily="34" charset="0"/>
                <a:cs typeface="Calibri Light" panose="020F0302020204030204" pitchFamily="34" charset="0"/>
              </a:rPr>
              <a:t>the </a:t>
            </a:r>
            <a:r>
              <a:rPr lang="en-US" sz="1600" i="1">
                <a:latin typeface="Calibri Light" panose="020F0302020204030204" pitchFamily="34" charset="0"/>
                <a:cs typeface="Calibri Light" panose="020F0302020204030204" pitchFamily="34" charset="0"/>
              </a:rPr>
              <a:t>i</a:t>
            </a:r>
            <a:r>
              <a:rPr lang="en-US" sz="1600">
                <a:latin typeface="Calibri Light" panose="020F0302020204030204" pitchFamily="34" charset="0"/>
                <a:cs typeface="Calibri Light" panose="020F0302020204030204" pitchFamily="34" charset="0"/>
              </a:rPr>
              <a:t>-th cell in the table, </a:t>
            </a:r>
            <a:r>
              <a:rPr lang="en-US" sz="1600" i="1">
                <a:latin typeface="Calibri Light" panose="020F0302020204030204" pitchFamily="34" charset="0"/>
                <a:cs typeface="Calibri Light" panose="020F0302020204030204" pitchFamily="34" charset="0"/>
              </a:rPr>
              <a:t>n</a:t>
            </a:r>
            <a:r>
              <a:rPr lang="en-US" sz="1600" i="1" baseline="-25000">
                <a:latin typeface="Calibri Light" panose="020F0302020204030204" pitchFamily="34" charset="0"/>
                <a:cs typeface="Calibri Light" panose="020F0302020204030204" pitchFamily="34" charset="0"/>
              </a:rPr>
              <a:t>i</a:t>
            </a:r>
            <a:r>
              <a:rPr lang="en-US" sz="1600">
                <a:latin typeface="Calibri Light" panose="020F0302020204030204" pitchFamily="34" charset="0"/>
                <a:cs typeface="Calibri Light" panose="020F0302020204030204" pitchFamily="34" charset="0"/>
              </a:rPr>
              <a:t> the observed cell count in cell </a:t>
            </a:r>
            <a:r>
              <a:rPr lang="en-US" sz="1600" i="1">
                <a:latin typeface="Calibri Light" panose="020F0302020204030204" pitchFamily="34" charset="0"/>
                <a:cs typeface="Calibri Light" panose="020F0302020204030204" pitchFamily="34" charset="0"/>
              </a:rPr>
              <a:t>i</a:t>
            </a:r>
            <a:r>
              <a:rPr lang="en-US" sz="1600">
                <a:latin typeface="Calibri Light" panose="020F0302020204030204" pitchFamily="34" charset="0"/>
                <a:cs typeface="Calibri Light" panose="020F0302020204030204" pitchFamily="34" charset="0"/>
              </a:rPr>
              <a:t>, </a:t>
            </a:r>
            <a:r>
              <a:rPr lang="el-GR" sz="1600" i="1">
                <a:latin typeface="Calibri Light" panose="020F0302020204030204" pitchFamily="34" charset="0"/>
                <a:cs typeface="Calibri Light" panose="020F0302020204030204" pitchFamily="34" charset="0"/>
              </a:rPr>
              <a:t>μ</a:t>
            </a:r>
            <a:r>
              <a:rPr lang="en-US" sz="1600" i="1" baseline="-25000">
                <a:latin typeface="Calibri Light" panose="020F0302020204030204" pitchFamily="34" charset="0"/>
                <a:cs typeface="Calibri Light" panose="020F0302020204030204" pitchFamily="34" charset="0"/>
              </a:rPr>
              <a:t>i</a:t>
            </a:r>
            <a:r>
              <a:rPr lang="en-US" sz="1600">
                <a:latin typeface="Calibri Light" panose="020F0302020204030204" pitchFamily="34" charset="0"/>
                <a:cs typeface="Calibri Light" panose="020F0302020204030204" pitchFamily="34" charset="0"/>
              </a:rPr>
              <a:t> the predicted cell count in cell </a:t>
            </a:r>
            <a:r>
              <a:rPr lang="en-US" sz="1600" i="1">
                <a:latin typeface="Calibri Light" panose="020F0302020204030204" pitchFamily="34" charset="0"/>
                <a:cs typeface="Calibri Light" panose="020F0302020204030204" pitchFamily="34" charset="0"/>
              </a:rPr>
              <a:t>i</a:t>
            </a:r>
            <a:r>
              <a:rPr lang="en-US" sz="1600">
                <a:latin typeface="Calibri Light" panose="020F0302020204030204" pitchFamily="34" charset="0"/>
                <a:cs typeface="Calibri Light" panose="020F0302020204030204" pitchFamily="34" charset="0"/>
              </a:rPr>
              <a:t>, and </a:t>
            </a:r>
            <a:r>
              <a:rPr lang="en-US" sz="1600" i="1">
                <a:latin typeface="Calibri Light" panose="020F0302020204030204" pitchFamily="34" charset="0"/>
                <a:cs typeface="Calibri Light" panose="020F0302020204030204" pitchFamily="34" charset="0"/>
              </a:rPr>
              <a:t>n</a:t>
            </a:r>
            <a:r>
              <a:rPr lang="en-US" sz="1600">
                <a:latin typeface="Calibri Light" panose="020F0302020204030204" pitchFamily="34" charset="0"/>
                <a:cs typeface="Calibri Light" panose="020F0302020204030204" pitchFamily="34" charset="0"/>
              </a:rPr>
              <a:t> the total of all counts. The saturated model has </a:t>
            </a:r>
            <a:r>
              <a:rPr lang="en-US" sz="1600" i="1">
                <a:latin typeface="Calibri Light" panose="020F0302020204030204" pitchFamily="34" charset="0"/>
                <a:cs typeface="Calibri Light" panose="020F0302020204030204" pitchFamily="34" charset="0"/>
              </a:rPr>
              <a:t>D</a:t>
            </a:r>
            <a:r>
              <a:rPr lang="en-US" sz="1600">
                <a:latin typeface="Calibri Light" panose="020F0302020204030204" pitchFamily="34" charset="0"/>
                <a:cs typeface="Calibri Light" panose="020F0302020204030204" pitchFamily="34" charset="0"/>
              </a:rPr>
              <a:t> = 0 by definition. For less complex models, values of </a:t>
            </a:r>
            <a:r>
              <a:rPr lang="en-US" sz="1600" i="1">
                <a:latin typeface="Calibri Light" panose="020F0302020204030204" pitchFamily="34" charset="0"/>
                <a:cs typeface="Calibri Light" panose="020F0302020204030204" pitchFamily="34" charset="0"/>
              </a:rPr>
              <a:t>D</a:t>
            </a:r>
            <a:r>
              <a:rPr lang="en-US" sz="1600">
                <a:latin typeface="Calibri Light" panose="020F0302020204030204" pitchFamily="34" charset="0"/>
                <a:cs typeface="Calibri Light" panose="020F0302020204030204" pitchFamily="34" charset="0"/>
              </a:rPr>
              <a:t> &lt; 0.03 are still considered as a </a:t>
            </a:r>
            <a:r>
              <a:rPr lang="en-GB" sz="1600">
                <a:latin typeface="Calibri Light" panose="020F0302020204030204" pitchFamily="34" charset="0"/>
                <a:cs typeface="Calibri Light" panose="020F0302020204030204" pitchFamily="34" charset="0"/>
              </a:rPr>
              <a:t>“</a:t>
            </a:r>
            <a:r>
              <a:rPr lang="fr-CH" sz="1600">
                <a:latin typeface="Calibri Light" panose="020F0302020204030204" pitchFamily="34" charset="0"/>
                <a:cs typeface="Calibri Light" panose="020F0302020204030204" pitchFamily="34" charset="0"/>
              </a:rPr>
              <a:t>good</a:t>
            </a:r>
            <a:r>
              <a:rPr lang="en-GB" sz="1600">
                <a:latin typeface="Calibri Light" panose="020F0302020204030204" pitchFamily="34" charset="0"/>
                <a:cs typeface="Calibri Light" panose="020F0302020204030204" pitchFamily="34" charset="0"/>
              </a:rPr>
              <a:t>” </a:t>
            </a:r>
            <a:r>
              <a:rPr lang="en-US" sz="1600">
                <a:latin typeface="Calibri Light" panose="020F0302020204030204" pitchFamily="34" charset="0"/>
                <a:cs typeface="Calibri Light" panose="020F0302020204030204" pitchFamily="34" charset="0"/>
              </a:rPr>
              <a:t>fit. The Gini index can also be used to compared predictions of two reduced models, by replacing </a:t>
            </a:r>
            <a:r>
              <a:rPr lang="en-US" sz="1600" i="1">
                <a:latin typeface="Calibri Light" panose="020F0302020204030204" pitchFamily="34" charset="0"/>
                <a:cs typeface="Calibri Light" panose="020F0302020204030204" pitchFamily="34" charset="0"/>
              </a:rPr>
              <a:t>n</a:t>
            </a:r>
            <a:r>
              <a:rPr lang="en-US" sz="1600" i="1" baseline="-25000">
                <a:latin typeface="Calibri Light" panose="020F0302020204030204" pitchFamily="34" charset="0"/>
                <a:cs typeface="Calibri Light" panose="020F0302020204030204" pitchFamily="34" charset="0"/>
              </a:rPr>
              <a:t>i</a:t>
            </a:r>
            <a:r>
              <a:rPr lang="en-US" sz="1600">
                <a:latin typeface="Calibri Light" panose="020F0302020204030204" pitchFamily="34" charset="0"/>
                <a:cs typeface="Calibri Light" panose="020F0302020204030204" pitchFamily="34" charset="0"/>
              </a:rPr>
              <a:t> with the count predictions of the more complex model.</a:t>
            </a:r>
          </a:p>
          <a:p>
            <a:endParaRPr lang="en-US" sz="160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9994717-F817-4EA6-9DF0-13248E89BAD2}"/>
                  </a:ext>
                </a:extLst>
              </p:cNvPr>
              <p:cNvSpPr txBox="1"/>
              <p:nvPr/>
            </p:nvSpPr>
            <p:spPr>
              <a:xfrm>
                <a:off x="8904312" y="3976464"/>
                <a:ext cx="1678280" cy="5336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 </m:t>
                      </m:r>
                      <m:f>
                        <m:fPr>
                          <m:ctrlPr>
                            <a:rPr lang="en-US" b="0" i="1" smtClean="0">
                              <a:latin typeface="Cambria Math" panose="02040503050406030204" pitchFamily="18" charset="0"/>
                            </a:rPr>
                          </m:ctrlPr>
                        </m:fPr>
                        <m:num>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nary>
                        </m:num>
                        <m:den>
                          <m:r>
                            <a:rPr lang="en-US" b="0" i="1" smtClean="0">
                              <a:latin typeface="Cambria Math" panose="02040503050406030204" pitchFamily="18" charset="0"/>
                            </a:rPr>
                            <m:t>2</m:t>
                          </m:r>
                          <m:r>
                            <a:rPr lang="en-US" b="0" i="1" smtClean="0">
                              <a:latin typeface="Cambria Math" panose="02040503050406030204" pitchFamily="18" charset="0"/>
                            </a:rPr>
                            <m:t>𝑛</m:t>
                          </m:r>
                        </m:den>
                      </m:f>
                    </m:oMath>
                  </m:oMathPara>
                </a14:m>
                <a:endParaRPr lang="en-CH"/>
              </a:p>
            </p:txBody>
          </p:sp>
        </mc:Choice>
        <mc:Fallback xmlns="">
          <p:sp>
            <p:nvSpPr>
              <p:cNvPr id="3" name="TextBox 2">
                <a:extLst>
                  <a:ext uri="{FF2B5EF4-FFF2-40B4-BE49-F238E27FC236}">
                    <a16:creationId xmlns:a16="http://schemas.microsoft.com/office/drawing/2014/main" id="{09994717-F817-4EA6-9DF0-13248E89BAD2}"/>
                  </a:ext>
                </a:extLst>
              </p:cNvPr>
              <p:cNvSpPr txBox="1">
                <a:spLocks noRot="1" noChangeAspect="1" noMove="1" noResize="1" noEditPoints="1" noAdjustHandles="1" noChangeArrowheads="1" noChangeShapeType="1" noTextEdit="1"/>
              </p:cNvSpPr>
              <p:nvPr/>
            </p:nvSpPr>
            <p:spPr>
              <a:xfrm>
                <a:off x="8904312" y="3976464"/>
                <a:ext cx="1678280" cy="533672"/>
              </a:xfrm>
              <a:prstGeom prst="rect">
                <a:avLst/>
              </a:prstGeom>
              <a:blipFill>
                <a:blip r:embed="rId2"/>
                <a:stretch>
                  <a:fillRect/>
                </a:stretch>
              </a:blipFill>
            </p:spPr>
            <p:txBody>
              <a:bodyPr/>
              <a:lstStyle/>
              <a:p>
                <a:r>
                  <a:rPr lang="en-CH">
                    <a:noFill/>
                  </a:rPr>
                  <a:t> </a:t>
                </a:r>
              </a:p>
            </p:txBody>
          </p:sp>
        </mc:Fallback>
      </mc:AlternateContent>
      <p:sp>
        <p:nvSpPr>
          <p:cNvPr id="8" name="Rectangle 7">
            <a:extLst>
              <a:ext uri="{FF2B5EF4-FFF2-40B4-BE49-F238E27FC236}">
                <a16:creationId xmlns:a16="http://schemas.microsoft.com/office/drawing/2014/main" id="{20C42870-741A-4323-970B-D17E3EF085C4}"/>
              </a:ext>
            </a:extLst>
          </p:cNvPr>
          <p:cNvSpPr/>
          <p:nvPr/>
        </p:nvSpPr>
        <p:spPr>
          <a:xfrm>
            <a:off x="8719840" y="3753544"/>
            <a:ext cx="2200696" cy="971600"/>
          </a:xfrm>
          <a:prstGeom prst="rect">
            <a:avLst/>
          </a:prstGeom>
          <a:no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3932711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63</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More on Poisson regression</a:t>
            </a:r>
            <a:endParaRPr lang="en-GB" sz="320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8928992" cy="4925144"/>
          </a:xfrm>
        </p:spPr>
        <p:txBody>
          <a:bodyPr>
            <a:normAutofit/>
          </a:bodyPr>
          <a:lstStyle/>
          <a:p>
            <a:r>
              <a:rPr lang="en-US" sz="1600" dirty="0">
                <a:latin typeface="Calibri Light" panose="020F0302020204030204" pitchFamily="34" charset="0"/>
                <a:cs typeface="Calibri Light" panose="020F0302020204030204" pitchFamily="34" charset="0"/>
              </a:rPr>
              <a:t>We will not examine Poisson regression in more detail for this workshop. Its parameters can be inspected like any other GLM </a:t>
            </a:r>
            <a:r>
              <a:rPr lang="en-US" sz="1600" dirty="0">
                <a:latin typeface="Times New Roman" panose="02020603050405020304" pitchFamily="18" charset="0"/>
                <a:cs typeface="Times New Roman" panose="02020603050405020304" pitchFamily="18" charset="0"/>
              </a:rPr>
              <a:t>(</a:t>
            </a:r>
            <a:r>
              <a:rPr lang="en-US" sz="1600" dirty="0">
                <a:latin typeface="Courier New" panose="02070309020205020404" pitchFamily="49" charset="0"/>
                <a:cs typeface="Courier New" panose="02070309020205020404" pitchFamily="49" charset="0"/>
              </a:rPr>
              <a:t>summary</a:t>
            </a:r>
            <a:r>
              <a:rPr lang="en-US" sz="1600" dirty="0">
                <a:latin typeface="Times New Roman" panose="02020603050405020304" pitchFamily="18" charset="0"/>
                <a:cs typeface="Times New Roman" panose="02020603050405020304" pitchFamily="18" charset="0"/>
              </a:rPr>
              <a:t> </a:t>
            </a:r>
            <a:r>
              <a:rPr lang="en-US" sz="1600" dirty="0">
                <a:latin typeface="Calibri Light" panose="020F0302020204030204" pitchFamily="34" charset="0"/>
                <a:cs typeface="Calibri Light" panose="020F0302020204030204" pitchFamily="34" charset="0"/>
              </a:rPr>
              <a:t>function in R) but this is typically unnecessary in the context of log-linear analysis.</a:t>
            </a:r>
          </a:p>
          <a:p>
            <a:endParaRPr lang="en-US" sz="1600" dirty="0">
              <a:latin typeface="Times New Roman" panose="02020603050405020304" pitchFamily="18" charset="0"/>
              <a:cs typeface="Times New Roman" panose="02020603050405020304" pitchFamily="18" charset="0"/>
            </a:endParaRPr>
          </a:p>
          <a:p>
            <a:r>
              <a:rPr lang="en-US" sz="1600" dirty="0">
                <a:latin typeface="Calibri Light" panose="020F0302020204030204" pitchFamily="34" charset="0"/>
                <a:cs typeface="Calibri Light" panose="020F0302020204030204" pitchFamily="34" charset="0"/>
              </a:rPr>
              <a:t>For the present workshop, the Poisson model is primarily useful to obtain an effects breakdown for a multi-dimensional frequency table, and to inspect its predicted values or residuals to detect goodness- or lack-of-fit.</a:t>
            </a:r>
          </a:p>
          <a:p>
            <a:endParaRPr lang="en-US" sz="1600" dirty="0">
              <a:latin typeface="Times New Roman" panose="02020603050405020304" pitchFamily="18" charset="0"/>
              <a:cs typeface="Times New Roman" panose="02020603050405020304" pitchFamily="18" charset="0"/>
            </a:endParaRPr>
          </a:p>
          <a:p>
            <a:r>
              <a:rPr lang="en-US" sz="1600" dirty="0">
                <a:latin typeface="Calibri Light" panose="020F0302020204030204" pitchFamily="34" charset="0"/>
                <a:cs typeface="Calibri Light" panose="020F0302020204030204" pitchFamily="34" charset="0"/>
              </a:rPr>
              <a:t>Technically, the DV in a Poisson regression is a </a:t>
            </a:r>
            <a:r>
              <a:rPr lang="en-US" sz="1600" dirty="0">
                <a:solidFill>
                  <a:srgbClr val="0070C0"/>
                </a:solidFill>
                <a:latin typeface="Calibri Light" panose="020F0302020204030204" pitchFamily="34" charset="0"/>
                <a:cs typeface="Calibri Light" panose="020F0302020204030204" pitchFamily="34" charset="0"/>
              </a:rPr>
              <a:t>log-transformed count</a:t>
            </a:r>
            <a:r>
              <a:rPr lang="en-US" sz="1600" dirty="0">
                <a:latin typeface="Calibri Light" panose="020F0302020204030204" pitchFamily="34" charset="0"/>
                <a:cs typeface="Calibri Light" panose="020F0302020204030204" pitchFamily="34" charset="0"/>
              </a:rPr>
              <a:t>.</a:t>
            </a:r>
            <a:r>
              <a:rPr lang="en-US" sz="1600" dirty="0">
                <a:solidFill>
                  <a:srgbClr val="0070C0"/>
                </a:solidFill>
                <a:latin typeface="Calibri Light" panose="020F0302020204030204" pitchFamily="34" charset="0"/>
                <a:cs typeface="Calibri Light" panose="020F0302020204030204" pitchFamily="34" charset="0"/>
              </a:rPr>
              <a:t> </a:t>
            </a:r>
            <a:r>
              <a:rPr lang="en-US" sz="1600" dirty="0">
                <a:latin typeface="Calibri Light" panose="020F0302020204030204" pitchFamily="34" charset="0"/>
                <a:cs typeface="Calibri Light" panose="020F0302020204030204" pitchFamily="34" charset="0"/>
              </a:rPr>
              <a:t>This is one reason why cells in frequency tables with 0 counts are problematic, since log(0) is undefined or infinite. As the name of the model implies, the log-transformed count is assumed to be </a:t>
            </a:r>
            <a:r>
              <a:rPr lang="en-US" sz="1600" dirty="0">
                <a:solidFill>
                  <a:srgbClr val="0070C0"/>
                </a:solidFill>
                <a:latin typeface="Calibri Light" panose="020F0302020204030204" pitchFamily="34" charset="0"/>
                <a:cs typeface="Calibri Light" panose="020F0302020204030204" pitchFamily="34" charset="0"/>
              </a:rPr>
              <a:t>Poisson-distributed</a:t>
            </a:r>
            <a:r>
              <a:rPr lang="en-US" sz="1600" dirty="0">
                <a:latin typeface="Calibri Light" panose="020F0302020204030204" pitchFamily="34" charset="0"/>
                <a:cs typeface="Calibri Light" panose="020F0302020204030204" pitchFamily="34" charset="0"/>
              </a:rPr>
              <a:t>.</a:t>
            </a:r>
          </a:p>
          <a:p>
            <a:endParaRPr lang="en-US" sz="1600" dirty="0">
              <a:latin typeface="Calibri Light" panose="020F0302020204030204" pitchFamily="34" charset="0"/>
              <a:cs typeface="Calibri Light" panose="020F0302020204030204" pitchFamily="34" charset="0"/>
            </a:endParaRPr>
          </a:p>
          <a:p>
            <a:r>
              <a:rPr lang="en-US" sz="1600" dirty="0">
                <a:latin typeface="Calibri Light" panose="020F0302020204030204" pitchFamily="34" charset="0"/>
                <a:cs typeface="Calibri Light" panose="020F0302020204030204" pitchFamily="34" charset="0"/>
              </a:rPr>
              <a:t>The Poisson distribution has the unusual property that its mean is equal to its variance.*</a:t>
            </a:r>
          </a:p>
          <a:p>
            <a:endParaRPr lang="fr-CH" sz="16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8B39A34-B18C-4977-955C-7A822A1291B7}"/>
              </a:ext>
            </a:extLst>
          </p:cNvPr>
          <p:cNvSpPr txBox="1"/>
          <p:nvPr/>
        </p:nvSpPr>
        <p:spPr>
          <a:xfrm>
            <a:off x="191344" y="6346411"/>
            <a:ext cx="3456384" cy="276999"/>
          </a:xfrm>
          <a:prstGeom prst="rect">
            <a:avLst/>
          </a:prstGeom>
          <a:noFill/>
        </p:spPr>
        <p:txBody>
          <a:bodyPr wrap="square">
            <a:spAutoFit/>
          </a:bodyPr>
          <a:lstStyle/>
          <a:p>
            <a:r>
              <a:rPr lang="en-US" sz="1200">
                <a:latin typeface="Times New Roman" panose="02020603050405020304" pitchFamily="18" charset="0"/>
                <a:cs typeface="Times New Roman" panose="02020603050405020304" pitchFamily="18" charset="0"/>
              </a:rPr>
              <a:t>* </a:t>
            </a:r>
            <a:r>
              <a:rPr lang="en-CH" sz="1200">
                <a:latin typeface="Calibri Light" panose="020F0302020204030204" pitchFamily="34" charset="0"/>
                <a:cs typeface="Calibri Light" panose="020F0302020204030204" pitchFamily="34" charset="0"/>
                <a:hlinkClick r:id="rId2"/>
              </a:rPr>
              <a:t>https://en.wikipedia.org/wiki/Poisson_distribution</a:t>
            </a:r>
            <a:endParaRPr lang="en-CH" sz="120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3376843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64</a:t>
            </a:fld>
            <a:endParaRPr lang="en-GB"/>
          </a:p>
        </p:txBody>
      </p:sp>
      <p:cxnSp>
        <p:nvCxnSpPr>
          <p:cNvPr id="13" name="Straight Connector 12">
            <a:extLst>
              <a:ext uri="{FF2B5EF4-FFF2-40B4-BE49-F238E27FC236}">
                <a16:creationId xmlns:a16="http://schemas.microsoft.com/office/drawing/2014/main" id="{76FD5FAF-38FF-4FFA-B75B-8DF35CE04597}"/>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82E7E7-24B8-4F1C-BE16-DA2D6F127FC5}"/>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More on Poisson regression</a:t>
            </a:r>
            <a:endParaRPr lang="en-GB" sz="3200">
              <a:solidFill>
                <a:schemeClr val="tx2">
                  <a:lumMod val="75000"/>
                </a:schemeClr>
              </a:solidFill>
              <a:latin typeface="Tw Cen MT" panose="020B0602020104020603" pitchFamily="34" charset="0"/>
            </a:endParaRPr>
          </a:p>
        </p:txBody>
      </p:sp>
      <p:sp>
        <p:nvSpPr>
          <p:cNvPr id="12" name="Content Placeholder 2">
            <a:extLst>
              <a:ext uri="{FF2B5EF4-FFF2-40B4-BE49-F238E27FC236}">
                <a16:creationId xmlns:a16="http://schemas.microsoft.com/office/drawing/2014/main" id="{471BD429-F2B7-4105-8A91-7D4645FF38E2}"/>
              </a:ext>
            </a:extLst>
          </p:cNvPr>
          <p:cNvSpPr>
            <a:spLocks noGrp="1"/>
          </p:cNvSpPr>
          <p:nvPr>
            <p:ph idx="1"/>
          </p:nvPr>
        </p:nvSpPr>
        <p:spPr>
          <a:xfrm>
            <a:off x="1199456" y="1600200"/>
            <a:ext cx="8928992" cy="4925144"/>
          </a:xfrm>
        </p:spPr>
        <p:txBody>
          <a:bodyPr>
            <a:normAutofit/>
          </a:bodyPr>
          <a:lstStyle/>
          <a:p>
            <a:r>
              <a:rPr lang="en-US" sz="1600">
                <a:latin typeface="Calibri Light" panose="020F0302020204030204" pitchFamily="34" charset="0"/>
                <a:cs typeface="Calibri Light" panose="020F0302020204030204" pitchFamily="34" charset="0"/>
              </a:rPr>
              <a:t>For one- and two-dimensional tables, it is generally advised to rely on the ordinary chi-square analysis and associated visualizations such as the mosaic plot.</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It is useful to keep in mind that the ordinary chi-square analysis is just a special case of Possion regression, and that the test statistic is obtained by comparing the deviation in expected cell counts between two (nested) models.</a:t>
            </a:r>
          </a:p>
          <a:p>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Mathematically, this comparison involves comparing the log-likelihood of both functions by a specific test (e.g., Wald test, likelihood ratio test).</a:t>
            </a:r>
          </a:p>
          <a:p>
            <a:pPr marL="0" indent="0">
              <a:buNone/>
            </a:pPr>
            <a:endParaRPr lang="en-US" sz="1600">
              <a:latin typeface="Calibri Light" panose="020F0302020204030204" pitchFamily="34" charset="0"/>
              <a:cs typeface="Calibri Light" panose="020F0302020204030204" pitchFamily="34" charset="0"/>
            </a:endParaRPr>
          </a:p>
          <a:p>
            <a:r>
              <a:rPr lang="en-US" sz="1600">
                <a:latin typeface="Calibri Light" panose="020F0302020204030204" pitchFamily="34" charset="0"/>
                <a:cs typeface="Calibri Light" panose="020F0302020204030204" pitchFamily="34" charset="0"/>
              </a:rPr>
              <a:t>The more general version of Poisson regression can also incorporate continuous variables, although that normally implies/requires data sets which are in an </a:t>
            </a:r>
            <a:r>
              <a:rPr lang="en-US" sz="1600">
                <a:solidFill>
                  <a:srgbClr val="0070C0"/>
                </a:solidFill>
                <a:latin typeface="Calibri Light" panose="020F0302020204030204" pitchFamily="34" charset="0"/>
                <a:cs typeface="Calibri Light" panose="020F0302020204030204" pitchFamily="34" charset="0"/>
              </a:rPr>
              <a:t>ungrouped format</a:t>
            </a:r>
            <a:r>
              <a:rPr lang="en-US" sz="1600">
                <a:latin typeface="Calibri Light" panose="020F0302020204030204" pitchFamily="34" charset="0"/>
                <a:cs typeface="Calibri Light" panose="020F0302020204030204" pitchFamily="34" charset="0"/>
              </a:rPr>
              <a:t>, with the count data as DV, expressing some </a:t>
            </a:r>
            <a:r>
              <a:rPr lang="en-US" sz="1600">
                <a:solidFill>
                  <a:srgbClr val="0070C0"/>
                </a:solidFill>
                <a:latin typeface="Calibri Light" panose="020F0302020204030204" pitchFamily="34" charset="0"/>
                <a:cs typeface="Calibri Light" panose="020F0302020204030204" pitchFamily="34" charset="0"/>
              </a:rPr>
              <a:t>rate of occurrence in a given time window </a:t>
            </a:r>
            <a:r>
              <a:rPr lang="en-US" sz="1600">
                <a:latin typeface="Calibri Light" panose="020F0302020204030204" pitchFamily="34" charset="0"/>
                <a:cs typeface="Calibri Light" panose="020F0302020204030204" pitchFamily="34" charset="0"/>
              </a:rPr>
              <a:t>(e.g., number of customers in a shop per hour, number of UFO sightings per year). We will not discuss such data in this workshop.</a:t>
            </a:r>
          </a:p>
        </p:txBody>
      </p:sp>
      <p:sp>
        <p:nvSpPr>
          <p:cNvPr id="7" name="TextBox 6">
            <a:extLst>
              <a:ext uri="{FF2B5EF4-FFF2-40B4-BE49-F238E27FC236}">
                <a16:creationId xmlns:a16="http://schemas.microsoft.com/office/drawing/2014/main" id="{00064248-0709-4BEA-820B-1AEE5B1CEE54}"/>
              </a:ext>
            </a:extLst>
          </p:cNvPr>
          <p:cNvSpPr txBox="1"/>
          <p:nvPr/>
        </p:nvSpPr>
        <p:spPr>
          <a:xfrm>
            <a:off x="238988" y="6161745"/>
            <a:ext cx="5280948" cy="461665"/>
          </a:xfrm>
          <a:prstGeom prst="rect">
            <a:avLst/>
          </a:prstGeom>
          <a:noFill/>
        </p:spPr>
        <p:txBody>
          <a:bodyPr wrap="square">
            <a:spAutoFit/>
          </a:bodyPr>
          <a:lstStyle/>
          <a:p>
            <a:r>
              <a:rPr lang="en-US" sz="1200">
                <a:latin typeface="Calibri Light" panose="020F0302020204030204" pitchFamily="34" charset="0"/>
                <a:cs typeface="Calibri Light" panose="020F0302020204030204" pitchFamily="34" charset="0"/>
              </a:rPr>
              <a:t>* When this comparison involves the saturated model, the expected cell counts for that model equal the observed cell frequencies.</a:t>
            </a:r>
          </a:p>
        </p:txBody>
      </p:sp>
    </p:spTree>
    <p:extLst>
      <p:ext uri="{BB962C8B-B14F-4D97-AF65-F5344CB8AC3E}">
        <p14:creationId xmlns:p14="http://schemas.microsoft.com/office/powerpoint/2010/main" val="1361121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492" y="3121804"/>
            <a:ext cx="9145017" cy="523220"/>
          </a:xfrm>
          <a:prstGeom prst="rect">
            <a:avLst/>
          </a:prstGeom>
          <a:noFill/>
        </p:spPr>
        <p:txBody>
          <a:bodyPr wrap="square" rtlCol="0">
            <a:spAutoFit/>
          </a:bodyPr>
          <a:lstStyle/>
          <a:p>
            <a:pPr algn="ctr"/>
            <a:r>
              <a:rPr lang="fr-CH" sz="2800" b="1" dirty="0">
                <a:solidFill>
                  <a:schemeClr val="tx2">
                    <a:lumMod val="75000"/>
                  </a:schemeClr>
                </a:solidFill>
                <a:latin typeface="Tw Cen MT" panose="020B0602020104020603" pitchFamily="34" charset="0"/>
              </a:rPr>
              <a:t>1</a:t>
            </a:r>
            <a:r>
              <a:rPr lang="fr-CH" sz="2800" b="1">
                <a:solidFill>
                  <a:schemeClr val="tx2">
                    <a:lumMod val="75000"/>
                  </a:schemeClr>
                </a:solidFill>
                <a:latin typeface="Tw Cen MT" panose="020B0602020104020603" pitchFamily="34" charset="0"/>
              </a:rPr>
              <a:t>. Analysis of frequency tables</a:t>
            </a:r>
            <a:endParaRPr lang="en-GB" sz="2800" b="1" dirty="0">
              <a:solidFill>
                <a:schemeClr val="tx2">
                  <a:lumMod val="75000"/>
                </a:schemeClr>
              </a:solidFill>
              <a:latin typeface="Tw Cen MT" panose="020B0602020104020603" pitchFamily="34" charset="0"/>
            </a:endParaRPr>
          </a:p>
        </p:txBody>
      </p:sp>
      <p:cxnSp>
        <p:nvCxnSpPr>
          <p:cNvPr id="6" name="Straight Connector 5"/>
          <p:cNvCxnSpPr/>
          <p:nvPr/>
        </p:nvCxnSpPr>
        <p:spPr>
          <a:xfrm>
            <a:off x="1416000" y="2924944"/>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836F5AD-2CF7-43D1-9AC1-2EA2FE52F9F9}"/>
              </a:ext>
            </a:extLst>
          </p:cNvPr>
          <p:cNvCxnSpPr/>
          <p:nvPr/>
        </p:nvCxnSpPr>
        <p:spPr>
          <a:xfrm>
            <a:off x="1416000" y="3861048"/>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53FE56-E95B-4F0A-A599-814602743235}"/>
              </a:ext>
            </a:extLst>
          </p:cNvPr>
          <p:cNvSpPr txBox="1"/>
          <p:nvPr/>
        </p:nvSpPr>
        <p:spPr>
          <a:xfrm>
            <a:off x="4060188" y="4119462"/>
            <a:ext cx="4071627" cy="461665"/>
          </a:xfrm>
          <a:prstGeom prst="rect">
            <a:avLst/>
          </a:prstGeom>
          <a:noFill/>
        </p:spPr>
        <p:txBody>
          <a:bodyPr wrap="none" rtlCol="0">
            <a:spAutoFit/>
          </a:bodyPr>
          <a:lstStyle/>
          <a:p>
            <a:pPr algn="ctr"/>
            <a:r>
              <a:rPr lang="en-GB" sz="2400" i="1" dirty="0">
                <a:solidFill>
                  <a:schemeClr val="bg2">
                    <a:lumMod val="50000"/>
                  </a:schemeClr>
                </a:solidFill>
                <a:latin typeface="Tw Cen MT" panose="020B0602020104020603" pitchFamily="34" charset="0"/>
              </a:rPr>
              <a:t>A</a:t>
            </a:r>
            <a:r>
              <a:rPr lang="en-GB" sz="2400" i="1">
                <a:solidFill>
                  <a:schemeClr val="bg2">
                    <a:lumMod val="50000"/>
                  </a:schemeClr>
                </a:solidFill>
                <a:latin typeface="Tw Cen MT" panose="020B0602020104020603" pitchFamily="34" charset="0"/>
              </a:rPr>
              <a:t>. Proportions </a:t>
            </a:r>
            <a:r>
              <a:rPr lang="en-GB" sz="2400" i="1" dirty="0">
                <a:solidFill>
                  <a:schemeClr val="bg2">
                    <a:lumMod val="50000"/>
                  </a:schemeClr>
                </a:solidFill>
                <a:latin typeface="Tw Cen MT" panose="020B0602020104020603" pitchFamily="34" charset="0"/>
              </a:rPr>
              <a:t>and binomial tests</a:t>
            </a:r>
          </a:p>
        </p:txBody>
      </p:sp>
      <p:sp>
        <p:nvSpPr>
          <p:cNvPr id="3" name="Slide Number Placeholder 2">
            <a:extLst>
              <a:ext uri="{FF2B5EF4-FFF2-40B4-BE49-F238E27FC236}">
                <a16:creationId xmlns:a16="http://schemas.microsoft.com/office/drawing/2014/main" id="{26980DDD-BE53-4F46-BA9E-90C60CBE9D5F}"/>
              </a:ext>
            </a:extLst>
          </p:cNvPr>
          <p:cNvSpPr>
            <a:spLocks noGrp="1"/>
          </p:cNvSpPr>
          <p:nvPr>
            <p:ph type="sldNum" sz="quarter" idx="12"/>
          </p:nvPr>
        </p:nvSpPr>
        <p:spPr/>
        <p:txBody>
          <a:bodyPr/>
          <a:lstStyle/>
          <a:p>
            <a:fld id="{C1FDBBE5-22A6-4526-9CE2-8F57881DBE87}" type="slidenum">
              <a:rPr lang="en-GB" smtClean="0"/>
              <a:t>7</a:t>
            </a:fld>
            <a:endParaRPr lang="en-GB"/>
          </a:p>
        </p:txBody>
      </p:sp>
    </p:spTree>
    <p:extLst>
      <p:ext uri="{BB962C8B-B14F-4D97-AF65-F5344CB8AC3E}">
        <p14:creationId xmlns:p14="http://schemas.microsoft.com/office/powerpoint/2010/main" val="3752191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84334400-7733-48A5-845F-18191F6BF95C}"/>
              </a:ext>
            </a:extLst>
          </p:cNvPr>
          <p:cNvSpPr/>
          <p:nvPr/>
        </p:nvSpPr>
        <p:spPr>
          <a:xfrm flipH="1">
            <a:off x="6165095" y="2132856"/>
            <a:ext cx="3747329" cy="4300588"/>
          </a:xfrm>
          <a:prstGeom prst="rect">
            <a:avLst/>
          </a:prstGeom>
          <a:gradFill flip="none" rotWithShape="1">
            <a:gsLst>
              <a:gs pos="73000">
                <a:schemeClr val="accent1">
                  <a:lumMod val="5000"/>
                  <a:lumOff val="95000"/>
                </a:schemeClr>
              </a:gs>
              <a:gs pos="100000">
                <a:schemeClr val="accent1">
                  <a:lumMod val="30000"/>
                  <a:lumOff val="70000"/>
                </a:schemeClr>
              </a:gs>
            </a:gsLst>
            <a:lin ang="810000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latin typeface="Calibri Light" panose="020F0302020204030204" pitchFamily="34" charset="0"/>
              <a:cs typeface="Calibri Light" panose="020F0302020204030204" pitchFamily="34" charset="0"/>
            </a:endParaRPr>
          </a:p>
        </p:txBody>
      </p:sp>
      <p:sp>
        <p:nvSpPr>
          <p:cNvPr id="61" name="Rectangle 60">
            <a:extLst>
              <a:ext uri="{FF2B5EF4-FFF2-40B4-BE49-F238E27FC236}">
                <a16:creationId xmlns:a16="http://schemas.microsoft.com/office/drawing/2014/main" id="{BE719D28-62F2-443D-BB79-A64A2B9EA502}"/>
              </a:ext>
            </a:extLst>
          </p:cNvPr>
          <p:cNvSpPr/>
          <p:nvPr/>
        </p:nvSpPr>
        <p:spPr>
          <a:xfrm>
            <a:off x="2042395" y="2132856"/>
            <a:ext cx="3747329" cy="4300588"/>
          </a:xfrm>
          <a:prstGeom prst="rect">
            <a:avLst/>
          </a:prstGeom>
          <a:gradFill flip="none" rotWithShape="1">
            <a:gsLst>
              <a:gs pos="73000">
                <a:schemeClr val="accent1">
                  <a:lumMod val="5000"/>
                  <a:lumOff val="95000"/>
                </a:schemeClr>
              </a:gs>
              <a:gs pos="100000">
                <a:schemeClr val="accent1">
                  <a:lumMod val="30000"/>
                  <a:lumOff val="70000"/>
                </a:schemeClr>
              </a:gs>
            </a:gsLst>
            <a:lin ang="810000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335360" y="1412776"/>
            <a:ext cx="10945216" cy="623861"/>
          </a:xfrm>
        </p:spPr>
        <p:txBody>
          <a:bodyPr>
            <a:normAutofit/>
          </a:bodyPr>
          <a:lstStyle/>
          <a:p>
            <a:pPr marL="0" indent="0" algn="ctr">
              <a:buNone/>
            </a:pPr>
            <a:r>
              <a:rPr lang="fr-CH" sz="2400">
                <a:latin typeface="Tw Cen MT" panose="020B0602020104020603" pitchFamily="34" charset="0"/>
                <a:cs typeface="Times New Roman" panose="02020603050405020304" pitchFamily="18" charset="0"/>
              </a:rPr>
              <a:t>Would you rather…</a:t>
            </a:r>
          </a:p>
          <a:p>
            <a:pPr algn="ctr"/>
            <a:endParaRPr lang="fr-CH" sz="2400" dirty="0">
              <a:latin typeface="Tw Cen MT" panose="020B0602020104020603"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Let me ask you a question…</a:t>
            </a:r>
            <a:endParaRPr lang="en-GB" sz="320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8</a:t>
            </a:fld>
            <a:endParaRPr lang="en-GB"/>
          </a:p>
        </p:txBody>
      </p:sp>
      <p:sp>
        <p:nvSpPr>
          <p:cNvPr id="2" name="TextBox 1">
            <a:extLst>
              <a:ext uri="{FF2B5EF4-FFF2-40B4-BE49-F238E27FC236}">
                <a16:creationId xmlns:a16="http://schemas.microsoft.com/office/drawing/2014/main" id="{26F9755E-F152-46D3-97E1-F2E92315F6DF}"/>
              </a:ext>
            </a:extLst>
          </p:cNvPr>
          <p:cNvSpPr txBox="1"/>
          <p:nvPr/>
        </p:nvSpPr>
        <p:spPr>
          <a:xfrm>
            <a:off x="2634298" y="2316694"/>
            <a:ext cx="2563522" cy="369332"/>
          </a:xfrm>
          <a:prstGeom prst="rect">
            <a:avLst/>
          </a:prstGeom>
          <a:noFill/>
        </p:spPr>
        <p:txBody>
          <a:bodyPr wrap="none" rtlCol="0">
            <a:spAutoFit/>
          </a:bodyPr>
          <a:lstStyle/>
          <a:p>
            <a:pPr algn="ctr"/>
            <a:r>
              <a:rPr lang="en-US">
                <a:latin typeface="Calibri Light" panose="020F0302020204030204" pitchFamily="34" charset="0"/>
                <a:cs typeface="Calibri Light" panose="020F0302020204030204" pitchFamily="34" charset="0"/>
              </a:rPr>
              <a:t>Fight 1 horse-sized duck?</a:t>
            </a:r>
            <a:endParaRPr lang="en-CH">
              <a:latin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5635837E-F74C-4DE0-AB3B-3856E0B16C24}"/>
              </a:ext>
            </a:extLst>
          </p:cNvPr>
          <p:cNvSpPr txBox="1"/>
          <p:nvPr/>
        </p:nvSpPr>
        <p:spPr>
          <a:xfrm>
            <a:off x="6545606" y="2316694"/>
            <a:ext cx="2884123" cy="369332"/>
          </a:xfrm>
          <a:prstGeom prst="rect">
            <a:avLst/>
          </a:prstGeom>
          <a:noFill/>
        </p:spPr>
        <p:txBody>
          <a:bodyPr wrap="none" rtlCol="0">
            <a:spAutoFit/>
          </a:bodyPr>
          <a:lstStyle/>
          <a:p>
            <a:pPr algn="ctr"/>
            <a:r>
              <a:rPr lang="en-US">
                <a:latin typeface="Calibri Light" panose="020F0302020204030204" pitchFamily="34" charset="0"/>
                <a:cs typeface="Calibri Light" panose="020F0302020204030204" pitchFamily="34" charset="0"/>
              </a:rPr>
              <a:t>Fight 100 duck-sized horses?</a:t>
            </a:r>
            <a:endParaRPr lang="en-CH">
              <a:latin typeface="Calibri Light" panose="020F0302020204030204" pitchFamily="34" charset="0"/>
              <a:cs typeface="Calibri Light" panose="020F0302020204030204" pitchFamily="34" charset="0"/>
            </a:endParaRPr>
          </a:p>
        </p:txBody>
      </p:sp>
      <p:pic>
        <p:nvPicPr>
          <p:cNvPr id="11" name="Picture 10">
            <a:extLst>
              <a:ext uri="{FF2B5EF4-FFF2-40B4-BE49-F238E27FC236}">
                <a16:creationId xmlns:a16="http://schemas.microsoft.com/office/drawing/2014/main" id="{F53692E0-072D-4B60-83F9-3EBD87437C78}"/>
              </a:ext>
            </a:extLst>
          </p:cNvPr>
          <p:cNvPicPr>
            <a:picLocks noChangeAspect="1"/>
          </p:cNvPicPr>
          <p:nvPr/>
        </p:nvPicPr>
        <p:blipFill>
          <a:blip r:embed="rId2" cstate="print">
            <a:extLst>
              <a:ext uri="{28A0092B-C50C-407E-A947-70E740481C1C}">
                <a14:useLocalDpi xmlns:a14="http://schemas.microsoft.com/office/drawing/2010/main" val="0"/>
              </a:ext>
            </a:extLst>
          </a:blip>
          <a:srcRect l="21730" r="21730"/>
          <a:stretch/>
        </p:blipFill>
        <p:spPr>
          <a:xfrm>
            <a:off x="2435128" y="2843517"/>
            <a:ext cx="2964986" cy="2949737"/>
          </a:xfrm>
          <a:prstGeom prst="rect">
            <a:avLst/>
          </a:prstGeom>
          <a:effectLst>
            <a:outerShdw blurRad="50800" dist="38100" dir="5400000" algn="t" rotWithShape="0">
              <a:prstClr val="black">
                <a:alpha val="40000"/>
              </a:prstClr>
            </a:outerShdw>
          </a:effectLst>
        </p:spPr>
      </p:pic>
      <p:sp>
        <p:nvSpPr>
          <p:cNvPr id="62" name="TextBox 61">
            <a:extLst>
              <a:ext uri="{FF2B5EF4-FFF2-40B4-BE49-F238E27FC236}">
                <a16:creationId xmlns:a16="http://schemas.microsoft.com/office/drawing/2014/main" id="{FB3E96D0-747A-4682-9D19-CE4C97E543B6}"/>
              </a:ext>
            </a:extLst>
          </p:cNvPr>
          <p:cNvSpPr txBox="1"/>
          <p:nvPr/>
        </p:nvSpPr>
        <p:spPr>
          <a:xfrm>
            <a:off x="3712317" y="5882516"/>
            <a:ext cx="357790" cy="461665"/>
          </a:xfrm>
          <a:prstGeom prst="rect">
            <a:avLst/>
          </a:prstGeom>
          <a:noFill/>
        </p:spPr>
        <p:txBody>
          <a:bodyPr wrap="none" rtlCol="0">
            <a:spAutoFit/>
          </a:bodyPr>
          <a:lstStyle/>
          <a:p>
            <a:r>
              <a:rPr lang="en-US" sz="2400">
                <a:latin typeface="Calibri Light" panose="020F0302020204030204" pitchFamily="34" charset="0"/>
                <a:cs typeface="Calibri Light" panose="020F0302020204030204" pitchFamily="34" charset="0"/>
              </a:rPr>
              <a:t>A</a:t>
            </a:r>
            <a:endParaRPr lang="en-CH" sz="2400">
              <a:latin typeface="Calibri Light" panose="020F0302020204030204" pitchFamily="34" charset="0"/>
              <a:cs typeface="Calibri Light" panose="020F0302020204030204" pitchFamily="34" charset="0"/>
            </a:endParaRPr>
          </a:p>
        </p:txBody>
      </p:sp>
      <p:sp>
        <p:nvSpPr>
          <p:cNvPr id="66" name="TextBox 65">
            <a:extLst>
              <a:ext uri="{FF2B5EF4-FFF2-40B4-BE49-F238E27FC236}">
                <a16:creationId xmlns:a16="http://schemas.microsoft.com/office/drawing/2014/main" id="{9EEF8DCE-CE88-4CD8-BB30-1A035A9F5265}"/>
              </a:ext>
            </a:extLst>
          </p:cNvPr>
          <p:cNvSpPr txBox="1"/>
          <p:nvPr/>
        </p:nvSpPr>
        <p:spPr>
          <a:xfrm>
            <a:off x="7769591" y="5882516"/>
            <a:ext cx="349776" cy="461665"/>
          </a:xfrm>
          <a:prstGeom prst="rect">
            <a:avLst/>
          </a:prstGeom>
          <a:noFill/>
        </p:spPr>
        <p:txBody>
          <a:bodyPr wrap="none" rtlCol="0">
            <a:spAutoFit/>
          </a:bodyPr>
          <a:lstStyle/>
          <a:p>
            <a:r>
              <a:rPr lang="en-US" sz="2400">
                <a:latin typeface="Calibri Light" panose="020F0302020204030204" pitchFamily="34" charset="0"/>
                <a:cs typeface="Calibri Light" panose="020F0302020204030204" pitchFamily="34" charset="0"/>
              </a:rPr>
              <a:t>B</a:t>
            </a:r>
            <a:endParaRPr lang="en-CH" sz="2400">
              <a:latin typeface="Calibri Light" panose="020F0302020204030204" pitchFamily="34" charset="0"/>
              <a:cs typeface="Calibri Light" panose="020F0302020204030204" pitchFamily="34" charset="0"/>
            </a:endParaRPr>
          </a:p>
        </p:txBody>
      </p:sp>
      <p:pic>
        <p:nvPicPr>
          <p:cNvPr id="69" name="Picture 68">
            <a:extLst>
              <a:ext uri="{FF2B5EF4-FFF2-40B4-BE49-F238E27FC236}">
                <a16:creationId xmlns:a16="http://schemas.microsoft.com/office/drawing/2014/main" id="{E72A2F2B-625C-466A-8B0A-09DC8CF0FB73}"/>
              </a:ext>
            </a:extLst>
          </p:cNvPr>
          <p:cNvPicPr>
            <a:picLocks noChangeAspect="1"/>
          </p:cNvPicPr>
          <p:nvPr/>
        </p:nvPicPr>
        <p:blipFill>
          <a:blip r:embed="rId3" cstate="print">
            <a:extLst>
              <a:ext uri="{28A0092B-C50C-407E-A947-70E740481C1C}">
                <a14:useLocalDpi xmlns:a14="http://schemas.microsoft.com/office/drawing/2010/main" val="0"/>
              </a:ext>
            </a:extLst>
          </a:blip>
          <a:srcRect l="23928" r="23928"/>
          <a:stretch/>
        </p:blipFill>
        <p:spPr>
          <a:xfrm>
            <a:off x="6676948" y="2851928"/>
            <a:ext cx="2964986" cy="294973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777822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1600200"/>
            <a:ext cx="8928992" cy="4925144"/>
          </a:xfrm>
        </p:spPr>
        <p:txBody>
          <a:bodyPr>
            <a:normAutofit/>
          </a:bodyPr>
          <a:lstStyle/>
          <a:p>
            <a:r>
              <a:rPr lang="fr-CH" sz="1800">
                <a:solidFill>
                  <a:srgbClr val="0070C0"/>
                </a:solidFill>
                <a:latin typeface="Calibri Light" panose="020F0302020204030204" pitchFamily="34" charset="0"/>
                <a:cs typeface="Calibri Light" panose="020F0302020204030204" pitchFamily="34" charset="0"/>
              </a:rPr>
              <a:t>Counting</a:t>
            </a:r>
            <a:r>
              <a:rPr lang="fr-CH" sz="1800">
                <a:latin typeface="Calibri Light" panose="020F0302020204030204" pitchFamily="34" charset="0"/>
                <a:cs typeface="Calibri Light" panose="020F0302020204030204" pitchFamily="34" charset="0"/>
              </a:rPr>
              <a:t> is one of the simplest ways to aggregate and collect data. For example:</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Counting and proportions</a:t>
            </a:r>
            <a:endParaRPr lang="en-GB" sz="320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7A77AD7-3F50-4662-A977-7E66E7661FB5}"/>
              </a:ext>
            </a:extLst>
          </p:cNvPr>
          <p:cNvSpPr>
            <a:spLocks noGrp="1"/>
          </p:cNvSpPr>
          <p:nvPr>
            <p:ph type="sldNum" sz="quarter" idx="12"/>
          </p:nvPr>
        </p:nvSpPr>
        <p:spPr/>
        <p:txBody>
          <a:bodyPr/>
          <a:lstStyle/>
          <a:p>
            <a:fld id="{C1FDBBE5-22A6-4526-9CE2-8F57881DBE87}" type="slidenum">
              <a:rPr lang="en-GB" smtClean="0"/>
              <a:t>9</a:t>
            </a:fld>
            <a:endParaRPr lang="en-GB"/>
          </a:p>
        </p:txBody>
      </p:sp>
      <p:graphicFrame>
        <p:nvGraphicFramePr>
          <p:cNvPr id="2" name="Table 4">
            <a:extLst>
              <a:ext uri="{FF2B5EF4-FFF2-40B4-BE49-F238E27FC236}">
                <a16:creationId xmlns:a16="http://schemas.microsoft.com/office/drawing/2014/main" id="{7381E6CE-5DEB-4E9A-89FE-9EE0FAE113DD}"/>
              </a:ext>
            </a:extLst>
          </p:cNvPr>
          <p:cNvGraphicFramePr>
            <a:graphicFrameLocks noGrp="1"/>
          </p:cNvGraphicFramePr>
          <p:nvPr>
            <p:extLst>
              <p:ext uri="{D42A27DB-BD31-4B8C-83A1-F6EECF244321}">
                <p14:modId xmlns:p14="http://schemas.microsoft.com/office/powerpoint/2010/main" val="351199638"/>
              </p:ext>
            </p:extLst>
          </p:nvPr>
        </p:nvGraphicFramePr>
        <p:xfrm>
          <a:off x="2387996" y="2521862"/>
          <a:ext cx="7524000" cy="286512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3490389989"/>
                    </a:ext>
                  </a:extLst>
                </a:gridCol>
                <a:gridCol w="6804000">
                  <a:extLst>
                    <a:ext uri="{9D8B030D-6E8A-4147-A177-3AD203B41FA5}">
                      <a16:colId xmlns:a16="http://schemas.microsoft.com/office/drawing/2014/main" val="1823709870"/>
                    </a:ext>
                  </a:extLst>
                </a:gridCol>
              </a:tblGrid>
              <a:tr h="370840">
                <a:tc>
                  <a:txBody>
                    <a:bodyPr/>
                    <a:lstStyle/>
                    <a:p>
                      <a:pPr algn="ctr"/>
                      <a:r>
                        <a:rPr lang="en-US" b="1">
                          <a:solidFill>
                            <a:srgbClr val="69A131"/>
                          </a:solidFill>
                          <a:latin typeface="Calibri Light" panose="020F0302020204030204" pitchFamily="34" charset="0"/>
                          <a:cs typeface="Calibri Light" panose="020F0302020204030204" pitchFamily="34" charset="0"/>
                        </a:rPr>
                        <a:t>A</a:t>
                      </a:r>
                      <a:endParaRPr lang="en-CH" b="1">
                        <a:solidFill>
                          <a:srgbClr val="69A131"/>
                        </a:solidFill>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b="0">
                          <a:solidFill>
                            <a:schemeClr val="tx1"/>
                          </a:solidFill>
                          <a:latin typeface="Calibri Light" panose="020F0302020204030204" pitchFamily="34" charset="0"/>
                          <a:cs typeface="Calibri Light" panose="020F0302020204030204" pitchFamily="34" charset="0"/>
                        </a:rPr>
                        <a:t>How many people in a group choose A over B in a dilemma?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3489961"/>
                  </a:ext>
                </a:extLst>
              </a:tr>
              <a:tr h="370840">
                <a:tc>
                  <a:txBody>
                    <a:bodyPr/>
                    <a:lstStyle/>
                    <a:p>
                      <a:pPr algn="ctr"/>
                      <a:r>
                        <a:rPr lang="en-US" b="1">
                          <a:solidFill>
                            <a:srgbClr val="69A131"/>
                          </a:solidFill>
                          <a:latin typeface="Calibri Light" panose="020F0302020204030204" pitchFamily="34" charset="0"/>
                          <a:cs typeface="Calibri Light" panose="020F0302020204030204" pitchFamily="34" charset="0"/>
                        </a:rPr>
                        <a:t>B</a:t>
                      </a:r>
                      <a:endParaRPr lang="en-CH" b="1">
                        <a:solidFill>
                          <a:srgbClr val="69A131"/>
                        </a:solidFill>
                        <a:latin typeface="Calibri Light" panose="020F0302020204030204" pitchFamily="34" charset="0"/>
                        <a:cs typeface="Calibri Light" panose="020F030202020403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a:latin typeface="Calibri Light" panose="020F0302020204030204" pitchFamily="34" charset="0"/>
                          <a:cs typeface="Calibri Light" panose="020F0302020204030204" pitchFamily="34" charset="0"/>
                        </a:rPr>
                        <a:t>How many men and women in a group?</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08899382"/>
                  </a:ext>
                </a:extLst>
              </a:tr>
              <a:tr h="370840">
                <a:tc>
                  <a:txBody>
                    <a:bodyPr/>
                    <a:lstStyle/>
                    <a:p>
                      <a:pPr algn="ctr"/>
                      <a:r>
                        <a:rPr lang="en-US" b="1">
                          <a:solidFill>
                            <a:srgbClr val="69A131"/>
                          </a:solidFill>
                          <a:latin typeface="Calibri Light" panose="020F0302020204030204" pitchFamily="34" charset="0"/>
                          <a:cs typeface="Calibri Light" panose="020F0302020204030204" pitchFamily="34" charset="0"/>
                        </a:rPr>
                        <a:t>C</a:t>
                      </a:r>
                      <a:endParaRPr lang="en-CH" b="1">
                        <a:solidFill>
                          <a:srgbClr val="69A131"/>
                        </a:solidFill>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a:latin typeface="Calibri Light" panose="020F0302020204030204" pitchFamily="34" charset="0"/>
                          <a:cs typeface="Calibri Light" panose="020F0302020204030204" pitchFamily="34" charset="0"/>
                        </a:rPr>
                        <a:t>How many people in a group pass an exam?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4274009"/>
                  </a:ext>
                </a:extLst>
              </a:tr>
              <a:tr h="370840">
                <a:tc>
                  <a:txBody>
                    <a:bodyPr/>
                    <a:lstStyle/>
                    <a:p>
                      <a:pPr algn="ctr"/>
                      <a:r>
                        <a:rPr lang="en-US" b="1">
                          <a:solidFill>
                            <a:srgbClr val="69A131"/>
                          </a:solidFill>
                          <a:latin typeface="Calibri Light" panose="020F0302020204030204" pitchFamily="34" charset="0"/>
                          <a:cs typeface="Calibri Light" panose="020F0302020204030204" pitchFamily="34" charset="0"/>
                        </a:rPr>
                        <a:t>D</a:t>
                      </a:r>
                      <a:endParaRPr lang="en-CH" b="1">
                        <a:solidFill>
                          <a:srgbClr val="69A131"/>
                        </a:solidFill>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a:latin typeface="Calibri Light" panose="020F0302020204030204" pitchFamily="34" charset="0"/>
                          <a:cs typeface="Calibri Light" panose="020F0302020204030204" pitchFamily="34" charset="0"/>
                        </a:rPr>
                        <a:t>How many times does a coin-flip turn up heads?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4093455"/>
                  </a:ext>
                </a:extLst>
              </a:tr>
              <a:tr h="370840">
                <a:tc>
                  <a:txBody>
                    <a:bodyPr/>
                    <a:lstStyle/>
                    <a:p>
                      <a:pPr algn="ctr"/>
                      <a:r>
                        <a:rPr lang="en-US" b="1">
                          <a:solidFill>
                            <a:srgbClr val="69A131"/>
                          </a:solidFill>
                          <a:latin typeface="Calibri Light" panose="020F0302020204030204" pitchFamily="34" charset="0"/>
                          <a:cs typeface="Calibri Light" panose="020F0302020204030204" pitchFamily="34" charset="0"/>
                        </a:rPr>
                        <a:t>E</a:t>
                      </a:r>
                      <a:endParaRPr lang="en-CH" b="1">
                        <a:solidFill>
                          <a:srgbClr val="69A131"/>
                        </a:solidFill>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a:latin typeface="Calibri Light" panose="020F0302020204030204" pitchFamily="34" charset="0"/>
                          <a:cs typeface="Calibri Light" panose="020F0302020204030204" pitchFamily="34" charset="0"/>
                        </a:rPr>
                        <a:t>Which of 6 age categories (baby, child, adolescent, young adult, old adult, elderly) does each person in a group belong to?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3312261"/>
                  </a:ext>
                </a:extLst>
              </a:tr>
              <a:tr h="370840">
                <a:tc>
                  <a:txBody>
                    <a:bodyPr/>
                    <a:lstStyle/>
                    <a:p>
                      <a:pPr algn="ctr"/>
                      <a:r>
                        <a:rPr lang="en-US" b="1">
                          <a:solidFill>
                            <a:srgbClr val="69A131"/>
                          </a:solidFill>
                          <a:latin typeface="Calibri Light" panose="020F0302020204030204" pitchFamily="34" charset="0"/>
                          <a:cs typeface="Calibri Light" panose="020F0302020204030204" pitchFamily="34" charset="0"/>
                        </a:rPr>
                        <a:t>F</a:t>
                      </a:r>
                      <a:endParaRPr lang="en-CH" b="1">
                        <a:solidFill>
                          <a:srgbClr val="69A131"/>
                        </a:solidFill>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a:latin typeface="Calibri Light" panose="020F0302020204030204" pitchFamily="34" charset="0"/>
                          <a:cs typeface="Calibri Light" panose="020F0302020204030204" pitchFamily="34" charset="0"/>
                        </a:rPr>
                        <a:t>How many people in a group belong to each of the 12 zodiac signs?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53941340"/>
                  </a:ext>
                </a:extLst>
              </a:tr>
              <a:tr h="370840">
                <a:tc>
                  <a:txBody>
                    <a:bodyPr/>
                    <a:lstStyle/>
                    <a:p>
                      <a:pPr algn="ctr"/>
                      <a:r>
                        <a:rPr lang="en-US" b="1">
                          <a:solidFill>
                            <a:srgbClr val="69A131"/>
                          </a:solidFill>
                          <a:latin typeface="Calibri Light" panose="020F0302020204030204" pitchFamily="34" charset="0"/>
                          <a:cs typeface="Calibri Light" panose="020F0302020204030204" pitchFamily="34" charset="0"/>
                        </a:rPr>
                        <a:t>G</a:t>
                      </a:r>
                      <a:endParaRPr lang="en-CH" b="1">
                        <a:solidFill>
                          <a:srgbClr val="69A131"/>
                        </a:solidFill>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800">
                          <a:latin typeface="Calibri Light" panose="020F0302020204030204" pitchFamily="34" charset="0"/>
                          <a:cs typeface="Calibri Light" panose="020F0302020204030204" pitchFamily="34" charset="0"/>
                        </a:rPr>
                        <a:t>How many people own a cat or a dog?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297463"/>
                  </a:ext>
                </a:extLst>
              </a:tr>
            </a:tbl>
          </a:graphicData>
        </a:graphic>
      </p:graphicFrame>
    </p:spTree>
    <p:extLst>
      <p:ext uri="{BB962C8B-B14F-4D97-AF65-F5344CB8AC3E}">
        <p14:creationId xmlns:p14="http://schemas.microsoft.com/office/powerpoint/2010/main" val="3360219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52233</TotalTime>
  <Words>9513</Words>
  <Application>Microsoft Office PowerPoint</Application>
  <PresentationFormat>Widescreen</PresentationFormat>
  <Paragraphs>1298</Paragraphs>
  <Slides>64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64</vt:i4>
      </vt:variant>
    </vt:vector>
  </HeadingPairs>
  <TitlesOfParts>
    <vt:vector size="75" baseType="lpstr">
      <vt:lpstr>Arial</vt:lpstr>
      <vt:lpstr>Calibri</vt:lpstr>
      <vt:lpstr>Calibri Light</vt:lpstr>
      <vt:lpstr>Cambria Math</vt:lpstr>
      <vt:lpstr>Century Gothic</vt:lpstr>
      <vt:lpstr>Courier New</vt:lpstr>
      <vt:lpstr>Times New Roman</vt:lpstr>
      <vt:lpstr>Tw Cen MT</vt:lpstr>
      <vt:lpstr>Tw Cen MT Condensed Extra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Université de Genève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Meuleman</dc:creator>
  <cp:lastModifiedBy>Ben Meuleman</cp:lastModifiedBy>
  <cp:revision>2045</cp:revision>
  <cp:lastPrinted>2020-01-21T15:20:45Z</cp:lastPrinted>
  <dcterms:created xsi:type="dcterms:W3CDTF">2015-11-28T18:57:21Z</dcterms:created>
  <dcterms:modified xsi:type="dcterms:W3CDTF">2022-11-17T18:26:17Z</dcterms:modified>
</cp:coreProperties>
</file>