
<file path=[Content_Types].xml><?xml version="1.0" encoding="utf-8"?>
<Types xmlns="http://schemas.openxmlformats.org/package/2006/content-types">
  <Default Extension="jpeg" ContentType="image/jpeg"/>
  <Default Extension="jpg" ContentType="image/pn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media/image5.jpg" ContentType="image/jpeg"/>
  <Override PartName="/ppt/media/image12.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handoutMasterIdLst>
    <p:handoutMasterId r:id="rId92"/>
  </p:handoutMasterIdLst>
  <p:sldIdLst>
    <p:sldId id="398" r:id="rId2"/>
    <p:sldId id="801" r:id="rId3"/>
    <p:sldId id="1205" r:id="rId4"/>
    <p:sldId id="1222" r:id="rId5"/>
    <p:sldId id="1206" r:id="rId6"/>
    <p:sldId id="1223" r:id="rId7"/>
    <p:sldId id="1224" r:id="rId8"/>
    <p:sldId id="1225" r:id="rId9"/>
    <p:sldId id="1210" r:id="rId10"/>
    <p:sldId id="1219" r:id="rId11"/>
    <p:sldId id="1227" r:id="rId12"/>
    <p:sldId id="1226" r:id="rId13"/>
    <p:sldId id="1228" r:id="rId14"/>
    <p:sldId id="1268" r:id="rId15"/>
    <p:sldId id="1229" r:id="rId16"/>
    <p:sldId id="1211" r:id="rId17"/>
    <p:sldId id="1230" r:id="rId18"/>
    <p:sldId id="1231" r:id="rId19"/>
    <p:sldId id="1232" r:id="rId20"/>
    <p:sldId id="1233" r:id="rId21"/>
    <p:sldId id="1234" r:id="rId22"/>
    <p:sldId id="1235" r:id="rId23"/>
    <p:sldId id="1236" r:id="rId24"/>
    <p:sldId id="1237" r:id="rId25"/>
    <p:sldId id="1238" r:id="rId26"/>
    <p:sldId id="1239" r:id="rId27"/>
    <p:sldId id="1240" r:id="rId28"/>
    <p:sldId id="1241" r:id="rId29"/>
    <p:sldId id="1242" r:id="rId30"/>
    <p:sldId id="1243" r:id="rId31"/>
    <p:sldId id="1244" r:id="rId32"/>
    <p:sldId id="1245" r:id="rId33"/>
    <p:sldId id="1246" r:id="rId34"/>
    <p:sldId id="1247" r:id="rId35"/>
    <p:sldId id="1248" r:id="rId36"/>
    <p:sldId id="1249" r:id="rId37"/>
    <p:sldId id="1250" r:id="rId38"/>
    <p:sldId id="1251" r:id="rId39"/>
    <p:sldId id="1252" r:id="rId40"/>
    <p:sldId id="1253" r:id="rId41"/>
    <p:sldId id="1254" r:id="rId42"/>
    <p:sldId id="1255" r:id="rId43"/>
    <p:sldId id="1257" r:id="rId44"/>
    <p:sldId id="1258" r:id="rId45"/>
    <p:sldId id="1259" r:id="rId46"/>
    <p:sldId id="1269" r:id="rId47"/>
    <p:sldId id="1256" r:id="rId48"/>
    <p:sldId id="1260" r:id="rId49"/>
    <p:sldId id="1261" r:id="rId50"/>
    <p:sldId id="1262" r:id="rId51"/>
    <p:sldId id="1270" r:id="rId52"/>
    <p:sldId id="1267" r:id="rId53"/>
    <p:sldId id="1273" r:id="rId54"/>
    <p:sldId id="1271" r:id="rId55"/>
    <p:sldId id="1272" r:id="rId56"/>
    <p:sldId id="1263" r:id="rId57"/>
    <p:sldId id="1264" r:id="rId58"/>
    <p:sldId id="1265" r:id="rId59"/>
    <p:sldId id="1279" r:id="rId60"/>
    <p:sldId id="1280" r:id="rId61"/>
    <p:sldId id="1281" r:id="rId62"/>
    <p:sldId id="1282" r:id="rId63"/>
    <p:sldId id="1285" r:id="rId64"/>
    <p:sldId id="1283" r:id="rId65"/>
    <p:sldId id="1284" r:id="rId66"/>
    <p:sldId id="1288" r:id="rId67"/>
    <p:sldId id="1274" r:id="rId68"/>
    <p:sldId id="1293" r:id="rId69"/>
    <p:sldId id="1294" r:id="rId70"/>
    <p:sldId id="1295" r:id="rId71"/>
    <p:sldId id="1299" r:id="rId72"/>
    <p:sldId id="1300" r:id="rId73"/>
    <p:sldId id="1301" r:id="rId74"/>
    <p:sldId id="1307" r:id="rId75"/>
    <p:sldId id="1296" r:id="rId76"/>
    <p:sldId id="1298" r:id="rId77"/>
    <p:sldId id="1276" r:id="rId78"/>
    <p:sldId id="1297" r:id="rId79"/>
    <p:sldId id="1312" r:id="rId80"/>
    <p:sldId id="1311" r:id="rId81"/>
    <p:sldId id="1303" r:id="rId82"/>
    <p:sldId id="1304" r:id="rId83"/>
    <p:sldId id="1305" r:id="rId84"/>
    <p:sldId id="1302" r:id="rId85"/>
    <p:sldId id="1277" r:id="rId86"/>
    <p:sldId id="1309" r:id="rId87"/>
    <p:sldId id="1308" r:id="rId88"/>
    <p:sldId id="1310" r:id="rId89"/>
    <p:sldId id="968" r:id="rId90"/>
  </p:sldIdLst>
  <p:sldSz cx="12192000" cy="6858000"/>
  <p:notesSz cx="6811963" cy="99425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00CC"/>
    <a:srgbClr val="69A131"/>
    <a:srgbClr val="58B931"/>
    <a:srgbClr val="CC9900"/>
    <a:srgbClr val="97ACC5"/>
    <a:srgbClr val="FBF3B7"/>
    <a:srgbClr val="125862"/>
    <a:srgbClr val="966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503" autoAdjust="0"/>
    <p:restoredTop sz="95407" autoAdjust="0"/>
  </p:normalViewPr>
  <p:slideViewPr>
    <p:cSldViewPr>
      <p:cViewPr varScale="1">
        <p:scale>
          <a:sx n="114" d="100"/>
          <a:sy n="114" d="100"/>
        </p:scale>
        <p:origin x="330"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heme" Target="theme/theme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9D032EE-0FC6-4BCE-8B74-C316D0C476AF}"/>
              </a:ext>
            </a:extLst>
          </p:cNvPr>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en-CH"/>
          </a:p>
        </p:txBody>
      </p:sp>
      <p:sp>
        <p:nvSpPr>
          <p:cNvPr id="3" name="Date Placeholder 2">
            <a:extLst>
              <a:ext uri="{FF2B5EF4-FFF2-40B4-BE49-F238E27FC236}">
                <a16:creationId xmlns:a16="http://schemas.microsoft.com/office/drawing/2014/main" id="{E8D53F15-A713-4188-8829-664B293265D9}"/>
              </a:ext>
            </a:extLst>
          </p:cNvPr>
          <p:cNvSpPr>
            <a:spLocks noGrp="1"/>
          </p:cNvSpPr>
          <p:nvPr>
            <p:ph type="dt" sz="quarter" idx="1"/>
          </p:nvPr>
        </p:nvSpPr>
        <p:spPr>
          <a:xfrm>
            <a:off x="3859213" y="0"/>
            <a:ext cx="2951162" cy="498475"/>
          </a:xfrm>
          <a:prstGeom prst="rect">
            <a:avLst/>
          </a:prstGeom>
        </p:spPr>
        <p:txBody>
          <a:bodyPr vert="horz" lIns="91440" tIns="45720" rIns="91440" bIns="45720" rtlCol="0"/>
          <a:lstStyle>
            <a:lvl1pPr algn="r">
              <a:defRPr sz="1200"/>
            </a:lvl1pPr>
          </a:lstStyle>
          <a:p>
            <a:fld id="{C5EA1C2A-8C86-48BC-BAA0-C33BFAAC43E0}" type="datetimeFigureOut">
              <a:rPr lang="en-CH" smtClean="0"/>
              <a:t>21/11/2022</a:t>
            </a:fld>
            <a:endParaRPr lang="en-CH"/>
          </a:p>
        </p:txBody>
      </p:sp>
      <p:sp>
        <p:nvSpPr>
          <p:cNvPr id="4" name="Footer Placeholder 3">
            <a:extLst>
              <a:ext uri="{FF2B5EF4-FFF2-40B4-BE49-F238E27FC236}">
                <a16:creationId xmlns:a16="http://schemas.microsoft.com/office/drawing/2014/main" id="{299EDF6A-5551-47BD-80F9-9846581D9EC3}"/>
              </a:ext>
            </a:extLst>
          </p:cNvPr>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en-CH"/>
          </a:p>
        </p:txBody>
      </p:sp>
      <p:sp>
        <p:nvSpPr>
          <p:cNvPr id="5" name="Slide Number Placeholder 4">
            <a:extLst>
              <a:ext uri="{FF2B5EF4-FFF2-40B4-BE49-F238E27FC236}">
                <a16:creationId xmlns:a16="http://schemas.microsoft.com/office/drawing/2014/main" id="{4B831C90-A430-413D-AFC3-5A9F68C2F9FC}"/>
              </a:ext>
            </a:extLst>
          </p:cNvPr>
          <p:cNvSpPr>
            <a:spLocks noGrp="1"/>
          </p:cNvSpPr>
          <p:nvPr>
            <p:ph type="sldNum" sz="quarter" idx="3"/>
          </p:nvPr>
        </p:nvSpPr>
        <p:spPr>
          <a:xfrm>
            <a:off x="3859213" y="9444038"/>
            <a:ext cx="2951162" cy="498475"/>
          </a:xfrm>
          <a:prstGeom prst="rect">
            <a:avLst/>
          </a:prstGeom>
        </p:spPr>
        <p:txBody>
          <a:bodyPr vert="horz" lIns="91440" tIns="45720" rIns="91440" bIns="45720" rtlCol="0" anchor="b"/>
          <a:lstStyle>
            <a:lvl1pPr algn="r">
              <a:defRPr sz="1200"/>
            </a:lvl1pPr>
          </a:lstStyle>
          <a:p>
            <a:fld id="{A03E4B80-EE47-4A2B-A23A-4E69158DAFC1}" type="slidenum">
              <a:rPr lang="en-CH" smtClean="0"/>
              <a:t>‹#›</a:t>
            </a:fld>
            <a:endParaRPr lang="en-CH"/>
          </a:p>
        </p:txBody>
      </p:sp>
    </p:spTree>
    <p:extLst>
      <p:ext uri="{BB962C8B-B14F-4D97-AF65-F5344CB8AC3E}">
        <p14:creationId xmlns:p14="http://schemas.microsoft.com/office/powerpoint/2010/main" val="291408433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51851" cy="49885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8536" y="1"/>
            <a:ext cx="2951851" cy="498852"/>
          </a:xfrm>
          <a:prstGeom prst="rect">
            <a:avLst/>
          </a:prstGeom>
        </p:spPr>
        <p:txBody>
          <a:bodyPr vert="horz" lIns="91440" tIns="45720" rIns="91440" bIns="45720" rtlCol="0"/>
          <a:lstStyle>
            <a:lvl1pPr algn="r">
              <a:defRPr sz="1200"/>
            </a:lvl1pPr>
          </a:lstStyle>
          <a:p>
            <a:fld id="{98824CB4-0329-44D2-8D35-5AA3CADFEC42}" type="datetimeFigureOut">
              <a:rPr lang="en-GB" smtClean="0"/>
              <a:t>21/11/2022</a:t>
            </a:fld>
            <a:endParaRPr lang="en-GB"/>
          </a:p>
        </p:txBody>
      </p:sp>
      <p:sp>
        <p:nvSpPr>
          <p:cNvPr id="4" name="Slide Image Placeholder 3"/>
          <p:cNvSpPr>
            <a:spLocks noGrp="1" noRot="1" noChangeAspect="1"/>
          </p:cNvSpPr>
          <p:nvPr>
            <p:ph type="sldImg" idx="2"/>
          </p:nvPr>
        </p:nvSpPr>
        <p:spPr>
          <a:xfrm>
            <a:off x="423863" y="1243013"/>
            <a:ext cx="5964237" cy="3355975"/>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1197" y="4784834"/>
            <a:ext cx="5449570" cy="3914866"/>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3662"/>
            <a:ext cx="2951851" cy="498851"/>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8536" y="9443662"/>
            <a:ext cx="2951851" cy="498851"/>
          </a:xfrm>
          <a:prstGeom prst="rect">
            <a:avLst/>
          </a:prstGeom>
        </p:spPr>
        <p:txBody>
          <a:bodyPr vert="horz" lIns="91440" tIns="45720" rIns="91440" bIns="45720" rtlCol="0" anchor="b"/>
          <a:lstStyle>
            <a:lvl1pPr algn="r">
              <a:defRPr sz="1200"/>
            </a:lvl1pPr>
          </a:lstStyle>
          <a:p>
            <a:fld id="{B5939602-0E2D-47BB-A83D-FEA357011C12}" type="slidenum">
              <a:rPr lang="en-GB" smtClean="0"/>
              <a:t>‹#›</a:t>
            </a:fld>
            <a:endParaRPr lang="en-GB"/>
          </a:p>
        </p:txBody>
      </p:sp>
    </p:spTree>
    <p:extLst>
      <p:ext uri="{BB962C8B-B14F-4D97-AF65-F5344CB8AC3E}">
        <p14:creationId xmlns:p14="http://schemas.microsoft.com/office/powerpoint/2010/main" val="381763266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1B04362-D5BD-49F0-8637-F04C1F3F5DDC}" type="datetime1">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2864647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68F3B79-AB64-4716-A2B1-898528CF22EB}" type="datetime1">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320420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285632A7-1093-4725-A219-C3E79854E8FA}" type="datetime1">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5091930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457AFD01-B4D8-4FBE-BCE9-0FBFEEA040B7}" type="datetime1">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798746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608C176-0648-4256-BAF8-404E576B675B}" type="datetime1">
              <a:rPr lang="en-GB" smtClean="0"/>
              <a:t>21/11/2022</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30564260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979FEE28-A7E0-4DFE-A010-75920CE3DC5F}" type="datetime1">
              <a:rPr lang="en-GB" smtClean="0"/>
              <a:t>21/11/2022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7115497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36F17A1-6285-4F41-8411-9A019F77BEA4}" type="datetime1">
              <a:rPr lang="en-GB" smtClean="0"/>
              <a:t>21/11/2022</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1659857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85024190-CDAC-4984-9248-0ACA79998B9A}" type="datetime1">
              <a:rPr lang="en-GB" smtClean="0"/>
              <a:t>21/11/2022</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187005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A4817-6DE5-4766-9B92-8D7BE5808CD8}" type="datetime1">
              <a:rPr lang="en-GB" smtClean="0"/>
              <a:t>21/11/2022</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7452463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1DD3507-FE32-4239-83D9-1FC25303EEA0}" type="datetime1">
              <a:rPr lang="en-GB" smtClean="0"/>
              <a:t>21/11/2022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3233428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7D80E4-E0D4-48A8-B319-39830FEFA612}" type="datetime1">
              <a:rPr lang="en-GB" smtClean="0"/>
              <a:t>21/11/2022</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1FDBBE5-22A6-4526-9CE2-8F57881DBE87}" type="slidenum">
              <a:rPr lang="en-GB" smtClean="0"/>
              <a:t>‹#›</a:t>
            </a:fld>
            <a:endParaRPr lang="en-GB"/>
          </a:p>
        </p:txBody>
      </p:sp>
    </p:spTree>
    <p:extLst>
      <p:ext uri="{BB962C8B-B14F-4D97-AF65-F5344CB8AC3E}">
        <p14:creationId xmlns:p14="http://schemas.microsoft.com/office/powerpoint/2010/main" val="207391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EC1AF9-FBA9-4148-B970-1DE4513D7A31}" type="datetime1">
              <a:rPr lang="en-GB" smtClean="0"/>
              <a:t>21/11/2022</a:t>
            </a:fld>
            <a:endParaRPr lang="en-GB"/>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DBBE5-22A6-4526-9CE2-8F57881DBE87}" type="slidenum">
              <a:rPr lang="en-GB" smtClean="0"/>
              <a:t>‹#›</a:t>
            </a:fld>
            <a:endParaRPr lang="en-GB"/>
          </a:p>
        </p:txBody>
      </p:sp>
    </p:spTree>
    <p:extLst>
      <p:ext uri="{BB962C8B-B14F-4D97-AF65-F5344CB8AC3E}">
        <p14:creationId xmlns:p14="http://schemas.microsoft.com/office/powerpoint/2010/main" val="17895176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0.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hyperlink" Target="https://onlineconfusionmatrix.com/" TargetMode="External"/><Relationship Id="rId2" Type="http://schemas.openxmlformats.org/officeDocument/2006/relationships/hyperlink" Target="https://en.wikipedia.org/wiki/Confusion_matrix" TargetMode="Externa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21646" y="2152146"/>
            <a:ext cx="9548708" cy="916469"/>
          </a:xfrm>
          <a:prstGeom prst="rect">
            <a:avLst/>
          </a:prstGeom>
          <a:noFill/>
        </p:spPr>
        <p:txBody>
          <a:bodyPr wrap="square" rtlCol="0">
            <a:spAutoFit/>
          </a:bodyPr>
          <a:lstStyle/>
          <a:p>
            <a:pPr algn="ctr">
              <a:lnSpc>
                <a:spcPct val="150000"/>
              </a:lnSpc>
            </a:pPr>
            <a:r>
              <a:rPr lang="fr-CH" sz="4000" b="1" dirty="0" err="1">
                <a:solidFill>
                  <a:schemeClr val="tx2">
                    <a:lumMod val="75000"/>
                  </a:schemeClr>
                </a:solidFill>
                <a:latin typeface="Tw Cen MT" panose="020B0602020104020603" pitchFamily="34" charset="0"/>
              </a:rPr>
              <a:t>Logistic</a:t>
            </a:r>
            <a:r>
              <a:rPr lang="fr-CH" sz="4000" b="1" dirty="0">
                <a:solidFill>
                  <a:schemeClr val="tx2">
                    <a:lumMod val="75000"/>
                  </a:schemeClr>
                </a:solidFill>
                <a:latin typeface="Tw Cen MT" panose="020B0602020104020603" pitchFamily="34" charset="0"/>
              </a:rPr>
              <a:t> </a:t>
            </a:r>
            <a:r>
              <a:rPr lang="fr-CH" sz="4000" b="1" dirty="0" err="1">
                <a:solidFill>
                  <a:schemeClr val="tx2">
                    <a:lumMod val="75000"/>
                  </a:schemeClr>
                </a:solidFill>
                <a:latin typeface="Tw Cen MT" panose="020B0602020104020603" pitchFamily="34" charset="0"/>
              </a:rPr>
              <a:t>Regression</a:t>
            </a:r>
            <a:r>
              <a:rPr lang="fr-CH" sz="4000" b="1" dirty="0">
                <a:solidFill>
                  <a:schemeClr val="tx2">
                    <a:lumMod val="75000"/>
                  </a:schemeClr>
                </a:solidFill>
                <a:latin typeface="Tw Cen MT" panose="020B0602020104020603" pitchFamily="34" charset="0"/>
              </a:rPr>
              <a:t> II</a:t>
            </a:r>
          </a:p>
        </p:txBody>
      </p:sp>
      <p:cxnSp>
        <p:nvCxnSpPr>
          <p:cNvPr id="6" name="Straight Connector 5"/>
          <p:cNvCxnSpPr>
            <a:cxnSpLocks/>
          </p:cNvCxnSpPr>
          <p:nvPr/>
        </p:nvCxnSpPr>
        <p:spPr>
          <a:xfrm>
            <a:off x="911424" y="2060848"/>
            <a:ext cx="10225136"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4113080" y="3721095"/>
            <a:ext cx="3994234" cy="1508105"/>
          </a:xfrm>
          <a:prstGeom prst="rect">
            <a:avLst/>
          </a:prstGeom>
          <a:noFill/>
        </p:spPr>
        <p:txBody>
          <a:bodyPr wrap="none" rtlCol="0">
            <a:spAutoFit/>
          </a:bodyPr>
          <a:lstStyle/>
          <a:p>
            <a:pPr algn="ctr"/>
            <a:r>
              <a:rPr lang="fr-CH" sz="1600" dirty="0">
                <a:latin typeface="Calibri Light" panose="020F0302020204030204" pitchFamily="34" charset="0"/>
                <a:cs typeface="Calibri Light" panose="020F0302020204030204" pitchFamily="34" charset="0"/>
              </a:rPr>
              <a:t>Ben Meuleman, </a:t>
            </a:r>
            <a:r>
              <a:rPr lang="fr-CH" sz="1600" dirty="0" err="1">
                <a:latin typeface="Calibri Light" panose="020F0302020204030204" pitchFamily="34" charset="0"/>
                <a:cs typeface="Calibri Light" panose="020F0302020204030204" pitchFamily="34" charset="0"/>
              </a:rPr>
              <a:t>Ph.D</a:t>
            </a:r>
            <a:r>
              <a:rPr lang="fr-CH" sz="1600" dirty="0">
                <a:latin typeface="Calibri Light" panose="020F0302020204030204" pitchFamily="34" charset="0"/>
                <a:cs typeface="Calibri Light" panose="020F0302020204030204" pitchFamily="34" charset="0"/>
              </a:rPr>
              <a:t>.</a:t>
            </a:r>
          </a:p>
          <a:p>
            <a:pPr algn="ctr"/>
            <a:r>
              <a:rPr lang="fr-CH" sz="1600" dirty="0" err="1">
                <a:latin typeface="Calibri Light" panose="020F0302020204030204" pitchFamily="34" charset="0"/>
                <a:cs typeface="Calibri Light" panose="020F0302020204030204" pitchFamily="34" charset="0"/>
              </a:rPr>
              <a:t>Swiss</a:t>
            </a:r>
            <a:r>
              <a:rPr lang="fr-CH" sz="1600" dirty="0">
                <a:latin typeface="Calibri Light" panose="020F0302020204030204" pitchFamily="34" charset="0"/>
                <a:cs typeface="Calibri Light" panose="020F0302020204030204" pitchFamily="34" charset="0"/>
              </a:rPr>
              <a:t> Center for Affective Sciences</a:t>
            </a:r>
          </a:p>
          <a:p>
            <a:pPr algn="ctr"/>
            <a:r>
              <a:rPr lang="fr-CH" sz="1600" dirty="0">
                <a:latin typeface="Calibri Light" panose="020F0302020204030204" pitchFamily="34" charset="0"/>
                <a:cs typeface="Calibri Light" panose="020F0302020204030204" pitchFamily="34" charset="0"/>
              </a:rPr>
              <a:t>Université de Genève</a:t>
            </a:r>
          </a:p>
          <a:p>
            <a:pPr algn="ctr"/>
            <a:endParaRPr lang="fr-CH" sz="1000" dirty="0">
              <a:latin typeface="Calibri Light" panose="020F0302020204030204" pitchFamily="34" charset="0"/>
              <a:cs typeface="Calibri Light" panose="020F0302020204030204" pitchFamily="34" charset="0"/>
            </a:endParaRPr>
          </a:p>
          <a:p>
            <a:pPr algn="ctr"/>
            <a:r>
              <a:rPr lang="fr-CH" sz="1600" dirty="0">
                <a:latin typeface="Calibri Light" panose="020F0302020204030204" pitchFamily="34" charset="0"/>
                <a:cs typeface="Calibri Light" panose="020F0302020204030204" pitchFamily="34" charset="0"/>
              </a:rPr>
              <a:t>Workshop </a:t>
            </a:r>
            <a:r>
              <a:rPr lang="fr-CH" sz="1600" dirty="0" err="1">
                <a:latin typeface="Calibri Light" panose="020F0302020204030204" pitchFamily="34" charset="0"/>
                <a:cs typeface="Calibri Light" panose="020F0302020204030204" pitchFamily="34" charset="0"/>
              </a:rPr>
              <a:t>series</a:t>
            </a:r>
            <a:r>
              <a:rPr lang="fr-CH" sz="1600" dirty="0">
                <a:latin typeface="Calibri Light" panose="020F0302020204030204" pitchFamily="34" charset="0"/>
                <a:cs typeface="Calibri Light" panose="020F0302020204030204" pitchFamily="34" charset="0"/>
              </a:rPr>
              <a:t> on </a:t>
            </a:r>
            <a:r>
              <a:rPr lang="fr-CH" sz="1600" dirty="0" err="1">
                <a:latin typeface="Calibri Light" panose="020F0302020204030204" pitchFamily="34" charset="0"/>
                <a:cs typeface="Calibri Light" panose="020F0302020204030204" pitchFamily="34" charset="0"/>
              </a:rPr>
              <a:t>advanced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statistical</a:t>
            </a:r>
            <a:r>
              <a:rPr lang="fr-CH" sz="1600" dirty="0">
                <a:latin typeface="Calibri Light" panose="020F0302020204030204" pitchFamily="34" charset="0"/>
                <a:cs typeface="Calibri Light" panose="020F0302020204030204" pitchFamily="34" charset="0"/>
              </a:rPr>
              <a:t> topics</a:t>
            </a:r>
          </a:p>
          <a:p>
            <a:pPr algn="ctr"/>
            <a:r>
              <a:rPr lang="fr-CH" sz="1600" dirty="0" err="1">
                <a:latin typeface="Calibri Light" panose="020F0302020204030204" pitchFamily="34" charset="0"/>
                <a:cs typeface="Calibri Light" panose="020F0302020204030204" pitchFamily="34" charset="0"/>
              </a:rPr>
              <a:t>November</a:t>
            </a:r>
            <a:r>
              <a:rPr lang="fr-CH" sz="1600" dirty="0">
                <a:latin typeface="Calibri Light" panose="020F0302020204030204" pitchFamily="34" charset="0"/>
                <a:cs typeface="Calibri Light" panose="020F0302020204030204" pitchFamily="34" charset="0"/>
              </a:rPr>
              <a:t> 17, 2022</a:t>
            </a:r>
            <a:endParaRPr lang="en-GB" sz="1600" dirty="0">
              <a:latin typeface="Calibri Light" panose="020F0302020204030204" pitchFamily="34" charset="0"/>
              <a:cs typeface="Calibri Light" panose="020F0302020204030204" pitchFamily="34" charset="0"/>
            </a:endParaRPr>
          </a:p>
        </p:txBody>
      </p:sp>
      <p:pic>
        <p:nvPicPr>
          <p:cNvPr id="9" name="Picture 8"/>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215681" y="5373216"/>
            <a:ext cx="2010373" cy="773221"/>
          </a:xfrm>
          <a:prstGeom prst="rect">
            <a:avLst/>
          </a:prstGeom>
        </p:spPr>
      </p:pic>
      <p:pic>
        <p:nvPicPr>
          <p:cNvPr id="10" name="Pictur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591944" y="5574809"/>
            <a:ext cx="1584176" cy="457430"/>
          </a:xfrm>
          <a:prstGeom prst="rect">
            <a:avLst/>
          </a:prstGeom>
        </p:spPr>
      </p:pic>
      <p:pic>
        <p:nvPicPr>
          <p:cNvPr id="11" name="Picture 10"/>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680176" y="5443180"/>
            <a:ext cx="1368152" cy="703256"/>
          </a:xfrm>
          <a:prstGeom prst="rect">
            <a:avLst/>
          </a:prstGeom>
        </p:spPr>
      </p:pic>
      <p:cxnSp>
        <p:nvCxnSpPr>
          <p:cNvPr id="12" name="Straight Connector 11">
            <a:extLst>
              <a:ext uri="{FF2B5EF4-FFF2-40B4-BE49-F238E27FC236}">
                <a16:creationId xmlns:a16="http://schemas.microsoft.com/office/drawing/2014/main" id="{AC47809B-B105-4D08-9F20-E7368AB7D889}"/>
              </a:ext>
            </a:extLst>
          </p:cNvPr>
          <p:cNvCxnSpPr>
            <a:cxnSpLocks/>
          </p:cNvCxnSpPr>
          <p:nvPr/>
        </p:nvCxnSpPr>
        <p:spPr>
          <a:xfrm>
            <a:off x="911424" y="3356992"/>
            <a:ext cx="10225136"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707A8360-4051-44A8-9A38-6268126CCC2C}"/>
              </a:ext>
            </a:extLst>
          </p:cNvPr>
          <p:cNvSpPr>
            <a:spLocks noGrp="1"/>
          </p:cNvSpPr>
          <p:nvPr>
            <p:ph type="sldNum" sz="quarter" idx="12"/>
          </p:nvPr>
        </p:nvSpPr>
        <p:spPr/>
        <p:txBody>
          <a:bodyPr/>
          <a:lstStyle/>
          <a:p>
            <a:fld id="{C1FDBBE5-22A6-4526-9CE2-8F57881DBE87}" type="slidenum">
              <a:rPr lang="en-GB" smtClean="0"/>
              <a:t>1</a:t>
            </a:fld>
            <a:endParaRPr lang="en-GB"/>
          </a:p>
        </p:txBody>
      </p:sp>
    </p:spTree>
    <p:extLst>
      <p:ext uri="{BB962C8B-B14F-4D97-AF65-F5344CB8AC3E}">
        <p14:creationId xmlns:p14="http://schemas.microsoft.com/office/powerpoint/2010/main" val="20369495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Format restrictions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Suppose we wanted to add character age </a:t>
            </a:r>
            <a:r>
              <a:rPr lang="en-US" sz="1600">
                <a:latin typeface="Calibri Light" panose="020F0302020204030204" pitchFamily="34" charset="0"/>
                <a:cs typeface="Calibri Light" panose="020F0302020204030204" pitchFamily="34" charset="0"/>
              </a:rPr>
              <a:t>to our analysis. </a:t>
            </a:r>
            <a:r>
              <a:rPr lang="en-US" sz="1600" dirty="0">
                <a:latin typeface="Calibri Light" panose="020F0302020204030204" pitchFamily="34" charset="0"/>
                <a:cs typeface="Calibri Light" panose="020F0302020204030204" pitchFamily="34" charset="0"/>
              </a:rPr>
              <a:t>With the additional column, converting the data to a grouped format becomes awkward, if not impossible. For most combinations of Age × Wedding × Death levels, there are 0 realizations. The presence </a:t>
            </a:r>
            <a:r>
              <a:rPr lang="en-US" sz="1600">
                <a:latin typeface="Calibri Light" panose="020F0302020204030204" pitchFamily="34" charset="0"/>
                <a:cs typeface="Calibri Light" panose="020F0302020204030204" pitchFamily="34" charset="0"/>
              </a:rPr>
              <a:t>of Age favors </a:t>
            </a:r>
            <a:r>
              <a:rPr lang="en-US" sz="1600" dirty="0">
                <a:latin typeface="Calibri Light" panose="020F0302020204030204" pitchFamily="34" charset="0"/>
                <a:cs typeface="Calibri Light" panose="020F0302020204030204" pitchFamily="34" charset="0"/>
              </a:rPr>
              <a:t>the logistic regression </a:t>
            </a:r>
            <a:r>
              <a:rPr lang="en-US" sz="1600">
                <a:latin typeface="Calibri Light" panose="020F0302020204030204" pitchFamily="34" charset="0"/>
                <a:cs typeface="Calibri Light" panose="020F0302020204030204" pitchFamily="34" charset="0"/>
              </a:rPr>
              <a:t>data format…</a:t>
            </a:r>
            <a:endParaRPr lang="fr-CH" sz="1600" dirty="0">
              <a:latin typeface="Calibri Light" panose="020F0302020204030204" pitchFamily="34" charset="0"/>
              <a:cs typeface="Calibri Light" panose="020F0302020204030204" pitchFamily="34" charset="0"/>
            </a:endParaRPr>
          </a:p>
        </p:txBody>
      </p:sp>
      <p:graphicFrame>
        <p:nvGraphicFramePr>
          <p:cNvPr id="14" name="Table 13">
            <a:extLst>
              <a:ext uri="{FF2B5EF4-FFF2-40B4-BE49-F238E27FC236}">
                <a16:creationId xmlns:a16="http://schemas.microsoft.com/office/drawing/2014/main" id="{5F274F1E-87C2-4521-85C0-2D3B48EBCFE3}"/>
              </a:ext>
            </a:extLst>
          </p:cNvPr>
          <p:cNvGraphicFramePr>
            <a:graphicFrameLocks noGrp="1"/>
          </p:cNvGraphicFramePr>
          <p:nvPr>
            <p:extLst>
              <p:ext uri="{D42A27DB-BD31-4B8C-83A1-F6EECF244321}">
                <p14:modId xmlns:p14="http://schemas.microsoft.com/office/powerpoint/2010/main" val="1959632644"/>
              </p:ext>
            </p:extLst>
          </p:nvPr>
        </p:nvGraphicFramePr>
        <p:xfrm>
          <a:off x="6819028" y="2852936"/>
          <a:ext cx="3279524" cy="3528393"/>
        </p:xfrm>
        <a:graphic>
          <a:graphicData uri="http://schemas.openxmlformats.org/drawingml/2006/table">
            <a:tbl>
              <a:tblPr firstRow="1" bandRow="1">
                <a:tableStyleId>{2D5ABB26-0587-4C30-8999-92F81FD0307C}</a:tableStyleId>
              </a:tblPr>
              <a:tblGrid>
                <a:gridCol w="1001904">
                  <a:extLst>
                    <a:ext uri="{9D8B030D-6E8A-4147-A177-3AD203B41FA5}">
                      <a16:colId xmlns:a16="http://schemas.microsoft.com/office/drawing/2014/main" val="3315445406"/>
                    </a:ext>
                  </a:extLst>
                </a:gridCol>
                <a:gridCol w="900000">
                  <a:extLst>
                    <a:ext uri="{9D8B030D-6E8A-4147-A177-3AD203B41FA5}">
                      <a16:colId xmlns:a16="http://schemas.microsoft.com/office/drawing/2014/main" val="3167067750"/>
                    </a:ext>
                  </a:extLst>
                </a:gridCol>
                <a:gridCol w="688810">
                  <a:extLst>
                    <a:ext uri="{9D8B030D-6E8A-4147-A177-3AD203B41FA5}">
                      <a16:colId xmlns:a16="http://schemas.microsoft.com/office/drawing/2014/main" val="2072686544"/>
                    </a:ext>
                  </a:extLst>
                </a:gridCol>
                <a:gridCol w="688810">
                  <a:extLst>
                    <a:ext uri="{9D8B030D-6E8A-4147-A177-3AD203B41FA5}">
                      <a16:colId xmlns:a16="http://schemas.microsoft.com/office/drawing/2014/main" val="3095662987"/>
                    </a:ext>
                  </a:extLst>
                </a:gridCol>
              </a:tblGrid>
              <a:tr h="320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a:latin typeface="Calibri Light" panose="020F0302020204030204" pitchFamily="34" charset="0"/>
                          <a:cs typeface="Calibri Light" panose="020F0302020204030204" pitchFamily="34" charset="0"/>
                        </a:rPr>
                        <a:t>Age</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400" b="1">
                          <a:latin typeface="Calibri Light" panose="020F0302020204030204" pitchFamily="34" charset="0"/>
                          <a:cs typeface="Calibri Light" panose="020F0302020204030204" pitchFamily="34" charset="0"/>
                        </a:rPr>
                        <a:t>Wedding</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1">
                          <a:latin typeface="Calibri Light" panose="020F0302020204030204" pitchFamily="34" charset="0"/>
                          <a:cs typeface="Calibri Light" panose="020F0302020204030204" pitchFamily="34" charset="0"/>
                        </a:rPr>
                        <a:t>Death</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1" dirty="0">
                          <a:latin typeface="Calibri Light" panose="020F0302020204030204" pitchFamily="34" charset="0"/>
                          <a:cs typeface="Calibri Light" panose="020F0302020204030204" pitchFamily="34" charset="0"/>
                        </a:rPr>
                        <a:t>Freq</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13469"/>
                  </a:ext>
                </a:extLst>
              </a:tr>
              <a:tr h="320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a:latin typeface="Calibri Light" panose="020F0302020204030204" pitchFamily="34" charset="0"/>
                          <a:cs typeface="Calibri Light" panose="020F0302020204030204" pitchFamily="34" charset="0"/>
                        </a:rPr>
                        <a:t>10</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0">
                          <a:latin typeface="Calibri Light" panose="020F0302020204030204" pitchFamily="34" charset="0"/>
                          <a:cs typeface="Calibri Light" panose="020F0302020204030204" pitchFamily="34" charset="0"/>
                        </a:rPr>
                        <a:t>1</a:t>
                      </a:r>
                      <a:endParaRPr lang="en-CH" sz="1400" b="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20763">
                <a:tc>
                  <a:txBody>
                    <a:bodyPr/>
                    <a:lstStyle/>
                    <a:p>
                      <a:pPr algn="ctr"/>
                      <a:r>
                        <a:rPr lang="en-US" sz="1400" b="0" i="1">
                          <a:latin typeface="Calibri Light" panose="020F0302020204030204" pitchFamily="34" charset="0"/>
                          <a:cs typeface="Calibri Light" panose="020F0302020204030204" pitchFamily="34" charset="0"/>
                        </a:rPr>
                        <a:t>10</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0">
                          <a:latin typeface="Calibri Light" panose="020F0302020204030204" pitchFamily="34" charset="0"/>
                          <a:cs typeface="Calibri Light" panose="020F0302020204030204" pitchFamily="34" charset="0"/>
                        </a:rPr>
                        <a:t>0</a:t>
                      </a:r>
                      <a:endParaRPr lang="en-CH" sz="1400" b="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20763">
                <a:tc>
                  <a:txBody>
                    <a:bodyPr/>
                    <a:lstStyle/>
                    <a:p>
                      <a:pPr algn="ctr"/>
                      <a:r>
                        <a:rPr lang="en-US" sz="1400" b="0" i="1">
                          <a:latin typeface="Calibri Light" panose="020F0302020204030204" pitchFamily="34" charset="0"/>
                          <a:cs typeface="Calibri Light" panose="020F0302020204030204" pitchFamily="34" charset="0"/>
                        </a:rPr>
                        <a:t>10</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latin typeface="Calibri Light" panose="020F0302020204030204" pitchFamily="34" charset="0"/>
                          <a:cs typeface="Calibri Light" panose="020F0302020204030204" pitchFamily="34" charset="0"/>
                        </a:rPr>
                        <a:t>0</a:t>
                      </a:r>
                      <a:endParaRPr lang="en-CH" sz="1400" b="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r h="320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a:latin typeface="Calibri Light" panose="020F0302020204030204" pitchFamily="34" charset="0"/>
                          <a:cs typeface="Calibri Light" panose="020F0302020204030204" pitchFamily="34" charset="0"/>
                        </a:rPr>
                        <a:t>10</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b="0" dirty="0">
                          <a:latin typeface="Calibri Light" panose="020F0302020204030204" pitchFamily="34" charset="0"/>
                          <a:cs typeface="Calibri Light" panose="020F0302020204030204" pitchFamily="34" charset="0"/>
                        </a:rPr>
                        <a:t>0</a:t>
                      </a:r>
                      <a:endParaRPr lang="en-CH" sz="1400" b="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97263966"/>
                  </a:ext>
                </a:extLst>
              </a:tr>
              <a:tr h="320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a:latin typeface="Calibri Light" panose="020F0302020204030204" pitchFamily="34" charset="0"/>
                          <a:cs typeface="Calibri Light" panose="020F0302020204030204" pitchFamily="34" charset="0"/>
                        </a:rPr>
                        <a:t>11</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latin typeface="Calibri Light" panose="020F0302020204030204" pitchFamily="34" charset="0"/>
                          <a:cs typeface="Calibri Light" panose="020F0302020204030204" pitchFamily="34" charset="0"/>
                        </a:rPr>
                        <a:t>1</a:t>
                      </a:r>
                      <a:endParaRPr lang="en-CH" sz="1400" b="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16928928"/>
                  </a:ext>
                </a:extLst>
              </a:tr>
              <a:tr h="320763">
                <a:tc>
                  <a:txBody>
                    <a:bodyPr/>
                    <a:lstStyle/>
                    <a:p>
                      <a:pPr algn="ctr"/>
                      <a:r>
                        <a:rPr lang="en-US" sz="1400" b="0" i="1">
                          <a:latin typeface="Calibri Light" panose="020F0302020204030204" pitchFamily="34" charset="0"/>
                          <a:cs typeface="Calibri Light" panose="020F0302020204030204" pitchFamily="34" charset="0"/>
                        </a:rPr>
                        <a:t>11</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latin typeface="Calibri Light" panose="020F0302020204030204" pitchFamily="34" charset="0"/>
                          <a:cs typeface="Calibri Light" panose="020F0302020204030204" pitchFamily="34" charset="0"/>
                        </a:rPr>
                        <a:t>0</a:t>
                      </a:r>
                      <a:endParaRPr lang="en-CH" sz="1400" b="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9768188"/>
                  </a:ext>
                </a:extLst>
              </a:tr>
              <a:tr h="320763">
                <a:tc>
                  <a:txBody>
                    <a:bodyPr/>
                    <a:lstStyle/>
                    <a:p>
                      <a:pPr algn="ctr"/>
                      <a:r>
                        <a:rPr lang="en-US" sz="1400" b="0" i="1">
                          <a:latin typeface="Calibri Light" panose="020F0302020204030204" pitchFamily="34" charset="0"/>
                          <a:cs typeface="Calibri Light" panose="020F0302020204030204" pitchFamily="34" charset="0"/>
                        </a:rPr>
                        <a:t>11</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latin typeface="Calibri Light" panose="020F0302020204030204" pitchFamily="34" charset="0"/>
                          <a:cs typeface="Calibri Light" panose="020F0302020204030204" pitchFamily="34" charset="0"/>
                        </a:rPr>
                        <a:t>0</a:t>
                      </a:r>
                      <a:endParaRPr lang="en-CH" sz="1400" b="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42343710"/>
                  </a:ext>
                </a:extLst>
              </a:tr>
              <a:tr h="320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a:latin typeface="Calibri Light" panose="020F0302020204030204" pitchFamily="34" charset="0"/>
                          <a:cs typeface="Calibri Light" panose="020F0302020204030204" pitchFamily="34" charset="0"/>
                        </a:rPr>
                        <a:t>11</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a:latin typeface="Calibri Light" panose="020F0302020204030204" pitchFamily="34" charset="0"/>
                          <a:cs typeface="Calibri Light" panose="020F0302020204030204" pitchFamily="34" charset="0"/>
                        </a:rPr>
                        <a:t>0</a:t>
                      </a:r>
                      <a:endParaRPr lang="en-CH" sz="1400" b="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02786758"/>
                  </a:ext>
                </a:extLst>
              </a:tr>
              <a:tr h="320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a:latin typeface="Calibri Light" panose="020F0302020204030204" pitchFamily="34" charset="0"/>
                          <a:cs typeface="Calibri Light" panose="020F0302020204030204" pitchFamily="34" charset="0"/>
                        </a:rPr>
                        <a:t>…</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endParaRPr lang="en-CH" sz="1400" b="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1372409"/>
                  </a:ext>
                </a:extLst>
              </a:tr>
              <a:tr h="32076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a:latin typeface="Calibri Light" panose="020F0302020204030204" pitchFamily="34" charset="0"/>
                          <a:cs typeface="Calibri Light" panose="020F0302020204030204" pitchFamily="34" charset="0"/>
                        </a:rPr>
                        <a:t>10,000</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i="1" dirty="0">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dirty="0">
                          <a:latin typeface="Calibri Light" panose="020F0302020204030204" pitchFamily="34" charset="0"/>
                          <a:cs typeface="Calibri Light" panose="020F0302020204030204" pitchFamily="34" charset="0"/>
                        </a:rPr>
                        <a:t>0</a:t>
                      </a:r>
                      <a:endParaRPr lang="en-CH" sz="1400" b="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5317615"/>
                  </a:ext>
                </a:extLst>
              </a:tr>
            </a:tbl>
          </a:graphicData>
        </a:graphic>
      </p:graphicFrame>
      <p:sp>
        <p:nvSpPr>
          <p:cNvPr id="3" name="TextBox 2">
            <a:extLst>
              <a:ext uri="{FF2B5EF4-FFF2-40B4-BE49-F238E27FC236}">
                <a16:creationId xmlns:a16="http://schemas.microsoft.com/office/drawing/2014/main" id="{F269760C-9E1D-42C1-A6B0-EA3D08CDBD0A}"/>
              </a:ext>
            </a:extLst>
          </p:cNvPr>
          <p:cNvSpPr txBox="1"/>
          <p:nvPr/>
        </p:nvSpPr>
        <p:spPr>
          <a:xfrm>
            <a:off x="6117428" y="4193470"/>
            <a:ext cx="399468" cy="369332"/>
          </a:xfrm>
          <a:prstGeom prst="rect">
            <a:avLst/>
          </a:prstGeom>
          <a:noFill/>
        </p:spPr>
        <p:txBody>
          <a:bodyPr wrap="none" rtlCol="0">
            <a:spAutoFit/>
          </a:bodyPr>
          <a:lstStyle/>
          <a:p>
            <a:r>
              <a:rPr lang="en-US">
                <a:latin typeface="Calibri Light" panose="020F0302020204030204" pitchFamily="34" charset="0"/>
                <a:cs typeface="Calibri Light" panose="020F0302020204030204" pitchFamily="34" charset="0"/>
              </a:rPr>
              <a:t>??</a:t>
            </a:r>
            <a:endParaRPr lang="en-CH">
              <a:latin typeface="Calibri Light" panose="020F0302020204030204" pitchFamily="34" charset="0"/>
              <a:cs typeface="Calibri Light" panose="020F0302020204030204" pitchFamily="34" charset="0"/>
            </a:endParaRPr>
          </a:p>
        </p:txBody>
      </p:sp>
      <p:graphicFrame>
        <p:nvGraphicFramePr>
          <p:cNvPr id="5" name="Table 4">
            <a:extLst>
              <a:ext uri="{FF2B5EF4-FFF2-40B4-BE49-F238E27FC236}">
                <a16:creationId xmlns:a16="http://schemas.microsoft.com/office/drawing/2014/main" id="{39BFFD23-B0FA-F9E1-8AEE-E8F0D3290DC4}"/>
              </a:ext>
            </a:extLst>
          </p:cNvPr>
          <p:cNvGraphicFramePr>
            <a:graphicFrameLocks noGrp="1"/>
          </p:cNvGraphicFramePr>
          <p:nvPr>
            <p:extLst>
              <p:ext uri="{D42A27DB-BD31-4B8C-83A1-F6EECF244321}">
                <p14:modId xmlns:p14="http://schemas.microsoft.com/office/powerpoint/2010/main" val="3591202813"/>
              </p:ext>
            </p:extLst>
          </p:nvPr>
        </p:nvGraphicFramePr>
        <p:xfrm>
          <a:off x="1271464" y="3074536"/>
          <a:ext cx="4596000" cy="2736304"/>
        </p:xfrm>
        <a:graphic>
          <a:graphicData uri="http://schemas.openxmlformats.org/drawingml/2006/table">
            <a:tbl>
              <a:tblPr firstRow="1" bandRow="1">
                <a:tableStyleId>{2D5ABB26-0587-4C30-8999-92F81FD0307C}</a:tableStyleId>
              </a:tblPr>
              <a:tblGrid>
                <a:gridCol w="1332000">
                  <a:extLst>
                    <a:ext uri="{9D8B030D-6E8A-4147-A177-3AD203B41FA5}">
                      <a16:colId xmlns:a16="http://schemas.microsoft.com/office/drawing/2014/main" val="3167067750"/>
                    </a:ext>
                  </a:extLst>
                </a:gridCol>
                <a:gridCol w="816000">
                  <a:extLst>
                    <a:ext uri="{9D8B030D-6E8A-4147-A177-3AD203B41FA5}">
                      <a16:colId xmlns:a16="http://schemas.microsoft.com/office/drawing/2014/main" val="1932228907"/>
                    </a:ext>
                  </a:extLst>
                </a:gridCol>
                <a:gridCol w="816000">
                  <a:extLst>
                    <a:ext uri="{9D8B030D-6E8A-4147-A177-3AD203B41FA5}">
                      <a16:colId xmlns:a16="http://schemas.microsoft.com/office/drawing/2014/main" val="2072686544"/>
                    </a:ext>
                  </a:extLst>
                </a:gridCol>
                <a:gridCol w="816000">
                  <a:extLst>
                    <a:ext uri="{9D8B030D-6E8A-4147-A177-3AD203B41FA5}">
                      <a16:colId xmlns:a16="http://schemas.microsoft.com/office/drawing/2014/main" val="3095662987"/>
                    </a:ext>
                  </a:extLst>
                </a:gridCol>
                <a:gridCol w="816000">
                  <a:extLst>
                    <a:ext uri="{9D8B030D-6E8A-4147-A177-3AD203B41FA5}">
                      <a16:colId xmlns:a16="http://schemas.microsoft.com/office/drawing/2014/main" val="2245051513"/>
                    </a:ext>
                  </a:extLst>
                </a:gridCol>
              </a:tblGrid>
              <a:tr h="342038">
                <a:tc>
                  <a:txBody>
                    <a:bodyPr/>
                    <a:lstStyle/>
                    <a:p>
                      <a:pPr algn="ctr"/>
                      <a:r>
                        <a:rPr lang="en-GB" sz="1400" b="1" i="0">
                          <a:latin typeface="Calibri Light" panose="020F0302020204030204" pitchFamily="34" charset="0"/>
                          <a:cs typeface="Calibri Light" panose="020F0302020204030204" pitchFamily="34" charset="0"/>
                        </a:rPr>
                        <a:t>Character</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Age</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Wedding</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Death</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Death</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087621905"/>
                  </a:ext>
                </a:extLst>
              </a:tr>
              <a:tr h="342038">
                <a:tc>
                  <a:txBody>
                    <a:bodyPr/>
                    <a:lstStyle/>
                    <a:p>
                      <a:pPr algn="ctr"/>
                      <a:r>
                        <a:rPr lang="en-US" sz="1400" b="0" i="1">
                          <a:latin typeface="Calibri Light" panose="020F0302020204030204" pitchFamily="34" charset="0"/>
                          <a:cs typeface="Calibri Light" panose="020F0302020204030204" pitchFamily="34" charset="0"/>
                        </a:rPr>
                        <a:t>Ned Stark</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41</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66422876"/>
                  </a:ext>
                </a:extLst>
              </a:tr>
              <a:tr h="342038">
                <a:tc>
                  <a:txBody>
                    <a:bodyPr/>
                    <a:lstStyle/>
                    <a:p>
                      <a:pPr algn="ctr"/>
                      <a:r>
                        <a:rPr lang="en-US" sz="1400" b="0" i="1">
                          <a:latin typeface="Calibri Light" panose="020F0302020204030204" pitchFamily="34" charset="0"/>
                          <a:cs typeface="Calibri Light" panose="020F0302020204030204" pitchFamily="34" charset="0"/>
                        </a:rPr>
                        <a:t>Roslin Frey</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17</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631154961"/>
                  </a:ext>
                </a:extLst>
              </a:tr>
              <a:tr h="342038">
                <a:tc>
                  <a:txBody>
                    <a:bodyPr/>
                    <a:lstStyle/>
                    <a:p>
                      <a:pPr algn="ctr"/>
                      <a:r>
                        <a:rPr lang="en-US" sz="1400" b="0" i="1">
                          <a:latin typeface="Calibri Light" panose="020F0302020204030204" pitchFamily="34" charset="0"/>
                          <a:cs typeface="Calibri Light" panose="020F0302020204030204" pitchFamily="34" charset="0"/>
                        </a:rPr>
                        <a:t>Ramsay Bolton</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27</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92315208"/>
                  </a:ext>
                </a:extLst>
              </a:tr>
              <a:tr h="342038">
                <a:tc>
                  <a:txBody>
                    <a:bodyPr/>
                    <a:lstStyle/>
                    <a:p>
                      <a:pPr algn="ctr"/>
                      <a:r>
                        <a:rPr lang="en-US" sz="1400" b="0" i="1">
                          <a:latin typeface="Calibri Light" panose="020F0302020204030204" pitchFamily="34" charset="0"/>
                          <a:cs typeface="Calibri Light" panose="020F0302020204030204" pitchFamily="34" charset="0"/>
                        </a:rPr>
                        <a:t>Hodor</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40</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940049235"/>
                  </a:ext>
                </a:extLst>
              </a:tr>
              <a:tr h="342038">
                <a:tc>
                  <a:txBody>
                    <a:bodyPr/>
                    <a:lstStyle/>
                    <a:p>
                      <a:pPr algn="ctr"/>
                      <a:r>
                        <a:rPr lang="en-GB" sz="1400" b="0" i="1">
                          <a:latin typeface="Calibri Light" panose="020F0302020204030204" pitchFamily="34" charset="0"/>
                          <a:cs typeface="Calibri Light" panose="020F0302020204030204" pitchFamily="34" charset="0"/>
                        </a:rPr>
                        <a:t>Yara Greyjoy</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37</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8487207"/>
                  </a:ext>
                </a:extLst>
              </a:tr>
              <a:tr h="342038">
                <a:tc>
                  <a:txBody>
                    <a:bodyPr/>
                    <a:lstStyle/>
                    <a:p>
                      <a:pPr algn="ctr"/>
                      <a:r>
                        <a:rPr lang="en-US" sz="1400" b="0" i="1">
                          <a:latin typeface="Calibri Light" panose="020F0302020204030204" pitchFamily="34" charset="0"/>
                          <a:cs typeface="Calibri Light" panose="020F0302020204030204" pitchFamily="34" charset="0"/>
                        </a:rPr>
                        <a:t>…</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20336520"/>
                  </a:ext>
                </a:extLst>
              </a:tr>
              <a:tr h="342038">
                <a:tc>
                  <a:txBody>
                    <a:bodyPr/>
                    <a:lstStyle/>
                    <a:p>
                      <a:pPr algn="ctr"/>
                      <a:r>
                        <a:rPr lang="en-US" sz="1400" b="0" i="1">
                          <a:latin typeface="Calibri Light" panose="020F0302020204030204" pitchFamily="34" charset="0"/>
                          <a:cs typeface="Calibri Light" panose="020F0302020204030204" pitchFamily="34" charset="0"/>
                        </a:rPr>
                        <a:t>Khal Drogo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33</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04936088"/>
                  </a:ext>
                </a:extLst>
              </a:tr>
            </a:tbl>
          </a:graphicData>
        </a:graphic>
      </p:graphicFrame>
      <p:cxnSp>
        <p:nvCxnSpPr>
          <p:cNvPr id="6" name="Straight Arrow Connector 5">
            <a:extLst>
              <a:ext uri="{FF2B5EF4-FFF2-40B4-BE49-F238E27FC236}">
                <a16:creationId xmlns:a16="http://schemas.microsoft.com/office/drawing/2014/main" id="{EBF37950-C0B7-D36A-5B51-4D035BAAFD05}"/>
              </a:ext>
            </a:extLst>
          </p:cNvPr>
          <p:cNvCxnSpPr>
            <a:cxnSpLocks/>
          </p:cNvCxnSpPr>
          <p:nvPr/>
        </p:nvCxnSpPr>
        <p:spPr>
          <a:xfrm>
            <a:off x="6156896" y="4797153"/>
            <a:ext cx="360000"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84190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11</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Naive</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regression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approach</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Before introducing the logistic regression model formally, why not try a naïve approach and treat the outcome as continuous in a conventional regression model?</a:t>
            </a:r>
          </a:p>
          <a:p>
            <a:endParaRPr lang="fr-CH" sz="1600" dirty="0">
              <a:latin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cs typeface="Courier New" panose="02070309020205020404" pitchFamily="49" charset="0"/>
              </a:rPr>
              <a:t>	GOT &lt;- read.csv("https://drive.switch.ch/</a:t>
            </a:r>
            <a:r>
              <a:rPr lang="en-US" sz="1200" dirty="0" err="1">
                <a:latin typeface="Courier New" panose="02070309020205020404" pitchFamily="49" charset="0"/>
                <a:cs typeface="Courier New" panose="02070309020205020404" pitchFamily="49" charset="0"/>
              </a:rPr>
              <a:t>index.php</a:t>
            </a:r>
            <a:r>
              <a:rPr lang="en-US" sz="1200" dirty="0">
                <a:latin typeface="Courier New" panose="02070309020205020404" pitchFamily="49" charset="0"/>
                <a:cs typeface="Courier New" panose="02070309020205020404" pitchFamily="49" charset="0"/>
              </a:rPr>
              <a:t>/s/</a:t>
            </a:r>
            <a:r>
              <a:rPr lang="en-US" sz="1200" dirty="0" err="1">
                <a:latin typeface="Courier New" panose="02070309020205020404" pitchFamily="49" charset="0"/>
                <a:cs typeface="Courier New" panose="02070309020205020404" pitchFamily="49" charset="0"/>
              </a:rPr>
              <a:t>WHfgSnHYRwtSTSl</a:t>
            </a:r>
            <a:r>
              <a:rPr lang="en-US" sz="1200" dirty="0">
                <a:latin typeface="Courier New" panose="02070309020205020404" pitchFamily="49" charset="0"/>
                <a:cs typeface="Courier New" panose="02070309020205020404" pitchFamily="49" charset="0"/>
              </a:rPr>
              <a:t>/download", 		header=</a:t>
            </a:r>
            <a:r>
              <a:rPr lang="en-US" sz="1200" dirty="0" err="1">
                <a:latin typeface="Courier New" panose="02070309020205020404" pitchFamily="49" charset="0"/>
                <a:cs typeface="Courier New" panose="02070309020205020404" pitchFamily="49" charset="0"/>
              </a:rPr>
              <a:t>TRUE,as.is</a:t>
            </a:r>
            <a:r>
              <a:rPr lang="en-US" sz="1200" dirty="0">
                <a:latin typeface="Courier New" panose="02070309020205020404" pitchFamily="49" charset="0"/>
                <a:cs typeface="Courier New" panose="02070309020205020404" pitchFamily="49" charset="0"/>
              </a:rPr>
              <a:t>=FALSE)</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xtabs</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Death+Wedding</a:t>
            </a:r>
            <a:r>
              <a:rPr lang="en-US" sz="1200" dirty="0">
                <a:latin typeface="Courier New" panose="02070309020205020404" pitchFamily="49" charset="0"/>
                <a:cs typeface="Courier New" panose="02070309020205020404" pitchFamily="49" charset="0"/>
              </a:rPr>
              <a:t>, data=GOT)</a:t>
            </a:r>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a:p>
            <a:r>
              <a:rPr lang="fr-CH" sz="1600" dirty="0">
                <a:latin typeface="Calibri Light" panose="020F0302020204030204" pitchFamily="34" charset="0"/>
                <a:cs typeface="Calibri Light" panose="020F0302020204030204" pitchFamily="34" charset="0"/>
              </a:rPr>
              <a:t>First </a:t>
            </a:r>
            <a:r>
              <a:rPr lang="fr-CH" sz="1600" dirty="0" err="1">
                <a:latin typeface="Calibri Light" panose="020F0302020204030204" pitchFamily="34" charset="0"/>
                <a:cs typeface="Calibri Light" panose="020F0302020204030204" pitchFamily="34" charset="0"/>
              </a:rPr>
              <a:t>we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load</a:t>
            </a:r>
            <a:r>
              <a:rPr lang="fr-CH" sz="1600" dirty="0">
                <a:latin typeface="Calibri Light" panose="020F0302020204030204" pitchFamily="34" charset="0"/>
                <a:cs typeface="Calibri Light" panose="020F0302020204030204" pitchFamily="34" charset="0"/>
              </a:rPr>
              <a:t> the data and re-</a:t>
            </a:r>
            <a:r>
              <a:rPr lang="fr-CH" sz="1600" dirty="0" err="1">
                <a:latin typeface="Calibri Light" panose="020F0302020204030204" pitchFamily="34" charset="0"/>
                <a:cs typeface="Calibri Light" panose="020F0302020204030204" pitchFamily="34" charset="0"/>
              </a:rPr>
              <a:t>inspect</a:t>
            </a:r>
            <a:r>
              <a:rPr lang="fr-CH" sz="1600" dirty="0">
                <a:latin typeface="Calibri Light" panose="020F0302020204030204" pitchFamily="34" charset="0"/>
                <a:cs typeface="Calibri Light" panose="020F0302020204030204" pitchFamily="34" charset="0"/>
              </a:rPr>
              <a:t> the </a:t>
            </a:r>
            <a:r>
              <a:rPr lang="fr-CH" sz="1600" dirty="0" err="1">
                <a:latin typeface="Calibri Light" panose="020F0302020204030204" pitchFamily="34" charset="0"/>
                <a:cs typeface="Calibri Light" panose="020F0302020204030204" pitchFamily="34" charset="0"/>
              </a:rPr>
              <a:t>Wedding</a:t>
            </a:r>
            <a:r>
              <a:rPr lang="fr-CH" sz="1600" dirty="0">
                <a:latin typeface="Calibri Light" panose="020F0302020204030204" pitchFamily="34" charset="0"/>
                <a:cs typeface="Calibri Light" panose="020F0302020204030204" pitchFamily="34" charset="0"/>
              </a:rPr>
              <a:t> × </a:t>
            </a:r>
            <a:r>
              <a:rPr lang="fr-CH" sz="1600" dirty="0" err="1">
                <a:latin typeface="Calibri Light" panose="020F0302020204030204" pitchFamily="34" charset="0"/>
                <a:cs typeface="Calibri Light" panose="020F0302020204030204" pitchFamily="34" charset="0"/>
              </a:rPr>
              <a:t>Death</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frequency</a:t>
            </a:r>
            <a:r>
              <a:rPr lang="fr-CH" sz="1600" dirty="0">
                <a:latin typeface="Calibri Light" panose="020F0302020204030204" pitchFamily="34" charset="0"/>
                <a:cs typeface="Calibri Light" panose="020F0302020204030204" pitchFamily="34" charset="0"/>
              </a:rPr>
              <a:t> table. Next, </a:t>
            </a:r>
            <a:r>
              <a:rPr lang="fr-CH" sz="1600" dirty="0" err="1">
                <a:latin typeface="Calibri Light" panose="020F0302020204030204" pitchFamily="34" charset="0"/>
                <a:cs typeface="Calibri Light" panose="020F0302020204030204" pitchFamily="34" charset="0"/>
              </a:rPr>
              <a:t>we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simply</a:t>
            </a:r>
            <a:r>
              <a:rPr lang="fr-CH" sz="1600" dirty="0">
                <a:latin typeface="Calibri Light" panose="020F0302020204030204" pitchFamily="34" charset="0"/>
                <a:cs typeface="Calibri Light" panose="020F0302020204030204" pitchFamily="34" charset="0"/>
              </a:rPr>
              <a:t> fit a </a:t>
            </a:r>
            <a:r>
              <a:rPr lang="fr-CH" sz="1600" dirty="0" err="1">
                <a:latin typeface="Calibri Light" panose="020F0302020204030204" pitchFamily="34" charset="0"/>
                <a:cs typeface="Calibri Light" panose="020F0302020204030204" pitchFamily="34" charset="0"/>
              </a:rPr>
              <a:t>linear</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regression</a:t>
            </a:r>
            <a:r>
              <a:rPr lang="fr-CH" sz="1600" dirty="0">
                <a:latin typeface="Calibri Light" panose="020F0302020204030204" pitchFamily="34" charset="0"/>
                <a:cs typeface="Calibri Light" panose="020F0302020204030204" pitchFamily="34" charset="0"/>
              </a:rPr>
              <a:t> model. To do </a:t>
            </a:r>
            <a:r>
              <a:rPr lang="fr-CH" sz="1600" dirty="0" err="1">
                <a:latin typeface="Calibri Light" panose="020F0302020204030204" pitchFamily="34" charset="0"/>
                <a:cs typeface="Calibri Light" panose="020F0302020204030204" pitchFamily="34" charset="0"/>
              </a:rPr>
              <a:t>this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we</a:t>
            </a:r>
            <a:r>
              <a:rPr lang="fr-CH" sz="1600" dirty="0">
                <a:latin typeface="Calibri Light" panose="020F0302020204030204" pitchFamily="34" charset="0"/>
                <a:cs typeface="Calibri Light" panose="020F0302020204030204" pitchFamily="34" charset="0"/>
              </a:rPr>
              <a:t> first </a:t>
            </a:r>
            <a:r>
              <a:rPr lang="fr-CH" sz="1600" dirty="0" err="1">
                <a:latin typeface="Calibri Light" panose="020F0302020204030204" pitchFamily="34" charset="0"/>
                <a:cs typeface="Calibri Light" panose="020F0302020204030204" pitchFamily="34" charset="0"/>
              </a:rPr>
              <a:t>need</a:t>
            </a:r>
            <a:r>
              <a:rPr lang="fr-CH" sz="1600" dirty="0">
                <a:latin typeface="Calibri Light" panose="020F0302020204030204" pitchFamily="34" charset="0"/>
                <a:cs typeface="Calibri Light" panose="020F0302020204030204" pitchFamily="34" charset="0"/>
              </a:rPr>
              <a:t> to </a:t>
            </a:r>
            <a:r>
              <a:rPr lang="fr-CH" sz="1600" dirty="0" err="1">
                <a:latin typeface="Calibri Light" panose="020F0302020204030204" pitchFamily="34" charset="0"/>
                <a:cs typeface="Calibri Light" panose="020F0302020204030204" pitchFamily="34" charset="0"/>
              </a:rPr>
              <a:t>create</a:t>
            </a:r>
            <a:r>
              <a:rPr lang="fr-CH" sz="1600" dirty="0">
                <a:latin typeface="Calibri Light" panose="020F0302020204030204" pitchFamily="34" charset="0"/>
                <a:cs typeface="Calibri Light" panose="020F0302020204030204" pitchFamily="34" charset="0"/>
              </a:rPr>
              <a:t> a </a:t>
            </a:r>
            <a:r>
              <a:rPr lang="fr-CH" sz="1600" dirty="0" err="1">
                <a:latin typeface="Calibri Light" panose="020F0302020204030204" pitchFamily="34" charset="0"/>
                <a:cs typeface="Calibri Light" panose="020F0302020204030204" pitchFamily="34" charset="0"/>
              </a:rPr>
              <a:t>numerical</a:t>
            </a:r>
            <a:r>
              <a:rPr lang="fr-CH" sz="1600" dirty="0">
                <a:latin typeface="Calibri Light" panose="020F0302020204030204" pitchFamily="34" charset="0"/>
                <a:cs typeface="Calibri Light" panose="020F0302020204030204" pitchFamily="34" charset="0"/>
              </a:rPr>
              <a:t> version of the </a:t>
            </a:r>
            <a:r>
              <a:rPr lang="fr-CH" sz="1600" dirty="0" err="1">
                <a:latin typeface="Calibri Light" panose="020F0302020204030204" pitchFamily="34" charset="0"/>
                <a:cs typeface="Calibri Light" panose="020F0302020204030204" pitchFamily="34" charset="0"/>
              </a:rPr>
              <a:t>Death</a:t>
            </a:r>
            <a:r>
              <a:rPr lang="fr-CH" sz="1600" dirty="0">
                <a:latin typeface="Calibri Light" panose="020F0302020204030204" pitchFamily="34" charset="0"/>
                <a:cs typeface="Calibri Light" panose="020F0302020204030204" pitchFamily="34" charset="0"/>
              </a:rPr>
              <a:t> variable, </a:t>
            </a:r>
            <a:r>
              <a:rPr lang="fr-CH" sz="1600" dirty="0" err="1">
                <a:latin typeface="Calibri Light" panose="020F0302020204030204" pitchFamily="34" charset="0"/>
                <a:cs typeface="Calibri Light" panose="020F0302020204030204" pitchFamily="34" charset="0"/>
              </a:rPr>
              <a:t>with</a:t>
            </a:r>
            <a:r>
              <a:rPr lang="fr-CH" sz="1600" dirty="0">
                <a:latin typeface="Calibri Light" panose="020F0302020204030204" pitchFamily="34" charset="0"/>
                <a:cs typeface="Calibri Light" panose="020F0302020204030204" pitchFamily="34" charset="0"/>
              </a:rPr>
              <a:t> No=0 and Yes=1:</a:t>
            </a:r>
          </a:p>
          <a:p>
            <a:endParaRPr lang="fr-CH" sz="1600" dirty="0">
              <a:latin typeface="Calibri Light" panose="020F0302020204030204" pitchFamily="34" charset="0"/>
              <a:cs typeface="Calibri Light" panose="020F0302020204030204" pitchFamily="34" charset="0"/>
            </a:endParaRPr>
          </a:p>
          <a:p>
            <a:pPr marL="0" indent="0">
              <a:buNone/>
            </a:pPr>
            <a:r>
              <a:rPr lang="en-GB" sz="1200" dirty="0">
                <a:latin typeface="Courier New" panose="02070309020205020404" pitchFamily="49" charset="0"/>
                <a:cs typeface="Courier New" panose="02070309020205020404" pitchFamily="49" charset="0"/>
              </a:rPr>
              <a:t>	</a:t>
            </a:r>
            <a:r>
              <a:rPr lang="en-GB" sz="1200" dirty="0" err="1">
                <a:latin typeface="Courier New" panose="02070309020205020404" pitchFamily="49" charset="0"/>
                <a:cs typeface="Courier New" panose="02070309020205020404" pitchFamily="49" charset="0"/>
              </a:rPr>
              <a:t>GOT$DeathBin</a:t>
            </a:r>
            <a:r>
              <a:rPr lang="en-GB" sz="1200" dirty="0">
                <a:latin typeface="Courier New" panose="02070309020205020404" pitchFamily="49" charset="0"/>
                <a:cs typeface="Courier New" panose="02070309020205020404" pitchFamily="49" charset="0"/>
              </a:rPr>
              <a:t> &lt;- </a:t>
            </a:r>
            <a:r>
              <a:rPr lang="en-GB" sz="1200" dirty="0" err="1">
                <a:latin typeface="Courier New" panose="02070309020205020404" pitchFamily="49" charset="0"/>
                <a:cs typeface="Courier New" panose="02070309020205020404" pitchFamily="49" charset="0"/>
              </a:rPr>
              <a:t>ifelse</a:t>
            </a:r>
            <a:r>
              <a:rPr lang="en-GB" sz="1200" dirty="0">
                <a:latin typeface="Courier New" panose="02070309020205020404" pitchFamily="49" charset="0"/>
                <a:cs typeface="Courier New" panose="02070309020205020404" pitchFamily="49" charset="0"/>
              </a:rPr>
              <a:t>(</a:t>
            </a:r>
            <a:r>
              <a:rPr lang="en-GB" sz="1200" dirty="0" err="1">
                <a:latin typeface="Courier New" panose="02070309020205020404" pitchFamily="49" charset="0"/>
                <a:cs typeface="Courier New" panose="02070309020205020404" pitchFamily="49" charset="0"/>
              </a:rPr>
              <a:t>GOT$Death</a:t>
            </a:r>
            <a:r>
              <a:rPr lang="en-GB" sz="1200" dirty="0">
                <a:latin typeface="Courier New" panose="02070309020205020404" pitchFamily="49" charset="0"/>
                <a:cs typeface="Courier New" panose="02070309020205020404" pitchFamily="49" charset="0"/>
              </a:rPr>
              <a:t>=="No",0,1)</a:t>
            </a:r>
            <a:endParaRPr lang="fr-CH" sz="1200" dirty="0">
              <a:latin typeface="Courier New" panose="02070309020205020404" pitchFamily="49" charset="0"/>
              <a:cs typeface="Courier New" panose="02070309020205020404" pitchFamily="49" charset="0"/>
            </a:endParaRPr>
          </a:p>
          <a:p>
            <a:pPr marL="0" indent="0">
              <a:buNone/>
            </a:pPr>
            <a:r>
              <a:rPr lang="en-GB" sz="1200" dirty="0">
                <a:latin typeface="Courier New" panose="02070309020205020404" pitchFamily="49" charset="0"/>
                <a:cs typeface="Courier New" panose="02070309020205020404" pitchFamily="49" charset="0"/>
              </a:rPr>
              <a:t>	model &lt;- </a:t>
            </a:r>
            <a:r>
              <a:rPr lang="en-GB" sz="1200" dirty="0" err="1">
                <a:latin typeface="Courier New" panose="02070309020205020404" pitchFamily="49" charset="0"/>
                <a:cs typeface="Courier New" panose="02070309020205020404" pitchFamily="49" charset="0"/>
              </a:rPr>
              <a:t>lm</a:t>
            </a:r>
            <a:r>
              <a:rPr lang="en-GB" sz="1200" dirty="0">
                <a:latin typeface="Courier New" panose="02070309020205020404" pitchFamily="49" charset="0"/>
                <a:cs typeface="Courier New" panose="02070309020205020404" pitchFamily="49" charset="0"/>
              </a:rPr>
              <a:t>(</a:t>
            </a:r>
            <a:r>
              <a:rPr lang="en-GB" sz="1200" dirty="0" err="1">
                <a:latin typeface="Courier New" panose="02070309020205020404" pitchFamily="49" charset="0"/>
                <a:cs typeface="Courier New" panose="02070309020205020404" pitchFamily="49" charset="0"/>
              </a:rPr>
              <a:t>DeathBin</a:t>
            </a:r>
            <a:r>
              <a:rPr lang="en-GB" sz="1200" dirty="0">
                <a:latin typeface="Courier New" panose="02070309020205020404" pitchFamily="49" charset="0"/>
                <a:cs typeface="Courier New" panose="02070309020205020404" pitchFamily="49" charset="0"/>
              </a:rPr>
              <a:t> ~ Wedding, data=GOT)</a:t>
            </a: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summary</a:t>
            </a:r>
            <a:r>
              <a:rPr lang="fr-CH" sz="1200" dirty="0">
                <a:latin typeface="Courier New" panose="02070309020205020404" pitchFamily="49" charset="0"/>
                <a:cs typeface="Courier New" panose="02070309020205020404" pitchFamily="49" charset="0"/>
              </a:rPr>
              <a:t>(model)</a:t>
            </a:r>
          </a:p>
          <a:p>
            <a:pPr marL="0" indent="0">
              <a:buNone/>
            </a:pPr>
            <a:r>
              <a:rPr lang="fr-CH" sz="1200" dirty="0">
                <a:latin typeface="Courier New" panose="02070309020205020404" pitchFamily="49" charset="0"/>
                <a:cs typeface="Courier New" panose="02070309020205020404" pitchFamily="49" charset="0"/>
              </a:rPr>
              <a:t>	</a:t>
            </a:r>
            <a:r>
              <a:rPr lang="fr-CH" sz="1200" dirty="0" err="1">
                <a:latin typeface="Courier New" panose="02070309020205020404" pitchFamily="49" charset="0"/>
                <a:cs typeface="Courier New" panose="02070309020205020404" pitchFamily="49" charset="0"/>
              </a:rPr>
              <a:t>visreg</a:t>
            </a:r>
            <a:r>
              <a:rPr lang="fr-CH" sz="1200" dirty="0">
                <a:latin typeface="Courier New" panose="02070309020205020404" pitchFamily="49" charset="0"/>
                <a:cs typeface="Courier New" panose="02070309020205020404" pitchFamily="49" charset="0"/>
              </a:rPr>
              <a:t>(model)</a:t>
            </a:r>
          </a:p>
        </p:txBody>
      </p:sp>
      <p:cxnSp>
        <p:nvCxnSpPr>
          <p:cNvPr id="3" name="Straight Connector 2">
            <a:extLst>
              <a:ext uri="{FF2B5EF4-FFF2-40B4-BE49-F238E27FC236}">
                <a16:creationId xmlns:a16="http://schemas.microsoft.com/office/drawing/2014/main" id="{F935AD85-D337-E0B4-086B-C850F0BE0562}"/>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55BBFB3-4027-474E-0B41-191674A972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2479900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12</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Naive</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regression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approach</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 model's intercept reflects the proportion of Death=yes for Wedding=no, and is estimated to be about 68.2%. The </a:t>
            </a:r>
            <a:r>
              <a:rPr lang="en-US" sz="1600" dirty="0" err="1">
                <a:latin typeface="Calibri Light" panose="020F0302020204030204" pitchFamily="34" charset="0"/>
                <a:cs typeface="Calibri Light" panose="020F0302020204030204" pitchFamily="34" charset="0"/>
              </a:rPr>
              <a:t>WeddingYes</a:t>
            </a:r>
            <a:r>
              <a:rPr lang="en-US" sz="1600" dirty="0">
                <a:latin typeface="Calibri Light" panose="020F0302020204030204" pitchFamily="34" charset="0"/>
                <a:cs typeface="Calibri Light" panose="020F0302020204030204" pitchFamily="34" charset="0"/>
              </a:rPr>
              <a:t> parameter reflects the increase in Death=yes proportion going from Wedding=no to Wedding=yes. Formally, a difference of two proportions is known as a </a:t>
            </a:r>
            <a:r>
              <a:rPr lang="en-US" sz="1600" dirty="0">
                <a:solidFill>
                  <a:srgbClr val="0070C0"/>
                </a:solidFill>
                <a:latin typeface="Calibri Light" panose="020F0302020204030204" pitchFamily="34" charset="0"/>
                <a:cs typeface="Calibri Light" panose="020F0302020204030204" pitchFamily="34" charset="0"/>
              </a:rPr>
              <a:t>risk </a:t>
            </a:r>
            <a:r>
              <a:rPr lang="en-US" sz="1600" dirty="0" err="1">
                <a:solidFill>
                  <a:srgbClr val="0070C0"/>
                </a:solidFill>
                <a:latin typeface="Calibri Light" panose="020F0302020204030204" pitchFamily="34" charset="0"/>
                <a:cs typeface="Calibri Light" panose="020F0302020204030204" pitchFamily="34" charset="0"/>
              </a:rPr>
              <a:t>diference</a:t>
            </a:r>
            <a:r>
              <a:rPr lang="en-US" sz="1600" dirty="0">
                <a:latin typeface="Calibri Light" panose="020F0302020204030204" pitchFamily="34" charset="0"/>
                <a:cs typeface="Calibri Light" panose="020F0302020204030204" pitchFamily="34" charset="0"/>
              </a:rPr>
              <a:t>.</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We can calculate easily from the parameters that the proportion of death for Wedding=yes is 75%. The </a:t>
            </a:r>
            <a:r>
              <a:rPr lang="en-US" sz="1600" i="1" dirty="0">
                <a:latin typeface="Calibri Light" panose="020F0302020204030204" pitchFamily="34" charset="0"/>
                <a:cs typeface="Calibri Light" panose="020F0302020204030204" pitchFamily="34" charset="0"/>
              </a:rPr>
              <a:t>t</a:t>
            </a:r>
            <a:r>
              <a:rPr lang="en-US" sz="1600" dirty="0">
                <a:latin typeface="Calibri Light" panose="020F0302020204030204" pitchFamily="34" charset="0"/>
                <a:cs typeface="Calibri Light" panose="020F0302020204030204" pitchFamily="34" charset="0"/>
              </a:rPr>
              <a:t>-test suggests that the difference in these two proportions is not significant, agreeing entirely with the conclusion of the chi-square test.</a:t>
            </a:r>
          </a:p>
        </p:txBody>
      </p:sp>
      <p:sp>
        <p:nvSpPr>
          <p:cNvPr id="3" name="TextBox 2">
            <a:extLst>
              <a:ext uri="{FF2B5EF4-FFF2-40B4-BE49-F238E27FC236}">
                <a16:creationId xmlns:a16="http://schemas.microsoft.com/office/drawing/2014/main" id="{0805C69E-911F-B3F5-2EC7-7AFE28A3ABA5}"/>
              </a:ext>
            </a:extLst>
          </p:cNvPr>
          <p:cNvSpPr txBox="1"/>
          <p:nvPr/>
        </p:nvSpPr>
        <p:spPr>
          <a:xfrm>
            <a:off x="1631504" y="1994064"/>
            <a:ext cx="7200800" cy="1938992"/>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dirty="0"/>
              <a:t>Coefficients:</a:t>
            </a:r>
          </a:p>
          <a:p>
            <a:r>
              <a:rPr lang="en-GB" dirty="0"/>
              <a:t>            Estimate Std. Error t value </a:t>
            </a:r>
            <a:r>
              <a:rPr lang="en-GB" dirty="0" err="1"/>
              <a:t>Pr</a:t>
            </a:r>
            <a:r>
              <a:rPr lang="en-GB" dirty="0"/>
              <a:t>(&gt;|t|)    </a:t>
            </a:r>
          </a:p>
          <a:p>
            <a:r>
              <a:rPr lang="en-GB" dirty="0"/>
              <a:t>(Intercept)  0.68229    0.03359  20.314   &lt;2e-16 ***</a:t>
            </a:r>
          </a:p>
          <a:p>
            <a:r>
              <a:rPr lang="en-GB" dirty="0" err="1"/>
              <a:t>WeddingYes</a:t>
            </a:r>
            <a:r>
              <a:rPr lang="en-GB" dirty="0"/>
              <a:t>   0.06771    0.12110   0.559    0.577    </a:t>
            </a:r>
          </a:p>
          <a:p>
            <a:r>
              <a:rPr lang="en-GB" dirty="0"/>
              <a:t>---</a:t>
            </a:r>
          </a:p>
          <a:p>
            <a:r>
              <a:rPr lang="en-GB" dirty="0" err="1"/>
              <a:t>Signif</a:t>
            </a:r>
            <a:r>
              <a:rPr lang="en-GB" dirty="0"/>
              <a:t>. codes:  0 ‘***’ 0.001 ‘**’ 0.01 ‘*’ 0.05 ‘.’ 0.1 ‘ ’ 1</a:t>
            </a:r>
          </a:p>
          <a:p>
            <a:endParaRPr lang="en-GB" dirty="0"/>
          </a:p>
          <a:p>
            <a:r>
              <a:rPr lang="en-GB" dirty="0"/>
              <a:t>Residual standard error: 0.4654 on 206 degrees of freedom</a:t>
            </a:r>
          </a:p>
          <a:p>
            <a:r>
              <a:rPr lang="en-GB" dirty="0"/>
              <a:t>Multiple R-squared:  0.001515,  Adjusted R-squared:  -0.003332 </a:t>
            </a:r>
          </a:p>
          <a:p>
            <a:r>
              <a:rPr lang="en-GB" dirty="0"/>
              <a:t>F-statistic: 0.3126 on 1 and 206 DF,  p-value: 0.5767</a:t>
            </a:r>
            <a:endParaRPr lang="en-CH" b="1" dirty="0">
              <a:solidFill>
                <a:srgbClr val="FF0000"/>
              </a:solidFill>
            </a:endParaRPr>
          </a:p>
        </p:txBody>
      </p:sp>
      <p:cxnSp>
        <p:nvCxnSpPr>
          <p:cNvPr id="5" name="Straight Connector 4">
            <a:extLst>
              <a:ext uri="{FF2B5EF4-FFF2-40B4-BE49-F238E27FC236}">
                <a16:creationId xmlns:a16="http://schemas.microsoft.com/office/drawing/2014/main" id="{A2C4E2BC-020C-A523-37FB-F9D1F6F62535}"/>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D77298FE-5A7F-0F36-CA96-8538383BBD1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7445367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13</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So </a:t>
            </a:r>
            <a:r>
              <a:rPr lang="fr-CH" sz="3200" dirty="0" err="1">
                <a:solidFill>
                  <a:schemeClr val="tx2">
                    <a:lumMod val="75000"/>
                  </a:schemeClr>
                </a:solidFill>
                <a:latin typeface="Tw Cen MT" panose="020B0602020104020603" pitchFamily="34" charset="0"/>
              </a:rPr>
              <a:t>what</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is</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wrong</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with</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this</a:t>
            </a:r>
            <a:r>
              <a:rPr lang="fr-CH" sz="3200" dirty="0">
                <a:solidFill>
                  <a:schemeClr val="tx2">
                    <a:lumMod val="75000"/>
                  </a:schemeClr>
                </a:solidFill>
                <a:latin typeface="Tw Cen MT" panose="020B0602020104020603" pitchFamily="34" charset="0"/>
              </a:rPr>
              <a:t>?</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GB" sz="1600" dirty="0">
                <a:latin typeface="Calibri Light" panose="020F0302020204030204" pitchFamily="34" charset="0"/>
                <a:cs typeface="Calibri Light" panose="020F0302020204030204" pitchFamily="34" charset="0"/>
              </a:rPr>
              <a:t>In regression models with a single IV—regardless if it is categorical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or continuous—the least-square estimates will not normally exceed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the [0,1] bounds.</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If the estimated proportions remain around 50%, a Gaussian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distribution is a plausible approximation and standard errors will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not be severely misleading. T-tests reach similar qualitative </a:t>
            </a:r>
            <a:br>
              <a:rPr lang="en-GB" sz="1600" dirty="0">
                <a:latin typeface="Calibri Light" panose="020F0302020204030204" pitchFamily="34" charset="0"/>
                <a:cs typeface="Calibri Light" panose="020F0302020204030204" pitchFamily="34" charset="0"/>
              </a:rPr>
            </a:br>
            <a:r>
              <a:rPr lang="en-GB" sz="1600" dirty="0">
                <a:latin typeface="Calibri Light" panose="020F0302020204030204" pitchFamily="34" charset="0"/>
                <a:cs typeface="Calibri Light" panose="020F0302020204030204" pitchFamily="34" charset="0"/>
              </a:rPr>
              <a:t>conclusions as a chi-square test.</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However, there are scenarios where the model will produce </a:t>
            </a:r>
            <a:r>
              <a:rPr lang="en-GB" sz="1600" dirty="0">
                <a:solidFill>
                  <a:srgbClr val="C00000"/>
                </a:solidFill>
                <a:latin typeface="Calibri Light" panose="020F0302020204030204" pitchFamily="34" charset="0"/>
                <a:cs typeface="Calibri Light" panose="020F0302020204030204" pitchFamily="34" charset="0"/>
              </a:rPr>
              <a:t>estimates </a:t>
            </a:r>
            <a:br>
              <a:rPr lang="en-GB" sz="1600" dirty="0">
                <a:solidFill>
                  <a:srgbClr val="C00000"/>
                </a:solidFill>
                <a:latin typeface="Calibri Light" panose="020F0302020204030204" pitchFamily="34" charset="0"/>
                <a:cs typeface="Calibri Light" panose="020F0302020204030204" pitchFamily="34" charset="0"/>
              </a:rPr>
            </a:br>
            <a:r>
              <a:rPr lang="en-GB" sz="1600" dirty="0">
                <a:solidFill>
                  <a:srgbClr val="C00000"/>
                </a:solidFill>
                <a:latin typeface="Calibri Light" panose="020F0302020204030204" pitchFamily="34" charset="0"/>
                <a:cs typeface="Calibri Light" panose="020F0302020204030204" pitchFamily="34" charset="0"/>
              </a:rPr>
              <a:t>outside of [0,1]!</a:t>
            </a:r>
            <a:endParaRPr lang="en-GB" sz="1400" dirty="0">
              <a:solidFill>
                <a:srgbClr val="C00000"/>
              </a:solidFill>
              <a:latin typeface="Calibri Light" panose="020F0302020204030204" pitchFamily="34" charset="0"/>
              <a:cs typeface="Calibri Light" panose="020F0302020204030204" pitchFamily="34" charset="0"/>
            </a:endParaRPr>
          </a:p>
          <a:p>
            <a:pPr lvl="1"/>
            <a:r>
              <a:rPr lang="en-GB" sz="1600" dirty="0">
                <a:latin typeface="Calibri Light" panose="020F0302020204030204" pitchFamily="34" charset="0"/>
                <a:cs typeface="Calibri Light" panose="020F0302020204030204" pitchFamily="34" charset="0"/>
              </a:rPr>
              <a:t>Standard errors for proportions close to 0 or 1</a:t>
            </a:r>
          </a:p>
          <a:p>
            <a:pPr lvl="1"/>
            <a:r>
              <a:rPr lang="en-GB" sz="1600" dirty="0">
                <a:latin typeface="Calibri Light" panose="020F0302020204030204" pitchFamily="34" charset="0"/>
                <a:cs typeface="Calibri Light" panose="020F0302020204030204" pitchFamily="34" charset="0"/>
              </a:rPr>
              <a:t>Standard errors for small groups</a:t>
            </a:r>
          </a:p>
          <a:p>
            <a:pPr lvl="1"/>
            <a:r>
              <a:rPr lang="en-GB" sz="1600" dirty="0">
                <a:latin typeface="Calibri Light" panose="020F0302020204030204" pitchFamily="34" charset="0"/>
                <a:cs typeface="Calibri Light" panose="020F0302020204030204" pitchFamily="34" charset="0"/>
              </a:rPr>
              <a:t>Least-square estimates in models with multiple IVs</a:t>
            </a:r>
          </a:p>
          <a:p>
            <a:endParaRPr lang="en-GB" sz="14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This </a:t>
            </a:r>
            <a:r>
              <a:rPr lang="en-GB" sz="1600" dirty="0" err="1">
                <a:latin typeface="Calibri Light" panose="020F0302020204030204" pitchFamily="34" charset="0"/>
                <a:cs typeface="Calibri Light" panose="020F0302020204030204" pitchFamily="34" charset="0"/>
              </a:rPr>
              <a:t>behavior</a:t>
            </a:r>
            <a:r>
              <a:rPr lang="en-GB" sz="1600" dirty="0">
                <a:latin typeface="Calibri Light" panose="020F0302020204030204" pitchFamily="34" charset="0"/>
                <a:cs typeface="Calibri Light" panose="020F0302020204030204" pitchFamily="34" charset="0"/>
              </a:rPr>
              <a:t> is highly undesirable not compatible with the interpretation of the proportions and risk differences as reflecting probabilities!</a:t>
            </a:r>
          </a:p>
          <a:p>
            <a:pPr marL="0" indent="0">
              <a:buNone/>
            </a:pPr>
            <a:endParaRPr lang="en-GB" sz="1600" dirty="0">
              <a:latin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C669F1D7-FFA1-DC61-C2DC-8D4BC140224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201" r="7039"/>
          <a:stretch/>
        </p:blipFill>
        <p:spPr>
          <a:xfrm>
            <a:off x="7841265" y="1572700"/>
            <a:ext cx="3151279" cy="3968756"/>
          </a:xfrm>
          <a:prstGeom prst="rect">
            <a:avLst/>
          </a:prstGeom>
        </p:spPr>
      </p:pic>
    </p:spTree>
    <p:extLst>
      <p:ext uri="{BB962C8B-B14F-4D97-AF65-F5344CB8AC3E}">
        <p14:creationId xmlns:p14="http://schemas.microsoft.com/office/powerpoint/2010/main" val="60434540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14</a:t>
            </a:fld>
            <a:endParaRPr lang="en-GB"/>
          </a:p>
        </p:txBody>
      </p:sp>
      <p:pic>
        <p:nvPicPr>
          <p:cNvPr id="8" name="Picture 7">
            <a:extLst>
              <a:ext uri="{FF2B5EF4-FFF2-40B4-BE49-F238E27FC236}">
                <a16:creationId xmlns:a16="http://schemas.microsoft.com/office/drawing/2014/main" id="{E3307D38-C66E-F827-A027-397EFD7B5A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87688" y="836712"/>
            <a:ext cx="5616624" cy="5616624"/>
          </a:xfrm>
          <a:prstGeom prst="rect">
            <a:avLst/>
          </a:prstGeom>
        </p:spPr>
      </p:pic>
      <p:sp>
        <p:nvSpPr>
          <p:cNvPr id="9" name="TextBox 8">
            <a:extLst>
              <a:ext uri="{FF2B5EF4-FFF2-40B4-BE49-F238E27FC236}">
                <a16:creationId xmlns:a16="http://schemas.microsoft.com/office/drawing/2014/main" id="{2FA062F5-3CF3-DDA6-2F80-FA38610712B1}"/>
              </a:ext>
            </a:extLst>
          </p:cNvPr>
          <p:cNvSpPr txBox="1"/>
          <p:nvPr/>
        </p:nvSpPr>
        <p:spPr>
          <a:xfrm>
            <a:off x="4483219" y="260648"/>
            <a:ext cx="3225563" cy="400110"/>
          </a:xfrm>
          <a:prstGeom prst="rect">
            <a:avLst/>
          </a:prstGeom>
          <a:noFill/>
        </p:spPr>
        <p:txBody>
          <a:bodyPr wrap="none" rtlCol="0">
            <a:spAutoFit/>
          </a:bodyPr>
          <a:lstStyle/>
          <a:p>
            <a:pPr algn="ctr"/>
            <a:r>
              <a:rPr lang="en-US"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rPr>
              <a:t>Binary logistic regression</a:t>
            </a:r>
            <a:endParaRPr lang="en-GB"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25666420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15</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Logistic regression – GLM representation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Logistic regression (LR) is applied when the dependent variable (DV) is categorical with two levels. One of the levels </a:t>
            </a:r>
            <a:r>
              <a:rPr lang="en-US" sz="1600">
                <a:latin typeface="Calibri Light" panose="020F0302020204030204" pitchFamily="34" charset="0"/>
                <a:cs typeface="Calibri Light" panose="020F0302020204030204" pitchFamily="34" charset="0"/>
              </a:rPr>
              <a:t>is coded </a:t>
            </a:r>
            <a:r>
              <a:rPr lang="en-US" sz="1600" dirty="0">
                <a:latin typeface="Calibri Light" panose="020F0302020204030204" pitchFamily="34" charset="0"/>
                <a:cs typeface="Calibri Light" panose="020F0302020204030204" pitchFamily="34" charset="0"/>
              </a:rPr>
              <a:t>as 0 (=reference level), and the other as 1, hence the more elaborate name </a:t>
            </a:r>
            <a:r>
              <a:rPr lang="en-US" sz="1600" dirty="0">
                <a:solidFill>
                  <a:srgbClr val="0070C0"/>
                </a:solidFill>
                <a:latin typeface="Calibri Light" panose="020F0302020204030204" pitchFamily="34" charset="0"/>
                <a:cs typeface="Calibri Light" panose="020F0302020204030204" pitchFamily="34" charset="0"/>
              </a:rPr>
              <a:t>binary logistic regression</a:t>
            </a:r>
            <a:r>
              <a:rPr lang="en-US" sz="1600" dirty="0">
                <a:latin typeface="Calibri Light" panose="020F0302020204030204" pitchFamily="34" charset="0"/>
                <a:cs typeface="Calibri Light" panose="020F0302020204030204" pitchFamily="34" charset="0"/>
              </a:rPr>
              <a:t>.</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Traditionally, the 0-1 values are often called </a:t>
            </a:r>
            <a:r>
              <a:rPr lang="en-US" sz="1600" dirty="0">
                <a:solidFill>
                  <a:srgbClr val="0070C0"/>
                </a:solidFill>
                <a:latin typeface="Calibri Light" panose="020F0302020204030204" pitchFamily="34" charset="0"/>
                <a:cs typeface="Calibri Light" panose="020F0302020204030204" pitchFamily="34" charset="0"/>
              </a:rPr>
              <a:t>failures and successes</a:t>
            </a:r>
            <a:r>
              <a:rPr lang="en-US" sz="1600" dirty="0">
                <a:latin typeface="Calibri Light" panose="020F0302020204030204" pitchFamily="34" charset="0"/>
                <a:cs typeface="Calibri Light" panose="020F0302020204030204" pitchFamily="34" charset="0"/>
              </a:rPr>
              <a:t>, referring to the realization of some outcome (e.g., passing an exam, death), but they need not have that interpretation (e.g., gender).</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Logistic regression is an example of a </a:t>
            </a:r>
            <a:r>
              <a:rPr lang="en-US" sz="1600" dirty="0">
                <a:solidFill>
                  <a:srgbClr val="0070C0"/>
                </a:solidFill>
                <a:latin typeface="Calibri Light" panose="020F0302020204030204" pitchFamily="34" charset="0"/>
                <a:cs typeface="Calibri Light" panose="020F0302020204030204" pitchFamily="34" charset="0"/>
              </a:rPr>
              <a:t>generalized linear model (GLM)</a:t>
            </a:r>
            <a:r>
              <a:rPr lang="en-US" sz="1600" dirty="0">
                <a:latin typeface="Calibri Light" panose="020F0302020204030204" pitchFamily="34" charset="0"/>
                <a:cs typeface="Calibri Light" panose="020F0302020204030204" pitchFamily="34" charset="0"/>
              </a:rPr>
              <a:t>, which has the following general form:</a:t>
            </a: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Where </a:t>
            </a:r>
            <a:r>
              <a:rPr lang="en-US" sz="1600">
                <a:latin typeface="Calibri Light" panose="020F0302020204030204" pitchFamily="34" charset="0"/>
                <a:cs typeface="Calibri Light" panose="020F0302020204030204" pitchFamily="34" charset="0"/>
              </a:rPr>
              <a:t>the right </a:t>
            </a:r>
            <a:r>
              <a:rPr lang="en-US" sz="1600" dirty="0">
                <a:latin typeface="Calibri Light" panose="020F0302020204030204" pitchFamily="34" charset="0"/>
                <a:cs typeface="Calibri Light" panose="020F0302020204030204" pitchFamily="34" charset="0"/>
              </a:rPr>
              <a:t>hand is a </a:t>
            </a:r>
            <a:r>
              <a:rPr lang="en-US" sz="1600" dirty="0">
                <a:solidFill>
                  <a:schemeClr val="accent2">
                    <a:lumMod val="75000"/>
                  </a:schemeClr>
                </a:solidFill>
                <a:latin typeface="Calibri Light" panose="020F0302020204030204" pitchFamily="34" charset="0"/>
                <a:cs typeface="Calibri Light" panose="020F0302020204030204" pitchFamily="34" charset="0"/>
              </a:rPr>
              <a:t>linear function of predictors X</a:t>
            </a:r>
            <a:r>
              <a:rPr lang="en-US" sz="1600" dirty="0">
                <a:latin typeface="Calibri Light" panose="020F0302020204030204" pitchFamily="34" charset="0"/>
                <a:cs typeface="Calibri Light" panose="020F0302020204030204" pitchFamily="34" charset="0"/>
              </a:rPr>
              <a:t>, connected on </a:t>
            </a:r>
            <a:r>
              <a:rPr lang="en-US" sz="1600">
                <a:latin typeface="Calibri Light" panose="020F0302020204030204" pitchFamily="34" charset="0"/>
                <a:cs typeface="Calibri Light" panose="020F0302020204030204" pitchFamily="34" charset="0"/>
              </a:rPr>
              <a:t>the left </a:t>
            </a:r>
            <a:r>
              <a:rPr lang="en-US" sz="1600" dirty="0">
                <a:latin typeface="Calibri Light" panose="020F0302020204030204" pitchFamily="34" charset="0"/>
                <a:cs typeface="Calibri Light" panose="020F0302020204030204" pitchFamily="34" charset="0"/>
              </a:rPr>
              <a:t>hand to the expected/mean value of Y, which is transformed by a </a:t>
            </a:r>
            <a:r>
              <a:rPr lang="en-US" sz="1600" dirty="0">
                <a:solidFill>
                  <a:srgbClr val="0070C0"/>
                </a:solidFill>
                <a:latin typeface="Calibri Light" panose="020F0302020204030204" pitchFamily="34" charset="0"/>
                <a:cs typeface="Calibri Light" panose="020F0302020204030204" pitchFamily="34" charset="0"/>
              </a:rPr>
              <a:t>link function</a:t>
            </a:r>
            <a:r>
              <a:rPr lang="en-US" sz="1600" dirty="0">
                <a:latin typeface="Calibri Light" panose="020F0302020204030204" pitchFamily="34" charset="0"/>
                <a:cs typeface="Calibri Light" panose="020F0302020204030204" pitchFamily="34" charset="0"/>
              </a:rPr>
              <a:t> </a:t>
            </a:r>
            <a:r>
              <a:rPr lang="en-US" sz="1600" i="1" dirty="0">
                <a:latin typeface="Calibri Light" panose="020F0302020204030204" pitchFamily="34" charset="0"/>
                <a:cs typeface="Calibri Light" panose="020F0302020204030204" pitchFamily="34" charset="0"/>
              </a:rPr>
              <a:t>g()</a:t>
            </a:r>
            <a:r>
              <a:rPr lang="en-US" sz="1600" dirty="0">
                <a:latin typeface="Calibri Light" panose="020F0302020204030204" pitchFamily="34" charset="0"/>
                <a:cs typeface="Calibri Light" panose="020F0302020204030204" pitchFamily="34" charset="0"/>
              </a:rPr>
              <a:t>. In normal regression, there is no link function (no transformation)*, but for other response distributions this will typically be a </a:t>
            </a:r>
            <a:r>
              <a:rPr lang="en-US" sz="1600">
                <a:latin typeface="Calibri Light" panose="020F0302020204030204" pitchFamily="34" charset="0"/>
                <a:cs typeface="Calibri Light" panose="020F0302020204030204" pitchFamily="34" charset="0"/>
              </a:rPr>
              <a:t>nonlinear function</a:t>
            </a:r>
            <a:r>
              <a:rPr lang="en-US" sz="1600" dirty="0">
                <a:latin typeface="Calibri Light" panose="020F0302020204030204" pitchFamily="34" charset="0"/>
                <a:cs typeface="Calibri Light" panose="020F0302020204030204" pitchFamily="34" charset="0"/>
              </a:rPr>
              <a:t>.</a:t>
            </a:r>
          </a:p>
          <a:p>
            <a:endParaRPr lang="fr-CH" sz="1600"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6E8DC7B9-6492-1704-D6D0-404B74D19F5B}"/>
              </a:ext>
            </a:extLst>
          </p:cNvPr>
          <p:cNvSpPr txBox="1"/>
          <p:nvPr/>
        </p:nvSpPr>
        <p:spPr>
          <a:xfrm>
            <a:off x="2969154" y="4149080"/>
            <a:ext cx="5253361" cy="400110"/>
          </a:xfrm>
          <a:prstGeom prst="rect">
            <a:avLst/>
          </a:prstGeom>
          <a:noFill/>
        </p:spPr>
        <p:txBody>
          <a:bodyPr wrap="none" rtlCol="0">
            <a:spAutoFit/>
          </a:bodyPr>
          <a:lstStyle/>
          <a:p>
            <a:r>
              <a:rPr lang="en-US" sz="2000" i="1">
                <a:solidFill>
                  <a:srgbClr val="0070C0"/>
                </a:solidFill>
                <a:latin typeface="Cambria Math" panose="02040503050406030204" pitchFamily="18" charset="0"/>
                <a:ea typeface="Cambria Math" panose="02040503050406030204" pitchFamily="18" charset="0"/>
                <a:cs typeface="Times New Roman" panose="02020603050405020304" pitchFamily="18" charset="0"/>
              </a:rPr>
              <a:t>g</a:t>
            </a:r>
            <a:r>
              <a:rPr lang="en-US" sz="2000">
                <a:solidFill>
                  <a:srgbClr val="0070C0"/>
                </a:solidFill>
                <a:latin typeface="Cambria Math" panose="02040503050406030204" pitchFamily="18" charset="0"/>
                <a:ea typeface="Cambria Math" panose="02040503050406030204" pitchFamily="18" charset="0"/>
                <a:cs typeface="Times New Roman" panose="02020603050405020304" pitchFamily="18" charset="0"/>
              </a:rPr>
              <a:t>(</a:t>
            </a:r>
            <a:r>
              <a:rPr lang="en-US" sz="2000">
                <a:latin typeface="Cambria Math" panose="02040503050406030204" pitchFamily="18" charset="0"/>
                <a:ea typeface="Cambria Math" panose="02040503050406030204" pitchFamily="18" charset="0"/>
                <a:cs typeface="Times New Roman" panose="02020603050405020304" pitchFamily="18" charset="0"/>
              </a:rPr>
              <a:t>E(</a:t>
            </a:r>
            <a:r>
              <a:rPr lang="en-US" sz="2000" i="1">
                <a:latin typeface="Cambria Math" panose="02040503050406030204" pitchFamily="18" charset="0"/>
                <a:ea typeface="Cambria Math" panose="02040503050406030204" pitchFamily="18" charset="0"/>
                <a:cs typeface="Times New Roman" panose="02020603050405020304" pitchFamily="18" charset="0"/>
              </a:rPr>
              <a:t>Y </a:t>
            </a:r>
            <a:r>
              <a:rPr lang="en-US" sz="2000">
                <a:latin typeface="Cambria Math" panose="02040503050406030204" pitchFamily="18" charset="0"/>
                <a:ea typeface="Cambria Math" panose="02040503050406030204" pitchFamily="18" charset="0"/>
                <a:cs typeface="Times New Roman" panose="02020603050405020304" pitchFamily="18" charset="0"/>
              </a:rPr>
              <a:t>)</a:t>
            </a:r>
            <a:r>
              <a:rPr lang="en-US" sz="2000">
                <a:solidFill>
                  <a:srgbClr val="0070C0"/>
                </a:solidFill>
                <a:latin typeface="Cambria Math" panose="02040503050406030204" pitchFamily="18" charset="0"/>
                <a:ea typeface="Cambria Math" panose="02040503050406030204" pitchFamily="18" charset="0"/>
                <a:cs typeface="Times New Roman" panose="02020603050405020304" pitchFamily="18" charset="0"/>
              </a:rPr>
              <a:t>)</a:t>
            </a:r>
            <a:r>
              <a:rPr lang="en-US" sz="2000">
                <a:latin typeface="Cambria Math" panose="02040503050406030204" pitchFamily="18" charset="0"/>
                <a:ea typeface="Cambria Math" panose="02040503050406030204" pitchFamily="18" charset="0"/>
                <a:cs typeface="Times New Roman" panose="02020603050405020304" pitchFamily="18" charset="0"/>
              </a:rPr>
              <a:t>		=</a:t>
            </a:r>
            <a:r>
              <a:rPr lang="en-US" sz="2000" dirty="0">
                <a:latin typeface="Cambria Math" panose="02040503050406030204" pitchFamily="18" charset="0"/>
                <a:ea typeface="Cambria Math" panose="02040503050406030204" pitchFamily="18" charset="0"/>
                <a:cs typeface="Times New Roman" panose="02020603050405020304" pitchFamily="18" charset="0"/>
              </a:rPr>
              <a:t>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0</a:t>
            </a:r>
            <a:r>
              <a:rPr lang="en-US"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1</a:t>
            </a:r>
            <a:r>
              <a:rPr lang="en-US"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X</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1</a:t>
            </a:r>
            <a:r>
              <a:rPr lang="en-US"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 +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err="1">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p</a:t>
            </a:r>
            <a:r>
              <a:rPr lang="en-US" sz="2000" i="1" dirty="0" err="1">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X</a:t>
            </a:r>
            <a:r>
              <a:rPr lang="en-US" sz="2000" baseline="-25000" dirty="0" err="1">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p</a:t>
            </a:r>
            <a:endParaRPr lang="en-GB"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AB8E3CA4-B527-7A20-E8ED-51E51418BDED}"/>
              </a:ext>
            </a:extLst>
          </p:cNvPr>
          <p:cNvSpPr txBox="1"/>
          <p:nvPr/>
        </p:nvSpPr>
        <p:spPr>
          <a:xfrm>
            <a:off x="238988" y="6392361"/>
            <a:ext cx="5280948" cy="276999"/>
          </a:xfrm>
          <a:prstGeom prst="rect">
            <a:avLst/>
          </a:prstGeom>
          <a:noFill/>
        </p:spPr>
        <p:txBody>
          <a:bodyPr wrap="square">
            <a:spAutoFit/>
          </a:bodyPr>
          <a:lstStyle/>
          <a:p>
            <a:r>
              <a:rPr lang="en-US" sz="1200">
                <a:latin typeface="Calibri Light" panose="020F0302020204030204" pitchFamily="34" charset="0"/>
                <a:cs typeface="Calibri Light" panose="020F0302020204030204" pitchFamily="34" charset="0"/>
              </a:rPr>
              <a:t>* Or it is considered to be the "identity function"</a:t>
            </a:r>
          </a:p>
        </p:txBody>
      </p:sp>
    </p:spTree>
    <p:extLst>
      <p:ext uri="{BB962C8B-B14F-4D97-AF65-F5344CB8AC3E}">
        <p14:creationId xmlns:p14="http://schemas.microsoft.com/office/powerpoint/2010/main" val="29452909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16</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Logistic</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regression</a:t>
            </a:r>
            <a:r>
              <a:rPr lang="fr-CH" sz="3200" dirty="0">
                <a:solidFill>
                  <a:schemeClr val="tx2">
                    <a:lumMod val="75000"/>
                  </a:schemeClr>
                </a:solidFill>
                <a:latin typeface="Tw Cen MT" panose="020B0602020104020603" pitchFamily="34" charset="0"/>
              </a:rPr>
              <a:t> – </a:t>
            </a:r>
            <a:r>
              <a:rPr lang="fr-CH" sz="3200" dirty="0" err="1">
                <a:solidFill>
                  <a:schemeClr val="tx2">
                    <a:lumMod val="75000"/>
                  </a:schemeClr>
                </a:solidFill>
                <a:latin typeface="Tw Cen MT" panose="020B0602020104020603" pitchFamily="34" charset="0"/>
              </a:rPr>
              <a:t>Logit</a:t>
            </a:r>
            <a:r>
              <a:rPr lang="fr-CH" sz="3200" dirty="0">
                <a:solidFill>
                  <a:schemeClr val="tx2">
                    <a:lumMod val="75000"/>
                  </a:schemeClr>
                </a:solidFill>
                <a:latin typeface="Tw Cen MT" panose="020B0602020104020603" pitchFamily="34" charset="0"/>
              </a:rPr>
              <a:t> transformation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6984776" cy="4925144"/>
          </a:xfrm>
        </p:spPr>
        <p:txBody>
          <a:bodyPr>
            <a:normAutofit/>
          </a:bodyPr>
          <a:lstStyle/>
          <a:p>
            <a:r>
              <a:rPr lang="en-US" sz="1600" dirty="0">
                <a:latin typeface="Calibri Light" panose="020F0302020204030204" pitchFamily="34" charset="0"/>
                <a:cs typeface="Calibri Light" panose="020F0302020204030204" pitchFamily="34" charset="0"/>
              </a:rPr>
              <a:t>An obvious choice of link function for a binary outcome is a log-odds, or </a:t>
            </a:r>
            <a:r>
              <a:rPr lang="en-US" sz="1600" dirty="0">
                <a:solidFill>
                  <a:srgbClr val="0070C0"/>
                </a:solidFill>
                <a:latin typeface="Calibri Light" panose="020F0302020204030204" pitchFamily="34" charset="0"/>
                <a:cs typeface="Calibri Light" panose="020F0302020204030204" pitchFamily="34" charset="0"/>
              </a:rPr>
              <a:t>logit transformation</a:t>
            </a:r>
            <a:r>
              <a:rPr lang="en-US" sz="1600" dirty="0">
                <a:latin typeface="Calibri Light" panose="020F0302020204030204" pitchFamily="34" charset="0"/>
                <a:cs typeface="Calibri Light" panose="020F0302020204030204" pitchFamily="34" charset="0"/>
              </a:rPr>
              <a:t>. That is, rather than modelling the mean proportion, we model:</a:t>
            </a: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First we take the odds of the mean (i.e., we divide by its opposite), then we apply a log transformation. Why is this an obvious choice? We have seen previously that log-odds values have desirable properties over raw proportions.</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Their bounds are infinite [</a:t>
            </a:r>
            <a:r>
              <a:rPr lang="fr-CH" sz="1600" dirty="0">
                <a:latin typeface="Cambria Math" panose="02040503050406030204" pitchFamily="18" charset="0"/>
                <a:ea typeface="Cambria Math" panose="02040503050406030204" pitchFamily="18" charset="0"/>
                <a:cs typeface="Calibri Light" panose="020F0302020204030204" pitchFamily="34" charset="0"/>
              </a:rPr>
              <a:t>−∞</a:t>
            </a:r>
            <a:r>
              <a:rPr lang="fr-CH" sz="1600" dirty="0">
                <a:latin typeface="Calibri Light" panose="020F0302020204030204" pitchFamily="34" charset="0"/>
                <a:cs typeface="Calibri Light" panose="020F0302020204030204" pitchFamily="34" charset="0"/>
              </a:rPr>
              <a:t>, </a:t>
            </a:r>
            <a:r>
              <a:rPr lang="fr-CH" sz="1600" dirty="0">
                <a:latin typeface="Cambria Math" panose="02040503050406030204" pitchFamily="18" charset="0"/>
                <a:ea typeface="Cambria Math" panose="02040503050406030204" pitchFamily="18" charset="0"/>
                <a:cs typeface="Calibri Light" panose="020F0302020204030204" pitchFamily="34" charset="0"/>
              </a:rPr>
              <a:t>+∞</a:t>
            </a:r>
            <a:r>
              <a:rPr lang="en-US" sz="1600" dirty="0">
                <a:latin typeface="Calibri Light" panose="020F0302020204030204" pitchFamily="34" charset="0"/>
                <a:cs typeface="Calibri Light" panose="020F0302020204030204" pitchFamily="34" charset="0"/>
              </a:rPr>
              <a:t>] and symmetrical around 0. The problems that we previously encountered with naïve regression cannot exist, since any log-odds value predicted by our linear combination of IVs is possible, and yet can be </a:t>
            </a:r>
            <a:r>
              <a:rPr lang="en-US" sz="1600" dirty="0">
                <a:solidFill>
                  <a:srgbClr val="0070C0"/>
                </a:solidFill>
                <a:latin typeface="Calibri Light" panose="020F0302020204030204" pitchFamily="34" charset="0"/>
                <a:cs typeface="Calibri Light" panose="020F0302020204030204" pitchFamily="34" charset="0"/>
              </a:rPr>
              <a:t>back-transformed to a proportion strictly within [</a:t>
            </a:r>
            <a:r>
              <a:rPr lang="en-US" sz="1600">
                <a:solidFill>
                  <a:srgbClr val="0070C0"/>
                </a:solidFill>
                <a:latin typeface="Calibri Light" panose="020F0302020204030204" pitchFamily="34" charset="0"/>
                <a:cs typeface="Calibri Light" panose="020F0302020204030204" pitchFamily="34" charset="0"/>
              </a:rPr>
              <a:t>0,1]!</a:t>
            </a:r>
            <a:endParaRPr lang="en-US" sz="1600" dirty="0">
              <a:solidFill>
                <a:srgbClr val="0070C0"/>
              </a:solidFill>
              <a:latin typeface="Calibri Light" panose="020F0302020204030204" pitchFamily="34" charset="0"/>
              <a:cs typeface="Calibri Light" panose="020F0302020204030204" pitchFamily="34" charset="0"/>
            </a:endParaRPr>
          </a:p>
        </p:txBody>
      </p:sp>
      <p:grpSp>
        <p:nvGrpSpPr>
          <p:cNvPr id="10" name="Group 9">
            <a:extLst>
              <a:ext uri="{FF2B5EF4-FFF2-40B4-BE49-F238E27FC236}">
                <a16:creationId xmlns:a16="http://schemas.microsoft.com/office/drawing/2014/main" id="{FB7EBB53-1BC4-4E0A-1452-9D1E2F66030A}"/>
              </a:ext>
            </a:extLst>
          </p:cNvPr>
          <p:cNvGrpSpPr/>
          <p:nvPr/>
        </p:nvGrpSpPr>
        <p:grpSpPr>
          <a:xfrm>
            <a:off x="2567608" y="2519414"/>
            <a:ext cx="4999328" cy="733149"/>
            <a:chOff x="2167948" y="2519414"/>
            <a:chExt cx="4999328" cy="733149"/>
          </a:xfrm>
        </p:grpSpPr>
        <p:sp>
          <p:nvSpPr>
            <p:cNvPr id="3" name="TextBox 2">
              <a:extLst>
                <a:ext uri="{FF2B5EF4-FFF2-40B4-BE49-F238E27FC236}">
                  <a16:creationId xmlns:a16="http://schemas.microsoft.com/office/drawing/2014/main" id="{6E8DC7B9-6492-1704-D6D0-404B74D19F5B}"/>
                </a:ext>
              </a:extLst>
            </p:cNvPr>
            <p:cNvSpPr txBox="1"/>
            <p:nvPr/>
          </p:nvSpPr>
          <p:spPr>
            <a:xfrm>
              <a:off x="3287688" y="2685934"/>
              <a:ext cx="3879588" cy="400110"/>
            </a:xfrm>
            <a:prstGeom prst="rect">
              <a:avLst/>
            </a:prstGeom>
            <a:noFill/>
          </p:spPr>
          <p:txBody>
            <a:bodyPr wrap="none" rtlCol="0">
              <a:spAutoFit/>
            </a:bodyPr>
            <a:lstStyle/>
            <a:p>
              <a:r>
                <a:rPr lang="en-US" sz="2000" dirty="0">
                  <a:latin typeface="Cambria Math" panose="02040503050406030204" pitchFamily="18" charset="0"/>
                  <a:ea typeface="Cambria Math" panose="02040503050406030204" pitchFamily="18" charset="0"/>
                  <a:cs typeface="Times New Roman" panose="02020603050405020304" pitchFamily="18" charset="0"/>
                </a:rPr>
                <a:t>	=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0</a:t>
              </a:r>
              <a:r>
                <a:rPr lang="en-US"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1</a:t>
              </a:r>
              <a:r>
                <a:rPr lang="en-US"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X</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1</a:t>
              </a:r>
              <a:r>
                <a:rPr lang="en-US"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 +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err="1">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p</a:t>
              </a:r>
              <a:r>
                <a:rPr lang="en-US" sz="2000" i="1" dirty="0" err="1">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X</a:t>
              </a:r>
              <a:r>
                <a:rPr lang="en-US" sz="2000" baseline="-25000" dirty="0" err="1">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p</a:t>
              </a:r>
              <a:endParaRPr lang="en-GB"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42B04D6-A020-F859-ABF0-C3D19CB44F9D}"/>
                    </a:ext>
                  </a:extLst>
                </p:cNvPr>
                <p:cNvSpPr txBox="1"/>
                <p:nvPr/>
              </p:nvSpPr>
              <p:spPr>
                <a:xfrm>
                  <a:off x="2167948" y="2519414"/>
                  <a:ext cx="1993388" cy="7331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solidFill>
                              <a:srgbClr val="0070C0"/>
                            </a:solidFill>
                            <a:latin typeface="Cambria Math" panose="02040503050406030204" pitchFamily="18" charset="0"/>
                            <a:cs typeface="Calibri Light" panose="020F0302020204030204" pitchFamily="34" charset="0"/>
                          </a:rPr>
                          <m:t>log</m:t>
                        </m:r>
                        <m:r>
                          <a:rPr lang="en-GB" sz="2000" b="0" i="1" smtClean="0">
                            <a:solidFill>
                              <a:srgbClr val="0070C0"/>
                            </a:solidFill>
                            <a:latin typeface="Cambria Math" panose="02040503050406030204" pitchFamily="18" charset="0"/>
                            <a:cs typeface="Calibri Light" panose="020F0302020204030204" pitchFamily="34" charset="0"/>
                          </a:rPr>
                          <m:t>⁡(</m:t>
                        </m:r>
                        <m:f>
                          <m:fPr>
                            <m:ctrlPr>
                              <a:rPr lang="en-GB" sz="2000" b="0" i="1" smtClean="0">
                                <a:solidFill>
                                  <a:srgbClr val="0070C0"/>
                                </a:solidFill>
                                <a:latin typeface="Cambria Math" panose="02040503050406030204" pitchFamily="18" charset="0"/>
                                <a:cs typeface="Calibri Light" panose="020F0302020204030204" pitchFamily="34" charset="0"/>
                              </a:rPr>
                            </m:ctrlPr>
                          </m:fPr>
                          <m:num>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num>
                          <m:den>
                            <m:r>
                              <a:rPr lang="en-GB" sz="2000" b="0" i="1" smtClean="0">
                                <a:solidFill>
                                  <a:srgbClr val="0070C0"/>
                                </a:solidFill>
                                <a:latin typeface="Cambria Math" panose="02040503050406030204" pitchFamily="18" charset="0"/>
                                <a:cs typeface="Calibri Light" panose="020F0302020204030204" pitchFamily="34" charset="0"/>
                              </a:rPr>
                              <m:t>1−</m:t>
                            </m:r>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den>
                        </m:f>
                        <m:r>
                          <a:rPr lang="en-GB" sz="2000" b="0" i="1" smtClean="0">
                            <a:solidFill>
                              <a:srgbClr val="0070C0"/>
                            </a:solidFill>
                            <a:latin typeface="Cambria Math" panose="02040503050406030204" pitchFamily="18" charset="0"/>
                            <a:cs typeface="Calibri Light" panose="020F0302020204030204" pitchFamily="34" charset="0"/>
                          </a:rPr>
                          <m:t>)</m:t>
                        </m:r>
                      </m:oMath>
                    </m:oMathPara>
                  </a14:m>
                  <a:endParaRPr lang="fr-CH" sz="2000" dirty="0">
                    <a:solidFill>
                      <a:srgbClr val="0070C0"/>
                    </a:solidFill>
                    <a:latin typeface="Calibri Light" panose="020F0302020204030204" pitchFamily="34" charset="0"/>
                    <a:cs typeface="Calibri Light" panose="020F0302020204030204" pitchFamily="34" charset="0"/>
                  </a:endParaRPr>
                </a:p>
              </p:txBody>
            </p:sp>
          </mc:Choice>
          <mc:Fallback xmlns="">
            <p:sp>
              <p:nvSpPr>
                <p:cNvPr id="9" name="TextBox 8">
                  <a:extLst>
                    <a:ext uri="{FF2B5EF4-FFF2-40B4-BE49-F238E27FC236}">
                      <a16:creationId xmlns:a16="http://schemas.microsoft.com/office/drawing/2014/main" id="{442B04D6-A020-F859-ABF0-C3D19CB44F9D}"/>
                    </a:ext>
                  </a:extLst>
                </p:cNvPr>
                <p:cNvSpPr txBox="1">
                  <a:spLocks noRot="1" noChangeAspect="1" noMove="1" noResize="1" noEditPoints="1" noAdjustHandles="1" noChangeArrowheads="1" noChangeShapeType="1" noTextEdit="1"/>
                </p:cNvSpPr>
                <p:nvPr/>
              </p:nvSpPr>
              <p:spPr>
                <a:xfrm>
                  <a:off x="2167948" y="2519414"/>
                  <a:ext cx="1993388" cy="733149"/>
                </a:xfrm>
                <a:prstGeom prst="rect">
                  <a:avLst/>
                </a:prstGeom>
                <a:blipFill>
                  <a:blip r:embed="rId2"/>
                  <a:stretch>
                    <a:fillRect/>
                  </a:stretch>
                </a:blipFill>
              </p:spPr>
              <p:txBody>
                <a:bodyPr/>
                <a:lstStyle/>
                <a:p>
                  <a:r>
                    <a:rPr lang="en-GB">
                      <a:noFill/>
                    </a:rPr>
                    <a:t> </a:t>
                  </a:r>
                </a:p>
              </p:txBody>
            </p:sp>
          </mc:Fallback>
        </mc:AlternateContent>
      </p:grpSp>
      <p:pic>
        <p:nvPicPr>
          <p:cNvPr id="11" name="Picture 10">
            <a:extLst>
              <a:ext uri="{FF2B5EF4-FFF2-40B4-BE49-F238E27FC236}">
                <a16:creationId xmlns:a16="http://schemas.microsoft.com/office/drawing/2014/main" id="{91A71D5F-66CC-7008-5258-505D26880B3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610" r="33202"/>
          <a:stretch/>
        </p:blipFill>
        <p:spPr>
          <a:xfrm>
            <a:off x="8400256" y="1600200"/>
            <a:ext cx="3029204" cy="3743735"/>
          </a:xfrm>
          <a:prstGeom prst="rect">
            <a:avLst/>
          </a:prstGeom>
        </p:spPr>
      </p:pic>
    </p:spTree>
    <p:extLst>
      <p:ext uri="{BB962C8B-B14F-4D97-AF65-F5344CB8AC3E}">
        <p14:creationId xmlns:p14="http://schemas.microsoft.com/office/powerpoint/2010/main" val="7620893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17</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Intercept-</a:t>
            </a:r>
            <a:r>
              <a:rPr lang="fr-CH" sz="3200" dirty="0" err="1">
                <a:solidFill>
                  <a:schemeClr val="tx2">
                    <a:lumMod val="75000"/>
                  </a:schemeClr>
                </a:solidFill>
                <a:latin typeface="Tw Cen MT" panose="020B0602020104020603" pitchFamily="34" charset="0"/>
              </a:rPr>
              <a:t>only</a:t>
            </a:r>
            <a:r>
              <a:rPr lang="fr-CH" sz="3200" dirty="0">
                <a:solidFill>
                  <a:schemeClr val="tx2">
                    <a:lumMod val="75000"/>
                  </a:schemeClr>
                </a:solidFill>
                <a:latin typeface="Tw Cen MT" panose="020B0602020104020603" pitchFamily="34" charset="0"/>
              </a:rPr>
              <a:t> model</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Let us consider first the simplest possible model, containing only an intercept term. In continuous regression, the intercept encodes the marginal mean of Y. Likewise, for logistic regression, it encodes the marginal log-odds </a:t>
            </a:r>
            <a:r>
              <a:rPr lang="en-US" sz="1600">
                <a:latin typeface="Calibri Light" panose="020F0302020204030204" pitchFamily="34" charset="0"/>
                <a:cs typeface="Calibri Light" panose="020F0302020204030204" pitchFamily="34" charset="0"/>
              </a:rPr>
              <a:t>of Y.</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It follows immediately that exp(</a:t>
            </a:r>
            <a:r>
              <a:rPr lang="el-GR" sz="1600" i="1" dirty="0">
                <a:latin typeface="Cambria Math" panose="02040503050406030204" pitchFamily="18" charset="0"/>
                <a:ea typeface="Cambria Math" panose="02040503050406030204" pitchFamily="18" charset="0"/>
                <a:cs typeface="Calibri Light" panose="020F0302020204030204" pitchFamily="34" charset="0"/>
              </a:rPr>
              <a:t>β</a:t>
            </a:r>
            <a:r>
              <a:rPr lang="en-US" sz="1600" i="1" baseline="-25000" dirty="0">
                <a:latin typeface="Cambria Math" panose="02040503050406030204" pitchFamily="18" charset="0"/>
                <a:ea typeface="Cambria Math" panose="02040503050406030204" pitchFamily="18" charset="0"/>
                <a:cs typeface="Calibri Light" panose="020F0302020204030204" pitchFamily="34" charset="0"/>
              </a:rPr>
              <a:t>0</a:t>
            </a:r>
            <a:r>
              <a:rPr lang="en-US" sz="1600" dirty="0">
                <a:latin typeface="Calibri Light" panose="020F0302020204030204" pitchFamily="34" charset="0"/>
                <a:cs typeface="Calibri Light" panose="020F0302020204030204" pitchFamily="34" charset="0"/>
              </a:rPr>
              <a:t>) is equal to the marginal odds of Y=1/Y=0, and that the original proportions of Y=1 and Y=0 can be recovered with an odds </a:t>
            </a:r>
            <a:r>
              <a:rPr lang="en-US" sz="1600" dirty="0" err="1">
                <a:latin typeface="Calibri Light" panose="020F0302020204030204" pitchFamily="34" charset="0"/>
                <a:cs typeface="Calibri Light" panose="020F0302020204030204" pitchFamily="34" charset="0"/>
              </a:rPr>
              <a:t>backtransformation</a:t>
            </a:r>
            <a:r>
              <a:rPr lang="en-US" sz="1600" dirty="0">
                <a:latin typeface="Calibri Light" panose="020F0302020204030204" pitchFamily="34" charset="0"/>
                <a:cs typeface="Calibri Light" panose="020F0302020204030204" pitchFamily="34" charset="0"/>
              </a:rPr>
              <a:t>.</a:t>
            </a:r>
          </a:p>
          <a:p>
            <a:endParaRPr lang="en-US" sz="1600" dirty="0">
              <a:latin typeface="Calibri Light" panose="020F0302020204030204" pitchFamily="34" charset="0"/>
              <a:cs typeface="Calibri Light" panose="020F0302020204030204" pitchFamily="34" charset="0"/>
            </a:endParaRPr>
          </a:p>
          <a:p>
            <a:r>
              <a:rPr lang="el-GR" sz="1600" i="1">
                <a:latin typeface="Cambria Math" panose="02040503050406030204" pitchFamily="18" charset="0"/>
                <a:ea typeface="Cambria Math" panose="02040503050406030204" pitchFamily="18" charset="0"/>
                <a:cs typeface="Calibri Light" panose="020F0302020204030204" pitchFamily="34" charset="0"/>
              </a:rPr>
              <a:t>β</a:t>
            </a:r>
            <a:r>
              <a:rPr lang="en-US" sz="1600" i="1" baseline="-25000">
                <a:latin typeface="Cambria Math" panose="02040503050406030204" pitchFamily="18" charset="0"/>
                <a:ea typeface="Cambria Math" panose="02040503050406030204" pitchFamily="18" charset="0"/>
                <a:cs typeface="Calibri Light" panose="020F0302020204030204" pitchFamily="34" charset="0"/>
              </a:rPr>
              <a:t>0 </a:t>
            </a:r>
            <a:r>
              <a:rPr lang="en-US" sz="1600">
                <a:latin typeface="Calibri Light" panose="020F0302020204030204" pitchFamily="34" charset="0"/>
                <a:cs typeface="Calibri Light" panose="020F0302020204030204" pitchFamily="34" charset="0"/>
              </a:rPr>
              <a:t>=0 corresponds to a log-odds of 1, and a predicted probability of 50% for Y=1 and Y=0. This means that the significance test on the intercept checks if the distribution of Y=1 and Y=0 is significantly unequal.</a:t>
            </a:r>
            <a:endParaRPr lang="en-US" sz="1600" dirty="0">
              <a:latin typeface="Calibri Light" panose="020F0302020204030204" pitchFamily="34" charset="0"/>
              <a:cs typeface="Calibri Light" panose="020F0302020204030204" pitchFamily="34" charset="0"/>
            </a:endParaRPr>
          </a:p>
        </p:txBody>
      </p:sp>
      <p:grpSp>
        <p:nvGrpSpPr>
          <p:cNvPr id="10" name="Group 9">
            <a:extLst>
              <a:ext uri="{FF2B5EF4-FFF2-40B4-BE49-F238E27FC236}">
                <a16:creationId xmlns:a16="http://schemas.microsoft.com/office/drawing/2014/main" id="{FB7EBB53-1BC4-4E0A-1452-9D1E2F66030A}"/>
              </a:ext>
            </a:extLst>
          </p:cNvPr>
          <p:cNvGrpSpPr/>
          <p:nvPr/>
        </p:nvGrpSpPr>
        <p:grpSpPr>
          <a:xfrm>
            <a:off x="2231672" y="2942487"/>
            <a:ext cx="2937866" cy="733149"/>
            <a:chOff x="2167948" y="2519414"/>
            <a:chExt cx="2937866" cy="733149"/>
          </a:xfrm>
        </p:grpSpPr>
        <p:sp>
          <p:nvSpPr>
            <p:cNvPr id="3" name="TextBox 2">
              <a:extLst>
                <a:ext uri="{FF2B5EF4-FFF2-40B4-BE49-F238E27FC236}">
                  <a16:creationId xmlns:a16="http://schemas.microsoft.com/office/drawing/2014/main" id="{6E8DC7B9-6492-1704-D6D0-404B74D19F5B}"/>
                </a:ext>
              </a:extLst>
            </p:cNvPr>
            <p:cNvSpPr txBox="1"/>
            <p:nvPr/>
          </p:nvSpPr>
          <p:spPr>
            <a:xfrm>
              <a:off x="3287688" y="2685934"/>
              <a:ext cx="1818126" cy="400110"/>
            </a:xfrm>
            <a:prstGeom prst="rect">
              <a:avLst/>
            </a:prstGeom>
            <a:noFill/>
          </p:spPr>
          <p:txBody>
            <a:bodyPr wrap="none" rtlCol="0">
              <a:spAutoFit/>
            </a:bodyPr>
            <a:lstStyle/>
            <a:p>
              <a:r>
                <a:rPr lang="en-US" sz="2000" dirty="0">
                  <a:latin typeface="Cambria Math" panose="02040503050406030204" pitchFamily="18" charset="0"/>
                  <a:ea typeface="Cambria Math" panose="02040503050406030204" pitchFamily="18" charset="0"/>
                  <a:cs typeface="Times New Roman" panose="02020603050405020304" pitchFamily="18" charset="0"/>
                </a:rPr>
                <a:t>	=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0</a:t>
              </a:r>
              <a:endParaRPr lang="en-GB"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42B04D6-A020-F859-ABF0-C3D19CB44F9D}"/>
                    </a:ext>
                  </a:extLst>
                </p:cNvPr>
                <p:cNvSpPr txBox="1"/>
                <p:nvPr/>
              </p:nvSpPr>
              <p:spPr>
                <a:xfrm>
                  <a:off x="2167948" y="2519414"/>
                  <a:ext cx="1993388" cy="7331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solidFill>
                              <a:srgbClr val="0070C0"/>
                            </a:solidFill>
                            <a:latin typeface="Cambria Math" panose="02040503050406030204" pitchFamily="18" charset="0"/>
                            <a:cs typeface="Calibri Light" panose="020F0302020204030204" pitchFamily="34" charset="0"/>
                          </a:rPr>
                          <m:t>log</m:t>
                        </m:r>
                        <m:r>
                          <a:rPr lang="en-GB" sz="2000" b="0" i="1" smtClean="0">
                            <a:solidFill>
                              <a:srgbClr val="0070C0"/>
                            </a:solidFill>
                            <a:latin typeface="Cambria Math" panose="02040503050406030204" pitchFamily="18" charset="0"/>
                            <a:cs typeface="Calibri Light" panose="020F0302020204030204" pitchFamily="34" charset="0"/>
                          </a:rPr>
                          <m:t>⁡(</m:t>
                        </m:r>
                        <m:f>
                          <m:fPr>
                            <m:ctrlPr>
                              <a:rPr lang="en-GB" sz="2000" b="0" i="1" smtClean="0">
                                <a:solidFill>
                                  <a:srgbClr val="0070C0"/>
                                </a:solidFill>
                                <a:latin typeface="Cambria Math" panose="02040503050406030204" pitchFamily="18" charset="0"/>
                                <a:cs typeface="Calibri Light" panose="020F0302020204030204" pitchFamily="34" charset="0"/>
                              </a:rPr>
                            </m:ctrlPr>
                          </m:fPr>
                          <m:num>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num>
                          <m:den>
                            <m:r>
                              <a:rPr lang="en-GB" sz="2000" b="0" i="1" smtClean="0">
                                <a:solidFill>
                                  <a:srgbClr val="0070C0"/>
                                </a:solidFill>
                                <a:latin typeface="Cambria Math" panose="02040503050406030204" pitchFamily="18" charset="0"/>
                                <a:cs typeface="Calibri Light" panose="020F0302020204030204" pitchFamily="34" charset="0"/>
                              </a:rPr>
                              <m:t>1−</m:t>
                            </m:r>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den>
                        </m:f>
                        <m:r>
                          <a:rPr lang="en-GB" sz="2000" b="0" i="1" smtClean="0">
                            <a:solidFill>
                              <a:srgbClr val="0070C0"/>
                            </a:solidFill>
                            <a:latin typeface="Cambria Math" panose="02040503050406030204" pitchFamily="18" charset="0"/>
                            <a:cs typeface="Calibri Light" panose="020F0302020204030204" pitchFamily="34" charset="0"/>
                          </a:rPr>
                          <m:t>)</m:t>
                        </m:r>
                      </m:oMath>
                    </m:oMathPara>
                  </a14:m>
                  <a:endParaRPr lang="fr-CH" sz="2000" dirty="0">
                    <a:solidFill>
                      <a:srgbClr val="0070C0"/>
                    </a:solidFill>
                    <a:latin typeface="Calibri Light" panose="020F0302020204030204" pitchFamily="34" charset="0"/>
                    <a:cs typeface="Calibri Light" panose="020F0302020204030204" pitchFamily="34" charset="0"/>
                  </a:endParaRPr>
                </a:p>
              </p:txBody>
            </p:sp>
          </mc:Choice>
          <mc:Fallback xmlns="">
            <p:sp>
              <p:nvSpPr>
                <p:cNvPr id="9" name="TextBox 8">
                  <a:extLst>
                    <a:ext uri="{FF2B5EF4-FFF2-40B4-BE49-F238E27FC236}">
                      <a16:creationId xmlns:a16="http://schemas.microsoft.com/office/drawing/2014/main" id="{442B04D6-A020-F859-ABF0-C3D19CB44F9D}"/>
                    </a:ext>
                  </a:extLst>
                </p:cNvPr>
                <p:cNvSpPr txBox="1">
                  <a:spLocks noRot="1" noChangeAspect="1" noMove="1" noResize="1" noEditPoints="1" noAdjustHandles="1" noChangeArrowheads="1" noChangeShapeType="1" noTextEdit="1"/>
                </p:cNvSpPr>
                <p:nvPr/>
              </p:nvSpPr>
              <p:spPr>
                <a:xfrm>
                  <a:off x="2167948" y="2519414"/>
                  <a:ext cx="1993388" cy="733149"/>
                </a:xfrm>
                <a:prstGeom prst="rect">
                  <a:avLst/>
                </a:prstGeom>
                <a:blipFill>
                  <a:blip r:embed="rId2"/>
                  <a:stretch>
                    <a:fillRect/>
                  </a:stretch>
                </a:blipFill>
              </p:spPr>
              <p:txBody>
                <a:bodyPr/>
                <a:lstStyle/>
                <a:p>
                  <a:r>
                    <a:rPr lang="en-GB">
                      <a:noFill/>
                    </a:rPr>
                    <a:t> </a:t>
                  </a:r>
                </a:p>
              </p:txBody>
            </p:sp>
          </mc:Fallback>
        </mc:AlternateContent>
      </p:grpSp>
      <p:grpSp>
        <p:nvGrpSpPr>
          <p:cNvPr id="16" name="Group 15">
            <a:extLst>
              <a:ext uri="{FF2B5EF4-FFF2-40B4-BE49-F238E27FC236}">
                <a16:creationId xmlns:a16="http://schemas.microsoft.com/office/drawing/2014/main" id="{C851ED7A-2BB8-A33C-9C07-5C65934B4DC7}"/>
              </a:ext>
            </a:extLst>
          </p:cNvPr>
          <p:cNvGrpSpPr/>
          <p:nvPr/>
        </p:nvGrpSpPr>
        <p:grpSpPr>
          <a:xfrm>
            <a:off x="6204505" y="2923955"/>
            <a:ext cx="3909266" cy="751681"/>
            <a:chOff x="7060442" y="2521427"/>
            <a:chExt cx="3909266" cy="751681"/>
          </a:xfrm>
        </p:grpSpPr>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687BEFB6-CB11-E244-5716-D69158914ECC}"/>
                    </a:ext>
                  </a:extLst>
                </p:cNvPr>
                <p:cNvSpPr txBox="1"/>
                <p:nvPr/>
              </p:nvSpPr>
              <p:spPr>
                <a:xfrm>
                  <a:off x="7060442" y="2697213"/>
                  <a:ext cx="167715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oMath>
                    </m:oMathPara>
                  </a14:m>
                  <a:endParaRPr lang="en-GB" sz="2000" dirty="0"/>
                </a:p>
              </p:txBody>
            </p:sp>
          </mc:Choice>
          <mc:Fallback xmlns="">
            <p:sp>
              <p:nvSpPr>
                <p:cNvPr id="7" name="TextBox 6">
                  <a:extLst>
                    <a:ext uri="{FF2B5EF4-FFF2-40B4-BE49-F238E27FC236}">
                      <a16:creationId xmlns:a16="http://schemas.microsoft.com/office/drawing/2014/main" id="{687BEFB6-CB11-E244-5716-D69158914ECC}"/>
                    </a:ext>
                  </a:extLst>
                </p:cNvPr>
                <p:cNvSpPr txBox="1">
                  <a:spLocks noRot="1" noChangeAspect="1" noMove="1" noResize="1" noEditPoints="1" noAdjustHandles="1" noChangeArrowheads="1" noChangeShapeType="1" noTextEdit="1"/>
                </p:cNvSpPr>
                <p:nvPr/>
              </p:nvSpPr>
              <p:spPr>
                <a:xfrm>
                  <a:off x="7060442" y="2697213"/>
                  <a:ext cx="1677158" cy="400110"/>
                </a:xfrm>
                <a:prstGeom prst="rect">
                  <a:avLst/>
                </a:prstGeom>
                <a:blipFill>
                  <a:blip r:embed="rId3"/>
                  <a:stretch>
                    <a:fillRect b="-15152"/>
                  </a:stretch>
                </a:blipFill>
              </p:spPr>
              <p:txBody>
                <a:bodyPr/>
                <a:lstStyle/>
                <a:p>
                  <a:r>
                    <a:rPr lang="en-GB">
                      <a:noFill/>
                    </a:rPr>
                    <a:t> </a:t>
                  </a:r>
                </a:p>
              </p:txBody>
            </p:sp>
          </mc:Fallback>
        </mc:AlternateContent>
        <p:sp>
          <p:nvSpPr>
            <p:cNvPr id="14" name="TextBox 13">
              <a:extLst>
                <a:ext uri="{FF2B5EF4-FFF2-40B4-BE49-F238E27FC236}">
                  <a16:creationId xmlns:a16="http://schemas.microsoft.com/office/drawing/2014/main" id="{D262D590-5132-F285-5891-D7FAD78CF6AC}"/>
                </a:ext>
              </a:extLst>
            </p:cNvPr>
            <p:cNvSpPr txBox="1"/>
            <p:nvPr/>
          </p:nvSpPr>
          <p:spPr>
            <a:xfrm>
              <a:off x="8503912" y="2715359"/>
              <a:ext cx="960664" cy="400110"/>
            </a:xfrm>
            <a:prstGeom prst="rect">
              <a:avLst/>
            </a:prstGeom>
            <a:noFill/>
          </p:spPr>
          <p:txBody>
            <a:bodyPr wrap="square">
              <a:spAutoFit/>
            </a:bodyPr>
            <a:lstStyle/>
            <a:p>
              <a:r>
                <a:rPr lang="en-US" sz="2000" dirty="0">
                  <a:latin typeface="Cambria Math" panose="02040503050406030204" pitchFamily="18" charset="0"/>
                  <a:ea typeface="Cambria Math" panose="02040503050406030204" pitchFamily="18" charset="0"/>
                  <a:cs typeface="Times New Roman" panose="02020603050405020304" pitchFamily="18" charset="0"/>
                </a:rPr>
                <a:t>=</a:t>
              </a:r>
              <a:endParaRPr lang="en-GB" sz="2000" dirty="0"/>
            </a:p>
          </p:txBody>
        </p: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0057E21C-F07F-F210-80CE-84C2F0C303DC}"/>
                    </a:ext>
                  </a:extLst>
                </p:cNvPr>
                <p:cNvSpPr txBox="1"/>
                <p:nvPr/>
              </p:nvSpPr>
              <p:spPr>
                <a:xfrm>
                  <a:off x="8976320" y="2521427"/>
                  <a:ext cx="1993388" cy="7516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000" b="0" i="1" smtClean="0">
                                <a:solidFill>
                                  <a:schemeClr val="tx1"/>
                                </a:solidFill>
                                <a:latin typeface="Cambria Math" panose="02040503050406030204" pitchFamily="18" charset="0"/>
                                <a:cs typeface="Calibri Light" panose="020F0302020204030204" pitchFamily="34" charset="0"/>
                              </a:rPr>
                            </m:ctrlPr>
                          </m:fPr>
                          <m:num>
                            <m:r>
                              <m:rPr>
                                <m:sty m:val="p"/>
                              </m:rPr>
                              <a:rPr lang="en-GB" sz="2000" b="0" i="0" smtClean="0">
                                <a:solidFill>
                                  <a:srgbClr val="0070C0"/>
                                </a:solidFill>
                                <a:latin typeface="Cambria Math" panose="02040503050406030204" pitchFamily="18" charset="0"/>
                                <a:cs typeface="Calibri Light" panose="020F0302020204030204" pitchFamily="34" charset="0"/>
                              </a:rPr>
                              <m:t>exp</m:t>
                            </m:r>
                            <m:r>
                              <a:rPr lang="en-GB" sz="2000" b="0" i="1" smtClean="0">
                                <a:solidFill>
                                  <a:srgbClr val="0070C0"/>
                                </a:solidFill>
                                <a:latin typeface="Cambria Math" panose="02040503050406030204" pitchFamily="18" charset="0"/>
                                <a:cs typeface="Calibri Light" panose="020F0302020204030204" pitchFamily="34" charset="0"/>
                              </a:rPr>
                              <m:t>⁡(</m:t>
                            </m:r>
                            <m:sSub>
                              <m:sSubPr>
                                <m:ctrlPr>
                                  <a:rPr lang="en-GB" sz="2000" b="0" i="1" smtClean="0">
                                    <a:solidFill>
                                      <a:schemeClr val="accent2">
                                        <a:lumMod val="75000"/>
                                      </a:schemeClr>
                                    </a:solidFill>
                                    <a:latin typeface="Cambria Math" panose="02040503050406030204" pitchFamily="18" charset="0"/>
                                    <a:cs typeface="Calibri Light" panose="020F0302020204030204" pitchFamily="34" charset="0"/>
                                  </a:rPr>
                                </m:ctrlPr>
                              </m:sSubPr>
                              <m:e>
                                <m:r>
                                  <a:rPr lang="en-GB" sz="2000" b="0" i="1" smtClean="0">
                                    <a:solidFill>
                                      <a:schemeClr val="accent2">
                                        <a:lumMod val="75000"/>
                                      </a:schemeClr>
                                    </a:solidFill>
                                    <a:latin typeface="Cambria Math" panose="02040503050406030204" pitchFamily="18" charset="0"/>
                                    <a:ea typeface="Cambria Math" panose="02040503050406030204" pitchFamily="18" charset="0"/>
                                    <a:cs typeface="Calibri Light" panose="020F0302020204030204" pitchFamily="34" charset="0"/>
                                  </a:rPr>
                                  <m:t>𝛽</m:t>
                                </m:r>
                              </m:e>
                              <m:sub>
                                <m:r>
                                  <a:rPr lang="en-GB" sz="2000" b="0" i="1" smtClean="0">
                                    <a:solidFill>
                                      <a:schemeClr val="accent2">
                                        <a:lumMod val="75000"/>
                                      </a:schemeClr>
                                    </a:solidFill>
                                    <a:latin typeface="Cambria Math" panose="02040503050406030204" pitchFamily="18" charset="0"/>
                                    <a:cs typeface="Calibri Light" panose="020F0302020204030204" pitchFamily="34" charset="0"/>
                                  </a:rPr>
                                  <m:t>0</m:t>
                                </m:r>
                              </m:sub>
                            </m:sSub>
                            <m:r>
                              <a:rPr lang="en-GB" sz="2000" b="0" i="1" smtClean="0">
                                <a:solidFill>
                                  <a:srgbClr val="0070C0"/>
                                </a:solidFill>
                                <a:latin typeface="Cambria Math" panose="02040503050406030204" pitchFamily="18" charset="0"/>
                                <a:cs typeface="Calibri Light" panose="020F0302020204030204" pitchFamily="34" charset="0"/>
                              </a:rPr>
                              <m:t>)</m:t>
                            </m:r>
                          </m:num>
                          <m:den>
                            <m:r>
                              <a:rPr lang="en-GB" sz="2000" b="0" i="1" smtClean="0">
                                <a:solidFill>
                                  <a:srgbClr val="0070C0"/>
                                </a:solidFill>
                                <a:latin typeface="Cambria Math" panose="02040503050406030204" pitchFamily="18" charset="0"/>
                                <a:cs typeface="Calibri Light" panose="020F0302020204030204" pitchFamily="34" charset="0"/>
                              </a:rPr>
                              <m:t>1−</m:t>
                            </m:r>
                            <m:r>
                              <m:rPr>
                                <m:sty m:val="p"/>
                              </m:rPr>
                              <a:rPr lang="en-GB" sz="2000">
                                <a:solidFill>
                                  <a:srgbClr val="0070C0"/>
                                </a:solidFill>
                                <a:latin typeface="Cambria Math" panose="02040503050406030204" pitchFamily="18" charset="0"/>
                                <a:cs typeface="Calibri Light" panose="020F0302020204030204" pitchFamily="34" charset="0"/>
                              </a:rPr>
                              <m:t>exp</m:t>
                            </m:r>
                            <m:r>
                              <a:rPr lang="en-GB" sz="2000" i="1">
                                <a:solidFill>
                                  <a:srgbClr val="0070C0"/>
                                </a:solidFill>
                                <a:latin typeface="Cambria Math" panose="02040503050406030204" pitchFamily="18" charset="0"/>
                                <a:cs typeface="Calibri Light" panose="020F0302020204030204" pitchFamily="34" charset="0"/>
                              </a:rPr>
                              <m:t>⁡(</m:t>
                            </m:r>
                            <m:sSub>
                              <m:sSubPr>
                                <m:ctrlPr>
                                  <a:rPr lang="en-GB" sz="2000" i="1" smtClean="0">
                                    <a:solidFill>
                                      <a:schemeClr val="accent2">
                                        <a:lumMod val="75000"/>
                                      </a:schemeClr>
                                    </a:solidFill>
                                    <a:latin typeface="Cambria Math" panose="02040503050406030204" pitchFamily="18" charset="0"/>
                                    <a:cs typeface="Calibri Light" panose="020F0302020204030204" pitchFamily="34" charset="0"/>
                                  </a:rPr>
                                </m:ctrlPr>
                              </m:sSubPr>
                              <m:e>
                                <m:r>
                                  <a:rPr lang="en-GB" sz="2000" i="1">
                                    <a:solidFill>
                                      <a:schemeClr val="accent2">
                                        <a:lumMod val="75000"/>
                                      </a:schemeClr>
                                    </a:solidFill>
                                    <a:latin typeface="Cambria Math" panose="02040503050406030204" pitchFamily="18" charset="0"/>
                                    <a:ea typeface="Cambria Math" panose="02040503050406030204" pitchFamily="18" charset="0"/>
                                    <a:cs typeface="Calibri Light" panose="020F0302020204030204" pitchFamily="34" charset="0"/>
                                  </a:rPr>
                                  <m:t>𝛽</m:t>
                                </m:r>
                              </m:e>
                              <m:sub>
                                <m:r>
                                  <a:rPr lang="en-GB" sz="2000" i="1">
                                    <a:solidFill>
                                      <a:schemeClr val="accent2">
                                        <a:lumMod val="75000"/>
                                      </a:schemeClr>
                                    </a:solidFill>
                                    <a:latin typeface="Cambria Math" panose="02040503050406030204" pitchFamily="18" charset="0"/>
                                    <a:cs typeface="Calibri Light" panose="020F0302020204030204" pitchFamily="34" charset="0"/>
                                  </a:rPr>
                                  <m:t>0</m:t>
                                </m:r>
                              </m:sub>
                            </m:sSub>
                            <m:r>
                              <a:rPr lang="en-GB" sz="2000" i="1" smtClean="0">
                                <a:solidFill>
                                  <a:srgbClr val="0070C0"/>
                                </a:solidFill>
                                <a:latin typeface="Cambria Math" panose="02040503050406030204" pitchFamily="18" charset="0"/>
                                <a:cs typeface="Calibri Light" panose="020F0302020204030204" pitchFamily="34" charset="0"/>
                              </a:rPr>
                              <m:t>)</m:t>
                            </m:r>
                          </m:den>
                        </m:f>
                      </m:oMath>
                    </m:oMathPara>
                  </a14:m>
                  <a:endParaRPr lang="fr-CH" sz="2000" dirty="0">
                    <a:solidFill>
                      <a:srgbClr val="0070C0"/>
                    </a:solidFill>
                    <a:latin typeface="Calibri Light" panose="020F0302020204030204" pitchFamily="34" charset="0"/>
                    <a:cs typeface="Calibri Light" panose="020F0302020204030204" pitchFamily="34" charset="0"/>
                  </a:endParaRPr>
                </a:p>
              </p:txBody>
            </p:sp>
          </mc:Choice>
          <mc:Fallback xmlns="">
            <p:sp>
              <p:nvSpPr>
                <p:cNvPr id="15" name="TextBox 14">
                  <a:extLst>
                    <a:ext uri="{FF2B5EF4-FFF2-40B4-BE49-F238E27FC236}">
                      <a16:creationId xmlns:a16="http://schemas.microsoft.com/office/drawing/2014/main" id="{0057E21C-F07F-F210-80CE-84C2F0C303DC}"/>
                    </a:ext>
                  </a:extLst>
                </p:cNvPr>
                <p:cNvSpPr txBox="1">
                  <a:spLocks noRot="1" noChangeAspect="1" noMove="1" noResize="1" noEditPoints="1" noAdjustHandles="1" noChangeArrowheads="1" noChangeShapeType="1" noTextEdit="1"/>
                </p:cNvSpPr>
                <p:nvPr/>
              </p:nvSpPr>
              <p:spPr>
                <a:xfrm>
                  <a:off x="8976320" y="2521427"/>
                  <a:ext cx="1993388" cy="751681"/>
                </a:xfrm>
                <a:prstGeom prst="rect">
                  <a:avLst/>
                </a:prstGeom>
                <a:blipFill>
                  <a:blip r:embed="rId4"/>
                  <a:stretch>
                    <a:fillRect/>
                  </a:stretch>
                </a:blipFill>
              </p:spPr>
              <p:txBody>
                <a:bodyPr/>
                <a:lstStyle/>
                <a:p>
                  <a:r>
                    <a:rPr lang="en-GB">
                      <a:noFill/>
                    </a:rPr>
                    <a:t> </a:t>
                  </a:r>
                </a:p>
              </p:txBody>
            </p:sp>
          </mc:Fallback>
        </mc:AlternateContent>
      </p:grpSp>
      <p:sp>
        <p:nvSpPr>
          <p:cNvPr id="17" name="Rectangle 16">
            <a:extLst>
              <a:ext uri="{FF2B5EF4-FFF2-40B4-BE49-F238E27FC236}">
                <a16:creationId xmlns:a16="http://schemas.microsoft.com/office/drawing/2014/main" id="{2F902D21-75B6-F376-5B08-D027E0D746B0}"/>
              </a:ext>
            </a:extLst>
          </p:cNvPr>
          <p:cNvSpPr/>
          <p:nvPr/>
        </p:nvSpPr>
        <p:spPr>
          <a:xfrm>
            <a:off x="2074775" y="2682132"/>
            <a:ext cx="3384376" cy="1296144"/>
          </a:xfrm>
          <a:prstGeom prst="rect">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ctangle 17">
            <a:extLst>
              <a:ext uri="{FF2B5EF4-FFF2-40B4-BE49-F238E27FC236}">
                <a16:creationId xmlns:a16="http://schemas.microsoft.com/office/drawing/2014/main" id="{1058C342-4957-C312-38F4-16D49C658263}"/>
              </a:ext>
            </a:extLst>
          </p:cNvPr>
          <p:cNvSpPr/>
          <p:nvPr/>
        </p:nvSpPr>
        <p:spPr>
          <a:xfrm>
            <a:off x="6382373" y="2682132"/>
            <a:ext cx="3757297" cy="1296144"/>
          </a:xfrm>
          <a:prstGeom prst="rect">
            <a:avLst/>
          </a:prstGeom>
          <a:noFill/>
          <a:ln w="12700">
            <a:solidFill>
              <a:schemeClr val="tx1">
                <a:lumMod val="50000"/>
                <a:lumOff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9" name="Straight Arrow Connector 18">
            <a:extLst>
              <a:ext uri="{FF2B5EF4-FFF2-40B4-BE49-F238E27FC236}">
                <a16:creationId xmlns:a16="http://schemas.microsoft.com/office/drawing/2014/main" id="{F444B594-5160-520A-715C-B54774BF5FEA}"/>
              </a:ext>
            </a:extLst>
          </p:cNvPr>
          <p:cNvCxnSpPr>
            <a:cxnSpLocks/>
          </p:cNvCxnSpPr>
          <p:nvPr/>
        </p:nvCxnSpPr>
        <p:spPr>
          <a:xfrm>
            <a:off x="5747182" y="3330204"/>
            <a:ext cx="360000"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704607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18</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Intercept-</a:t>
            </a:r>
            <a:r>
              <a:rPr lang="fr-CH" sz="3200" dirty="0" err="1">
                <a:solidFill>
                  <a:schemeClr val="tx2">
                    <a:lumMod val="75000"/>
                  </a:schemeClr>
                </a:solidFill>
                <a:latin typeface="Tw Cen MT" panose="020B0602020104020603" pitchFamily="34" charset="0"/>
              </a:rPr>
              <a:t>only</a:t>
            </a:r>
            <a:r>
              <a:rPr lang="fr-CH" sz="3200" dirty="0">
                <a:solidFill>
                  <a:schemeClr val="tx2">
                    <a:lumMod val="75000"/>
                  </a:schemeClr>
                </a:solidFill>
                <a:latin typeface="Tw Cen MT" panose="020B0602020104020603" pitchFamily="34" charset="0"/>
              </a:rPr>
              <a:t> model in R</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In R we can easily fit the intercept-only model for the GOT </a:t>
            </a:r>
            <a:r>
              <a:rPr lang="en-US" sz="1600">
                <a:latin typeface="Calibri Light" panose="020F0302020204030204" pitchFamily="34" charset="0"/>
                <a:cs typeface="Calibri Light" panose="020F0302020204030204" pitchFamily="34" charset="0"/>
              </a:rPr>
              <a:t>death rate:</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cs typeface="Courier New" panose="02070309020205020404" pitchFamily="49" charset="0"/>
              </a:rPr>
              <a:t>	model &lt;- </a:t>
            </a:r>
            <a:r>
              <a:rPr lang="en-US" sz="1200" dirty="0" err="1">
                <a:latin typeface="Courier New" panose="02070309020205020404" pitchFamily="49" charset="0"/>
                <a:cs typeface="Courier New" panose="02070309020205020404" pitchFamily="49" charset="0"/>
              </a:rPr>
              <a:t>glm</a:t>
            </a:r>
            <a:r>
              <a:rPr lang="en-US" sz="1200" dirty="0">
                <a:latin typeface="Courier New" panose="02070309020205020404" pitchFamily="49" charset="0"/>
                <a:cs typeface="Courier New" panose="02070309020205020404" pitchFamily="49" charset="0"/>
              </a:rPr>
              <a:t>(Death ~ 1, data=GOT, family=</a:t>
            </a:r>
            <a:r>
              <a:rPr lang="en-US" sz="1200" b="1" dirty="0">
                <a:solidFill>
                  <a:srgbClr val="0070C0"/>
                </a:solidFill>
                <a:latin typeface="Courier New" panose="02070309020205020404" pitchFamily="49" charset="0"/>
                <a:cs typeface="Courier New" panose="02070309020205020404" pitchFamily="49" charset="0"/>
              </a:rPr>
              <a:t>binomial(link="logit")</a:t>
            </a:r>
            <a:r>
              <a:rPr lang="en-US" sz="1200" dirty="0">
                <a:latin typeface="Courier New" panose="02070309020205020404" pitchFamily="49" charset="0"/>
                <a:cs typeface="Courier New" panose="02070309020205020404" pitchFamily="49" charset="0"/>
              </a:rPr>
              <a:t>)</a:t>
            </a:r>
          </a:p>
          <a:p>
            <a:pPr marL="0" indent="0">
              <a:buNone/>
            </a:pPr>
            <a:r>
              <a:rPr lang="en-US" sz="1200" dirty="0">
                <a:latin typeface="Courier New" panose="02070309020205020404" pitchFamily="49" charset="0"/>
                <a:cs typeface="Courier New" panose="02070309020205020404" pitchFamily="49" charset="0"/>
              </a:rPr>
              <a:t>	summary(model)</a:t>
            </a:r>
          </a:p>
        </p:txBody>
      </p:sp>
      <p:sp>
        <p:nvSpPr>
          <p:cNvPr id="5" name="TextBox 4">
            <a:extLst>
              <a:ext uri="{FF2B5EF4-FFF2-40B4-BE49-F238E27FC236}">
                <a16:creationId xmlns:a16="http://schemas.microsoft.com/office/drawing/2014/main" id="{EA288969-6F18-8843-D8B1-D0A0122A1A68}"/>
              </a:ext>
            </a:extLst>
          </p:cNvPr>
          <p:cNvSpPr txBox="1"/>
          <p:nvPr/>
        </p:nvSpPr>
        <p:spPr>
          <a:xfrm>
            <a:off x="2207568" y="2852936"/>
            <a:ext cx="6336704" cy="2862322"/>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b="1" dirty="0">
                <a:solidFill>
                  <a:srgbClr val="FF0000"/>
                </a:solidFill>
              </a:rPr>
              <a:t>Deviance Residuals: </a:t>
            </a:r>
          </a:p>
          <a:p>
            <a:r>
              <a:rPr lang="en-GB" dirty="0"/>
              <a:t>    Min       1Q   Median       3Q      Max  </a:t>
            </a:r>
          </a:p>
          <a:p>
            <a:r>
              <a:rPr lang="en-GB" dirty="0"/>
              <a:t>-1.5252  -1.5252   0.8657   0.8657   0.8657  </a:t>
            </a:r>
          </a:p>
          <a:p>
            <a:endParaRPr lang="en-GB" dirty="0"/>
          </a:p>
          <a:p>
            <a:r>
              <a:rPr lang="en-GB" dirty="0"/>
              <a:t>Coefficients:</a:t>
            </a:r>
          </a:p>
          <a:p>
            <a:r>
              <a:rPr lang="en-GB" dirty="0"/>
              <a:t>            Estimate Std. Error </a:t>
            </a:r>
            <a:r>
              <a:rPr lang="en-GB" b="1" dirty="0">
                <a:solidFill>
                  <a:srgbClr val="FF0000"/>
                </a:solidFill>
              </a:rPr>
              <a:t>z value </a:t>
            </a:r>
            <a:r>
              <a:rPr lang="en-GB" dirty="0" err="1"/>
              <a:t>Pr</a:t>
            </a:r>
            <a:r>
              <a:rPr lang="en-GB" dirty="0"/>
              <a:t>(&gt;|z|)    </a:t>
            </a:r>
          </a:p>
          <a:p>
            <a:r>
              <a:rPr lang="en-GB" dirty="0"/>
              <a:t>(Intercept)   0.7885     0.1496   5.271 </a:t>
            </a:r>
            <a:r>
              <a:rPr lang="en-GB" b="1" dirty="0">
                <a:solidFill>
                  <a:srgbClr val="FF0000"/>
                </a:solidFill>
              </a:rPr>
              <a:t>1.36e-07 ***</a:t>
            </a:r>
          </a:p>
          <a:p>
            <a:r>
              <a:rPr lang="en-GB" dirty="0"/>
              <a:t>---</a:t>
            </a:r>
          </a:p>
          <a:p>
            <a:r>
              <a:rPr lang="en-GB" dirty="0" err="1"/>
              <a:t>Signif</a:t>
            </a:r>
            <a:r>
              <a:rPr lang="en-GB" dirty="0"/>
              <a:t>. codes:  0 ‘***’ 0.001 ‘**’ 0.01 ‘*’ 0.05 ‘.’ 0.1 ‘ ’ 1</a:t>
            </a:r>
          </a:p>
          <a:p>
            <a:endParaRPr lang="en-GB" dirty="0"/>
          </a:p>
          <a:p>
            <a:r>
              <a:rPr lang="en-GB" b="1" dirty="0">
                <a:solidFill>
                  <a:srgbClr val="FF0000"/>
                </a:solidFill>
              </a:rPr>
              <a:t>(Dispersion parameter for binomial family taken to be 1)</a:t>
            </a:r>
            <a:endParaRPr lang="en-GB" dirty="0"/>
          </a:p>
          <a:p>
            <a:r>
              <a:rPr lang="en-GB" dirty="0"/>
              <a:t>    Null deviance: 258.37  on 207  degrees of freedom</a:t>
            </a:r>
          </a:p>
          <a:p>
            <a:r>
              <a:rPr lang="en-GB" dirty="0"/>
              <a:t>Residual deviance: 258.37  on 207  degrees of freedom</a:t>
            </a:r>
          </a:p>
          <a:p>
            <a:r>
              <a:rPr lang="en-GB" dirty="0"/>
              <a:t>AIC: 260.37</a:t>
            </a:r>
          </a:p>
          <a:p>
            <a:r>
              <a:rPr lang="en-GB" b="1" dirty="0">
                <a:solidFill>
                  <a:srgbClr val="FF0000"/>
                </a:solidFill>
              </a:rPr>
              <a:t>Number of Fisher Scoring iterations: 4</a:t>
            </a:r>
            <a:endParaRPr lang="en-CH" b="1" dirty="0">
              <a:solidFill>
                <a:srgbClr val="FF0000"/>
              </a:solidFill>
            </a:endParaRPr>
          </a:p>
        </p:txBody>
      </p:sp>
      <p:cxnSp>
        <p:nvCxnSpPr>
          <p:cNvPr id="3" name="Straight Connector 2">
            <a:extLst>
              <a:ext uri="{FF2B5EF4-FFF2-40B4-BE49-F238E27FC236}">
                <a16:creationId xmlns:a16="http://schemas.microsoft.com/office/drawing/2014/main" id="{F9FF3760-6E3C-A163-1F43-50B897AA0A63}"/>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F3C534B-1B8D-5C8D-CD0C-AC7715D7BD6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46603858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19</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Intercept-</a:t>
            </a:r>
            <a:r>
              <a:rPr lang="fr-CH" sz="3200" dirty="0" err="1">
                <a:solidFill>
                  <a:schemeClr val="tx2">
                    <a:lumMod val="75000"/>
                  </a:schemeClr>
                </a:solidFill>
                <a:latin typeface="Tw Cen MT" panose="020B0602020104020603" pitchFamily="34" charset="0"/>
              </a:rPr>
              <a:t>only</a:t>
            </a:r>
            <a:r>
              <a:rPr lang="fr-CH" sz="3200" dirty="0">
                <a:solidFill>
                  <a:schemeClr val="tx2">
                    <a:lumMod val="75000"/>
                  </a:schemeClr>
                </a:solidFill>
                <a:latin typeface="Tw Cen MT" panose="020B0602020104020603" pitchFamily="34" charset="0"/>
              </a:rPr>
              <a:t> model in R</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The intercept estimate equals 0.7885. This means that the estimated marginal odds of Y=1/Y=0 are exp(0.7885)=2.2. A death is more than twice as likely as survival on GOT.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The </a:t>
            </a:r>
            <a:r>
              <a:rPr lang="en-US" sz="1600" i="1" dirty="0">
                <a:latin typeface="Calibri Light" panose="020F0302020204030204" pitchFamily="34" charset="0"/>
                <a:ea typeface="Calibri Light" panose="020F0302020204030204" pitchFamily="34" charset="0"/>
                <a:cs typeface="Calibri Light" panose="020F0302020204030204" pitchFamily="34" charset="0"/>
              </a:rPr>
              <a:t>z</a:t>
            </a:r>
            <a:r>
              <a:rPr lang="en-US" sz="1600" dirty="0">
                <a:latin typeface="Calibri Light" panose="020F0302020204030204" pitchFamily="34" charset="0"/>
                <a:ea typeface="Calibri Light" panose="020F0302020204030204" pitchFamily="34" charset="0"/>
                <a:cs typeface="Calibri Light" panose="020F0302020204030204" pitchFamily="34" charset="0"/>
              </a:rPr>
              <a:t>-test on the intercept is highly significant, indicating that the </a:t>
            </a:r>
            <a:r>
              <a:rPr lang="en-US" sz="1600">
                <a:latin typeface="Calibri Light" panose="020F0302020204030204" pitchFamily="34" charset="0"/>
                <a:ea typeface="Calibri Light" panose="020F0302020204030204" pitchFamily="34" charset="0"/>
                <a:cs typeface="Calibri Light" panose="020F0302020204030204" pitchFamily="34" charset="0"/>
              </a:rPr>
              <a:t>odds of death versus survival are </a:t>
            </a:r>
            <a:r>
              <a:rPr lang="en-US" sz="1600" dirty="0">
                <a:latin typeface="Calibri Light" panose="020F0302020204030204" pitchFamily="34" charset="0"/>
                <a:ea typeface="Calibri Light" panose="020F0302020204030204" pitchFamily="34" charset="0"/>
                <a:cs typeface="Calibri Light" panose="020F0302020204030204" pitchFamily="34" charset="0"/>
              </a:rPr>
              <a:t>significantly different from 1, and hence that the distribution </a:t>
            </a:r>
            <a:r>
              <a:rPr lang="en-US" sz="1600">
                <a:latin typeface="Calibri Light" panose="020F0302020204030204" pitchFamily="34" charset="0"/>
                <a:ea typeface="Calibri Light" panose="020F0302020204030204" pitchFamily="34" charset="0"/>
                <a:cs typeface="Calibri Light" panose="020F0302020204030204" pitchFamily="34" charset="0"/>
              </a:rPr>
              <a:t>of death and survival proportions </a:t>
            </a:r>
            <a:r>
              <a:rPr lang="en-US" sz="1600" dirty="0">
                <a:latin typeface="Calibri Light" panose="020F0302020204030204" pitchFamily="34" charset="0"/>
                <a:ea typeface="Calibri Light" panose="020F0302020204030204" pitchFamily="34" charset="0"/>
                <a:cs typeface="Calibri Light" panose="020F0302020204030204" pitchFamily="34" charset="0"/>
              </a:rPr>
              <a:t>is significantly unequal.</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We can calculate the marginal estimated proportions by:</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1600" dirty="0">
                <a:latin typeface="Calibri Light" panose="020F0302020204030204" pitchFamily="34" charset="0"/>
                <a:ea typeface="Calibri Light" panose="020F0302020204030204" pitchFamily="34" charset="0"/>
                <a:cs typeface="Calibri Light" panose="020F0302020204030204" pitchFamily="34" charset="0"/>
              </a:rPr>
              <a:t>	Y=1	2.2/(1+2.2) = 0.6875</a:t>
            </a:r>
          </a:p>
          <a:p>
            <a:pPr marL="0" indent="0">
              <a:buNone/>
            </a:pPr>
            <a:r>
              <a:rPr lang="en-US" sz="1600" dirty="0">
                <a:latin typeface="Calibri Light" panose="020F0302020204030204" pitchFamily="34" charset="0"/>
                <a:ea typeface="Calibri Light" panose="020F0302020204030204" pitchFamily="34" charset="0"/>
                <a:cs typeface="Calibri Light" panose="020F0302020204030204" pitchFamily="34" charset="0"/>
              </a:rPr>
              <a:t>	Y=0	1 − 2.2/(1+2.2) = 0.3125</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But of course we already knew this from the raw proportions we calculated in our original data table. Essentially, we have now learned a </a:t>
            </a:r>
            <a:r>
              <a:rPr lang="en-US" sz="1600" dirty="0">
                <a:solidFill>
                  <a:srgbClr val="0070C0"/>
                </a:solidFill>
                <a:latin typeface="Calibri Light" panose="020F0302020204030204" pitchFamily="34" charset="0"/>
                <a:cs typeface="Calibri Light" panose="020F0302020204030204" pitchFamily="34" charset="0"/>
              </a:rPr>
              <a:t>model-based way of running a proportion test </a:t>
            </a:r>
            <a:r>
              <a:rPr lang="en-US" sz="1600" dirty="0">
                <a:latin typeface="Calibri Light" panose="020F0302020204030204" pitchFamily="34" charset="0"/>
                <a:cs typeface="Calibri Light" panose="020F0302020204030204" pitchFamily="34" charset="0"/>
              </a:rPr>
              <a:t>(see Part I). The </a:t>
            </a:r>
            <a:r>
              <a:rPr lang="en-US" sz="1600" i="1" dirty="0">
                <a:latin typeface="Calibri Light" panose="020F0302020204030204" pitchFamily="34" charset="0"/>
                <a:cs typeface="Calibri Light" panose="020F0302020204030204" pitchFamily="34" charset="0"/>
              </a:rPr>
              <a:t>z</a:t>
            </a:r>
            <a:r>
              <a:rPr lang="en-US" sz="1600" dirty="0">
                <a:latin typeface="Calibri Light" panose="020F0302020204030204" pitchFamily="34" charset="0"/>
                <a:cs typeface="Calibri Light" panose="020F0302020204030204" pitchFamily="34" charset="0"/>
              </a:rPr>
              <a:t>-test reported in the summary is a </a:t>
            </a:r>
            <a:r>
              <a:rPr lang="en-US" sz="1600">
                <a:latin typeface="Calibri Light" panose="020F0302020204030204" pitchFamily="34" charset="0"/>
                <a:cs typeface="Calibri Light" panose="020F0302020204030204" pitchFamily="34" charset="0"/>
              </a:rPr>
              <a:t>Wald test.</a:t>
            </a:r>
            <a:endParaRPr lang="en-US" sz="1600" dirty="0">
              <a:latin typeface="Calibri Light" panose="020F0302020204030204" pitchFamily="34" charset="0"/>
              <a:cs typeface="Calibri Light" panose="020F0302020204030204" pitchFamily="34" charset="0"/>
            </a:endParaRPr>
          </a:p>
        </p:txBody>
      </p:sp>
      <p:cxnSp>
        <p:nvCxnSpPr>
          <p:cNvPr id="3" name="Straight Connector 2">
            <a:extLst>
              <a:ext uri="{FF2B5EF4-FFF2-40B4-BE49-F238E27FC236}">
                <a16:creationId xmlns:a16="http://schemas.microsoft.com/office/drawing/2014/main" id="{5F275CD2-BEAD-BE50-31BC-48FAC0F59E94}"/>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BEBFBCC5-381A-ED48-8A51-29FB8101920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1294547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9416" y="1516435"/>
            <a:ext cx="5760640" cy="5008909"/>
          </a:xfrm>
        </p:spPr>
        <p:txBody>
          <a:bodyPr>
            <a:normAutofit/>
          </a:bodyPr>
          <a:lstStyle/>
          <a:p>
            <a:pPr marL="400050">
              <a:buFont typeface="+mj-lt"/>
              <a:buAutoNum type="arabicPeriod"/>
            </a:pPr>
            <a:r>
              <a:rPr lang="en-US" sz="2000" dirty="0">
                <a:solidFill>
                  <a:schemeClr val="accent1">
                    <a:lumMod val="75000"/>
                  </a:schemeClr>
                </a:solidFill>
                <a:latin typeface="Tw Cen MT Condensed Extra Bold" panose="020B0803020202020204" pitchFamily="34" charset="0"/>
                <a:ea typeface="Verdana" panose="020B0604030504040204" pitchFamily="34" charset="0"/>
                <a:cs typeface="Calibri Light" panose="020F0302020204030204" pitchFamily="34" charset="0"/>
              </a:rPr>
              <a:t>Analysis of frequency tables</a:t>
            </a:r>
          </a:p>
          <a:p>
            <a:pPr marL="857250" lvl="1" indent="-342900">
              <a:buFont typeface="+mj-lt"/>
              <a:buAutoNum type="alphaUcPeriod"/>
            </a:pPr>
            <a:r>
              <a:rPr lang="en-US" sz="1800" dirty="0">
                <a:solidFill>
                  <a:schemeClr val="bg2">
                    <a:lumMod val="25000"/>
                  </a:schemeClr>
                </a:solidFill>
                <a:latin typeface="Calibri Light" panose="020F0302020204030204" pitchFamily="34" charset="0"/>
                <a:ea typeface="Verdana" panose="020B0604030504040204" pitchFamily="34" charset="0"/>
                <a:cs typeface="Calibri Light" panose="020F0302020204030204" pitchFamily="34" charset="0"/>
              </a:rPr>
              <a:t>Proportions and binomial tests</a:t>
            </a:r>
          </a:p>
          <a:p>
            <a:pPr marL="857250" lvl="1" indent="-342900">
              <a:buFont typeface="+mj-lt"/>
              <a:buAutoNum type="alphaUcPeriod"/>
            </a:pPr>
            <a:r>
              <a:rPr lang="en-US" sz="1800" dirty="0">
                <a:solidFill>
                  <a:schemeClr val="bg2">
                    <a:lumMod val="25000"/>
                  </a:schemeClr>
                </a:solidFill>
                <a:latin typeface="Calibri Light" panose="020F0302020204030204" pitchFamily="34" charset="0"/>
                <a:ea typeface="Verdana" panose="020B0604030504040204" pitchFamily="34" charset="0"/>
                <a:cs typeface="Calibri Light" panose="020F0302020204030204" pitchFamily="34" charset="0"/>
              </a:rPr>
              <a:t>2 × 2 tables – Odds ratios</a:t>
            </a:r>
          </a:p>
          <a:p>
            <a:pPr marL="857250" lvl="1" indent="-342900">
              <a:buFont typeface="+mj-lt"/>
              <a:buAutoNum type="alphaUcPeriod"/>
            </a:pPr>
            <a:r>
              <a:rPr lang="en-US" sz="1800" dirty="0">
                <a:solidFill>
                  <a:schemeClr val="bg2">
                    <a:lumMod val="25000"/>
                  </a:schemeClr>
                </a:solidFill>
                <a:latin typeface="Calibri Light" panose="020F0302020204030204" pitchFamily="34" charset="0"/>
                <a:ea typeface="Verdana" panose="020B0604030504040204" pitchFamily="34" charset="0"/>
                <a:cs typeface="Calibri Light" panose="020F0302020204030204" pitchFamily="34" charset="0"/>
              </a:rPr>
              <a:t>A × B tables – Chi-square analysis</a:t>
            </a:r>
          </a:p>
          <a:p>
            <a:pPr marL="857250" lvl="1" indent="-342900">
              <a:buFont typeface="+mj-lt"/>
              <a:buAutoNum type="alphaUcPeriod"/>
            </a:pPr>
            <a:r>
              <a:rPr lang="en-US" sz="1800" dirty="0">
                <a:solidFill>
                  <a:schemeClr val="bg2">
                    <a:lumMod val="25000"/>
                  </a:schemeClr>
                </a:solidFill>
                <a:latin typeface="Calibri Light" panose="020F0302020204030204" pitchFamily="34" charset="0"/>
                <a:ea typeface="Verdana" panose="020B0604030504040204" pitchFamily="34" charset="0"/>
                <a:cs typeface="Calibri Light" panose="020F0302020204030204" pitchFamily="34" charset="0"/>
              </a:rPr>
              <a:t>A × B × C tables – Log-linear analysis</a:t>
            </a:r>
          </a:p>
          <a:p>
            <a:pPr marL="400050">
              <a:buFont typeface="+mj-lt"/>
              <a:buAutoNum type="arabicPeriod"/>
            </a:pPr>
            <a:r>
              <a:rPr lang="en-US" sz="2000" dirty="0">
                <a:solidFill>
                  <a:schemeClr val="accent1">
                    <a:lumMod val="75000"/>
                  </a:schemeClr>
                </a:solidFill>
                <a:latin typeface="Tw Cen MT Condensed Extra Bold" panose="020B0803020202020204" pitchFamily="34" charset="0"/>
                <a:ea typeface="Verdana" panose="020B0604030504040204" pitchFamily="34" charset="0"/>
                <a:cs typeface="Calibri Light" panose="020F0302020204030204" pitchFamily="34" charset="0"/>
              </a:rPr>
              <a:t>Binary logistic regression</a:t>
            </a:r>
          </a:p>
          <a:p>
            <a:pPr marL="857250" lvl="1" indent="-342900">
              <a:buFont typeface="+mj-lt"/>
              <a:buAutoNum type="alphaUcPeriod"/>
            </a:pPr>
            <a:r>
              <a:rPr lang="en-US" sz="1800" dirty="0">
                <a:solidFill>
                  <a:schemeClr val="bg2">
                    <a:lumMod val="25000"/>
                  </a:schemeClr>
                </a:solidFill>
                <a:latin typeface="Calibri Light" panose="020F0302020204030204" pitchFamily="34" charset="0"/>
                <a:ea typeface="Verdana" panose="020B0604030504040204" pitchFamily="34" charset="0"/>
                <a:cs typeface="Calibri Light" panose="020F0302020204030204" pitchFamily="34" charset="0"/>
              </a:rPr>
              <a:t>Two-group difference</a:t>
            </a:r>
          </a:p>
          <a:p>
            <a:pPr marL="857250" lvl="1" indent="-342900">
              <a:buFont typeface="+mj-lt"/>
              <a:buAutoNum type="alphaUcPeriod"/>
            </a:pPr>
            <a:r>
              <a:rPr lang="en-US" sz="1800" dirty="0">
                <a:solidFill>
                  <a:schemeClr val="bg2">
                    <a:lumMod val="25000"/>
                  </a:schemeClr>
                </a:solidFill>
                <a:latin typeface="Calibri Light" panose="020F0302020204030204" pitchFamily="34" charset="0"/>
                <a:ea typeface="Verdana" panose="020B0604030504040204" pitchFamily="34" charset="0"/>
                <a:cs typeface="Calibri Light" panose="020F0302020204030204" pitchFamily="34" charset="0"/>
              </a:rPr>
              <a:t>Continuous predictor</a:t>
            </a:r>
          </a:p>
          <a:p>
            <a:pPr marL="857250" lvl="1" indent="-342900">
              <a:buFont typeface="+mj-lt"/>
              <a:buAutoNum type="alphaUcPeriod"/>
            </a:pPr>
            <a:r>
              <a:rPr lang="en-US" sz="1800" dirty="0">
                <a:solidFill>
                  <a:schemeClr val="bg2">
                    <a:lumMod val="25000"/>
                  </a:schemeClr>
                </a:solidFill>
                <a:latin typeface="Calibri Light" panose="020F0302020204030204" pitchFamily="34" charset="0"/>
                <a:ea typeface="Verdana" panose="020B0604030504040204" pitchFamily="34" charset="0"/>
                <a:cs typeface="Calibri Light" panose="020F0302020204030204" pitchFamily="34" charset="0"/>
              </a:rPr>
              <a:t>Multiple predictors</a:t>
            </a:r>
          </a:p>
          <a:p>
            <a:pPr marL="857250" lvl="1" indent="-342900">
              <a:buFont typeface="+mj-lt"/>
              <a:buAutoNum type="alphaUcPeriod"/>
            </a:pPr>
            <a:r>
              <a:rPr lang="en-US" sz="1800" dirty="0">
                <a:solidFill>
                  <a:schemeClr val="bg2">
                    <a:lumMod val="25000"/>
                  </a:schemeClr>
                </a:solidFill>
                <a:latin typeface="Calibri Light" panose="020F0302020204030204" pitchFamily="34" charset="0"/>
                <a:ea typeface="Verdana" panose="020B0604030504040204" pitchFamily="34" charset="0"/>
                <a:cs typeface="Calibri Light" panose="020F0302020204030204" pitchFamily="34" charset="0"/>
              </a:rPr>
              <a:t>Model fit and diagnostics</a:t>
            </a:r>
          </a:p>
          <a:p>
            <a:pPr marL="857250" lvl="1" indent="-342900">
              <a:buFont typeface="+mj-lt"/>
              <a:buAutoNum type="alphaUcPeriod"/>
            </a:pPr>
            <a:r>
              <a:rPr lang="en-US" sz="1800" dirty="0">
                <a:solidFill>
                  <a:schemeClr val="bg2">
                    <a:lumMod val="25000"/>
                  </a:schemeClr>
                </a:solidFill>
                <a:latin typeface="Calibri Light" panose="020F0302020204030204" pitchFamily="34" charset="0"/>
                <a:ea typeface="Verdana" panose="020B0604030504040204" pitchFamily="34" charset="0"/>
                <a:cs typeface="Calibri Light" panose="020F0302020204030204" pitchFamily="34" charset="0"/>
              </a:rPr>
              <a:t>Extensions to logistic regression</a:t>
            </a:r>
          </a:p>
          <a:p>
            <a:pPr marL="400050">
              <a:buFont typeface="+mj-lt"/>
              <a:buAutoNum type="arabicPeriod"/>
            </a:pPr>
            <a:r>
              <a:rPr lang="en-US" sz="2000" dirty="0">
                <a:solidFill>
                  <a:schemeClr val="accent1">
                    <a:lumMod val="75000"/>
                  </a:schemeClr>
                </a:solidFill>
                <a:latin typeface="Tw Cen MT Condensed Extra Bold" panose="020B0803020202020204" pitchFamily="34" charset="0"/>
                <a:ea typeface="Verdana" panose="020B0604030504040204" pitchFamily="34" charset="0"/>
                <a:cs typeface="Calibri Light" panose="020F0302020204030204" pitchFamily="34" charset="0"/>
              </a:rPr>
              <a:t>Analysis of paired categorical data</a:t>
            </a:r>
            <a:endParaRPr lang="en-US" sz="2800" dirty="0">
              <a:latin typeface="Tw Cen MT Condensed Extra Bold" panose="020B0803020202020204" pitchFamily="34" charset="0"/>
              <a:cs typeface="Calibri Light" panose="020F0302020204030204" pitchFamily="34" charset="0"/>
            </a:endParaRPr>
          </a:p>
          <a:p>
            <a:pPr marL="0" indent="0">
              <a:buNone/>
            </a:pPr>
            <a:endParaRPr lang="en-US" sz="2800" dirty="0">
              <a:latin typeface="Tw Cen MT Condensed Extra Bold" panose="020B0803020202020204" pitchFamily="34" charset="0"/>
              <a:cs typeface="Calibri Light" panose="020F0302020204030204" pitchFamily="34" charset="0"/>
            </a:endParaRPr>
          </a:p>
          <a:p>
            <a:endParaRPr lang="en-US" sz="2800" dirty="0">
              <a:latin typeface="Tw Cen MT Condensed Extra Bold" panose="020B0803020202020204" pitchFamily="34" charset="0"/>
              <a:cs typeface="Calibri Light" panose="020F0302020204030204" pitchFamily="34" charset="0"/>
            </a:endParaRPr>
          </a:p>
          <a:p>
            <a:endParaRPr lang="fr-CH" sz="2800" dirty="0">
              <a:latin typeface="Tw Cen MT Condensed Extra Bold" panose="020B080302020202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F6F715B5-E74F-4E37-B07F-2BE52C2789D9}"/>
              </a:ext>
            </a:extLst>
          </p:cNvPr>
          <p:cNvSpPr txBox="1"/>
          <p:nvPr/>
        </p:nvSpPr>
        <p:spPr>
          <a:xfrm>
            <a:off x="335361" y="292297"/>
            <a:ext cx="597666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Contents</a:t>
            </a:r>
            <a:endParaRPr lang="en-GB" sz="3200">
              <a:solidFill>
                <a:schemeClr val="tx2">
                  <a:lumMod val="75000"/>
                </a:schemeClr>
              </a:solidFill>
              <a:latin typeface="Tw Cen MT" panose="020B0602020104020603" pitchFamily="34" charset="0"/>
            </a:endParaRPr>
          </a:p>
        </p:txBody>
      </p:sp>
      <p:cxnSp>
        <p:nvCxnSpPr>
          <p:cNvPr id="7" name="Straight Connector 6">
            <a:extLst>
              <a:ext uri="{FF2B5EF4-FFF2-40B4-BE49-F238E27FC236}">
                <a16:creationId xmlns:a16="http://schemas.microsoft.com/office/drawing/2014/main" id="{526B59DC-56E4-4C96-B773-CD10B71DC35A}"/>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F3013714-2F03-49B2-93E5-2B38C0073A08}"/>
              </a:ext>
            </a:extLst>
          </p:cNvPr>
          <p:cNvSpPr>
            <a:spLocks noGrp="1"/>
          </p:cNvSpPr>
          <p:nvPr>
            <p:ph type="sldNum" sz="quarter" idx="12"/>
          </p:nvPr>
        </p:nvSpPr>
        <p:spPr/>
        <p:txBody>
          <a:bodyPr/>
          <a:lstStyle/>
          <a:p>
            <a:fld id="{C1FDBBE5-22A6-4526-9CE2-8F57881DBE87}" type="slidenum">
              <a:rPr lang="en-GB" smtClean="0"/>
              <a:t>2</a:t>
            </a:fld>
            <a:endParaRPr lang="en-GB"/>
          </a:p>
        </p:txBody>
      </p:sp>
    </p:spTree>
    <p:extLst>
      <p:ext uri="{BB962C8B-B14F-4D97-AF65-F5344CB8AC3E}">
        <p14:creationId xmlns:p14="http://schemas.microsoft.com/office/powerpoint/2010/main" val="34510878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20</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Two</a:t>
            </a:r>
            <a:r>
              <a:rPr lang="fr-CH" sz="3200" dirty="0">
                <a:solidFill>
                  <a:schemeClr val="tx2">
                    <a:lumMod val="75000"/>
                  </a:schemeClr>
                </a:solidFill>
                <a:latin typeface="Tw Cen MT" panose="020B0602020104020603" pitchFamily="34" charset="0"/>
              </a:rPr>
              <a:t>-group </a:t>
            </a:r>
            <a:r>
              <a:rPr lang="fr-CH" sz="3200" dirty="0" err="1">
                <a:solidFill>
                  <a:schemeClr val="tx2">
                    <a:lumMod val="75000"/>
                  </a:schemeClr>
                </a:solidFill>
                <a:latin typeface="Tw Cen MT" panose="020B0602020104020603" pitchFamily="34" charset="0"/>
              </a:rPr>
              <a:t>difference</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Let </a:t>
            </a:r>
            <a:r>
              <a:rPr lang="en-US" sz="1600">
                <a:latin typeface="Calibri Light" panose="020F0302020204030204" pitchFamily="34" charset="0"/>
                <a:ea typeface="Calibri Light" panose="020F0302020204030204" pitchFamily="34" charset="0"/>
                <a:cs typeface="Calibri Light" panose="020F0302020204030204" pitchFamily="34" charset="0"/>
              </a:rPr>
              <a:t>us now </a:t>
            </a:r>
            <a:r>
              <a:rPr lang="en-US" sz="1600" dirty="0">
                <a:latin typeface="Calibri Light" panose="020F0302020204030204" pitchFamily="34" charset="0"/>
                <a:ea typeface="Calibri Light" panose="020F0302020204030204" pitchFamily="34" charset="0"/>
                <a:cs typeface="Calibri Light" panose="020F0302020204030204" pitchFamily="34" charset="0"/>
              </a:rPr>
              <a:t>add the Wedding groups to our model. This is a qualitative IV with 2 levels. In order to use it as a predictor, we must convert it to a numerical dummy variable. We choose No=0 and Yes=1. This procedure is identical to how factor variables are treated in ordinary regression:</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What is the interpretation of the intercept (</a:t>
            </a:r>
            <a:r>
              <a:rPr lang="el-GR" sz="1600" i="1" dirty="0">
                <a:latin typeface="Cambria Math" panose="02040503050406030204" pitchFamily="18" charset="0"/>
                <a:ea typeface="Cambria Math" panose="02040503050406030204" pitchFamily="18" charset="0"/>
                <a:cs typeface="Calibri Light" panose="020F0302020204030204" pitchFamily="34" charset="0"/>
              </a:rPr>
              <a:t>β</a:t>
            </a:r>
            <a:r>
              <a:rPr lang="en-US" sz="1600" i="1" baseline="-25000" dirty="0">
                <a:latin typeface="Cambria Math" panose="02040503050406030204" pitchFamily="18" charset="0"/>
                <a:ea typeface="Cambria Math" panose="02040503050406030204" pitchFamily="18" charset="0"/>
                <a:cs typeface="Calibri Light" panose="020F0302020204030204" pitchFamily="34" charset="0"/>
              </a:rPr>
              <a:t>0</a:t>
            </a:r>
            <a:r>
              <a:rPr lang="en-US" sz="1600" dirty="0">
                <a:latin typeface="Calibri Light" panose="020F0302020204030204" pitchFamily="34" charset="0"/>
                <a:ea typeface="Calibri Light" panose="020F0302020204030204" pitchFamily="34" charset="0"/>
                <a:cs typeface="Calibri Light" panose="020F0302020204030204" pitchFamily="34" charset="0"/>
              </a:rPr>
              <a:t>) this time?</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What is the interpretation of </a:t>
            </a:r>
            <a:r>
              <a:rPr lang="el-GR" sz="1600" i="1" dirty="0">
                <a:latin typeface="Cambria Math" panose="02040503050406030204" pitchFamily="18" charset="0"/>
                <a:ea typeface="Cambria Math" panose="02040503050406030204" pitchFamily="18" charset="0"/>
                <a:cs typeface="Calibri Light" panose="020F0302020204030204" pitchFamily="34" charset="0"/>
              </a:rPr>
              <a:t>β</a:t>
            </a:r>
            <a:r>
              <a:rPr lang="en-US" sz="1600" i="1" baseline="-25000" dirty="0">
                <a:latin typeface="Cambria Math" panose="02040503050406030204" pitchFamily="18" charset="0"/>
                <a:ea typeface="Cambria Math" panose="02040503050406030204" pitchFamily="18" charset="0"/>
                <a:cs typeface="Calibri Light" panose="020F0302020204030204" pitchFamily="34" charset="0"/>
              </a:rPr>
              <a:t>1</a:t>
            </a:r>
            <a:r>
              <a:rPr lang="en-US" sz="1600" dirty="0">
                <a:latin typeface="Calibri Light" panose="020F0302020204030204" pitchFamily="34" charset="0"/>
                <a:ea typeface="Calibri Light" panose="020F0302020204030204" pitchFamily="34" charset="0"/>
                <a:cs typeface="Calibri Light" panose="020F0302020204030204" pitchFamily="34" charset="0"/>
              </a:rPr>
              <a:t> in this model?</a:t>
            </a:r>
            <a:endParaRPr lang="en-US" sz="1600" dirty="0">
              <a:latin typeface="Calibri Light" panose="020F0302020204030204" pitchFamily="34" charset="0"/>
              <a:cs typeface="Calibri Light" panose="020F0302020204030204" pitchFamily="34" charset="0"/>
            </a:endParaRPr>
          </a:p>
        </p:txBody>
      </p:sp>
      <p:grpSp>
        <p:nvGrpSpPr>
          <p:cNvPr id="3" name="Group 2">
            <a:extLst>
              <a:ext uri="{FF2B5EF4-FFF2-40B4-BE49-F238E27FC236}">
                <a16:creationId xmlns:a16="http://schemas.microsoft.com/office/drawing/2014/main" id="{9FB149FC-9D11-4AE6-31A1-107D50BC2195}"/>
              </a:ext>
            </a:extLst>
          </p:cNvPr>
          <p:cNvGrpSpPr/>
          <p:nvPr/>
        </p:nvGrpSpPr>
        <p:grpSpPr>
          <a:xfrm>
            <a:off x="2639616" y="2759725"/>
            <a:ext cx="4811007" cy="733149"/>
            <a:chOff x="2167948" y="2519414"/>
            <a:chExt cx="4811007" cy="733149"/>
          </a:xfrm>
        </p:grpSpPr>
        <p:sp>
          <p:nvSpPr>
            <p:cNvPr id="5" name="TextBox 4">
              <a:extLst>
                <a:ext uri="{FF2B5EF4-FFF2-40B4-BE49-F238E27FC236}">
                  <a16:creationId xmlns:a16="http://schemas.microsoft.com/office/drawing/2014/main" id="{9AF80731-D512-8705-2F2E-1064C7B6D589}"/>
                </a:ext>
              </a:extLst>
            </p:cNvPr>
            <p:cNvSpPr txBox="1"/>
            <p:nvPr/>
          </p:nvSpPr>
          <p:spPr>
            <a:xfrm>
              <a:off x="3287688" y="2685934"/>
              <a:ext cx="3691267" cy="400110"/>
            </a:xfrm>
            <a:prstGeom prst="rect">
              <a:avLst/>
            </a:prstGeom>
            <a:noFill/>
          </p:spPr>
          <p:txBody>
            <a:bodyPr wrap="none" rtlCol="0">
              <a:spAutoFit/>
            </a:bodyPr>
            <a:lstStyle/>
            <a:p>
              <a:r>
                <a:rPr lang="en-US" sz="2000" dirty="0">
                  <a:latin typeface="Cambria Math" panose="02040503050406030204" pitchFamily="18" charset="0"/>
                  <a:ea typeface="Cambria Math" panose="02040503050406030204" pitchFamily="18" charset="0"/>
                  <a:cs typeface="Times New Roman" panose="02020603050405020304" pitchFamily="18" charset="0"/>
                </a:rPr>
                <a:t>	=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0</a:t>
              </a:r>
              <a:r>
                <a:rPr lang="en-US"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sz="2000" i="1">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1</a:t>
              </a:r>
              <a:r>
                <a:rPr lang="en-US" sz="2000" i="1">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Wedding</a:t>
              </a:r>
              <a:r>
                <a:rPr lang="en-US" sz="2000" baseline="-2500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yes</a:t>
              </a:r>
              <a:endParaRPr lang="en-GB"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F3A16EE-D17B-462C-E842-E587DC298D31}"/>
                    </a:ext>
                  </a:extLst>
                </p:cNvPr>
                <p:cNvSpPr txBox="1"/>
                <p:nvPr/>
              </p:nvSpPr>
              <p:spPr>
                <a:xfrm>
                  <a:off x="2167948" y="2519414"/>
                  <a:ext cx="1993388" cy="7331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solidFill>
                              <a:srgbClr val="0070C0"/>
                            </a:solidFill>
                            <a:latin typeface="Cambria Math" panose="02040503050406030204" pitchFamily="18" charset="0"/>
                            <a:cs typeface="Calibri Light" panose="020F0302020204030204" pitchFamily="34" charset="0"/>
                          </a:rPr>
                          <m:t>log</m:t>
                        </m:r>
                        <m:r>
                          <a:rPr lang="en-GB" sz="2000" b="0" i="1" smtClean="0">
                            <a:solidFill>
                              <a:srgbClr val="0070C0"/>
                            </a:solidFill>
                            <a:latin typeface="Cambria Math" panose="02040503050406030204" pitchFamily="18" charset="0"/>
                            <a:cs typeface="Calibri Light" panose="020F0302020204030204" pitchFamily="34" charset="0"/>
                          </a:rPr>
                          <m:t>⁡(</m:t>
                        </m:r>
                        <m:f>
                          <m:fPr>
                            <m:ctrlPr>
                              <a:rPr lang="en-GB" sz="2000" b="0" i="1" smtClean="0">
                                <a:solidFill>
                                  <a:srgbClr val="0070C0"/>
                                </a:solidFill>
                                <a:latin typeface="Cambria Math" panose="02040503050406030204" pitchFamily="18" charset="0"/>
                                <a:cs typeface="Calibri Light" panose="020F0302020204030204" pitchFamily="34" charset="0"/>
                              </a:rPr>
                            </m:ctrlPr>
                          </m:fPr>
                          <m:num>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num>
                          <m:den>
                            <m:r>
                              <a:rPr lang="en-GB" sz="2000" b="0" i="1" smtClean="0">
                                <a:solidFill>
                                  <a:srgbClr val="0070C0"/>
                                </a:solidFill>
                                <a:latin typeface="Cambria Math" panose="02040503050406030204" pitchFamily="18" charset="0"/>
                                <a:cs typeface="Calibri Light" panose="020F0302020204030204" pitchFamily="34" charset="0"/>
                              </a:rPr>
                              <m:t>1−</m:t>
                            </m:r>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den>
                        </m:f>
                        <m:r>
                          <a:rPr lang="en-GB" sz="2000" b="0" i="1" smtClean="0">
                            <a:solidFill>
                              <a:srgbClr val="0070C0"/>
                            </a:solidFill>
                            <a:latin typeface="Cambria Math" panose="02040503050406030204" pitchFamily="18" charset="0"/>
                            <a:cs typeface="Calibri Light" panose="020F0302020204030204" pitchFamily="34" charset="0"/>
                          </a:rPr>
                          <m:t>)</m:t>
                        </m:r>
                      </m:oMath>
                    </m:oMathPara>
                  </a14:m>
                  <a:endParaRPr lang="fr-CH" sz="2000" dirty="0">
                    <a:solidFill>
                      <a:srgbClr val="0070C0"/>
                    </a:solidFill>
                    <a:latin typeface="Calibri Light" panose="020F0302020204030204" pitchFamily="34" charset="0"/>
                    <a:cs typeface="Calibri Light" panose="020F0302020204030204" pitchFamily="34" charset="0"/>
                  </a:endParaRPr>
                </a:p>
              </p:txBody>
            </p:sp>
          </mc:Choice>
          <mc:Fallback xmlns="">
            <p:sp>
              <p:nvSpPr>
                <p:cNvPr id="9" name="TextBox 8">
                  <a:extLst>
                    <a:ext uri="{FF2B5EF4-FFF2-40B4-BE49-F238E27FC236}">
                      <a16:creationId xmlns:a16="http://schemas.microsoft.com/office/drawing/2014/main" id="{442B04D6-A020-F859-ABF0-C3D19CB44F9D}"/>
                    </a:ext>
                  </a:extLst>
                </p:cNvPr>
                <p:cNvSpPr txBox="1">
                  <a:spLocks noRot="1" noChangeAspect="1" noMove="1" noResize="1" noEditPoints="1" noAdjustHandles="1" noChangeArrowheads="1" noChangeShapeType="1" noTextEdit="1"/>
                </p:cNvSpPr>
                <p:nvPr/>
              </p:nvSpPr>
              <p:spPr>
                <a:xfrm>
                  <a:off x="2167948" y="2519414"/>
                  <a:ext cx="1993388" cy="733149"/>
                </a:xfrm>
                <a:prstGeom prst="rect">
                  <a:avLst/>
                </a:prstGeom>
                <a:blipFill>
                  <a:blip r:embed="rId2"/>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139086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21</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Two</a:t>
            </a:r>
            <a:r>
              <a:rPr lang="fr-CH" sz="3200" dirty="0">
                <a:solidFill>
                  <a:schemeClr val="tx2">
                    <a:lumMod val="75000"/>
                  </a:schemeClr>
                </a:solidFill>
                <a:latin typeface="Tw Cen MT" panose="020B0602020104020603" pitchFamily="34" charset="0"/>
              </a:rPr>
              <a:t>-group </a:t>
            </a:r>
            <a:r>
              <a:rPr lang="fr-CH" sz="3200" dirty="0" err="1">
                <a:solidFill>
                  <a:schemeClr val="tx2">
                    <a:lumMod val="75000"/>
                  </a:schemeClr>
                </a:solidFill>
                <a:latin typeface="Tw Cen MT" panose="020B0602020104020603" pitchFamily="34" charset="0"/>
              </a:rPr>
              <a:t>difference</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Let us now add the Wedding groups to our model. This is a qualitative IV with 2 levels. In order to use it as a predictor, we must convert it to a numerical dummy variable. We choose No=0 and Yes=1. This procedure is identical to how factor variables are treated in ordinary regression:</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What is the interpretation of the intercept (</a:t>
            </a:r>
            <a:r>
              <a:rPr lang="el-GR" sz="1600" i="1" dirty="0">
                <a:latin typeface="Cambria Math" panose="02040503050406030204" pitchFamily="18" charset="0"/>
                <a:ea typeface="Cambria Math" panose="02040503050406030204" pitchFamily="18" charset="0"/>
                <a:cs typeface="Calibri Light" panose="020F0302020204030204" pitchFamily="34" charset="0"/>
              </a:rPr>
              <a:t>β</a:t>
            </a:r>
            <a:r>
              <a:rPr lang="en-US" sz="1600" i="1" baseline="-25000" dirty="0">
                <a:latin typeface="Cambria Math" panose="02040503050406030204" pitchFamily="18" charset="0"/>
                <a:ea typeface="Cambria Math" panose="02040503050406030204" pitchFamily="18" charset="0"/>
                <a:cs typeface="Calibri Light" panose="020F0302020204030204" pitchFamily="34" charset="0"/>
              </a:rPr>
              <a:t>0</a:t>
            </a:r>
            <a:r>
              <a:rPr lang="en-US" sz="1600" dirty="0">
                <a:latin typeface="Calibri Light" panose="020F0302020204030204" pitchFamily="34" charset="0"/>
                <a:ea typeface="Calibri Light" panose="020F0302020204030204" pitchFamily="34" charset="0"/>
                <a:cs typeface="Calibri Light" panose="020F0302020204030204" pitchFamily="34" charset="0"/>
              </a:rPr>
              <a:t>) this time?</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What is the interpretation of </a:t>
            </a:r>
            <a:r>
              <a:rPr lang="el-GR" sz="1600" i="1" dirty="0">
                <a:latin typeface="Cambria Math" panose="02040503050406030204" pitchFamily="18" charset="0"/>
                <a:ea typeface="Cambria Math" panose="02040503050406030204" pitchFamily="18" charset="0"/>
                <a:cs typeface="Calibri Light" panose="020F0302020204030204" pitchFamily="34" charset="0"/>
              </a:rPr>
              <a:t>β</a:t>
            </a:r>
            <a:r>
              <a:rPr lang="en-US" sz="1600" i="1" baseline="-25000" dirty="0">
                <a:latin typeface="Cambria Math" panose="02040503050406030204" pitchFamily="18" charset="0"/>
                <a:ea typeface="Cambria Math" panose="02040503050406030204" pitchFamily="18" charset="0"/>
                <a:cs typeface="Calibri Light" panose="020F0302020204030204" pitchFamily="34" charset="0"/>
              </a:rPr>
              <a:t>1</a:t>
            </a:r>
            <a:r>
              <a:rPr lang="en-US" sz="1600" dirty="0">
                <a:latin typeface="Calibri Light" panose="020F0302020204030204" pitchFamily="34" charset="0"/>
                <a:ea typeface="Calibri Light" panose="020F0302020204030204" pitchFamily="34" charset="0"/>
                <a:cs typeface="Calibri Light" panose="020F0302020204030204" pitchFamily="34" charset="0"/>
              </a:rPr>
              <a:t> in this model?</a:t>
            </a:r>
            <a:endParaRPr lang="en-US" sz="1600" dirty="0">
              <a:latin typeface="Calibri Light" panose="020F0302020204030204" pitchFamily="34" charset="0"/>
              <a:cs typeface="Calibri Light" panose="020F0302020204030204" pitchFamily="34" charset="0"/>
            </a:endParaRPr>
          </a:p>
        </p:txBody>
      </p:sp>
      <p:grpSp>
        <p:nvGrpSpPr>
          <p:cNvPr id="3" name="Group 2">
            <a:extLst>
              <a:ext uri="{FF2B5EF4-FFF2-40B4-BE49-F238E27FC236}">
                <a16:creationId xmlns:a16="http://schemas.microsoft.com/office/drawing/2014/main" id="{9FB149FC-9D11-4AE6-31A1-107D50BC2195}"/>
              </a:ext>
            </a:extLst>
          </p:cNvPr>
          <p:cNvGrpSpPr/>
          <p:nvPr/>
        </p:nvGrpSpPr>
        <p:grpSpPr>
          <a:xfrm>
            <a:off x="2639616" y="2759725"/>
            <a:ext cx="4811007" cy="733149"/>
            <a:chOff x="2167948" y="2519414"/>
            <a:chExt cx="4811007" cy="733149"/>
          </a:xfrm>
        </p:grpSpPr>
        <p:sp>
          <p:nvSpPr>
            <p:cNvPr id="5" name="TextBox 4">
              <a:extLst>
                <a:ext uri="{FF2B5EF4-FFF2-40B4-BE49-F238E27FC236}">
                  <a16:creationId xmlns:a16="http://schemas.microsoft.com/office/drawing/2014/main" id="{9AF80731-D512-8705-2F2E-1064C7B6D589}"/>
                </a:ext>
              </a:extLst>
            </p:cNvPr>
            <p:cNvSpPr txBox="1"/>
            <p:nvPr/>
          </p:nvSpPr>
          <p:spPr>
            <a:xfrm>
              <a:off x="3287688" y="2685934"/>
              <a:ext cx="3691267" cy="400110"/>
            </a:xfrm>
            <a:prstGeom prst="rect">
              <a:avLst/>
            </a:prstGeom>
            <a:noFill/>
          </p:spPr>
          <p:txBody>
            <a:bodyPr wrap="none" rtlCol="0">
              <a:spAutoFit/>
            </a:bodyPr>
            <a:lstStyle/>
            <a:p>
              <a:r>
                <a:rPr lang="en-US" sz="2000" dirty="0">
                  <a:latin typeface="Cambria Math" panose="02040503050406030204" pitchFamily="18" charset="0"/>
                  <a:ea typeface="Cambria Math" panose="02040503050406030204" pitchFamily="18" charset="0"/>
                  <a:cs typeface="Times New Roman" panose="02020603050405020304" pitchFamily="18" charset="0"/>
                </a:rPr>
                <a:t>	=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0</a:t>
              </a:r>
              <a:r>
                <a:rPr lang="en-US"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sz="2000" i="1">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1</a:t>
              </a:r>
              <a:r>
                <a:rPr lang="en-US" sz="2000" i="1">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Wedding</a:t>
              </a:r>
              <a:r>
                <a:rPr lang="en-US" sz="2000" baseline="-2500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yes</a:t>
              </a:r>
              <a:endParaRPr lang="en-GB"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7F3A16EE-D17B-462C-E842-E587DC298D31}"/>
                    </a:ext>
                  </a:extLst>
                </p:cNvPr>
                <p:cNvSpPr txBox="1"/>
                <p:nvPr/>
              </p:nvSpPr>
              <p:spPr>
                <a:xfrm>
                  <a:off x="2167948" y="2519414"/>
                  <a:ext cx="1993388" cy="7331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solidFill>
                              <a:srgbClr val="0070C0"/>
                            </a:solidFill>
                            <a:latin typeface="Cambria Math" panose="02040503050406030204" pitchFamily="18" charset="0"/>
                            <a:cs typeface="Calibri Light" panose="020F0302020204030204" pitchFamily="34" charset="0"/>
                          </a:rPr>
                          <m:t>log</m:t>
                        </m:r>
                        <m:r>
                          <a:rPr lang="en-GB" sz="2000" b="0" i="1" smtClean="0">
                            <a:solidFill>
                              <a:srgbClr val="0070C0"/>
                            </a:solidFill>
                            <a:latin typeface="Cambria Math" panose="02040503050406030204" pitchFamily="18" charset="0"/>
                            <a:cs typeface="Calibri Light" panose="020F0302020204030204" pitchFamily="34" charset="0"/>
                          </a:rPr>
                          <m:t>⁡(</m:t>
                        </m:r>
                        <m:f>
                          <m:fPr>
                            <m:ctrlPr>
                              <a:rPr lang="en-GB" sz="2000" b="0" i="1" smtClean="0">
                                <a:solidFill>
                                  <a:srgbClr val="0070C0"/>
                                </a:solidFill>
                                <a:latin typeface="Cambria Math" panose="02040503050406030204" pitchFamily="18" charset="0"/>
                                <a:cs typeface="Calibri Light" panose="020F0302020204030204" pitchFamily="34" charset="0"/>
                              </a:rPr>
                            </m:ctrlPr>
                          </m:fPr>
                          <m:num>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num>
                          <m:den>
                            <m:r>
                              <a:rPr lang="en-GB" sz="2000" b="0" i="1" smtClean="0">
                                <a:solidFill>
                                  <a:srgbClr val="0070C0"/>
                                </a:solidFill>
                                <a:latin typeface="Cambria Math" panose="02040503050406030204" pitchFamily="18" charset="0"/>
                                <a:cs typeface="Calibri Light" panose="020F0302020204030204" pitchFamily="34" charset="0"/>
                              </a:rPr>
                              <m:t>1−</m:t>
                            </m:r>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den>
                        </m:f>
                        <m:r>
                          <a:rPr lang="en-GB" sz="2000" b="0" i="1" smtClean="0">
                            <a:solidFill>
                              <a:srgbClr val="0070C0"/>
                            </a:solidFill>
                            <a:latin typeface="Cambria Math" panose="02040503050406030204" pitchFamily="18" charset="0"/>
                            <a:cs typeface="Calibri Light" panose="020F0302020204030204" pitchFamily="34" charset="0"/>
                          </a:rPr>
                          <m:t>)</m:t>
                        </m:r>
                      </m:oMath>
                    </m:oMathPara>
                  </a14:m>
                  <a:endParaRPr lang="fr-CH" sz="2000" dirty="0">
                    <a:solidFill>
                      <a:srgbClr val="0070C0"/>
                    </a:solidFill>
                    <a:latin typeface="Calibri Light" panose="020F0302020204030204" pitchFamily="34" charset="0"/>
                    <a:cs typeface="Calibri Light" panose="020F0302020204030204" pitchFamily="34" charset="0"/>
                  </a:endParaRPr>
                </a:p>
              </p:txBody>
            </p:sp>
          </mc:Choice>
          <mc:Fallback xmlns="">
            <p:sp>
              <p:nvSpPr>
                <p:cNvPr id="9" name="TextBox 8">
                  <a:extLst>
                    <a:ext uri="{FF2B5EF4-FFF2-40B4-BE49-F238E27FC236}">
                      <a16:creationId xmlns:a16="http://schemas.microsoft.com/office/drawing/2014/main" id="{442B04D6-A020-F859-ABF0-C3D19CB44F9D}"/>
                    </a:ext>
                  </a:extLst>
                </p:cNvPr>
                <p:cNvSpPr txBox="1">
                  <a:spLocks noRot="1" noChangeAspect="1" noMove="1" noResize="1" noEditPoints="1" noAdjustHandles="1" noChangeArrowheads="1" noChangeShapeType="1" noTextEdit="1"/>
                </p:cNvSpPr>
                <p:nvPr/>
              </p:nvSpPr>
              <p:spPr>
                <a:xfrm>
                  <a:off x="2167948" y="2519414"/>
                  <a:ext cx="1993388" cy="733149"/>
                </a:xfrm>
                <a:prstGeom prst="rect">
                  <a:avLst/>
                </a:prstGeom>
                <a:blipFill>
                  <a:blip r:embed="rId2"/>
                  <a:stretch>
                    <a:fillRect/>
                  </a:stretch>
                </a:blipFill>
              </p:spPr>
              <p:txBody>
                <a:bodyPr/>
                <a:lstStyle/>
                <a:p>
                  <a:r>
                    <a:rPr lang="en-GB">
                      <a:noFill/>
                    </a:rPr>
                    <a:t> </a:t>
                  </a:r>
                </a:p>
              </p:txBody>
            </p:sp>
          </mc:Fallback>
        </mc:AlternateContent>
      </p:grpSp>
      <p:graphicFrame>
        <p:nvGraphicFramePr>
          <p:cNvPr id="7" name="Table 6">
            <a:extLst>
              <a:ext uri="{FF2B5EF4-FFF2-40B4-BE49-F238E27FC236}">
                <a16:creationId xmlns:a16="http://schemas.microsoft.com/office/drawing/2014/main" id="{58E640B1-1A8A-810B-5F4C-61FA4DBAD75D}"/>
              </a:ext>
            </a:extLst>
          </p:cNvPr>
          <p:cNvGraphicFramePr>
            <a:graphicFrameLocks noGrp="1"/>
          </p:cNvGraphicFramePr>
          <p:nvPr>
            <p:extLst>
              <p:ext uri="{D42A27DB-BD31-4B8C-83A1-F6EECF244321}">
                <p14:modId xmlns:p14="http://schemas.microsoft.com/office/powerpoint/2010/main" val="3153606382"/>
              </p:ext>
            </p:extLst>
          </p:nvPr>
        </p:nvGraphicFramePr>
        <p:xfrm>
          <a:off x="6672064" y="3900484"/>
          <a:ext cx="2700000" cy="1741224"/>
        </p:xfrm>
        <a:graphic>
          <a:graphicData uri="http://schemas.openxmlformats.org/drawingml/2006/table">
            <a:tbl>
              <a:tblPr firstRow="1" bandRow="1">
                <a:tableStyleId>{2D5ABB26-0587-4C30-8999-92F81FD0307C}</a:tableStyleId>
              </a:tblPr>
              <a:tblGrid>
                <a:gridCol w="1116000">
                  <a:extLst>
                    <a:ext uri="{9D8B030D-6E8A-4147-A177-3AD203B41FA5}">
                      <a16:colId xmlns:a16="http://schemas.microsoft.com/office/drawing/2014/main" val="3167067750"/>
                    </a:ext>
                  </a:extLst>
                </a:gridCol>
                <a:gridCol w="792000">
                  <a:extLst>
                    <a:ext uri="{9D8B030D-6E8A-4147-A177-3AD203B41FA5}">
                      <a16:colId xmlns:a16="http://schemas.microsoft.com/office/drawing/2014/main" val="2072686544"/>
                    </a:ext>
                  </a:extLst>
                </a:gridCol>
                <a:gridCol w="792000">
                  <a:extLst>
                    <a:ext uri="{9D8B030D-6E8A-4147-A177-3AD203B41FA5}">
                      <a16:colId xmlns:a16="http://schemas.microsoft.com/office/drawing/2014/main" val="3095662987"/>
                    </a:ext>
                  </a:extLst>
                </a:gridCol>
              </a:tblGrid>
              <a:tr h="435306">
                <a:tc>
                  <a:txBody>
                    <a:bodyPr/>
                    <a:lstStyle/>
                    <a:p>
                      <a:endParaRPr lang="en-CH" sz="18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800" b="1" dirty="0">
                          <a:latin typeface="Calibri Light" panose="020F0302020204030204" pitchFamily="34" charset="0"/>
                          <a:cs typeface="Calibri Light" panose="020F0302020204030204" pitchFamily="34" charset="0"/>
                        </a:rPr>
                        <a:t>Death</a:t>
                      </a:r>
                      <a:endParaRPr lang="en-CH" sz="18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13469"/>
                  </a:ext>
                </a:extLst>
              </a:tr>
              <a:tr h="435306">
                <a:tc>
                  <a:txBody>
                    <a:bodyPr/>
                    <a:lstStyle/>
                    <a:p>
                      <a:pPr algn="r"/>
                      <a:r>
                        <a:rPr lang="en-GB" sz="1800" b="1">
                          <a:latin typeface="Calibri Light" panose="020F0302020204030204" pitchFamily="34" charset="0"/>
                          <a:cs typeface="Calibri Light" panose="020F0302020204030204" pitchFamily="34" charset="0"/>
                        </a:rPr>
                        <a:t>Wedding</a:t>
                      </a:r>
                      <a:endParaRPr lang="en-CH" sz="18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i="1">
                          <a:latin typeface="Calibri Light" panose="020F0302020204030204" pitchFamily="34" charset="0"/>
                          <a:cs typeface="Calibri Light" panose="020F0302020204030204" pitchFamily="34" charset="0"/>
                        </a:rPr>
                        <a:t>No</a:t>
                      </a:r>
                      <a:endParaRPr lang="en-CH" sz="18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800" b="0" i="1">
                          <a:latin typeface="Calibri Light" panose="020F0302020204030204" pitchFamily="34" charset="0"/>
                          <a:cs typeface="Calibri Light" panose="020F0302020204030204" pitchFamily="34" charset="0"/>
                        </a:rPr>
                        <a:t>Yes</a:t>
                      </a:r>
                      <a:endParaRPr lang="en-CH" sz="18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435306">
                <a:tc>
                  <a:txBody>
                    <a:bodyPr/>
                    <a:lstStyle/>
                    <a:p>
                      <a:pPr algn="r"/>
                      <a:r>
                        <a:rPr lang="en-US" sz="1800" b="0" i="1">
                          <a:latin typeface="Calibri Light" panose="020F0302020204030204" pitchFamily="34" charset="0"/>
                          <a:cs typeface="Calibri Light" panose="020F0302020204030204" pitchFamily="34" charset="0"/>
                        </a:rPr>
                        <a:t>No</a:t>
                      </a:r>
                      <a:endParaRPr lang="en-CH" sz="18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800">
                          <a:latin typeface="Calibri Light" panose="020F0302020204030204" pitchFamily="34" charset="0"/>
                          <a:cs typeface="Calibri Light" panose="020F0302020204030204" pitchFamily="34" charset="0"/>
                        </a:rPr>
                        <a:t>6</a:t>
                      </a:r>
                      <a:r>
                        <a:rPr lang="en-GB" sz="1800">
                          <a:latin typeface="Calibri Light" panose="020F0302020204030204" pitchFamily="34" charset="0"/>
                          <a:cs typeface="Calibri Light" panose="020F0302020204030204" pitchFamily="34" charset="0"/>
                        </a:rPr>
                        <a:t>1</a:t>
                      </a:r>
                      <a:endParaRPr lang="en-CH" sz="18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800">
                          <a:latin typeface="Calibri Light" panose="020F0302020204030204" pitchFamily="34" charset="0"/>
                          <a:cs typeface="Calibri Light" panose="020F0302020204030204" pitchFamily="34" charset="0"/>
                        </a:rPr>
                        <a:t>13</a:t>
                      </a:r>
                      <a:r>
                        <a:rPr lang="en-US" sz="1800" dirty="0">
                          <a:latin typeface="Calibri Light" panose="020F0302020204030204" pitchFamily="34" charset="0"/>
                          <a:cs typeface="Calibri Light" panose="020F0302020204030204" pitchFamily="34" charset="0"/>
                        </a:rPr>
                        <a:t>1</a:t>
                      </a:r>
                      <a:endParaRPr lang="en-CH" sz="18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435306">
                <a:tc>
                  <a:txBody>
                    <a:bodyPr/>
                    <a:lstStyle/>
                    <a:p>
                      <a:pPr algn="r"/>
                      <a:r>
                        <a:rPr lang="en-US" sz="1800" b="0" i="1" dirty="0">
                          <a:latin typeface="Calibri Light" panose="020F0302020204030204" pitchFamily="34" charset="0"/>
                          <a:cs typeface="Calibri Light" panose="020F0302020204030204" pitchFamily="34" charset="0"/>
                        </a:rPr>
                        <a:t>Yes</a:t>
                      </a:r>
                      <a:endParaRPr lang="en-CH" sz="18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Calibri Light" panose="020F0302020204030204" pitchFamily="34" charset="0"/>
                          <a:cs typeface="Calibri Light" panose="020F0302020204030204" pitchFamily="34" charset="0"/>
                        </a:rPr>
                        <a:t>4</a:t>
                      </a:r>
                      <a:endParaRPr lang="en-CH" sz="18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800" dirty="0">
                          <a:latin typeface="Calibri Light" panose="020F0302020204030204" pitchFamily="34" charset="0"/>
                          <a:cs typeface="Calibri Light" panose="020F0302020204030204" pitchFamily="34" charset="0"/>
                        </a:rPr>
                        <a:t>12</a:t>
                      </a:r>
                      <a:endParaRPr lang="en-CH" sz="18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cxnSp>
        <p:nvCxnSpPr>
          <p:cNvPr id="9" name="Straight Arrow Connector 8">
            <a:extLst>
              <a:ext uri="{FF2B5EF4-FFF2-40B4-BE49-F238E27FC236}">
                <a16:creationId xmlns:a16="http://schemas.microsoft.com/office/drawing/2014/main" id="{35B7EE92-F22D-7ECE-BC24-7C3488A5D116}"/>
              </a:ext>
            </a:extLst>
          </p:cNvPr>
          <p:cNvCxnSpPr/>
          <p:nvPr/>
        </p:nvCxnSpPr>
        <p:spPr>
          <a:xfrm>
            <a:off x="9552384" y="5013176"/>
            <a:ext cx="360040" cy="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BCB1375-1257-1FA8-C89B-523D834F662A}"/>
              </a:ext>
            </a:extLst>
          </p:cNvPr>
          <p:cNvCxnSpPr/>
          <p:nvPr/>
        </p:nvCxnSpPr>
        <p:spPr>
          <a:xfrm>
            <a:off x="9552384" y="5445224"/>
            <a:ext cx="360040" cy="0"/>
          </a:xfrm>
          <a:prstGeom prst="straightConnector1">
            <a:avLst/>
          </a:prstGeom>
          <a:ln w="571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3F24A1A-B0F9-13B4-0E95-A170DB025635}"/>
              </a:ext>
            </a:extLst>
          </p:cNvPr>
          <p:cNvSpPr txBox="1"/>
          <p:nvPr/>
        </p:nvSpPr>
        <p:spPr>
          <a:xfrm>
            <a:off x="10048149" y="4828510"/>
            <a:ext cx="916982" cy="369332"/>
          </a:xfrm>
          <a:prstGeom prst="rect">
            <a:avLst/>
          </a:prstGeom>
          <a:noFill/>
        </p:spPr>
        <p:txBody>
          <a:bodyPr wrap="none" rtlCol="0">
            <a:spAutoFit/>
          </a:bodyPr>
          <a:lstStyle/>
          <a:p>
            <a:r>
              <a:rPr lang="en-GB" dirty="0"/>
              <a:t>LO = </a:t>
            </a:r>
            <a:r>
              <a:rPr lang="el-GR"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18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0</a:t>
            </a:r>
            <a:r>
              <a:rPr lang="en-GB" dirty="0"/>
              <a:t> </a:t>
            </a:r>
          </a:p>
        </p:txBody>
      </p:sp>
      <p:sp>
        <p:nvSpPr>
          <p:cNvPr id="14" name="TextBox 13">
            <a:extLst>
              <a:ext uri="{FF2B5EF4-FFF2-40B4-BE49-F238E27FC236}">
                <a16:creationId xmlns:a16="http://schemas.microsoft.com/office/drawing/2014/main" id="{EEDFDE59-6703-44C1-3CC8-414FDCD8ADE5}"/>
              </a:ext>
            </a:extLst>
          </p:cNvPr>
          <p:cNvSpPr txBox="1"/>
          <p:nvPr/>
        </p:nvSpPr>
        <p:spPr>
          <a:xfrm>
            <a:off x="10054087" y="5263891"/>
            <a:ext cx="1298497" cy="369332"/>
          </a:xfrm>
          <a:prstGeom prst="rect">
            <a:avLst/>
          </a:prstGeom>
          <a:noFill/>
        </p:spPr>
        <p:txBody>
          <a:bodyPr wrap="none" rtlCol="0">
            <a:spAutoFit/>
          </a:bodyPr>
          <a:lstStyle/>
          <a:p>
            <a:r>
              <a:rPr lang="en-GB" dirty="0"/>
              <a:t>LO = </a:t>
            </a:r>
            <a:r>
              <a:rPr lang="el-GR"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18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0</a:t>
            </a:r>
            <a:r>
              <a:rPr lang="en-GB" dirty="0"/>
              <a:t> </a:t>
            </a:r>
            <a:r>
              <a:rPr lang="en-GB" dirty="0">
                <a:solidFill>
                  <a:schemeClr val="accent2">
                    <a:lumMod val="75000"/>
                  </a:schemeClr>
                </a:solidFill>
              </a:rPr>
              <a:t>+ </a:t>
            </a:r>
            <a:r>
              <a:rPr lang="el-GR"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18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1</a:t>
            </a:r>
            <a:endParaRPr lang="en-GB" dirty="0"/>
          </a:p>
        </p:txBody>
      </p:sp>
    </p:spTree>
    <p:extLst>
      <p:ext uri="{BB962C8B-B14F-4D97-AF65-F5344CB8AC3E}">
        <p14:creationId xmlns:p14="http://schemas.microsoft.com/office/powerpoint/2010/main" val="122136173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22</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Two</a:t>
            </a:r>
            <a:r>
              <a:rPr lang="fr-CH" sz="3200" dirty="0">
                <a:solidFill>
                  <a:schemeClr val="tx2">
                    <a:lumMod val="75000"/>
                  </a:schemeClr>
                </a:solidFill>
                <a:latin typeface="Tw Cen MT" panose="020B0602020104020603" pitchFamily="34" charset="0"/>
              </a:rPr>
              <a:t>-group </a:t>
            </a:r>
            <a:r>
              <a:rPr lang="fr-CH" sz="3200" dirty="0" err="1">
                <a:solidFill>
                  <a:schemeClr val="tx2">
                    <a:lumMod val="75000"/>
                  </a:schemeClr>
                </a:solidFill>
                <a:latin typeface="Tw Cen MT" panose="020B0602020104020603" pitchFamily="34" charset="0"/>
              </a:rPr>
              <a:t>difference</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parameter</a:t>
            </a:r>
            <a:r>
              <a:rPr lang="fr-CH" sz="3200" dirty="0">
                <a:solidFill>
                  <a:schemeClr val="tx2">
                    <a:lumMod val="75000"/>
                  </a:schemeClr>
                </a:solidFill>
                <a:latin typeface="Tw Cen MT" panose="020B0602020104020603" pitchFamily="34" charset="0"/>
              </a:rPr>
              <a:t> = </a:t>
            </a:r>
            <a:r>
              <a:rPr lang="fr-CH" sz="3200" dirty="0" err="1">
                <a:solidFill>
                  <a:schemeClr val="tx2">
                    <a:lumMod val="75000"/>
                  </a:schemeClr>
                </a:solidFill>
                <a:latin typeface="Tw Cen MT" panose="020B0602020104020603" pitchFamily="34" charset="0"/>
              </a:rPr>
              <a:t>Odds</a:t>
            </a:r>
            <a:r>
              <a:rPr lang="fr-CH" sz="3200" dirty="0">
                <a:solidFill>
                  <a:schemeClr val="tx2">
                    <a:lumMod val="75000"/>
                  </a:schemeClr>
                </a:solidFill>
                <a:latin typeface="Tw Cen MT" panose="020B0602020104020603" pitchFamily="34" charset="0"/>
              </a:rPr>
              <a:t>-ratio!</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7704856"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Recall that the log function changes addition to multiplication. In the Wedding model, a difference of log-odds is therefore equal to a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multiplication of odds</a:t>
            </a:r>
            <a:r>
              <a:rPr lang="en-US" sz="1600" dirty="0">
                <a:latin typeface="Calibri Light" panose="020F0302020204030204" pitchFamily="34" charset="0"/>
                <a:ea typeface="Calibri Light" panose="020F0302020204030204" pitchFamily="34" charset="0"/>
                <a:cs typeface="Calibri Light" panose="020F0302020204030204" pitchFamily="34" charset="0"/>
              </a:rPr>
              <a: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Thus, for a 1-unit increase in Wedding (No to Yes), the odds of Y=1/Y=0 are expected to multiply by exp(</a:t>
            </a:r>
            <a:r>
              <a:rPr lang="el-GR" sz="1600" i="1" dirty="0">
                <a:latin typeface="Cambria Math" panose="02040503050406030204" pitchFamily="18" charset="0"/>
                <a:ea typeface="Cambria Math" panose="02040503050406030204" pitchFamily="18" charset="0"/>
                <a:cs typeface="Times New Roman" panose="02020603050405020304" pitchFamily="18" charset="0"/>
              </a:rPr>
              <a:t>β</a:t>
            </a:r>
            <a:r>
              <a:rPr lang="en-US" sz="1600" baseline="-25000" dirty="0">
                <a:latin typeface="Cambria Math" panose="02040503050406030204" pitchFamily="18" charset="0"/>
                <a:ea typeface="Cambria Math" panose="02040503050406030204" pitchFamily="18" charset="0"/>
                <a:cs typeface="Times New Roman" panose="02020603050405020304" pitchFamily="18" charset="0"/>
              </a:rPr>
              <a:t>1</a:t>
            </a:r>
            <a:r>
              <a:rPr lang="en-US" sz="1600" dirty="0">
                <a:latin typeface="Calibri Light" panose="020F0302020204030204" pitchFamily="34" charset="0"/>
                <a:ea typeface="Calibri Light" panose="020F0302020204030204" pitchFamily="34" charset="0"/>
                <a:cs typeface="Calibri Light" panose="020F0302020204030204" pitchFamily="34" charset="0"/>
              </a:rPr>
              <a:t>). </a:t>
            </a:r>
            <a:r>
              <a:rPr lang="en-US" sz="1600" dirty="0">
                <a:solidFill>
                  <a:srgbClr val="C00000"/>
                </a:solidFill>
                <a:latin typeface="Calibri Light" panose="020F0302020204030204" pitchFamily="34" charset="0"/>
                <a:ea typeface="Calibri Light" panose="020F0302020204030204" pitchFamily="34" charset="0"/>
                <a:cs typeface="Calibri Light" panose="020F0302020204030204" pitchFamily="34" charset="0"/>
              </a:rPr>
              <a:t>This is an odds ratio! </a:t>
            </a:r>
            <a:r>
              <a:rPr lang="en-US" sz="1600" dirty="0">
                <a:latin typeface="Calibri Light" panose="020F0302020204030204" pitchFamily="34" charset="0"/>
                <a:ea typeface="Calibri Light" panose="020F0302020204030204" pitchFamily="34" charset="0"/>
                <a:cs typeface="Calibri Light" panose="020F0302020204030204" pitchFamily="34" charset="0"/>
              </a:rPr>
              <a:t>Let's fit the model in R and check…</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GB" sz="1200" dirty="0">
                <a:latin typeface="Courier New" panose="02070309020205020404" pitchFamily="49" charset="0"/>
                <a:ea typeface="Calibri Light" panose="020F0302020204030204" pitchFamily="34" charset="0"/>
                <a:cs typeface="Courier New" panose="02070309020205020404" pitchFamily="49" charset="0"/>
              </a:rPr>
              <a:t>	model &lt;- </a:t>
            </a:r>
            <a:r>
              <a:rPr lang="en-GB" sz="1200" dirty="0" err="1">
                <a:latin typeface="Courier New" panose="02070309020205020404" pitchFamily="49" charset="0"/>
                <a:ea typeface="Calibri Light" panose="020F0302020204030204" pitchFamily="34" charset="0"/>
                <a:cs typeface="Courier New" panose="02070309020205020404" pitchFamily="49" charset="0"/>
              </a:rPr>
              <a:t>glm</a:t>
            </a:r>
            <a:r>
              <a:rPr lang="en-GB" sz="1200" dirty="0">
                <a:latin typeface="Courier New" panose="02070309020205020404" pitchFamily="49" charset="0"/>
                <a:ea typeface="Calibri Light" panose="020F0302020204030204" pitchFamily="34" charset="0"/>
                <a:cs typeface="Courier New" panose="02070309020205020404" pitchFamily="49" charset="0"/>
              </a:rPr>
              <a:t>(</a:t>
            </a:r>
            <a:r>
              <a:rPr lang="en-GB" sz="1200" dirty="0" err="1">
                <a:latin typeface="Courier New" panose="02070309020205020404" pitchFamily="49" charset="0"/>
                <a:ea typeface="Calibri Light" panose="020F0302020204030204" pitchFamily="34" charset="0"/>
                <a:cs typeface="Courier New" panose="02070309020205020404" pitchFamily="49" charset="0"/>
              </a:rPr>
              <a:t>DeathBin~Wedding</a:t>
            </a:r>
            <a:r>
              <a:rPr lang="en-GB" sz="1200" dirty="0">
                <a:latin typeface="Courier New" panose="02070309020205020404" pitchFamily="49" charset="0"/>
                <a:ea typeface="Calibri Light" panose="020F0302020204030204" pitchFamily="34" charset="0"/>
                <a:cs typeface="Courier New" panose="02070309020205020404" pitchFamily="49" charset="0"/>
              </a:rPr>
              <a:t>, data=GOT, family=binomial)</a:t>
            </a:r>
          </a:p>
          <a:p>
            <a:pPr marL="0" indent="0">
              <a:buNone/>
            </a:pPr>
            <a:r>
              <a:rPr lang="en-GB" sz="1200" dirty="0">
                <a:latin typeface="Courier New" panose="02070309020205020404" pitchFamily="49" charset="0"/>
                <a:ea typeface="Calibri Light" panose="020F0302020204030204" pitchFamily="34" charset="0"/>
                <a:cs typeface="Courier New" panose="02070309020205020404" pitchFamily="49" charset="0"/>
              </a:rPr>
              <a:t>	summary(model)</a:t>
            </a:r>
            <a:endParaRPr lang="en-US" sz="1200" dirty="0">
              <a:latin typeface="Courier New" panose="02070309020205020404" pitchFamily="49" charset="0"/>
              <a:ea typeface="Calibri Light" panose="020F0302020204030204" pitchFamily="34" charset="0"/>
              <a:cs typeface="Courier New" panose="02070309020205020404" pitchFamily="49"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Thus, exp(0.3343)=1.40 corresponds to the 2×2 Wedding × Death odds ratio. The odds of Death multiply by 1.4 when you get married on GOT, as opposed to not. The </a:t>
            </a:r>
            <a:r>
              <a:rPr lang="en-US" sz="1600" i="1" dirty="0">
                <a:latin typeface="Calibri Light" panose="020F0302020204030204" pitchFamily="34" charset="0"/>
                <a:ea typeface="Calibri Light" panose="020F0302020204030204" pitchFamily="34" charset="0"/>
                <a:cs typeface="Calibri Light" panose="020F0302020204030204" pitchFamily="34" charset="0"/>
              </a:rPr>
              <a:t>z</a:t>
            </a:r>
            <a:r>
              <a:rPr lang="en-US" sz="1600" dirty="0">
                <a:latin typeface="Calibri Light" panose="020F0302020204030204" pitchFamily="34" charset="0"/>
                <a:ea typeface="Calibri Light" panose="020F0302020204030204" pitchFamily="34" charset="0"/>
                <a:cs typeface="Calibri Light" panose="020F0302020204030204" pitchFamily="34" charset="0"/>
              </a:rPr>
              <a:t>-test suggests this increase is non-significant, confirming our earlier chi-square test.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E8777043-E4A9-2D73-C359-AB14A2684E48}"/>
              </a:ext>
            </a:extLst>
          </p:cNvPr>
          <p:cNvSpPr txBox="1"/>
          <p:nvPr/>
        </p:nvSpPr>
        <p:spPr>
          <a:xfrm>
            <a:off x="2207568" y="3861048"/>
            <a:ext cx="6336704" cy="1200329"/>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dirty="0"/>
              <a:t>Coefficients:</a:t>
            </a:r>
          </a:p>
          <a:p>
            <a:r>
              <a:rPr lang="en-GB" dirty="0"/>
              <a:t>            Estimate Std. Error z value </a:t>
            </a:r>
            <a:r>
              <a:rPr lang="en-GB" dirty="0" err="1"/>
              <a:t>Pr</a:t>
            </a:r>
            <a:r>
              <a:rPr lang="en-GB" dirty="0"/>
              <a:t>(&gt;|z|)    </a:t>
            </a:r>
          </a:p>
          <a:p>
            <a:r>
              <a:rPr lang="en-GB" dirty="0"/>
              <a:t>(Intercept)   0.7643     0.1550   4.931 8.18e-07 ***</a:t>
            </a:r>
          </a:p>
          <a:p>
            <a:r>
              <a:rPr lang="en-GB" b="1" dirty="0" err="1">
                <a:solidFill>
                  <a:srgbClr val="FF0000"/>
                </a:solidFill>
              </a:rPr>
              <a:t>WeddingYes</a:t>
            </a:r>
            <a:r>
              <a:rPr lang="en-GB" b="1" dirty="0">
                <a:solidFill>
                  <a:srgbClr val="FF0000"/>
                </a:solidFill>
              </a:rPr>
              <a:t>    0.3343     0.5978   0.559    0.576    </a:t>
            </a:r>
          </a:p>
          <a:p>
            <a:r>
              <a:rPr lang="en-GB" dirty="0"/>
              <a:t>---</a:t>
            </a:r>
          </a:p>
          <a:p>
            <a:r>
              <a:rPr lang="en-GB" dirty="0" err="1"/>
              <a:t>Signif</a:t>
            </a:r>
            <a:r>
              <a:rPr lang="en-GB" dirty="0"/>
              <a:t>. codes:  0 ‘***’ 0.001 ‘**’ 0.01 ‘*’ 0.05 ‘.’ 0.1 ‘ ’ 1</a:t>
            </a:r>
            <a:endParaRPr lang="en-CH" dirty="0"/>
          </a:p>
        </p:txBody>
      </p:sp>
      <p:pic>
        <p:nvPicPr>
          <p:cNvPr id="9" name="Picture 8">
            <a:extLst>
              <a:ext uri="{FF2B5EF4-FFF2-40B4-BE49-F238E27FC236}">
                <a16:creationId xmlns:a16="http://schemas.microsoft.com/office/drawing/2014/main" id="{42858E4D-BBA3-D762-2AA8-2336F331A9D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5429" r="7236"/>
          <a:stretch/>
        </p:blipFill>
        <p:spPr>
          <a:xfrm>
            <a:off x="9037663" y="1681614"/>
            <a:ext cx="2678088" cy="3331562"/>
          </a:xfrm>
          <a:prstGeom prst="rect">
            <a:avLst/>
          </a:prstGeom>
        </p:spPr>
      </p:pic>
      <p:cxnSp>
        <p:nvCxnSpPr>
          <p:cNvPr id="3" name="Straight Connector 2">
            <a:extLst>
              <a:ext uri="{FF2B5EF4-FFF2-40B4-BE49-F238E27FC236}">
                <a16:creationId xmlns:a16="http://schemas.microsoft.com/office/drawing/2014/main" id="{AA7BAC4E-435A-EFE1-1A16-177B68B40EBA}"/>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2650D96-796D-3FCA-1003-6B5F6AE4192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52943241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23</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Main </a:t>
            </a:r>
            <a:r>
              <a:rPr lang="fr-CH" sz="3200" dirty="0" err="1">
                <a:solidFill>
                  <a:schemeClr val="tx2">
                    <a:lumMod val="75000"/>
                  </a:schemeClr>
                </a:solidFill>
                <a:latin typeface="Tw Cen MT" panose="020B0602020104020603" pitchFamily="34" charset="0"/>
              </a:rPr>
              <a:t>effect</a:t>
            </a:r>
            <a:r>
              <a:rPr lang="fr-CH" sz="3200" dirty="0">
                <a:solidFill>
                  <a:schemeClr val="tx2">
                    <a:lumMod val="75000"/>
                  </a:schemeClr>
                </a:solidFill>
                <a:latin typeface="Tw Cen MT" panose="020B0602020104020603" pitchFamily="34" charset="0"/>
              </a:rPr>
              <a:t> or interaction?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On </a:t>
            </a:r>
            <a:r>
              <a:rPr lang="en-US" sz="1600" dirty="0">
                <a:latin typeface="Calibri Light" panose="020F0302020204030204" pitchFamily="34" charset="0"/>
                <a:ea typeface="Calibri Light" panose="020F0302020204030204" pitchFamily="34" charset="0"/>
                <a:cs typeface="Calibri Light" panose="020F0302020204030204" pitchFamily="34" charset="0"/>
              </a:rPr>
              <a:t>the surface it does not make sense that the Wedding main effect in LR would be equivalent to the Wedding × Death interaction effect in a chi-square test. Which is correct?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It is important to keep in mind that the outcome in LR is already a ratio of proportions (i.e., odds), NOT a single proportion. This means </a:t>
            </a:r>
            <a:r>
              <a:rPr lang="en-US" sz="1600">
                <a:latin typeface="Calibri Light" panose="020F0302020204030204" pitchFamily="34" charset="0"/>
                <a:cs typeface="Calibri Light" panose="020F0302020204030204" pitchFamily="34" charset="0"/>
              </a:rPr>
              <a:t>that parameters associated with IVs in </a:t>
            </a:r>
            <a:r>
              <a:rPr lang="en-US" sz="1600" dirty="0">
                <a:latin typeface="Calibri Light" panose="020F0302020204030204" pitchFamily="34" charset="0"/>
                <a:cs typeface="Calibri Light" panose="020F0302020204030204" pitchFamily="34" charset="0"/>
              </a:rPr>
              <a:t>the model—categorical or continuous—</a:t>
            </a:r>
            <a:r>
              <a:rPr lang="en-US" sz="1600">
                <a:latin typeface="Calibri Light" panose="020F0302020204030204" pitchFamily="34" charset="0"/>
                <a:cs typeface="Calibri Light" panose="020F0302020204030204" pitchFamily="34" charset="0"/>
              </a:rPr>
              <a:t>will reflect </a:t>
            </a:r>
            <a:r>
              <a:rPr lang="en-US" sz="1600">
                <a:solidFill>
                  <a:srgbClr val="0070C0"/>
                </a:solidFill>
                <a:latin typeface="Calibri Light" panose="020F0302020204030204" pitchFamily="34" charset="0"/>
                <a:cs typeface="Calibri Light" panose="020F0302020204030204" pitchFamily="34" charset="0"/>
              </a:rPr>
              <a:t>contrasts </a:t>
            </a:r>
            <a:r>
              <a:rPr lang="en-US" sz="1600" dirty="0">
                <a:solidFill>
                  <a:srgbClr val="0070C0"/>
                </a:solidFill>
                <a:latin typeface="Calibri Light" panose="020F0302020204030204" pitchFamily="34" charset="0"/>
                <a:cs typeface="Calibri Light" panose="020F0302020204030204" pitchFamily="34" charset="0"/>
              </a:rPr>
              <a:t>of </a:t>
            </a:r>
            <a:r>
              <a:rPr lang="en-US" sz="1600">
                <a:solidFill>
                  <a:srgbClr val="0070C0"/>
                </a:solidFill>
                <a:latin typeface="Calibri Light" panose="020F0302020204030204" pitchFamily="34" charset="0"/>
                <a:cs typeface="Calibri Light" panose="020F0302020204030204" pitchFamily="34" charset="0"/>
              </a:rPr>
              <a:t>ratios</a:t>
            </a:r>
            <a:r>
              <a:rPr lang="en-US" sz="1600">
                <a:latin typeface="Calibri Light" panose="020F0302020204030204" pitchFamily="34" charset="0"/>
                <a:cs typeface="Calibri Light" panose="020F0302020204030204" pitchFamily="34" charset="0"/>
              </a:rPr>
              <a:t>, or differences of differences. Such effects are interactions.</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A useful analogue can be made with </a:t>
            </a:r>
            <a:r>
              <a:rPr lang="en-US" sz="1600" dirty="0">
                <a:solidFill>
                  <a:srgbClr val="0070C0"/>
                </a:solidFill>
                <a:latin typeface="Calibri Light" panose="020F0302020204030204" pitchFamily="34" charset="0"/>
                <a:cs typeface="Calibri Light" panose="020F0302020204030204" pitchFamily="34" charset="0"/>
              </a:rPr>
              <a:t>paired continuous data</a:t>
            </a:r>
            <a:r>
              <a:rPr lang="en-US" sz="1600" dirty="0">
                <a:latin typeface="Calibri Light" panose="020F0302020204030204" pitchFamily="34" charset="0"/>
                <a:cs typeface="Calibri Light" panose="020F0302020204030204" pitchFamily="34" charset="0"/>
              </a:rPr>
              <a:t>. Suppose we have a between-subjects Group factor, and two measurements at T1 and T2. We can create a difference score D=T1−T2. If we use this as a DV in a model with Group as IV, then the Group effect is technically testing </a:t>
            </a:r>
            <a:r>
              <a:rPr lang="en-US" sz="1600" dirty="0">
                <a:solidFill>
                  <a:srgbClr val="0070C0"/>
                </a:solidFill>
                <a:latin typeface="Calibri Light" panose="020F0302020204030204" pitchFamily="34" charset="0"/>
                <a:cs typeface="Calibri Light" panose="020F0302020204030204" pitchFamily="34" charset="0"/>
              </a:rPr>
              <a:t>group differences of time differences</a:t>
            </a:r>
            <a:r>
              <a:rPr lang="en-US" sz="1600" dirty="0">
                <a:latin typeface="Calibri Light" panose="020F0302020204030204" pitchFamily="34" charset="0"/>
                <a:cs typeface="Calibri Light" panose="020F0302020204030204" pitchFamily="34" charset="0"/>
              </a:rPr>
              <a:t>, so the Group × Time interaction!</a:t>
            </a:r>
          </a:p>
        </p:txBody>
      </p:sp>
      <p:sp>
        <p:nvSpPr>
          <p:cNvPr id="7" name="TextBox 6">
            <a:extLst>
              <a:ext uri="{FF2B5EF4-FFF2-40B4-BE49-F238E27FC236}">
                <a16:creationId xmlns:a16="http://schemas.microsoft.com/office/drawing/2014/main" id="{F0C56F88-EA45-0B54-FE18-A5E02C5C2827}"/>
              </a:ext>
            </a:extLst>
          </p:cNvPr>
          <p:cNvSpPr txBox="1"/>
          <p:nvPr/>
        </p:nvSpPr>
        <p:spPr>
          <a:xfrm>
            <a:off x="2567608" y="5013176"/>
            <a:ext cx="2332690" cy="1169551"/>
          </a:xfrm>
          <a:prstGeom prst="rect">
            <a:avLst/>
          </a:prstGeom>
          <a:noFill/>
        </p:spPr>
        <p:txBody>
          <a:bodyPr wrap="none" rtlCol="0">
            <a:spAutoFit/>
          </a:bodyPr>
          <a:lstStyle/>
          <a:p>
            <a:r>
              <a:rPr lang="en-GB" sz="1400" dirty="0">
                <a:latin typeface="Courier New" panose="02070309020205020404" pitchFamily="49" charset="0"/>
                <a:cs typeface="Courier New" panose="02070309020205020404" pitchFamily="49" charset="0"/>
              </a:rPr>
              <a:t>ID Group  T1  T2   D</a:t>
            </a:r>
          </a:p>
          <a:p>
            <a:r>
              <a:rPr lang="en-GB" sz="1400" dirty="0">
                <a:latin typeface="Courier New" panose="02070309020205020404" pitchFamily="49" charset="0"/>
                <a:cs typeface="Courier New" panose="02070309020205020404" pitchFamily="49" charset="0"/>
              </a:rPr>
              <a:t>1      A   6   7  -1</a:t>
            </a:r>
          </a:p>
          <a:p>
            <a:r>
              <a:rPr lang="en-GB" sz="1400" dirty="0">
                <a:latin typeface="Courier New" panose="02070309020205020404" pitchFamily="49" charset="0"/>
                <a:cs typeface="Courier New" panose="02070309020205020404" pitchFamily="49" charset="0"/>
              </a:rPr>
              <a:t>2      A   0   0   0</a:t>
            </a:r>
          </a:p>
          <a:p>
            <a:r>
              <a:rPr lang="en-GB" sz="1400" dirty="0">
                <a:latin typeface="Courier New" panose="02070309020205020404" pitchFamily="49" charset="0"/>
                <a:cs typeface="Courier New" panose="02070309020205020404" pitchFamily="49" charset="0"/>
              </a:rPr>
              <a:t>3      B   3   6  -3</a:t>
            </a:r>
          </a:p>
          <a:p>
            <a:r>
              <a:rPr lang="en-GB" sz="1400" dirty="0">
                <a:latin typeface="Courier New" panose="02070309020205020404" pitchFamily="49" charset="0"/>
                <a:cs typeface="Courier New" panose="02070309020205020404" pitchFamily="49" charset="0"/>
              </a:rPr>
              <a:t>...</a:t>
            </a:r>
          </a:p>
        </p:txBody>
      </p:sp>
      <p:sp>
        <p:nvSpPr>
          <p:cNvPr id="8" name="TextBox 7">
            <a:extLst>
              <a:ext uri="{FF2B5EF4-FFF2-40B4-BE49-F238E27FC236}">
                <a16:creationId xmlns:a16="http://schemas.microsoft.com/office/drawing/2014/main" id="{1F8037FB-0E9F-CC74-1099-0C0100722EA3}"/>
              </a:ext>
            </a:extLst>
          </p:cNvPr>
          <p:cNvSpPr txBox="1"/>
          <p:nvPr/>
        </p:nvSpPr>
        <p:spPr>
          <a:xfrm>
            <a:off x="5478009" y="5003879"/>
            <a:ext cx="1580882" cy="307777"/>
          </a:xfrm>
          <a:prstGeom prst="rect">
            <a:avLst/>
          </a:prstGeom>
          <a:noFill/>
        </p:spPr>
        <p:txBody>
          <a:bodyPr wrap="none" rtlCol="0">
            <a:spAutoFit/>
          </a:bodyPr>
          <a:lstStyle/>
          <a:p>
            <a:r>
              <a:rPr lang="en-GB" sz="1400" dirty="0" err="1">
                <a:latin typeface="Courier New" panose="02070309020205020404" pitchFamily="49" charset="0"/>
                <a:cs typeface="Courier New" panose="02070309020205020404" pitchFamily="49" charset="0"/>
              </a:rPr>
              <a:t>lm</a:t>
            </a:r>
            <a:r>
              <a:rPr lang="en-GB" sz="1400" dirty="0">
                <a:latin typeface="Courier New" panose="02070309020205020404" pitchFamily="49" charset="0"/>
                <a:cs typeface="Courier New" panose="02070309020205020404" pitchFamily="49" charset="0"/>
              </a:rPr>
              <a:t>(D ~ Group)</a:t>
            </a:r>
          </a:p>
        </p:txBody>
      </p:sp>
      <p:sp>
        <p:nvSpPr>
          <p:cNvPr id="9" name="TextBox 8">
            <a:extLst>
              <a:ext uri="{FF2B5EF4-FFF2-40B4-BE49-F238E27FC236}">
                <a16:creationId xmlns:a16="http://schemas.microsoft.com/office/drawing/2014/main" id="{A1274CF8-AF17-739D-1831-AF117CDE8317}"/>
              </a:ext>
            </a:extLst>
          </p:cNvPr>
          <p:cNvSpPr txBox="1"/>
          <p:nvPr/>
        </p:nvSpPr>
        <p:spPr>
          <a:xfrm>
            <a:off x="6744072" y="5925604"/>
            <a:ext cx="3291222" cy="338554"/>
          </a:xfrm>
          <a:prstGeom prst="rect">
            <a:avLst/>
          </a:prstGeom>
          <a:noFill/>
        </p:spPr>
        <p:txBody>
          <a:bodyPr wrap="none" rtlCol="0">
            <a:spAutoFit/>
          </a:bodyPr>
          <a:lstStyle/>
          <a:p>
            <a:r>
              <a:rPr lang="en-GB" sz="16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Difference of differences = interaction</a:t>
            </a:r>
          </a:p>
        </p:txBody>
      </p:sp>
      <p:cxnSp>
        <p:nvCxnSpPr>
          <p:cNvPr id="11" name="Straight Arrow Connector 10">
            <a:extLst>
              <a:ext uri="{FF2B5EF4-FFF2-40B4-BE49-F238E27FC236}">
                <a16:creationId xmlns:a16="http://schemas.microsoft.com/office/drawing/2014/main" id="{6AC847B0-67ED-1CFC-F4F5-AE647CEC5327}"/>
              </a:ext>
            </a:extLst>
          </p:cNvPr>
          <p:cNvCxnSpPr>
            <a:cxnSpLocks/>
            <a:stCxn id="9" idx="0"/>
          </p:cNvCxnSpPr>
          <p:nvPr/>
        </p:nvCxnSpPr>
        <p:spPr>
          <a:xfrm flipH="1" flipV="1">
            <a:off x="6528048" y="5311656"/>
            <a:ext cx="1861635" cy="613948"/>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822180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24</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Which</a:t>
            </a:r>
            <a:r>
              <a:rPr lang="fr-CH" sz="3200" dirty="0">
                <a:solidFill>
                  <a:schemeClr val="tx2">
                    <a:lumMod val="75000"/>
                  </a:schemeClr>
                </a:solidFill>
                <a:latin typeface="Tw Cen MT" panose="020B0602020104020603" pitchFamily="34" charset="0"/>
              </a:rPr>
              <a:t> test </a:t>
            </a:r>
            <a:r>
              <a:rPr lang="fr-CH" sz="3200" dirty="0" err="1">
                <a:solidFill>
                  <a:schemeClr val="tx2">
                    <a:lumMod val="75000"/>
                  </a:schemeClr>
                </a:solidFill>
                <a:latin typeface="Tw Cen MT" panose="020B0602020104020603" pitchFamily="34" charset="0"/>
              </a:rPr>
              <a:t>is</a:t>
            </a:r>
            <a:r>
              <a:rPr lang="fr-CH" sz="3200" dirty="0">
                <a:solidFill>
                  <a:schemeClr val="tx2">
                    <a:lumMod val="75000"/>
                  </a:schemeClr>
                </a:solidFill>
                <a:latin typeface="Tw Cen MT" panose="020B0602020104020603" pitchFamily="34" charset="0"/>
              </a:rPr>
              <a:t> correct?</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We now have three different options of testing the Wedding × Death research hypothesis:</a:t>
            </a:r>
            <a:endParaRPr lang="en-US" sz="1600" dirty="0">
              <a:latin typeface="Calibri Light" panose="020F0302020204030204" pitchFamily="34" charset="0"/>
              <a:cs typeface="Calibri Light" panose="020F0302020204030204" pitchFamily="34" charset="0"/>
            </a:endParaRPr>
          </a:p>
        </p:txBody>
      </p:sp>
      <p:graphicFrame>
        <p:nvGraphicFramePr>
          <p:cNvPr id="3" name="Table 2">
            <a:extLst>
              <a:ext uri="{FF2B5EF4-FFF2-40B4-BE49-F238E27FC236}">
                <a16:creationId xmlns:a16="http://schemas.microsoft.com/office/drawing/2014/main" id="{0E6E903F-DBB9-8EC0-B2C0-369A7823D18B}"/>
              </a:ext>
            </a:extLst>
          </p:cNvPr>
          <p:cNvGraphicFramePr>
            <a:graphicFrameLocks noGrp="1"/>
          </p:cNvGraphicFramePr>
          <p:nvPr>
            <p:extLst>
              <p:ext uri="{D42A27DB-BD31-4B8C-83A1-F6EECF244321}">
                <p14:modId xmlns:p14="http://schemas.microsoft.com/office/powerpoint/2010/main" val="1495291335"/>
              </p:ext>
            </p:extLst>
          </p:nvPr>
        </p:nvGraphicFramePr>
        <p:xfrm>
          <a:off x="5303911" y="2273754"/>
          <a:ext cx="2576308" cy="1368152"/>
        </p:xfrm>
        <a:graphic>
          <a:graphicData uri="http://schemas.openxmlformats.org/drawingml/2006/table">
            <a:tbl>
              <a:tblPr firstRow="1" bandRow="1">
                <a:tableStyleId>{2D5ABB26-0587-4C30-8999-92F81FD0307C}</a:tableStyleId>
              </a:tblPr>
              <a:tblGrid>
                <a:gridCol w="1008000">
                  <a:extLst>
                    <a:ext uri="{9D8B030D-6E8A-4147-A177-3AD203B41FA5}">
                      <a16:colId xmlns:a16="http://schemas.microsoft.com/office/drawing/2014/main" val="3167067750"/>
                    </a:ext>
                  </a:extLst>
                </a:gridCol>
                <a:gridCol w="784154">
                  <a:extLst>
                    <a:ext uri="{9D8B030D-6E8A-4147-A177-3AD203B41FA5}">
                      <a16:colId xmlns:a16="http://schemas.microsoft.com/office/drawing/2014/main" val="2072686544"/>
                    </a:ext>
                  </a:extLst>
                </a:gridCol>
                <a:gridCol w="784154">
                  <a:extLst>
                    <a:ext uri="{9D8B030D-6E8A-4147-A177-3AD203B41FA5}">
                      <a16:colId xmlns:a16="http://schemas.microsoft.com/office/drawing/2014/main" val="3095662987"/>
                    </a:ext>
                  </a:extLst>
                </a:gridCol>
              </a:tblGrid>
              <a:tr h="342038">
                <a:tc>
                  <a:txBody>
                    <a:bodyPr/>
                    <a:lstStyle/>
                    <a:p>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dirty="0">
                          <a:latin typeface="Calibri Light" panose="020F0302020204030204" pitchFamily="34" charset="0"/>
                          <a:cs typeface="Calibri Light" panose="020F0302020204030204" pitchFamily="34" charset="0"/>
                        </a:rPr>
                        <a:t>Death</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13469"/>
                  </a:ext>
                </a:extLst>
              </a:tr>
              <a:tr h="342038">
                <a:tc>
                  <a:txBody>
                    <a:bodyPr/>
                    <a:lstStyle/>
                    <a:p>
                      <a:pPr algn="r"/>
                      <a:r>
                        <a:rPr lang="en-GB" sz="1400" b="1">
                          <a:latin typeface="Calibri Light" panose="020F0302020204030204" pitchFamily="34" charset="0"/>
                          <a:cs typeface="Calibri Light" panose="020F0302020204030204" pitchFamily="34" charset="0"/>
                        </a:rPr>
                        <a:t>Wedding</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dirty="0">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6</a:t>
                      </a:r>
                      <a:r>
                        <a:rPr lang="en-GB"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13</a:t>
                      </a:r>
                      <a:r>
                        <a:rPr lang="en-US" sz="1400" dirty="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latin typeface="Calibri Light" panose="020F0302020204030204" pitchFamily="34" charset="0"/>
                          <a:cs typeface="Calibri Light" panose="020F0302020204030204" pitchFamily="34" charset="0"/>
                        </a:rPr>
                        <a:t>12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graphicFrame>
        <p:nvGraphicFramePr>
          <p:cNvPr id="5" name="Table 4">
            <a:extLst>
              <a:ext uri="{FF2B5EF4-FFF2-40B4-BE49-F238E27FC236}">
                <a16:creationId xmlns:a16="http://schemas.microsoft.com/office/drawing/2014/main" id="{F14D7476-CFDB-038E-9E83-B23F1D2268CF}"/>
              </a:ext>
            </a:extLst>
          </p:cNvPr>
          <p:cNvGraphicFramePr>
            <a:graphicFrameLocks noGrp="1"/>
          </p:cNvGraphicFramePr>
          <p:nvPr>
            <p:extLst>
              <p:ext uri="{D42A27DB-BD31-4B8C-83A1-F6EECF244321}">
                <p14:modId xmlns:p14="http://schemas.microsoft.com/office/powerpoint/2010/main" val="1499825579"/>
              </p:ext>
            </p:extLst>
          </p:nvPr>
        </p:nvGraphicFramePr>
        <p:xfrm>
          <a:off x="5303912" y="4714985"/>
          <a:ext cx="2576307" cy="1710190"/>
        </p:xfrm>
        <a:graphic>
          <a:graphicData uri="http://schemas.openxmlformats.org/drawingml/2006/table">
            <a:tbl>
              <a:tblPr firstRow="1" bandRow="1">
                <a:tableStyleId>{2D5ABB26-0587-4C30-8999-92F81FD0307C}</a:tableStyleId>
              </a:tblPr>
              <a:tblGrid>
                <a:gridCol w="858769">
                  <a:extLst>
                    <a:ext uri="{9D8B030D-6E8A-4147-A177-3AD203B41FA5}">
                      <a16:colId xmlns:a16="http://schemas.microsoft.com/office/drawing/2014/main" val="3167067750"/>
                    </a:ext>
                  </a:extLst>
                </a:gridCol>
                <a:gridCol w="858769">
                  <a:extLst>
                    <a:ext uri="{9D8B030D-6E8A-4147-A177-3AD203B41FA5}">
                      <a16:colId xmlns:a16="http://schemas.microsoft.com/office/drawing/2014/main" val="2072686544"/>
                    </a:ext>
                  </a:extLst>
                </a:gridCol>
                <a:gridCol w="858769">
                  <a:extLst>
                    <a:ext uri="{9D8B030D-6E8A-4147-A177-3AD203B41FA5}">
                      <a16:colId xmlns:a16="http://schemas.microsoft.com/office/drawing/2014/main" val="3095662987"/>
                    </a:ext>
                  </a:extLst>
                </a:gridCol>
              </a:tblGrid>
              <a:tr h="342038">
                <a:tc>
                  <a:txBody>
                    <a:bodyPr/>
                    <a:lstStyle/>
                    <a:p>
                      <a:pPr algn="ctr"/>
                      <a:r>
                        <a:rPr lang="en-GB" sz="1200" b="1" i="0">
                          <a:latin typeface="Calibri Light" panose="020F0302020204030204" pitchFamily="34" charset="0"/>
                          <a:cs typeface="Calibri Light" panose="020F0302020204030204" pitchFamily="34" charset="0"/>
                        </a:rPr>
                        <a:t>Wedding</a:t>
                      </a:r>
                      <a:endParaRPr lang="en-CH" sz="12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i="0" dirty="0">
                          <a:latin typeface="Calibri Light" panose="020F0302020204030204" pitchFamily="34" charset="0"/>
                          <a:cs typeface="Calibri Light" panose="020F0302020204030204" pitchFamily="34" charset="0"/>
                        </a:rPr>
                        <a:t>Death</a:t>
                      </a:r>
                      <a:endParaRPr lang="en-CH" sz="12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i="0" dirty="0">
                          <a:latin typeface="Calibri Light" panose="020F0302020204030204" pitchFamily="34" charset="0"/>
                          <a:cs typeface="Calibri Light" panose="020F0302020204030204" pitchFamily="34" charset="0"/>
                        </a:rPr>
                        <a:t>Frequency</a:t>
                      </a:r>
                      <a:endParaRPr lang="en-CH" sz="12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ctr"/>
                      <a:r>
                        <a:rPr lang="en-US" sz="1200" b="0" i="1">
                          <a:latin typeface="Calibri Light" panose="020F0302020204030204" pitchFamily="34" charset="0"/>
                          <a:cs typeface="Calibri Light" panose="020F0302020204030204" pitchFamily="34" charset="0"/>
                        </a:rPr>
                        <a:t>No</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dirty="0">
                          <a:latin typeface="Calibri Light" panose="020F0302020204030204" pitchFamily="34" charset="0"/>
                          <a:cs typeface="Calibri Light" panose="020F0302020204030204" pitchFamily="34" charset="0"/>
                        </a:rPr>
                        <a:t>No</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Light" panose="020F0302020204030204" pitchFamily="34" charset="0"/>
                          <a:cs typeface="Calibri Light" panose="020F0302020204030204" pitchFamily="34" charset="0"/>
                        </a:rPr>
                        <a:t>61</a:t>
                      </a:r>
                      <a:endParaRPr lang="en-CH" sz="12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22876"/>
                  </a:ext>
                </a:extLst>
              </a:tr>
              <a:tr h="342038">
                <a:tc>
                  <a:txBody>
                    <a:bodyPr/>
                    <a:lstStyle/>
                    <a:p>
                      <a:pPr algn="ctr"/>
                      <a:r>
                        <a:rPr lang="en-US" sz="1200" b="0" i="1">
                          <a:latin typeface="Calibri Light" panose="020F0302020204030204" pitchFamily="34" charset="0"/>
                          <a:cs typeface="Calibri Light" panose="020F0302020204030204" pitchFamily="34" charset="0"/>
                        </a:rPr>
                        <a:t>No</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Yes</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Light" panose="020F0302020204030204" pitchFamily="34" charset="0"/>
                          <a:cs typeface="Calibri Light" panose="020F0302020204030204" pitchFamily="34" charset="0"/>
                        </a:rPr>
                        <a:t>131</a:t>
                      </a:r>
                      <a:endParaRPr lang="en-CH" sz="12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154961"/>
                  </a:ext>
                </a:extLst>
              </a:tr>
              <a:tr h="342038">
                <a:tc>
                  <a:txBody>
                    <a:bodyPr/>
                    <a:lstStyle/>
                    <a:p>
                      <a:pPr algn="ctr"/>
                      <a:r>
                        <a:rPr lang="en-US" sz="1200" b="0" i="1" dirty="0">
                          <a:latin typeface="Calibri Light" panose="020F0302020204030204" pitchFamily="34" charset="0"/>
                          <a:cs typeface="Calibri Light" panose="020F0302020204030204" pitchFamily="34" charset="0"/>
                        </a:rPr>
                        <a:t>Yes</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No</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a:latin typeface="Calibri Light" panose="020F0302020204030204" pitchFamily="34" charset="0"/>
                          <a:cs typeface="Calibri Light" panose="020F0302020204030204" pitchFamily="34" charset="0"/>
                        </a:rPr>
                        <a:t>4</a:t>
                      </a:r>
                      <a:endParaRPr lang="en-CH" sz="12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ctr"/>
                      <a:r>
                        <a:rPr lang="en-US" sz="1200" b="0" i="1">
                          <a:latin typeface="Calibri Light" panose="020F0302020204030204" pitchFamily="34" charset="0"/>
                          <a:cs typeface="Calibri Light" panose="020F0302020204030204" pitchFamily="34" charset="0"/>
                        </a:rPr>
                        <a:t>Yes</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dirty="0">
                          <a:latin typeface="Calibri Light" panose="020F0302020204030204" pitchFamily="34" charset="0"/>
                          <a:cs typeface="Calibri Light" panose="020F0302020204030204" pitchFamily="34" charset="0"/>
                        </a:rPr>
                        <a:t>Yes</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dirty="0">
                          <a:latin typeface="Calibri Light" panose="020F0302020204030204" pitchFamily="34" charset="0"/>
                          <a:cs typeface="Calibri Light" panose="020F0302020204030204" pitchFamily="34" charset="0"/>
                        </a:rPr>
                        <a:t>12</a:t>
                      </a:r>
                      <a:endParaRPr lang="en-CH" sz="12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graphicFrame>
        <p:nvGraphicFramePr>
          <p:cNvPr id="6" name="Table 5">
            <a:extLst>
              <a:ext uri="{FF2B5EF4-FFF2-40B4-BE49-F238E27FC236}">
                <a16:creationId xmlns:a16="http://schemas.microsoft.com/office/drawing/2014/main" id="{C58BA013-41A1-59AB-E44D-275808936878}"/>
              </a:ext>
            </a:extLst>
          </p:cNvPr>
          <p:cNvGraphicFramePr>
            <a:graphicFrameLocks noGrp="1"/>
          </p:cNvGraphicFramePr>
          <p:nvPr>
            <p:extLst>
              <p:ext uri="{D42A27DB-BD31-4B8C-83A1-F6EECF244321}">
                <p14:modId xmlns:p14="http://schemas.microsoft.com/office/powerpoint/2010/main" val="671913203"/>
              </p:ext>
            </p:extLst>
          </p:nvPr>
        </p:nvGraphicFramePr>
        <p:xfrm>
          <a:off x="8355498" y="2738267"/>
          <a:ext cx="2916336" cy="2736304"/>
        </p:xfrm>
        <a:graphic>
          <a:graphicData uri="http://schemas.openxmlformats.org/drawingml/2006/table">
            <a:tbl>
              <a:tblPr firstRow="1" bandRow="1">
                <a:tableStyleId>{2D5ABB26-0587-4C30-8999-92F81FD0307C}</a:tableStyleId>
              </a:tblPr>
              <a:tblGrid>
                <a:gridCol w="1121668">
                  <a:extLst>
                    <a:ext uri="{9D8B030D-6E8A-4147-A177-3AD203B41FA5}">
                      <a16:colId xmlns:a16="http://schemas.microsoft.com/office/drawing/2014/main" val="3167067750"/>
                    </a:ext>
                  </a:extLst>
                </a:gridCol>
                <a:gridCol w="897334">
                  <a:extLst>
                    <a:ext uri="{9D8B030D-6E8A-4147-A177-3AD203B41FA5}">
                      <a16:colId xmlns:a16="http://schemas.microsoft.com/office/drawing/2014/main" val="2072686544"/>
                    </a:ext>
                  </a:extLst>
                </a:gridCol>
                <a:gridCol w="897334">
                  <a:extLst>
                    <a:ext uri="{9D8B030D-6E8A-4147-A177-3AD203B41FA5}">
                      <a16:colId xmlns:a16="http://schemas.microsoft.com/office/drawing/2014/main" val="3095662987"/>
                    </a:ext>
                  </a:extLst>
                </a:gridCol>
              </a:tblGrid>
              <a:tr h="342038">
                <a:tc>
                  <a:txBody>
                    <a:bodyPr/>
                    <a:lstStyle/>
                    <a:p>
                      <a:pPr algn="ctr"/>
                      <a:r>
                        <a:rPr lang="en-GB" sz="1200" b="1" i="0">
                          <a:latin typeface="Calibri Light" panose="020F0302020204030204" pitchFamily="34" charset="0"/>
                          <a:cs typeface="Calibri Light" panose="020F0302020204030204" pitchFamily="34" charset="0"/>
                        </a:rPr>
                        <a:t>Character</a:t>
                      </a:r>
                      <a:endParaRPr lang="en-CH" sz="12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i="0" dirty="0">
                          <a:latin typeface="Calibri Light" panose="020F0302020204030204" pitchFamily="34" charset="0"/>
                          <a:cs typeface="Calibri Light" panose="020F0302020204030204" pitchFamily="34" charset="0"/>
                        </a:rPr>
                        <a:t>Wedding</a:t>
                      </a:r>
                      <a:endParaRPr lang="en-CH" sz="12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b="1" i="0" dirty="0">
                          <a:latin typeface="Calibri Light" panose="020F0302020204030204" pitchFamily="34" charset="0"/>
                          <a:cs typeface="Calibri Light" panose="020F0302020204030204" pitchFamily="34" charset="0"/>
                        </a:rPr>
                        <a:t>Death</a:t>
                      </a:r>
                      <a:endParaRPr lang="en-CH" sz="12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ctr"/>
                      <a:r>
                        <a:rPr lang="en-US" sz="1200" b="0" i="1">
                          <a:latin typeface="Calibri Light" panose="020F0302020204030204" pitchFamily="34" charset="0"/>
                          <a:cs typeface="Calibri Light" panose="020F0302020204030204" pitchFamily="34" charset="0"/>
                        </a:rPr>
                        <a:t>Ned Stark</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dirty="0">
                          <a:latin typeface="Calibri Light" panose="020F0302020204030204" pitchFamily="34" charset="0"/>
                          <a:cs typeface="Calibri Light" panose="020F0302020204030204" pitchFamily="34" charset="0"/>
                        </a:rPr>
                        <a:t>No</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Yes</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22876"/>
                  </a:ext>
                </a:extLst>
              </a:tr>
              <a:tr h="342038">
                <a:tc>
                  <a:txBody>
                    <a:bodyPr/>
                    <a:lstStyle/>
                    <a:p>
                      <a:pPr algn="ctr"/>
                      <a:r>
                        <a:rPr lang="en-US" sz="1200" b="0" i="1">
                          <a:latin typeface="Calibri Light" panose="020F0302020204030204" pitchFamily="34" charset="0"/>
                          <a:cs typeface="Calibri Light" panose="020F0302020204030204" pitchFamily="34" charset="0"/>
                        </a:rPr>
                        <a:t>Roslin Frey</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dirty="0">
                          <a:latin typeface="Calibri Light" panose="020F0302020204030204" pitchFamily="34" charset="0"/>
                          <a:cs typeface="Calibri Light" panose="020F0302020204030204" pitchFamily="34" charset="0"/>
                        </a:rPr>
                        <a:t>Yes</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No</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154961"/>
                  </a:ext>
                </a:extLst>
              </a:tr>
              <a:tr h="342038">
                <a:tc>
                  <a:txBody>
                    <a:bodyPr/>
                    <a:lstStyle/>
                    <a:p>
                      <a:pPr algn="ctr"/>
                      <a:r>
                        <a:rPr lang="en-US" sz="1200" b="0" i="1">
                          <a:latin typeface="Calibri Light" panose="020F0302020204030204" pitchFamily="34" charset="0"/>
                          <a:cs typeface="Calibri Light" panose="020F0302020204030204" pitchFamily="34" charset="0"/>
                        </a:rPr>
                        <a:t>Ramsay Bolton</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dirty="0">
                          <a:latin typeface="Calibri Light" panose="020F0302020204030204" pitchFamily="34" charset="0"/>
                          <a:cs typeface="Calibri Light" panose="020F0302020204030204" pitchFamily="34" charset="0"/>
                        </a:rPr>
                        <a:t>Yes</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Yes</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ctr"/>
                      <a:r>
                        <a:rPr lang="en-US" sz="1200" b="0" i="1">
                          <a:latin typeface="Calibri Light" panose="020F0302020204030204" pitchFamily="34" charset="0"/>
                          <a:cs typeface="Calibri Light" panose="020F0302020204030204" pitchFamily="34" charset="0"/>
                        </a:rPr>
                        <a:t>Hodor</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No</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Yes</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r h="342038">
                <a:tc>
                  <a:txBody>
                    <a:bodyPr/>
                    <a:lstStyle/>
                    <a:p>
                      <a:pPr algn="ctr"/>
                      <a:r>
                        <a:rPr lang="en-GB" sz="1200" b="0" i="1">
                          <a:latin typeface="Calibri Light" panose="020F0302020204030204" pitchFamily="34" charset="0"/>
                          <a:cs typeface="Calibri Light" panose="020F0302020204030204" pitchFamily="34" charset="0"/>
                        </a:rPr>
                        <a:t>Yara Greyjoy</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No</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No</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487207"/>
                  </a:ext>
                </a:extLst>
              </a:tr>
              <a:tr h="342038">
                <a:tc>
                  <a:txBody>
                    <a:bodyPr/>
                    <a:lstStyle/>
                    <a:p>
                      <a:pPr algn="ctr"/>
                      <a:r>
                        <a:rPr lang="en-US" sz="1200" b="0" i="1">
                          <a:latin typeface="Calibri Light" panose="020F0302020204030204" pitchFamily="34" charset="0"/>
                          <a:cs typeface="Calibri Light" panose="020F0302020204030204" pitchFamily="34" charset="0"/>
                        </a:rPr>
                        <a:t>…</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336520"/>
                  </a:ext>
                </a:extLst>
              </a:tr>
              <a:tr h="342038">
                <a:tc>
                  <a:txBody>
                    <a:bodyPr/>
                    <a:lstStyle/>
                    <a:p>
                      <a:pPr algn="ctr"/>
                      <a:r>
                        <a:rPr lang="en-US" sz="1200" b="0" i="1">
                          <a:latin typeface="Calibri Light" panose="020F0302020204030204" pitchFamily="34" charset="0"/>
                          <a:cs typeface="Calibri Light" panose="020F0302020204030204" pitchFamily="34" charset="0"/>
                        </a:rPr>
                        <a:t>Khal Drogo</a:t>
                      </a:r>
                      <a:endParaRPr lang="en-CH" sz="12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a:latin typeface="Calibri Light" panose="020F0302020204030204" pitchFamily="34" charset="0"/>
                          <a:cs typeface="Calibri Light" panose="020F0302020204030204" pitchFamily="34" charset="0"/>
                        </a:rPr>
                        <a:t>Yes</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200" i="1" dirty="0">
                          <a:latin typeface="Calibri Light" panose="020F0302020204030204" pitchFamily="34" charset="0"/>
                          <a:cs typeface="Calibri Light" panose="020F0302020204030204" pitchFamily="34" charset="0"/>
                        </a:rPr>
                        <a:t>Yes</a:t>
                      </a:r>
                      <a:endParaRPr lang="en-CH" sz="12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4936088"/>
                  </a:ext>
                </a:extLst>
              </a:tr>
            </a:tbl>
          </a:graphicData>
        </a:graphic>
      </p:graphicFrame>
      <p:sp>
        <p:nvSpPr>
          <p:cNvPr id="17" name="TextBox 16">
            <a:extLst>
              <a:ext uri="{FF2B5EF4-FFF2-40B4-BE49-F238E27FC236}">
                <a16:creationId xmlns:a16="http://schemas.microsoft.com/office/drawing/2014/main" id="{F1E06A8A-7A1C-734A-CC65-6ECDB4248878}"/>
              </a:ext>
            </a:extLst>
          </p:cNvPr>
          <p:cNvSpPr txBox="1"/>
          <p:nvPr/>
        </p:nvSpPr>
        <p:spPr>
          <a:xfrm>
            <a:off x="897793" y="4716987"/>
            <a:ext cx="3611985" cy="646331"/>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b="1" dirty="0"/>
              <a:t>Log-linear ANOVA (Poisson)</a:t>
            </a:r>
          </a:p>
          <a:p>
            <a:r>
              <a:rPr lang="en-GB" dirty="0"/>
              <a:t>              LR </a:t>
            </a:r>
            <a:r>
              <a:rPr lang="en-GB" dirty="0" err="1"/>
              <a:t>Chisq</a:t>
            </a:r>
            <a:r>
              <a:rPr lang="en-GB" dirty="0"/>
              <a:t> </a:t>
            </a:r>
            <a:r>
              <a:rPr lang="en-GB" dirty="0" err="1"/>
              <a:t>Df</a:t>
            </a:r>
            <a:r>
              <a:rPr lang="en-GB" dirty="0"/>
              <a:t> </a:t>
            </a:r>
            <a:r>
              <a:rPr lang="en-GB" dirty="0" err="1"/>
              <a:t>Pr</a:t>
            </a:r>
            <a:r>
              <a:rPr lang="en-GB" dirty="0"/>
              <a:t>(&gt;</a:t>
            </a:r>
            <a:r>
              <a:rPr lang="en-GB" dirty="0" err="1"/>
              <a:t>Chisq</a:t>
            </a:r>
            <a:r>
              <a:rPr lang="en-GB" dirty="0"/>
              <a:t>)    </a:t>
            </a:r>
          </a:p>
          <a:p>
            <a:r>
              <a:rPr lang="en-GB" dirty="0" err="1"/>
              <a:t>Wedding:Death</a:t>
            </a:r>
            <a:r>
              <a:rPr lang="en-GB" dirty="0"/>
              <a:t>    0.327  1     0.5673    </a:t>
            </a:r>
          </a:p>
        </p:txBody>
      </p:sp>
      <p:sp>
        <p:nvSpPr>
          <p:cNvPr id="19" name="TextBox 18">
            <a:extLst>
              <a:ext uri="{FF2B5EF4-FFF2-40B4-BE49-F238E27FC236}">
                <a16:creationId xmlns:a16="http://schemas.microsoft.com/office/drawing/2014/main" id="{B063D6AB-1D38-5445-F27A-30912862A53A}"/>
              </a:ext>
            </a:extLst>
          </p:cNvPr>
          <p:cNvSpPr txBox="1"/>
          <p:nvPr/>
        </p:nvSpPr>
        <p:spPr>
          <a:xfrm>
            <a:off x="897793" y="3787960"/>
            <a:ext cx="3611985" cy="646331"/>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fr-FR" b="1" dirty="0" err="1"/>
              <a:t>Logit</a:t>
            </a:r>
            <a:r>
              <a:rPr lang="fr-FR" b="1" dirty="0"/>
              <a:t> ANOVA (Binomial)</a:t>
            </a:r>
          </a:p>
          <a:p>
            <a:r>
              <a:rPr lang="fr-FR" dirty="0"/>
              <a:t>              LR </a:t>
            </a:r>
            <a:r>
              <a:rPr lang="fr-FR" dirty="0" err="1"/>
              <a:t>Chisq</a:t>
            </a:r>
            <a:r>
              <a:rPr lang="fr-FR" dirty="0"/>
              <a:t> </a:t>
            </a:r>
            <a:r>
              <a:rPr lang="fr-FR" dirty="0" err="1"/>
              <a:t>Df</a:t>
            </a:r>
            <a:r>
              <a:rPr lang="fr-FR" dirty="0"/>
              <a:t> Pr(&gt;</a:t>
            </a:r>
            <a:r>
              <a:rPr lang="fr-FR" dirty="0" err="1"/>
              <a:t>Chisq</a:t>
            </a:r>
            <a:r>
              <a:rPr lang="fr-FR" dirty="0"/>
              <a:t>)</a:t>
            </a:r>
          </a:p>
          <a:p>
            <a:r>
              <a:rPr lang="fr-FR" err="1"/>
              <a:t>Wedding</a:t>
            </a:r>
            <a:r>
              <a:rPr lang="fr-FR"/>
              <a:t>          0.327  </a:t>
            </a:r>
            <a:r>
              <a:rPr lang="fr-FR" dirty="0"/>
              <a:t>1     0.5673</a:t>
            </a:r>
            <a:endParaRPr lang="en-GB" dirty="0"/>
          </a:p>
        </p:txBody>
      </p:sp>
      <p:sp>
        <p:nvSpPr>
          <p:cNvPr id="20" name="TextBox 19">
            <a:extLst>
              <a:ext uri="{FF2B5EF4-FFF2-40B4-BE49-F238E27FC236}">
                <a16:creationId xmlns:a16="http://schemas.microsoft.com/office/drawing/2014/main" id="{DF78DB36-6827-0326-042C-914A9A033EF4}"/>
              </a:ext>
            </a:extLst>
          </p:cNvPr>
          <p:cNvSpPr txBox="1"/>
          <p:nvPr/>
        </p:nvSpPr>
        <p:spPr>
          <a:xfrm>
            <a:off x="902575" y="2856229"/>
            <a:ext cx="3611985" cy="646331"/>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b="1" dirty="0"/>
              <a:t>Chi-squared test</a:t>
            </a:r>
          </a:p>
          <a:p>
            <a:r>
              <a:rPr lang="en-GB" dirty="0"/>
              <a:t>             X-squared </a:t>
            </a:r>
            <a:r>
              <a:rPr lang="en-GB" dirty="0" err="1"/>
              <a:t>Df</a:t>
            </a:r>
            <a:r>
              <a:rPr lang="en-GB" dirty="0"/>
              <a:t> </a:t>
            </a:r>
            <a:r>
              <a:rPr lang="en-GB" dirty="0" err="1"/>
              <a:t>Pr</a:t>
            </a:r>
            <a:r>
              <a:rPr lang="en-GB" dirty="0"/>
              <a:t>(&gt;</a:t>
            </a:r>
            <a:r>
              <a:rPr lang="en-GB" dirty="0" err="1"/>
              <a:t>Chisq</a:t>
            </a:r>
            <a:r>
              <a:rPr lang="en-GB" dirty="0"/>
              <a:t>)    </a:t>
            </a:r>
          </a:p>
          <a:p>
            <a:r>
              <a:rPr lang="en-GB" dirty="0" err="1"/>
              <a:t>Wedding:Death</a:t>
            </a:r>
            <a:r>
              <a:rPr lang="en-GB" dirty="0"/>
              <a:t>   0.0787  1     0.7789    </a:t>
            </a:r>
          </a:p>
        </p:txBody>
      </p:sp>
      <p:cxnSp>
        <p:nvCxnSpPr>
          <p:cNvPr id="22" name="Straight Arrow Connector 21">
            <a:extLst>
              <a:ext uri="{FF2B5EF4-FFF2-40B4-BE49-F238E27FC236}">
                <a16:creationId xmlns:a16="http://schemas.microsoft.com/office/drawing/2014/main" id="{D2B32BF3-389D-7481-AA4F-E2B7031B9664}"/>
              </a:ext>
            </a:extLst>
          </p:cNvPr>
          <p:cNvCxnSpPr>
            <a:stCxn id="20" idx="3"/>
            <a:endCxn id="3" idx="1"/>
          </p:cNvCxnSpPr>
          <p:nvPr/>
        </p:nvCxnSpPr>
        <p:spPr>
          <a:xfrm flipV="1">
            <a:off x="4514560" y="2957830"/>
            <a:ext cx="789351" cy="221565"/>
          </a:xfrm>
          <a:prstGeom prst="straightConnector1">
            <a:avLst/>
          </a:prstGeom>
          <a:ln w="19050">
            <a:solidFill>
              <a:srgbClr val="58B93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7E9EB213-E976-2256-DF8C-AEDC8057DEAA}"/>
              </a:ext>
            </a:extLst>
          </p:cNvPr>
          <p:cNvCxnSpPr>
            <a:cxnSpLocks/>
            <a:stCxn id="17" idx="3"/>
            <a:endCxn id="5" idx="1"/>
          </p:cNvCxnSpPr>
          <p:nvPr/>
        </p:nvCxnSpPr>
        <p:spPr>
          <a:xfrm>
            <a:off x="4509778" y="5040153"/>
            <a:ext cx="794134" cy="529927"/>
          </a:xfrm>
          <a:prstGeom prst="straightConnector1">
            <a:avLst/>
          </a:prstGeom>
          <a:ln w="19050">
            <a:solidFill>
              <a:srgbClr val="58B93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CE1559FF-E900-045A-A6C9-FF357434EFAE}"/>
              </a:ext>
            </a:extLst>
          </p:cNvPr>
          <p:cNvCxnSpPr>
            <a:cxnSpLocks/>
            <a:stCxn id="19" idx="3"/>
            <a:endCxn id="6" idx="1"/>
          </p:cNvCxnSpPr>
          <p:nvPr/>
        </p:nvCxnSpPr>
        <p:spPr>
          <a:xfrm flipV="1">
            <a:off x="4509778" y="4106419"/>
            <a:ext cx="3845720" cy="4707"/>
          </a:xfrm>
          <a:prstGeom prst="straightConnector1">
            <a:avLst/>
          </a:prstGeom>
          <a:ln w="19050">
            <a:solidFill>
              <a:srgbClr val="58B93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635291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25</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Which</a:t>
            </a:r>
            <a:r>
              <a:rPr lang="fr-CH" sz="3200" dirty="0">
                <a:solidFill>
                  <a:schemeClr val="tx2">
                    <a:lumMod val="75000"/>
                  </a:schemeClr>
                </a:solidFill>
                <a:latin typeface="Tw Cen MT" panose="020B0602020104020603" pitchFamily="34" charset="0"/>
              </a:rPr>
              <a:t> test </a:t>
            </a:r>
            <a:r>
              <a:rPr lang="fr-CH" sz="3200" dirty="0" err="1">
                <a:solidFill>
                  <a:schemeClr val="tx2">
                    <a:lumMod val="75000"/>
                  </a:schemeClr>
                </a:solidFill>
                <a:latin typeface="Tw Cen MT" panose="020B0602020104020603" pitchFamily="34" charset="0"/>
              </a:rPr>
              <a:t>is</a:t>
            </a:r>
            <a:r>
              <a:rPr lang="fr-CH" sz="3200" dirty="0">
                <a:solidFill>
                  <a:schemeClr val="tx2">
                    <a:lumMod val="75000"/>
                  </a:schemeClr>
                </a:solidFill>
                <a:latin typeface="Tw Cen MT" panose="020B0602020104020603" pitchFamily="34" charset="0"/>
              </a:rPr>
              <a:t> correct?</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Upon inspection, the logit and log-linear models produce identical test statistics. In fact, they are statistically equivalent likelihood ratio tests (LRT).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The classical chi-square analysis, by contrast, is running a Score test, and hence produces a different chi-square test statistic and p-value. An LRT equivalent of chi-square analysis has been proposed but is far less known by researchers, called the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G-squared test</a:t>
            </a:r>
            <a:r>
              <a:rPr lang="en-US" sz="1600" dirty="0">
                <a:latin typeface="Calibri Light" panose="020F0302020204030204" pitchFamily="34" charset="0"/>
                <a:ea typeface="Calibri Light" panose="020F0302020204030204" pitchFamily="34" charset="0"/>
                <a:cs typeface="Calibri Light" panose="020F0302020204030204" pitchFamily="34" charset="0"/>
              </a:rPr>
              <a:t>, or just G-test: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library(AMR)</a:t>
            </a: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a:t>
            </a:r>
            <a:r>
              <a:rPr lang="en-US" sz="1200" dirty="0" err="1">
                <a:latin typeface="Courier New" panose="02070309020205020404" pitchFamily="49" charset="0"/>
                <a:ea typeface="Calibri Light" panose="020F0302020204030204" pitchFamily="34" charset="0"/>
                <a:cs typeface="Courier New" panose="02070309020205020404" pitchFamily="49" charset="0"/>
              </a:rPr>
              <a:t>g.test</a:t>
            </a:r>
            <a:r>
              <a:rPr lang="en-US" sz="1200" dirty="0">
                <a:latin typeface="Courier New" panose="02070309020205020404" pitchFamily="49" charset="0"/>
                <a:ea typeface="Calibri Light" panose="020F0302020204030204" pitchFamily="34" charset="0"/>
                <a:cs typeface="Courier New" panose="02070309020205020404" pitchFamily="49" charset="0"/>
              </a:rPr>
              <a:t>(</a:t>
            </a:r>
            <a:r>
              <a:rPr lang="en-GB" sz="1200" dirty="0" err="1">
                <a:latin typeface="Courier New" panose="02070309020205020404" pitchFamily="49" charset="0"/>
                <a:ea typeface="Calibri Light" panose="020F0302020204030204" pitchFamily="34" charset="0"/>
                <a:cs typeface="Courier New" panose="02070309020205020404" pitchFamily="49" charset="0"/>
              </a:rPr>
              <a:t>xtabs</a:t>
            </a:r>
            <a:r>
              <a:rPr lang="en-GB" sz="1200" dirty="0">
                <a:latin typeface="Courier New" panose="02070309020205020404" pitchFamily="49" charset="0"/>
                <a:ea typeface="Calibri Light" panose="020F0302020204030204" pitchFamily="34" charset="0"/>
                <a:cs typeface="Courier New" panose="02070309020205020404" pitchFamily="49" charset="0"/>
              </a:rPr>
              <a:t>(~</a:t>
            </a:r>
            <a:r>
              <a:rPr lang="en-GB" sz="1200" dirty="0" err="1">
                <a:latin typeface="Courier New" panose="02070309020205020404" pitchFamily="49" charset="0"/>
                <a:ea typeface="Calibri Light" panose="020F0302020204030204" pitchFamily="34" charset="0"/>
                <a:cs typeface="Courier New" panose="02070309020205020404" pitchFamily="49" charset="0"/>
              </a:rPr>
              <a:t>Wedding+Death</a:t>
            </a:r>
            <a:r>
              <a:rPr lang="en-GB" sz="1200" dirty="0">
                <a:latin typeface="Courier New" panose="02070309020205020404" pitchFamily="49" charset="0"/>
                <a:ea typeface="Calibri Light" panose="020F0302020204030204" pitchFamily="34" charset="0"/>
                <a:cs typeface="Courier New" panose="02070309020205020404" pitchFamily="49" charset="0"/>
              </a:rPr>
              <a:t>, data=GOT)</a:t>
            </a:r>
            <a:r>
              <a:rPr lang="en-US" sz="1200" dirty="0">
                <a:latin typeface="Courier New" panose="02070309020205020404" pitchFamily="49" charset="0"/>
                <a:ea typeface="Calibri Light" panose="020F0302020204030204" pitchFamily="34" charset="0"/>
                <a:cs typeface="Courier New" panose="02070309020205020404" pitchFamily="49" charset="0"/>
              </a:rPr>
              <a: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As expected, we now obtain identical test statistics between all </a:t>
            </a:r>
            <a:r>
              <a:rPr lang="en-US" sz="1600">
                <a:latin typeface="Calibri Light" panose="020F0302020204030204" pitchFamily="34" charset="0"/>
                <a:ea typeface="Calibri Light" panose="020F0302020204030204" pitchFamily="34" charset="0"/>
                <a:cs typeface="Calibri Light" panose="020F0302020204030204" pitchFamily="34" charset="0"/>
              </a:rPr>
              <a:t>three analyses</a:t>
            </a:r>
            <a:r>
              <a:rPr lang="en-US" sz="1600" dirty="0">
                <a:latin typeface="Calibri Light" panose="020F0302020204030204" pitchFamily="34" charset="0"/>
                <a:ea typeface="Calibri Light" panose="020F0302020204030204" pitchFamily="34" charset="0"/>
                <a:cs typeface="Calibri Light" panose="020F0302020204030204" pitchFamily="34" charset="0"/>
              </a:rPr>
              <a:t>. In other words, any distinction between these three approaches is entirely illusory</a:t>
            </a:r>
            <a:r>
              <a:rPr lang="en-US" sz="1600">
                <a:latin typeface="Calibri Light" panose="020F0302020204030204" pitchFamily="34" charset="0"/>
                <a:ea typeface="Calibri Light" panose="020F0302020204030204" pitchFamily="34" charset="0"/>
                <a:cs typeface="Calibri Light" panose="020F0302020204030204" pitchFamily="34" charset="0"/>
              </a:rPr>
              <a:t>. For researchers, the choice of analysis may come down to </a:t>
            </a:r>
            <a:r>
              <a:rPr lang="en-US" sz="1600" dirty="0">
                <a:latin typeface="Calibri Light" panose="020F0302020204030204" pitchFamily="34" charset="0"/>
                <a:ea typeface="Calibri Light" panose="020F0302020204030204" pitchFamily="34" charset="0"/>
                <a:cs typeface="Calibri Light" panose="020F0302020204030204" pitchFamily="34" charset="0"/>
              </a:rPr>
              <a:t>practical convenience. The chi-square test is fast, while the log-linear produces a full breakdown of the 2×2 design.</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AE714903-3540-1C70-BE31-C2FD18F70A3B}"/>
              </a:ext>
            </a:extLst>
          </p:cNvPr>
          <p:cNvSpPr txBox="1"/>
          <p:nvPr/>
        </p:nvSpPr>
        <p:spPr>
          <a:xfrm>
            <a:off x="2207568" y="4077072"/>
            <a:ext cx="3960440" cy="830997"/>
          </a:xfrm>
          <a:prstGeom prst="rect">
            <a:avLst/>
          </a:prstGeom>
          <a:ln>
            <a:solidFill>
              <a:schemeClr val="tx1">
                <a:lumMod val="50000"/>
                <a:lumOff val="50000"/>
              </a:schemeClr>
            </a:solidFill>
            <a:prstDash val="dash"/>
          </a:ln>
        </p:spPr>
        <p:txBody>
          <a:bodyPr wrap="square">
            <a:spAutoFit/>
          </a:bodyPr>
          <a:lstStyle>
            <a:defPPr>
              <a:defRPr lang="en-US"/>
            </a:defPPr>
            <a:lvl1pPr>
              <a:defRPr sz="1200" b="1">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b="0" dirty="0"/>
              <a:t>G-test of independence</a:t>
            </a:r>
          </a:p>
          <a:p>
            <a:endParaRPr lang="en-GB" b="0" dirty="0"/>
          </a:p>
          <a:p>
            <a:r>
              <a:rPr lang="en-GB" b="0" dirty="0"/>
              <a:t>data:  </a:t>
            </a:r>
            <a:r>
              <a:rPr lang="en-GB" b="0" dirty="0" err="1"/>
              <a:t>xtabs</a:t>
            </a:r>
            <a:r>
              <a:rPr lang="en-GB" b="0" dirty="0"/>
              <a:t>(~</a:t>
            </a:r>
            <a:r>
              <a:rPr lang="en-GB" b="0" dirty="0" err="1"/>
              <a:t>Wedding+Death</a:t>
            </a:r>
            <a:r>
              <a:rPr lang="en-GB" b="0" dirty="0"/>
              <a:t>, data=GOT)</a:t>
            </a:r>
          </a:p>
          <a:p>
            <a:r>
              <a:rPr lang="en-GB" b="0" dirty="0"/>
              <a:t>X-squared </a:t>
            </a:r>
            <a:r>
              <a:rPr lang="en-GB" b="0"/>
              <a:t>= 0.327, </a:t>
            </a:r>
            <a:r>
              <a:rPr lang="en-GB" b="0" dirty="0"/>
              <a:t>p-value = 0.5673</a:t>
            </a:r>
          </a:p>
        </p:txBody>
      </p:sp>
      <p:cxnSp>
        <p:nvCxnSpPr>
          <p:cNvPr id="3" name="Straight Connector 2">
            <a:extLst>
              <a:ext uri="{FF2B5EF4-FFF2-40B4-BE49-F238E27FC236}">
                <a16:creationId xmlns:a16="http://schemas.microsoft.com/office/drawing/2014/main" id="{4B93EEE8-2833-7528-1F71-A8184B270243}"/>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EE1B921-6848-FFAB-D22D-B3112F82031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15350789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2. Binary logistic regression</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053FE56-E95B-4F0A-A599-814602743235}"/>
              </a:ext>
            </a:extLst>
          </p:cNvPr>
          <p:cNvSpPr txBox="1"/>
          <p:nvPr/>
        </p:nvSpPr>
        <p:spPr>
          <a:xfrm>
            <a:off x="4587390" y="4119462"/>
            <a:ext cx="3017236" cy="461665"/>
          </a:xfrm>
          <a:prstGeom prst="rect">
            <a:avLst/>
          </a:prstGeom>
          <a:noFill/>
        </p:spPr>
        <p:txBody>
          <a:bodyPr wrap="none" rtlCol="0">
            <a:spAutoFit/>
          </a:bodyPr>
          <a:lstStyle/>
          <a:p>
            <a:pPr algn="ctr"/>
            <a:r>
              <a:rPr lang="en-GB" sz="2400" i="1" dirty="0">
                <a:solidFill>
                  <a:schemeClr val="bg2">
                    <a:lumMod val="50000"/>
                  </a:schemeClr>
                </a:solidFill>
                <a:latin typeface="Tw Cen MT" panose="020B0602020104020603" pitchFamily="34" charset="0"/>
              </a:rPr>
              <a:t>B. Continuous predictor</a:t>
            </a:r>
          </a:p>
        </p:txBody>
      </p:sp>
      <p:sp>
        <p:nvSpPr>
          <p:cNvPr id="3" name="Slide Number Placeholder 2">
            <a:extLst>
              <a:ext uri="{FF2B5EF4-FFF2-40B4-BE49-F238E27FC236}">
                <a16:creationId xmlns:a16="http://schemas.microsoft.com/office/drawing/2014/main" id="{26980DDD-BE53-4F46-BA9E-90C60CBE9D5F}"/>
              </a:ext>
            </a:extLst>
          </p:cNvPr>
          <p:cNvSpPr>
            <a:spLocks noGrp="1"/>
          </p:cNvSpPr>
          <p:nvPr>
            <p:ph type="sldNum" sz="quarter" idx="12"/>
          </p:nvPr>
        </p:nvSpPr>
        <p:spPr/>
        <p:txBody>
          <a:bodyPr/>
          <a:lstStyle/>
          <a:p>
            <a:fld id="{C1FDBBE5-22A6-4526-9CE2-8F57881DBE87}" type="slidenum">
              <a:rPr lang="en-GB" smtClean="0"/>
              <a:t>26</a:t>
            </a:fld>
            <a:endParaRPr lang="en-GB"/>
          </a:p>
        </p:txBody>
      </p:sp>
    </p:spTree>
    <p:extLst>
      <p:ext uri="{BB962C8B-B14F-4D97-AF65-F5344CB8AC3E}">
        <p14:creationId xmlns:p14="http://schemas.microsoft.com/office/powerpoint/2010/main" val="25921060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27</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Continuous</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predictors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The GOT data has many interesting continuous variables, such as </a:t>
            </a:r>
            <a:br>
              <a:rPr lang="en-US" sz="1600" dirty="0">
                <a:latin typeface="Calibri Light" panose="020F0302020204030204" pitchFamily="34" charset="0"/>
                <a:ea typeface="Calibri Light" panose="020F0302020204030204" pitchFamily="34" charset="0"/>
                <a:cs typeface="Calibri Light" panose="020F0302020204030204" pitchFamily="34" charset="0"/>
              </a:rPr>
            </a:br>
            <a:r>
              <a:rPr lang="en-US" sz="1600" dirty="0">
                <a:latin typeface="Calibri Light" panose="020F0302020204030204" pitchFamily="34" charset="0"/>
                <a:ea typeface="Calibri Light" panose="020F0302020204030204" pitchFamily="34" charset="0"/>
                <a:cs typeface="Calibri Light" panose="020F0302020204030204" pitchFamily="34" charset="0"/>
              </a:rPr>
              <a:t>the character's age, how many </a:t>
            </a:r>
            <a:r>
              <a:rPr lang="en-US" sz="1600">
                <a:latin typeface="Calibri Light" panose="020F0302020204030204" pitchFamily="34" charset="0"/>
                <a:ea typeface="Calibri Light" panose="020F0302020204030204" pitchFamily="34" charset="0"/>
                <a:cs typeface="Calibri Light" panose="020F0302020204030204" pitchFamily="34" charset="0"/>
              </a:rPr>
              <a:t>regions they have </a:t>
            </a:r>
            <a:r>
              <a:rPr lang="en-US" sz="1600" dirty="0">
                <a:latin typeface="Calibri Light" panose="020F0302020204030204" pitchFamily="34" charset="0"/>
                <a:ea typeface="Calibri Light" panose="020F0302020204030204" pitchFamily="34" charset="0"/>
                <a:cs typeface="Calibri Light" panose="020F0302020204030204" pitchFamily="34" charset="0"/>
              </a:rPr>
              <a:t>visited, how many </a:t>
            </a:r>
            <a:br>
              <a:rPr lang="en-US" sz="1600" dirty="0">
                <a:latin typeface="Calibri Light" panose="020F0302020204030204" pitchFamily="34" charset="0"/>
                <a:ea typeface="Calibri Light" panose="020F0302020204030204" pitchFamily="34" charset="0"/>
                <a:cs typeface="Calibri Light" panose="020F0302020204030204" pitchFamily="34" charset="0"/>
              </a:rPr>
            </a:br>
            <a:r>
              <a:rPr lang="en-US" sz="1600" dirty="0">
                <a:latin typeface="Calibri Light" panose="020F0302020204030204" pitchFamily="34" charset="0"/>
                <a:ea typeface="Calibri Light" panose="020F0302020204030204" pitchFamily="34" charset="0"/>
                <a:cs typeface="Calibri Light" panose="020F0302020204030204" pitchFamily="34" charset="0"/>
              </a:rPr>
              <a:t>major battles they participated in, and their (approximate) number </a:t>
            </a:r>
            <a:br>
              <a:rPr lang="en-US" sz="1600" dirty="0">
                <a:latin typeface="Calibri Light" panose="020F0302020204030204" pitchFamily="34" charset="0"/>
                <a:ea typeface="Calibri Light" panose="020F0302020204030204" pitchFamily="34" charset="0"/>
                <a:cs typeface="Calibri Light" panose="020F0302020204030204" pitchFamily="34" charset="0"/>
              </a:rPr>
            </a:br>
            <a:r>
              <a:rPr lang="en-US" sz="1600" dirty="0">
                <a:latin typeface="Calibri Light" panose="020F0302020204030204" pitchFamily="34" charset="0"/>
                <a:ea typeface="Calibri Light" panose="020F0302020204030204" pitchFamily="34" charset="0"/>
                <a:cs typeface="Calibri Light" panose="020F0302020204030204" pitchFamily="34" charset="0"/>
              </a:rPr>
              <a:t>of kills.</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Let us have a look if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character age </a:t>
            </a:r>
            <a:r>
              <a:rPr lang="en-US" sz="1600" dirty="0">
                <a:latin typeface="Calibri Light" panose="020F0302020204030204" pitchFamily="34" charset="0"/>
                <a:ea typeface="Calibri Light" panose="020F0302020204030204" pitchFamily="34" charset="0"/>
                <a:cs typeface="Calibri Light" panose="020F0302020204030204" pitchFamily="34" charset="0"/>
              </a:rPr>
              <a:t>(Age) predicts the probability of death, using a logistic regression model.</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In real life, a strong relationship between age and death </a:t>
            </a:r>
            <a:r>
              <a:rPr lang="en-US" sz="1600">
                <a:latin typeface="Calibri Light" panose="020F0302020204030204" pitchFamily="34" charset="0"/>
                <a:ea typeface="Calibri Light" panose="020F0302020204030204" pitchFamily="34" charset="0"/>
                <a:cs typeface="Calibri Light" panose="020F0302020204030204" pitchFamily="34" charset="0"/>
              </a:rPr>
              <a:t>is obviously expected</a:t>
            </a:r>
            <a:r>
              <a:rPr lang="en-US" sz="1600" dirty="0">
                <a:latin typeface="Calibri Light" panose="020F0302020204030204" pitchFamily="34" charset="0"/>
                <a:ea typeface="Calibri Light" panose="020F0302020204030204" pitchFamily="34" charset="0"/>
                <a:cs typeface="Calibri Light" panose="020F0302020204030204" pitchFamily="34" charset="0"/>
              </a:rPr>
              <a:t>. GOT takes place over a span of 8-10 years, on the other hand, during which other factors may influence death more strongly.</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Inspecting the data, we immediately have a problem in that several characters have extreme ages of over 400 and 10,000 years (Melisandre and The Night King). We will drop these observations as outliers for the analysis.</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875438A1-6E5A-8E09-4514-7F20E939793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96200" y="255215"/>
            <a:ext cx="3976700" cy="22368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444544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28</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Continuous</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predictors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Structurally speaking, our new model retains a similar form as for the Wedding analysis:</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Running this in R is now straightforward:</a:t>
            </a:r>
          </a:p>
          <a:p>
            <a:pPr marL="0" indent="0">
              <a:buNone/>
            </a:pP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GB" sz="1200" dirty="0">
                <a:latin typeface="Courier New" panose="02070309020205020404" pitchFamily="49" charset="0"/>
                <a:ea typeface="Calibri Light" panose="020F0302020204030204" pitchFamily="34" charset="0"/>
                <a:cs typeface="Courier New" panose="02070309020205020404" pitchFamily="49" charset="0"/>
              </a:rPr>
              <a:t>	model &lt;- </a:t>
            </a:r>
            <a:r>
              <a:rPr lang="en-GB" sz="1200" dirty="0" err="1">
                <a:latin typeface="Courier New" panose="02070309020205020404" pitchFamily="49" charset="0"/>
                <a:ea typeface="Calibri Light" panose="020F0302020204030204" pitchFamily="34" charset="0"/>
                <a:cs typeface="Courier New" panose="02070309020205020404" pitchFamily="49" charset="0"/>
              </a:rPr>
              <a:t>glm</a:t>
            </a:r>
            <a:r>
              <a:rPr lang="en-GB" sz="1200" dirty="0">
                <a:latin typeface="Courier New" panose="02070309020205020404" pitchFamily="49" charset="0"/>
                <a:ea typeface="Calibri Light" panose="020F0302020204030204" pitchFamily="34" charset="0"/>
                <a:cs typeface="Courier New" panose="02070309020205020404" pitchFamily="49" charset="0"/>
              </a:rPr>
              <a:t>(</a:t>
            </a:r>
            <a:r>
              <a:rPr lang="en-GB" sz="1200" dirty="0" err="1">
                <a:latin typeface="Courier New" panose="02070309020205020404" pitchFamily="49" charset="0"/>
                <a:ea typeface="Calibri Light" panose="020F0302020204030204" pitchFamily="34" charset="0"/>
                <a:cs typeface="Courier New" panose="02070309020205020404" pitchFamily="49" charset="0"/>
              </a:rPr>
              <a:t>Death~Age</a:t>
            </a:r>
            <a:r>
              <a:rPr lang="en-GB" sz="1200" dirty="0">
                <a:latin typeface="Courier New" panose="02070309020205020404" pitchFamily="49" charset="0"/>
                <a:ea typeface="Calibri Light" panose="020F0302020204030204" pitchFamily="34" charset="0"/>
                <a:cs typeface="Courier New" panose="02070309020205020404" pitchFamily="49" charset="0"/>
              </a:rPr>
              <a:t>, data=GOT, family=binomial, </a:t>
            </a:r>
            <a:r>
              <a:rPr lang="en-GB" sz="1200" b="1" dirty="0">
                <a:solidFill>
                  <a:srgbClr val="FF0000"/>
                </a:solidFill>
                <a:latin typeface="Courier New" panose="02070309020205020404" pitchFamily="49" charset="0"/>
                <a:ea typeface="Calibri Light" panose="020F0302020204030204" pitchFamily="34" charset="0"/>
                <a:cs typeface="Courier New" panose="02070309020205020404" pitchFamily="49" charset="0"/>
              </a:rPr>
              <a:t>subset=Age&lt;400</a:t>
            </a:r>
            <a:r>
              <a:rPr lang="en-GB" sz="1200" dirty="0">
                <a:latin typeface="Courier New" panose="02070309020205020404" pitchFamily="49" charset="0"/>
                <a:ea typeface="Calibri Light" panose="020F0302020204030204" pitchFamily="34" charset="0"/>
                <a:cs typeface="Courier New" panose="02070309020205020404" pitchFamily="49" charset="0"/>
              </a:rPr>
              <a:t>)</a:t>
            </a:r>
          </a:p>
          <a:p>
            <a:pPr marL="0" indent="0">
              <a:buNone/>
            </a:pPr>
            <a:r>
              <a:rPr lang="en-GB" sz="1200" dirty="0">
                <a:latin typeface="Courier New" panose="02070309020205020404" pitchFamily="49" charset="0"/>
                <a:ea typeface="Calibri Light" panose="020F0302020204030204" pitchFamily="34" charset="0"/>
                <a:cs typeface="Courier New" panose="02070309020205020404" pitchFamily="49" charset="0"/>
              </a:rPr>
              <a:t>	summary(model)</a:t>
            </a:r>
            <a:endParaRPr lang="en-US" sz="1200" dirty="0">
              <a:latin typeface="Courier New" panose="02070309020205020404" pitchFamily="49" charset="0"/>
              <a:ea typeface="Calibri Light" panose="020F0302020204030204" pitchFamily="34" charset="0"/>
              <a:cs typeface="Courier New" panose="02070309020205020404" pitchFamily="49" charset="0"/>
            </a:endParaRPr>
          </a:p>
          <a:p>
            <a:pPr marL="0" indent="0">
              <a:buNone/>
            </a:pP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What is the interpretation of the intercept and Age parameters?</a:t>
            </a:r>
          </a:p>
          <a:p>
            <a:endParaRPr lang="en-US" sz="1600"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B19CAF25-481A-5E75-A83C-FEA95DEFD997}"/>
              </a:ext>
            </a:extLst>
          </p:cNvPr>
          <p:cNvSpPr txBox="1"/>
          <p:nvPr/>
        </p:nvSpPr>
        <p:spPr>
          <a:xfrm>
            <a:off x="2207568" y="4532927"/>
            <a:ext cx="6336704" cy="1200329"/>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dirty="0"/>
              <a:t>Coefficients:</a:t>
            </a:r>
          </a:p>
          <a:p>
            <a:r>
              <a:rPr lang="en-GB" dirty="0"/>
              <a:t>            Estimate Std. Error z value </a:t>
            </a:r>
            <a:r>
              <a:rPr lang="en-GB" dirty="0" err="1"/>
              <a:t>Pr</a:t>
            </a:r>
            <a:r>
              <a:rPr lang="en-GB" dirty="0"/>
              <a:t>(&gt;|z|)</a:t>
            </a:r>
          </a:p>
          <a:p>
            <a:r>
              <a:rPr lang="en-GB" dirty="0"/>
              <a:t>(Intercept) 0.389409   0.352159   1.106    0.269</a:t>
            </a:r>
          </a:p>
          <a:p>
            <a:r>
              <a:rPr lang="en-GB" b="1" dirty="0">
                <a:solidFill>
                  <a:srgbClr val="FF0000"/>
                </a:solidFill>
              </a:rPr>
              <a:t>Age         0.010061   0.008478   1.187    0.235</a:t>
            </a:r>
          </a:p>
          <a:p>
            <a:r>
              <a:rPr lang="en-GB" dirty="0"/>
              <a:t>---</a:t>
            </a:r>
          </a:p>
          <a:p>
            <a:r>
              <a:rPr lang="en-GB" dirty="0" err="1"/>
              <a:t>Signif</a:t>
            </a:r>
            <a:r>
              <a:rPr lang="en-GB" dirty="0"/>
              <a:t>. codes:  0 ‘***’ 0.001 ‘**’ 0.01 ‘*’ 0.05 ‘.’ 0.1 ‘ ’ 1</a:t>
            </a:r>
            <a:endParaRPr lang="en-CH" dirty="0"/>
          </a:p>
        </p:txBody>
      </p:sp>
      <p:grpSp>
        <p:nvGrpSpPr>
          <p:cNvPr id="6" name="Group 5">
            <a:extLst>
              <a:ext uri="{FF2B5EF4-FFF2-40B4-BE49-F238E27FC236}">
                <a16:creationId xmlns:a16="http://schemas.microsoft.com/office/drawing/2014/main" id="{A4DD988E-13C1-549F-E753-BF17B3C25081}"/>
              </a:ext>
            </a:extLst>
          </p:cNvPr>
          <p:cNvGrpSpPr/>
          <p:nvPr/>
        </p:nvGrpSpPr>
        <p:grpSpPr>
          <a:xfrm>
            <a:off x="3287688" y="2325073"/>
            <a:ext cx="3947758" cy="733149"/>
            <a:chOff x="2167948" y="2519414"/>
            <a:chExt cx="3947758" cy="733149"/>
          </a:xfrm>
        </p:grpSpPr>
        <p:sp>
          <p:nvSpPr>
            <p:cNvPr id="7" name="TextBox 6">
              <a:extLst>
                <a:ext uri="{FF2B5EF4-FFF2-40B4-BE49-F238E27FC236}">
                  <a16:creationId xmlns:a16="http://schemas.microsoft.com/office/drawing/2014/main" id="{3839320F-4870-A0F1-2E50-10385295A29B}"/>
                </a:ext>
              </a:extLst>
            </p:cNvPr>
            <p:cNvSpPr txBox="1"/>
            <p:nvPr/>
          </p:nvSpPr>
          <p:spPr>
            <a:xfrm>
              <a:off x="3287688" y="2685934"/>
              <a:ext cx="2828018" cy="400110"/>
            </a:xfrm>
            <a:prstGeom prst="rect">
              <a:avLst/>
            </a:prstGeom>
            <a:noFill/>
          </p:spPr>
          <p:txBody>
            <a:bodyPr wrap="none" rtlCol="0">
              <a:spAutoFit/>
            </a:bodyPr>
            <a:lstStyle/>
            <a:p>
              <a:r>
                <a:rPr lang="en-US" sz="2000" dirty="0">
                  <a:latin typeface="Cambria Math" panose="02040503050406030204" pitchFamily="18" charset="0"/>
                  <a:ea typeface="Cambria Math" panose="02040503050406030204" pitchFamily="18" charset="0"/>
                  <a:cs typeface="Times New Roman" panose="02020603050405020304" pitchFamily="18" charset="0"/>
                </a:rPr>
                <a:t>	=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0</a:t>
              </a:r>
              <a:r>
                <a:rPr lang="en-US"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20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1</a:t>
              </a:r>
              <a:r>
                <a:rPr lang="en-US" sz="20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Age</a:t>
              </a:r>
              <a:endParaRPr lang="en-GB" sz="2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0A37D825-4DDF-8EB9-BE37-FAD703235F05}"/>
                    </a:ext>
                  </a:extLst>
                </p:cNvPr>
                <p:cNvSpPr txBox="1"/>
                <p:nvPr/>
              </p:nvSpPr>
              <p:spPr>
                <a:xfrm>
                  <a:off x="2167948" y="2519414"/>
                  <a:ext cx="1993388" cy="7331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sz="2000" b="0" i="0" smtClean="0">
                            <a:solidFill>
                              <a:srgbClr val="0070C0"/>
                            </a:solidFill>
                            <a:latin typeface="Cambria Math" panose="02040503050406030204" pitchFamily="18" charset="0"/>
                            <a:cs typeface="Calibri Light" panose="020F0302020204030204" pitchFamily="34" charset="0"/>
                          </a:rPr>
                          <m:t>log</m:t>
                        </m:r>
                        <m:r>
                          <a:rPr lang="en-GB" sz="2000" b="0" i="1" smtClean="0">
                            <a:solidFill>
                              <a:srgbClr val="0070C0"/>
                            </a:solidFill>
                            <a:latin typeface="Cambria Math" panose="02040503050406030204" pitchFamily="18" charset="0"/>
                            <a:cs typeface="Calibri Light" panose="020F0302020204030204" pitchFamily="34" charset="0"/>
                          </a:rPr>
                          <m:t>⁡(</m:t>
                        </m:r>
                        <m:f>
                          <m:fPr>
                            <m:ctrlPr>
                              <a:rPr lang="en-GB" sz="2000" b="0" i="1" smtClean="0">
                                <a:solidFill>
                                  <a:srgbClr val="0070C0"/>
                                </a:solidFill>
                                <a:latin typeface="Cambria Math" panose="02040503050406030204" pitchFamily="18" charset="0"/>
                                <a:cs typeface="Calibri Light" panose="020F0302020204030204" pitchFamily="34" charset="0"/>
                              </a:rPr>
                            </m:ctrlPr>
                          </m:fPr>
                          <m:num>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num>
                          <m:den>
                            <m:r>
                              <a:rPr lang="en-GB" sz="2000" b="0" i="1" smtClean="0">
                                <a:solidFill>
                                  <a:srgbClr val="0070C0"/>
                                </a:solidFill>
                                <a:latin typeface="Cambria Math" panose="02040503050406030204" pitchFamily="18" charset="0"/>
                                <a:cs typeface="Calibri Light" panose="020F0302020204030204" pitchFamily="34" charset="0"/>
                              </a:rPr>
                              <m:t>1−</m:t>
                            </m:r>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den>
                        </m:f>
                        <m:r>
                          <a:rPr lang="en-GB" sz="2000" b="0" i="1" smtClean="0">
                            <a:solidFill>
                              <a:srgbClr val="0070C0"/>
                            </a:solidFill>
                            <a:latin typeface="Cambria Math" panose="02040503050406030204" pitchFamily="18" charset="0"/>
                            <a:cs typeface="Calibri Light" panose="020F0302020204030204" pitchFamily="34" charset="0"/>
                          </a:rPr>
                          <m:t>)</m:t>
                        </m:r>
                      </m:oMath>
                    </m:oMathPara>
                  </a14:m>
                  <a:endParaRPr lang="fr-CH" sz="2000" dirty="0">
                    <a:solidFill>
                      <a:srgbClr val="0070C0"/>
                    </a:solidFill>
                    <a:latin typeface="Calibri Light" panose="020F0302020204030204" pitchFamily="34" charset="0"/>
                    <a:cs typeface="Calibri Light" panose="020F0302020204030204" pitchFamily="34" charset="0"/>
                  </a:endParaRPr>
                </a:p>
              </p:txBody>
            </p:sp>
          </mc:Choice>
          <mc:Fallback xmlns="">
            <p:sp>
              <p:nvSpPr>
                <p:cNvPr id="9" name="TextBox 8">
                  <a:extLst>
                    <a:ext uri="{FF2B5EF4-FFF2-40B4-BE49-F238E27FC236}">
                      <a16:creationId xmlns:a16="http://schemas.microsoft.com/office/drawing/2014/main" id="{442B04D6-A020-F859-ABF0-C3D19CB44F9D}"/>
                    </a:ext>
                  </a:extLst>
                </p:cNvPr>
                <p:cNvSpPr txBox="1">
                  <a:spLocks noRot="1" noChangeAspect="1" noMove="1" noResize="1" noEditPoints="1" noAdjustHandles="1" noChangeArrowheads="1" noChangeShapeType="1" noTextEdit="1"/>
                </p:cNvSpPr>
                <p:nvPr/>
              </p:nvSpPr>
              <p:spPr>
                <a:xfrm>
                  <a:off x="2167948" y="2519414"/>
                  <a:ext cx="1993388" cy="733149"/>
                </a:xfrm>
                <a:prstGeom prst="rect">
                  <a:avLst/>
                </a:prstGeom>
                <a:blipFill>
                  <a:blip r:embed="rId2"/>
                  <a:stretch>
                    <a:fillRect/>
                  </a:stretch>
                </a:blipFill>
              </p:spPr>
              <p:txBody>
                <a:bodyPr/>
                <a:lstStyle/>
                <a:p>
                  <a:r>
                    <a:rPr lang="en-GB">
                      <a:noFill/>
                    </a:rPr>
                    <a:t> </a:t>
                  </a:r>
                </a:p>
              </p:txBody>
            </p:sp>
          </mc:Fallback>
        </mc:AlternateContent>
      </p:grpSp>
      <p:cxnSp>
        <p:nvCxnSpPr>
          <p:cNvPr id="5" name="Straight Connector 4">
            <a:extLst>
              <a:ext uri="{FF2B5EF4-FFF2-40B4-BE49-F238E27FC236}">
                <a16:creationId xmlns:a16="http://schemas.microsoft.com/office/drawing/2014/main" id="{9642B9F0-6BBD-5ABF-281A-74CA9898EAA4}"/>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95A0EDCE-D28B-D4AB-9FE1-43EEFAA1D77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441172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29</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Continuous</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predictors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The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intercept is non-sensical </a:t>
            </a:r>
            <a:r>
              <a:rPr lang="en-US" sz="1600" dirty="0">
                <a:latin typeface="Calibri Light" panose="020F0302020204030204" pitchFamily="34" charset="0"/>
                <a:ea typeface="Calibri Light" panose="020F0302020204030204" pitchFamily="34" charset="0"/>
                <a:cs typeface="Calibri Light" panose="020F0302020204030204" pitchFamily="34" charset="0"/>
              </a:rPr>
              <a:t>in this model, since it </a:t>
            </a:r>
            <a:br>
              <a:rPr lang="en-US" sz="1600" dirty="0">
                <a:latin typeface="Calibri Light" panose="020F0302020204030204" pitchFamily="34" charset="0"/>
                <a:ea typeface="Calibri Light" panose="020F0302020204030204" pitchFamily="34" charset="0"/>
                <a:cs typeface="Calibri Light" panose="020F0302020204030204" pitchFamily="34" charset="0"/>
              </a:rPr>
            </a:br>
            <a:r>
              <a:rPr lang="en-US" sz="1600" dirty="0">
                <a:latin typeface="Calibri Light" panose="020F0302020204030204" pitchFamily="34" charset="0"/>
                <a:ea typeface="Calibri Light" panose="020F0302020204030204" pitchFamily="34" charset="0"/>
                <a:cs typeface="Calibri Light" panose="020F0302020204030204" pitchFamily="34" charset="0"/>
              </a:rPr>
              <a:t>reflects the mean log-odds of death versus survival </a:t>
            </a:r>
            <a:br>
              <a:rPr lang="en-US" sz="1600" dirty="0">
                <a:latin typeface="Calibri Light" panose="020F0302020204030204" pitchFamily="34" charset="0"/>
                <a:ea typeface="Calibri Light" panose="020F0302020204030204" pitchFamily="34" charset="0"/>
                <a:cs typeface="Calibri Light" panose="020F0302020204030204" pitchFamily="34" charset="0"/>
              </a:rPr>
            </a:br>
            <a:r>
              <a:rPr lang="en-US" sz="1600" dirty="0">
                <a:latin typeface="Calibri Light" panose="020F0302020204030204" pitchFamily="34" charset="0"/>
                <a:ea typeface="Calibri Light" panose="020F0302020204030204" pitchFamily="34" charset="0"/>
                <a:cs typeface="Calibri Light" panose="020F0302020204030204" pitchFamily="34" charset="0"/>
              </a:rPr>
              <a:t>when Age=0.</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As an exercise, we can still calculate that this translates to an odds of exp(0.389)=1.49, which is far less than the marginal death odds of 2.2. Likewise, the intercept translates to a death probability of 59.8% at Age=0, which is again less than the marginal death probability of 68.8%.</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For the Age parameter, it appears we have a positive association. Specifically, for a 1-unit increase in Age (=1 year), the log-odds of death versus survival are expected to increase by 0.01. How does this translate to an odds scale?</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Recall again </a:t>
            </a:r>
            <a:r>
              <a:rPr lang="en-US" sz="1600">
                <a:latin typeface="Calibri Light" panose="020F0302020204030204" pitchFamily="34" charset="0"/>
                <a:ea typeface="Calibri Light" panose="020F0302020204030204" pitchFamily="34" charset="0"/>
                <a:cs typeface="Calibri Light" panose="020F0302020204030204" pitchFamily="34" charset="0"/>
              </a:rPr>
              <a:t>that the logarithmic function turns </a:t>
            </a:r>
            <a:r>
              <a:rPr lang="en-US" sz="1600" dirty="0">
                <a:latin typeface="Calibri Light" panose="020F0302020204030204" pitchFamily="34" charset="0"/>
                <a:ea typeface="Calibri Light" panose="020F0302020204030204" pitchFamily="34" charset="0"/>
                <a:cs typeface="Calibri Light" panose="020F0302020204030204" pitchFamily="34" charset="0"/>
              </a:rPr>
              <a:t>addition into multiplication. Therefore, we can state that, </a:t>
            </a:r>
            <a:r>
              <a:rPr lang="en-US" sz="16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for a 1-year increase in Age, the odds of death versus survival are expected to </a:t>
            </a:r>
            <a:r>
              <a:rPr lang="en-US" sz="1600" b="1" i="1"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multiply</a:t>
            </a:r>
            <a:r>
              <a:rPr lang="en-US" sz="16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 by exp(0.01)=1.01</a:t>
            </a:r>
            <a:r>
              <a:rPr lang="en-US" sz="1600" dirty="0">
                <a:latin typeface="Calibri Light" panose="020F0302020204030204" pitchFamily="34" charset="0"/>
                <a:ea typeface="Calibri Light" panose="020F0302020204030204" pitchFamily="34" charset="0"/>
                <a:cs typeface="Calibri Light" panose="020F0302020204030204" pitchFamily="34" charset="0"/>
              </a:rPr>
              <a:t>. This statement implies an odds-ratio of Age × Death. However, such a general 2×2 table does not exist in our data, or does it…?</a:t>
            </a:r>
          </a:p>
        </p:txBody>
      </p:sp>
      <p:sp>
        <p:nvSpPr>
          <p:cNvPr id="3" name="TextBox 2">
            <a:extLst>
              <a:ext uri="{FF2B5EF4-FFF2-40B4-BE49-F238E27FC236}">
                <a16:creationId xmlns:a16="http://schemas.microsoft.com/office/drawing/2014/main" id="{B19CAF25-481A-5E75-A83C-FEA95DEFD997}"/>
              </a:ext>
            </a:extLst>
          </p:cNvPr>
          <p:cNvSpPr txBox="1"/>
          <p:nvPr/>
        </p:nvSpPr>
        <p:spPr>
          <a:xfrm>
            <a:off x="6333220" y="1600200"/>
            <a:ext cx="4677137" cy="830997"/>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dirty="0"/>
              <a:t>Coefficients:</a:t>
            </a:r>
          </a:p>
          <a:p>
            <a:r>
              <a:rPr lang="en-GB" dirty="0"/>
              <a:t>            Estimate Std. Error z value </a:t>
            </a:r>
            <a:r>
              <a:rPr lang="en-GB" dirty="0" err="1"/>
              <a:t>Pr</a:t>
            </a:r>
            <a:r>
              <a:rPr lang="en-GB" dirty="0"/>
              <a:t>(&gt;|z|)</a:t>
            </a:r>
          </a:p>
          <a:p>
            <a:r>
              <a:rPr lang="en-GB" dirty="0"/>
              <a:t>(Intercept) 0.389409   0.352159   1.106    0.269</a:t>
            </a:r>
          </a:p>
          <a:p>
            <a:r>
              <a:rPr lang="en-GB" b="1" dirty="0">
                <a:solidFill>
                  <a:srgbClr val="FF0000"/>
                </a:solidFill>
              </a:rPr>
              <a:t>Age         0.010061   0.008478   1.187    0.235</a:t>
            </a:r>
          </a:p>
        </p:txBody>
      </p:sp>
      <p:cxnSp>
        <p:nvCxnSpPr>
          <p:cNvPr id="5" name="Straight Connector 4">
            <a:extLst>
              <a:ext uri="{FF2B5EF4-FFF2-40B4-BE49-F238E27FC236}">
                <a16:creationId xmlns:a16="http://schemas.microsoft.com/office/drawing/2014/main" id="{D7DBF041-6C6B-12E5-FC2F-648A0AB87570}"/>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E373CCA-9801-3C35-7C9F-4A195F103AE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22313900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769877"/>
            <a:ext cx="9145017"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2. Binary logistic regression</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3573017"/>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4509121"/>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053FE56-E95B-4F0A-A599-814602743235}"/>
              </a:ext>
            </a:extLst>
          </p:cNvPr>
          <p:cNvSpPr txBox="1"/>
          <p:nvPr/>
        </p:nvSpPr>
        <p:spPr>
          <a:xfrm>
            <a:off x="4562123" y="4767535"/>
            <a:ext cx="3067763" cy="461665"/>
          </a:xfrm>
          <a:prstGeom prst="rect">
            <a:avLst/>
          </a:prstGeom>
          <a:noFill/>
        </p:spPr>
        <p:txBody>
          <a:bodyPr wrap="none" rtlCol="0">
            <a:spAutoFit/>
          </a:bodyPr>
          <a:lstStyle/>
          <a:p>
            <a:pPr algn="ctr"/>
            <a:r>
              <a:rPr lang="en-GB" sz="2400" i="1" dirty="0">
                <a:solidFill>
                  <a:schemeClr val="bg2">
                    <a:lumMod val="50000"/>
                  </a:schemeClr>
                </a:solidFill>
                <a:latin typeface="Tw Cen MT" panose="020B0602020104020603" pitchFamily="34" charset="0"/>
              </a:rPr>
              <a:t>A</a:t>
            </a:r>
            <a:r>
              <a:rPr lang="en-GB" sz="2400" i="1">
                <a:solidFill>
                  <a:schemeClr val="bg2">
                    <a:lumMod val="50000"/>
                  </a:schemeClr>
                </a:solidFill>
                <a:latin typeface="Tw Cen MT" panose="020B0602020104020603" pitchFamily="34" charset="0"/>
              </a:rPr>
              <a:t>. Two-group difference</a:t>
            </a:r>
            <a:endParaRPr lang="en-GB" sz="2400" i="1" dirty="0">
              <a:solidFill>
                <a:schemeClr val="bg2">
                  <a:lumMod val="50000"/>
                </a:schemeClr>
              </a:solidFill>
              <a:latin typeface="Tw Cen MT" panose="020B0602020104020603" pitchFamily="34" charset="0"/>
            </a:endParaRPr>
          </a:p>
        </p:txBody>
      </p:sp>
      <p:sp>
        <p:nvSpPr>
          <p:cNvPr id="3" name="Slide Number Placeholder 2">
            <a:extLst>
              <a:ext uri="{FF2B5EF4-FFF2-40B4-BE49-F238E27FC236}">
                <a16:creationId xmlns:a16="http://schemas.microsoft.com/office/drawing/2014/main" id="{26980DDD-BE53-4F46-BA9E-90C60CBE9D5F}"/>
              </a:ext>
            </a:extLst>
          </p:cNvPr>
          <p:cNvSpPr>
            <a:spLocks noGrp="1"/>
          </p:cNvSpPr>
          <p:nvPr>
            <p:ph type="sldNum" sz="quarter" idx="12"/>
          </p:nvPr>
        </p:nvSpPr>
        <p:spPr/>
        <p:txBody>
          <a:bodyPr/>
          <a:lstStyle/>
          <a:p>
            <a:fld id="{C1FDBBE5-22A6-4526-9CE2-8F57881DBE87}" type="slidenum">
              <a:rPr lang="en-GB" smtClean="0"/>
              <a:t>3</a:t>
            </a:fld>
            <a:endParaRPr lang="en-GB"/>
          </a:p>
        </p:txBody>
      </p:sp>
      <p:pic>
        <p:nvPicPr>
          <p:cNvPr id="8" name="Picture 7">
            <a:extLst>
              <a:ext uri="{FF2B5EF4-FFF2-40B4-BE49-F238E27FC236}">
                <a16:creationId xmlns:a16="http://schemas.microsoft.com/office/drawing/2014/main" id="{DAFF0CC3-7AD4-5953-F091-A2CA14089AC1}"/>
              </a:ext>
            </a:extLst>
          </p:cNvPr>
          <p:cNvPicPr>
            <a:picLocks noChangeAspect="1"/>
          </p:cNvPicPr>
          <p:nvPr/>
        </p:nvPicPr>
        <p:blipFill rotWithShape="1">
          <a:blip r:embed="rId2">
            <a:extLst>
              <a:ext uri="{28A0092B-C50C-407E-A947-70E740481C1C}">
                <a14:useLocalDpi xmlns:a14="http://schemas.microsoft.com/office/drawing/2010/main" val="0"/>
              </a:ext>
            </a:extLst>
          </a:blip>
          <a:srcRect t="1343" b="84860"/>
          <a:stretch/>
        </p:blipFill>
        <p:spPr>
          <a:xfrm>
            <a:off x="1630138" y="1124745"/>
            <a:ext cx="8931723" cy="219120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947295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30</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Parameters</a:t>
            </a:r>
            <a:r>
              <a:rPr lang="fr-CH" sz="3200" dirty="0">
                <a:solidFill>
                  <a:schemeClr val="tx2">
                    <a:lumMod val="75000"/>
                  </a:schemeClr>
                </a:solidFill>
                <a:latin typeface="Tw Cen MT" panose="020B0602020104020603" pitchFamily="34" charset="0"/>
              </a:rPr>
              <a:t> are </a:t>
            </a:r>
            <a:r>
              <a:rPr lang="fr-CH" sz="3200" dirty="0" err="1">
                <a:solidFill>
                  <a:schemeClr val="tx2">
                    <a:lumMod val="75000"/>
                  </a:schemeClr>
                </a:solidFill>
                <a:latin typeface="Tw Cen MT" panose="020B0602020104020603" pitchFamily="34" charset="0"/>
              </a:rPr>
              <a:t>still</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odds</a:t>
            </a:r>
            <a:r>
              <a:rPr lang="fr-CH" sz="3200" dirty="0">
                <a:solidFill>
                  <a:schemeClr val="tx2">
                    <a:lumMod val="75000"/>
                  </a:schemeClr>
                </a:solidFill>
                <a:latin typeface="Tw Cen MT" panose="020B0602020104020603" pitchFamily="34" charset="0"/>
              </a:rPr>
              <a:t> ratios!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For many consecutive ages in the GOT data, we could indeed construct a 2×2 table of Age × Death, e.g.:</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However, there are many gaps in Age × Death combinations where no such data is available. Moreover, for some continuous predictors, there may be no data for any +1 unit increase in the variable, due to the variable's scale.</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It turns out that the logistic regression model is pooling all +1-unit 2×2 tables into a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generalized 2×2 odds ratio</a:t>
            </a:r>
            <a:r>
              <a:rPr lang="en-US" sz="1600" dirty="0">
                <a:latin typeface="Calibri Light" panose="020F0302020204030204" pitchFamily="34" charset="0"/>
                <a:ea typeface="Calibri Light" panose="020F0302020204030204" pitchFamily="34" charset="0"/>
                <a:cs typeface="Calibri Light" panose="020F0302020204030204" pitchFamily="34" charset="0"/>
              </a:rPr>
              <a:t> that interpolates across the non-existent value combinations. In other words, </a:t>
            </a:r>
            <a:r>
              <a:rPr lang="en-US" sz="16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even continuous LR parameters still reflect odds ratios! </a:t>
            </a:r>
            <a:r>
              <a:rPr lang="en-US" sz="1600" dirty="0">
                <a:latin typeface="Calibri Light" panose="020F0302020204030204" pitchFamily="34" charset="0"/>
                <a:ea typeface="Calibri Light" panose="020F0302020204030204" pitchFamily="34" charset="0"/>
                <a:cs typeface="Calibri Light" panose="020F0302020204030204" pitchFamily="34" charset="0"/>
              </a:rPr>
              <a:t>One could say that it reflects the X</a:t>
            </a:r>
            <a:r>
              <a:rPr lang="en-US" sz="1600" baseline="-25000" dirty="0">
                <a:latin typeface="Calibri Light" panose="020F0302020204030204" pitchFamily="34" charset="0"/>
                <a:ea typeface="Calibri Light" panose="020F0302020204030204" pitchFamily="34" charset="0"/>
                <a:cs typeface="Calibri Light" panose="020F0302020204030204" pitchFamily="34" charset="0"/>
              </a:rPr>
              <a:t>+1</a:t>
            </a:r>
            <a:r>
              <a:rPr lang="en-US" sz="1600" dirty="0">
                <a:latin typeface="Calibri Light" panose="020F0302020204030204" pitchFamily="34" charset="0"/>
                <a:ea typeface="Calibri Light" panose="020F0302020204030204" pitchFamily="34" charset="0"/>
                <a:cs typeface="Calibri Light" panose="020F0302020204030204" pitchFamily="34" charset="0"/>
              </a:rPr>
              <a:t> × Y odds ratio.</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Interpreting continuous LR parameters as odds ratios is nevertheless not recommended…</a:t>
            </a:r>
          </a:p>
        </p:txBody>
      </p:sp>
      <p:graphicFrame>
        <p:nvGraphicFramePr>
          <p:cNvPr id="5" name="Table 4">
            <a:extLst>
              <a:ext uri="{FF2B5EF4-FFF2-40B4-BE49-F238E27FC236}">
                <a16:creationId xmlns:a16="http://schemas.microsoft.com/office/drawing/2014/main" id="{BB2D00F6-116B-195D-5EE2-7246895B7539}"/>
              </a:ext>
            </a:extLst>
          </p:cNvPr>
          <p:cNvGraphicFramePr>
            <a:graphicFrameLocks noGrp="1"/>
          </p:cNvGraphicFramePr>
          <p:nvPr>
            <p:extLst>
              <p:ext uri="{D42A27DB-BD31-4B8C-83A1-F6EECF244321}">
                <p14:modId xmlns:p14="http://schemas.microsoft.com/office/powerpoint/2010/main" val="2362761523"/>
              </p:ext>
            </p:extLst>
          </p:nvPr>
        </p:nvGraphicFramePr>
        <p:xfrm>
          <a:off x="2927648" y="2348880"/>
          <a:ext cx="2576308" cy="1219200"/>
        </p:xfrm>
        <a:graphic>
          <a:graphicData uri="http://schemas.openxmlformats.org/drawingml/2006/table">
            <a:tbl>
              <a:tblPr firstRow="1" bandRow="1">
                <a:tableStyleId>{2D5ABB26-0587-4C30-8999-92F81FD0307C}</a:tableStyleId>
              </a:tblPr>
              <a:tblGrid>
                <a:gridCol w="1008000">
                  <a:extLst>
                    <a:ext uri="{9D8B030D-6E8A-4147-A177-3AD203B41FA5}">
                      <a16:colId xmlns:a16="http://schemas.microsoft.com/office/drawing/2014/main" val="3167067750"/>
                    </a:ext>
                  </a:extLst>
                </a:gridCol>
                <a:gridCol w="784154">
                  <a:extLst>
                    <a:ext uri="{9D8B030D-6E8A-4147-A177-3AD203B41FA5}">
                      <a16:colId xmlns:a16="http://schemas.microsoft.com/office/drawing/2014/main" val="2072686544"/>
                    </a:ext>
                  </a:extLst>
                </a:gridCol>
                <a:gridCol w="784154">
                  <a:extLst>
                    <a:ext uri="{9D8B030D-6E8A-4147-A177-3AD203B41FA5}">
                      <a16:colId xmlns:a16="http://schemas.microsoft.com/office/drawing/2014/main" val="3095662987"/>
                    </a:ext>
                  </a:extLst>
                </a:gridCol>
              </a:tblGrid>
              <a:tr h="288812">
                <a:tc>
                  <a:txBody>
                    <a:bodyPr/>
                    <a:lstStyle/>
                    <a:p>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dirty="0">
                          <a:latin typeface="Calibri Light" panose="020F0302020204030204" pitchFamily="34" charset="0"/>
                          <a:cs typeface="Calibri Light" panose="020F0302020204030204" pitchFamily="34" charset="0"/>
                        </a:rPr>
                        <a:t>Death</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13469"/>
                  </a:ext>
                </a:extLst>
              </a:tr>
              <a:tr h="288812">
                <a:tc>
                  <a:txBody>
                    <a:bodyPr/>
                    <a:lstStyle/>
                    <a:p>
                      <a:pPr algn="r"/>
                      <a:r>
                        <a:rPr lang="en-GB" sz="1400" b="1" dirty="0">
                          <a:latin typeface="Calibri Light" panose="020F0302020204030204" pitchFamily="34" charset="0"/>
                          <a:cs typeface="Calibri Light" panose="020F0302020204030204" pitchFamily="34" charset="0"/>
                        </a:rPr>
                        <a:t>Age</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dirty="0">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dirty="0">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288812">
                <a:tc>
                  <a:txBody>
                    <a:bodyPr/>
                    <a:lstStyle/>
                    <a:p>
                      <a:pPr algn="r"/>
                      <a:r>
                        <a:rPr lang="en-US" sz="1400" b="0" i="1" dirty="0">
                          <a:latin typeface="Calibri Light" panose="020F0302020204030204" pitchFamily="34" charset="0"/>
                          <a:cs typeface="Calibri Light" panose="020F0302020204030204" pitchFamily="34" charset="0"/>
                        </a:rPr>
                        <a:t>22</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GB" sz="1400" dirty="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288812">
                <a:tc>
                  <a:txBody>
                    <a:bodyPr/>
                    <a:lstStyle/>
                    <a:p>
                      <a:pPr algn="r"/>
                      <a:r>
                        <a:rPr lang="en-US" sz="1400" b="0" i="1" dirty="0">
                          <a:latin typeface="Calibri Light" panose="020F0302020204030204" pitchFamily="34" charset="0"/>
                          <a:cs typeface="Calibri Light" panose="020F0302020204030204" pitchFamily="34" charset="0"/>
                        </a:rPr>
                        <a:t>23</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latin typeface="Calibri Light" panose="020F0302020204030204" pitchFamily="34" charset="0"/>
                          <a:cs typeface="Calibri Light" panose="020F0302020204030204" pitchFamily="34" charset="0"/>
                        </a:rPr>
                        <a:t>8</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spTree>
    <p:extLst>
      <p:ext uri="{BB962C8B-B14F-4D97-AF65-F5344CB8AC3E}">
        <p14:creationId xmlns:p14="http://schemas.microsoft.com/office/powerpoint/2010/main" val="841891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31</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Graphical</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interpretation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Let us visualize the model's predictions both on a log-odds and probability scale, using the </a:t>
            </a:r>
            <a:r>
              <a:rPr lang="en-US" sz="1600" dirty="0" err="1">
                <a:latin typeface="Courier New" panose="02070309020205020404" pitchFamily="49" charset="0"/>
                <a:ea typeface="Calibri Light" panose="020F0302020204030204" pitchFamily="34" charset="0"/>
                <a:cs typeface="Courier New" panose="02070309020205020404" pitchFamily="49" charset="0"/>
              </a:rPr>
              <a:t>visreg</a:t>
            </a:r>
            <a:r>
              <a:rPr lang="en-US" sz="1600" dirty="0">
                <a:latin typeface="Calibri Light" panose="020F0302020204030204" pitchFamily="34" charset="0"/>
                <a:ea typeface="Calibri Light" panose="020F0302020204030204" pitchFamily="34" charset="0"/>
                <a:cs typeface="Calibri Light" panose="020F0302020204030204" pitchFamily="34" charset="0"/>
              </a:rPr>
              <a:t> package in R. We can switch between response scales with the </a:t>
            </a:r>
            <a:r>
              <a:rPr lang="en-US" sz="1600" dirty="0">
                <a:latin typeface="Courier New" panose="02070309020205020404" pitchFamily="49" charset="0"/>
                <a:ea typeface="Calibri Light" panose="020F0302020204030204" pitchFamily="34" charset="0"/>
                <a:cs typeface="Courier New" panose="02070309020205020404" pitchFamily="49" charset="0"/>
              </a:rPr>
              <a:t>scale</a:t>
            </a:r>
            <a:r>
              <a:rPr lang="en-US" sz="1600" dirty="0">
                <a:latin typeface="Calibri Light" panose="020F0302020204030204" pitchFamily="34" charset="0"/>
                <a:ea typeface="Calibri Light" panose="020F0302020204030204" pitchFamily="34" charset="0"/>
                <a:cs typeface="Calibri Light" panose="020F0302020204030204" pitchFamily="34" charset="0"/>
              </a:rPr>
              <a:t> argument ("linear", "response"):</a:t>
            </a:r>
          </a:p>
        </p:txBody>
      </p:sp>
      <p:pic>
        <p:nvPicPr>
          <p:cNvPr id="6" name="Picture 5">
            <a:extLst>
              <a:ext uri="{FF2B5EF4-FFF2-40B4-BE49-F238E27FC236}">
                <a16:creationId xmlns:a16="http://schemas.microsoft.com/office/drawing/2014/main" id="{DAEC6C48-8AD2-7810-856D-BCAC50DBB15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4450"/>
          <a:stretch/>
        </p:blipFill>
        <p:spPr>
          <a:xfrm>
            <a:off x="1780062" y="2544083"/>
            <a:ext cx="8389912" cy="4177393"/>
          </a:xfrm>
          <a:prstGeom prst="rect">
            <a:avLst/>
          </a:prstGeom>
        </p:spPr>
      </p:pic>
      <p:cxnSp>
        <p:nvCxnSpPr>
          <p:cNvPr id="3" name="Straight Connector 2">
            <a:extLst>
              <a:ext uri="{FF2B5EF4-FFF2-40B4-BE49-F238E27FC236}">
                <a16:creationId xmlns:a16="http://schemas.microsoft.com/office/drawing/2014/main" id="{02834FAE-F117-C830-4595-306D8F0D9995}"/>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5896EED1-9CEF-C8D9-75E0-960D3871DA09}"/>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26530823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32</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Logistic</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decision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curves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6408712" cy="4925144"/>
          </a:xfrm>
        </p:spPr>
        <p:txBody>
          <a:bodyPr>
            <a:normAutofit/>
          </a:bodyPr>
          <a:lstStyle/>
          <a:p>
            <a:r>
              <a:rPr lang="en-US" sz="16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The relation between Age and log-odds is linear!</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The relation between Age and probability is non-linear! </a:t>
            </a:r>
            <a:r>
              <a:rPr lang="en-US" sz="1600" dirty="0">
                <a:latin typeface="Calibri Light" panose="020F0302020204030204" pitchFamily="34" charset="0"/>
                <a:ea typeface="Calibri Light" panose="020F0302020204030204" pitchFamily="34" charset="0"/>
                <a:cs typeface="Calibri Light" panose="020F0302020204030204" pitchFamily="34" charset="0"/>
              </a:rPr>
              <a:t>This was not entirely obvious previously with categorical IVs.</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When the response is plotted on </a:t>
            </a:r>
            <a:r>
              <a:rPr lang="en-US" sz="1600" dirty="0">
                <a:latin typeface="Calibri Light" panose="020F0302020204030204" pitchFamily="34" charset="0"/>
                <a:ea typeface="Calibri Light" panose="020F0302020204030204" pitchFamily="34" charset="0"/>
                <a:cs typeface="Calibri Light" panose="020F0302020204030204" pitchFamily="34" charset="0"/>
              </a:rPr>
              <a:t>a probability </a:t>
            </a:r>
            <a:r>
              <a:rPr lang="en-US" sz="1600">
                <a:latin typeface="Calibri Light" panose="020F0302020204030204" pitchFamily="34" charset="0"/>
                <a:ea typeface="Calibri Light" panose="020F0302020204030204" pitchFamily="34" charset="0"/>
                <a:cs typeface="Calibri Light" panose="020F0302020204030204" pitchFamily="34" charset="0"/>
              </a:rPr>
              <a:t>scale this graph is </a:t>
            </a:r>
            <a:r>
              <a:rPr lang="en-US" sz="1600" dirty="0">
                <a:latin typeface="Calibri Light" panose="020F0302020204030204" pitchFamily="34" charset="0"/>
                <a:ea typeface="Calibri Light" panose="020F0302020204030204" pitchFamily="34" charset="0"/>
                <a:cs typeface="Calibri Light" panose="020F0302020204030204" pitchFamily="34" charset="0"/>
              </a:rPr>
              <a:t>called a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logistic decision curve</a:t>
            </a:r>
            <a:r>
              <a:rPr lang="en-US" sz="1600" dirty="0">
                <a:latin typeface="Calibri Light" panose="020F0302020204030204" pitchFamily="34" charset="0"/>
                <a:ea typeface="Calibri Light" panose="020F0302020204030204" pitchFamily="34" charset="0"/>
                <a:cs typeface="Calibri Light" panose="020F0302020204030204" pitchFamily="34" charset="0"/>
              </a:rPr>
              <a:t>, in that it is a probability curve that can be used to make categorical decisions on class membership.</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When the probability exceeds a chosen threshold</a:t>
            </a:r>
            <a:r>
              <a:rPr lang="en-US" sz="1600">
                <a:latin typeface="Calibri Light" panose="020F0302020204030204" pitchFamily="34" charset="0"/>
                <a:ea typeface="Calibri Light" panose="020F0302020204030204" pitchFamily="34" charset="0"/>
                <a:cs typeface="Calibri Light" panose="020F0302020204030204" pitchFamily="34" charset="0"/>
              </a:rPr>
              <a:t>, we could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classify</a:t>
            </a:r>
            <a:r>
              <a:rPr lang="en-US" sz="1600">
                <a:latin typeface="Calibri Light" panose="020F0302020204030204" pitchFamily="34" charset="0"/>
                <a:ea typeface="Calibri Light" panose="020F0302020204030204" pitchFamily="34" charset="0"/>
                <a:cs typeface="Calibri Light" panose="020F0302020204030204" pitchFamily="34" charset="0"/>
              </a:rPr>
              <a:t> </a:t>
            </a:r>
            <a:r>
              <a:rPr lang="en-US" sz="1600" dirty="0">
                <a:latin typeface="Calibri Light" panose="020F0302020204030204" pitchFamily="34" charset="0"/>
                <a:ea typeface="Calibri Light" panose="020F0302020204030204" pitchFamily="34" charset="0"/>
                <a:cs typeface="Calibri Light" panose="020F0302020204030204" pitchFamily="34" charset="0"/>
              </a:rPr>
              <a:t>a prediction as a 1, and as a 0 otherwise.</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The stronger the effect of the continuous IV, the </a:t>
            </a:r>
            <a:r>
              <a:rPr lang="en-US" sz="1600">
                <a:latin typeface="Calibri Light" panose="020F0302020204030204" pitchFamily="34" charset="0"/>
                <a:ea typeface="Calibri Light" panose="020F0302020204030204" pitchFamily="34" charset="0"/>
                <a:cs typeface="Calibri Light" panose="020F0302020204030204" pitchFamily="34" charset="0"/>
              </a:rPr>
              <a:t>more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S-shaped or </a:t>
            </a:r>
            <a:r>
              <a:rPr lang="en-GB" sz="1600">
                <a:solidFill>
                  <a:srgbClr val="0070C0"/>
                </a:solidFill>
                <a:latin typeface="Calibri Light" panose="020F0302020204030204" pitchFamily="34" charset="0"/>
                <a:cs typeface="Calibri Light" panose="020F0302020204030204" pitchFamily="34" charset="0"/>
              </a:rPr>
              <a:t>“sigmoid”</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600">
                <a:latin typeface="Calibri Light" panose="020F0302020204030204" pitchFamily="34" charset="0"/>
                <a:ea typeface="Calibri Light" panose="020F0302020204030204" pitchFamily="34" charset="0"/>
                <a:cs typeface="Calibri Light" panose="020F0302020204030204" pitchFamily="34" charset="0"/>
              </a:rPr>
              <a:t>the </a:t>
            </a:r>
            <a:r>
              <a:rPr lang="en-US" sz="1600" dirty="0">
                <a:latin typeface="Calibri Light" panose="020F0302020204030204" pitchFamily="34" charset="0"/>
                <a:ea typeface="Calibri Light" panose="020F0302020204030204" pitchFamily="34" charset="0"/>
                <a:cs typeface="Calibri Light" panose="020F0302020204030204" pitchFamily="34" charset="0"/>
              </a:rPr>
              <a:t>decision curve will be, and hence </a:t>
            </a:r>
            <a:r>
              <a:rPr lang="en-US" sz="1600" i="1" dirty="0">
                <a:latin typeface="Calibri Light" panose="020F0302020204030204" pitchFamily="34" charset="0"/>
                <a:ea typeface="Calibri Light" panose="020F0302020204030204" pitchFamily="34" charset="0"/>
                <a:cs typeface="Calibri Light" panose="020F0302020204030204" pitchFamily="34" charset="0"/>
              </a:rPr>
              <a:t>decisions </a:t>
            </a:r>
            <a:r>
              <a:rPr lang="en-US" sz="1600" dirty="0">
                <a:latin typeface="Calibri Light" panose="020F0302020204030204" pitchFamily="34" charset="0"/>
                <a:ea typeface="Calibri Light" panose="020F0302020204030204" pitchFamily="34" charset="0"/>
                <a:cs typeface="Calibri Light" panose="020F0302020204030204" pitchFamily="34" charset="0"/>
              </a:rPr>
              <a:t>will be reached more quickly on class 1 versus </a:t>
            </a:r>
            <a:r>
              <a:rPr lang="en-US" sz="1600">
                <a:latin typeface="Calibri Light" panose="020F0302020204030204" pitchFamily="34" charset="0"/>
                <a:ea typeface="Calibri Light" panose="020F0302020204030204" pitchFamily="34" charset="0"/>
                <a:cs typeface="Calibri Light" panose="020F0302020204030204" pitchFamily="34" charset="0"/>
              </a:rPr>
              <a:t>0. The weaker the effect of the IV, the more linear the curve will appear, and hence decisions in favor of one class versus another will be reached slowly.</a:t>
            </a: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87AB636D-307C-3873-3509-32E6EB67425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2401" r="5900"/>
          <a:stretch/>
        </p:blipFill>
        <p:spPr>
          <a:xfrm>
            <a:off x="7909991" y="1495283"/>
            <a:ext cx="3672409" cy="4582599"/>
          </a:xfrm>
          <a:prstGeom prst="rect">
            <a:avLst/>
          </a:prstGeom>
        </p:spPr>
      </p:pic>
      <p:sp>
        <p:nvSpPr>
          <p:cNvPr id="6" name="TextBox 5">
            <a:extLst>
              <a:ext uri="{FF2B5EF4-FFF2-40B4-BE49-F238E27FC236}">
                <a16:creationId xmlns:a16="http://schemas.microsoft.com/office/drawing/2014/main" id="{90B366A9-8B03-F94C-A9D7-655C0BD6E1EA}"/>
              </a:ext>
            </a:extLst>
          </p:cNvPr>
          <p:cNvSpPr txBox="1"/>
          <p:nvPr/>
        </p:nvSpPr>
        <p:spPr>
          <a:xfrm>
            <a:off x="8976320" y="1844824"/>
            <a:ext cx="925253" cy="369332"/>
          </a:xfrm>
          <a:prstGeom prst="rect">
            <a:avLst/>
          </a:prstGeom>
          <a:noFill/>
        </p:spPr>
        <p:txBody>
          <a:bodyPr wrap="none" rtlCol="0">
            <a:spAutoFit/>
          </a:bodyPr>
          <a:lstStyle/>
          <a:p>
            <a:r>
              <a:rPr lang="en-GB" b="1" dirty="0">
                <a:solidFill>
                  <a:schemeClr val="accent2">
                    <a:lumMod val="75000"/>
                  </a:schemeClr>
                </a:solidFill>
                <a:latin typeface="Calibri Light" panose="020F0302020204030204" pitchFamily="34" charset="0"/>
                <a:ea typeface="Calibri Light" panose="020F0302020204030204" pitchFamily="34" charset="0"/>
                <a:cs typeface="Calibri Light" panose="020F0302020204030204" pitchFamily="34" charset="0"/>
              </a:rPr>
              <a:t>Class 1?</a:t>
            </a:r>
          </a:p>
        </p:txBody>
      </p:sp>
      <p:sp>
        <p:nvSpPr>
          <p:cNvPr id="7" name="TextBox 6">
            <a:extLst>
              <a:ext uri="{FF2B5EF4-FFF2-40B4-BE49-F238E27FC236}">
                <a16:creationId xmlns:a16="http://schemas.microsoft.com/office/drawing/2014/main" id="{9DDBC37A-AC13-E2B5-DB9D-C7950A53C9A5}"/>
              </a:ext>
            </a:extLst>
          </p:cNvPr>
          <p:cNvSpPr txBox="1"/>
          <p:nvPr/>
        </p:nvSpPr>
        <p:spPr>
          <a:xfrm>
            <a:off x="10272464" y="4437112"/>
            <a:ext cx="925253" cy="369332"/>
          </a:xfrm>
          <a:prstGeom prst="rect">
            <a:avLst/>
          </a:prstGeom>
          <a:noFill/>
        </p:spPr>
        <p:txBody>
          <a:bodyPr wrap="none" rtlCol="0">
            <a:spAutoFit/>
          </a:bodyPr>
          <a:lstStyle/>
          <a:p>
            <a:r>
              <a:rPr lang="en-GB" b="1" dirty="0">
                <a:solidFill>
                  <a:schemeClr val="accent2">
                    <a:lumMod val="75000"/>
                  </a:schemeClr>
                </a:solidFill>
                <a:latin typeface="Calibri Light" panose="020F0302020204030204" pitchFamily="34" charset="0"/>
                <a:ea typeface="Calibri Light" panose="020F0302020204030204" pitchFamily="34" charset="0"/>
                <a:cs typeface="Calibri Light" panose="020F0302020204030204" pitchFamily="34" charset="0"/>
              </a:rPr>
              <a:t>Class 0?</a:t>
            </a:r>
          </a:p>
        </p:txBody>
      </p:sp>
      <p:cxnSp>
        <p:nvCxnSpPr>
          <p:cNvPr id="9" name="Straight Arrow Connector 8">
            <a:extLst>
              <a:ext uri="{FF2B5EF4-FFF2-40B4-BE49-F238E27FC236}">
                <a16:creationId xmlns:a16="http://schemas.microsoft.com/office/drawing/2014/main" id="{DC0D74FF-F773-45AB-0411-E82A00B443BC}"/>
              </a:ext>
            </a:extLst>
          </p:cNvPr>
          <p:cNvCxnSpPr/>
          <p:nvPr/>
        </p:nvCxnSpPr>
        <p:spPr>
          <a:xfrm>
            <a:off x="10735090" y="3573016"/>
            <a:ext cx="0" cy="864096"/>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80FA6424-B450-599C-219B-E271E7EEA816}"/>
              </a:ext>
            </a:extLst>
          </p:cNvPr>
          <p:cNvCxnSpPr>
            <a:cxnSpLocks/>
          </p:cNvCxnSpPr>
          <p:nvPr/>
        </p:nvCxnSpPr>
        <p:spPr>
          <a:xfrm flipV="1">
            <a:off x="9433429" y="2276872"/>
            <a:ext cx="0" cy="864096"/>
          </a:xfrm>
          <a:prstGeom prst="straightConnector1">
            <a:avLst/>
          </a:prstGeom>
          <a:ln w="1905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57394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33</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In its prototypical form, the middle section of the logistic decision curve is always approximately linear, with the curvature only apparent at the tail ends.</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Conventionally</a:t>
            </a:r>
            <a:r>
              <a:rPr lang="en-US" sz="1600" dirty="0">
                <a:latin typeface="Calibri Light" panose="020F0302020204030204" pitchFamily="34" charset="0"/>
                <a:ea typeface="Calibri Light" panose="020F0302020204030204" pitchFamily="34" charset="0"/>
                <a:cs typeface="Calibri Light" panose="020F0302020204030204" pitchFamily="34" charset="0"/>
              </a:rPr>
              <a:t>,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50% probability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is taken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as the decision threshold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for classification predictions</a:t>
            </a:r>
            <a:r>
              <a:rPr lang="en-US" sz="1600" dirty="0">
                <a:latin typeface="Calibri Light" panose="020F0302020204030204" pitchFamily="34" charset="0"/>
                <a:ea typeface="Calibri Light" panose="020F0302020204030204" pitchFamily="34" charset="0"/>
                <a:cs typeface="Calibri Light" panose="020F0302020204030204" pitchFamily="34" charset="0"/>
              </a:rPr>
              <a:t>. However, this may not make sense for data where the marginal odds of Y are biased toward 1, as indeed they are in our GOT </a:t>
            </a:r>
            <a:r>
              <a:rPr lang="en-US" sz="1600">
                <a:latin typeface="Calibri Light" panose="020F0302020204030204" pitchFamily="34" charset="0"/>
                <a:ea typeface="Calibri Light" panose="020F0302020204030204" pitchFamily="34" charset="0"/>
                <a:cs typeface="Calibri Light" panose="020F0302020204030204" pitchFamily="34" charset="0"/>
              </a:rPr>
              <a:t>example. For some analyses, the decision threshold is optimized for maximal accuracy (see later).</a:t>
            </a: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Ideally, we would want a logistic decision curve </a:t>
            </a:r>
            <a:r>
              <a:rPr lang="en-US" sz="1600">
                <a:latin typeface="Calibri Light" panose="020F0302020204030204" pitchFamily="34" charset="0"/>
                <a:ea typeface="Calibri Light" panose="020F0302020204030204" pitchFamily="34" charset="0"/>
                <a:cs typeface="Calibri Light" panose="020F0302020204030204" pitchFamily="34" charset="0"/>
              </a:rPr>
              <a:t>that </a:t>
            </a:r>
            <a:r>
              <a:rPr lang="en-US" sz="1600" b="1">
                <a:latin typeface="Calibri Light" panose="020F0302020204030204" pitchFamily="34" charset="0"/>
                <a:ea typeface="Calibri Light" panose="020F0302020204030204" pitchFamily="34" charset="0"/>
                <a:cs typeface="Calibri Light" panose="020F0302020204030204" pitchFamily="34" charset="0"/>
              </a:rPr>
              <a:t>(a)</a:t>
            </a:r>
            <a:r>
              <a:rPr lang="en-US" sz="1600">
                <a:latin typeface="Calibri Light" panose="020F0302020204030204" pitchFamily="34" charset="0"/>
                <a:ea typeface="Calibri Light" panose="020F0302020204030204" pitchFamily="34" charset="0"/>
                <a:cs typeface="Calibri Light" panose="020F0302020204030204" pitchFamily="34" charset="0"/>
              </a:rPr>
              <a:t> is statistically significant and </a:t>
            </a:r>
            <a:r>
              <a:rPr lang="en-US" sz="1600" b="1">
                <a:latin typeface="Calibri Light" panose="020F0302020204030204" pitchFamily="34" charset="0"/>
                <a:ea typeface="Calibri Light" panose="020F0302020204030204" pitchFamily="34" charset="0"/>
                <a:cs typeface="Calibri Light" panose="020F0302020204030204" pitchFamily="34" charset="0"/>
              </a:rPr>
              <a:t>(b) </a:t>
            </a:r>
            <a:r>
              <a:rPr lang="en-US" sz="1600">
                <a:latin typeface="Calibri Light" panose="020F0302020204030204" pitchFamily="34" charset="0"/>
                <a:ea typeface="Calibri Light" panose="020F0302020204030204" pitchFamily="34" charset="0"/>
                <a:cs typeface="Calibri Light" panose="020F0302020204030204" pitchFamily="34" charset="0"/>
              </a:rPr>
              <a:t>has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categorical decision value</a:t>
            </a:r>
            <a:r>
              <a:rPr lang="en-US" sz="1600" dirty="0">
                <a:latin typeface="Calibri Light" panose="020F0302020204030204" pitchFamily="34" charset="0"/>
                <a:ea typeface="Calibri Light" panose="020F0302020204030204" pitchFamily="34" charset="0"/>
                <a:cs typeface="Calibri Light" panose="020F0302020204030204" pitchFamily="34" charset="0"/>
              </a:rPr>
              <a:t>, i.e., it differentiates class 1 </a:t>
            </a:r>
            <a:r>
              <a:rPr lang="en-US" sz="1600">
                <a:latin typeface="Calibri Light" panose="020F0302020204030204" pitchFamily="34" charset="0"/>
                <a:ea typeface="Calibri Light" panose="020F0302020204030204" pitchFamily="34" charset="0"/>
                <a:cs typeface="Calibri Light" panose="020F0302020204030204" pitchFamily="34" charset="0"/>
              </a:rPr>
              <a:t>from class 0.</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However, it is possible for the effect of an IV to be significant, and not have decision value, and vice-versa! In our case, Age is neither significant nor does it have decision value.</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The visreg package also adds a 95% confidence band around the decision curve, which is handy to express the uncertainty in the mean estimates. Moreover, if the null slope is contained within the band, the IV's effect is not significant.</a:t>
            </a: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Logistic</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decision</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curves</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36169631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34</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Let us calculate the predicted values for some ages for our model. As before, we simply apply our log-odds backtransformation:</a:t>
            </a: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Predicted values</a:t>
            </a:r>
            <a:endParaRPr lang="en-GB" sz="3200" dirty="0">
              <a:solidFill>
                <a:schemeClr val="tx2">
                  <a:lumMod val="75000"/>
                </a:schemeClr>
              </a:solidFill>
              <a:latin typeface="Tw Cen MT" panose="020B0602020104020603" pitchFamily="34" charset="0"/>
            </a:endParaRPr>
          </a:p>
        </p:txBody>
      </p:sp>
      <p:grpSp>
        <p:nvGrpSpPr>
          <p:cNvPr id="2" name="Group 1">
            <a:extLst>
              <a:ext uri="{FF2B5EF4-FFF2-40B4-BE49-F238E27FC236}">
                <a16:creationId xmlns:a16="http://schemas.microsoft.com/office/drawing/2014/main" id="{4027B7B2-4801-76C1-0FF2-30A55E147DD0}"/>
              </a:ext>
            </a:extLst>
          </p:cNvPr>
          <p:cNvGrpSpPr/>
          <p:nvPr/>
        </p:nvGrpSpPr>
        <p:grpSpPr>
          <a:xfrm>
            <a:off x="5034174" y="2126465"/>
            <a:ext cx="3909266" cy="751681"/>
            <a:chOff x="7060442" y="2521427"/>
            <a:chExt cx="3909266" cy="751681"/>
          </a:xfrm>
        </p:grpSpPr>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567C623A-54C0-570D-C725-8CC44AA939BE}"/>
                    </a:ext>
                  </a:extLst>
                </p:cNvPr>
                <p:cNvSpPr txBox="1"/>
                <p:nvPr/>
              </p:nvSpPr>
              <p:spPr>
                <a:xfrm>
                  <a:off x="7060442" y="2697213"/>
                  <a:ext cx="1677158" cy="4001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GB" sz="2000" b="0" i="1" smtClean="0">
                            <a:solidFill>
                              <a:schemeClr val="tx1"/>
                            </a:solidFill>
                            <a:latin typeface="Cambria Math" panose="02040503050406030204" pitchFamily="18" charset="0"/>
                            <a:cs typeface="Calibri Light" panose="020F0302020204030204" pitchFamily="34" charset="0"/>
                          </a:rPr>
                          <m:t>𝐸</m:t>
                        </m:r>
                        <m:r>
                          <a:rPr lang="en-GB" sz="2000" b="0" i="1" smtClean="0">
                            <a:solidFill>
                              <a:schemeClr val="tx1"/>
                            </a:solidFill>
                            <a:latin typeface="Cambria Math" panose="02040503050406030204" pitchFamily="18" charset="0"/>
                            <a:cs typeface="Calibri Light" panose="020F0302020204030204" pitchFamily="34" charset="0"/>
                          </a:rPr>
                          <m:t>(</m:t>
                        </m:r>
                        <m:r>
                          <a:rPr lang="en-GB" sz="2000" b="0" i="1" smtClean="0">
                            <a:solidFill>
                              <a:schemeClr val="tx1"/>
                            </a:solidFill>
                            <a:latin typeface="Cambria Math" panose="02040503050406030204" pitchFamily="18" charset="0"/>
                            <a:cs typeface="Calibri Light" panose="020F0302020204030204" pitchFamily="34" charset="0"/>
                          </a:rPr>
                          <m:t>𝑌</m:t>
                        </m:r>
                        <m:r>
                          <a:rPr lang="en-GB" sz="2000" b="0" i="1" smtClean="0">
                            <a:solidFill>
                              <a:schemeClr val="tx1"/>
                            </a:solidFill>
                            <a:latin typeface="Cambria Math" panose="02040503050406030204" pitchFamily="18" charset="0"/>
                            <a:cs typeface="Calibri Light" panose="020F0302020204030204" pitchFamily="34" charset="0"/>
                          </a:rPr>
                          <m:t>)</m:t>
                        </m:r>
                      </m:oMath>
                    </m:oMathPara>
                  </a14:m>
                  <a:endParaRPr lang="en-GB" sz="2000" dirty="0"/>
                </a:p>
              </p:txBody>
            </p:sp>
          </mc:Choice>
          <mc:Fallback xmlns="">
            <p:sp>
              <p:nvSpPr>
                <p:cNvPr id="7" name="TextBox 6">
                  <a:extLst>
                    <a:ext uri="{FF2B5EF4-FFF2-40B4-BE49-F238E27FC236}">
                      <a16:creationId xmlns:a16="http://schemas.microsoft.com/office/drawing/2014/main" id="{687BEFB6-CB11-E244-5716-D69158914ECC}"/>
                    </a:ext>
                  </a:extLst>
                </p:cNvPr>
                <p:cNvSpPr txBox="1">
                  <a:spLocks noRot="1" noChangeAspect="1" noMove="1" noResize="1" noEditPoints="1" noAdjustHandles="1" noChangeArrowheads="1" noChangeShapeType="1" noTextEdit="1"/>
                </p:cNvSpPr>
                <p:nvPr/>
              </p:nvSpPr>
              <p:spPr>
                <a:xfrm>
                  <a:off x="7060442" y="2697213"/>
                  <a:ext cx="1677158" cy="400110"/>
                </a:xfrm>
                <a:prstGeom prst="rect">
                  <a:avLst/>
                </a:prstGeom>
                <a:blipFill>
                  <a:blip r:embed="rId3"/>
                  <a:stretch>
                    <a:fillRect b="-15152"/>
                  </a:stretch>
                </a:blipFill>
              </p:spPr>
              <p:txBody>
                <a:bodyPr/>
                <a:lstStyle/>
                <a:p>
                  <a:r>
                    <a:rPr lang="en-GB">
                      <a:noFill/>
                    </a:rPr>
                    <a:t> </a:t>
                  </a:r>
                </a:p>
              </p:txBody>
            </p:sp>
          </mc:Fallback>
        </mc:AlternateContent>
        <p:sp>
          <p:nvSpPr>
            <p:cNvPr id="6" name="TextBox 5">
              <a:extLst>
                <a:ext uri="{FF2B5EF4-FFF2-40B4-BE49-F238E27FC236}">
                  <a16:creationId xmlns:a16="http://schemas.microsoft.com/office/drawing/2014/main" id="{B6D29DD7-7F4A-55E2-8581-6FCEB6F4E581}"/>
                </a:ext>
              </a:extLst>
            </p:cNvPr>
            <p:cNvSpPr txBox="1"/>
            <p:nvPr/>
          </p:nvSpPr>
          <p:spPr>
            <a:xfrm>
              <a:off x="8503912" y="2715359"/>
              <a:ext cx="960664" cy="400110"/>
            </a:xfrm>
            <a:prstGeom prst="rect">
              <a:avLst/>
            </a:prstGeom>
            <a:noFill/>
          </p:spPr>
          <p:txBody>
            <a:bodyPr wrap="square">
              <a:spAutoFit/>
            </a:bodyPr>
            <a:lstStyle/>
            <a:p>
              <a:r>
                <a:rPr lang="en-US" sz="2000" dirty="0">
                  <a:latin typeface="Cambria Math" panose="02040503050406030204" pitchFamily="18" charset="0"/>
                  <a:ea typeface="Cambria Math" panose="02040503050406030204" pitchFamily="18" charset="0"/>
                  <a:cs typeface="Times New Roman" panose="02020603050405020304" pitchFamily="18" charset="0"/>
                </a:rPr>
                <a:t>=</a:t>
              </a:r>
              <a:endParaRPr lang="en-GB" sz="2000" dirty="0"/>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B13312A0-903B-D175-FACC-B0989281294B}"/>
                    </a:ext>
                  </a:extLst>
                </p:cNvPr>
                <p:cNvSpPr txBox="1"/>
                <p:nvPr/>
              </p:nvSpPr>
              <p:spPr>
                <a:xfrm>
                  <a:off x="8976320" y="2521427"/>
                  <a:ext cx="1993388" cy="75168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GB" sz="2000" b="0" i="1" smtClean="0">
                                <a:solidFill>
                                  <a:schemeClr val="tx1"/>
                                </a:solidFill>
                                <a:latin typeface="Cambria Math" panose="02040503050406030204" pitchFamily="18" charset="0"/>
                                <a:cs typeface="Calibri Light" panose="020F0302020204030204" pitchFamily="34" charset="0"/>
                              </a:rPr>
                            </m:ctrlPr>
                          </m:fPr>
                          <m:num>
                            <m:r>
                              <m:rPr>
                                <m:sty m:val="p"/>
                              </m:rPr>
                              <a:rPr lang="en-GB" sz="2000" b="0" i="0" smtClean="0">
                                <a:solidFill>
                                  <a:srgbClr val="0070C0"/>
                                </a:solidFill>
                                <a:latin typeface="Cambria Math" panose="02040503050406030204" pitchFamily="18" charset="0"/>
                                <a:cs typeface="Calibri Light" panose="020F0302020204030204" pitchFamily="34" charset="0"/>
                              </a:rPr>
                              <m:t>exp</m:t>
                            </m:r>
                            <m:r>
                              <a:rPr lang="en-GB" sz="2000" b="0" i="1" smtClean="0">
                                <a:solidFill>
                                  <a:srgbClr val="0070C0"/>
                                </a:solidFill>
                                <a:latin typeface="Cambria Math" panose="02040503050406030204" pitchFamily="18" charset="0"/>
                                <a:cs typeface="Calibri Light" panose="020F0302020204030204" pitchFamily="34" charset="0"/>
                              </a:rPr>
                              <m:t>⁡(</m:t>
                            </m:r>
                            <m:sSub>
                              <m:sSubPr>
                                <m:ctrlPr>
                                  <a:rPr lang="en-GB" sz="2000" b="0" i="1" smtClean="0">
                                    <a:solidFill>
                                      <a:schemeClr val="accent2">
                                        <a:lumMod val="75000"/>
                                      </a:schemeClr>
                                    </a:solidFill>
                                    <a:latin typeface="Cambria Math" panose="02040503050406030204" pitchFamily="18" charset="0"/>
                                    <a:cs typeface="Calibri Light" panose="020F0302020204030204" pitchFamily="34" charset="0"/>
                                  </a:rPr>
                                </m:ctrlPr>
                              </m:sSubPr>
                              <m:e>
                                <m:r>
                                  <a:rPr lang="en-GB" sz="2000" b="0" i="1" smtClean="0">
                                    <a:solidFill>
                                      <a:schemeClr val="accent2">
                                        <a:lumMod val="75000"/>
                                      </a:schemeClr>
                                    </a:solidFill>
                                    <a:latin typeface="Cambria Math" panose="02040503050406030204" pitchFamily="18" charset="0"/>
                                    <a:ea typeface="Cambria Math" panose="02040503050406030204" pitchFamily="18" charset="0"/>
                                    <a:cs typeface="Calibri Light" panose="020F0302020204030204" pitchFamily="34" charset="0"/>
                                  </a:rPr>
                                  <m:t>𝛽</m:t>
                                </m:r>
                              </m:e>
                              <m:sub>
                                <m:r>
                                  <a:rPr lang="en-GB" sz="2000" b="0" i="1" smtClean="0">
                                    <a:solidFill>
                                      <a:schemeClr val="accent2">
                                        <a:lumMod val="75000"/>
                                      </a:schemeClr>
                                    </a:solidFill>
                                    <a:latin typeface="Cambria Math" panose="02040503050406030204" pitchFamily="18" charset="0"/>
                                    <a:cs typeface="Calibri Light" panose="020F0302020204030204" pitchFamily="34" charset="0"/>
                                  </a:rPr>
                                  <m:t>0</m:t>
                                </m:r>
                              </m:sub>
                            </m:sSub>
                            <m:r>
                              <a:rPr lang="en-US" sz="2000" b="0" i="1" smtClean="0">
                                <a:solidFill>
                                  <a:schemeClr val="accent2">
                                    <a:lumMod val="75000"/>
                                  </a:schemeClr>
                                </a:solidFill>
                                <a:latin typeface="Cambria Math" panose="02040503050406030204" pitchFamily="18" charset="0"/>
                                <a:cs typeface="Calibri Light" panose="020F0302020204030204" pitchFamily="34" charset="0"/>
                              </a:rPr>
                              <m:t>+</m:t>
                            </m:r>
                            <m:sSub>
                              <m:sSubPr>
                                <m:ctrlPr>
                                  <a:rPr lang="en-GB" sz="2000" i="1">
                                    <a:solidFill>
                                      <a:schemeClr val="accent2">
                                        <a:lumMod val="75000"/>
                                      </a:schemeClr>
                                    </a:solidFill>
                                    <a:latin typeface="Cambria Math" panose="02040503050406030204" pitchFamily="18" charset="0"/>
                                    <a:cs typeface="Calibri Light" panose="020F0302020204030204" pitchFamily="34" charset="0"/>
                                  </a:rPr>
                                </m:ctrlPr>
                              </m:sSubPr>
                              <m:e>
                                <m:r>
                                  <a:rPr lang="en-GB" sz="2000" i="1">
                                    <a:solidFill>
                                      <a:schemeClr val="accent2">
                                        <a:lumMod val="75000"/>
                                      </a:schemeClr>
                                    </a:solidFill>
                                    <a:latin typeface="Cambria Math" panose="02040503050406030204" pitchFamily="18" charset="0"/>
                                    <a:ea typeface="Cambria Math" panose="02040503050406030204" pitchFamily="18" charset="0"/>
                                    <a:cs typeface="Calibri Light" panose="020F0302020204030204" pitchFamily="34" charset="0"/>
                                  </a:rPr>
                                  <m:t>𝛽</m:t>
                                </m:r>
                              </m:e>
                              <m:sub>
                                <m:r>
                                  <a:rPr lang="en-US" sz="2000" b="0" i="1" smtClean="0">
                                    <a:solidFill>
                                      <a:schemeClr val="accent2">
                                        <a:lumMod val="75000"/>
                                      </a:schemeClr>
                                    </a:solidFill>
                                    <a:latin typeface="Cambria Math" panose="02040503050406030204" pitchFamily="18" charset="0"/>
                                    <a:ea typeface="Cambria Math" panose="02040503050406030204" pitchFamily="18" charset="0"/>
                                    <a:cs typeface="Calibri Light" panose="020F0302020204030204" pitchFamily="34" charset="0"/>
                                  </a:rPr>
                                  <m:t>1</m:t>
                                </m:r>
                              </m:sub>
                            </m:sSub>
                            <m:r>
                              <a:rPr lang="en-US" sz="2000" b="0" i="1" smtClean="0">
                                <a:solidFill>
                                  <a:schemeClr val="accent2">
                                    <a:lumMod val="75000"/>
                                  </a:schemeClr>
                                </a:solidFill>
                                <a:latin typeface="Cambria Math" panose="02040503050406030204" pitchFamily="18" charset="0"/>
                                <a:cs typeface="Calibri Light" panose="020F0302020204030204" pitchFamily="34" charset="0"/>
                              </a:rPr>
                              <m:t>𝐴𝑔𝑒</m:t>
                            </m:r>
                            <m:r>
                              <a:rPr lang="en-GB" sz="2000" b="0" i="1" smtClean="0">
                                <a:solidFill>
                                  <a:srgbClr val="0070C0"/>
                                </a:solidFill>
                                <a:latin typeface="Cambria Math" panose="02040503050406030204" pitchFamily="18" charset="0"/>
                                <a:cs typeface="Calibri Light" panose="020F0302020204030204" pitchFamily="34" charset="0"/>
                              </a:rPr>
                              <m:t>)</m:t>
                            </m:r>
                          </m:num>
                          <m:den>
                            <m:r>
                              <a:rPr lang="en-GB" sz="2000" b="0" i="1" smtClean="0">
                                <a:solidFill>
                                  <a:srgbClr val="0070C0"/>
                                </a:solidFill>
                                <a:latin typeface="Cambria Math" panose="02040503050406030204" pitchFamily="18" charset="0"/>
                                <a:cs typeface="Calibri Light" panose="020F0302020204030204" pitchFamily="34" charset="0"/>
                              </a:rPr>
                              <m:t>1−</m:t>
                            </m:r>
                            <m:r>
                              <m:rPr>
                                <m:sty m:val="p"/>
                              </m:rPr>
                              <a:rPr lang="en-GB" sz="2000">
                                <a:solidFill>
                                  <a:srgbClr val="0070C0"/>
                                </a:solidFill>
                                <a:latin typeface="Cambria Math" panose="02040503050406030204" pitchFamily="18" charset="0"/>
                                <a:cs typeface="Calibri Light" panose="020F0302020204030204" pitchFamily="34" charset="0"/>
                              </a:rPr>
                              <m:t>exp</m:t>
                            </m:r>
                            <m:r>
                              <a:rPr lang="en-GB" sz="2000" i="1">
                                <a:solidFill>
                                  <a:srgbClr val="0070C0"/>
                                </a:solidFill>
                                <a:latin typeface="Cambria Math" panose="02040503050406030204" pitchFamily="18" charset="0"/>
                                <a:cs typeface="Calibri Light" panose="020F0302020204030204" pitchFamily="34" charset="0"/>
                              </a:rPr>
                              <m:t>⁡(</m:t>
                            </m:r>
                            <m:sSub>
                              <m:sSubPr>
                                <m:ctrlPr>
                                  <a:rPr lang="en-GB" sz="2000" i="1" smtClean="0">
                                    <a:solidFill>
                                      <a:schemeClr val="accent2">
                                        <a:lumMod val="75000"/>
                                      </a:schemeClr>
                                    </a:solidFill>
                                    <a:latin typeface="Cambria Math" panose="02040503050406030204" pitchFamily="18" charset="0"/>
                                    <a:cs typeface="Calibri Light" panose="020F0302020204030204" pitchFamily="34" charset="0"/>
                                  </a:rPr>
                                </m:ctrlPr>
                              </m:sSubPr>
                              <m:e>
                                <m:r>
                                  <a:rPr lang="en-GB" sz="2000" i="1">
                                    <a:solidFill>
                                      <a:schemeClr val="accent2">
                                        <a:lumMod val="75000"/>
                                      </a:schemeClr>
                                    </a:solidFill>
                                    <a:latin typeface="Cambria Math" panose="02040503050406030204" pitchFamily="18" charset="0"/>
                                    <a:ea typeface="Cambria Math" panose="02040503050406030204" pitchFamily="18" charset="0"/>
                                    <a:cs typeface="Calibri Light" panose="020F0302020204030204" pitchFamily="34" charset="0"/>
                                  </a:rPr>
                                  <m:t>𝛽</m:t>
                                </m:r>
                              </m:e>
                              <m:sub>
                                <m:r>
                                  <a:rPr lang="en-GB" sz="2000" i="1">
                                    <a:solidFill>
                                      <a:schemeClr val="accent2">
                                        <a:lumMod val="75000"/>
                                      </a:schemeClr>
                                    </a:solidFill>
                                    <a:latin typeface="Cambria Math" panose="02040503050406030204" pitchFamily="18" charset="0"/>
                                    <a:cs typeface="Calibri Light" panose="020F0302020204030204" pitchFamily="34" charset="0"/>
                                  </a:rPr>
                                  <m:t>0</m:t>
                                </m:r>
                              </m:sub>
                            </m:sSub>
                            <m:r>
                              <a:rPr lang="en-US" sz="2000" b="0" i="1" smtClean="0">
                                <a:solidFill>
                                  <a:schemeClr val="accent2">
                                    <a:lumMod val="75000"/>
                                  </a:schemeClr>
                                </a:solidFill>
                                <a:latin typeface="Cambria Math" panose="02040503050406030204" pitchFamily="18" charset="0"/>
                                <a:cs typeface="Calibri Light" panose="020F0302020204030204" pitchFamily="34" charset="0"/>
                              </a:rPr>
                              <m:t>+</m:t>
                            </m:r>
                            <m:sSub>
                              <m:sSubPr>
                                <m:ctrlPr>
                                  <a:rPr lang="en-GB" sz="2000" i="1">
                                    <a:solidFill>
                                      <a:schemeClr val="accent2">
                                        <a:lumMod val="75000"/>
                                      </a:schemeClr>
                                    </a:solidFill>
                                    <a:latin typeface="Cambria Math" panose="02040503050406030204" pitchFamily="18" charset="0"/>
                                    <a:cs typeface="Calibri Light" panose="020F0302020204030204" pitchFamily="34" charset="0"/>
                                  </a:rPr>
                                </m:ctrlPr>
                              </m:sSubPr>
                              <m:e>
                                <m:r>
                                  <a:rPr lang="en-GB" sz="2000" i="1">
                                    <a:solidFill>
                                      <a:schemeClr val="accent2">
                                        <a:lumMod val="75000"/>
                                      </a:schemeClr>
                                    </a:solidFill>
                                    <a:latin typeface="Cambria Math" panose="02040503050406030204" pitchFamily="18" charset="0"/>
                                    <a:ea typeface="Cambria Math" panose="02040503050406030204" pitchFamily="18" charset="0"/>
                                    <a:cs typeface="Calibri Light" panose="020F0302020204030204" pitchFamily="34" charset="0"/>
                                  </a:rPr>
                                  <m:t>𝛽</m:t>
                                </m:r>
                              </m:e>
                              <m:sub>
                                <m:r>
                                  <a:rPr lang="en-US" sz="2000" b="0" i="1" smtClean="0">
                                    <a:solidFill>
                                      <a:schemeClr val="accent2">
                                        <a:lumMod val="75000"/>
                                      </a:schemeClr>
                                    </a:solidFill>
                                    <a:latin typeface="Cambria Math" panose="02040503050406030204" pitchFamily="18" charset="0"/>
                                    <a:cs typeface="Calibri Light" panose="020F0302020204030204" pitchFamily="34" charset="0"/>
                                  </a:rPr>
                                  <m:t>1</m:t>
                                </m:r>
                              </m:sub>
                            </m:sSub>
                            <m:r>
                              <a:rPr lang="en-US" sz="2000" b="0" i="1" smtClean="0">
                                <a:solidFill>
                                  <a:schemeClr val="accent2">
                                    <a:lumMod val="75000"/>
                                  </a:schemeClr>
                                </a:solidFill>
                                <a:latin typeface="Cambria Math" panose="02040503050406030204" pitchFamily="18" charset="0"/>
                                <a:cs typeface="Calibri Light" panose="020F0302020204030204" pitchFamily="34" charset="0"/>
                              </a:rPr>
                              <m:t>𝐴𝑔𝑒</m:t>
                            </m:r>
                            <m:r>
                              <a:rPr lang="en-GB" sz="2000" i="1" smtClean="0">
                                <a:solidFill>
                                  <a:srgbClr val="0070C0"/>
                                </a:solidFill>
                                <a:latin typeface="Cambria Math" panose="02040503050406030204" pitchFamily="18" charset="0"/>
                                <a:cs typeface="Calibri Light" panose="020F0302020204030204" pitchFamily="34" charset="0"/>
                              </a:rPr>
                              <m:t>)</m:t>
                            </m:r>
                          </m:den>
                        </m:f>
                      </m:oMath>
                    </m:oMathPara>
                  </a14:m>
                  <a:endParaRPr lang="fr-CH" sz="2000" dirty="0">
                    <a:solidFill>
                      <a:srgbClr val="0070C0"/>
                    </a:solidFill>
                    <a:latin typeface="Calibri Light" panose="020F0302020204030204" pitchFamily="34" charset="0"/>
                    <a:cs typeface="Calibri Light" panose="020F0302020204030204" pitchFamily="34" charset="0"/>
                  </a:endParaRPr>
                </a:p>
              </p:txBody>
            </p:sp>
          </mc:Choice>
          <mc:Fallback xmlns="">
            <p:sp>
              <p:nvSpPr>
                <p:cNvPr id="7" name="TextBox 6">
                  <a:extLst>
                    <a:ext uri="{FF2B5EF4-FFF2-40B4-BE49-F238E27FC236}">
                      <a16:creationId xmlns:a16="http://schemas.microsoft.com/office/drawing/2014/main" id="{B13312A0-903B-D175-FACC-B0989281294B}"/>
                    </a:ext>
                  </a:extLst>
                </p:cNvPr>
                <p:cNvSpPr txBox="1">
                  <a:spLocks noRot="1" noChangeAspect="1" noMove="1" noResize="1" noEditPoints="1" noAdjustHandles="1" noChangeArrowheads="1" noChangeShapeType="1" noTextEdit="1"/>
                </p:cNvSpPr>
                <p:nvPr/>
              </p:nvSpPr>
              <p:spPr>
                <a:xfrm>
                  <a:off x="8976320" y="2521427"/>
                  <a:ext cx="1993388" cy="751681"/>
                </a:xfrm>
                <a:prstGeom prst="rect">
                  <a:avLst/>
                </a:prstGeom>
                <a:blipFill>
                  <a:blip r:embed="rId4"/>
                  <a:stretch>
                    <a:fillRect r="-19878"/>
                  </a:stretch>
                </a:blipFill>
              </p:spPr>
              <p:txBody>
                <a:bodyPr/>
                <a:lstStyle/>
                <a:p>
                  <a:r>
                    <a:rPr lang="en-GB">
                      <a:noFill/>
                    </a:rPr>
                    <a:t> </a:t>
                  </a:r>
                </a:p>
              </p:txBody>
            </p:sp>
          </mc:Fallback>
        </mc:AlternateContent>
      </p:grpSp>
      <p:graphicFrame>
        <p:nvGraphicFramePr>
          <p:cNvPr id="8" name="Table 7">
            <a:extLst>
              <a:ext uri="{FF2B5EF4-FFF2-40B4-BE49-F238E27FC236}">
                <a16:creationId xmlns:a16="http://schemas.microsoft.com/office/drawing/2014/main" id="{AF6B0049-9745-0F6B-7FF3-D51F984EE995}"/>
              </a:ext>
            </a:extLst>
          </p:cNvPr>
          <p:cNvGraphicFramePr>
            <a:graphicFrameLocks noGrp="1"/>
          </p:cNvGraphicFramePr>
          <p:nvPr>
            <p:extLst>
              <p:ext uri="{D42A27DB-BD31-4B8C-83A1-F6EECF244321}">
                <p14:modId xmlns:p14="http://schemas.microsoft.com/office/powerpoint/2010/main" val="221611503"/>
              </p:ext>
            </p:extLst>
          </p:nvPr>
        </p:nvGraphicFramePr>
        <p:xfrm>
          <a:off x="2956359" y="3212559"/>
          <a:ext cx="5760000" cy="2438400"/>
        </p:xfrm>
        <a:graphic>
          <a:graphicData uri="http://schemas.openxmlformats.org/drawingml/2006/table">
            <a:tbl>
              <a:tblPr firstRow="1" bandRow="1">
                <a:tableStyleId>{2D5ABB26-0587-4C30-8999-92F81FD0307C}</a:tableStyleId>
              </a:tblPr>
              <a:tblGrid>
                <a:gridCol w="1440000">
                  <a:extLst>
                    <a:ext uri="{9D8B030D-6E8A-4147-A177-3AD203B41FA5}">
                      <a16:colId xmlns:a16="http://schemas.microsoft.com/office/drawing/2014/main" val="3167067750"/>
                    </a:ext>
                  </a:extLst>
                </a:gridCol>
                <a:gridCol w="1440000">
                  <a:extLst>
                    <a:ext uri="{9D8B030D-6E8A-4147-A177-3AD203B41FA5}">
                      <a16:colId xmlns:a16="http://schemas.microsoft.com/office/drawing/2014/main" val="2072686544"/>
                    </a:ext>
                  </a:extLst>
                </a:gridCol>
                <a:gridCol w="1440000">
                  <a:extLst>
                    <a:ext uri="{9D8B030D-6E8A-4147-A177-3AD203B41FA5}">
                      <a16:colId xmlns:a16="http://schemas.microsoft.com/office/drawing/2014/main" val="3095662987"/>
                    </a:ext>
                  </a:extLst>
                </a:gridCol>
                <a:gridCol w="1440000">
                  <a:extLst>
                    <a:ext uri="{9D8B030D-6E8A-4147-A177-3AD203B41FA5}">
                      <a16:colId xmlns:a16="http://schemas.microsoft.com/office/drawing/2014/main" val="2020808644"/>
                    </a:ext>
                  </a:extLst>
                </a:gridCol>
              </a:tblGrid>
              <a:tr h="288812">
                <a:tc>
                  <a:txBody>
                    <a:bodyPr/>
                    <a:lstStyle/>
                    <a:p>
                      <a:pPr algn="ctr"/>
                      <a:r>
                        <a:rPr lang="en-GB" sz="1400" b="1" i="0" dirty="0">
                          <a:latin typeface="Calibri Light" panose="020F0302020204030204" pitchFamily="34" charset="0"/>
                          <a:cs typeface="Calibri Light" panose="020F0302020204030204" pitchFamily="34" charset="0"/>
                        </a:rPr>
                        <a:t>Age</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Log-odds</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Odds</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Prob(Death)</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288812">
                <a:tc>
                  <a:txBody>
                    <a:bodyPr/>
                    <a:lstStyle/>
                    <a:p>
                      <a:pPr algn="ctr"/>
                      <a:r>
                        <a:rPr lang="en-US" sz="1400" b="0" i="1">
                          <a:latin typeface="Calibri Light" panose="020F0302020204030204" pitchFamily="34" charset="0"/>
                          <a:cs typeface="Calibri Light" panose="020F0302020204030204" pitchFamily="34" charset="0"/>
                        </a:rPr>
                        <a:t>10</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0.490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1.632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0.620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288812">
                <a:tc>
                  <a:txBody>
                    <a:bodyPr/>
                    <a:lstStyle/>
                    <a:p>
                      <a:pPr algn="ctr"/>
                      <a:r>
                        <a:rPr lang="en-US" sz="1400" b="0" i="1">
                          <a:latin typeface="Calibri Light" panose="020F0302020204030204" pitchFamily="34" charset="0"/>
                          <a:cs typeface="Calibri Light" panose="020F0302020204030204" pitchFamily="34" charset="0"/>
                        </a:rPr>
                        <a:t>…</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r h="288812">
                <a:tc>
                  <a:txBody>
                    <a:bodyPr/>
                    <a:lstStyle/>
                    <a:p>
                      <a:pPr algn="ctr"/>
                      <a:r>
                        <a:rPr lang="en-US" sz="1400" b="0" i="1">
                          <a:latin typeface="Calibri Light" panose="020F0302020204030204" pitchFamily="34" charset="0"/>
                          <a:cs typeface="Calibri Light" panose="020F0302020204030204" pitchFamily="34" charset="0"/>
                        </a:rPr>
                        <a:t>22</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0.611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1.842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0.648</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34402610"/>
                  </a:ext>
                </a:extLst>
              </a:tr>
              <a:tr h="288812">
                <a:tc>
                  <a:txBody>
                    <a:bodyPr/>
                    <a:lstStyle/>
                    <a:p>
                      <a:pPr algn="ctr"/>
                      <a:r>
                        <a:rPr lang="en-US" sz="1400" b="0" i="1">
                          <a:latin typeface="Calibri Light" panose="020F0302020204030204" pitchFamily="34" charset="0"/>
                          <a:cs typeface="Calibri Light" panose="020F0302020204030204" pitchFamily="34" charset="0"/>
                        </a:rPr>
                        <a:t>23</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0.621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1.860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0.650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46937032"/>
                  </a:ext>
                </a:extLst>
              </a:tr>
              <a:tr h="288812">
                <a:tc>
                  <a:txBody>
                    <a:bodyPr/>
                    <a:lstStyle/>
                    <a:p>
                      <a:pPr algn="ctr"/>
                      <a:r>
                        <a:rPr lang="en-US" sz="1400" b="0" i="1">
                          <a:latin typeface="Calibri Light" panose="020F0302020204030204" pitchFamily="34" charset="0"/>
                          <a:cs typeface="Calibri Light" panose="020F0302020204030204" pitchFamily="34" charset="0"/>
                        </a:rPr>
                        <a:t>24</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0.631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1.879</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0.653</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23640762"/>
                  </a:ext>
                </a:extLst>
              </a:tr>
              <a:tr h="288812">
                <a:tc>
                  <a:txBody>
                    <a:bodyPr/>
                    <a:lstStyle/>
                    <a:p>
                      <a:pPr algn="ctr"/>
                      <a:r>
                        <a:rPr lang="en-US" sz="1400" b="0" i="1">
                          <a:latin typeface="Calibri Light" panose="020F0302020204030204" pitchFamily="34" charset="0"/>
                          <a:cs typeface="Calibri Light" panose="020F0302020204030204" pitchFamily="34" charset="0"/>
                        </a:rPr>
                        <a:t>…</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74021009"/>
                  </a:ext>
                </a:extLst>
              </a:tr>
              <a:tr h="288812">
                <a:tc>
                  <a:txBody>
                    <a:bodyPr/>
                    <a:lstStyle/>
                    <a:p>
                      <a:pPr algn="ctr"/>
                      <a:r>
                        <a:rPr lang="en-US" sz="1400" b="0" i="1">
                          <a:latin typeface="Calibri Light" panose="020F0302020204030204" pitchFamily="34" charset="0"/>
                          <a:cs typeface="Calibri Light" panose="020F0302020204030204" pitchFamily="34" charset="0"/>
                        </a:rPr>
                        <a:t>100</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1.395</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4.037</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0.801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46236253"/>
                  </a:ext>
                </a:extLst>
              </a:tr>
            </a:tbl>
          </a:graphicData>
        </a:graphic>
      </p:graphicFrame>
      <p:sp>
        <p:nvSpPr>
          <p:cNvPr id="9" name="Rectangle 8">
            <a:extLst>
              <a:ext uri="{FF2B5EF4-FFF2-40B4-BE49-F238E27FC236}">
                <a16:creationId xmlns:a16="http://schemas.microsoft.com/office/drawing/2014/main" id="{C9BA6A16-5929-0D5B-78FB-D2E0DC0FA80A}"/>
              </a:ext>
            </a:extLst>
          </p:cNvPr>
          <p:cNvSpPr/>
          <p:nvPr/>
        </p:nvSpPr>
        <p:spPr>
          <a:xfrm>
            <a:off x="4869887" y="5111276"/>
            <a:ext cx="504056" cy="539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a:extLst>
              <a:ext uri="{FF2B5EF4-FFF2-40B4-BE49-F238E27FC236}">
                <a16:creationId xmlns:a16="http://schemas.microsoft.com/office/drawing/2014/main" id="{BFD56EE5-3F19-568E-B60F-E6083FA2A776}"/>
              </a:ext>
            </a:extLst>
          </p:cNvPr>
          <p:cNvSpPr/>
          <p:nvPr/>
        </p:nvSpPr>
        <p:spPr>
          <a:xfrm>
            <a:off x="6340735" y="5111276"/>
            <a:ext cx="504056" cy="539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6EB38347-C7FB-A877-1F7C-D4B3A10738B0}"/>
              </a:ext>
            </a:extLst>
          </p:cNvPr>
          <p:cNvSpPr/>
          <p:nvPr/>
        </p:nvSpPr>
        <p:spPr>
          <a:xfrm>
            <a:off x="7770551" y="5123240"/>
            <a:ext cx="504056" cy="53968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TextBox 13">
            <a:extLst>
              <a:ext uri="{FF2B5EF4-FFF2-40B4-BE49-F238E27FC236}">
                <a16:creationId xmlns:a16="http://schemas.microsoft.com/office/drawing/2014/main" id="{CBFFB0DB-1301-ABEA-7A91-078C189F87B4}"/>
              </a:ext>
            </a:extLst>
          </p:cNvPr>
          <p:cNvSpPr txBox="1"/>
          <p:nvPr/>
        </p:nvSpPr>
        <p:spPr>
          <a:xfrm>
            <a:off x="5525961" y="6327591"/>
            <a:ext cx="1534844" cy="307777"/>
          </a:xfrm>
          <a:prstGeom prst="rect">
            <a:avLst/>
          </a:prstGeom>
          <a:noFill/>
        </p:spPr>
        <p:txBody>
          <a:bodyPr wrap="none" rtlCol="0">
            <a:spAutoFit/>
          </a:bodyPr>
          <a:lstStyle/>
          <a:p>
            <a:r>
              <a:rPr lang="en-US" sz="1400">
                <a:solidFill>
                  <a:srgbClr val="FF0000"/>
                </a:solidFill>
                <a:latin typeface="Calibri Light" panose="020F0302020204030204" pitchFamily="34" charset="0"/>
                <a:cs typeface="Calibri Light" panose="020F0302020204030204" pitchFamily="34" charset="0"/>
              </a:rPr>
              <a:t>Linear increments!</a:t>
            </a:r>
            <a:endParaRPr lang="en-GB" sz="1400">
              <a:solidFill>
                <a:srgbClr val="FF0000"/>
              </a:solidFill>
              <a:latin typeface="Calibri Light" panose="020F0302020204030204" pitchFamily="34" charset="0"/>
              <a:cs typeface="Calibri Light" panose="020F0302020204030204" pitchFamily="34" charset="0"/>
            </a:endParaRPr>
          </a:p>
        </p:txBody>
      </p:sp>
      <p:sp>
        <p:nvSpPr>
          <p:cNvPr id="15" name="TextBox 14">
            <a:extLst>
              <a:ext uri="{FF2B5EF4-FFF2-40B4-BE49-F238E27FC236}">
                <a16:creationId xmlns:a16="http://schemas.microsoft.com/office/drawing/2014/main" id="{1D8ABEA0-7575-D0A5-5BBF-BC21D3D932B0}"/>
              </a:ext>
            </a:extLst>
          </p:cNvPr>
          <p:cNvSpPr txBox="1"/>
          <p:nvPr/>
        </p:nvSpPr>
        <p:spPr>
          <a:xfrm>
            <a:off x="8274607" y="5984489"/>
            <a:ext cx="1853841" cy="307777"/>
          </a:xfrm>
          <a:prstGeom prst="rect">
            <a:avLst/>
          </a:prstGeom>
          <a:noFill/>
        </p:spPr>
        <p:txBody>
          <a:bodyPr wrap="none" rtlCol="0">
            <a:spAutoFit/>
          </a:bodyPr>
          <a:lstStyle/>
          <a:p>
            <a:r>
              <a:rPr lang="en-US" sz="1400">
                <a:solidFill>
                  <a:srgbClr val="FF0000"/>
                </a:solidFill>
                <a:latin typeface="Calibri Light" panose="020F0302020204030204" pitchFamily="34" charset="0"/>
                <a:cs typeface="Calibri Light" panose="020F0302020204030204" pitchFamily="34" charset="0"/>
              </a:rPr>
              <a:t>Non-linear increments!</a:t>
            </a:r>
            <a:endParaRPr lang="en-GB" sz="1400">
              <a:solidFill>
                <a:srgbClr val="FF0000"/>
              </a:solidFill>
              <a:latin typeface="Calibri Light" panose="020F0302020204030204" pitchFamily="34" charset="0"/>
              <a:cs typeface="Calibri Light" panose="020F0302020204030204" pitchFamily="34" charset="0"/>
            </a:endParaRPr>
          </a:p>
        </p:txBody>
      </p:sp>
      <p:cxnSp>
        <p:nvCxnSpPr>
          <p:cNvPr id="17" name="Connector: Elbow 16">
            <a:extLst>
              <a:ext uri="{FF2B5EF4-FFF2-40B4-BE49-F238E27FC236}">
                <a16:creationId xmlns:a16="http://schemas.microsoft.com/office/drawing/2014/main" id="{57247157-D2DA-EE5E-1209-84E1040BC768}"/>
              </a:ext>
            </a:extLst>
          </p:cNvPr>
          <p:cNvCxnSpPr>
            <a:stCxn id="14" idx="1"/>
            <a:endCxn id="9" idx="2"/>
          </p:cNvCxnSpPr>
          <p:nvPr/>
        </p:nvCxnSpPr>
        <p:spPr>
          <a:xfrm rot="10800000">
            <a:off x="5121915" y="5650960"/>
            <a:ext cx="404046" cy="830521"/>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Connector: Elbow 18">
            <a:extLst>
              <a:ext uri="{FF2B5EF4-FFF2-40B4-BE49-F238E27FC236}">
                <a16:creationId xmlns:a16="http://schemas.microsoft.com/office/drawing/2014/main" id="{87E6E25F-3B06-AF8F-B813-37AF3EBDAD68}"/>
              </a:ext>
            </a:extLst>
          </p:cNvPr>
          <p:cNvCxnSpPr>
            <a:stCxn id="15" idx="1"/>
            <a:endCxn id="10" idx="2"/>
          </p:cNvCxnSpPr>
          <p:nvPr/>
        </p:nvCxnSpPr>
        <p:spPr>
          <a:xfrm rot="10800000">
            <a:off x="6592763" y="5650960"/>
            <a:ext cx="1681844" cy="487419"/>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1" name="Connector: Elbow 20">
            <a:extLst>
              <a:ext uri="{FF2B5EF4-FFF2-40B4-BE49-F238E27FC236}">
                <a16:creationId xmlns:a16="http://schemas.microsoft.com/office/drawing/2014/main" id="{D81E1251-99C1-EAF5-E463-D9249E07F4A0}"/>
              </a:ext>
            </a:extLst>
          </p:cNvPr>
          <p:cNvCxnSpPr>
            <a:stCxn id="15" idx="1"/>
            <a:endCxn id="11" idx="2"/>
          </p:cNvCxnSpPr>
          <p:nvPr/>
        </p:nvCxnSpPr>
        <p:spPr>
          <a:xfrm rot="10800000">
            <a:off x="8022579" y="5662924"/>
            <a:ext cx="252028" cy="475455"/>
          </a:xfrm>
          <a:prstGeom prst="bentConnector2">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Picture 17">
            <a:extLst>
              <a:ext uri="{FF2B5EF4-FFF2-40B4-BE49-F238E27FC236}">
                <a16:creationId xmlns:a16="http://schemas.microsoft.com/office/drawing/2014/main" id="{CB68345B-C657-213D-CA87-52AFE5D26E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62190" y="5160968"/>
            <a:ext cx="717386" cy="887954"/>
          </a:xfrm>
          <a:prstGeom prst="rect">
            <a:avLst/>
          </a:prstGeom>
          <a:effectLst>
            <a:outerShdw blurRad="50800" dist="38100" dir="5400000" algn="t" rotWithShape="0">
              <a:prstClr val="black">
                <a:alpha val="40000"/>
              </a:prstClr>
            </a:outerShdw>
          </a:effectLst>
        </p:spPr>
      </p:pic>
      <p:pic>
        <p:nvPicPr>
          <p:cNvPr id="22" name="Picture 21">
            <a:extLst>
              <a:ext uri="{FF2B5EF4-FFF2-40B4-BE49-F238E27FC236}">
                <a16:creationId xmlns:a16="http://schemas.microsoft.com/office/drawing/2014/main" id="{51579235-7555-F68A-9C90-A9D67552AA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62190" y="4047253"/>
            <a:ext cx="717386" cy="895862"/>
          </a:xfrm>
          <a:prstGeom prst="rect">
            <a:avLst/>
          </a:prstGeom>
          <a:effectLst>
            <a:outerShdw blurRad="50800" dist="38100" dir="5400000" algn="t" rotWithShape="0">
              <a:prstClr val="black">
                <a:alpha val="40000"/>
              </a:prstClr>
            </a:outerShdw>
          </a:effectLst>
        </p:spPr>
      </p:pic>
      <p:pic>
        <p:nvPicPr>
          <p:cNvPr id="24" name="Picture 23">
            <a:extLst>
              <a:ext uri="{FF2B5EF4-FFF2-40B4-BE49-F238E27FC236}">
                <a16:creationId xmlns:a16="http://schemas.microsoft.com/office/drawing/2014/main" id="{F122D17F-023E-7006-02EE-CAB6144EB4B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2190" y="2924944"/>
            <a:ext cx="717386" cy="939880"/>
          </a:xfrm>
          <a:prstGeom prst="rect">
            <a:avLst/>
          </a:prstGeom>
          <a:effectLst>
            <a:outerShdw blurRad="50800" dist="38100" dir="5400000" algn="t" rotWithShape="0">
              <a:prstClr val="black">
                <a:alpha val="40000"/>
              </a:prstClr>
            </a:outerShdw>
          </a:effectLst>
        </p:spPr>
      </p:pic>
      <p:cxnSp>
        <p:nvCxnSpPr>
          <p:cNvPr id="28" name="Straight Arrow Connector 27">
            <a:extLst>
              <a:ext uri="{FF2B5EF4-FFF2-40B4-BE49-F238E27FC236}">
                <a16:creationId xmlns:a16="http://schemas.microsoft.com/office/drawing/2014/main" id="{6220DA9B-5EDE-F1CA-E141-BC3A08104652}"/>
              </a:ext>
            </a:extLst>
          </p:cNvPr>
          <p:cNvCxnSpPr>
            <a:cxnSpLocks/>
            <a:endCxn id="24" idx="3"/>
          </p:cNvCxnSpPr>
          <p:nvPr/>
        </p:nvCxnSpPr>
        <p:spPr>
          <a:xfrm flipH="1" flipV="1">
            <a:off x="2279576" y="3394884"/>
            <a:ext cx="676783" cy="283030"/>
          </a:xfrm>
          <a:prstGeom prst="straightConnector1">
            <a:avLst/>
          </a:prstGeom>
          <a:ln>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0877BBE4-1401-DAAB-3C42-D8E3FCA3930F}"/>
              </a:ext>
            </a:extLst>
          </p:cNvPr>
          <p:cNvCxnSpPr>
            <a:cxnSpLocks/>
            <a:endCxn id="22" idx="3"/>
          </p:cNvCxnSpPr>
          <p:nvPr/>
        </p:nvCxnSpPr>
        <p:spPr>
          <a:xfrm flipH="1" flipV="1">
            <a:off x="2279576" y="4495184"/>
            <a:ext cx="676783" cy="59489"/>
          </a:xfrm>
          <a:prstGeom prst="straightConnector1">
            <a:avLst/>
          </a:prstGeom>
          <a:ln>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5CF06BDA-7B45-8328-9607-8E7FD2552D98}"/>
              </a:ext>
            </a:extLst>
          </p:cNvPr>
          <p:cNvCxnSpPr>
            <a:cxnSpLocks/>
            <a:endCxn id="18" idx="3"/>
          </p:cNvCxnSpPr>
          <p:nvPr/>
        </p:nvCxnSpPr>
        <p:spPr>
          <a:xfrm flipH="1">
            <a:off x="2279576" y="5494328"/>
            <a:ext cx="676783" cy="110617"/>
          </a:xfrm>
          <a:prstGeom prst="straightConnector1">
            <a:avLst/>
          </a:prstGeom>
          <a:ln>
            <a:solidFill>
              <a:schemeClr val="tx1">
                <a:lumMod val="50000"/>
                <a:lumOff val="50000"/>
              </a:schemeClr>
            </a:solidFill>
            <a:prstDash val="solid"/>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67426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2. Binary logistic regression</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053FE56-E95B-4F0A-A599-814602743235}"/>
              </a:ext>
            </a:extLst>
          </p:cNvPr>
          <p:cNvSpPr txBox="1"/>
          <p:nvPr/>
        </p:nvSpPr>
        <p:spPr>
          <a:xfrm>
            <a:off x="4698803" y="4119462"/>
            <a:ext cx="2794418" cy="461665"/>
          </a:xfrm>
          <a:prstGeom prst="rect">
            <a:avLst/>
          </a:prstGeom>
          <a:noFill/>
        </p:spPr>
        <p:txBody>
          <a:bodyPr wrap="none" rtlCol="0">
            <a:spAutoFit/>
          </a:bodyPr>
          <a:lstStyle/>
          <a:p>
            <a:pPr algn="ctr"/>
            <a:r>
              <a:rPr lang="en-GB" sz="2400" i="1" dirty="0">
                <a:solidFill>
                  <a:schemeClr val="bg2">
                    <a:lumMod val="50000"/>
                  </a:schemeClr>
                </a:solidFill>
                <a:latin typeface="Tw Cen MT" panose="020B0602020104020603" pitchFamily="34" charset="0"/>
              </a:rPr>
              <a:t>C. Multiple predictors</a:t>
            </a:r>
          </a:p>
        </p:txBody>
      </p:sp>
      <p:sp>
        <p:nvSpPr>
          <p:cNvPr id="3" name="Slide Number Placeholder 2">
            <a:extLst>
              <a:ext uri="{FF2B5EF4-FFF2-40B4-BE49-F238E27FC236}">
                <a16:creationId xmlns:a16="http://schemas.microsoft.com/office/drawing/2014/main" id="{26980DDD-BE53-4F46-BA9E-90C60CBE9D5F}"/>
              </a:ext>
            </a:extLst>
          </p:cNvPr>
          <p:cNvSpPr>
            <a:spLocks noGrp="1"/>
          </p:cNvSpPr>
          <p:nvPr>
            <p:ph type="sldNum" sz="quarter" idx="12"/>
          </p:nvPr>
        </p:nvSpPr>
        <p:spPr/>
        <p:txBody>
          <a:bodyPr/>
          <a:lstStyle/>
          <a:p>
            <a:fld id="{C1FDBBE5-22A6-4526-9CE2-8F57881DBE87}" type="slidenum">
              <a:rPr lang="en-GB" smtClean="0"/>
              <a:t>35</a:t>
            </a:fld>
            <a:endParaRPr lang="en-GB"/>
          </a:p>
        </p:txBody>
      </p:sp>
    </p:spTree>
    <p:extLst>
      <p:ext uri="{BB962C8B-B14F-4D97-AF65-F5344CB8AC3E}">
        <p14:creationId xmlns:p14="http://schemas.microsoft.com/office/powerpoint/2010/main" val="4087460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36</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Let us now consider the more general model with multiple predictors simultaneously. This time we focus on predicting death using: Age, Gender, Profession, Class, Travelled, Battles, and Killed. We extend our model formula as follows:</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Age, Travelled and Battles are all continuous, while the remaining IVs are categorical. Profession has 5 levels and hence requires 4 dummy variables. We use the default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treatment coding</a:t>
            </a:r>
            <a:r>
              <a:rPr lang="en-US" sz="1600">
                <a:latin typeface="Calibri Light" panose="020F0302020204030204" pitchFamily="34" charset="0"/>
                <a:ea typeface="Calibri Light" panose="020F0302020204030204" pitchFamily="34" charset="0"/>
                <a:cs typeface="Calibri Light" panose="020F0302020204030204" pitchFamily="34" charset="0"/>
              </a:rPr>
              <a:t>, with 0/1 dummies against a reference level (</a:t>
            </a:r>
            <a:r>
              <a:rPr lang="en-US" sz="1600">
                <a:latin typeface="Courier New" panose="02070309020205020404" pitchFamily="49" charset="0"/>
                <a:ea typeface="Calibri Light" panose="020F0302020204030204" pitchFamily="34" charset="0"/>
                <a:cs typeface="Courier New" panose="02070309020205020404" pitchFamily="49" charset="0"/>
              </a:rPr>
              <a:t>"Clergy"</a:t>
            </a:r>
            <a:r>
              <a:rPr lang="en-US" sz="1600">
                <a:latin typeface="Calibri Light" panose="020F0302020204030204" pitchFamily="34" charset="0"/>
                <a:ea typeface="Calibri Light" panose="020F0302020204030204" pitchFamily="34" charset="0"/>
                <a:cs typeface="Calibri Light" panose="020F0302020204030204" pitchFamily="34" charset="0"/>
              </a:rPr>
              <a:t>).</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The intercept is even more non-sensical in this model than before, since it reflects the odds of death versus survival when all IVs are equal to 0: a 0-year old, female, cleric, commoner that has not travelled, participated in no battles, and not killed anyone. Even without 0 age such a character may not actually exist.</a:t>
            </a: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Multiple predictors</a:t>
            </a:r>
            <a:endParaRPr lang="en-GB" sz="3200" dirty="0">
              <a:solidFill>
                <a:schemeClr val="tx2">
                  <a:lumMod val="75000"/>
                </a:schemeClr>
              </a:solidFill>
              <a:latin typeface="Tw Cen MT" panose="020B0602020104020603" pitchFamily="34" charset="0"/>
            </a:endParaRPr>
          </a:p>
        </p:txBody>
      </p:sp>
      <p:grpSp>
        <p:nvGrpSpPr>
          <p:cNvPr id="2" name="Group 1">
            <a:extLst>
              <a:ext uri="{FF2B5EF4-FFF2-40B4-BE49-F238E27FC236}">
                <a16:creationId xmlns:a16="http://schemas.microsoft.com/office/drawing/2014/main" id="{5D2ECF28-0301-0B4C-2965-27D0E18AEA38}"/>
              </a:ext>
            </a:extLst>
          </p:cNvPr>
          <p:cNvGrpSpPr/>
          <p:nvPr/>
        </p:nvGrpSpPr>
        <p:grpSpPr>
          <a:xfrm>
            <a:off x="2207568" y="2650698"/>
            <a:ext cx="8273237" cy="1089850"/>
            <a:chOff x="2167948" y="2519414"/>
            <a:chExt cx="8273237" cy="1089850"/>
          </a:xfrm>
        </p:grpSpPr>
        <p:sp>
          <p:nvSpPr>
            <p:cNvPr id="3" name="TextBox 2">
              <a:extLst>
                <a:ext uri="{FF2B5EF4-FFF2-40B4-BE49-F238E27FC236}">
                  <a16:creationId xmlns:a16="http://schemas.microsoft.com/office/drawing/2014/main" id="{FC35301E-C101-D1DE-A078-C63D1D9B4A3A}"/>
                </a:ext>
              </a:extLst>
            </p:cNvPr>
            <p:cNvSpPr txBox="1"/>
            <p:nvPr/>
          </p:nvSpPr>
          <p:spPr>
            <a:xfrm>
              <a:off x="3287688" y="2685934"/>
              <a:ext cx="7153497" cy="923330"/>
            </a:xfrm>
            <a:prstGeom prst="rect">
              <a:avLst/>
            </a:prstGeom>
            <a:noFill/>
          </p:spPr>
          <p:txBody>
            <a:bodyPr wrap="none" rtlCol="0">
              <a:spAutoFit/>
            </a:bodyPr>
            <a:lstStyle/>
            <a:p>
              <a:r>
                <a:rPr lang="en-US" dirty="0">
                  <a:latin typeface="Cambria Math" panose="02040503050406030204" pitchFamily="18" charset="0"/>
                  <a:ea typeface="Cambria Math" panose="02040503050406030204" pitchFamily="18" charset="0"/>
                  <a:cs typeface="Times New Roman" panose="02020603050405020304" pitchFamily="18" charset="0"/>
                </a:rPr>
                <a:t>	=	</a:t>
              </a:r>
              <a:r>
                <a:rPr lang="el-GR"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0</a:t>
              </a:r>
              <a:r>
                <a:rPr lang="en-US"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1</a:t>
              </a:r>
              <a:r>
                <a:rPr lang="en-US"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Age</a:t>
              </a:r>
              <a:r>
                <a:rPr lang="en-US"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2</a:t>
              </a:r>
              <a:r>
                <a:rPr lang="en-US"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Gender</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male</a:t>
              </a:r>
              <a:r>
                <a:rPr lang="en-US"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3</a:t>
              </a:r>
              <a:r>
                <a:rPr lang="en-US"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Profession</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eco</a:t>
              </a:r>
              <a:r>
                <a:rPr lang="en-US"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p>
            <a:p>
              <a:r>
                <a:rPr lang="en-US"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a:t>
              </a:r>
              <a:r>
                <a:rPr lang="el-GR"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4</a:t>
              </a:r>
              <a:r>
                <a:rPr lang="en-US"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Profession</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mil</a:t>
              </a:r>
              <a:r>
                <a:rPr lang="en-US"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5</a:t>
              </a:r>
              <a:r>
                <a:rPr lang="en-US"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Profession</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no</a:t>
              </a:r>
              <a:r>
                <a:rPr lang="en-US"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6</a:t>
              </a:r>
              <a:r>
                <a:rPr lang="en-US"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Profession</a:t>
              </a:r>
              <a:r>
                <a:rPr lang="en-US"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pol</a:t>
              </a:r>
              <a:r>
                <a:rPr lang="en-US"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a:t>
              </a:r>
            </a:p>
            <a:p>
              <a:r>
                <a:rPr lang="en-US"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a:t>
              </a:r>
              <a:r>
                <a:rPr lang="el-GR"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18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7</a:t>
              </a:r>
              <a:r>
                <a:rPr lang="en-US"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Class</a:t>
              </a:r>
              <a:r>
                <a:rPr lang="en-US" sz="18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nob</a:t>
              </a:r>
              <a:r>
                <a:rPr lang="en-US" sz="18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18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8</a:t>
              </a:r>
              <a:r>
                <a:rPr lang="en-US"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Travelled</a:t>
              </a:r>
              <a:r>
                <a:rPr lang="en-US" sz="18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18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9</a:t>
              </a:r>
              <a:r>
                <a:rPr lang="en-US"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Battles</a:t>
              </a:r>
              <a:r>
                <a:rPr lang="en-US" sz="18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 + </a:t>
              </a:r>
              <a:r>
                <a:rPr lang="el-GR"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β</a:t>
              </a:r>
              <a:r>
                <a:rPr lang="en-US" sz="18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10</a:t>
              </a:r>
              <a:r>
                <a:rPr lang="en-US" sz="1800" i="1"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Killed</a:t>
              </a:r>
              <a:r>
                <a:rPr lang="en-US" sz="1800" baseline="-25000"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rPr>
                <a:t>yes</a:t>
              </a:r>
              <a:endParaRPr lang="en-GB" dirty="0">
                <a:solidFill>
                  <a:schemeClr val="accent2">
                    <a:lumMod val="75000"/>
                  </a:schemeClr>
                </a:solidFill>
                <a:latin typeface="Cambria Math" panose="02040503050406030204" pitchFamily="18" charset="0"/>
                <a:ea typeface="Cambria Math" panose="020405030504060302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0D60203C-89EB-BD86-91A0-940768548F60}"/>
                    </a:ext>
                  </a:extLst>
                </p:cNvPr>
                <p:cNvSpPr txBox="1"/>
                <p:nvPr/>
              </p:nvSpPr>
              <p:spPr>
                <a:xfrm>
                  <a:off x="2167948" y="2519414"/>
                  <a:ext cx="1993388" cy="6690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GB" b="0" i="0" smtClean="0">
                            <a:solidFill>
                              <a:srgbClr val="0070C0"/>
                            </a:solidFill>
                            <a:latin typeface="Cambria Math" panose="02040503050406030204" pitchFamily="18" charset="0"/>
                            <a:cs typeface="Calibri Light" panose="020F0302020204030204" pitchFamily="34" charset="0"/>
                          </a:rPr>
                          <m:t>log</m:t>
                        </m:r>
                        <m:r>
                          <a:rPr lang="en-GB" b="0" i="1" smtClean="0">
                            <a:solidFill>
                              <a:srgbClr val="0070C0"/>
                            </a:solidFill>
                            <a:latin typeface="Cambria Math" panose="02040503050406030204" pitchFamily="18" charset="0"/>
                            <a:cs typeface="Calibri Light" panose="020F0302020204030204" pitchFamily="34" charset="0"/>
                          </a:rPr>
                          <m:t>⁡(</m:t>
                        </m:r>
                        <m:f>
                          <m:fPr>
                            <m:ctrlPr>
                              <a:rPr lang="en-GB" b="0" i="1" smtClean="0">
                                <a:solidFill>
                                  <a:srgbClr val="0070C0"/>
                                </a:solidFill>
                                <a:latin typeface="Cambria Math" panose="02040503050406030204" pitchFamily="18" charset="0"/>
                                <a:cs typeface="Calibri Light" panose="020F0302020204030204" pitchFamily="34" charset="0"/>
                              </a:rPr>
                            </m:ctrlPr>
                          </m:fPr>
                          <m:num>
                            <m:r>
                              <a:rPr lang="en-GB" b="0" i="1" smtClean="0">
                                <a:solidFill>
                                  <a:schemeClr val="tx1"/>
                                </a:solidFill>
                                <a:latin typeface="Cambria Math" panose="02040503050406030204" pitchFamily="18" charset="0"/>
                                <a:cs typeface="Calibri Light" panose="020F0302020204030204" pitchFamily="34" charset="0"/>
                              </a:rPr>
                              <m:t>𝐸</m:t>
                            </m:r>
                            <m:r>
                              <a:rPr lang="en-GB" b="0" i="1" smtClean="0">
                                <a:solidFill>
                                  <a:schemeClr val="tx1"/>
                                </a:solidFill>
                                <a:latin typeface="Cambria Math" panose="02040503050406030204" pitchFamily="18" charset="0"/>
                                <a:cs typeface="Calibri Light" panose="020F0302020204030204" pitchFamily="34" charset="0"/>
                              </a:rPr>
                              <m:t>(</m:t>
                            </m:r>
                            <m:r>
                              <a:rPr lang="en-GB" b="0" i="1" smtClean="0">
                                <a:solidFill>
                                  <a:schemeClr val="tx1"/>
                                </a:solidFill>
                                <a:latin typeface="Cambria Math" panose="02040503050406030204" pitchFamily="18" charset="0"/>
                                <a:cs typeface="Calibri Light" panose="020F0302020204030204" pitchFamily="34" charset="0"/>
                              </a:rPr>
                              <m:t>𝑌</m:t>
                            </m:r>
                            <m:r>
                              <a:rPr lang="en-GB" b="0" i="1" smtClean="0">
                                <a:solidFill>
                                  <a:schemeClr val="tx1"/>
                                </a:solidFill>
                                <a:latin typeface="Cambria Math" panose="02040503050406030204" pitchFamily="18" charset="0"/>
                                <a:cs typeface="Calibri Light" panose="020F0302020204030204" pitchFamily="34" charset="0"/>
                              </a:rPr>
                              <m:t>)</m:t>
                            </m:r>
                          </m:num>
                          <m:den>
                            <m:r>
                              <a:rPr lang="en-GB" b="0" i="1" smtClean="0">
                                <a:solidFill>
                                  <a:srgbClr val="0070C0"/>
                                </a:solidFill>
                                <a:latin typeface="Cambria Math" panose="02040503050406030204" pitchFamily="18" charset="0"/>
                                <a:cs typeface="Calibri Light" panose="020F0302020204030204" pitchFamily="34" charset="0"/>
                              </a:rPr>
                              <m:t>1−</m:t>
                            </m:r>
                            <m:r>
                              <a:rPr lang="en-GB" b="0" i="1" smtClean="0">
                                <a:solidFill>
                                  <a:schemeClr val="tx1"/>
                                </a:solidFill>
                                <a:latin typeface="Cambria Math" panose="02040503050406030204" pitchFamily="18" charset="0"/>
                                <a:cs typeface="Calibri Light" panose="020F0302020204030204" pitchFamily="34" charset="0"/>
                              </a:rPr>
                              <m:t>𝐸</m:t>
                            </m:r>
                            <m:r>
                              <a:rPr lang="en-GB" b="0" i="1" smtClean="0">
                                <a:solidFill>
                                  <a:schemeClr val="tx1"/>
                                </a:solidFill>
                                <a:latin typeface="Cambria Math" panose="02040503050406030204" pitchFamily="18" charset="0"/>
                                <a:cs typeface="Calibri Light" panose="020F0302020204030204" pitchFamily="34" charset="0"/>
                              </a:rPr>
                              <m:t>(</m:t>
                            </m:r>
                            <m:r>
                              <a:rPr lang="en-GB" b="0" i="1" smtClean="0">
                                <a:solidFill>
                                  <a:schemeClr val="tx1"/>
                                </a:solidFill>
                                <a:latin typeface="Cambria Math" panose="02040503050406030204" pitchFamily="18" charset="0"/>
                                <a:cs typeface="Calibri Light" panose="020F0302020204030204" pitchFamily="34" charset="0"/>
                              </a:rPr>
                              <m:t>𝑌</m:t>
                            </m:r>
                            <m:r>
                              <a:rPr lang="en-GB" b="0" i="1" smtClean="0">
                                <a:solidFill>
                                  <a:schemeClr val="tx1"/>
                                </a:solidFill>
                                <a:latin typeface="Cambria Math" panose="02040503050406030204" pitchFamily="18" charset="0"/>
                                <a:cs typeface="Calibri Light" panose="020F0302020204030204" pitchFamily="34" charset="0"/>
                              </a:rPr>
                              <m:t>)</m:t>
                            </m:r>
                          </m:den>
                        </m:f>
                        <m:r>
                          <a:rPr lang="en-GB" b="0" i="1" smtClean="0">
                            <a:solidFill>
                              <a:srgbClr val="0070C0"/>
                            </a:solidFill>
                            <a:latin typeface="Cambria Math" panose="02040503050406030204" pitchFamily="18" charset="0"/>
                            <a:cs typeface="Calibri Light" panose="020F0302020204030204" pitchFamily="34" charset="0"/>
                          </a:rPr>
                          <m:t>)</m:t>
                        </m:r>
                      </m:oMath>
                    </m:oMathPara>
                  </a14:m>
                  <a:endParaRPr lang="fr-CH" dirty="0">
                    <a:solidFill>
                      <a:srgbClr val="0070C0"/>
                    </a:solidFill>
                    <a:latin typeface="Calibri Light" panose="020F0302020204030204" pitchFamily="34" charset="0"/>
                    <a:cs typeface="Calibri Light" panose="020F0302020204030204" pitchFamily="34" charset="0"/>
                  </a:endParaRPr>
                </a:p>
              </p:txBody>
            </p:sp>
          </mc:Choice>
          <mc:Fallback xmlns="">
            <p:sp>
              <p:nvSpPr>
                <p:cNvPr id="6" name="TextBox 5">
                  <a:extLst>
                    <a:ext uri="{FF2B5EF4-FFF2-40B4-BE49-F238E27FC236}">
                      <a16:creationId xmlns:a16="http://schemas.microsoft.com/office/drawing/2014/main" id="{0D60203C-89EB-BD86-91A0-940768548F60}"/>
                    </a:ext>
                  </a:extLst>
                </p:cNvPr>
                <p:cNvSpPr txBox="1">
                  <a:spLocks noRot="1" noChangeAspect="1" noMove="1" noResize="1" noEditPoints="1" noAdjustHandles="1" noChangeArrowheads="1" noChangeShapeType="1" noTextEdit="1"/>
                </p:cNvSpPr>
                <p:nvPr/>
              </p:nvSpPr>
              <p:spPr>
                <a:xfrm>
                  <a:off x="2167948" y="2519414"/>
                  <a:ext cx="1993388" cy="669094"/>
                </a:xfrm>
                <a:prstGeom prst="rect">
                  <a:avLst/>
                </a:prstGeom>
                <a:blipFill>
                  <a:blip r:embed="rId2"/>
                  <a:stretch>
                    <a:fillRect/>
                  </a:stretch>
                </a:blipFill>
              </p:spPr>
              <p:txBody>
                <a:bodyPr/>
                <a:lstStyle/>
                <a:p>
                  <a:r>
                    <a:rPr lang="en-GB">
                      <a:noFill/>
                    </a:rPr>
                    <a:t> </a:t>
                  </a:r>
                </a:p>
              </p:txBody>
            </p:sp>
          </mc:Fallback>
        </mc:AlternateContent>
      </p:grpSp>
    </p:spTree>
    <p:extLst>
      <p:ext uri="{BB962C8B-B14F-4D97-AF65-F5344CB8AC3E}">
        <p14:creationId xmlns:p14="http://schemas.microsoft.com/office/powerpoint/2010/main" val="278137672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37</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In R, we extend our model formula accordingly, and inspect our parameter output:</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model &lt;- glm(Death~Age+Gender+Profession+Class+Travelled+Battles+Killed,</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data=GOT, family=binomial, subset=Age&lt;400)</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summary(model)</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Multiple predictors</a:t>
            </a:r>
            <a:endParaRPr lang="en-GB" sz="3200" dirty="0">
              <a:solidFill>
                <a:schemeClr val="tx2">
                  <a:lumMod val="75000"/>
                </a:schemeClr>
              </a:solidFill>
              <a:latin typeface="Tw Cen MT" panose="020B0602020104020603" pitchFamily="34" charset="0"/>
            </a:endParaRPr>
          </a:p>
        </p:txBody>
      </p:sp>
      <p:sp>
        <p:nvSpPr>
          <p:cNvPr id="8" name="TextBox 7">
            <a:extLst>
              <a:ext uri="{FF2B5EF4-FFF2-40B4-BE49-F238E27FC236}">
                <a16:creationId xmlns:a16="http://schemas.microsoft.com/office/drawing/2014/main" id="{6C62E104-B477-FBE2-F139-C26FC8EB37CB}"/>
              </a:ext>
            </a:extLst>
          </p:cNvPr>
          <p:cNvSpPr txBox="1"/>
          <p:nvPr/>
        </p:nvSpPr>
        <p:spPr>
          <a:xfrm>
            <a:off x="2207568" y="3140968"/>
            <a:ext cx="6094602" cy="2862322"/>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a:t>Coefficients:</a:t>
            </a:r>
          </a:p>
          <a:p>
            <a:r>
              <a:rPr lang="en-GB"/>
              <a:t>                    Estimate Std. Error z value Pr(&gt;|z|)  </a:t>
            </a:r>
          </a:p>
          <a:p>
            <a:r>
              <a:rPr lang="en-GB"/>
              <a:t>(Intercept)         0.017573   0.703983   0.025   0.9801  </a:t>
            </a:r>
          </a:p>
          <a:p>
            <a:r>
              <a:rPr lang="en-GB"/>
              <a:t>Age                 0.008771   0.009925   0.884   0.3768  </a:t>
            </a:r>
          </a:p>
          <a:p>
            <a:r>
              <a:rPr lang="en-GB"/>
              <a:t>GenderMale         -0.153326   0.422822  -0.363   0.7169  </a:t>
            </a:r>
          </a:p>
          <a:p>
            <a:r>
              <a:rPr lang="en-GB"/>
              <a:t>ProfessionEconomy   0.168829   0.652524   0.259   0.7958  </a:t>
            </a:r>
          </a:p>
          <a:p>
            <a:r>
              <a:rPr lang="en-GB"/>
              <a:t>ProfessionMilitary  0.712838   0.577340   1.235   0.2169  </a:t>
            </a:r>
          </a:p>
          <a:p>
            <a:r>
              <a:rPr lang="en-GB"/>
              <a:t>ProfessionNone     -0.433268   0.824013  -0.526   0.5990  </a:t>
            </a:r>
          </a:p>
          <a:p>
            <a:r>
              <a:rPr lang="en-GB"/>
              <a:t>ProfessionPolitics  0.669086   0.615190   1.088   0.2768  </a:t>
            </a:r>
          </a:p>
          <a:p>
            <a:r>
              <a:rPr lang="en-GB"/>
              <a:t>ClassNobility       0.176589   0.353709   0.499   0.6176  </a:t>
            </a:r>
          </a:p>
          <a:p>
            <a:r>
              <a:rPr lang="en-GB"/>
              <a:t>Travelled          -0.281354   0.146219  -1.924   0.0543 .</a:t>
            </a:r>
          </a:p>
          <a:p>
            <a:r>
              <a:rPr lang="en-GB"/>
              <a:t>Battles            -0.012758   0.126861  -0.101   0.9199  </a:t>
            </a:r>
          </a:p>
          <a:p>
            <a:r>
              <a:rPr lang="en-GB"/>
              <a:t>KilledYes           0.725355   0.408607   1.775   0.0759 .</a:t>
            </a:r>
          </a:p>
          <a:p>
            <a:r>
              <a:rPr lang="en-GB"/>
              <a:t>---</a:t>
            </a:r>
          </a:p>
          <a:p>
            <a:r>
              <a:rPr lang="en-GB"/>
              <a:t>Signif. codes:  0 ‘***’ 0.001 ‘**’ 0.01 ‘*’ 0.05 ‘.’ 0.1 ‘ ’ 1</a:t>
            </a:r>
          </a:p>
        </p:txBody>
      </p:sp>
      <p:cxnSp>
        <p:nvCxnSpPr>
          <p:cNvPr id="2" name="Straight Connector 1">
            <a:extLst>
              <a:ext uri="{FF2B5EF4-FFF2-40B4-BE49-F238E27FC236}">
                <a16:creationId xmlns:a16="http://schemas.microsoft.com/office/drawing/2014/main" id="{B23E4605-5CCE-A5C5-D91F-C2845959FA5D}"/>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7BE15D1-5B49-F114-D1FB-4D804FF0AB43}"/>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87980072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38</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None of the parameters are significant, although we clearly have a problem to interpret </a:t>
            </a:r>
            <a:br>
              <a:rPr lang="en-US" sz="1600" dirty="0">
                <a:latin typeface="Calibri Light" panose="020F0302020204030204" pitchFamily="34" charset="0"/>
                <a:ea typeface="Calibri Light" panose="020F0302020204030204" pitchFamily="34" charset="0"/>
                <a:cs typeface="Calibri Light" panose="020F0302020204030204" pitchFamily="34" charset="0"/>
              </a:rPr>
            </a:br>
            <a:r>
              <a:rPr lang="en-US" sz="1600" dirty="0">
                <a:latin typeface="Calibri Light" panose="020F0302020204030204" pitchFamily="34" charset="0"/>
                <a:ea typeface="Calibri Light" panose="020F0302020204030204" pitchFamily="34" charset="0"/>
                <a:cs typeface="Calibri Light" panose="020F0302020204030204" pitchFamily="34" charset="0"/>
              </a:rPr>
              <a:t>the Profession effect, since we only have contrasts available of each level against the </a:t>
            </a:r>
            <a:br>
              <a:rPr lang="en-US" sz="1600" dirty="0">
                <a:latin typeface="Calibri Light" panose="020F0302020204030204" pitchFamily="34" charset="0"/>
                <a:ea typeface="Calibri Light" panose="020F0302020204030204" pitchFamily="34" charset="0"/>
                <a:cs typeface="Calibri Light" panose="020F0302020204030204" pitchFamily="34" charset="0"/>
              </a:rPr>
            </a:br>
            <a:r>
              <a:rPr lang="en-US" sz="1600" dirty="0">
                <a:latin typeface="Calibri Light" panose="020F0302020204030204" pitchFamily="34" charset="0"/>
                <a:ea typeface="Calibri Light" panose="020F0302020204030204" pitchFamily="34" charset="0"/>
                <a:cs typeface="Calibri Light" panose="020F0302020204030204" pitchFamily="34" charset="0"/>
              </a:rPr>
              <a:t>reference level (</a:t>
            </a:r>
            <a:r>
              <a:rPr lang="en-US" sz="1600" dirty="0">
                <a:latin typeface="Courier New" panose="02070309020205020404" pitchFamily="49" charset="0"/>
                <a:ea typeface="Calibri Light" panose="020F0302020204030204" pitchFamily="34" charset="0"/>
                <a:cs typeface="Courier New" panose="02070309020205020404" pitchFamily="49" charset="0"/>
              </a:rPr>
              <a:t>"Clergy"</a:t>
            </a:r>
            <a:r>
              <a:rPr lang="en-US" sz="1600" dirty="0">
                <a:latin typeface="Calibri Light" panose="020F0302020204030204" pitchFamily="34" charset="0"/>
                <a:ea typeface="Calibri Light" panose="020F0302020204030204" pitchFamily="34" charset="0"/>
                <a:cs typeface="Calibri Light" panose="020F0302020204030204" pitchFamily="34" charset="0"/>
              </a:rPr>
              <a:t>). For this effect, we require an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omnibus test</a:t>
            </a:r>
            <a:r>
              <a:rPr lang="en-US" sz="1600" dirty="0">
                <a:latin typeface="Calibri Light" panose="020F0302020204030204" pitchFamily="34" charset="0"/>
                <a:ea typeface="Calibri Light" panose="020F0302020204030204" pitchFamily="34" charset="0"/>
                <a:cs typeface="Calibri Light" panose="020F0302020204030204" pitchFamily="34" charset="0"/>
              </a:rPr>
              <a:t>. This could be done </a:t>
            </a:r>
            <a:br>
              <a:rPr lang="en-US" sz="1600" dirty="0">
                <a:latin typeface="Calibri Light" panose="020F0302020204030204" pitchFamily="34" charset="0"/>
                <a:ea typeface="Calibri Light" panose="020F0302020204030204" pitchFamily="34" charset="0"/>
                <a:cs typeface="Calibri Light" panose="020F0302020204030204" pitchFamily="34" charset="0"/>
              </a:rPr>
            </a:br>
            <a:r>
              <a:rPr lang="en-US" sz="1600" dirty="0">
                <a:latin typeface="Calibri Light" panose="020F0302020204030204" pitchFamily="34" charset="0"/>
                <a:ea typeface="Calibri Light" panose="020F0302020204030204" pitchFamily="34" charset="0"/>
                <a:cs typeface="Calibri Light" panose="020F0302020204030204" pitchFamily="34" charset="0"/>
              </a:rPr>
              <a:t>with a manual ANOVA model comparison:</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reduced &lt;- </a:t>
            </a:r>
            <a:r>
              <a:rPr lang="en-US" sz="1200" dirty="0" err="1">
                <a:latin typeface="Courier New" panose="02070309020205020404" pitchFamily="49" charset="0"/>
                <a:ea typeface="Calibri Light" panose="020F0302020204030204" pitchFamily="34" charset="0"/>
                <a:cs typeface="Courier New" panose="02070309020205020404" pitchFamily="49" charset="0"/>
              </a:rPr>
              <a:t>glm</a:t>
            </a:r>
            <a:r>
              <a:rPr lang="en-US" sz="1200" dirty="0">
                <a:latin typeface="Courier New" panose="02070309020205020404" pitchFamily="49" charset="0"/>
                <a:ea typeface="Calibri Light" panose="020F0302020204030204" pitchFamily="34" charset="0"/>
                <a:cs typeface="Courier New" panose="02070309020205020404" pitchFamily="49" charset="0"/>
              </a:rPr>
              <a:t>(</a:t>
            </a:r>
            <a:r>
              <a:rPr lang="en-US" sz="1200" dirty="0" err="1">
                <a:latin typeface="Courier New" panose="02070309020205020404" pitchFamily="49" charset="0"/>
                <a:ea typeface="Calibri Light" panose="020F0302020204030204" pitchFamily="34" charset="0"/>
                <a:cs typeface="Courier New" panose="02070309020205020404" pitchFamily="49" charset="0"/>
              </a:rPr>
              <a:t>Death~Age+Gender+Class+Travelled+Battles+Killed,data</a:t>
            </a:r>
            <a:r>
              <a:rPr lang="en-US" sz="1200" dirty="0">
                <a:latin typeface="Courier New" panose="02070309020205020404" pitchFamily="49" charset="0"/>
                <a:ea typeface="Calibri Light" panose="020F0302020204030204" pitchFamily="34" charset="0"/>
                <a:cs typeface="Courier New" panose="02070309020205020404" pitchFamily="49" charset="0"/>
              </a:rPr>
              <a:t>=GOT,</a:t>
            </a: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family=binomial, subset=Age&lt;400)</a:t>
            </a: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full &lt;- </a:t>
            </a:r>
            <a:r>
              <a:rPr lang="en-US" sz="1200" dirty="0" err="1">
                <a:latin typeface="Courier New" panose="02070309020205020404" pitchFamily="49" charset="0"/>
                <a:ea typeface="Calibri Light" panose="020F0302020204030204" pitchFamily="34" charset="0"/>
                <a:cs typeface="Courier New" panose="02070309020205020404" pitchFamily="49" charset="0"/>
              </a:rPr>
              <a:t>glm</a:t>
            </a:r>
            <a:r>
              <a:rPr lang="en-US" sz="1200" dirty="0">
                <a:latin typeface="Courier New" panose="02070309020205020404" pitchFamily="49" charset="0"/>
                <a:ea typeface="Calibri Light" panose="020F0302020204030204" pitchFamily="34" charset="0"/>
                <a:cs typeface="Courier New" panose="02070309020205020404" pitchFamily="49" charset="0"/>
              </a:rPr>
              <a:t>(</a:t>
            </a:r>
            <a:r>
              <a:rPr lang="en-US" sz="1200" dirty="0" err="1">
                <a:latin typeface="Courier New" panose="02070309020205020404" pitchFamily="49" charset="0"/>
                <a:ea typeface="Calibri Light" panose="020F0302020204030204" pitchFamily="34" charset="0"/>
                <a:cs typeface="Courier New" panose="02070309020205020404" pitchFamily="49" charset="0"/>
              </a:rPr>
              <a:t>Death~Age+Gender</a:t>
            </a:r>
            <a:r>
              <a:rPr lang="en-US" sz="1200" b="1" dirty="0" err="1">
                <a:solidFill>
                  <a:srgbClr val="FF0000"/>
                </a:solidFill>
                <a:latin typeface="Courier New" panose="02070309020205020404" pitchFamily="49" charset="0"/>
                <a:ea typeface="Calibri Light" panose="020F0302020204030204" pitchFamily="34" charset="0"/>
                <a:cs typeface="Courier New" panose="02070309020205020404" pitchFamily="49" charset="0"/>
              </a:rPr>
              <a:t>+Profession</a:t>
            </a:r>
            <a:r>
              <a:rPr lang="en-US" sz="1200" dirty="0" err="1">
                <a:latin typeface="Courier New" panose="02070309020205020404" pitchFamily="49" charset="0"/>
                <a:ea typeface="Calibri Light" panose="020F0302020204030204" pitchFamily="34" charset="0"/>
                <a:cs typeface="Courier New" panose="02070309020205020404" pitchFamily="49" charset="0"/>
              </a:rPr>
              <a:t>+Class+Travelled+Battles+Killed,data</a:t>
            </a:r>
            <a:r>
              <a:rPr lang="en-US" sz="1200" dirty="0">
                <a:latin typeface="Courier New" panose="02070309020205020404" pitchFamily="49" charset="0"/>
                <a:ea typeface="Calibri Light" panose="020F0302020204030204" pitchFamily="34" charset="0"/>
                <a:cs typeface="Courier New" panose="02070309020205020404" pitchFamily="49" charset="0"/>
              </a:rPr>
              <a:t>=GOT,</a:t>
            </a: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family=binomial, subset=Age&lt;400)</a:t>
            </a: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a:t>
            </a:r>
            <a:r>
              <a:rPr lang="en-US" sz="1200" dirty="0" err="1">
                <a:latin typeface="Courier New" panose="02070309020205020404" pitchFamily="49" charset="0"/>
                <a:ea typeface="Calibri Light" panose="020F0302020204030204" pitchFamily="34" charset="0"/>
                <a:cs typeface="Courier New" panose="02070309020205020404" pitchFamily="49" charset="0"/>
              </a:rPr>
              <a:t>anova</a:t>
            </a:r>
            <a:r>
              <a:rPr lang="en-US" sz="1200" dirty="0">
                <a:latin typeface="Courier New" panose="02070309020205020404" pitchFamily="49" charset="0"/>
                <a:ea typeface="Calibri Light" panose="020F0302020204030204" pitchFamily="34" charset="0"/>
                <a:cs typeface="Courier New" panose="02070309020205020404" pitchFamily="49" charset="0"/>
              </a:rPr>
              <a:t>(</a:t>
            </a:r>
            <a:r>
              <a:rPr lang="en-US" sz="1200" dirty="0" err="1">
                <a:latin typeface="Courier New" panose="02070309020205020404" pitchFamily="49" charset="0"/>
                <a:ea typeface="Calibri Light" panose="020F0302020204030204" pitchFamily="34" charset="0"/>
                <a:cs typeface="Courier New" panose="02070309020205020404" pitchFamily="49" charset="0"/>
              </a:rPr>
              <a:t>reduced,full</a:t>
            </a:r>
            <a:r>
              <a:rPr lang="en-US" sz="1200" dirty="0">
                <a:latin typeface="Courier New" panose="02070309020205020404" pitchFamily="49" charset="0"/>
                <a:ea typeface="Calibri Light" panose="020F0302020204030204" pitchFamily="34" charset="0"/>
                <a:cs typeface="Courier New" panose="02070309020205020404" pitchFamily="49" charset="0"/>
              </a:rPr>
              <a:t>, </a:t>
            </a:r>
            <a:r>
              <a:rPr lang="en-US" sz="1200" b="1" dirty="0">
                <a:solidFill>
                  <a:srgbClr val="FF0000"/>
                </a:solidFill>
                <a:latin typeface="Courier New" panose="02070309020205020404" pitchFamily="49" charset="0"/>
                <a:ea typeface="Calibri Light" panose="020F0302020204030204" pitchFamily="34" charset="0"/>
                <a:cs typeface="Courier New" panose="02070309020205020404" pitchFamily="49" charset="0"/>
              </a:rPr>
              <a:t>test="LRT"</a:t>
            </a:r>
            <a:r>
              <a:rPr lang="en-US" sz="1200" dirty="0">
                <a:latin typeface="Courier New" panose="02070309020205020404" pitchFamily="49" charset="0"/>
                <a:ea typeface="Calibri Light" panose="020F0302020204030204" pitchFamily="34" charset="0"/>
                <a:cs typeface="Courier New" panose="02070309020205020404" pitchFamily="49" charset="0"/>
              </a:rPr>
              <a: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Or automatically, using the </a:t>
            </a:r>
            <a:r>
              <a:rPr lang="en-US" sz="1600" dirty="0" err="1">
                <a:latin typeface="Courier New" panose="02070309020205020404" pitchFamily="49" charset="0"/>
                <a:ea typeface="Calibri Light" panose="020F0302020204030204" pitchFamily="34" charset="0"/>
                <a:cs typeface="Courier New" panose="02070309020205020404" pitchFamily="49" charset="0"/>
              </a:rPr>
              <a:t>Anova</a:t>
            </a:r>
            <a:r>
              <a:rPr lang="en-US" sz="1600" dirty="0">
                <a:latin typeface="Calibri Light" panose="020F0302020204030204" pitchFamily="34" charset="0"/>
                <a:ea typeface="Calibri Light" panose="020F0302020204030204" pitchFamily="34" charset="0"/>
                <a:cs typeface="Calibri Light" panose="020F0302020204030204" pitchFamily="34" charset="0"/>
              </a:rPr>
              <a:t> function of the </a:t>
            </a:r>
            <a:r>
              <a:rPr lang="en-US" sz="1600" dirty="0">
                <a:latin typeface="Courier New" panose="02070309020205020404" pitchFamily="49" charset="0"/>
                <a:ea typeface="Calibri Light" panose="020F0302020204030204" pitchFamily="34" charset="0"/>
                <a:cs typeface="Courier New" panose="02070309020205020404" pitchFamily="49" charset="0"/>
              </a:rPr>
              <a:t>car</a:t>
            </a:r>
            <a:r>
              <a:rPr lang="en-US" sz="1600" dirty="0">
                <a:latin typeface="Calibri Light" panose="020F0302020204030204" pitchFamily="34" charset="0"/>
                <a:ea typeface="Calibri Light" panose="020F0302020204030204" pitchFamily="34" charset="0"/>
                <a:cs typeface="Calibri Light" panose="020F0302020204030204" pitchFamily="34" charset="0"/>
              </a:rPr>
              <a:t> library. </a:t>
            </a:r>
            <a:r>
              <a:rPr lang="en-US" sz="1600" dirty="0" err="1">
                <a:latin typeface="Courier New" panose="02070309020205020404" pitchFamily="49" charset="0"/>
                <a:ea typeface="Calibri Light" panose="020F0302020204030204" pitchFamily="34" charset="0"/>
                <a:cs typeface="Courier New" panose="02070309020205020404" pitchFamily="49" charset="0"/>
              </a:rPr>
              <a:t>Anova</a:t>
            </a:r>
            <a:r>
              <a:rPr lang="en-US" sz="1600" dirty="0">
                <a:latin typeface="Calibri Light" panose="020F0302020204030204" pitchFamily="34" charset="0"/>
                <a:ea typeface="Calibri Light" panose="020F0302020204030204" pitchFamily="34" charset="0"/>
                <a:cs typeface="Calibri Light" panose="020F0302020204030204" pitchFamily="34" charset="0"/>
              </a:rPr>
              <a:t> will return a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Type II breakdown </a:t>
            </a:r>
            <a:r>
              <a:rPr lang="en-US" sz="1600" dirty="0">
                <a:latin typeface="Calibri Light" panose="020F0302020204030204" pitchFamily="34" charset="0"/>
                <a:ea typeface="Calibri Light" panose="020F0302020204030204" pitchFamily="34" charset="0"/>
                <a:cs typeface="Calibri Light" panose="020F0302020204030204" pitchFamily="34" charset="0"/>
              </a:rPr>
              <a:t>of model effects with likelihood ratio tests.</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a:t>
            </a:r>
            <a:r>
              <a:rPr lang="en-US" sz="1200" dirty="0" err="1">
                <a:latin typeface="Courier New" panose="02070309020205020404" pitchFamily="49" charset="0"/>
                <a:ea typeface="Calibri Light" panose="020F0302020204030204" pitchFamily="34" charset="0"/>
                <a:cs typeface="Courier New" panose="02070309020205020404" pitchFamily="49" charset="0"/>
              </a:rPr>
              <a:t>Anova</a:t>
            </a:r>
            <a:r>
              <a:rPr lang="en-US" sz="1200" dirty="0">
                <a:latin typeface="Courier New" panose="02070309020205020404" pitchFamily="49" charset="0"/>
                <a:ea typeface="Calibri Light" panose="020F0302020204030204" pitchFamily="34" charset="0"/>
                <a:cs typeface="Courier New" panose="02070309020205020404" pitchFamily="49" charset="0"/>
              </a:rPr>
              <a:t>(model)</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ANOVA</a:t>
            </a:r>
            <a:endParaRPr lang="en-GB" sz="3200" dirty="0">
              <a:solidFill>
                <a:schemeClr val="tx2">
                  <a:lumMod val="75000"/>
                </a:schemeClr>
              </a:solidFill>
              <a:latin typeface="Tw Cen MT" panose="020B0602020104020603" pitchFamily="34" charset="0"/>
            </a:endParaRPr>
          </a:p>
        </p:txBody>
      </p:sp>
      <p:sp>
        <p:nvSpPr>
          <p:cNvPr id="3" name="TextBox 2">
            <a:extLst>
              <a:ext uri="{FF2B5EF4-FFF2-40B4-BE49-F238E27FC236}">
                <a16:creationId xmlns:a16="http://schemas.microsoft.com/office/drawing/2014/main" id="{09D62DED-3069-41C5-3AC4-1A0DF9BF9352}"/>
              </a:ext>
            </a:extLst>
          </p:cNvPr>
          <p:cNvSpPr txBox="1"/>
          <p:nvPr/>
        </p:nvSpPr>
        <p:spPr>
          <a:xfrm>
            <a:off x="2207568" y="4150821"/>
            <a:ext cx="6094602" cy="646331"/>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dirty="0"/>
              <a:t>  </a:t>
            </a:r>
            <a:r>
              <a:rPr lang="en-GB" dirty="0" err="1"/>
              <a:t>Resid</a:t>
            </a:r>
            <a:r>
              <a:rPr lang="en-GB" dirty="0"/>
              <a:t>. </a:t>
            </a:r>
            <a:r>
              <a:rPr lang="en-GB" dirty="0" err="1"/>
              <a:t>Df</a:t>
            </a:r>
            <a:r>
              <a:rPr lang="en-GB" dirty="0"/>
              <a:t> </a:t>
            </a:r>
            <a:r>
              <a:rPr lang="en-GB" dirty="0" err="1"/>
              <a:t>Resid</a:t>
            </a:r>
            <a:r>
              <a:rPr lang="en-GB" dirty="0"/>
              <a:t>. Dev </a:t>
            </a:r>
            <a:r>
              <a:rPr lang="en-GB" dirty="0" err="1"/>
              <a:t>Df</a:t>
            </a:r>
            <a:r>
              <a:rPr lang="en-GB" dirty="0"/>
              <a:t> Deviance </a:t>
            </a:r>
            <a:r>
              <a:rPr lang="en-GB" dirty="0" err="1"/>
              <a:t>Pr</a:t>
            </a:r>
            <a:r>
              <a:rPr lang="en-GB" dirty="0"/>
              <a:t>(&gt;Chi)</a:t>
            </a:r>
          </a:p>
          <a:p>
            <a:r>
              <a:rPr lang="en-GB" dirty="0"/>
              <a:t>1       199     246.18                     </a:t>
            </a:r>
          </a:p>
          <a:p>
            <a:r>
              <a:rPr lang="en-GB" dirty="0"/>
              <a:t>2       195     242.13  4   4.0429   0.4002</a:t>
            </a:r>
          </a:p>
        </p:txBody>
      </p:sp>
      <p:pic>
        <p:nvPicPr>
          <p:cNvPr id="6" name="Picture 5">
            <a:extLst>
              <a:ext uri="{FF2B5EF4-FFF2-40B4-BE49-F238E27FC236}">
                <a16:creationId xmlns:a16="http://schemas.microsoft.com/office/drawing/2014/main" id="{256C2B83-4528-84BB-386D-28B7A343BD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13611"/>
          <a:stretch/>
        </p:blipFill>
        <p:spPr>
          <a:xfrm>
            <a:off x="9912384" y="292297"/>
            <a:ext cx="1944256" cy="237626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46789702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39</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This is more convenient since we get a full effects breakdown at once. </a:t>
            </a:r>
            <a:r>
              <a:rPr lang="en-US" sz="1600">
                <a:latin typeface="Calibri Light" panose="020F0302020204030204" pitchFamily="34" charset="0"/>
                <a:ea typeface="Calibri Light" panose="020F0302020204030204" pitchFamily="34" charset="0"/>
                <a:cs typeface="Calibri Light" panose="020F0302020204030204" pitchFamily="34" charset="0"/>
              </a:rPr>
              <a:t>Note again the </a:t>
            </a:r>
            <a:r>
              <a:rPr lang="en-US" sz="1600" dirty="0">
                <a:latin typeface="Calibri Light" panose="020F0302020204030204" pitchFamily="34" charset="0"/>
                <a:ea typeface="Calibri Light" panose="020F0302020204030204" pitchFamily="34" charset="0"/>
                <a:cs typeface="Calibri Light" panose="020F0302020204030204" pitchFamily="34" charset="0"/>
              </a:rPr>
              <a:t>convention in the table of referring to an ANOVA breakdown of a GLM model as </a:t>
            </a:r>
            <a:r>
              <a:rPr lang="en-US" sz="1600">
                <a:latin typeface="Calibri Light" panose="020F0302020204030204" pitchFamily="34" charset="0"/>
                <a:ea typeface="Calibri Light" panose="020F0302020204030204" pitchFamily="34" charset="0"/>
                <a:cs typeface="Calibri Light" panose="020F0302020204030204" pitchFamily="34" charset="0"/>
              </a:rPr>
              <a:t>an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analysis of deviance</a:t>
            </a:r>
            <a:r>
              <a:rPr lang="en-US" sz="1600" dirty="0">
                <a:latin typeface="Calibri Light" panose="020F0302020204030204" pitchFamily="34" charset="0"/>
                <a:ea typeface="Calibri Light" panose="020F0302020204030204" pitchFamily="34" charset="0"/>
                <a:cs typeface="Calibri Light" panose="020F0302020204030204" pitchFamily="34" charset="0"/>
              </a:rPr>
              <a: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The Profession effect is not significant, which means we are normally not allowed to conduct pairwise contrasts between levels of Professions. If we did want to do this, we would proceed with a contrast function of the </a:t>
            </a:r>
            <a:r>
              <a:rPr lang="en-US" sz="1600" dirty="0" err="1">
                <a:latin typeface="Courier New" panose="02070309020205020404" pitchFamily="49" charset="0"/>
                <a:ea typeface="Calibri Light" panose="020F0302020204030204" pitchFamily="34" charset="0"/>
                <a:cs typeface="Courier New" panose="02070309020205020404" pitchFamily="49" charset="0"/>
              </a:rPr>
              <a:t>emmeans</a:t>
            </a:r>
            <a:r>
              <a:rPr lang="en-US" sz="1600" dirty="0">
                <a:latin typeface="Calibri Light" panose="020F0302020204030204" pitchFamily="34" charset="0"/>
                <a:ea typeface="Calibri Light" panose="020F0302020204030204" pitchFamily="34" charset="0"/>
                <a:cs typeface="Calibri Light" panose="020F0302020204030204" pitchFamily="34" charset="0"/>
              </a:rPr>
              <a:t> package.</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ANOVA</a:t>
            </a:r>
            <a:endParaRPr lang="en-GB" sz="3200" dirty="0">
              <a:solidFill>
                <a:schemeClr val="tx2">
                  <a:lumMod val="75000"/>
                </a:schemeClr>
              </a:solidFill>
              <a:latin typeface="Tw Cen MT" panose="020B0602020104020603" pitchFamily="34" charset="0"/>
            </a:endParaRPr>
          </a:p>
        </p:txBody>
      </p:sp>
      <p:sp>
        <p:nvSpPr>
          <p:cNvPr id="3" name="TextBox 2">
            <a:extLst>
              <a:ext uri="{FF2B5EF4-FFF2-40B4-BE49-F238E27FC236}">
                <a16:creationId xmlns:a16="http://schemas.microsoft.com/office/drawing/2014/main" id="{09D62DED-3069-41C5-3AC4-1A0DF9BF9352}"/>
              </a:ext>
            </a:extLst>
          </p:cNvPr>
          <p:cNvSpPr txBox="1"/>
          <p:nvPr/>
        </p:nvSpPr>
        <p:spPr>
          <a:xfrm>
            <a:off x="1631504" y="2420888"/>
            <a:ext cx="6094602" cy="2492990"/>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US"/>
              <a:t>Analysis of Deviance Table (Type II tests)</a:t>
            </a:r>
          </a:p>
          <a:p>
            <a:endParaRPr lang="en-US"/>
          </a:p>
          <a:p>
            <a:r>
              <a:rPr lang="en-US"/>
              <a:t>Response: Death</a:t>
            </a:r>
          </a:p>
          <a:p>
            <a:r>
              <a:rPr lang="en-US"/>
              <a:t>           LR Chisq Df Pr(&gt;Chisq)  </a:t>
            </a:r>
          </a:p>
          <a:p>
            <a:r>
              <a:rPr lang="en-US"/>
              <a:t>Age          0.8021  1    0.37048  </a:t>
            </a:r>
          </a:p>
          <a:p>
            <a:r>
              <a:rPr lang="en-US"/>
              <a:t>Gender       0.1326  1    0.71576  </a:t>
            </a:r>
          </a:p>
          <a:p>
            <a:r>
              <a:rPr lang="en-US"/>
              <a:t>Profession   4.0429  4    0.40023  </a:t>
            </a:r>
          </a:p>
          <a:p>
            <a:r>
              <a:rPr lang="en-US"/>
              <a:t>Class        0.2497  1    0.61729  </a:t>
            </a:r>
          </a:p>
          <a:p>
            <a:r>
              <a:rPr lang="en-US"/>
              <a:t>Travelled    3.7344  1    0.05330 .</a:t>
            </a:r>
          </a:p>
          <a:p>
            <a:r>
              <a:rPr lang="en-US"/>
              <a:t>Battles      0.0101  1    0.91999  </a:t>
            </a:r>
          </a:p>
          <a:p>
            <a:r>
              <a:rPr lang="en-US"/>
              <a:t>Killed       3.2325  1    0.07219 .</a:t>
            </a:r>
          </a:p>
          <a:p>
            <a:r>
              <a:rPr lang="en-US"/>
              <a:t>---</a:t>
            </a:r>
          </a:p>
          <a:p>
            <a:r>
              <a:rPr lang="en-US"/>
              <a:t>Signif. codes:  0 ‘***’ 0.001 ‘**’ 0.01 ‘*’ 0.05 ‘.’ 0.1 ‘ ’ 1</a:t>
            </a:r>
            <a:endParaRPr lang="en-GB"/>
          </a:p>
        </p:txBody>
      </p:sp>
      <p:cxnSp>
        <p:nvCxnSpPr>
          <p:cNvPr id="2" name="Straight Connector 1">
            <a:extLst>
              <a:ext uri="{FF2B5EF4-FFF2-40B4-BE49-F238E27FC236}">
                <a16:creationId xmlns:a16="http://schemas.microsoft.com/office/drawing/2014/main" id="{C6D700C5-1BD3-D7CF-CDF1-1508A66A969B}"/>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0FF9D74F-6EC3-AA15-651A-322E0F87E13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26068119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 data set…</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The data </a:t>
            </a:r>
            <a:r>
              <a:rPr lang="en-US" sz="1600" b="1" dirty="0">
                <a:solidFill>
                  <a:schemeClr val="accent3">
                    <a:lumMod val="50000"/>
                  </a:schemeClr>
                </a:solidFill>
                <a:latin typeface="Calibri Light" panose="020F0302020204030204" pitchFamily="34" charset="0"/>
                <a:cs typeface="Calibri Light" panose="020F0302020204030204" pitchFamily="34" charset="0"/>
              </a:rPr>
              <a:t>gameofdeaths.csv</a:t>
            </a:r>
            <a:r>
              <a:rPr lang="en-US" sz="1600" dirty="0">
                <a:solidFill>
                  <a:schemeClr val="accent3">
                    <a:lumMod val="50000"/>
                  </a:schemeClr>
                </a:solidFill>
                <a:latin typeface="Calibri Light" panose="020F0302020204030204" pitchFamily="34" charset="0"/>
                <a:cs typeface="Calibri Light" panose="020F0302020204030204" pitchFamily="34" charset="0"/>
              </a:rPr>
              <a:t> </a:t>
            </a:r>
            <a:r>
              <a:rPr lang="en-US" sz="1600" dirty="0">
                <a:latin typeface="Calibri Light" panose="020F0302020204030204" pitchFamily="34" charset="0"/>
                <a:cs typeface="Calibri Light" panose="020F0302020204030204" pitchFamily="34" charset="0"/>
              </a:rPr>
              <a:t>contain information on 208 characters from the television </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series Game of Thrones (GOT), including demographical characteristics (e.g., age, </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gender, profession), career details, and whether or not they died.</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We would like to find out what characteristics—if any—predict death on Game of </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Thrones, starting with a simple question. GOT is infamous for its deadly weddings so </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let us find out if getting married on the series indeed gets you killed. The data look like this:</a:t>
            </a:r>
            <a:endParaRPr lang="fr-CH"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 marginal death rate is already very high at 68%, meaning you are more likely to die than not on Game of Thrones. The chi-square test for the Wedding × Death effect is non-significant, suggesting that getting married is not especially more fatal than not.</a:t>
            </a:r>
          </a:p>
        </p:txBody>
      </p:sp>
      <p:graphicFrame>
        <p:nvGraphicFramePr>
          <p:cNvPr id="5" name="Table 4">
            <a:extLst>
              <a:ext uri="{FF2B5EF4-FFF2-40B4-BE49-F238E27FC236}">
                <a16:creationId xmlns:a16="http://schemas.microsoft.com/office/drawing/2014/main" id="{B1F9D289-E10F-5427-FD5D-B4B21FDBB1D6}"/>
              </a:ext>
            </a:extLst>
          </p:cNvPr>
          <p:cNvGraphicFramePr>
            <a:graphicFrameLocks noGrp="1"/>
          </p:cNvGraphicFramePr>
          <p:nvPr>
            <p:extLst>
              <p:ext uri="{D42A27DB-BD31-4B8C-83A1-F6EECF244321}">
                <p14:modId xmlns:p14="http://schemas.microsoft.com/office/powerpoint/2010/main" val="3924968438"/>
              </p:ext>
            </p:extLst>
          </p:nvPr>
        </p:nvGraphicFramePr>
        <p:xfrm>
          <a:off x="2927648" y="3789040"/>
          <a:ext cx="2825242" cy="1368152"/>
        </p:xfrm>
        <a:graphic>
          <a:graphicData uri="http://schemas.openxmlformats.org/drawingml/2006/table">
            <a:tbl>
              <a:tblPr firstRow="1" bandRow="1">
                <a:tableStyleId>{2D5ABB26-0587-4C30-8999-92F81FD0307C}</a:tableStyleId>
              </a:tblPr>
              <a:tblGrid>
                <a:gridCol w="1116000">
                  <a:extLst>
                    <a:ext uri="{9D8B030D-6E8A-4147-A177-3AD203B41FA5}">
                      <a16:colId xmlns:a16="http://schemas.microsoft.com/office/drawing/2014/main" val="3167067750"/>
                    </a:ext>
                  </a:extLst>
                </a:gridCol>
                <a:gridCol w="854621">
                  <a:extLst>
                    <a:ext uri="{9D8B030D-6E8A-4147-A177-3AD203B41FA5}">
                      <a16:colId xmlns:a16="http://schemas.microsoft.com/office/drawing/2014/main" val="2072686544"/>
                    </a:ext>
                  </a:extLst>
                </a:gridCol>
                <a:gridCol w="854621">
                  <a:extLst>
                    <a:ext uri="{9D8B030D-6E8A-4147-A177-3AD203B41FA5}">
                      <a16:colId xmlns:a16="http://schemas.microsoft.com/office/drawing/2014/main" val="3095662987"/>
                    </a:ext>
                  </a:extLst>
                </a:gridCol>
              </a:tblGrid>
              <a:tr h="342038">
                <a:tc>
                  <a:txBody>
                    <a:bodyPr/>
                    <a:lstStyle/>
                    <a:p>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a:latin typeface="Calibri Light" panose="020F0302020204030204" pitchFamily="34" charset="0"/>
                          <a:cs typeface="Calibri Light" panose="020F0302020204030204" pitchFamily="34" charset="0"/>
                        </a:rPr>
                        <a:t>Death</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13469"/>
                  </a:ext>
                </a:extLst>
              </a:tr>
              <a:tr h="342038">
                <a:tc>
                  <a:txBody>
                    <a:bodyPr/>
                    <a:lstStyle/>
                    <a:p>
                      <a:pPr algn="r"/>
                      <a:r>
                        <a:rPr lang="en-GB" sz="1400" b="1">
                          <a:latin typeface="Calibri Light" panose="020F0302020204030204" pitchFamily="34" charset="0"/>
                          <a:cs typeface="Calibri Light" panose="020F0302020204030204" pitchFamily="34" charset="0"/>
                        </a:rPr>
                        <a:t>Wedding</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6</a:t>
                      </a:r>
                      <a:r>
                        <a:rPr lang="en-GB"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13</a:t>
                      </a:r>
                      <a:r>
                        <a:rPr lang="en-US" sz="1400" dirty="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dirty="0">
                          <a:latin typeface="Calibri Light" panose="020F0302020204030204" pitchFamily="34" charset="0"/>
                          <a:cs typeface="Calibri Light" panose="020F0302020204030204" pitchFamily="34" charset="0"/>
                        </a:rPr>
                        <a:t>12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pic>
        <p:nvPicPr>
          <p:cNvPr id="9" name="Picture 8">
            <a:extLst>
              <a:ext uri="{FF2B5EF4-FFF2-40B4-BE49-F238E27FC236}">
                <a16:creationId xmlns:a16="http://schemas.microsoft.com/office/drawing/2014/main" id="{6FF33680-9A9C-400A-06B6-75981E0B3B49}"/>
              </a:ext>
            </a:extLst>
          </p:cNvPr>
          <p:cNvPicPr>
            <a:picLocks noChangeAspect="1"/>
          </p:cNvPicPr>
          <p:nvPr/>
        </p:nvPicPr>
        <p:blipFill rotWithShape="1">
          <a:blip r:embed="rId2">
            <a:extLst>
              <a:ext uri="{28A0092B-C50C-407E-A947-70E740481C1C}">
                <a14:useLocalDpi xmlns:a14="http://schemas.microsoft.com/office/drawing/2010/main" val="0"/>
              </a:ext>
            </a:extLst>
          </a:blip>
          <a:srcRect l="7239" r="21409" b="20018"/>
          <a:stretch/>
        </p:blipFill>
        <p:spPr>
          <a:xfrm>
            <a:off x="9538592" y="260763"/>
            <a:ext cx="2318048" cy="1948801"/>
          </a:xfrm>
          <a:prstGeom prst="rect">
            <a:avLst/>
          </a:prstGeom>
          <a:effectLst>
            <a:outerShdw blurRad="50800" dist="38100" dir="5400000" algn="t" rotWithShape="0">
              <a:prstClr val="black">
                <a:alpha val="40000"/>
              </a:prstClr>
            </a:outerShdw>
          </a:effectLst>
        </p:spPr>
      </p:pic>
      <p:sp>
        <p:nvSpPr>
          <p:cNvPr id="3" name="TextBox 2">
            <a:extLst>
              <a:ext uri="{FF2B5EF4-FFF2-40B4-BE49-F238E27FC236}">
                <a16:creationId xmlns:a16="http://schemas.microsoft.com/office/drawing/2014/main" id="{5B28A0C8-93C2-020F-F374-2AE3F2EDB0A1}"/>
              </a:ext>
            </a:extLst>
          </p:cNvPr>
          <p:cNvSpPr txBox="1"/>
          <p:nvPr/>
        </p:nvSpPr>
        <p:spPr>
          <a:xfrm>
            <a:off x="6326648" y="3872951"/>
            <a:ext cx="3833352" cy="1200329"/>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dirty="0"/>
              <a:t>Pearson's Chi-squared test with Yates' </a:t>
            </a:r>
          </a:p>
          <a:p>
            <a:r>
              <a:rPr lang="en-GB" dirty="0"/>
              <a:t>continuity correction</a:t>
            </a:r>
          </a:p>
          <a:p>
            <a:endParaRPr lang="en-GB" dirty="0"/>
          </a:p>
          <a:p>
            <a:r>
              <a:rPr lang="en-GB" dirty="0"/>
              <a:t>X-squared = 0.078788, </a:t>
            </a:r>
            <a:r>
              <a:rPr lang="en-GB" dirty="0" err="1"/>
              <a:t>df</a:t>
            </a:r>
            <a:r>
              <a:rPr lang="en-GB" dirty="0"/>
              <a:t> = 1,</a:t>
            </a:r>
          </a:p>
          <a:p>
            <a:r>
              <a:rPr lang="en-GB" dirty="0"/>
              <a:t>p-value = 0.7789</a:t>
            </a:r>
          </a:p>
          <a:p>
            <a:r>
              <a:rPr lang="en-GB" dirty="0"/>
              <a:t>OR = 1.3948</a:t>
            </a:r>
            <a:endParaRPr lang="en-CH" dirty="0"/>
          </a:p>
        </p:txBody>
      </p:sp>
    </p:spTree>
    <p:extLst>
      <p:ext uri="{BB962C8B-B14F-4D97-AF65-F5344CB8AC3E}">
        <p14:creationId xmlns:p14="http://schemas.microsoft.com/office/powerpoint/2010/main" val="259817939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40</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Using a combination of </a:t>
            </a:r>
            <a:r>
              <a:rPr lang="en-US" sz="1600">
                <a:latin typeface="Courier New" panose="02070309020205020404" pitchFamily="49" charset="0"/>
                <a:ea typeface="Calibri Light" panose="020F0302020204030204" pitchFamily="34" charset="0"/>
                <a:cs typeface="Courier New" panose="02070309020205020404" pitchFamily="49" charset="0"/>
              </a:rPr>
              <a:t>emmeans</a:t>
            </a:r>
            <a:r>
              <a:rPr lang="en-US" sz="1600">
                <a:latin typeface="Calibri Light" panose="020F0302020204030204" pitchFamily="34" charset="0"/>
                <a:ea typeface="Calibri Light" panose="020F0302020204030204" pitchFamily="34" charset="0"/>
                <a:cs typeface="Calibri Light" panose="020F0302020204030204" pitchFamily="34" charset="0"/>
              </a:rPr>
              <a:t> and </a:t>
            </a:r>
            <a:r>
              <a:rPr lang="en-US" sz="1600">
                <a:latin typeface="Courier New" panose="02070309020205020404" pitchFamily="49" charset="0"/>
                <a:ea typeface="Calibri Light" panose="020F0302020204030204" pitchFamily="34" charset="0"/>
                <a:cs typeface="Courier New" panose="02070309020205020404" pitchFamily="49" charset="0"/>
              </a:rPr>
              <a:t>pairs</a:t>
            </a:r>
            <a:r>
              <a:rPr lang="en-US" sz="1600">
                <a:latin typeface="Calibri Light" panose="020F0302020204030204" pitchFamily="34" charset="0"/>
                <a:ea typeface="Calibri Light" panose="020F0302020204030204" pitchFamily="34" charset="0"/>
                <a:cs typeface="Calibri Light" panose="020F0302020204030204" pitchFamily="34" charset="0"/>
              </a:rPr>
              <a:t>, with unadjusted </a:t>
            </a:r>
            <a:r>
              <a:rPr lang="en-US" sz="1600" i="1">
                <a:latin typeface="Calibri Light" panose="020F0302020204030204" pitchFamily="34" charset="0"/>
                <a:ea typeface="Calibri Light" panose="020F0302020204030204" pitchFamily="34" charset="0"/>
                <a:cs typeface="Calibri Light" panose="020F0302020204030204" pitchFamily="34" charset="0"/>
              </a:rPr>
              <a:t>p</a:t>
            </a:r>
            <a:r>
              <a:rPr lang="en-US" sz="1600">
                <a:latin typeface="Calibri Light" panose="020F0302020204030204" pitchFamily="34" charset="0"/>
                <a:ea typeface="Calibri Light" panose="020F0302020204030204" pitchFamily="34" charset="0"/>
                <a:cs typeface="Calibri Light" panose="020F0302020204030204" pitchFamily="34" charset="0"/>
              </a:rPr>
              <a:t>-values:</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em &lt;- emmeans(model,specs="Profession")</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pairs(em, </a:t>
            </a:r>
            <a:r>
              <a:rPr lang="en-US" sz="1200" b="1">
                <a:solidFill>
                  <a:srgbClr val="FF0000"/>
                </a:solidFill>
                <a:latin typeface="Courier New" panose="02070309020205020404" pitchFamily="49" charset="0"/>
                <a:ea typeface="Calibri Light" panose="020F0302020204030204" pitchFamily="34" charset="0"/>
                <a:cs typeface="Courier New" panose="02070309020205020404" pitchFamily="49" charset="0"/>
              </a:rPr>
              <a:t>adjust="none"</a:t>
            </a:r>
            <a:r>
              <a:rPr lang="en-US" sz="1200">
                <a:latin typeface="Courier New" panose="02070309020205020404" pitchFamily="49" charset="0"/>
                <a:ea typeface="Calibri Light" panose="020F0302020204030204" pitchFamily="34" charset="0"/>
                <a:cs typeface="Courier New" panose="02070309020205020404" pitchFamily="49" charset="0"/>
              </a:rPr>
              <a:t>)</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Pairwise contrasts with </a:t>
            </a:r>
            <a:r>
              <a:rPr lang="fr-CH" sz="3200">
                <a:solidFill>
                  <a:schemeClr val="tx2">
                    <a:lumMod val="75000"/>
                  </a:schemeClr>
                </a:solidFill>
                <a:latin typeface="Courier New" panose="02070309020205020404" pitchFamily="49" charset="0"/>
                <a:cs typeface="Courier New" panose="02070309020205020404" pitchFamily="49" charset="0"/>
              </a:rPr>
              <a:t>emmeans</a:t>
            </a:r>
            <a:endParaRPr lang="en-GB" sz="3200" dirty="0">
              <a:solidFill>
                <a:schemeClr val="tx2">
                  <a:lumMod val="75000"/>
                </a:schemeClr>
              </a:solidFill>
              <a:latin typeface="Courier New" panose="02070309020205020404" pitchFamily="49" charset="0"/>
              <a:cs typeface="Courier New" panose="02070309020205020404" pitchFamily="49" charset="0"/>
            </a:endParaRPr>
          </a:p>
        </p:txBody>
      </p:sp>
      <p:sp>
        <p:nvSpPr>
          <p:cNvPr id="3" name="TextBox 2">
            <a:extLst>
              <a:ext uri="{FF2B5EF4-FFF2-40B4-BE49-F238E27FC236}">
                <a16:creationId xmlns:a16="http://schemas.microsoft.com/office/drawing/2014/main" id="{09D62DED-3069-41C5-3AC4-1A0DF9BF9352}"/>
              </a:ext>
            </a:extLst>
          </p:cNvPr>
          <p:cNvSpPr txBox="1"/>
          <p:nvPr/>
        </p:nvSpPr>
        <p:spPr>
          <a:xfrm>
            <a:off x="2207568" y="2780928"/>
            <a:ext cx="6094602" cy="2862322"/>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US"/>
              <a:t> contrast            estimate    SE  df z.ratio p.value</a:t>
            </a:r>
          </a:p>
          <a:p>
            <a:r>
              <a:rPr lang="en-US"/>
              <a:t> Clergy - Economy     -0.1688 0.653 Inf  -0.259  0.7958</a:t>
            </a:r>
          </a:p>
          <a:p>
            <a:r>
              <a:rPr lang="en-US"/>
              <a:t> Clergy - Military    -0.7128 0.577 Inf  -1.235  0.2169</a:t>
            </a:r>
          </a:p>
          <a:p>
            <a:r>
              <a:rPr lang="en-US"/>
              <a:t> Clergy - None         0.4333 0.824 Inf   0.526  0.5990</a:t>
            </a:r>
          </a:p>
          <a:p>
            <a:r>
              <a:rPr lang="en-US"/>
              <a:t> Clergy - Politics    -0.6691 0.615 Inf  -1.088  0.2768</a:t>
            </a:r>
          </a:p>
          <a:p>
            <a:r>
              <a:rPr lang="en-US"/>
              <a:t> Economy - Military   -0.5440 0.545 Inf  -0.998  0.3183</a:t>
            </a:r>
          </a:p>
          <a:p>
            <a:r>
              <a:rPr lang="en-US"/>
              <a:t> Economy - None        0.6021 0.791 Inf   0.761  0.4464</a:t>
            </a:r>
          </a:p>
          <a:p>
            <a:r>
              <a:rPr lang="en-US"/>
              <a:t> Economy - Politics   -0.5003 0.598 Inf  -0.836  0.4030</a:t>
            </a:r>
          </a:p>
          <a:p>
            <a:r>
              <a:rPr lang="en-US"/>
              <a:t> Military - None       1.1461 0.751 Inf   1.526  0.1271</a:t>
            </a:r>
          </a:p>
          <a:p>
            <a:r>
              <a:rPr lang="en-US"/>
              <a:t> Military - Politics   0.0438 0.471 Inf   0.093  0.9260</a:t>
            </a:r>
          </a:p>
          <a:p>
            <a:r>
              <a:rPr lang="en-US"/>
              <a:t> None - Politics      -1.1024 0.713 Inf  -1.546  0.1222</a:t>
            </a:r>
          </a:p>
          <a:p>
            <a:endParaRPr lang="en-US"/>
          </a:p>
          <a:p>
            <a:r>
              <a:rPr lang="en-US" b="1">
                <a:solidFill>
                  <a:srgbClr val="FF0000"/>
                </a:solidFill>
              </a:rPr>
              <a:t>Results are averaged over the levels of: Gender, Class, Killed</a:t>
            </a:r>
            <a:r>
              <a:rPr lang="en-US"/>
              <a:t> </a:t>
            </a:r>
          </a:p>
          <a:p>
            <a:r>
              <a:rPr lang="en-US"/>
              <a:t>Results are given on the log odds ratio (not the response) scale.</a:t>
            </a:r>
            <a:endParaRPr lang="en-GB"/>
          </a:p>
        </p:txBody>
      </p:sp>
      <p:cxnSp>
        <p:nvCxnSpPr>
          <p:cNvPr id="2" name="Straight Connector 1">
            <a:extLst>
              <a:ext uri="{FF2B5EF4-FFF2-40B4-BE49-F238E27FC236}">
                <a16:creationId xmlns:a16="http://schemas.microsoft.com/office/drawing/2014/main" id="{62C75591-9433-572C-B776-2FE280DFC1C3}"/>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623F3643-2225-B6FF-6BC0-758A8810B82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421862951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41</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5733256"/>
            <a:ext cx="9433048" cy="792088"/>
          </a:xfrm>
        </p:spPr>
        <p:txBody>
          <a:bodyPr>
            <a:normAutofit/>
          </a:bodyPr>
          <a:lstStyle/>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visreg(model,xvar="Profession",ylim=c(0,1),scale="response",points.par=list(pch=4,col="bisque3",</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cex=1),line.par=list(lwd=3,col="royalblue4"),fill.par=list(col=adjustcolor("steelblue",</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alpha=0.2)),ylab="Probability of death versus survival",jitter=TRUE)</a:t>
            </a: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Effect plot</a:t>
            </a:r>
            <a:endParaRPr lang="en-GB" sz="3200" dirty="0">
              <a:solidFill>
                <a:schemeClr val="tx2">
                  <a:lumMod val="75000"/>
                </a:schemeClr>
              </a:solidFill>
              <a:latin typeface="Tw Cen MT" panose="020B0602020104020603" pitchFamily="34" charset="0"/>
            </a:endParaRPr>
          </a:p>
        </p:txBody>
      </p:sp>
      <p:pic>
        <p:nvPicPr>
          <p:cNvPr id="6" name="Picture 5">
            <a:extLst>
              <a:ext uri="{FF2B5EF4-FFF2-40B4-BE49-F238E27FC236}">
                <a16:creationId xmlns:a16="http://schemas.microsoft.com/office/drawing/2014/main" id="{142E95AF-7074-9242-03FB-7C38B6AFB45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787" b="2856"/>
          <a:stretch/>
        </p:blipFill>
        <p:spPr>
          <a:xfrm>
            <a:off x="983432" y="1340768"/>
            <a:ext cx="7671601" cy="4292455"/>
          </a:xfrm>
          <a:prstGeom prst="rect">
            <a:avLst/>
          </a:prstGeom>
        </p:spPr>
      </p:pic>
      <p:cxnSp>
        <p:nvCxnSpPr>
          <p:cNvPr id="3" name="Straight Connector 2">
            <a:extLst>
              <a:ext uri="{FF2B5EF4-FFF2-40B4-BE49-F238E27FC236}">
                <a16:creationId xmlns:a16="http://schemas.microsoft.com/office/drawing/2014/main" id="{716F06FF-2A0B-4290-0294-68D171E4933E}"/>
              </a:ext>
            </a:extLst>
          </p:cNvPr>
          <p:cNvCxnSpPr/>
          <p:nvPr/>
        </p:nvCxnSpPr>
        <p:spPr>
          <a:xfrm>
            <a:off x="8616280" y="1988840"/>
            <a:ext cx="432000" cy="0"/>
          </a:xfrm>
          <a:prstGeom prst="line">
            <a:avLst/>
          </a:prstGeom>
          <a:ln w="28575">
            <a:solidFill>
              <a:srgbClr val="FFC000"/>
            </a:solidFill>
            <a:prstDash val="sysDash"/>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5A75C586-27EB-4DAF-7539-EE55A50F98A7}"/>
              </a:ext>
            </a:extLst>
          </p:cNvPr>
          <p:cNvCxnSpPr/>
          <p:nvPr/>
        </p:nvCxnSpPr>
        <p:spPr>
          <a:xfrm>
            <a:off x="8616280" y="2343364"/>
            <a:ext cx="432000" cy="0"/>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41545294-2268-6A49-8ADA-DB9DB90A77B4}"/>
              </a:ext>
            </a:extLst>
          </p:cNvPr>
          <p:cNvSpPr txBox="1"/>
          <p:nvPr/>
        </p:nvSpPr>
        <p:spPr>
          <a:xfrm>
            <a:off x="9225599" y="1850340"/>
            <a:ext cx="1505540"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Marginal death rate</a:t>
            </a:r>
            <a:endParaRPr lang="en-GB" sz="12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1D04551E-88AB-6433-1F1F-2924A90B2DDE}"/>
              </a:ext>
            </a:extLst>
          </p:cNvPr>
          <p:cNvSpPr txBox="1"/>
          <p:nvPr/>
        </p:nvSpPr>
        <p:spPr>
          <a:xfrm>
            <a:off x="9225599" y="2204864"/>
            <a:ext cx="1164101" cy="276999"/>
          </a:xfrm>
          <a:prstGeom prst="rect">
            <a:avLst/>
          </a:prstGeom>
          <a:noFill/>
        </p:spPr>
        <p:txBody>
          <a:bodyPr wrap="none" rtlCol="0">
            <a:spAutoFit/>
          </a:bodyPr>
          <a:lstStyle/>
          <a:p>
            <a:r>
              <a:rPr lang="en-US" sz="1200">
                <a:latin typeface="Arial" panose="020B0604020202020204" pitchFamily="34" charset="0"/>
                <a:cs typeface="Arial" panose="020B0604020202020204" pitchFamily="34" charset="0"/>
              </a:rPr>
              <a:t>50% threshold</a:t>
            </a:r>
            <a:endParaRPr lang="en-GB" sz="1200">
              <a:latin typeface="Arial" panose="020B0604020202020204" pitchFamily="34" charset="0"/>
              <a:cs typeface="Arial" panose="020B0604020202020204" pitchFamily="34" charset="0"/>
            </a:endParaRPr>
          </a:p>
        </p:txBody>
      </p:sp>
      <p:cxnSp>
        <p:nvCxnSpPr>
          <p:cNvPr id="2" name="Straight Connector 1">
            <a:extLst>
              <a:ext uri="{FF2B5EF4-FFF2-40B4-BE49-F238E27FC236}">
                <a16:creationId xmlns:a16="http://schemas.microsoft.com/office/drawing/2014/main" id="{465C3EAF-25EA-7046-4FA7-BA841F416BFF}"/>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D15B77C5-971C-67AB-137B-8CEBD161B02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9729956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42</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Although characters with no profession actually have less than 50% of dying in GOT, the pairwise contrasts with other professions did not reach significance because the group is rather small (and hence the SE is large).</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Because there are multiple IVs in the model, the Profession effect should be stated more carefully. That is, it reflects </a:t>
            </a:r>
            <a:r>
              <a:rPr lang="en-US" sz="1600" i="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differences between professions in the log-odds of death versus survival…</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pPr marL="914400" lvl="2">
              <a:buFont typeface="Wingdings" panose="05000000000000000000" pitchFamily="2" charset="2"/>
              <a:buChar char="Ø"/>
            </a:pPr>
            <a:r>
              <a:rPr lang="en-US" sz="1600" i="1">
                <a:solidFill>
                  <a:srgbClr val="0070C0"/>
                </a:solidFill>
                <a:latin typeface="Calibri Light" panose="020F0302020204030204" pitchFamily="34" charset="0"/>
                <a:cs typeface="Calibri Light" panose="020F0302020204030204" pitchFamily="34" charset="0"/>
              </a:rPr>
              <a:t>…when controlling for differences in Age, Gender, Class, Travelled, Battles, and Killed</a:t>
            </a:r>
          </a:p>
          <a:p>
            <a:pPr marL="914400" lvl="2">
              <a:buFont typeface="Wingdings" panose="05000000000000000000" pitchFamily="2" charset="2"/>
              <a:buChar char="Ø"/>
            </a:pPr>
            <a:r>
              <a:rPr lang="en-US" sz="1600" i="1">
                <a:solidFill>
                  <a:srgbClr val="0070C0"/>
                </a:solidFill>
                <a:latin typeface="Calibri Light" panose="020F0302020204030204" pitchFamily="34" charset="0"/>
                <a:cs typeface="Calibri Light" panose="020F0302020204030204" pitchFamily="34" charset="0"/>
              </a:rPr>
              <a:t>…adjusting for differences in Age, Gender, Class, Travelled, Battles, and Killed</a:t>
            </a:r>
          </a:p>
          <a:p>
            <a:pPr marL="914400" lvl="2">
              <a:buFont typeface="Wingdings" panose="05000000000000000000" pitchFamily="2" charset="2"/>
              <a:buChar char="Ø"/>
            </a:pPr>
            <a:r>
              <a:rPr lang="en-US" sz="1600" i="1">
                <a:solidFill>
                  <a:srgbClr val="0070C0"/>
                </a:solidFill>
                <a:latin typeface="Calibri Light" panose="020F0302020204030204" pitchFamily="34" charset="0"/>
                <a:cs typeface="Calibri Light" panose="020F0302020204030204" pitchFamily="34" charset="0"/>
              </a:rPr>
              <a:t>…given that characters had the same Age, Gender, Class, Travelled, Battles, and Killed values</a:t>
            </a:r>
          </a:p>
          <a:p>
            <a:pPr marL="914400" lvl="2">
              <a:buFont typeface="Wingdings" panose="05000000000000000000" pitchFamily="2" charset="2"/>
              <a:buChar char="Ø"/>
            </a:pPr>
            <a:r>
              <a:rPr lang="en-US" sz="1600" i="1">
                <a:solidFill>
                  <a:srgbClr val="0070C0"/>
                </a:solidFill>
                <a:latin typeface="Calibri Light" panose="020F0302020204030204" pitchFamily="34" charset="0"/>
                <a:cs typeface="Calibri Light" panose="020F0302020204030204" pitchFamily="34" charset="0"/>
              </a:rPr>
              <a:t>…while keeping Age, Gender, Class, Travelled, Battles, and Killed levels fixed</a:t>
            </a:r>
          </a:p>
          <a:p>
            <a:pPr lvl="1"/>
            <a:endParaRPr lang="en-US" sz="12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These are all equivalent statements, and follow the same interpretation as in ordinary regression. In LR however, predicted probabilities and the ability to </a:t>
            </a:r>
            <a:r>
              <a:rPr lang="en-US" sz="1600" i="1">
                <a:latin typeface="Calibri Light" panose="020F0302020204030204" pitchFamily="34" charset="0"/>
                <a:ea typeface="Calibri Light" panose="020F0302020204030204" pitchFamily="34" charset="0"/>
                <a:cs typeface="Calibri Light" panose="020F0302020204030204" pitchFamily="34" charset="0"/>
              </a:rPr>
              <a:t>classify </a:t>
            </a:r>
            <a:r>
              <a:rPr lang="en-US" sz="1600">
                <a:latin typeface="Calibri Light" panose="020F0302020204030204" pitchFamily="34" charset="0"/>
                <a:ea typeface="Calibri Light" panose="020F0302020204030204" pitchFamily="34" charset="0"/>
                <a:cs typeface="Calibri Light" panose="020F0302020204030204" pitchFamily="34" charset="0"/>
              </a:rPr>
              <a:t>predictions as 1 or 0 complicates things slightly. For example, keeping age fixed at 100 will flatten out profession differences, since we are already at the tail end of the logistic decision curve.</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Effect interpretation with multiple predictors</a:t>
            </a:r>
            <a:endParaRPr lang="en-GB" sz="3200" dirty="0">
              <a:solidFill>
                <a:schemeClr val="tx2">
                  <a:lumMod val="75000"/>
                </a:schemeClr>
              </a:solidFill>
              <a:latin typeface="Tw Cen MT" panose="020B0602020104020603" pitchFamily="34" charset="0"/>
            </a:endParaRPr>
          </a:p>
        </p:txBody>
      </p:sp>
    </p:spTree>
    <p:extLst>
      <p:ext uri="{BB962C8B-B14F-4D97-AF65-F5344CB8AC3E}">
        <p14:creationId xmlns:p14="http://schemas.microsoft.com/office/powerpoint/2010/main" val="18398563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43</a:t>
            </a:fld>
            <a:endParaRPr lang="en-GB"/>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Effect interpretation with multiple predictors</a:t>
            </a:r>
            <a:endParaRPr lang="en-GB" sz="3200" dirty="0">
              <a:solidFill>
                <a:schemeClr val="tx2">
                  <a:lumMod val="75000"/>
                </a:schemeClr>
              </a:solidFill>
              <a:latin typeface="Tw Cen MT" panose="020B0602020104020603" pitchFamily="34" charset="0"/>
            </a:endParaRPr>
          </a:p>
        </p:txBody>
      </p:sp>
      <p:pic>
        <p:nvPicPr>
          <p:cNvPr id="7" name="Picture 6">
            <a:extLst>
              <a:ext uri="{FF2B5EF4-FFF2-40B4-BE49-F238E27FC236}">
                <a16:creationId xmlns:a16="http://schemas.microsoft.com/office/drawing/2014/main" id="{4548AE22-23F7-B1E8-DC6F-EB3773FFC7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66031" y="1453730"/>
            <a:ext cx="7787930" cy="5085183"/>
          </a:xfrm>
          <a:prstGeom prst="rect">
            <a:avLst/>
          </a:prstGeom>
        </p:spPr>
      </p:pic>
      <p:cxnSp>
        <p:nvCxnSpPr>
          <p:cNvPr id="2" name="Straight Connector 1">
            <a:extLst>
              <a:ext uri="{FF2B5EF4-FFF2-40B4-BE49-F238E27FC236}">
                <a16:creationId xmlns:a16="http://schemas.microsoft.com/office/drawing/2014/main" id="{CA2968FD-F0A1-75FF-7314-29455ECE44F7}"/>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AEF56C3E-407E-0A53-E058-B37C2EFA770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27644846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44</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For LR models, rather than interpreting the regression coefficients, it may be more convenient to simply calculate (and plot) the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predicted probabilities </a:t>
            </a:r>
            <a:r>
              <a:rPr lang="en-US" sz="1600" dirty="0">
                <a:latin typeface="Calibri Light" panose="020F0302020204030204" pitchFamily="34" charset="0"/>
                <a:ea typeface="Calibri Light" panose="020F0302020204030204" pitchFamily="34" charset="0"/>
                <a:cs typeface="Calibri Light" panose="020F0302020204030204" pitchFamily="34" charset="0"/>
              </a:rPr>
              <a:t>for various interesting combinations of values. The </a:t>
            </a:r>
            <a:r>
              <a:rPr lang="en-US" sz="1600" dirty="0" err="1">
                <a:latin typeface="Courier New" panose="02070309020205020404" pitchFamily="49" charset="0"/>
                <a:ea typeface="Calibri Light" panose="020F0302020204030204" pitchFamily="34" charset="0"/>
                <a:cs typeface="Courier New" panose="02070309020205020404" pitchFamily="49" charset="0"/>
              </a:rPr>
              <a:t>emmeans</a:t>
            </a:r>
            <a:r>
              <a:rPr lang="en-US" sz="1600" dirty="0">
                <a:latin typeface="Calibri Light" panose="020F0302020204030204" pitchFamily="34" charset="0"/>
                <a:ea typeface="Calibri Light" panose="020F0302020204030204" pitchFamily="34" charset="0"/>
                <a:cs typeface="Calibri Light" panose="020F0302020204030204" pitchFamily="34" charset="0"/>
              </a:rPr>
              <a:t> package makes this easy. For example, predicted probabilities for Professions and Genders:</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a:t>
            </a:r>
            <a:r>
              <a:rPr lang="en-US" sz="1200" dirty="0" err="1">
                <a:latin typeface="Courier New" panose="02070309020205020404" pitchFamily="49" charset="0"/>
                <a:ea typeface="Calibri Light" panose="020F0302020204030204" pitchFamily="34" charset="0"/>
                <a:cs typeface="Courier New" panose="02070309020205020404" pitchFamily="49" charset="0"/>
              </a:rPr>
              <a:t>emmeans</a:t>
            </a:r>
            <a:r>
              <a:rPr lang="en-US" sz="1200" dirty="0">
                <a:latin typeface="Courier New" panose="02070309020205020404" pitchFamily="49" charset="0"/>
                <a:ea typeface="Calibri Light" panose="020F0302020204030204" pitchFamily="34" charset="0"/>
                <a:cs typeface="Courier New" panose="02070309020205020404" pitchFamily="49" charset="0"/>
              </a:rPr>
              <a:t>(</a:t>
            </a:r>
            <a:r>
              <a:rPr lang="en-US" sz="1200" dirty="0" err="1">
                <a:latin typeface="Courier New" panose="02070309020205020404" pitchFamily="49" charset="0"/>
                <a:ea typeface="Calibri Light" panose="020F0302020204030204" pitchFamily="34" charset="0"/>
                <a:cs typeface="Courier New" panose="02070309020205020404" pitchFamily="49" charset="0"/>
              </a:rPr>
              <a:t>model,c</a:t>
            </a:r>
            <a:r>
              <a:rPr lang="en-US" sz="1200" dirty="0">
                <a:latin typeface="Courier New" panose="02070309020205020404" pitchFamily="49" charset="0"/>
                <a:ea typeface="Calibri Light" panose="020F0302020204030204" pitchFamily="34" charset="0"/>
                <a:cs typeface="Courier New" panose="02070309020205020404" pitchFamily="49" charset="0"/>
              </a:rPr>
              <a:t>("</a:t>
            </a:r>
            <a:r>
              <a:rPr lang="en-US" sz="1200" dirty="0" err="1">
                <a:latin typeface="Courier New" panose="02070309020205020404" pitchFamily="49" charset="0"/>
                <a:ea typeface="Calibri Light" panose="020F0302020204030204" pitchFamily="34" charset="0"/>
                <a:cs typeface="Courier New" panose="02070309020205020404" pitchFamily="49" charset="0"/>
              </a:rPr>
              <a:t>Profession","Gender</a:t>
            </a:r>
            <a:r>
              <a:rPr lang="en-US" sz="1200" dirty="0">
                <a:latin typeface="Courier New" panose="02070309020205020404" pitchFamily="49" charset="0"/>
                <a:ea typeface="Calibri Light" panose="020F0302020204030204" pitchFamily="34" charset="0"/>
                <a:cs typeface="Courier New" panose="02070309020205020404" pitchFamily="49" charset="0"/>
              </a:rPr>
              <a:t>"),</a:t>
            </a:r>
            <a:r>
              <a:rPr lang="en-US" sz="1200" b="1" dirty="0">
                <a:solidFill>
                  <a:srgbClr val="FF0000"/>
                </a:solidFill>
                <a:latin typeface="Courier New" panose="02070309020205020404" pitchFamily="49" charset="0"/>
                <a:ea typeface="Calibri Light" panose="020F0302020204030204" pitchFamily="34" charset="0"/>
                <a:cs typeface="Courier New" panose="02070309020205020404" pitchFamily="49" charset="0"/>
              </a:rPr>
              <a:t>type="response")</a:t>
            </a:r>
          </a:p>
          <a:p>
            <a:pPr marL="0" indent="0">
              <a:buNone/>
            </a:pP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Effect interpretation with multiple predictors</a:t>
            </a:r>
            <a:endParaRPr lang="en-GB" sz="3200" dirty="0">
              <a:solidFill>
                <a:schemeClr val="tx2">
                  <a:lumMod val="75000"/>
                </a:schemeClr>
              </a:solidFill>
              <a:latin typeface="Tw Cen MT" panose="020B0602020104020603" pitchFamily="34" charset="0"/>
            </a:endParaRPr>
          </a:p>
        </p:txBody>
      </p:sp>
      <p:sp>
        <p:nvSpPr>
          <p:cNvPr id="3" name="TextBox 2">
            <a:extLst>
              <a:ext uri="{FF2B5EF4-FFF2-40B4-BE49-F238E27FC236}">
                <a16:creationId xmlns:a16="http://schemas.microsoft.com/office/drawing/2014/main" id="{D2065968-BC38-AEB4-6D5F-FC8921CF52EF}"/>
              </a:ext>
            </a:extLst>
          </p:cNvPr>
          <p:cNvSpPr txBox="1"/>
          <p:nvPr/>
        </p:nvSpPr>
        <p:spPr>
          <a:xfrm>
            <a:off x="2207568" y="3284984"/>
            <a:ext cx="6094602" cy="2862322"/>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a:t> Profession Gender  prob     SE  df asymp.LCL asymp.UCL</a:t>
            </a:r>
          </a:p>
          <a:p>
            <a:r>
              <a:rPr lang="en-GB"/>
              <a:t> Clergy     Female 0.618 0.1267 Inf     0.361     0.822</a:t>
            </a:r>
          </a:p>
          <a:p>
            <a:r>
              <a:rPr lang="en-GB"/>
              <a:t> Economy    Female 0.657 0.1272 Inf     0.388     0.852</a:t>
            </a:r>
          </a:p>
          <a:p>
            <a:r>
              <a:rPr lang="en-GB"/>
              <a:t> Military   Female 0.767 0.0816 Inf     0.574     0.890</a:t>
            </a:r>
          </a:p>
          <a:p>
            <a:r>
              <a:rPr lang="en-GB"/>
              <a:t> None       Female 0.511 0.1563 Inf     0.235     0.781</a:t>
            </a:r>
          </a:p>
          <a:p>
            <a:r>
              <a:rPr lang="en-GB"/>
              <a:t> Politics   Female 0.759 0.0862 Inf     0.556     0.888</a:t>
            </a:r>
          </a:p>
          <a:p>
            <a:r>
              <a:rPr lang="en-GB"/>
              <a:t> Clergy     Male   0.581 0.1261 Inf     0.334     0.793</a:t>
            </a:r>
          </a:p>
          <a:p>
            <a:r>
              <a:rPr lang="en-GB"/>
              <a:t> Economy    Male   0.621 0.1132 Inf     0.390     0.808</a:t>
            </a:r>
          </a:p>
          <a:p>
            <a:r>
              <a:rPr lang="en-GB"/>
              <a:t> Military   Male   0.739 0.0469 Inf     0.637     0.820</a:t>
            </a:r>
          </a:p>
          <a:p>
            <a:r>
              <a:rPr lang="en-GB"/>
              <a:t> None       Male   0.473 0.1777 Inf     0.182     0.784</a:t>
            </a:r>
          </a:p>
          <a:p>
            <a:r>
              <a:rPr lang="en-GB"/>
              <a:t> Politics   Male   0.730 0.0795 Inf     0.551     0.856</a:t>
            </a:r>
          </a:p>
          <a:p>
            <a:endParaRPr lang="en-GB"/>
          </a:p>
          <a:p>
            <a:r>
              <a:rPr lang="en-GB"/>
              <a:t>Results are averaged over the levels of: Class, Killed </a:t>
            </a:r>
          </a:p>
          <a:p>
            <a:r>
              <a:rPr lang="en-GB"/>
              <a:t>Confidence level used: 0.95 </a:t>
            </a:r>
          </a:p>
          <a:p>
            <a:r>
              <a:rPr lang="en-GB" b="1">
                <a:solidFill>
                  <a:srgbClr val="FF0000"/>
                </a:solidFill>
              </a:rPr>
              <a:t>Intervals are back-transformed from the logit scale</a:t>
            </a:r>
          </a:p>
        </p:txBody>
      </p:sp>
      <p:cxnSp>
        <p:nvCxnSpPr>
          <p:cNvPr id="2" name="Straight Connector 1">
            <a:extLst>
              <a:ext uri="{FF2B5EF4-FFF2-40B4-BE49-F238E27FC236}">
                <a16:creationId xmlns:a16="http://schemas.microsoft.com/office/drawing/2014/main" id="{3003355A-7069-1CD2-E920-94F3EB984C02}"/>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262DCA2-8761-D0B1-0CF5-461103B7C30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191679184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45</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In ordinary regression, we often compare the marginal and adjusted effect of a predictor, e.g., Y~A versus Y~A+B. The second model </a:t>
            </a:r>
            <a:r>
              <a:rPr lang="en-US" sz="1600" i="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unconfounds</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the A and B effects</a:t>
            </a:r>
            <a:r>
              <a:rPr lang="en-US" sz="1600">
                <a:latin typeface="Calibri Light" panose="020F0302020204030204" pitchFamily="34" charset="0"/>
                <a:ea typeface="Calibri Light" panose="020F0302020204030204" pitchFamily="34" charset="0"/>
                <a:cs typeface="Calibri Light" panose="020F0302020204030204" pitchFamily="34" charset="0"/>
              </a:rPr>
              <a:t>. Moreover, when A and B are uncorrelated/orthogonal, then Y~A will produce the same parameter estimate for A as Y~A+B.</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While it may be tempting to extend this to logistic regression, we encounter a peculiar problem with odds-ratios called </a:t>
            </a:r>
            <a:r>
              <a:rPr lang="en-US" sz="160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non-collapsibility</a:t>
            </a:r>
            <a:r>
              <a:rPr lang="en-US" sz="1600">
                <a:latin typeface="Calibri Light" panose="020F0302020204030204" pitchFamily="34" charset="0"/>
                <a:ea typeface="Calibri Light" panose="020F0302020204030204" pitchFamily="34" charset="0"/>
                <a:cs typeface="Calibri Light" panose="020F0302020204030204" pitchFamily="34" charset="0"/>
              </a:rPr>
              <a:t>. The adjusted A odds-ratio (Y~A+B) is not </a:t>
            </a:r>
            <a:r>
              <a:rPr lang="en-US" sz="1600" i="1">
                <a:latin typeface="Calibri Light" panose="020F0302020204030204" pitchFamily="34" charset="0"/>
                <a:ea typeface="Calibri Light" panose="020F0302020204030204" pitchFamily="34" charset="0"/>
                <a:cs typeface="Calibri Light" panose="020F0302020204030204" pitchFamily="34" charset="0"/>
              </a:rPr>
              <a:t>collapsible </a:t>
            </a:r>
            <a:r>
              <a:rPr lang="en-US" sz="1600">
                <a:latin typeface="Calibri Light" panose="020F0302020204030204" pitchFamily="34" charset="0"/>
                <a:ea typeface="Calibri Light" panose="020F0302020204030204" pitchFamily="34" charset="0"/>
                <a:cs typeface="Calibri Light" panose="020F0302020204030204" pitchFamily="34" charset="0"/>
              </a:rPr>
              <a:t>across the levels of B to equal the marginal A odds ratio (Y~A).</a:t>
            </a:r>
          </a:p>
          <a:p>
            <a:pPr marL="0" indent="0">
              <a:buNone/>
            </a:pPr>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In LR Y~A may differ from Y~A+B, even when A and B are orthogonal! Conversely, Y~A and Y~A+B may produce identical A effects even when A and B are confounded!</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Non-collapsibility is a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side-effect of LR's link function</a:t>
            </a:r>
            <a:r>
              <a:rPr lang="en-US" sz="1600">
                <a:latin typeface="Calibri Light" panose="020F0302020204030204" pitchFamily="34" charset="0"/>
                <a:ea typeface="Calibri Light" panose="020F0302020204030204" pitchFamily="34" charset="0"/>
                <a:cs typeface="Calibri Light" panose="020F0302020204030204" pitchFamily="34" charset="0"/>
              </a:rPr>
              <a:t>, the nonlinear log-odds transformation. When back-transforming to an odds scale, it is not possible to express the A odds-ratio as a linear weighted combination of B levels.</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Extreme caution should be exercised with comparing marginal and adjusted models for the same effect, especially in the context of repeated measures data (GEE versus GLMER)!</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Non-collapsibility problem</a:t>
            </a:r>
            <a:endParaRPr lang="en-GB" sz="3200" dirty="0">
              <a:solidFill>
                <a:schemeClr val="tx2">
                  <a:lumMod val="75000"/>
                </a:schemeClr>
              </a:solidFill>
              <a:latin typeface="Tw Cen MT" panose="020B0602020104020603" pitchFamily="34" charset="0"/>
            </a:endParaRPr>
          </a:p>
        </p:txBody>
      </p:sp>
      <p:sp>
        <p:nvSpPr>
          <p:cNvPr id="2" name="TextBox 1">
            <a:extLst>
              <a:ext uri="{FF2B5EF4-FFF2-40B4-BE49-F238E27FC236}">
                <a16:creationId xmlns:a16="http://schemas.microsoft.com/office/drawing/2014/main" id="{576ED7F9-1BAA-5074-1EA3-D4E352EB06FA}"/>
              </a:ext>
            </a:extLst>
          </p:cNvPr>
          <p:cNvSpPr txBox="1"/>
          <p:nvPr/>
        </p:nvSpPr>
        <p:spPr>
          <a:xfrm>
            <a:off x="10215947" y="473580"/>
            <a:ext cx="1362104" cy="369332"/>
          </a:xfrm>
          <a:prstGeom prst="rect">
            <a:avLst/>
          </a:prstGeom>
          <a:noFill/>
        </p:spPr>
        <p:txBody>
          <a:bodyPr wrap="none" rtlCol="0">
            <a:spAutoFit/>
          </a:bodyPr>
          <a:lstStyle/>
          <a:p>
            <a:r>
              <a:rPr lang="en-US">
                <a:latin typeface="Calibri Light" panose="020F0302020204030204" pitchFamily="34" charset="0"/>
                <a:cs typeface="Calibri Light" panose="020F0302020204030204" pitchFamily="34" charset="0"/>
              </a:rPr>
              <a:t>(Pang, 2012)</a:t>
            </a:r>
            <a:endParaRPr lang="en-GB">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559744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46</a:t>
            </a:fld>
            <a:endParaRPr lang="en-GB"/>
          </a:p>
        </p:txBody>
      </p:sp>
      <p:pic>
        <p:nvPicPr>
          <p:cNvPr id="8" name="Picture 7">
            <a:extLst>
              <a:ext uri="{FF2B5EF4-FFF2-40B4-BE49-F238E27FC236}">
                <a16:creationId xmlns:a16="http://schemas.microsoft.com/office/drawing/2014/main" id="{E3307D38-C66E-F827-A027-397EFD7B5A4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3287688" y="836712"/>
            <a:ext cx="5616624" cy="5616624"/>
          </a:xfrm>
          <a:prstGeom prst="rect">
            <a:avLst/>
          </a:prstGeom>
        </p:spPr>
      </p:pic>
      <p:sp>
        <p:nvSpPr>
          <p:cNvPr id="9" name="TextBox 8">
            <a:extLst>
              <a:ext uri="{FF2B5EF4-FFF2-40B4-BE49-F238E27FC236}">
                <a16:creationId xmlns:a16="http://schemas.microsoft.com/office/drawing/2014/main" id="{2FA062F5-3CF3-DDA6-2F80-FA38610712B1}"/>
              </a:ext>
            </a:extLst>
          </p:cNvPr>
          <p:cNvSpPr txBox="1"/>
          <p:nvPr/>
        </p:nvSpPr>
        <p:spPr>
          <a:xfrm>
            <a:off x="4926451" y="260648"/>
            <a:ext cx="2339102" cy="400110"/>
          </a:xfrm>
          <a:prstGeom prst="rect">
            <a:avLst/>
          </a:prstGeom>
          <a:noFill/>
        </p:spPr>
        <p:txBody>
          <a:bodyPr wrap="none" rtlCol="0">
            <a:spAutoFit/>
          </a:bodyPr>
          <a:lstStyle/>
          <a:p>
            <a:pPr algn="ctr"/>
            <a:r>
              <a:rPr lang="en-US"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rPr>
              <a:t>Non-collapsibility</a:t>
            </a:r>
            <a:endParaRPr lang="en-GB"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4117945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47</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As in ordinary regression, we may consider adding interactions to our model. For 7 IVs, we </a:t>
            </a:r>
            <a:br>
              <a:rPr lang="en-US" sz="1600">
                <a:latin typeface="Calibri Light" panose="020F0302020204030204" pitchFamily="34" charset="0"/>
                <a:ea typeface="Calibri Light" panose="020F0302020204030204" pitchFamily="34" charset="0"/>
                <a:cs typeface="Calibri Light" panose="020F0302020204030204" pitchFamily="34" charset="0"/>
              </a:rPr>
            </a:br>
            <a:r>
              <a:rPr lang="en-US" sz="1600">
                <a:latin typeface="Calibri Light" panose="020F0302020204030204" pitchFamily="34" charset="0"/>
                <a:ea typeface="Calibri Light" panose="020F0302020204030204" pitchFamily="34" charset="0"/>
                <a:cs typeface="Calibri Light" panose="020F0302020204030204" pitchFamily="34" charset="0"/>
              </a:rPr>
              <a:t>have 21 possible two-way interactions, 35 three-way interactions, 35 four-way interactions, </a:t>
            </a:r>
            <a:br>
              <a:rPr lang="en-US" sz="1600">
                <a:latin typeface="Calibri Light" panose="020F0302020204030204" pitchFamily="34" charset="0"/>
                <a:ea typeface="Calibri Light" panose="020F0302020204030204" pitchFamily="34" charset="0"/>
                <a:cs typeface="Calibri Light" panose="020F0302020204030204" pitchFamily="34" charset="0"/>
              </a:rPr>
            </a:br>
            <a:r>
              <a:rPr lang="en-US" sz="1600">
                <a:latin typeface="Calibri Light" panose="020F0302020204030204" pitchFamily="34" charset="0"/>
                <a:ea typeface="Calibri Light" panose="020F0302020204030204" pitchFamily="34" charset="0"/>
                <a:cs typeface="Calibri Light" panose="020F0302020204030204" pitchFamily="34" charset="0"/>
              </a:rPr>
              <a:t>etc. Clearly we need to put some restriction on complexity.</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Ideally, interactions are only added to the model </a:t>
            </a:r>
            <a:r>
              <a:rPr lang="en-US" sz="160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for specific hypotheses</a:t>
            </a:r>
            <a:r>
              <a:rPr lang="en-US" sz="1600">
                <a:latin typeface="Calibri Light" panose="020F0302020204030204" pitchFamily="34" charset="0"/>
                <a:ea typeface="Calibri Light" panose="020F0302020204030204" pitchFamily="34" charset="0"/>
                <a:cs typeface="Calibri Light" panose="020F0302020204030204" pitchFamily="34" charset="0"/>
              </a:rPr>
              <a:t>. For exploratory </a:t>
            </a:r>
            <a:br>
              <a:rPr lang="en-US" sz="1600">
                <a:latin typeface="Calibri Light" panose="020F0302020204030204" pitchFamily="34" charset="0"/>
                <a:ea typeface="Calibri Light" panose="020F0302020204030204" pitchFamily="34" charset="0"/>
                <a:cs typeface="Calibri Light" panose="020F0302020204030204" pitchFamily="34" charset="0"/>
              </a:rPr>
            </a:br>
            <a:r>
              <a:rPr lang="en-US" sz="1600">
                <a:latin typeface="Calibri Light" panose="020F0302020204030204" pitchFamily="34" charset="0"/>
                <a:ea typeface="Calibri Light" panose="020F0302020204030204" pitchFamily="34" charset="0"/>
                <a:cs typeface="Calibri Light" panose="020F0302020204030204" pitchFamily="34" charset="0"/>
              </a:rPr>
              <a:t>testing, some rules of thumb should be considered:</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pPr lvl="1"/>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Do not go beyond two-way interactions</a:t>
            </a:r>
          </a:p>
          <a:p>
            <a:pPr lvl="1"/>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Avoid interactions that produce empty contingency cells</a:t>
            </a:r>
          </a:p>
          <a:p>
            <a:pPr lvl="1"/>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Test interactions one at a time, not all at once</a:t>
            </a:r>
            <a:endPar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Let us have a look at a simple example, where we examine how Battles modifies the relation between Age and Death in the GOT data:</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model &lt;- glm(Death~Age*Battles, dat=GOT, subset=Age&lt;400, family=binomial)</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summary(model)</a:t>
            </a:r>
            <a:endParaRPr lang="en-US" sz="1200" dirty="0">
              <a:latin typeface="Courier New" panose="02070309020205020404" pitchFamily="49" charset="0"/>
              <a:ea typeface="Calibri Light" panose="020F0302020204030204" pitchFamily="34" charset="0"/>
              <a:cs typeface="Courier New" panose="02070309020205020404" pitchFamily="49"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Interactions</a:t>
            </a:r>
            <a:endParaRPr lang="en-GB" sz="3200" dirty="0">
              <a:solidFill>
                <a:schemeClr val="tx2">
                  <a:lumMod val="75000"/>
                </a:schemeClr>
              </a:solidFill>
              <a:latin typeface="Tw Cen MT" panose="020B0602020104020603" pitchFamily="34" charset="0"/>
            </a:endParaRPr>
          </a:p>
        </p:txBody>
      </p:sp>
      <p:pic>
        <p:nvPicPr>
          <p:cNvPr id="3" name="Picture 2">
            <a:extLst>
              <a:ext uri="{FF2B5EF4-FFF2-40B4-BE49-F238E27FC236}">
                <a16:creationId xmlns:a16="http://schemas.microsoft.com/office/drawing/2014/main" id="{0C0546AF-B082-1C56-3804-976ACD35130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6459" r="51898" b="27501"/>
          <a:stretch/>
        </p:blipFill>
        <p:spPr>
          <a:xfrm flipH="1">
            <a:off x="9884071" y="292297"/>
            <a:ext cx="1995806" cy="2572396"/>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67834144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48</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How do we interpret the parameters?</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The main effects parameters no longer reflect main effects! E.g., the Age parameter reflects the slope of Age when Battles=0. This is now a conditional contrast! To get genuine marginal main effects, we must run a Type II ANOVA breakdown:</a:t>
            </a:r>
            <a:endParaRPr lang="en-US" sz="1200" dirty="0">
              <a:latin typeface="Courier New" panose="02070309020205020404" pitchFamily="49" charset="0"/>
              <a:ea typeface="Calibri Light" panose="020F0302020204030204" pitchFamily="34" charset="0"/>
              <a:cs typeface="Courier New" panose="02070309020205020404" pitchFamily="49"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Interactions</a:t>
            </a:r>
            <a:endParaRPr lang="en-GB" sz="3200" dirty="0">
              <a:solidFill>
                <a:schemeClr val="tx2">
                  <a:lumMod val="75000"/>
                </a:schemeClr>
              </a:solidFill>
              <a:latin typeface="Tw Cen MT" panose="020B0602020104020603" pitchFamily="34" charset="0"/>
            </a:endParaRPr>
          </a:p>
        </p:txBody>
      </p:sp>
      <p:sp>
        <p:nvSpPr>
          <p:cNvPr id="2" name="TextBox 1">
            <a:extLst>
              <a:ext uri="{FF2B5EF4-FFF2-40B4-BE49-F238E27FC236}">
                <a16:creationId xmlns:a16="http://schemas.microsoft.com/office/drawing/2014/main" id="{D456FEF3-EC26-03B3-25ED-B0E02B896AC1}"/>
              </a:ext>
            </a:extLst>
          </p:cNvPr>
          <p:cNvSpPr txBox="1"/>
          <p:nvPr/>
        </p:nvSpPr>
        <p:spPr>
          <a:xfrm>
            <a:off x="1631504" y="2075364"/>
            <a:ext cx="6094602" cy="1569660"/>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US"/>
              <a:t>Coefficients:</a:t>
            </a:r>
          </a:p>
          <a:p>
            <a:r>
              <a:rPr lang="en-US"/>
              <a:t>             Estimate Std. Error z value Pr(&gt;|z|)</a:t>
            </a:r>
          </a:p>
          <a:p>
            <a:r>
              <a:rPr lang="en-US"/>
              <a:t>(Intercept)  0.519188   0.439445   1.181    0.237</a:t>
            </a:r>
          </a:p>
          <a:p>
            <a:r>
              <a:rPr lang="en-US"/>
              <a:t>Age          </a:t>
            </a:r>
            <a:r>
              <a:rPr lang="en-US" b="1">
                <a:solidFill>
                  <a:srgbClr val="FF0000"/>
                </a:solidFill>
              </a:rPr>
              <a:t>0.005478</a:t>
            </a:r>
            <a:r>
              <a:rPr lang="en-US"/>
              <a:t>   0.010743   0.510    0.610</a:t>
            </a:r>
          </a:p>
          <a:p>
            <a:r>
              <a:rPr lang="en-US"/>
              <a:t>Battles     </a:t>
            </a:r>
            <a:r>
              <a:rPr lang="en-US" b="1">
                <a:solidFill>
                  <a:srgbClr val="FF0000"/>
                </a:solidFill>
              </a:rPr>
              <a:t>-0.163141</a:t>
            </a:r>
            <a:r>
              <a:rPr lang="en-US"/>
              <a:t>   0.296366  -0.550    0.582</a:t>
            </a:r>
          </a:p>
          <a:p>
            <a:r>
              <a:rPr lang="en-US"/>
              <a:t>Age:Battles  0.005489   0.008069   0.680    0.496</a:t>
            </a:r>
          </a:p>
          <a:p>
            <a:r>
              <a:rPr lang="en-US"/>
              <a:t>---</a:t>
            </a:r>
          </a:p>
          <a:p>
            <a:r>
              <a:rPr lang="en-US"/>
              <a:t>Signif. codes:  0 ‘***’ 0.001 ‘**’ 0.01 ‘*’ 0.05 ‘.’ 0.1 ‘ ’ 1</a:t>
            </a:r>
            <a:endParaRPr lang="en-GB"/>
          </a:p>
        </p:txBody>
      </p:sp>
      <p:sp>
        <p:nvSpPr>
          <p:cNvPr id="6" name="TextBox 5">
            <a:extLst>
              <a:ext uri="{FF2B5EF4-FFF2-40B4-BE49-F238E27FC236}">
                <a16:creationId xmlns:a16="http://schemas.microsoft.com/office/drawing/2014/main" id="{6888BA65-E89A-5452-BFA0-1AAB8A232197}"/>
              </a:ext>
            </a:extLst>
          </p:cNvPr>
          <p:cNvSpPr txBox="1"/>
          <p:nvPr/>
        </p:nvSpPr>
        <p:spPr>
          <a:xfrm>
            <a:off x="1631504" y="4941168"/>
            <a:ext cx="6094602" cy="1200329"/>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US"/>
              <a:t>            LR Chisq Df Pr(&gt;Chisq)</a:t>
            </a:r>
          </a:p>
          <a:p>
            <a:r>
              <a:rPr lang="en-US"/>
              <a:t>Age          1.49455  1     0.2215</a:t>
            </a:r>
          </a:p>
          <a:p>
            <a:r>
              <a:rPr lang="en-US"/>
              <a:t>Battles      0.09340  1     0.7599</a:t>
            </a:r>
          </a:p>
          <a:p>
            <a:r>
              <a:rPr lang="en-US"/>
              <a:t>Age:Battles  0.47331  1     0.4915</a:t>
            </a:r>
          </a:p>
          <a:p>
            <a:r>
              <a:rPr lang="en-US"/>
              <a:t>---</a:t>
            </a:r>
          </a:p>
          <a:p>
            <a:r>
              <a:rPr lang="en-US"/>
              <a:t>Signif. codes:  0 ‘***’ 0.001 ‘**’ 0.01 ‘*’ 0.05 ‘.’ 0.1 ‘ ’ 1</a:t>
            </a:r>
            <a:endParaRPr lang="en-GB"/>
          </a:p>
        </p:txBody>
      </p:sp>
      <p:cxnSp>
        <p:nvCxnSpPr>
          <p:cNvPr id="3" name="Straight Connector 2">
            <a:extLst>
              <a:ext uri="{FF2B5EF4-FFF2-40B4-BE49-F238E27FC236}">
                <a16:creationId xmlns:a16="http://schemas.microsoft.com/office/drawing/2014/main" id="{C9224F0D-66C0-4F6C-F936-B8B660243CF8}"/>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EA715607-10BA-7F42-4A34-8834BEBDF2BB}"/>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409040753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49</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The interaction is quite difficult to interpret, since it involves two continuous variables:</a:t>
            </a:r>
            <a:endParaRPr lang="en-US" sz="1200" dirty="0">
              <a:latin typeface="Courier New" panose="02070309020205020404" pitchFamily="49" charset="0"/>
              <a:ea typeface="Calibri Light" panose="020F0302020204030204" pitchFamily="34" charset="0"/>
              <a:cs typeface="Courier New" panose="02070309020205020404" pitchFamily="49"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Exp(0.005)=1.005. For a 1-unit increase in Battles (=1 extra battle participated), the 2×2 odds-ratio of Age</a:t>
            </a:r>
            <a:r>
              <a:rPr lang="en-US" sz="1600" baseline="-25000">
                <a:latin typeface="Calibri Light" panose="020F0302020204030204" pitchFamily="34" charset="0"/>
                <a:ea typeface="Calibri Light" panose="020F0302020204030204" pitchFamily="34" charset="0"/>
                <a:cs typeface="Calibri Light" panose="020F0302020204030204" pitchFamily="34" charset="0"/>
              </a:rPr>
              <a:t>+1</a:t>
            </a:r>
            <a:r>
              <a:rPr lang="en-US" sz="1600">
                <a:latin typeface="Calibri Light" panose="020F0302020204030204" pitchFamily="34" charset="0"/>
                <a:ea typeface="Calibri Light" panose="020F0302020204030204" pitchFamily="34" charset="0"/>
                <a:cs typeface="Calibri Light" panose="020F0302020204030204" pitchFamily="34" charset="0"/>
              </a:rPr>
              <a:t> × Death multiplies by 1.005. Equivalently, one could state that, for a 1-year increase in Age, the 2×2 odds-ratio of Battles</a:t>
            </a:r>
            <a:r>
              <a:rPr lang="en-US" sz="1600" baseline="-25000">
                <a:latin typeface="Calibri Light" panose="020F0302020204030204" pitchFamily="34" charset="0"/>
                <a:ea typeface="Calibri Light" panose="020F0302020204030204" pitchFamily="34" charset="0"/>
                <a:cs typeface="Calibri Light" panose="020F0302020204030204" pitchFamily="34" charset="0"/>
              </a:rPr>
              <a:t>+1</a:t>
            </a:r>
            <a:r>
              <a:rPr lang="en-US" sz="1600">
                <a:latin typeface="Calibri Light" panose="020F0302020204030204" pitchFamily="34" charset="0"/>
                <a:ea typeface="Calibri Light" panose="020F0302020204030204" pitchFamily="34" charset="0"/>
                <a:cs typeface="Calibri Light" panose="020F0302020204030204" pitchFamily="34" charset="0"/>
              </a:rPr>
              <a:t> × Death multiplies by 1.005. We now see how the order/degree of the regression parameter determines its interpretation:</a:t>
            </a: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Interactions</a:t>
            </a:r>
            <a:endParaRPr lang="en-GB" sz="3200" dirty="0">
              <a:solidFill>
                <a:schemeClr val="tx2">
                  <a:lumMod val="75000"/>
                </a:schemeClr>
              </a:solidFill>
              <a:latin typeface="Tw Cen MT" panose="020B0602020104020603" pitchFamily="34" charset="0"/>
            </a:endParaRPr>
          </a:p>
        </p:txBody>
      </p:sp>
      <p:sp>
        <p:nvSpPr>
          <p:cNvPr id="2" name="TextBox 1">
            <a:extLst>
              <a:ext uri="{FF2B5EF4-FFF2-40B4-BE49-F238E27FC236}">
                <a16:creationId xmlns:a16="http://schemas.microsoft.com/office/drawing/2014/main" id="{D456FEF3-EC26-03B3-25ED-B0E02B896AC1}"/>
              </a:ext>
            </a:extLst>
          </p:cNvPr>
          <p:cNvSpPr txBox="1"/>
          <p:nvPr/>
        </p:nvSpPr>
        <p:spPr>
          <a:xfrm>
            <a:off x="1631504" y="2075364"/>
            <a:ext cx="6094602" cy="1569660"/>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US"/>
              <a:t>Coefficients:</a:t>
            </a:r>
          </a:p>
          <a:p>
            <a:r>
              <a:rPr lang="en-US"/>
              <a:t>             Estimate Std. Error z value Pr(&gt;|z|)</a:t>
            </a:r>
          </a:p>
          <a:p>
            <a:r>
              <a:rPr lang="en-US"/>
              <a:t>(Intercept)  0.519188   0.439445   1.181    0.237</a:t>
            </a:r>
          </a:p>
          <a:p>
            <a:r>
              <a:rPr lang="en-US"/>
              <a:t>Age          0.005478   0.010743   0.510    0.610</a:t>
            </a:r>
          </a:p>
          <a:p>
            <a:r>
              <a:rPr lang="en-US"/>
              <a:t>Battles     -0.163141   0.296366  -0.550    0.582</a:t>
            </a:r>
          </a:p>
          <a:p>
            <a:r>
              <a:rPr lang="en-US"/>
              <a:t>Age:Battles  </a:t>
            </a:r>
            <a:r>
              <a:rPr lang="en-US" b="1">
                <a:solidFill>
                  <a:srgbClr val="FF0000"/>
                </a:solidFill>
              </a:rPr>
              <a:t>0.005489</a:t>
            </a:r>
            <a:r>
              <a:rPr lang="en-US"/>
              <a:t>   0.008069   0.680    0.496</a:t>
            </a:r>
          </a:p>
          <a:p>
            <a:r>
              <a:rPr lang="en-US"/>
              <a:t>---</a:t>
            </a:r>
          </a:p>
          <a:p>
            <a:r>
              <a:rPr lang="en-US"/>
              <a:t>Signif. codes:  0 ‘***’ 0.001 ‘**’ 0.01 ‘*’ 0.05 ‘.’ 0.1 ‘ ’ 1</a:t>
            </a:r>
            <a:endParaRPr lang="en-GB"/>
          </a:p>
        </p:txBody>
      </p:sp>
      <p:graphicFrame>
        <p:nvGraphicFramePr>
          <p:cNvPr id="3" name="Table 2">
            <a:extLst>
              <a:ext uri="{FF2B5EF4-FFF2-40B4-BE49-F238E27FC236}">
                <a16:creationId xmlns:a16="http://schemas.microsoft.com/office/drawing/2014/main" id="{90D59DD6-026F-FF79-EE82-10DAACFAC13E}"/>
              </a:ext>
            </a:extLst>
          </p:cNvPr>
          <p:cNvGraphicFramePr>
            <a:graphicFrameLocks noGrp="1"/>
          </p:cNvGraphicFramePr>
          <p:nvPr>
            <p:extLst>
              <p:ext uri="{D42A27DB-BD31-4B8C-83A1-F6EECF244321}">
                <p14:modId xmlns:p14="http://schemas.microsoft.com/office/powerpoint/2010/main" val="3721320529"/>
              </p:ext>
            </p:extLst>
          </p:nvPr>
        </p:nvGraphicFramePr>
        <p:xfrm>
          <a:off x="2999656" y="5229200"/>
          <a:ext cx="5940000" cy="1219200"/>
        </p:xfrm>
        <a:graphic>
          <a:graphicData uri="http://schemas.openxmlformats.org/drawingml/2006/table">
            <a:tbl>
              <a:tblPr firstRow="1" bandRow="1">
                <a:tableStyleId>{2D5ABB26-0587-4C30-8999-92F81FD0307C}</a:tableStyleId>
              </a:tblPr>
              <a:tblGrid>
                <a:gridCol w="936000">
                  <a:extLst>
                    <a:ext uri="{9D8B030D-6E8A-4147-A177-3AD203B41FA5}">
                      <a16:colId xmlns:a16="http://schemas.microsoft.com/office/drawing/2014/main" val="3167067750"/>
                    </a:ext>
                  </a:extLst>
                </a:gridCol>
                <a:gridCol w="1764000">
                  <a:extLst>
                    <a:ext uri="{9D8B030D-6E8A-4147-A177-3AD203B41FA5}">
                      <a16:colId xmlns:a16="http://schemas.microsoft.com/office/drawing/2014/main" val="2072686544"/>
                    </a:ext>
                  </a:extLst>
                </a:gridCol>
                <a:gridCol w="3240000">
                  <a:extLst>
                    <a:ext uri="{9D8B030D-6E8A-4147-A177-3AD203B41FA5}">
                      <a16:colId xmlns:a16="http://schemas.microsoft.com/office/drawing/2014/main" val="3095662987"/>
                    </a:ext>
                  </a:extLst>
                </a:gridCol>
              </a:tblGrid>
              <a:tr h="288812">
                <a:tc>
                  <a:txBody>
                    <a:bodyPr/>
                    <a:lstStyle/>
                    <a:p>
                      <a:pPr algn="ctr"/>
                      <a:r>
                        <a:rPr lang="en-GB" sz="1400" b="1" i="0">
                          <a:latin typeface="Calibri Light" panose="020F0302020204030204" pitchFamily="34" charset="0"/>
                          <a:cs typeface="Calibri Light" panose="020F0302020204030204" pitchFamily="34" charset="0"/>
                        </a:rPr>
                        <a:t>Order</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US" sz="1400" b="1" i="0">
                          <a:latin typeface="Calibri Light" panose="020F0302020204030204" pitchFamily="34" charset="0"/>
                          <a:cs typeface="Calibri Light" panose="020F0302020204030204" pitchFamily="34" charset="0"/>
                        </a:rPr>
                        <a:t>Type</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US" sz="1400" b="1" i="0">
                          <a:latin typeface="Calibri Light" panose="020F0302020204030204" pitchFamily="34" charset="0"/>
                          <a:cs typeface="Calibri Light" panose="020F0302020204030204" pitchFamily="34" charset="0"/>
                        </a:rPr>
                        <a:t>Interpretation</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288812">
                <a:tc>
                  <a:txBody>
                    <a:bodyPr/>
                    <a:lstStyle/>
                    <a:p>
                      <a:pPr algn="ctr"/>
                      <a:r>
                        <a:rPr lang="en-US" sz="1400" b="0" i="1">
                          <a:latin typeface="Calibri Light" panose="020F0302020204030204" pitchFamily="34" charset="0"/>
                          <a:cs typeface="Calibri Light" panose="020F0302020204030204" pitchFamily="34" charset="0"/>
                        </a:rPr>
                        <a:t>0</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US" sz="1400">
                          <a:latin typeface="Calibri Light" panose="020F0302020204030204" pitchFamily="34" charset="0"/>
                          <a:cs typeface="Calibri Light" panose="020F0302020204030204" pitchFamily="34" charset="0"/>
                        </a:rPr>
                        <a:t>I</a:t>
                      </a:r>
                      <a:r>
                        <a:rPr lang="en-GB" sz="1400">
                          <a:latin typeface="Calibri Light" panose="020F0302020204030204" pitchFamily="34" charset="0"/>
                          <a:cs typeface="Calibri Light" panose="020F0302020204030204" pitchFamily="34" charset="0"/>
                        </a:rPr>
                        <a:t>ntercep</a:t>
                      </a:r>
                      <a:r>
                        <a:rPr lang="en-GB" sz="1400" dirty="0">
                          <a:latin typeface="Calibri Light" panose="020F0302020204030204" pitchFamily="34" charset="0"/>
                          <a:cs typeface="Calibri Light" panose="020F0302020204030204" pitchFamily="34" charset="0"/>
                        </a:rPr>
                        <a:t>t</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US" sz="1400">
                          <a:latin typeface="Calibri Light" panose="020F0302020204030204" pitchFamily="34" charset="0"/>
                          <a:cs typeface="Calibri Light" panose="020F0302020204030204" pitchFamily="34" charset="0"/>
                        </a:rPr>
                        <a:t>Multiplication of proportions (=odds)</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288812">
                <a:tc>
                  <a:txBody>
                    <a:bodyPr/>
                    <a:lstStyle/>
                    <a:p>
                      <a:pPr algn="ctr"/>
                      <a:r>
                        <a:rPr lang="en-US" sz="1400" b="0" i="1">
                          <a:latin typeface="Calibri Light" panose="020F0302020204030204" pitchFamily="34" charset="0"/>
                          <a:cs typeface="Calibri Light" panose="020F0302020204030204" pitchFamily="34" charset="0"/>
                        </a:rPr>
                        <a:t>1</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US" sz="1400">
                          <a:latin typeface="Calibri Light" panose="020F0302020204030204" pitchFamily="34" charset="0"/>
                          <a:cs typeface="Calibri Light" panose="020F0302020204030204" pitchFamily="34" charset="0"/>
                        </a:rPr>
                        <a:t>Main effect</a:t>
                      </a:r>
                      <a:r>
                        <a:rPr lang="en-US" sz="1400" dirty="0">
                          <a:latin typeface="Calibri Light" panose="020F0302020204030204" pitchFamily="34" charset="0"/>
                          <a:cs typeface="Calibri Light" panose="020F0302020204030204" pitchFamily="34" charset="0"/>
                        </a:rPr>
                        <a:t>s</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US" sz="1400">
                          <a:latin typeface="Calibri Light" panose="020F0302020204030204" pitchFamily="34" charset="0"/>
                          <a:cs typeface="Calibri Light" panose="020F0302020204030204" pitchFamily="34" charset="0"/>
                        </a:rPr>
                        <a:t>Multiplication of odds (=odds ratio)</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r h="288812">
                <a:tc>
                  <a:txBody>
                    <a:bodyPr/>
                    <a:lstStyle/>
                    <a:p>
                      <a:pPr algn="ctr"/>
                      <a:r>
                        <a:rPr lang="en-US" sz="1400" b="0" i="1">
                          <a:latin typeface="Calibri Light" panose="020F0302020204030204" pitchFamily="34" charset="0"/>
                          <a:cs typeface="Calibri Light" panose="020F0302020204030204" pitchFamily="34" charset="0"/>
                        </a:rPr>
                        <a:t>2</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US" sz="1400">
                          <a:latin typeface="Calibri Light" panose="020F0302020204030204" pitchFamily="34" charset="0"/>
                          <a:cs typeface="Calibri Light" panose="020F0302020204030204" pitchFamily="34" charset="0"/>
                        </a:rPr>
                        <a:t>2-way interactions</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l"/>
                      <a:r>
                        <a:rPr lang="en-US" sz="1400">
                          <a:latin typeface="Calibri Light" panose="020F0302020204030204" pitchFamily="34" charset="0"/>
                          <a:cs typeface="Calibri Light" panose="020F0302020204030204" pitchFamily="34" charset="0"/>
                        </a:rPr>
                        <a:t>Multiplication of odds ratios</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9769790"/>
                  </a:ext>
                </a:extLst>
              </a:tr>
            </a:tbl>
          </a:graphicData>
        </a:graphic>
      </p:graphicFrame>
      <p:cxnSp>
        <p:nvCxnSpPr>
          <p:cNvPr id="6" name="Straight Connector 5">
            <a:extLst>
              <a:ext uri="{FF2B5EF4-FFF2-40B4-BE49-F238E27FC236}">
                <a16:creationId xmlns:a16="http://schemas.microsoft.com/office/drawing/2014/main" id="{9B5EB070-C4E2-866B-A1F3-8A37291B4C0E}"/>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388FDA45-C723-60D9-E388-C8BF6FE5E360}"/>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1125807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Grouped versus ungrouped data</a:t>
            </a:r>
            <a:endParaRPr lang="en-GB" sz="320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Indeed the chi-square test is the most straightforward analysis to test our research hypothesis, which we apply directly to the 2×2 frequency table. However, there are other ways of formatting these data…</a:t>
            </a:r>
          </a:p>
          <a:p>
            <a:endParaRPr lang="fr-CH" sz="1600"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E9DF2196-3A87-E50E-4AB1-E72CB9B2507E}"/>
              </a:ext>
            </a:extLst>
          </p:cNvPr>
          <p:cNvGraphicFramePr>
            <a:graphicFrameLocks noGrp="1"/>
          </p:cNvGraphicFramePr>
          <p:nvPr>
            <p:extLst>
              <p:ext uri="{D42A27DB-BD31-4B8C-83A1-F6EECF244321}">
                <p14:modId xmlns:p14="http://schemas.microsoft.com/office/powerpoint/2010/main" val="3963969956"/>
              </p:ext>
            </p:extLst>
          </p:nvPr>
        </p:nvGraphicFramePr>
        <p:xfrm>
          <a:off x="479376" y="2924944"/>
          <a:ext cx="2576308" cy="1368152"/>
        </p:xfrm>
        <a:graphic>
          <a:graphicData uri="http://schemas.openxmlformats.org/drawingml/2006/table">
            <a:tbl>
              <a:tblPr firstRow="1" bandRow="1">
                <a:tableStyleId>{2D5ABB26-0587-4C30-8999-92F81FD0307C}</a:tableStyleId>
              </a:tblPr>
              <a:tblGrid>
                <a:gridCol w="1008000">
                  <a:extLst>
                    <a:ext uri="{9D8B030D-6E8A-4147-A177-3AD203B41FA5}">
                      <a16:colId xmlns:a16="http://schemas.microsoft.com/office/drawing/2014/main" val="3167067750"/>
                    </a:ext>
                  </a:extLst>
                </a:gridCol>
                <a:gridCol w="784154">
                  <a:extLst>
                    <a:ext uri="{9D8B030D-6E8A-4147-A177-3AD203B41FA5}">
                      <a16:colId xmlns:a16="http://schemas.microsoft.com/office/drawing/2014/main" val="2072686544"/>
                    </a:ext>
                  </a:extLst>
                </a:gridCol>
                <a:gridCol w="784154">
                  <a:extLst>
                    <a:ext uri="{9D8B030D-6E8A-4147-A177-3AD203B41FA5}">
                      <a16:colId xmlns:a16="http://schemas.microsoft.com/office/drawing/2014/main" val="3095662987"/>
                    </a:ext>
                  </a:extLst>
                </a:gridCol>
              </a:tblGrid>
              <a:tr h="342038">
                <a:tc>
                  <a:txBody>
                    <a:bodyPr/>
                    <a:lstStyle/>
                    <a:p>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a:latin typeface="Calibri Light" panose="020F0302020204030204" pitchFamily="34" charset="0"/>
                          <a:cs typeface="Calibri Light" panose="020F0302020204030204" pitchFamily="34" charset="0"/>
                        </a:rPr>
                        <a:t>Death</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13469"/>
                  </a:ext>
                </a:extLst>
              </a:tr>
              <a:tr h="342038">
                <a:tc>
                  <a:txBody>
                    <a:bodyPr/>
                    <a:lstStyle/>
                    <a:p>
                      <a:pPr algn="r"/>
                      <a:r>
                        <a:rPr lang="en-GB" sz="1400" b="1">
                          <a:latin typeface="Calibri Light" panose="020F0302020204030204" pitchFamily="34" charset="0"/>
                          <a:cs typeface="Calibri Light" panose="020F0302020204030204" pitchFamily="34" charset="0"/>
                        </a:rPr>
                        <a:t>Wedding</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6</a:t>
                      </a:r>
                      <a:r>
                        <a:rPr lang="en-GB"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13</a:t>
                      </a:r>
                      <a:r>
                        <a:rPr lang="en-US" sz="1400" dirty="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r>
                        <a:rPr lang="en-US" sz="1400" dirty="0">
                          <a:latin typeface="Calibri Light" panose="020F0302020204030204" pitchFamily="34" charset="0"/>
                          <a:cs typeface="Calibri Light" panose="020F0302020204030204" pitchFamily="34" charset="0"/>
                        </a:rPr>
                        <a:t>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spTree>
    <p:extLst>
      <p:ext uri="{BB962C8B-B14F-4D97-AF65-F5344CB8AC3E}">
        <p14:creationId xmlns:p14="http://schemas.microsoft.com/office/powerpoint/2010/main" val="27796940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50</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5976664"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Still better is to make an interaction plot, which is made easy by </a:t>
            </a:r>
            <a:r>
              <a:rPr lang="en-US" sz="1600">
                <a:latin typeface="Courier New" panose="02070309020205020404" pitchFamily="49" charset="0"/>
                <a:ea typeface="Calibri Light" panose="020F0302020204030204" pitchFamily="34" charset="0"/>
                <a:cs typeface="Courier New" panose="02070309020205020404" pitchFamily="49" charset="0"/>
              </a:rPr>
              <a:t>visreg</a:t>
            </a:r>
            <a:r>
              <a:rPr lang="en-US" sz="1600">
                <a:latin typeface="Calibri Light" panose="020F0302020204030204" pitchFamily="34" charset="0"/>
                <a:ea typeface="Calibri Light" panose="020F0302020204030204" pitchFamily="34" charset="0"/>
                <a:cs typeface="Calibri Light" panose="020F0302020204030204" pitchFamily="34" charset="0"/>
              </a:rPr>
              <a:t>:</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Where </a:t>
            </a:r>
            <a:r>
              <a:rPr lang="en-US" sz="1600">
                <a:latin typeface="Courier New" panose="02070309020205020404" pitchFamily="49" charset="0"/>
                <a:ea typeface="Calibri Light" panose="020F0302020204030204" pitchFamily="34" charset="0"/>
                <a:cs typeface="Courier New" panose="02070309020205020404" pitchFamily="49" charset="0"/>
              </a:rPr>
              <a:t>breaks</a:t>
            </a:r>
            <a:r>
              <a:rPr lang="en-US" sz="1600">
                <a:latin typeface="Calibri Light" panose="020F0302020204030204" pitchFamily="34" charset="0"/>
                <a:ea typeface="Calibri Light" panose="020F0302020204030204" pitchFamily="34" charset="0"/>
                <a:cs typeface="Calibri Light" panose="020F0302020204030204" pitchFamily="34" charset="0"/>
              </a:rPr>
              <a:t> controls which Battles values will be plotted and </a:t>
            </a:r>
            <a:r>
              <a:rPr lang="en-US" sz="1600">
                <a:latin typeface="Courier New" panose="02070309020205020404" pitchFamily="49" charset="0"/>
                <a:ea typeface="Calibri Light" panose="020F0302020204030204" pitchFamily="34" charset="0"/>
                <a:cs typeface="Courier New" panose="02070309020205020404" pitchFamily="49" charset="0"/>
              </a:rPr>
              <a:t>overlay</a:t>
            </a:r>
            <a:r>
              <a:rPr lang="en-US" sz="1600">
                <a:latin typeface="Calibri Light" panose="020F0302020204030204" pitchFamily="34" charset="0"/>
                <a:ea typeface="Calibri Light" panose="020F0302020204030204" pitchFamily="34" charset="0"/>
                <a:cs typeface="Calibri Light" panose="020F0302020204030204" pitchFamily="34" charset="0"/>
              </a:rPr>
              <a:t> plots all curves in a single panel (versus multi-panel plot).</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Note the use of </a:t>
            </a:r>
            <a:r>
              <a:rPr lang="en-US" sz="1600">
                <a:latin typeface="Courier New" panose="02070309020205020404" pitchFamily="49" charset="0"/>
                <a:ea typeface="Calibri Light" panose="020F0302020204030204" pitchFamily="34" charset="0"/>
                <a:cs typeface="Courier New" panose="02070309020205020404" pitchFamily="49" charset="0"/>
              </a:rPr>
              <a:t>adjustcolor</a:t>
            </a:r>
            <a:r>
              <a:rPr lang="en-US" sz="1600">
                <a:latin typeface="Calibri Light" panose="020F0302020204030204" pitchFamily="34" charset="0"/>
                <a:ea typeface="Calibri Light" panose="020F0302020204030204" pitchFamily="34" charset="0"/>
                <a:cs typeface="Calibri Light" panose="020F0302020204030204" pitchFamily="34" charset="0"/>
              </a:rPr>
              <a:t> to set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alpha-transparency</a:t>
            </a:r>
            <a:r>
              <a:rPr lang="en-US" sz="1600">
                <a:latin typeface="Calibri Light" panose="020F0302020204030204" pitchFamily="34" charset="0"/>
                <a:ea typeface="Calibri Light" panose="020F0302020204030204" pitchFamily="34" charset="0"/>
                <a:cs typeface="Calibri Light" panose="020F0302020204030204" pitchFamily="34" charset="0"/>
              </a:rPr>
              <a:t> for the confidence bands!</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dirty="0">
                <a:solidFill>
                  <a:schemeClr val="tx2">
                    <a:lumMod val="75000"/>
                  </a:schemeClr>
                </a:solidFill>
                <a:latin typeface="Tw Cen MT" panose="020B0602020104020603" pitchFamily="34" charset="0"/>
              </a:rPr>
              <a:t>Interactions </a:t>
            </a:r>
            <a:r>
              <a:rPr lang="fr-CH" sz="3200" dirty="0" err="1">
                <a:solidFill>
                  <a:schemeClr val="tx2">
                    <a:lumMod val="75000"/>
                  </a:schemeClr>
                </a:solidFill>
                <a:latin typeface="Tw Cen MT" panose="020B0602020104020603" pitchFamily="34" charset="0"/>
              </a:rPr>
              <a:t>visualized</a:t>
            </a:r>
            <a:endParaRPr lang="en-GB" sz="3200" dirty="0">
              <a:solidFill>
                <a:schemeClr val="tx2">
                  <a:lumMod val="75000"/>
                </a:schemeClr>
              </a:solidFill>
              <a:latin typeface="Tw Cen MT" panose="020B0602020104020603" pitchFamily="34" charset="0"/>
            </a:endParaRPr>
          </a:p>
        </p:txBody>
      </p:sp>
      <p:sp>
        <p:nvSpPr>
          <p:cNvPr id="7" name="TextBox 6">
            <a:extLst>
              <a:ext uri="{FF2B5EF4-FFF2-40B4-BE49-F238E27FC236}">
                <a16:creationId xmlns:a16="http://schemas.microsoft.com/office/drawing/2014/main" id="{DBF1F81C-9A20-D14F-C25B-09C66406156A}"/>
              </a:ext>
            </a:extLst>
          </p:cNvPr>
          <p:cNvSpPr txBox="1"/>
          <p:nvPr/>
        </p:nvSpPr>
        <p:spPr>
          <a:xfrm>
            <a:off x="1752654" y="2492896"/>
            <a:ext cx="5292588" cy="1938992"/>
          </a:xfrm>
          <a:prstGeom prst="rect">
            <a:avLst/>
          </a:prstGeom>
          <a:noFill/>
        </p:spPr>
        <p:txBody>
          <a:bodyPr wrap="square">
            <a:spAutoFit/>
          </a:bodyPr>
          <a:lstStyle/>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palette &lt;- c("goldenrod","darkcyan","royalblue4")</a:t>
            </a:r>
          </a:p>
          <a:p>
            <a:pPr marL="0" indent="0">
              <a:buNone/>
            </a:pPr>
            <a:endParaRPr lang="en-US" sz="1200">
              <a:latin typeface="Courier New" panose="02070309020205020404" pitchFamily="49" charset="0"/>
              <a:ea typeface="Calibri Light" panose="020F0302020204030204" pitchFamily="34" charset="0"/>
              <a:cs typeface="Courier New" panose="02070309020205020404" pitchFamily="49" charset="0"/>
            </a:endParaRP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visreg(model,xvar="Age",by="Battles",</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a:t>
            </a:r>
            <a:r>
              <a:rPr lang="en-US" sz="1200" b="1">
                <a:solidFill>
                  <a:srgbClr val="FF0000"/>
                </a:solidFill>
                <a:latin typeface="Courier New" panose="02070309020205020404" pitchFamily="49" charset="0"/>
                <a:ea typeface="Calibri Light" panose="020F0302020204030204" pitchFamily="34" charset="0"/>
                <a:cs typeface="Courier New" panose="02070309020205020404" pitchFamily="49" charset="0"/>
              </a:rPr>
              <a:t>breaks=c(0,3,8)</a:t>
            </a:r>
            <a:r>
              <a:rPr lang="en-US" sz="1200">
                <a:latin typeface="Courier New" panose="02070309020205020404" pitchFamily="49" charset="0"/>
                <a:ea typeface="Calibri Light" panose="020F0302020204030204" pitchFamily="34" charset="0"/>
                <a:cs typeface="Courier New" panose="02070309020205020404" pitchFamily="49" charset="0"/>
              </a:rPr>
              <a:t>, </a:t>
            </a:r>
            <a:r>
              <a:rPr lang="en-US" sz="1200" b="1">
                <a:solidFill>
                  <a:srgbClr val="FF0000"/>
                </a:solidFill>
                <a:latin typeface="Courier New" panose="02070309020205020404" pitchFamily="49" charset="0"/>
                <a:ea typeface="Calibri Light" panose="020F0302020204030204" pitchFamily="34" charset="0"/>
                <a:cs typeface="Courier New" panose="02070309020205020404" pitchFamily="49" charset="0"/>
              </a:rPr>
              <a:t>overlay=TRUE</a:t>
            </a:r>
            <a:r>
              <a:rPr lang="en-US" sz="1200">
                <a:latin typeface="Courier New" panose="02070309020205020404" pitchFamily="49" charset="0"/>
                <a:ea typeface="Calibri Light" panose="020F0302020204030204" pitchFamily="34" charset="0"/>
                <a:cs typeface="Courier New" panose="02070309020205020404" pitchFamily="49" charset="0"/>
              </a:rPr>
              <a:t>,</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line.par=list(lwd=3,col=palette),</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fill.par=list(col=</a:t>
            </a:r>
            <a:r>
              <a:rPr lang="en-US" sz="1200" b="1">
                <a:solidFill>
                  <a:srgbClr val="FF0000"/>
                </a:solidFill>
                <a:latin typeface="Courier New" panose="02070309020205020404" pitchFamily="49" charset="0"/>
                <a:ea typeface="Calibri Light" panose="020F0302020204030204" pitchFamily="34" charset="0"/>
                <a:cs typeface="Courier New" panose="02070309020205020404" pitchFamily="49" charset="0"/>
              </a:rPr>
              <a:t>adjustcolor(</a:t>
            </a:r>
            <a:r>
              <a:rPr lang="en-US" sz="1200">
                <a:latin typeface="Courier New" panose="02070309020205020404" pitchFamily="49" charset="0"/>
                <a:ea typeface="Calibri Light" panose="020F0302020204030204" pitchFamily="34" charset="0"/>
                <a:cs typeface="Courier New" panose="02070309020205020404" pitchFamily="49" charset="0"/>
              </a:rPr>
              <a:t>palette,</a:t>
            </a:r>
            <a:r>
              <a:rPr lang="en-US" sz="1200" b="1">
                <a:solidFill>
                  <a:srgbClr val="FF0000"/>
                </a:solidFill>
                <a:latin typeface="Courier New" panose="02070309020205020404" pitchFamily="49" charset="0"/>
                <a:ea typeface="Calibri Light" panose="020F0302020204030204" pitchFamily="34" charset="0"/>
                <a:cs typeface="Courier New" panose="02070309020205020404" pitchFamily="49" charset="0"/>
              </a:rPr>
              <a:t>alpha=0.1)</a:t>
            </a:r>
            <a:r>
              <a:rPr lang="en-US" sz="1200">
                <a:latin typeface="Courier New" panose="02070309020205020404" pitchFamily="49" charset="0"/>
                <a:ea typeface="Calibri Light" panose="020F0302020204030204" pitchFamily="34" charset="0"/>
                <a:cs typeface="Courier New" panose="02070309020205020404" pitchFamily="49" charset="0"/>
              </a:rPr>
              <a:t>),</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ylab="Probability of death versus survival",</a:t>
            </a: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jitter=TRUE,scale="response")</a:t>
            </a:r>
          </a:p>
        </p:txBody>
      </p:sp>
      <p:pic>
        <p:nvPicPr>
          <p:cNvPr id="15" name="Picture 14">
            <a:extLst>
              <a:ext uri="{FF2B5EF4-FFF2-40B4-BE49-F238E27FC236}">
                <a16:creationId xmlns:a16="http://schemas.microsoft.com/office/drawing/2014/main" id="{0B7A67CA-54A4-AE54-47F0-5DB3F721B25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70596" y="1427928"/>
            <a:ext cx="3863465" cy="5298467"/>
          </a:xfrm>
          <a:prstGeom prst="rect">
            <a:avLst/>
          </a:prstGeom>
        </p:spPr>
      </p:pic>
      <p:cxnSp>
        <p:nvCxnSpPr>
          <p:cNvPr id="2" name="Straight Connector 1">
            <a:extLst>
              <a:ext uri="{FF2B5EF4-FFF2-40B4-BE49-F238E27FC236}">
                <a16:creationId xmlns:a16="http://schemas.microsoft.com/office/drawing/2014/main" id="{6298AF55-D8E2-7334-44A4-5202543C2072}"/>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 name="Picture 2">
            <a:extLst>
              <a:ext uri="{FF2B5EF4-FFF2-40B4-BE49-F238E27FC236}">
                <a16:creationId xmlns:a16="http://schemas.microsoft.com/office/drawing/2014/main" id="{147FC09F-443B-4C03-5D49-B724B5154D0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409563718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51</a:t>
            </a:fld>
            <a:endParaRPr lang="en-GB"/>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Alternative visualizations</a:t>
            </a:r>
            <a:endParaRPr lang="en-GB" sz="3200" dirty="0">
              <a:solidFill>
                <a:schemeClr val="tx2">
                  <a:lumMod val="75000"/>
                </a:schemeClr>
              </a:solidFill>
              <a:latin typeface="Tw Cen MT" panose="020B0602020104020603" pitchFamily="34" charset="0"/>
            </a:endParaRPr>
          </a:p>
        </p:txBody>
      </p:sp>
      <p:pic>
        <p:nvPicPr>
          <p:cNvPr id="8" name="Picture 7">
            <a:extLst>
              <a:ext uri="{FF2B5EF4-FFF2-40B4-BE49-F238E27FC236}">
                <a16:creationId xmlns:a16="http://schemas.microsoft.com/office/drawing/2014/main" id="{984F9CA2-3171-D4D3-DCA7-3625ADF4786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7529" r="1863"/>
          <a:stretch/>
        </p:blipFill>
        <p:spPr>
          <a:xfrm>
            <a:off x="1075989" y="1869801"/>
            <a:ext cx="4875995" cy="4583535"/>
          </a:xfrm>
          <a:prstGeom prst="rect">
            <a:avLst/>
          </a:prstGeom>
        </p:spPr>
      </p:pic>
      <p:pic>
        <p:nvPicPr>
          <p:cNvPr id="9" name="Picture 8">
            <a:extLst>
              <a:ext uri="{FF2B5EF4-FFF2-40B4-BE49-F238E27FC236}">
                <a16:creationId xmlns:a16="http://schemas.microsoft.com/office/drawing/2014/main" id="{B5CD1E8E-8468-4B29-6DB5-EEBF12C4F8A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694" t="11237" r="5275" b="7637"/>
          <a:stretch/>
        </p:blipFill>
        <p:spPr>
          <a:xfrm>
            <a:off x="6384032" y="2132858"/>
            <a:ext cx="4464496" cy="4104454"/>
          </a:xfrm>
          <a:prstGeom prst="rect">
            <a:avLst/>
          </a:prstGeom>
        </p:spPr>
      </p:pic>
      <p:sp>
        <p:nvSpPr>
          <p:cNvPr id="10" name="TextBox 9">
            <a:extLst>
              <a:ext uri="{FF2B5EF4-FFF2-40B4-BE49-F238E27FC236}">
                <a16:creationId xmlns:a16="http://schemas.microsoft.com/office/drawing/2014/main" id="{BE275EBA-3365-99FA-4BB4-4B6C28BAF629}"/>
              </a:ext>
            </a:extLst>
          </p:cNvPr>
          <p:cNvSpPr txBox="1"/>
          <p:nvPr/>
        </p:nvSpPr>
        <p:spPr>
          <a:xfrm>
            <a:off x="2711624" y="1531247"/>
            <a:ext cx="1232260" cy="338554"/>
          </a:xfrm>
          <a:prstGeom prst="rect">
            <a:avLst/>
          </a:prstGeom>
          <a:noFill/>
        </p:spPr>
        <p:txBody>
          <a:bodyPr wrap="none" rtlCol="0">
            <a:spAutoFit/>
          </a:bodyPr>
          <a:lstStyle/>
          <a:p>
            <a:pPr algn="ctr"/>
            <a:r>
              <a:rPr lang="en-US" sz="1600" b="1">
                <a:latin typeface="Calibri Light" panose="020F0302020204030204" pitchFamily="34" charset="0"/>
                <a:cs typeface="Calibri Light" panose="020F0302020204030204" pitchFamily="34" charset="0"/>
              </a:rPr>
              <a:t>Contour plot</a:t>
            </a:r>
            <a:endParaRPr lang="en-GB" sz="1600" b="1">
              <a:latin typeface="Calibri Light" panose="020F0302020204030204" pitchFamily="34" charset="0"/>
              <a:cs typeface="Calibri Light" panose="020F0302020204030204" pitchFamily="34" charset="0"/>
            </a:endParaRPr>
          </a:p>
        </p:txBody>
      </p:sp>
      <p:sp>
        <p:nvSpPr>
          <p:cNvPr id="11" name="TextBox 10">
            <a:extLst>
              <a:ext uri="{FF2B5EF4-FFF2-40B4-BE49-F238E27FC236}">
                <a16:creationId xmlns:a16="http://schemas.microsoft.com/office/drawing/2014/main" id="{19AAFD46-DF57-782F-3C9F-5CD2F9127553}"/>
              </a:ext>
            </a:extLst>
          </p:cNvPr>
          <p:cNvSpPr txBox="1"/>
          <p:nvPr/>
        </p:nvSpPr>
        <p:spPr>
          <a:xfrm>
            <a:off x="7986883" y="1556792"/>
            <a:ext cx="1501437" cy="338554"/>
          </a:xfrm>
          <a:prstGeom prst="rect">
            <a:avLst/>
          </a:prstGeom>
          <a:noFill/>
        </p:spPr>
        <p:txBody>
          <a:bodyPr wrap="none" rtlCol="0">
            <a:spAutoFit/>
          </a:bodyPr>
          <a:lstStyle/>
          <a:p>
            <a:pPr algn="ctr"/>
            <a:r>
              <a:rPr lang="en-US" sz="1600" b="1">
                <a:latin typeface="Calibri Light" panose="020F0302020204030204" pitchFamily="34" charset="0"/>
                <a:cs typeface="Calibri Light" panose="020F0302020204030204" pitchFamily="34" charset="0"/>
              </a:rPr>
              <a:t>Perspective plot</a:t>
            </a:r>
            <a:endParaRPr lang="en-GB" sz="1600" b="1">
              <a:latin typeface="Calibri Light" panose="020F0302020204030204" pitchFamily="34" charset="0"/>
              <a:cs typeface="Calibri Light" panose="020F0302020204030204" pitchFamily="34" charset="0"/>
            </a:endParaRPr>
          </a:p>
        </p:txBody>
      </p:sp>
      <p:cxnSp>
        <p:nvCxnSpPr>
          <p:cNvPr id="14" name="Straight Connector 13">
            <a:extLst>
              <a:ext uri="{FF2B5EF4-FFF2-40B4-BE49-F238E27FC236}">
                <a16:creationId xmlns:a16="http://schemas.microsoft.com/office/drawing/2014/main" id="{9EB8679D-BBD0-1854-0B0B-87801EFF9F1A}"/>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id="{BBE1F5D6-24D5-4AA2-C57D-842922E739D3}"/>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40369512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52</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LR has an advantage over ordinary regression in that its regression coefficients can be directly expressed as an effect size, via the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odds ratio</a:t>
            </a:r>
            <a:r>
              <a:rPr lang="en-US" sz="1600" dirty="0">
                <a:latin typeface="Calibri Light" panose="020F0302020204030204" pitchFamily="34" charset="0"/>
                <a:ea typeface="Calibri Light" panose="020F0302020204030204" pitchFamily="34" charset="0"/>
                <a:cs typeface="Calibri Light" panose="020F0302020204030204" pitchFamily="34" charset="0"/>
              </a:rPr>
              <a: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In fact, it is usually unnecessary to report raw LR coefficients. Instead one reports the OR, its 95% confidence interval, and any relevant test statistics. For example, for our expanded GOT model, we can obtain the 95%CIs using the </a:t>
            </a:r>
            <a:r>
              <a:rPr lang="en-US" sz="1600" dirty="0" err="1">
                <a:latin typeface="Courier New" panose="02070309020205020404" pitchFamily="49" charset="0"/>
                <a:ea typeface="Calibri Light" panose="020F0302020204030204" pitchFamily="34" charset="0"/>
                <a:cs typeface="Courier New" panose="02070309020205020404" pitchFamily="49" charset="0"/>
              </a:rPr>
              <a:t>confint</a:t>
            </a:r>
            <a:r>
              <a:rPr lang="en-US" sz="1600" dirty="0">
                <a:latin typeface="Calibri Light" panose="020F0302020204030204" pitchFamily="34" charset="0"/>
                <a:ea typeface="Calibri Light" panose="020F0302020204030204" pitchFamily="34" charset="0"/>
                <a:cs typeface="Calibri Light" panose="020F0302020204030204" pitchFamily="34" charset="0"/>
              </a:rPr>
              <a:t> function, which returns LRT intervals by default:</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A report would state, e.g., </a:t>
            </a:r>
            <a:r>
              <a:rPr lang="en-GB" sz="1600" dirty="0">
                <a:latin typeface="Calibri Light" panose="020F0302020204030204" pitchFamily="34" charset="0"/>
                <a:cs typeface="Calibri Light" panose="020F0302020204030204" pitchFamily="34" charset="0"/>
              </a:rPr>
              <a:t>“</a:t>
            </a:r>
            <a:r>
              <a:rPr lang="en-US" sz="1600" i="1" dirty="0">
                <a:latin typeface="Calibri Light" panose="020F0302020204030204" pitchFamily="34" charset="0"/>
                <a:ea typeface="Calibri Light" panose="020F0302020204030204" pitchFamily="34" charset="0"/>
                <a:cs typeface="Calibri Light" panose="020F0302020204030204" pitchFamily="34" charset="0"/>
              </a:rPr>
              <a:t>The effect of Class was not significant, z = 0.50, p = 0.6176, OR = 1.19, 95%CI [0.60, 2.40</a:t>
            </a:r>
            <a:r>
              <a:rPr lang="en-US" sz="1600" i="1">
                <a:latin typeface="Calibri Light" panose="020F0302020204030204" pitchFamily="34" charset="0"/>
                <a:ea typeface="Calibri Light" panose="020F0302020204030204" pitchFamily="34" charset="0"/>
                <a:cs typeface="Calibri Light" panose="020F0302020204030204" pitchFamily="34" charset="0"/>
              </a:rPr>
              <a:t>].</a:t>
            </a:r>
            <a:r>
              <a:rPr lang="en-GB" sz="1600">
                <a:latin typeface="Calibri Light" panose="020F0302020204030204" pitchFamily="34" charset="0"/>
                <a:cs typeface="Calibri Light" panose="020F0302020204030204" pitchFamily="34" charset="0"/>
              </a:rPr>
              <a:t>”</a:t>
            </a:r>
            <a:endParaRPr lang="en-US" sz="1600" i="1"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err="1">
                <a:solidFill>
                  <a:schemeClr val="tx2">
                    <a:lumMod val="75000"/>
                  </a:schemeClr>
                </a:solidFill>
                <a:latin typeface="Tw Cen MT" panose="020B0602020104020603" pitchFamily="34" charset="0"/>
              </a:rPr>
              <a:t>Effect</a:t>
            </a:r>
            <a:r>
              <a:rPr lang="fr-CH" sz="3200">
                <a:solidFill>
                  <a:schemeClr val="tx2">
                    <a:lumMod val="75000"/>
                  </a:schemeClr>
                </a:solidFill>
                <a:latin typeface="Tw Cen MT" panose="020B0602020104020603" pitchFamily="34" charset="0"/>
              </a:rPr>
              <a:t> size – Odds ratio</a:t>
            </a:r>
            <a:endParaRPr lang="en-GB" sz="3200" dirty="0">
              <a:solidFill>
                <a:schemeClr val="tx2">
                  <a:lumMod val="75000"/>
                </a:schemeClr>
              </a:solidFill>
              <a:latin typeface="Tw Cen MT" panose="020B0602020104020603" pitchFamily="34" charset="0"/>
            </a:endParaRPr>
          </a:p>
        </p:txBody>
      </p:sp>
      <p:sp>
        <p:nvSpPr>
          <p:cNvPr id="3" name="TextBox 2">
            <a:extLst>
              <a:ext uri="{FF2B5EF4-FFF2-40B4-BE49-F238E27FC236}">
                <a16:creationId xmlns:a16="http://schemas.microsoft.com/office/drawing/2014/main" id="{A00B4A38-2D44-951F-FC23-1A3ED7129529}"/>
              </a:ext>
            </a:extLst>
          </p:cNvPr>
          <p:cNvSpPr txBox="1"/>
          <p:nvPr/>
        </p:nvSpPr>
        <p:spPr>
          <a:xfrm>
            <a:off x="1631504" y="3429000"/>
            <a:ext cx="4091958" cy="2123658"/>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sz="1100"/>
              <a:t>                     OR   2.5%   97.5%</a:t>
            </a:r>
          </a:p>
          <a:p>
            <a:r>
              <a:rPr lang="en-GB" sz="1100"/>
              <a:t>(Intercept)        1.02   0.25    4.09</a:t>
            </a:r>
          </a:p>
          <a:p>
            <a:r>
              <a:rPr lang="en-GB" sz="1100"/>
              <a:t>Age                1.01   0.99    1.03</a:t>
            </a:r>
          </a:p>
          <a:p>
            <a:r>
              <a:rPr lang="en-GB" sz="1100"/>
              <a:t>GenderMale         0.86   0.37    1.94</a:t>
            </a:r>
          </a:p>
          <a:p>
            <a:r>
              <a:rPr lang="en-GB" sz="1100"/>
              <a:t>ProfessionEconomy  1.18   0.33    4.32</a:t>
            </a:r>
          </a:p>
          <a:p>
            <a:r>
              <a:rPr lang="en-GB" sz="1100"/>
              <a:t>ProfessionMilitary 2.04   0.65    6.38</a:t>
            </a:r>
          </a:p>
          <a:p>
            <a:r>
              <a:rPr lang="en-GB" sz="1100"/>
              <a:t>ProfessionNone     0.65   0.13    3.25</a:t>
            </a:r>
          </a:p>
          <a:p>
            <a:r>
              <a:rPr lang="en-GB" sz="1100"/>
              <a:t>ProfessionPolitics 1.95   0.58    6.64</a:t>
            </a:r>
          </a:p>
          <a:p>
            <a:r>
              <a:rPr lang="en-GB" sz="1100"/>
              <a:t>ClassNobility      1.19   0.60    2.40</a:t>
            </a:r>
          </a:p>
          <a:p>
            <a:r>
              <a:rPr lang="en-GB" sz="1100"/>
              <a:t>Travelled          0.75   0.56    1.00</a:t>
            </a:r>
          </a:p>
          <a:p>
            <a:r>
              <a:rPr lang="en-GB" sz="1100"/>
              <a:t>Battles            0.99   0.77    1.28</a:t>
            </a:r>
          </a:p>
          <a:p>
            <a:r>
              <a:rPr lang="en-GB" sz="1100"/>
              <a:t>KilledYes          2.07   0.94    4.69</a:t>
            </a:r>
          </a:p>
        </p:txBody>
      </p:sp>
      <p:cxnSp>
        <p:nvCxnSpPr>
          <p:cNvPr id="6" name="Straight Connector 5">
            <a:extLst>
              <a:ext uri="{FF2B5EF4-FFF2-40B4-BE49-F238E27FC236}">
                <a16:creationId xmlns:a16="http://schemas.microsoft.com/office/drawing/2014/main" id="{9030E5A1-CCE3-6955-452B-4D6516C5520C}"/>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8B3D2BEA-41DF-C07C-68F0-11FC45C37C3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8106026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53</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lnSpcReduction="10000"/>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For multi-parameter effects, we have multiple ORs. Which one do we consider? For the Profession effect in our model, we have 10 ORs: </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Some possibilities suggest themselves (Maxwell &amp; Delaney, 2002):</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pPr lvl="1"/>
            <a:r>
              <a:rPr lang="en-US" sz="1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Mean OR </a:t>
            </a:r>
            <a:r>
              <a:rPr lang="en-US" sz="1400">
                <a:latin typeface="Calibri Light" panose="020F0302020204030204" pitchFamily="34" charset="0"/>
                <a:ea typeface="Calibri Light" panose="020F0302020204030204" pitchFamily="34" charset="0"/>
                <a:cs typeface="Calibri Light" panose="020F0302020204030204" pitchFamily="34" charset="0"/>
              </a:rPr>
              <a:t>(= 1.09): </a:t>
            </a:r>
            <a:r>
              <a:rPr lang="en-US" sz="1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400">
                <a:latin typeface="Calibri Light" panose="020F0302020204030204" pitchFamily="34" charset="0"/>
                <a:ea typeface="Calibri Light" panose="020F0302020204030204" pitchFamily="34" charset="0"/>
                <a:cs typeface="Calibri Light" panose="020F0302020204030204" pitchFamily="34" charset="0"/>
              </a:rPr>
              <a:t>The average of all pairwise ORs. May be down-biased for factors with many levels 			and many irrelevant contrasts.</a:t>
            </a:r>
          </a:p>
          <a:p>
            <a:pPr lvl="1"/>
            <a:r>
              <a:rPr lang="en-US" sz="1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Max OR</a:t>
            </a:r>
            <a:r>
              <a:rPr lang="en-US" sz="1400">
                <a:latin typeface="Calibri Light" panose="020F0302020204030204" pitchFamily="34" charset="0"/>
                <a:ea typeface="Calibri Light" panose="020F0302020204030204" pitchFamily="34" charset="0"/>
                <a:cs typeface="Calibri Light" panose="020F0302020204030204" pitchFamily="34" charset="0"/>
              </a:rPr>
              <a:t> (= 3.15):</a:t>
            </a:r>
            <a:r>
              <a:rPr lang="en-US" sz="1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400">
                <a:latin typeface="Calibri Light" panose="020F0302020204030204" pitchFamily="34" charset="0"/>
                <a:ea typeface="Calibri Light" panose="020F0302020204030204" pitchFamily="34" charset="0"/>
                <a:cs typeface="Calibri Light" panose="020F0302020204030204" pitchFamily="34" charset="0"/>
              </a:rPr>
              <a:t>The maximum pairwise OR. May be up-biased in the presence of trivial contrasts.</a:t>
            </a:r>
          </a:p>
          <a:p>
            <a:pPr lvl="1"/>
            <a:r>
              <a:rPr lang="en-US" sz="1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Mean control OR</a:t>
            </a:r>
            <a:r>
              <a:rPr lang="en-US" sz="1400">
                <a:latin typeface="Calibri Light" panose="020F0302020204030204" pitchFamily="34" charset="0"/>
                <a:ea typeface="Calibri Light" panose="020F0302020204030204" pitchFamily="34" charset="0"/>
                <a:cs typeface="Calibri Light" panose="020F0302020204030204" pitchFamily="34" charset="0"/>
              </a:rPr>
              <a:t> (= 1.71):</a:t>
            </a:r>
            <a:r>
              <a:rPr lang="en-US" sz="1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400">
                <a:latin typeface="Calibri Light" panose="020F0302020204030204" pitchFamily="34" charset="0"/>
                <a:ea typeface="Calibri Light" panose="020F0302020204030204" pitchFamily="34" charset="0"/>
                <a:cs typeface="Calibri Light" panose="020F0302020204030204" pitchFamily="34" charset="0"/>
              </a:rPr>
              <a:t>The average of the pairwise ORs involving the control condition. The average effect 			versus </a:t>
            </a:r>
            <a:r>
              <a:rPr lang="en-GB" sz="1400">
                <a:latin typeface="Calibri Light" panose="020F0302020204030204" pitchFamily="34" charset="0"/>
                <a:cs typeface="Calibri Light" panose="020F0302020204030204" pitchFamily="34" charset="0"/>
              </a:rPr>
              <a:t>“no effect”</a:t>
            </a:r>
            <a:r>
              <a:rPr lang="en-US" sz="1400">
                <a:latin typeface="Calibri Light" panose="020F0302020204030204" pitchFamily="34" charset="0"/>
                <a:ea typeface="Calibri Light" panose="020F0302020204030204" pitchFamily="34" charset="0"/>
                <a:cs typeface="Calibri Light" panose="020F0302020204030204" pitchFamily="34" charset="0"/>
              </a:rPr>
              <a:t>. Requires a control level in the factor (here </a:t>
            </a:r>
            <a:r>
              <a:rPr lang="en-US" sz="1400">
                <a:latin typeface="Courier New" panose="02070309020205020404" pitchFamily="49" charset="0"/>
                <a:ea typeface="Calibri Light" panose="020F0302020204030204" pitchFamily="34" charset="0"/>
                <a:cs typeface="Courier New" panose="02070309020205020404" pitchFamily="49" charset="0"/>
              </a:rPr>
              <a:t>"None"</a:t>
            </a:r>
            <a:r>
              <a:rPr lang="en-US" sz="1400">
                <a:latin typeface="Calibri Light" panose="020F0302020204030204" pitchFamily="34" charset="0"/>
                <a:ea typeface="Calibri Light" panose="020F0302020204030204" pitchFamily="34" charset="0"/>
                <a:cs typeface="Calibri Light" panose="020F0302020204030204" pitchFamily="34" charset="0"/>
              </a:rPr>
              <a:t>?).</a:t>
            </a:r>
          </a:p>
          <a:p>
            <a:pPr lvl="1"/>
            <a:r>
              <a:rPr lang="en-US" sz="1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Mean hypothesis OR</a:t>
            </a:r>
            <a:r>
              <a:rPr lang="en-US" sz="1400">
                <a:latin typeface="Calibri Light" panose="020F0302020204030204" pitchFamily="34" charset="0"/>
                <a:ea typeface="Calibri Light" panose="020F0302020204030204" pitchFamily="34" charset="0"/>
                <a:cs typeface="Calibri Light" panose="020F0302020204030204" pitchFamily="34" charset="0"/>
              </a:rPr>
              <a:t>: </a:t>
            </a:r>
            <a:r>
              <a:rPr lang="en-US" sz="1400" b="1">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	</a:t>
            </a:r>
            <a:r>
              <a:rPr lang="en-US" sz="1400">
                <a:latin typeface="Calibri Light" panose="020F0302020204030204" pitchFamily="34" charset="0"/>
                <a:ea typeface="Calibri Light" panose="020F0302020204030204" pitchFamily="34" charset="0"/>
                <a:cs typeface="Calibri Light" panose="020F0302020204030204" pitchFamily="34" charset="0"/>
              </a:rPr>
              <a:t>The average of the pairwise hypothesis ORs. This ignores contrasts that are not the 			subject of research hypotheses. Makes sense especially for interactions, where 			certain directions of follow-ups may be irrelevant.</a:t>
            </a: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err="1">
                <a:solidFill>
                  <a:schemeClr val="tx2">
                    <a:lumMod val="75000"/>
                  </a:schemeClr>
                </a:solidFill>
                <a:latin typeface="Tw Cen MT" panose="020B0602020104020603" pitchFamily="34" charset="0"/>
              </a:rPr>
              <a:t>Effect</a:t>
            </a:r>
            <a:r>
              <a:rPr lang="fr-CH" sz="3200">
                <a:solidFill>
                  <a:schemeClr val="tx2">
                    <a:lumMod val="75000"/>
                  </a:schemeClr>
                </a:solidFill>
                <a:latin typeface="Tw Cen MT" panose="020B0602020104020603" pitchFamily="34" charset="0"/>
              </a:rPr>
              <a:t> size – Odds ratio</a:t>
            </a:r>
            <a:endParaRPr lang="en-GB" sz="3200" dirty="0">
              <a:solidFill>
                <a:schemeClr val="tx2">
                  <a:lumMod val="75000"/>
                </a:schemeClr>
              </a:solidFill>
              <a:latin typeface="Tw Cen MT" panose="020B0602020104020603" pitchFamily="34" charset="0"/>
            </a:endParaRPr>
          </a:p>
        </p:txBody>
      </p:sp>
      <p:sp>
        <p:nvSpPr>
          <p:cNvPr id="2" name="TextBox 1">
            <a:extLst>
              <a:ext uri="{FF2B5EF4-FFF2-40B4-BE49-F238E27FC236}">
                <a16:creationId xmlns:a16="http://schemas.microsoft.com/office/drawing/2014/main" id="{F7994007-5CFA-FF48-5241-EE3DC393B0EE}"/>
              </a:ext>
            </a:extLst>
          </p:cNvPr>
          <p:cNvSpPr txBox="1"/>
          <p:nvPr/>
        </p:nvSpPr>
        <p:spPr>
          <a:xfrm>
            <a:off x="1631504" y="2277668"/>
            <a:ext cx="5256584" cy="1785104"/>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sz="1000" dirty="0"/>
              <a:t>contrast             </a:t>
            </a:r>
            <a:r>
              <a:rPr lang="en-GB" sz="1000" dirty="0" err="1"/>
              <a:t>odds.ratio</a:t>
            </a:r>
            <a:r>
              <a:rPr lang="en-GB" sz="1000" dirty="0"/>
              <a:t>    SE  </a:t>
            </a:r>
            <a:r>
              <a:rPr lang="en-GB" sz="1000" dirty="0" err="1"/>
              <a:t>df</a:t>
            </a:r>
            <a:r>
              <a:rPr lang="en-GB" sz="1000" dirty="0"/>
              <a:t> null </a:t>
            </a:r>
            <a:r>
              <a:rPr lang="en-GB" sz="1000" dirty="0" err="1"/>
              <a:t>z.ratio</a:t>
            </a:r>
            <a:r>
              <a:rPr lang="en-GB" sz="1000" dirty="0"/>
              <a:t> </a:t>
            </a:r>
            <a:r>
              <a:rPr lang="en-GB" sz="1000" dirty="0" err="1"/>
              <a:t>p.value</a:t>
            </a:r>
            <a:endParaRPr lang="en-GB" sz="1000" dirty="0"/>
          </a:p>
          <a:p>
            <a:r>
              <a:rPr lang="en-GB" sz="1000" dirty="0"/>
              <a:t> Clergy / Economy         0.845 0.551 Inf    1  -0.259  0.7958</a:t>
            </a:r>
          </a:p>
          <a:p>
            <a:r>
              <a:rPr lang="en-GB" sz="1000" dirty="0"/>
              <a:t> Clergy / Military        0.490 0.283 Inf    1  -1.235  0.2169</a:t>
            </a:r>
          </a:p>
          <a:p>
            <a:r>
              <a:rPr lang="en-GB" sz="1000" dirty="0"/>
              <a:t> Clergy / None            1.542 1.271 Inf    1   0.526  0.5990</a:t>
            </a:r>
          </a:p>
          <a:p>
            <a:r>
              <a:rPr lang="en-GB" sz="1000" dirty="0"/>
              <a:t> Clergy / Politics        0.512 0.315 Inf    1  -1.088  0.2768</a:t>
            </a:r>
          </a:p>
          <a:p>
            <a:r>
              <a:rPr lang="en-GB" sz="1000" dirty="0"/>
              <a:t> Economy / Military       0.580 0.316 Inf    1  -0.998  0.3183</a:t>
            </a:r>
          </a:p>
          <a:p>
            <a:r>
              <a:rPr lang="en-GB" sz="1000" dirty="0"/>
              <a:t> Economy / None           1.826 1.444 Inf    1   0.761  0.4464</a:t>
            </a:r>
          </a:p>
          <a:p>
            <a:r>
              <a:rPr lang="en-GB" sz="1000" dirty="0"/>
              <a:t> Economy / Politics       0.606 0.363 Inf    1  -0.836  0.4030</a:t>
            </a:r>
          </a:p>
          <a:p>
            <a:r>
              <a:rPr lang="en-GB" sz="1000" dirty="0"/>
              <a:t> Military / None          3.146 2.363 Inf    1   1.526  0.1271</a:t>
            </a:r>
          </a:p>
          <a:p>
            <a:r>
              <a:rPr lang="en-GB" sz="1000" dirty="0"/>
              <a:t> Military / Politics      1.045 0.492 Inf    1   0.093  0.9260</a:t>
            </a:r>
          </a:p>
          <a:p>
            <a:r>
              <a:rPr lang="en-GB" sz="1000" dirty="0"/>
              <a:t> None / Politics          0.332 0.237 Inf    1  -1.546  0.1222</a:t>
            </a:r>
          </a:p>
        </p:txBody>
      </p:sp>
      <p:cxnSp>
        <p:nvCxnSpPr>
          <p:cNvPr id="6" name="Straight Connector 5">
            <a:extLst>
              <a:ext uri="{FF2B5EF4-FFF2-40B4-BE49-F238E27FC236}">
                <a16:creationId xmlns:a16="http://schemas.microsoft.com/office/drawing/2014/main" id="{7564943D-CBC2-38DD-8C8C-B59EA96EB05F}"/>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F1D16EC5-76F6-F3D6-73A2-2B7285CA8092}"/>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88084968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54</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As a measure of effect, standardized regression coefficients are less useful than ORs. Moreover, their precise calculation in LR is controversial (Menard, 2004), and they may not be comparable across different studies and models.</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Standardizing coefficients in LR is only useful for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comparing effects within the same model</a:t>
            </a:r>
            <a:r>
              <a:rPr lang="en-US" sz="1600">
                <a:latin typeface="Calibri Light" panose="020F0302020204030204" pitchFamily="34" charset="0"/>
                <a:ea typeface="Calibri Light" panose="020F0302020204030204" pitchFamily="34" charset="0"/>
                <a:cs typeface="Calibri Light" panose="020F0302020204030204" pitchFamily="34" charset="0"/>
              </a:rPr>
              <a:t>. This can be achieved easily by pre-standardizing all continuous predictors, and then fitting the model. The resulting ORs will now have their interpretation in terms of an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SD increase </a:t>
            </a:r>
            <a:r>
              <a:rPr lang="en-US" sz="1600">
                <a:latin typeface="Calibri Light" panose="020F0302020204030204" pitchFamily="34" charset="0"/>
                <a:ea typeface="Calibri Light" panose="020F0302020204030204" pitchFamily="34" charset="0"/>
                <a:cs typeface="Calibri Light" panose="020F0302020204030204" pitchFamily="34" charset="0"/>
              </a:rPr>
              <a:t>for that predictor. In R we can standardize with the </a:t>
            </a:r>
            <a:r>
              <a:rPr lang="en-US" sz="1600">
                <a:latin typeface="Courier New" panose="02070309020205020404" pitchFamily="49" charset="0"/>
                <a:ea typeface="Calibri Light" panose="020F0302020204030204" pitchFamily="34" charset="0"/>
                <a:cs typeface="Courier New" panose="02070309020205020404" pitchFamily="49" charset="0"/>
              </a:rPr>
              <a:t>parameters</a:t>
            </a:r>
            <a:r>
              <a:rPr lang="en-US" sz="1600">
                <a:latin typeface="Calibri Light" panose="020F0302020204030204" pitchFamily="34" charset="0"/>
                <a:ea typeface="Calibri Light" panose="020F0302020204030204" pitchFamily="34" charset="0"/>
                <a:cs typeface="Calibri Light" panose="020F0302020204030204" pitchFamily="34" charset="0"/>
              </a:rPr>
              <a:t> package, e.g.:</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ea typeface="Calibri Light" panose="020F0302020204030204" pitchFamily="34" charset="0"/>
                <a:cs typeface="Courier New" panose="02070309020205020404" pitchFamily="49" charset="0"/>
              </a:rPr>
              <a:t>	standardize_parameters(model, method="refit", </a:t>
            </a:r>
            <a:r>
              <a:rPr lang="en-US" sz="1200" b="1">
                <a:solidFill>
                  <a:srgbClr val="FF0000"/>
                </a:solidFill>
                <a:latin typeface="Courier New" panose="02070309020205020404" pitchFamily="49" charset="0"/>
                <a:ea typeface="Calibri Light" panose="020F0302020204030204" pitchFamily="34" charset="0"/>
                <a:cs typeface="Courier New" panose="02070309020205020404" pitchFamily="49" charset="0"/>
              </a:rPr>
              <a:t>two_sd=TRUE</a:t>
            </a:r>
            <a:r>
              <a:rPr lang="en-US" sz="1200">
                <a:latin typeface="Courier New" panose="02070309020205020404" pitchFamily="49" charset="0"/>
                <a:ea typeface="Calibri Light" panose="020F0302020204030204" pitchFamily="34" charset="0"/>
                <a:cs typeface="Courier New" panose="02070309020205020404" pitchFamily="49" charset="0"/>
              </a:rPr>
              <a:t>, exponentiate=TRUE)</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err="1">
                <a:solidFill>
                  <a:schemeClr val="tx2">
                    <a:lumMod val="75000"/>
                  </a:schemeClr>
                </a:solidFill>
                <a:latin typeface="Tw Cen MT" panose="020B0602020104020603" pitchFamily="34" charset="0"/>
              </a:rPr>
              <a:t>Effect</a:t>
            </a:r>
            <a:r>
              <a:rPr lang="fr-CH" sz="3200">
                <a:solidFill>
                  <a:schemeClr val="tx2">
                    <a:lumMod val="75000"/>
                  </a:schemeClr>
                </a:solidFill>
                <a:latin typeface="Tw Cen MT" panose="020B0602020104020603" pitchFamily="34" charset="0"/>
              </a:rPr>
              <a:t> size – Standardized regression coefficients</a:t>
            </a:r>
            <a:endParaRPr lang="en-GB" sz="3200" dirty="0">
              <a:solidFill>
                <a:schemeClr val="tx2">
                  <a:lumMod val="75000"/>
                </a:schemeClr>
              </a:solidFill>
              <a:latin typeface="Tw Cen MT" panose="020B0602020104020603" pitchFamily="34" charset="0"/>
            </a:endParaRPr>
          </a:p>
        </p:txBody>
      </p:sp>
      <p:sp>
        <p:nvSpPr>
          <p:cNvPr id="2" name="TextBox 1">
            <a:extLst>
              <a:ext uri="{FF2B5EF4-FFF2-40B4-BE49-F238E27FC236}">
                <a16:creationId xmlns:a16="http://schemas.microsoft.com/office/drawing/2014/main" id="{5816132B-D1A5-9A42-51AD-875588C9838D}"/>
              </a:ext>
            </a:extLst>
          </p:cNvPr>
          <p:cNvSpPr txBox="1"/>
          <p:nvPr/>
        </p:nvSpPr>
        <p:spPr>
          <a:xfrm>
            <a:off x="2207568" y="4365104"/>
            <a:ext cx="4176464" cy="1938992"/>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sz="1000"/>
              <a:t>Parameter          | Std_Odds_Ratio |       95% CI</a:t>
            </a:r>
          </a:p>
          <a:p>
            <a:r>
              <a:rPr lang="en-GB" sz="1000"/>
              <a:t>(Intercept)        |           1.03 | [0.35, 3.09]</a:t>
            </a:r>
          </a:p>
          <a:p>
            <a:r>
              <a:rPr lang="en-GB" sz="1000"/>
              <a:t>Age                |           1.39 | [0.68, 2.99]</a:t>
            </a:r>
          </a:p>
          <a:p>
            <a:r>
              <a:rPr lang="en-GB" sz="1000"/>
              <a:t>GenderMale         |           0.86 | [0.37, 1.94]</a:t>
            </a:r>
          </a:p>
          <a:p>
            <a:r>
              <a:rPr lang="en-GB" sz="1000"/>
              <a:t>ProfessionEconomy  |           1.18 | [0.33, 4.32]</a:t>
            </a:r>
          </a:p>
          <a:p>
            <a:r>
              <a:rPr lang="en-GB" sz="1000"/>
              <a:t>ProfessionMilitary |           2.04 | [0.65, 6.38]</a:t>
            </a:r>
          </a:p>
          <a:p>
            <a:r>
              <a:rPr lang="en-GB" sz="1000"/>
              <a:t>ProfessionNone     |           0.65 | [0.13, 3.25]</a:t>
            </a:r>
          </a:p>
          <a:p>
            <a:r>
              <a:rPr lang="en-GB" sz="1000"/>
              <a:t>ProfessionPolitics |           1.95 | [0.58, 6.64]</a:t>
            </a:r>
          </a:p>
          <a:p>
            <a:r>
              <a:rPr lang="en-GB" sz="1000"/>
              <a:t>ClassNobility      |           1.19 | [0.60, 2.40]</a:t>
            </a:r>
          </a:p>
          <a:p>
            <a:r>
              <a:rPr lang="en-GB" sz="1000"/>
              <a:t>Travelled          |           0.48 | [0.23, 1.01]</a:t>
            </a:r>
          </a:p>
          <a:p>
            <a:r>
              <a:rPr lang="en-GB" sz="1000"/>
              <a:t>Battles            |           0.96 | [0.44, 2.15]</a:t>
            </a:r>
          </a:p>
          <a:p>
            <a:r>
              <a:rPr lang="en-GB" sz="1000"/>
              <a:t>KilledYes          |           2.07 | [0.94, 4.69]</a:t>
            </a:r>
          </a:p>
        </p:txBody>
      </p:sp>
      <p:sp>
        <p:nvSpPr>
          <p:cNvPr id="7" name="TextBox 6">
            <a:extLst>
              <a:ext uri="{FF2B5EF4-FFF2-40B4-BE49-F238E27FC236}">
                <a16:creationId xmlns:a16="http://schemas.microsoft.com/office/drawing/2014/main" id="{ADB4F109-D062-89FD-A0AF-7FDB43C79629}"/>
              </a:ext>
            </a:extLst>
          </p:cNvPr>
          <p:cNvSpPr txBox="1"/>
          <p:nvPr/>
        </p:nvSpPr>
        <p:spPr>
          <a:xfrm>
            <a:off x="6888088" y="5057601"/>
            <a:ext cx="1368152" cy="307777"/>
          </a:xfrm>
          <a:prstGeom prst="rect">
            <a:avLst/>
          </a:prstGeom>
          <a:noFill/>
        </p:spPr>
        <p:txBody>
          <a:bodyPr wrap="square">
            <a:spAutoFit/>
          </a:bodyPr>
          <a:lstStyle/>
          <a:p>
            <a:r>
              <a:rPr lang="en-US" sz="140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(Gelman, 2008)</a:t>
            </a:r>
            <a:endParaRPr lang="en-GB" sz="1400">
              <a:solidFill>
                <a:srgbClr val="FF0000"/>
              </a:solidFill>
            </a:endParaRPr>
          </a:p>
        </p:txBody>
      </p:sp>
      <p:cxnSp>
        <p:nvCxnSpPr>
          <p:cNvPr id="9" name="Straight Arrow Connector 8">
            <a:extLst>
              <a:ext uri="{FF2B5EF4-FFF2-40B4-BE49-F238E27FC236}">
                <a16:creationId xmlns:a16="http://schemas.microsoft.com/office/drawing/2014/main" id="{45D2FEA5-5C93-EDA0-D1FB-550194683ED4}"/>
              </a:ext>
            </a:extLst>
          </p:cNvPr>
          <p:cNvCxnSpPr/>
          <p:nvPr/>
        </p:nvCxnSpPr>
        <p:spPr>
          <a:xfrm flipV="1">
            <a:off x="7032104" y="4293096"/>
            <a:ext cx="0" cy="648072"/>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491A48F-BBA0-1367-4C04-CEACE6E516B9}"/>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11" name="Picture 10">
            <a:extLst>
              <a:ext uri="{FF2B5EF4-FFF2-40B4-BE49-F238E27FC236}">
                <a16:creationId xmlns:a16="http://schemas.microsoft.com/office/drawing/2014/main" id="{6726EA52-25F4-06AA-AD52-8D2EB8DF1238}"/>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244494468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55</a:t>
            </a:fld>
            <a:endParaRPr lang="en-GB"/>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ea typeface="Calibri Light" panose="020F0302020204030204" pitchFamily="34" charset="0"/>
                <a:cs typeface="Calibri Light" panose="020F0302020204030204" pitchFamily="34" charset="0"/>
              </a:rPr>
              <a:t>Finally, it is becoming more common to report Bayes factors for models and effects. These quantify the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relative evidence </a:t>
            </a:r>
            <a:r>
              <a:rPr lang="en-US" sz="1600">
                <a:latin typeface="Calibri Light" panose="020F0302020204030204" pitchFamily="34" charset="0"/>
                <a:ea typeface="Calibri Light" panose="020F0302020204030204" pitchFamily="34" charset="0"/>
                <a:cs typeface="Calibri Light" panose="020F0302020204030204" pitchFamily="34" charset="0"/>
              </a:rPr>
              <a:t>for one model versus another, such as the presence or absence of a certain effect. The package </a:t>
            </a:r>
            <a:r>
              <a:rPr lang="en-US" sz="1600">
                <a:latin typeface="Courier New" panose="02070309020205020404" pitchFamily="49" charset="0"/>
                <a:ea typeface="Calibri Light" panose="020F0302020204030204" pitchFamily="34" charset="0"/>
                <a:cs typeface="Courier New" panose="02070309020205020404" pitchFamily="49" charset="0"/>
              </a:rPr>
              <a:t>BF</a:t>
            </a:r>
            <a:r>
              <a:rPr lang="en-US" sz="1600">
                <a:latin typeface="Calibri Light" panose="020F0302020204030204" pitchFamily="34" charset="0"/>
                <a:ea typeface="Calibri Light" panose="020F0302020204030204" pitchFamily="34" charset="0"/>
                <a:cs typeface="Calibri Light" panose="020F0302020204030204" pitchFamily="34" charset="0"/>
              </a:rPr>
              <a:t> facilitates their calculation for GLM models, using a fractional Bayes methodology where a </a:t>
            </a:r>
            <a:r>
              <a:rPr lang="en-US"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flat initial prior </a:t>
            </a:r>
            <a:r>
              <a:rPr lang="en-US" sz="1600">
                <a:latin typeface="Calibri Light" panose="020F0302020204030204" pitchFamily="34" charset="0"/>
                <a:ea typeface="Calibri Light" panose="020F0302020204030204" pitchFamily="34" charset="0"/>
                <a:cs typeface="Calibri Light" panose="020F0302020204030204" pitchFamily="34" charset="0"/>
              </a:rPr>
              <a:t>is updated to a default prior on a small fraction of the data (Mulder et al., 2019).</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r>
              <a:rPr lang="en-US" sz="1600">
                <a:latin typeface="Calibri Light" panose="020F0302020204030204" pitchFamily="34" charset="0"/>
                <a:ea typeface="Calibri Light" panose="020F0302020204030204" pitchFamily="34" charset="0"/>
                <a:cs typeface="Calibri Light" panose="020F0302020204030204" pitchFamily="34" charset="0"/>
              </a:rPr>
              <a:t>The </a:t>
            </a:r>
            <a:r>
              <a:rPr lang="en-US" sz="1600">
                <a:latin typeface="Courier New" panose="02070309020205020404" pitchFamily="49" charset="0"/>
                <a:ea typeface="Calibri Light" panose="020F0302020204030204" pitchFamily="34" charset="0"/>
                <a:cs typeface="Courier New" panose="02070309020205020404" pitchFamily="49" charset="0"/>
              </a:rPr>
              <a:t>BF</a:t>
            </a:r>
            <a:r>
              <a:rPr lang="en-US" sz="1600">
                <a:latin typeface="Calibri Light" panose="020F0302020204030204" pitchFamily="34" charset="0"/>
                <a:ea typeface="Calibri Light" panose="020F0302020204030204" pitchFamily="34" charset="0"/>
                <a:cs typeface="Calibri Light" panose="020F0302020204030204" pitchFamily="34" charset="0"/>
              </a:rPr>
              <a:t> function returns posterior probabilities for three hypotheses (</a:t>
            </a:r>
            <a:r>
              <a:rPr lang="el-GR" sz="1600" i="1">
                <a:latin typeface="Cambria Math" panose="02040503050406030204" pitchFamily="18" charset="0"/>
                <a:ea typeface="Cambria Math" panose="02040503050406030204" pitchFamily="18" charset="0"/>
                <a:cs typeface="Calibri Light" panose="020F0302020204030204" pitchFamily="34" charset="0"/>
              </a:rPr>
              <a:t>β</a:t>
            </a:r>
            <a:r>
              <a:rPr lang="en-US" sz="1600" i="1">
                <a:latin typeface="Cambria Math" panose="02040503050406030204" pitchFamily="18" charset="0"/>
                <a:ea typeface="Cambria Math" panose="02040503050406030204" pitchFamily="18" charset="0"/>
                <a:cs typeface="Calibri Light" panose="020F0302020204030204" pitchFamily="34" charset="0"/>
              </a:rPr>
              <a:t> </a:t>
            </a:r>
            <a:r>
              <a:rPr lang="en-US" sz="1600">
                <a:latin typeface="Calibri Light" panose="020F0302020204030204" pitchFamily="34" charset="0"/>
                <a:ea typeface="Calibri Light" panose="020F0302020204030204" pitchFamily="34" charset="0"/>
                <a:cs typeface="Calibri Light" panose="020F0302020204030204" pitchFamily="34" charset="0"/>
              </a:rPr>
              <a:t>= 0, </a:t>
            </a:r>
            <a:r>
              <a:rPr lang="el-GR" sz="1600" i="1">
                <a:latin typeface="Cambria Math" panose="02040503050406030204" pitchFamily="18" charset="0"/>
                <a:ea typeface="Cambria Math" panose="02040503050406030204" pitchFamily="18" charset="0"/>
                <a:cs typeface="Calibri Light" panose="020F0302020204030204" pitchFamily="34" charset="0"/>
              </a:rPr>
              <a:t>β</a:t>
            </a:r>
            <a:r>
              <a:rPr lang="en-US" sz="1600" i="1">
                <a:latin typeface="Cambria Math" panose="02040503050406030204" pitchFamily="18" charset="0"/>
                <a:ea typeface="Cambria Math" panose="02040503050406030204" pitchFamily="18" charset="0"/>
                <a:cs typeface="Calibri Light" panose="020F0302020204030204" pitchFamily="34" charset="0"/>
              </a:rPr>
              <a:t> </a:t>
            </a:r>
            <a:r>
              <a:rPr lang="en-US" sz="1600">
                <a:latin typeface="Calibri Light" panose="020F0302020204030204" pitchFamily="34" charset="0"/>
                <a:ea typeface="Calibri Light" panose="020F0302020204030204" pitchFamily="34" charset="0"/>
                <a:cs typeface="Calibri Light" panose="020F0302020204030204" pitchFamily="34" charset="0"/>
              </a:rPr>
              <a:t>&gt; 0, </a:t>
            </a:r>
            <a:r>
              <a:rPr lang="el-GR" sz="1600" i="1">
                <a:latin typeface="Cambria Math" panose="02040503050406030204" pitchFamily="18" charset="0"/>
                <a:ea typeface="Cambria Math" panose="02040503050406030204" pitchFamily="18" charset="0"/>
                <a:cs typeface="Calibri Light" panose="020F0302020204030204" pitchFamily="34" charset="0"/>
              </a:rPr>
              <a:t>β </a:t>
            </a:r>
            <a:r>
              <a:rPr lang="en-US" sz="1600">
                <a:latin typeface="Calibri Light" panose="020F0302020204030204" pitchFamily="34" charset="0"/>
                <a:ea typeface="Calibri Light" panose="020F0302020204030204" pitchFamily="34" charset="0"/>
                <a:cs typeface="Calibri Light" panose="020F0302020204030204" pitchFamily="34" charset="0"/>
              </a:rPr>
              <a:t>&lt; 0). The actual Bayes factors have to be accessed in the object, and inverted to obtain the evidence for the alternative hypothesis against the null:</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GB" sz="1200">
                <a:latin typeface="Courier New" panose="02070309020205020404" pitchFamily="49" charset="0"/>
                <a:cs typeface="Courier New" panose="02070309020205020404" pitchFamily="49" charset="0"/>
              </a:rPr>
              <a:t>	1/BF(model)$BFtu_exploratory</a:t>
            </a:r>
          </a:p>
          <a:p>
            <a:endParaRPr lang="en-US" sz="160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EB3A00F7-1707-5C45-EE11-4D450E88AFFE}"/>
              </a:ext>
            </a:extLst>
          </p:cNvPr>
          <p:cNvSpPr txBox="1"/>
          <p:nvPr/>
        </p:nvSpPr>
        <p:spPr>
          <a:xfrm>
            <a:off x="335360" y="292297"/>
            <a:ext cx="10657184" cy="584775"/>
          </a:xfrm>
          <a:prstGeom prst="rect">
            <a:avLst/>
          </a:prstGeom>
          <a:noFill/>
        </p:spPr>
        <p:txBody>
          <a:bodyPr wrap="square" rtlCol="0">
            <a:spAutoFit/>
          </a:bodyPr>
          <a:lstStyle/>
          <a:p>
            <a:r>
              <a:rPr lang="fr-CH" sz="3200" err="1">
                <a:solidFill>
                  <a:schemeClr val="tx2">
                    <a:lumMod val="75000"/>
                  </a:schemeClr>
                </a:solidFill>
                <a:latin typeface="Tw Cen MT" panose="020B0602020104020603" pitchFamily="34" charset="0"/>
              </a:rPr>
              <a:t>Effect</a:t>
            </a:r>
            <a:r>
              <a:rPr lang="fr-CH" sz="3200">
                <a:solidFill>
                  <a:schemeClr val="tx2">
                    <a:lumMod val="75000"/>
                  </a:schemeClr>
                </a:solidFill>
                <a:latin typeface="Tw Cen MT" panose="020B0602020104020603" pitchFamily="34" charset="0"/>
              </a:rPr>
              <a:t> size – Bayes factors</a:t>
            </a:r>
            <a:endParaRPr lang="en-GB" sz="3200" dirty="0">
              <a:solidFill>
                <a:schemeClr val="tx2">
                  <a:lumMod val="75000"/>
                </a:schemeClr>
              </a:solidFill>
              <a:latin typeface="Tw Cen MT" panose="020B0602020104020603" pitchFamily="34" charset="0"/>
            </a:endParaRPr>
          </a:p>
        </p:txBody>
      </p:sp>
      <p:sp>
        <p:nvSpPr>
          <p:cNvPr id="3" name="TextBox 2">
            <a:extLst>
              <a:ext uri="{FF2B5EF4-FFF2-40B4-BE49-F238E27FC236}">
                <a16:creationId xmlns:a16="http://schemas.microsoft.com/office/drawing/2014/main" id="{7D93D675-58D7-8A46-37D1-3132989487C3}"/>
              </a:ext>
            </a:extLst>
          </p:cNvPr>
          <p:cNvSpPr txBox="1"/>
          <p:nvPr/>
        </p:nvSpPr>
        <p:spPr>
          <a:xfrm>
            <a:off x="5375920" y="4048027"/>
            <a:ext cx="4248472" cy="2308324"/>
          </a:xfrm>
          <a:prstGeom prst="rect">
            <a:avLst/>
          </a:prstGeom>
          <a:ln>
            <a:solidFill>
              <a:schemeClr val="tx1">
                <a:lumMod val="50000"/>
                <a:lumOff val="50000"/>
              </a:schemeClr>
            </a:solidFill>
            <a:prstDash val="dash"/>
          </a:ln>
        </p:spPr>
        <p:txBody>
          <a:bodyPr wrap="square">
            <a:spAutoFit/>
          </a:bodyPr>
          <a:lstStyle>
            <a:defPPr>
              <a:defRPr lang="en-US"/>
            </a:defPPr>
            <a:lvl1pPr>
              <a:defRPr sz="10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sz="1200"/>
              <a:t>                 Pr(=0) Pr(&lt;0) Pr(&gt;0)</a:t>
            </a:r>
          </a:p>
          <a:p>
            <a:r>
              <a:rPr lang="en-GB" sz="1200"/>
              <a:t>(Intercept)        0.07   1.02   0.98</a:t>
            </a:r>
          </a:p>
          <a:p>
            <a:r>
              <a:rPr lang="en-GB" sz="1200"/>
              <a:t>Age                0.10   2.65   0.62</a:t>
            </a:r>
          </a:p>
          <a:p>
            <a:r>
              <a:rPr lang="en-GB" sz="1200"/>
              <a:t>GenderMale         0.07   0.78   1.39</a:t>
            </a:r>
          </a:p>
          <a:p>
            <a:r>
              <a:rPr lang="en-GB" sz="1200"/>
              <a:t>ProfessionEconomy  0.07   1.26   0.83</a:t>
            </a:r>
          </a:p>
          <a:p>
            <a:r>
              <a:rPr lang="en-GB" sz="1200"/>
              <a:t>ProfessionMilitary 0.15   4.61   0.56</a:t>
            </a:r>
          </a:p>
          <a:p>
            <a:r>
              <a:rPr lang="en-GB" sz="1200"/>
              <a:t>ProfessionNone     0.08   0.71   1.67</a:t>
            </a:r>
          </a:p>
          <a:p>
            <a:r>
              <a:rPr lang="en-GB" sz="1200"/>
              <a:t>ProfessionPolitics 0.13   3.61   0.58</a:t>
            </a:r>
          </a:p>
          <a:p>
            <a:r>
              <a:rPr lang="en-GB" sz="1200"/>
              <a:t>ClassNobility      0.08   1.62   0.72</a:t>
            </a:r>
          </a:p>
          <a:p>
            <a:r>
              <a:rPr lang="en-GB" sz="1200"/>
              <a:t>Travelled          0.44   0.51  18.41</a:t>
            </a:r>
          </a:p>
          <a:p>
            <a:r>
              <a:rPr lang="en-GB" sz="1200"/>
              <a:t>Battles            0.07   0.93   1.09</a:t>
            </a:r>
          </a:p>
          <a:p>
            <a:r>
              <a:rPr lang="en-GB" sz="1200"/>
              <a:t>KilledYes          0.34  13.18   0.52</a:t>
            </a:r>
          </a:p>
        </p:txBody>
      </p:sp>
      <p:cxnSp>
        <p:nvCxnSpPr>
          <p:cNvPr id="8" name="Straight Connector 7">
            <a:extLst>
              <a:ext uri="{FF2B5EF4-FFF2-40B4-BE49-F238E27FC236}">
                <a16:creationId xmlns:a16="http://schemas.microsoft.com/office/drawing/2014/main" id="{44093D00-4604-706A-6D3C-A9B8CE9D054F}"/>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E2C12F6-A1CF-A365-45C7-F2503F7495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109237087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2. Binary logistic regression</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053FE56-E95B-4F0A-A599-814602743235}"/>
              </a:ext>
            </a:extLst>
          </p:cNvPr>
          <p:cNvSpPr txBox="1"/>
          <p:nvPr/>
        </p:nvSpPr>
        <p:spPr>
          <a:xfrm>
            <a:off x="4334830" y="4119462"/>
            <a:ext cx="3522375" cy="461665"/>
          </a:xfrm>
          <a:prstGeom prst="rect">
            <a:avLst/>
          </a:prstGeom>
          <a:noFill/>
        </p:spPr>
        <p:txBody>
          <a:bodyPr wrap="none" rtlCol="0">
            <a:spAutoFit/>
          </a:bodyPr>
          <a:lstStyle/>
          <a:p>
            <a:pPr algn="ctr"/>
            <a:r>
              <a:rPr lang="en-GB" sz="2400" i="1">
                <a:solidFill>
                  <a:schemeClr val="bg2">
                    <a:lumMod val="50000"/>
                  </a:schemeClr>
                </a:solidFill>
                <a:latin typeface="Tw Cen MT" panose="020B0602020104020603" pitchFamily="34" charset="0"/>
              </a:rPr>
              <a:t>D. Model fit and diagnostics</a:t>
            </a:r>
            <a:endParaRPr lang="en-GB" sz="2400" i="1" dirty="0">
              <a:solidFill>
                <a:schemeClr val="bg2">
                  <a:lumMod val="50000"/>
                </a:schemeClr>
              </a:solidFill>
              <a:latin typeface="Tw Cen MT" panose="020B0602020104020603" pitchFamily="34" charset="0"/>
            </a:endParaRPr>
          </a:p>
        </p:txBody>
      </p:sp>
      <p:sp>
        <p:nvSpPr>
          <p:cNvPr id="3" name="Slide Number Placeholder 2">
            <a:extLst>
              <a:ext uri="{FF2B5EF4-FFF2-40B4-BE49-F238E27FC236}">
                <a16:creationId xmlns:a16="http://schemas.microsoft.com/office/drawing/2014/main" id="{26980DDD-BE53-4F46-BA9E-90C60CBE9D5F}"/>
              </a:ext>
            </a:extLst>
          </p:cNvPr>
          <p:cNvSpPr>
            <a:spLocks noGrp="1"/>
          </p:cNvSpPr>
          <p:nvPr>
            <p:ph type="sldNum" sz="quarter" idx="12"/>
          </p:nvPr>
        </p:nvSpPr>
        <p:spPr/>
        <p:txBody>
          <a:bodyPr/>
          <a:lstStyle/>
          <a:p>
            <a:fld id="{C1FDBBE5-22A6-4526-9CE2-8F57881DBE87}" type="slidenum">
              <a:rPr lang="en-GB" smtClean="0"/>
              <a:t>56</a:t>
            </a:fld>
            <a:endParaRPr lang="en-GB"/>
          </a:p>
        </p:txBody>
      </p:sp>
    </p:spTree>
    <p:extLst>
      <p:ext uri="{BB962C8B-B14F-4D97-AF65-F5344CB8AC3E}">
        <p14:creationId xmlns:p14="http://schemas.microsoft.com/office/powerpoint/2010/main" val="67932417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57</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Technical details on logistic regression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So far, I have omitted many technical details about the logistic regression model, especially how the parameters are actually estimated. I will largely continue to ignore these, as they are not especially relevant for applying the model in practice. However, I will make a few clarifications:</a:t>
            </a:r>
          </a:p>
          <a:p>
            <a:endParaRPr lang="en-US" sz="1600" dirty="0">
              <a:latin typeface="Calibri Light" panose="020F0302020204030204" pitchFamily="34" charset="0"/>
              <a:cs typeface="Calibri Light" panose="020F0302020204030204" pitchFamily="34" charset="0"/>
            </a:endParaRPr>
          </a:p>
          <a:p>
            <a:endParaRPr lang="fr-CH" sz="12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FE9B388F-7FD9-A14A-A444-DCD13FACEB8E}"/>
              </a:ext>
            </a:extLst>
          </p:cNvPr>
          <p:cNvSpPr txBox="1"/>
          <p:nvPr/>
        </p:nvSpPr>
        <p:spPr>
          <a:xfrm>
            <a:off x="1631504" y="2631611"/>
            <a:ext cx="6336704" cy="2862322"/>
          </a:xfrm>
          <a:prstGeom prst="rect">
            <a:avLst/>
          </a:prstGeom>
          <a:ln>
            <a:solidFill>
              <a:schemeClr val="tx1">
                <a:lumMod val="50000"/>
                <a:lumOff val="50000"/>
              </a:schemeClr>
            </a:solidFill>
            <a:prstDash val="dash"/>
          </a:ln>
        </p:spPr>
        <p:txBody>
          <a:bodyPr wrap="square">
            <a:spAutoFit/>
          </a:bodyPr>
          <a:lstStyle>
            <a:defPPr>
              <a:defRPr lang="en-US"/>
            </a:defPPr>
            <a:lvl1pPr>
              <a:defRPr sz="120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b="1" dirty="0">
                <a:solidFill>
                  <a:srgbClr val="FF0000"/>
                </a:solidFill>
              </a:rPr>
              <a:t>Deviance Residuals: </a:t>
            </a:r>
          </a:p>
          <a:p>
            <a:r>
              <a:rPr lang="en-GB" dirty="0"/>
              <a:t>    Min       1Q   Median       3Q      Max  </a:t>
            </a:r>
          </a:p>
          <a:p>
            <a:r>
              <a:rPr lang="en-GB" dirty="0"/>
              <a:t>-1.5252  -1.5252   0.8657   0.8657   0.8657  </a:t>
            </a:r>
          </a:p>
          <a:p>
            <a:endParaRPr lang="en-GB" dirty="0"/>
          </a:p>
          <a:p>
            <a:r>
              <a:rPr lang="en-GB" dirty="0"/>
              <a:t>Coefficients:</a:t>
            </a:r>
          </a:p>
          <a:p>
            <a:r>
              <a:rPr lang="en-GB" dirty="0"/>
              <a:t>            Estimate Std. Error z value </a:t>
            </a:r>
            <a:r>
              <a:rPr lang="en-GB" dirty="0" err="1"/>
              <a:t>Pr</a:t>
            </a:r>
            <a:r>
              <a:rPr lang="en-GB" dirty="0"/>
              <a:t>(&gt;|z|)    </a:t>
            </a:r>
          </a:p>
          <a:p>
            <a:r>
              <a:rPr lang="en-GB" dirty="0"/>
              <a:t>(Intercept)   0.7885     0.1496   5.271 1.36e-07 ***</a:t>
            </a:r>
          </a:p>
          <a:p>
            <a:r>
              <a:rPr lang="en-GB" dirty="0"/>
              <a:t>---</a:t>
            </a:r>
          </a:p>
          <a:p>
            <a:r>
              <a:rPr lang="en-GB" dirty="0" err="1"/>
              <a:t>Signif</a:t>
            </a:r>
            <a:r>
              <a:rPr lang="en-GB" dirty="0"/>
              <a:t>. codes:  0 ‘***’ 0.001 ‘**’ 0.01 ‘*’ 0.05 ‘.’ 0.1 ‘ ’ 1</a:t>
            </a:r>
          </a:p>
          <a:p>
            <a:endParaRPr lang="en-GB" dirty="0"/>
          </a:p>
          <a:p>
            <a:r>
              <a:rPr lang="en-GB" b="1" dirty="0">
                <a:solidFill>
                  <a:srgbClr val="FF0000"/>
                </a:solidFill>
              </a:rPr>
              <a:t>(Dispersion parameter for binomial family taken to be 1)</a:t>
            </a:r>
            <a:endParaRPr lang="en-GB" dirty="0"/>
          </a:p>
          <a:p>
            <a:r>
              <a:rPr lang="en-GB" dirty="0"/>
              <a:t>    Null deviance: 258.37  on 207  degrees of freedom</a:t>
            </a:r>
          </a:p>
          <a:p>
            <a:r>
              <a:rPr lang="en-GB" dirty="0"/>
              <a:t>Residual deviance: 258.37  on 207  degrees of freedom</a:t>
            </a:r>
          </a:p>
          <a:p>
            <a:r>
              <a:rPr lang="en-GB" dirty="0"/>
              <a:t>AIC: 260.37</a:t>
            </a:r>
          </a:p>
          <a:p>
            <a:r>
              <a:rPr lang="en-GB" b="1" dirty="0">
                <a:solidFill>
                  <a:srgbClr val="FF0000"/>
                </a:solidFill>
              </a:rPr>
              <a:t>Number of Fisher Scoring iterations: 4</a:t>
            </a:r>
            <a:endParaRPr lang="en-CH" b="1" dirty="0">
              <a:solidFill>
                <a:srgbClr val="FF0000"/>
              </a:solidFill>
            </a:endParaRPr>
          </a:p>
        </p:txBody>
      </p:sp>
    </p:spTree>
    <p:extLst>
      <p:ext uri="{BB962C8B-B14F-4D97-AF65-F5344CB8AC3E}">
        <p14:creationId xmlns:p14="http://schemas.microsoft.com/office/powerpoint/2010/main" val="53623636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58</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Technical details on logistic regression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From ordinary regression, we know that residuals reflect a random variable that is Gaussian/normally distributed, with mean equal to the regression equation, and variance estimated by the Mean Squared Error (MSE). The distributional assumption is visible in the output and verifiable with residual diagnostics.</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LR's distributional assumption by contrast is not apparent from the output. The model assumes that the outcome Y is </a:t>
            </a:r>
            <a:r>
              <a:rPr lang="en-US" sz="1600" dirty="0">
                <a:solidFill>
                  <a:srgbClr val="0070C0"/>
                </a:solidFill>
                <a:latin typeface="Calibri Light" panose="020F0302020204030204" pitchFamily="34" charset="0"/>
                <a:cs typeface="Calibri Light" panose="020F0302020204030204" pitchFamily="34" charset="0"/>
              </a:rPr>
              <a:t>Bernoulli distributed</a:t>
            </a:r>
            <a:r>
              <a:rPr lang="en-US" sz="1600" dirty="0">
                <a:latin typeface="Calibri Light" panose="020F0302020204030204" pitchFamily="34" charset="0"/>
                <a:cs typeface="Calibri Light" panose="020F0302020204030204" pitchFamily="34" charset="0"/>
              </a:rPr>
              <a:t>. The Bernoulli distribution has only a single parameter, </a:t>
            </a:r>
            <a:r>
              <a:rPr lang="el-GR" sz="1600" i="1" dirty="0">
                <a:latin typeface="Calibri Light" panose="020F0302020204030204" pitchFamily="34" charset="0"/>
                <a:cs typeface="Calibri Light" panose="020F0302020204030204" pitchFamily="34" charset="0"/>
              </a:rPr>
              <a:t>π</a:t>
            </a:r>
            <a:r>
              <a:rPr lang="en-US" sz="1600" dirty="0">
                <a:latin typeface="Calibri Light" panose="020F0302020204030204" pitchFamily="34" charset="0"/>
                <a:cs typeface="Calibri Light" panose="020F0302020204030204" pitchFamily="34" charset="0"/>
              </a:rPr>
              <a:t>, the mean or proportion of 1s in Y. The variance of the Bernoulli distribution is not a separate parameter, but a function of the mean, </a:t>
            </a:r>
            <a:r>
              <a:rPr lang="el-GR" sz="1600" i="1" dirty="0">
                <a:latin typeface="Calibri Light" panose="020F0302020204030204" pitchFamily="34" charset="0"/>
                <a:cs typeface="Calibri Light" panose="020F0302020204030204" pitchFamily="34" charset="0"/>
              </a:rPr>
              <a:t>π</a:t>
            </a:r>
            <a:r>
              <a:rPr lang="en-US" sz="1600" dirty="0">
                <a:latin typeface="Calibri Light" panose="020F0302020204030204" pitchFamily="34" charset="0"/>
                <a:cs typeface="Calibri Light" panose="020F0302020204030204" pitchFamily="34" charset="0"/>
              </a:rPr>
              <a:t>(</a:t>
            </a:r>
            <a:r>
              <a:rPr lang="el-GR" sz="1600" i="1" dirty="0">
                <a:latin typeface="Calibri Light" panose="020F0302020204030204" pitchFamily="34" charset="0"/>
                <a:cs typeface="Calibri Light" panose="020F0302020204030204" pitchFamily="34" charset="0"/>
              </a:rPr>
              <a:t>π</a:t>
            </a:r>
            <a:r>
              <a:rPr lang="en-US" sz="1600" dirty="0">
                <a:latin typeface="Calibri Light" panose="020F0302020204030204" pitchFamily="34" charset="0"/>
                <a:cs typeface="Calibri Light" panose="020F0302020204030204" pitchFamily="34" charset="0"/>
              </a:rPr>
              <a:t> − 1).</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 latter is another reason why fitting an ordinary regression model to a binary outcome is inappropriate, since the variance parameter </a:t>
            </a:r>
            <a:r>
              <a:rPr lang="en-US" sz="1600" dirty="0">
                <a:solidFill>
                  <a:srgbClr val="0070C0"/>
                </a:solidFill>
                <a:latin typeface="Calibri Light" panose="020F0302020204030204" pitchFamily="34" charset="0"/>
                <a:cs typeface="Calibri Light" panose="020F0302020204030204" pitchFamily="34" charset="0"/>
              </a:rPr>
              <a:t>MSE makes no sense for such data</a:t>
            </a:r>
            <a:r>
              <a:rPr lang="en-US" sz="1600" dirty="0">
                <a:latin typeface="Calibri Light" panose="020F0302020204030204" pitchFamily="34" charset="0"/>
                <a:cs typeface="Calibri Light" panose="020F0302020204030204" pitchFamily="34" charset="0"/>
              </a:rPr>
              <a:t>. LR does contain a somewhat analogous </a:t>
            </a:r>
            <a:r>
              <a:rPr lang="en-US" sz="1600" dirty="0">
                <a:solidFill>
                  <a:srgbClr val="0070C0"/>
                </a:solidFill>
                <a:latin typeface="Calibri Light" panose="020F0302020204030204" pitchFamily="34" charset="0"/>
                <a:cs typeface="Calibri Light" panose="020F0302020204030204" pitchFamily="34" charset="0"/>
              </a:rPr>
              <a:t>dispersion parameter</a:t>
            </a:r>
            <a:r>
              <a:rPr lang="en-US" sz="1600" dirty="0">
                <a:latin typeface="Calibri Light" panose="020F0302020204030204" pitchFamily="34" charset="0"/>
                <a:cs typeface="Calibri Light" panose="020F0302020204030204" pitchFamily="34" charset="0"/>
              </a:rPr>
              <a:t>, but this is fixed to 1 by definition for ungrouped data.</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 Bernoulli distribution is invoked explicitly for parameter estimation, which uses the </a:t>
            </a:r>
            <a:r>
              <a:rPr lang="en-US" sz="1600" dirty="0">
                <a:solidFill>
                  <a:srgbClr val="0070C0"/>
                </a:solidFill>
                <a:latin typeface="Calibri Light" panose="020F0302020204030204" pitchFamily="34" charset="0"/>
                <a:cs typeface="Calibri Light" panose="020F0302020204030204" pitchFamily="34" charset="0"/>
              </a:rPr>
              <a:t>Maximum Likelihood</a:t>
            </a:r>
            <a:r>
              <a:rPr lang="en-US" sz="1600" dirty="0">
                <a:latin typeface="Calibri Light" panose="020F0302020204030204" pitchFamily="34" charset="0"/>
                <a:cs typeface="Calibri Light" panose="020F0302020204030204" pitchFamily="34" charset="0"/>
              </a:rPr>
              <a:t> framework. In ML, a distributional assumption on the data provides the equation to optimize its parameters. This optimization is done practically by </a:t>
            </a:r>
            <a:r>
              <a:rPr lang="en-US" sz="1600" dirty="0">
                <a:solidFill>
                  <a:srgbClr val="0070C0"/>
                </a:solidFill>
                <a:latin typeface="Calibri Light" panose="020F0302020204030204" pitchFamily="34" charset="0"/>
                <a:cs typeface="Calibri Light" panose="020F0302020204030204" pitchFamily="34" charset="0"/>
              </a:rPr>
              <a:t>Fisher Scoring</a:t>
            </a:r>
            <a:r>
              <a:rPr lang="en-US" sz="1600" dirty="0">
                <a:latin typeface="Calibri Light" panose="020F0302020204030204" pitchFamily="34" charset="0"/>
                <a:cs typeface="Calibri Light" panose="020F0302020204030204" pitchFamily="34" charset="0"/>
              </a:rPr>
              <a:t>, an iterative procedure required because of LR's non-linearity. There is no least squares equation in LR!</a:t>
            </a: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fr-CH" sz="12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5465716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59</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Model diagnostics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Checking distributional assumptions is not typically a part of LR model diagnostics. This may be surprising considering its comparative importance for ordinary regression. However, the outcome variable in LR is Bernoulli distributed by definition, and its parameters will converge to normality for increasing sample size.</a:t>
            </a: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Model diagnostics therefore focus primarily on data and model adequacy, and should involve these checks (in order of importance):</a:t>
            </a:r>
          </a:p>
          <a:p>
            <a:endParaRPr lang="en-US" sz="1600" dirty="0">
              <a:latin typeface="Calibri Light" panose="020F0302020204030204" pitchFamily="34" charset="0"/>
              <a:cs typeface="Calibri Light" panose="020F0302020204030204" pitchFamily="34" charset="0"/>
            </a:endParaRPr>
          </a:p>
          <a:p>
            <a:pPr lvl="1"/>
            <a:r>
              <a:rPr lang="en-US" sz="1600" b="1" dirty="0">
                <a:solidFill>
                  <a:srgbClr val="0070C0"/>
                </a:solidFill>
                <a:latin typeface="Calibri Light" panose="020F0302020204030204" pitchFamily="34" charset="0"/>
                <a:cs typeface="Calibri Light" panose="020F0302020204030204" pitchFamily="34" charset="0"/>
              </a:rPr>
              <a:t>Multicollinearity</a:t>
            </a:r>
          </a:p>
          <a:p>
            <a:pPr lvl="1"/>
            <a:r>
              <a:rPr lang="en-US" sz="1600" b="1" dirty="0">
                <a:solidFill>
                  <a:srgbClr val="0070C0"/>
                </a:solidFill>
                <a:latin typeface="Calibri Light" panose="020F0302020204030204" pitchFamily="34" charset="0"/>
                <a:cs typeface="Calibri Light" panose="020F0302020204030204" pitchFamily="34" charset="0"/>
              </a:rPr>
              <a:t>Complete separation</a:t>
            </a:r>
          </a:p>
          <a:p>
            <a:pPr lvl="1"/>
            <a:r>
              <a:rPr lang="en-US" sz="1600" b="1" dirty="0">
                <a:solidFill>
                  <a:srgbClr val="0070C0"/>
                </a:solidFill>
                <a:latin typeface="Calibri Light" panose="020F0302020204030204" pitchFamily="34" charset="0"/>
                <a:cs typeface="Calibri Light" panose="020F0302020204030204" pitchFamily="34" charset="0"/>
              </a:rPr>
              <a:t>Outliers and influential cases</a:t>
            </a:r>
          </a:p>
          <a:p>
            <a:pPr lvl="1"/>
            <a:r>
              <a:rPr lang="en-US" sz="1600" b="1" dirty="0">
                <a:solidFill>
                  <a:srgbClr val="0070C0"/>
                </a:solidFill>
                <a:latin typeface="Calibri Light" panose="020F0302020204030204" pitchFamily="34" charset="0"/>
                <a:cs typeface="Calibri Light" panose="020F0302020204030204" pitchFamily="34" charset="0"/>
              </a:rPr>
              <a:t>Independence</a:t>
            </a:r>
          </a:p>
          <a:p>
            <a:pPr lvl="1"/>
            <a:r>
              <a:rPr lang="en-US" sz="1600" b="1" dirty="0">
                <a:solidFill>
                  <a:srgbClr val="0070C0"/>
                </a:solidFill>
                <a:latin typeface="Calibri Light" panose="020F0302020204030204" pitchFamily="34" charset="0"/>
                <a:cs typeface="Calibri Light" panose="020F0302020204030204" pitchFamily="34" charset="0"/>
              </a:rPr>
              <a:t>Linearity</a:t>
            </a:r>
          </a:p>
          <a:p>
            <a:pPr lvl="1"/>
            <a:r>
              <a:rPr lang="en-US" sz="1600" b="1" dirty="0">
                <a:solidFill>
                  <a:srgbClr val="0070C0"/>
                </a:solidFill>
                <a:latin typeface="Calibri Light" panose="020F0302020204030204" pitchFamily="34" charset="0"/>
                <a:cs typeface="Calibri Light" panose="020F0302020204030204" pitchFamily="34" charset="0"/>
              </a:rPr>
              <a:t>Goodness-of-fit</a:t>
            </a: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fr-CH" sz="16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8066914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Grouped versus ungrouped data</a:t>
            </a:r>
            <a:endParaRPr lang="en-GB" sz="320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We have seen before that a table can be converted into a </a:t>
            </a:r>
            <a:r>
              <a:rPr lang="en-US" sz="1600" dirty="0">
                <a:solidFill>
                  <a:srgbClr val="0070C0"/>
                </a:solidFill>
                <a:latin typeface="Calibri Light" panose="020F0302020204030204" pitchFamily="34" charset="0"/>
                <a:cs typeface="Calibri Light" panose="020F0302020204030204" pitchFamily="34" charset="0"/>
              </a:rPr>
              <a:t>grouped data frame </a:t>
            </a:r>
            <a:r>
              <a:rPr lang="en-US" sz="1600" dirty="0">
                <a:latin typeface="Calibri Light" panose="020F0302020204030204" pitchFamily="34" charset="0"/>
                <a:cs typeface="Calibri Light" panose="020F0302020204030204" pitchFamily="34" charset="0"/>
              </a:rPr>
              <a:t>with an explicit frequency variable to run a log-linear Poisson regression. However, this format does not adequately capture the raw data at the level of the individual GOT characters…</a:t>
            </a:r>
            <a:endParaRPr lang="fr-CH" sz="1600" dirty="0">
              <a:latin typeface="Times New Roman" panose="02020603050405020304" pitchFamily="18" charset="0"/>
              <a:cs typeface="Times New Roman" panose="02020603050405020304" pitchFamily="18" charset="0"/>
            </a:endParaRPr>
          </a:p>
        </p:txBody>
      </p:sp>
      <p:graphicFrame>
        <p:nvGraphicFramePr>
          <p:cNvPr id="4" name="Table 3">
            <a:extLst>
              <a:ext uri="{FF2B5EF4-FFF2-40B4-BE49-F238E27FC236}">
                <a16:creationId xmlns:a16="http://schemas.microsoft.com/office/drawing/2014/main" id="{E9DF2196-3A87-E50E-4AB1-E72CB9B2507E}"/>
              </a:ext>
            </a:extLst>
          </p:cNvPr>
          <p:cNvGraphicFramePr>
            <a:graphicFrameLocks noGrp="1"/>
          </p:cNvGraphicFramePr>
          <p:nvPr>
            <p:extLst>
              <p:ext uri="{D42A27DB-BD31-4B8C-83A1-F6EECF244321}">
                <p14:modId xmlns:p14="http://schemas.microsoft.com/office/powerpoint/2010/main" val="3317121999"/>
              </p:ext>
            </p:extLst>
          </p:nvPr>
        </p:nvGraphicFramePr>
        <p:xfrm>
          <a:off x="479376" y="2924944"/>
          <a:ext cx="2576308" cy="1368152"/>
        </p:xfrm>
        <a:graphic>
          <a:graphicData uri="http://schemas.openxmlformats.org/drawingml/2006/table">
            <a:tbl>
              <a:tblPr firstRow="1" bandRow="1">
                <a:tableStyleId>{2D5ABB26-0587-4C30-8999-92F81FD0307C}</a:tableStyleId>
              </a:tblPr>
              <a:tblGrid>
                <a:gridCol w="1008000">
                  <a:extLst>
                    <a:ext uri="{9D8B030D-6E8A-4147-A177-3AD203B41FA5}">
                      <a16:colId xmlns:a16="http://schemas.microsoft.com/office/drawing/2014/main" val="3167067750"/>
                    </a:ext>
                  </a:extLst>
                </a:gridCol>
                <a:gridCol w="784154">
                  <a:extLst>
                    <a:ext uri="{9D8B030D-6E8A-4147-A177-3AD203B41FA5}">
                      <a16:colId xmlns:a16="http://schemas.microsoft.com/office/drawing/2014/main" val="2072686544"/>
                    </a:ext>
                  </a:extLst>
                </a:gridCol>
                <a:gridCol w="784154">
                  <a:extLst>
                    <a:ext uri="{9D8B030D-6E8A-4147-A177-3AD203B41FA5}">
                      <a16:colId xmlns:a16="http://schemas.microsoft.com/office/drawing/2014/main" val="3095662987"/>
                    </a:ext>
                  </a:extLst>
                </a:gridCol>
              </a:tblGrid>
              <a:tr h="342038">
                <a:tc>
                  <a:txBody>
                    <a:bodyPr/>
                    <a:lstStyle/>
                    <a:p>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a:latin typeface="Calibri Light" panose="020F0302020204030204" pitchFamily="34" charset="0"/>
                          <a:cs typeface="Calibri Light" panose="020F0302020204030204" pitchFamily="34" charset="0"/>
                        </a:rPr>
                        <a:t>Death</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13469"/>
                  </a:ext>
                </a:extLst>
              </a:tr>
              <a:tr h="342038">
                <a:tc>
                  <a:txBody>
                    <a:bodyPr/>
                    <a:lstStyle/>
                    <a:p>
                      <a:pPr algn="r"/>
                      <a:r>
                        <a:rPr lang="en-GB" sz="1400" b="1">
                          <a:latin typeface="Calibri Light" panose="020F0302020204030204" pitchFamily="34" charset="0"/>
                          <a:cs typeface="Calibri Light" panose="020F0302020204030204" pitchFamily="34" charset="0"/>
                        </a:rPr>
                        <a:t>Wedding</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6</a:t>
                      </a:r>
                      <a:r>
                        <a:rPr lang="en-GB"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13</a:t>
                      </a:r>
                      <a:r>
                        <a:rPr lang="en-US" sz="1400" dirty="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r>
                        <a:rPr lang="en-US" sz="1400" dirty="0">
                          <a:latin typeface="Calibri Light" panose="020F0302020204030204" pitchFamily="34" charset="0"/>
                          <a:cs typeface="Calibri Light" panose="020F0302020204030204" pitchFamily="34" charset="0"/>
                        </a:rPr>
                        <a:t>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graphicFrame>
        <p:nvGraphicFramePr>
          <p:cNvPr id="3" name="Table 2">
            <a:extLst>
              <a:ext uri="{FF2B5EF4-FFF2-40B4-BE49-F238E27FC236}">
                <a16:creationId xmlns:a16="http://schemas.microsoft.com/office/drawing/2014/main" id="{6C3F7A54-8225-728A-F567-3C07BE8F7FD8}"/>
              </a:ext>
            </a:extLst>
          </p:cNvPr>
          <p:cNvGraphicFramePr>
            <a:graphicFrameLocks noGrp="1"/>
          </p:cNvGraphicFramePr>
          <p:nvPr>
            <p:extLst>
              <p:ext uri="{D42A27DB-BD31-4B8C-83A1-F6EECF244321}">
                <p14:modId xmlns:p14="http://schemas.microsoft.com/office/powerpoint/2010/main" val="4078636291"/>
              </p:ext>
            </p:extLst>
          </p:nvPr>
        </p:nvGraphicFramePr>
        <p:xfrm>
          <a:off x="3719736" y="2924944"/>
          <a:ext cx="3024000" cy="1710190"/>
        </p:xfrm>
        <a:graphic>
          <a:graphicData uri="http://schemas.openxmlformats.org/drawingml/2006/table">
            <a:tbl>
              <a:tblPr firstRow="1" bandRow="1">
                <a:tableStyleId>{2D5ABB26-0587-4C30-8999-92F81FD0307C}</a:tableStyleId>
              </a:tblPr>
              <a:tblGrid>
                <a:gridCol w="1008000">
                  <a:extLst>
                    <a:ext uri="{9D8B030D-6E8A-4147-A177-3AD203B41FA5}">
                      <a16:colId xmlns:a16="http://schemas.microsoft.com/office/drawing/2014/main" val="3167067750"/>
                    </a:ext>
                  </a:extLst>
                </a:gridCol>
                <a:gridCol w="1008000">
                  <a:extLst>
                    <a:ext uri="{9D8B030D-6E8A-4147-A177-3AD203B41FA5}">
                      <a16:colId xmlns:a16="http://schemas.microsoft.com/office/drawing/2014/main" val="2072686544"/>
                    </a:ext>
                  </a:extLst>
                </a:gridCol>
                <a:gridCol w="1008000">
                  <a:extLst>
                    <a:ext uri="{9D8B030D-6E8A-4147-A177-3AD203B41FA5}">
                      <a16:colId xmlns:a16="http://schemas.microsoft.com/office/drawing/2014/main" val="3095662987"/>
                    </a:ext>
                  </a:extLst>
                </a:gridCol>
              </a:tblGrid>
              <a:tr h="342038">
                <a:tc>
                  <a:txBody>
                    <a:bodyPr/>
                    <a:lstStyle/>
                    <a:p>
                      <a:pPr algn="ctr"/>
                      <a:r>
                        <a:rPr lang="en-GB" sz="1400" b="1" i="0">
                          <a:latin typeface="Calibri Light" panose="020F0302020204030204" pitchFamily="34" charset="0"/>
                          <a:cs typeface="Calibri Light" panose="020F0302020204030204" pitchFamily="34" charset="0"/>
                        </a:rPr>
                        <a:t>Wedding</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Death</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Frequency</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61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22876"/>
                  </a:ext>
                </a:extLst>
              </a:tr>
              <a:tr h="342038">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131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154961"/>
                  </a:ext>
                </a:extLst>
              </a:tr>
              <a:tr h="342038">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r>
                        <a:rPr lang="en-US" sz="1400" dirty="0">
                          <a:latin typeface="Calibri Light" panose="020F0302020204030204" pitchFamily="34" charset="0"/>
                          <a:cs typeface="Calibri Light" panose="020F0302020204030204" pitchFamily="34" charset="0"/>
                        </a:rPr>
                        <a:t>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cxnSp>
        <p:nvCxnSpPr>
          <p:cNvPr id="5" name="Straight Arrow Connector 4">
            <a:extLst>
              <a:ext uri="{FF2B5EF4-FFF2-40B4-BE49-F238E27FC236}">
                <a16:creationId xmlns:a16="http://schemas.microsoft.com/office/drawing/2014/main" id="{7406E939-36AF-2AC3-28A5-C018A11566B8}"/>
              </a:ext>
            </a:extLst>
          </p:cNvPr>
          <p:cNvCxnSpPr>
            <a:cxnSpLocks/>
          </p:cNvCxnSpPr>
          <p:nvPr/>
        </p:nvCxnSpPr>
        <p:spPr>
          <a:xfrm>
            <a:off x="3215680" y="3717032"/>
            <a:ext cx="360000"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5946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60</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Multicollinearity</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cs typeface="Calibri Light" panose="020F0302020204030204" pitchFamily="34" charset="0"/>
              </a:rPr>
              <a:t>Multicollinearity refers to problematically high correlation among two or more IVs in the model. This causes instabilities in the estimation of parameters and their standard errors, which will be </a:t>
            </a:r>
            <a:r>
              <a:rPr lang="en-US" sz="1600" i="1">
                <a:latin typeface="Calibri Light" panose="020F0302020204030204" pitchFamily="34" charset="0"/>
                <a:cs typeface="Calibri Light" panose="020F0302020204030204" pitchFamily="34" charset="0"/>
              </a:rPr>
              <a:t>inflated</a:t>
            </a:r>
            <a:r>
              <a:rPr lang="en-US" sz="1600">
                <a:latin typeface="Calibri Light" panose="020F0302020204030204" pitchFamily="34" charset="0"/>
                <a:cs typeface="Calibri Light" panose="020F0302020204030204" pitchFamily="34" charset="0"/>
              </a:rPr>
              <a:t>. In ordinary regression, the typical diagnostic is the </a:t>
            </a:r>
            <a:r>
              <a:rPr lang="en-US" sz="1600">
                <a:solidFill>
                  <a:srgbClr val="0070C0"/>
                </a:solidFill>
                <a:latin typeface="Calibri Light" panose="020F0302020204030204" pitchFamily="34" charset="0"/>
                <a:cs typeface="Calibri Light" panose="020F0302020204030204" pitchFamily="34" charset="0"/>
              </a:rPr>
              <a:t>variance inflation factor (VIF)</a:t>
            </a:r>
            <a:r>
              <a:rPr lang="en-US" sz="1600">
                <a:latin typeface="Calibri Light" panose="020F0302020204030204" pitchFamily="34" charset="0"/>
                <a:cs typeface="Calibri Light" panose="020F0302020204030204" pitchFamily="34" charset="0"/>
              </a:rPr>
              <a:t>, which has a generalized analogue for GLMs:</a:t>
            </a:r>
          </a:p>
          <a:p>
            <a:endParaRPr lang="en-US" sz="1600">
              <a:latin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cs typeface="Courier New" panose="02070309020205020404" pitchFamily="49" charset="0"/>
              </a:rPr>
              <a:t>	library(car)</a:t>
            </a:r>
          </a:p>
          <a:p>
            <a:pPr marL="0" indent="0">
              <a:buNone/>
            </a:pPr>
            <a:r>
              <a:rPr lang="en-US" sz="1200">
                <a:latin typeface="Courier New" panose="02070309020205020404" pitchFamily="49" charset="0"/>
                <a:cs typeface="Courier New" panose="02070309020205020404" pitchFamily="49" charset="0"/>
              </a:rPr>
              <a:t>	vif(model)</a:t>
            </a: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Any effect whose </a:t>
            </a:r>
            <a:r>
              <a:rPr lang="en-US" sz="1600">
                <a:solidFill>
                  <a:srgbClr val="0070C0"/>
                </a:solidFill>
                <a:latin typeface="Calibri Light" panose="020F0302020204030204" pitchFamily="34" charset="0"/>
                <a:cs typeface="Calibri Light" panose="020F0302020204030204" pitchFamily="34" charset="0"/>
              </a:rPr>
              <a:t>VIF exceeds 10 </a:t>
            </a:r>
            <a:r>
              <a:rPr lang="en-US" sz="1600">
                <a:latin typeface="Calibri Light" panose="020F0302020204030204" pitchFamily="34" charset="0"/>
                <a:cs typeface="Calibri Light" panose="020F0302020204030204" pitchFamily="34" charset="0"/>
              </a:rPr>
              <a:t>should probably be eliminated from the model. This also makes sense conceptually, since if two variables are collinear it means they contain almost the same information.</a:t>
            </a:r>
          </a:p>
          <a:p>
            <a:endParaRPr lang="en-US" sz="160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fr-CH" sz="16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58D28CD8-D0BC-0C1D-3EBD-2F36FA889B21}"/>
              </a:ext>
            </a:extLst>
          </p:cNvPr>
          <p:cNvSpPr txBox="1"/>
          <p:nvPr/>
        </p:nvSpPr>
        <p:spPr>
          <a:xfrm>
            <a:off x="2207568" y="3501008"/>
            <a:ext cx="4104456" cy="1569660"/>
          </a:xfrm>
          <a:prstGeom prst="rect">
            <a:avLst/>
          </a:prstGeom>
          <a:ln>
            <a:solidFill>
              <a:schemeClr val="tx1">
                <a:lumMod val="50000"/>
                <a:lumOff val="50000"/>
              </a:schemeClr>
            </a:solidFill>
            <a:prstDash val="dash"/>
          </a:ln>
        </p:spPr>
        <p:txBody>
          <a:bodyPr wrap="square">
            <a:spAutoFit/>
          </a:bodyPr>
          <a:lstStyle>
            <a:defPPr>
              <a:defRPr lang="en-US"/>
            </a:defPPr>
            <a:lvl1pPr>
              <a:defRPr sz="1200" b="1">
                <a:solidFill>
                  <a:srgbClr val="FF0000"/>
                </a:solidFill>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b="0">
                <a:solidFill>
                  <a:schemeClr val="tx1"/>
                </a:solidFill>
              </a:rPr>
              <a:t>               GVIF Df </a:t>
            </a:r>
            <a:r>
              <a:rPr lang="en-GB"/>
              <a:t>GVIF^(1/(2*Df))</a:t>
            </a:r>
          </a:p>
          <a:p>
            <a:r>
              <a:rPr lang="en-GB" b="0">
                <a:solidFill>
                  <a:schemeClr val="tx1"/>
                </a:solidFill>
              </a:rPr>
              <a:t>Age        1.346032  1        1.160186</a:t>
            </a:r>
          </a:p>
          <a:p>
            <a:r>
              <a:rPr lang="en-GB" b="0">
                <a:solidFill>
                  <a:schemeClr val="tx1"/>
                </a:solidFill>
              </a:rPr>
              <a:t>Gender     1.414780  1        1.189445</a:t>
            </a:r>
          </a:p>
          <a:p>
            <a:r>
              <a:rPr lang="en-GB" b="0">
                <a:solidFill>
                  <a:schemeClr val="tx1"/>
                </a:solidFill>
              </a:rPr>
              <a:t>Profession 2.642615  4        1.129157</a:t>
            </a:r>
          </a:p>
          <a:p>
            <a:r>
              <a:rPr lang="en-GB" b="0">
                <a:solidFill>
                  <a:schemeClr val="tx1"/>
                </a:solidFill>
              </a:rPr>
              <a:t>Class      1.288970  1        1.135328</a:t>
            </a:r>
          </a:p>
          <a:p>
            <a:r>
              <a:rPr lang="en-GB" b="0">
                <a:solidFill>
                  <a:schemeClr val="tx1"/>
                </a:solidFill>
              </a:rPr>
              <a:t>Travelled  1.594950  1        1.262913</a:t>
            </a:r>
          </a:p>
          <a:p>
            <a:r>
              <a:rPr lang="en-GB" b="0">
                <a:solidFill>
                  <a:schemeClr val="tx1"/>
                </a:solidFill>
              </a:rPr>
              <a:t>Battles    1.728061  1        1.314557</a:t>
            </a:r>
          </a:p>
          <a:p>
            <a:r>
              <a:rPr lang="en-GB" b="0">
                <a:solidFill>
                  <a:schemeClr val="tx1"/>
                </a:solidFill>
              </a:rPr>
              <a:t>Killed     1.662512  1        1.289384</a:t>
            </a:r>
          </a:p>
        </p:txBody>
      </p:sp>
      <p:cxnSp>
        <p:nvCxnSpPr>
          <p:cNvPr id="3" name="Straight Connector 2">
            <a:extLst>
              <a:ext uri="{FF2B5EF4-FFF2-40B4-BE49-F238E27FC236}">
                <a16:creationId xmlns:a16="http://schemas.microsoft.com/office/drawing/2014/main" id="{DD9CB7C0-ED39-57D8-872A-BD9B94737A87}"/>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366FFF21-5A49-4C36-7044-DE6EAEBA5FD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15757616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61</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Complete separation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cs typeface="Calibri Light" panose="020F0302020204030204" pitchFamily="34" charset="0"/>
              </a:rPr>
              <a:t>An issue closely related to multicollinearity is </a:t>
            </a:r>
            <a:r>
              <a:rPr lang="en-US" sz="1600">
                <a:solidFill>
                  <a:srgbClr val="0070C0"/>
                </a:solidFill>
                <a:latin typeface="Calibri Light" panose="020F0302020204030204" pitchFamily="34" charset="0"/>
                <a:cs typeface="Calibri Light" panose="020F0302020204030204" pitchFamily="34" charset="0"/>
              </a:rPr>
              <a:t>complete separation</a:t>
            </a:r>
            <a:r>
              <a:rPr lang="en-US" sz="1600">
                <a:latin typeface="Calibri Light" panose="020F0302020204030204" pitchFamily="34" charset="0"/>
                <a:cs typeface="Calibri Light" panose="020F0302020204030204" pitchFamily="34" charset="0"/>
              </a:rPr>
              <a:t>, which occurs when response levels fall entirely in one category of predictor levels. For example, when cross-tabulating Religion by Death for the GOT data:</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fr-CH" sz="16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graphicFrame>
        <p:nvGraphicFramePr>
          <p:cNvPr id="3" name="Table 2">
            <a:extLst>
              <a:ext uri="{FF2B5EF4-FFF2-40B4-BE49-F238E27FC236}">
                <a16:creationId xmlns:a16="http://schemas.microsoft.com/office/drawing/2014/main" id="{55EE6B54-2EC3-3479-0B43-1DAF85651AC5}"/>
              </a:ext>
            </a:extLst>
          </p:cNvPr>
          <p:cNvGraphicFramePr>
            <a:graphicFrameLocks noGrp="1"/>
          </p:cNvGraphicFramePr>
          <p:nvPr>
            <p:extLst>
              <p:ext uri="{D42A27DB-BD31-4B8C-83A1-F6EECF244321}">
                <p14:modId xmlns:p14="http://schemas.microsoft.com/office/powerpoint/2010/main" val="3646783116"/>
              </p:ext>
            </p:extLst>
          </p:nvPr>
        </p:nvGraphicFramePr>
        <p:xfrm>
          <a:off x="1626315" y="2901280"/>
          <a:ext cx="3485860" cy="3048000"/>
        </p:xfrm>
        <a:graphic>
          <a:graphicData uri="http://schemas.openxmlformats.org/drawingml/2006/table">
            <a:tbl>
              <a:tblPr firstRow="1" bandRow="1">
                <a:tableStyleId>{2D5ABB26-0587-4C30-8999-92F81FD0307C}</a:tableStyleId>
              </a:tblPr>
              <a:tblGrid>
                <a:gridCol w="1908000">
                  <a:extLst>
                    <a:ext uri="{9D8B030D-6E8A-4147-A177-3AD203B41FA5}">
                      <a16:colId xmlns:a16="http://schemas.microsoft.com/office/drawing/2014/main" val="3167067750"/>
                    </a:ext>
                  </a:extLst>
                </a:gridCol>
                <a:gridCol w="788930">
                  <a:extLst>
                    <a:ext uri="{9D8B030D-6E8A-4147-A177-3AD203B41FA5}">
                      <a16:colId xmlns:a16="http://schemas.microsoft.com/office/drawing/2014/main" val="2072686544"/>
                    </a:ext>
                  </a:extLst>
                </a:gridCol>
                <a:gridCol w="788930">
                  <a:extLst>
                    <a:ext uri="{9D8B030D-6E8A-4147-A177-3AD203B41FA5}">
                      <a16:colId xmlns:a16="http://schemas.microsoft.com/office/drawing/2014/main" val="3095662987"/>
                    </a:ext>
                  </a:extLst>
                </a:gridCol>
              </a:tblGrid>
              <a:tr h="288812">
                <a:tc>
                  <a:txBody>
                    <a:bodyPr/>
                    <a:lstStyle/>
                    <a:p>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dirty="0">
                          <a:latin typeface="Calibri Light" panose="020F0302020204030204" pitchFamily="34" charset="0"/>
                          <a:cs typeface="Calibri Light" panose="020F0302020204030204" pitchFamily="34" charset="0"/>
                        </a:rPr>
                        <a:t>Death</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13469"/>
                  </a:ext>
                </a:extLst>
              </a:tr>
              <a:tr h="288812">
                <a:tc>
                  <a:txBody>
                    <a:bodyPr/>
                    <a:lstStyle/>
                    <a:p>
                      <a:pPr algn="r"/>
                      <a:r>
                        <a:rPr lang="en-US" sz="1400" b="1">
                          <a:latin typeface="Calibri Light" panose="020F0302020204030204" pitchFamily="34" charset="0"/>
                          <a:cs typeface="Calibri Light" panose="020F0302020204030204" pitchFamily="34" charset="0"/>
                        </a:rPr>
                        <a:t>Religion</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dirty="0">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dirty="0">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288812">
                <a:tc>
                  <a:txBody>
                    <a:bodyPr/>
                    <a:lstStyle/>
                    <a:p>
                      <a:pPr algn="r"/>
                      <a:r>
                        <a:rPr lang="en-US" sz="1400" b="0" i="1">
                          <a:latin typeface="Calibri Light" panose="020F0302020204030204" pitchFamily="34" charset="0"/>
                          <a:cs typeface="Calibri Light" panose="020F0302020204030204" pitchFamily="34" charset="0"/>
                        </a:rPr>
                        <a:t>Drowned God</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3</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7</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288812">
                <a:tc>
                  <a:txBody>
                    <a:bodyPr/>
                    <a:lstStyle/>
                    <a:p>
                      <a:pPr algn="r"/>
                      <a:r>
                        <a:rPr lang="en-US" sz="1400" b="0" i="1">
                          <a:latin typeface="Calibri Light" panose="020F0302020204030204" pitchFamily="34" charset="0"/>
                          <a:cs typeface="Calibri Light" panose="020F0302020204030204" pitchFamily="34" charset="0"/>
                        </a:rPr>
                        <a:t>Faith of the Seven</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25</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51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r h="288812">
                <a:tc>
                  <a:txBody>
                    <a:bodyPr/>
                    <a:lstStyle/>
                    <a:p>
                      <a:pPr algn="r"/>
                      <a:r>
                        <a:rPr lang="en-US" sz="1400" b="0" i="1">
                          <a:latin typeface="Calibri Light" panose="020F0302020204030204" pitchFamily="34" charset="0"/>
                          <a:cs typeface="Calibri Light" panose="020F0302020204030204" pitchFamily="34" charset="0"/>
                        </a:rPr>
                        <a:t>Ghiscari Graces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3</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5</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23986282"/>
                  </a:ext>
                </a:extLst>
              </a:tr>
              <a:tr h="288812">
                <a:tc>
                  <a:txBody>
                    <a:bodyPr/>
                    <a:lstStyle/>
                    <a:p>
                      <a:pPr algn="r"/>
                      <a:r>
                        <a:rPr lang="en-US" sz="1400" b="0" i="1">
                          <a:latin typeface="Calibri Light" panose="020F0302020204030204" pitchFamily="34" charset="0"/>
                          <a:cs typeface="Calibri Light" panose="020F0302020204030204" pitchFamily="34" charset="0"/>
                        </a:rPr>
                        <a:t>Great Stallion</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a:solidFill>
                            <a:srgbClr val="FF0000"/>
                          </a:solidFill>
                          <a:latin typeface="Calibri Light" panose="020F0302020204030204" pitchFamily="34" charset="0"/>
                          <a:cs typeface="Calibri Light" panose="020F0302020204030204" pitchFamily="34" charset="0"/>
                        </a:rPr>
                        <a:t>1</a:t>
                      </a:r>
                      <a:endParaRPr lang="en-CH" sz="1400" b="1" dirty="0">
                        <a:solidFill>
                          <a:srgbClr val="FF0000"/>
                        </a:solidFill>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n-US" sz="1400">
                          <a:latin typeface="Calibri Light" panose="020F0302020204030204" pitchFamily="34" charset="0"/>
                          <a:cs typeface="Calibri Light" panose="020F0302020204030204" pitchFamily="34" charset="0"/>
                        </a:rPr>
                        <a:t>5</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62294410"/>
                  </a:ext>
                </a:extLst>
              </a:tr>
              <a:tr h="288812">
                <a:tc>
                  <a:txBody>
                    <a:bodyPr/>
                    <a:lstStyle/>
                    <a:p>
                      <a:pPr algn="r"/>
                      <a:r>
                        <a:rPr lang="en-US" sz="1400" b="0" i="1">
                          <a:latin typeface="Calibri Light" panose="020F0302020204030204" pitchFamily="34" charset="0"/>
                          <a:cs typeface="Calibri Light" panose="020F0302020204030204" pitchFamily="34" charset="0"/>
                        </a:rPr>
                        <a:t>Lord of Light</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5</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7230721"/>
                  </a:ext>
                </a:extLst>
              </a:tr>
              <a:tr h="288812">
                <a:tc>
                  <a:txBody>
                    <a:bodyPr/>
                    <a:lstStyle/>
                    <a:p>
                      <a:pPr algn="r"/>
                      <a:r>
                        <a:rPr lang="en-US" sz="1400" b="0" i="1">
                          <a:latin typeface="Calibri Light" panose="020F0302020204030204" pitchFamily="34" charset="0"/>
                          <a:cs typeface="Calibri Light" panose="020F0302020204030204" pitchFamily="34" charset="0"/>
                        </a:rPr>
                        <a:t>Many-faced God</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3</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6</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68697414"/>
                  </a:ext>
                </a:extLst>
              </a:tr>
              <a:tr h="288812">
                <a:tc>
                  <a:txBody>
                    <a:bodyPr/>
                    <a:lstStyle/>
                    <a:p>
                      <a:pPr algn="r"/>
                      <a:r>
                        <a:rPr lang="en-US" sz="1400" b="0" i="1">
                          <a:latin typeface="Calibri Light" panose="020F0302020204030204" pitchFamily="34" charset="0"/>
                          <a:cs typeface="Calibri Light" panose="020F0302020204030204" pitchFamily="34" charset="0"/>
                        </a:rPr>
                        <a:t>None</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4371383"/>
                  </a:ext>
                </a:extLst>
              </a:tr>
              <a:tr h="288812">
                <a:tc>
                  <a:txBody>
                    <a:bodyPr/>
                    <a:lstStyle/>
                    <a:p>
                      <a:pPr algn="r"/>
                      <a:r>
                        <a:rPr lang="en-US" sz="1400" b="0" i="1">
                          <a:latin typeface="Calibri Light" panose="020F0302020204030204" pitchFamily="34" charset="0"/>
                          <a:cs typeface="Calibri Light" panose="020F0302020204030204" pitchFamily="34" charset="0"/>
                        </a:rPr>
                        <a:t>Old Gods of the Forest</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15</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45</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33592317"/>
                  </a:ext>
                </a:extLst>
              </a:tr>
            </a:tbl>
          </a:graphicData>
        </a:graphic>
      </p:graphicFrame>
      <p:sp>
        <p:nvSpPr>
          <p:cNvPr id="7" name="TextBox 6">
            <a:extLst>
              <a:ext uri="{FF2B5EF4-FFF2-40B4-BE49-F238E27FC236}">
                <a16:creationId xmlns:a16="http://schemas.microsoft.com/office/drawing/2014/main" id="{920E3F71-B517-368E-F60E-2FBEAACF4111}"/>
              </a:ext>
            </a:extLst>
          </p:cNvPr>
          <p:cNvSpPr txBox="1"/>
          <p:nvPr/>
        </p:nvSpPr>
        <p:spPr>
          <a:xfrm>
            <a:off x="5437356" y="2901280"/>
            <a:ext cx="5083092" cy="1938992"/>
          </a:xfrm>
          <a:prstGeom prst="rect">
            <a:avLst/>
          </a:prstGeom>
          <a:ln>
            <a:solidFill>
              <a:schemeClr val="tx1">
                <a:lumMod val="50000"/>
                <a:lumOff val="50000"/>
              </a:schemeClr>
            </a:solidFill>
            <a:prstDash val="dash"/>
          </a:ln>
        </p:spPr>
        <p:txBody>
          <a:bodyPr wrap="square">
            <a:spAutoFit/>
          </a:bodyPr>
          <a:lstStyle>
            <a:defPPr>
              <a:defRPr lang="en-US"/>
            </a:defPPr>
            <a:lvl1pPr>
              <a:defRPr sz="1200" b="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a:t>Coefficients:</a:t>
            </a:r>
          </a:p>
          <a:p>
            <a:r>
              <a:rPr lang="en-GB"/>
              <a:t>                               Estimate Std. Error</a:t>
            </a:r>
          </a:p>
          <a:p>
            <a:r>
              <a:rPr lang="en-GB"/>
              <a:t>(Intercept)                      0.8473     0.6901</a:t>
            </a:r>
          </a:p>
          <a:p>
            <a:r>
              <a:rPr lang="en-GB"/>
              <a:t>ReligionFaith of the Seven      -0.1343     0.7320</a:t>
            </a:r>
          </a:p>
          <a:p>
            <a:r>
              <a:rPr lang="en-GB"/>
              <a:t>ReligionGhiscari Graces         -0.3365     1.0048</a:t>
            </a:r>
          </a:p>
          <a:p>
            <a:r>
              <a:rPr lang="en-GB"/>
              <a:t>ReligionGreat Stallion           0.7621     </a:t>
            </a:r>
            <a:r>
              <a:rPr lang="en-GB" b="1">
                <a:solidFill>
                  <a:srgbClr val="FF0000"/>
                </a:solidFill>
              </a:rPr>
              <a:t>1.2947</a:t>
            </a:r>
          </a:p>
          <a:p>
            <a:r>
              <a:rPr lang="en-GB"/>
              <a:t>ReligionLord of Light            0.1823     0.8646</a:t>
            </a:r>
          </a:p>
          <a:p>
            <a:r>
              <a:rPr lang="en-GB"/>
              <a:t>ReligionMany-faced God          -0.1542     0.9880</a:t>
            </a:r>
          </a:p>
          <a:p>
            <a:r>
              <a:rPr lang="en-GB"/>
              <a:t>ReligionNone                    -0.8473     0.8223</a:t>
            </a:r>
          </a:p>
          <a:p>
            <a:r>
              <a:rPr lang="en-GB"/>
              <a:t>ReligionOld Gods of the Forest   0.2513     0.7517</a:t>
            </a:r>
          </a:p>
        </p:txBody>
      </p:sp>
      <p:cxnSp>
        <p:nvCxnSpPr>
          <p:cNvPr id="5" name="Straight Connector 4">
            <a:extLst>
              <a:ext uri="{FF2B5EF4-FFF2-40B4-BE49-F238E27FC236}">
                <a16:creationId xmlns:a16="http://schemas.microsoft.com/office/drawing/2014/main" id="{5B22FA6F-675E-5A1B-4CC0-BD4483C96203}"/>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C5D6A135-6BD7-83BE-F592-5DEA4F14049A}"/>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363663969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62</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Complete separation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cs typeface="Calibri Light" panose="020F0302020204030204" pitchFamily="34" charset="0"/>
              </a:rPr>
              <a:t>Since some combinations of response-predictor levels are missing (or 0), their corresponding </a:t>
            </a:r>
            <a:r>
              <a:rPr lang="en-US" sz="1600">
                <a:solidFill>
                  <a:srgbClr val="0070C0"/>
                </a:solidFill>
                <a:latin typeface="Calibri Light" panose="020F0302020204030204" pitchFamily="34" charset="0"/>
                <a:cs typeface="Calibri Light" panose="020F0302020204030204" pitchFamily="34" charset="0"/>
              </a:rPr>
              <a:t>log-odds estimates are infinite</a:t>
            </a:r>
            <a:r>
              <a:rPr lang="en-US" sz="1600">
                <a:latin typeface="Calibri Light" panose="020F0302020204030204" pitchFamily="34" charset="0"/>
                <a:cs typeface="Calibri Light" panose="020F0302020204030204" pitchFamily="34" charset="0"/>
              </a:rPr>
              <a:t>, leading to highly inflated standard errors.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This problem becomes increasingly likely for observational data with many categorical IVs, especially when interactions are present. In R, you may see the following warning appear:</a:t>
            </a: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Usually this is a consequence of sparse data, although in large samples it may still occur when certain predictor levels are </a:t>
            </a:r>
            <a:r>
              <a:rPr lang="en-US" sz="1600" i="1">
                <a:latin typeface="Calibri Light" panose="020F0302020204030204" pitchFamily="34" charset="0"/>
                <a:cs typeface="Calibri Light" panose="020F0302020204030204" pitchFamily="34" charset="0"/>
              </a:rPr>
              <a:t>perfectly </a:t>
            </a:r>
            <a:r>
              <a:rPr lang="en-US" sz="1600">
                <a:latin typeface="Calibri Light" panose="020F0302020204030204" pitchFamily="34" charset="0"/>
                <a:cs typeface="Calibri Light" panose="020F0302020204030204" pitchFamily="34" charset="0"/>
              </a:rPr>
              <a:t>predictive of outcome levels. Essentially, </a:t>
            </a:r>
            <a:r>
              <a:rPr lang="en-US" sz="1600">
                <a:solidFill>
                  <a:srgbClr val="0070C0"/>
                </a:solidFill>
                <a:latin typeface="Calibri Light" panose="020F0302020204030204" pitchFamily="34" charset="0"/>
                <a:cs typeface="Calibri Light" panose="020F0302020204030204" pitchFamily="34" charset="0"/>
              </a:rPr>
              <a:t>the model is </a:t>
            </a:r>
            <a:r>
              <a:rPr lang="en-US" sz="1600" i="1">
                <a:solidFill>
                  <a:srgbClr val="0070C0"/>
                </a:solidFill>
                <a:latin typeface="Calibri Light" panose="020F0302020204030204" pitchFamily="34" charset="0"/>
                <a:cs typeface="Calibri Light" panose="020F0302020204030204" pitchFamily="34" charset="0"/>
              </a:rPr>
              <a:t>too good</a:t>
            </a:r>
            <a:r>
              <a:rPr lang="en-US" sz="1600">
                <a:latin typeface="Calibri Light" panose="020F0302020204030204" pitchFamily="34" charset="0"/>
                <a:cs typeface="Calibri Light" panose="020F0302020204030204" pitchFamily="34" charset="0"/>
              </a:rPr>
              <a:t>. The simple solution is to </a:t>
            </a:r>
            <a:r>
              <a:rPr lang="en-US" sz="1600">
                <a:solidFill>
                  <a:srgbClr val="0070C0"/>
                </a:solidFill>
                <a:latin typeface="Calibri Light" panose="020F0302020204030204" pitchFamily="34" charset="0"/>
                <a:cs typeface="Calibri Light" panose="020F0302020204030204" pitchFamily="34" charset="0"/>
              </a:rPr>
              <a:t>drop problematic factor levels </a:t>
            </a:r>
            <a:r>
              <a:rPr lang="en-US" sz="1600">
                <a:latin typeface="Calibri Light" panose="020F0302020204030204" pitchFamily="34" charset="0"/>
                <a:cs typeface="Calibri Light" panose="020F0302020204030204" pitchFamily="34" charset="0"/>
              </a:rPr>
              <a:t>from the data.</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fr-CH" sz="16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sp>
        <p:nvSpPr>
          <p:cNvPr id="6" name="TextBox 5">
            <a:extLst>
              <a:ext uri="{FF2B5EF4-FFF2-40B4-BE49-F238E27FC236}">
                <a16:creationId xmlns:a16="http://schemas.microsoft.com/office/drawing/2014/main" id="{4013498F-864A-030A-9610-C8FF1378084D}"/>
              </a:ext>
            </a:extLst>
          </p:cNvPr>
          <p:cNvSpPr txBox="1"/>
          <p:nvPr/>
        </p:nvSpPr>
        <p:spPr>
          <a:xfrm>
            <a:off x="1631504" y="3327375"/>
            <a:ext cx="5976664" cy="461665"/>
          </a:xfrm>
          <a:prstGeom prst="rect">
            <a:avLst/>
          </a:prstGeom>
          <a:ln>
            <a:solidFill>
              <a:schemeClr val="tx1">
                <a:lumMod val="50000"/>
                <a:lumOff val="50000"/>
              </a:schemeClr>
            </a:solidFill>
            <a:prstDash val="dash"/>
          </a:ln>
        </p:spPr>
        <p:txBody>
          <a:bodyPr wrap="square">
            <a:spAutoFit/>
          </a:bodyPr>
          <a:lstStyle>
            <a:defPPr>
              <a:defRPr lang="en-US"/>
            </a:defPPr>
            <a:lvl1pPr>
              <a:defRPr sz="1200" b="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a:t>Warning message:</a:t>
            </a:r>
          </a:p>
          <a:p>
            <a:r>
              <a:rPr lang="en-GB"/>
              <a:t>glm.fit: fitted probabilities numerically 0 or 1 occurred</a:t>
            </a:r>
          </a:p>
        </p:txBody>
      </p:sp>
    </p:spTree>
    <p:extLst>
      <p:ext uri="{BB962C8B-B14F-4D97-AF65-F5344CB8AC3E}">
        <p14:creationId xmlns:p14="http://schemas.microsoft.com/office/powerpoint/2010/main" val="148570450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63</a:t>
            </a:fld>
            <a:endParaRPr lang="en-GB"/>
          </a:p>
        </p:txBody>
      </p:sp>
      <p:pic>
        <p:nvPicPr>
          <p:cNvPr id="8" name="Picture 7">
            <a:extLst>
              <a:ext uri="{FF2B5EF4-FFF2-40B4-BE49-F238E27FC236}">
                <a16:creationId xmlns:a16="http://schemas.microsoft.com/office/drawing/2014/main" id="{E3307D38-C66E-F827-A027-397EFD7B5A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093637" y="1137320"/>
            <a:ext cx="4896544" cy="4896544"/>
          </a:xfrm>
          <a:prstGeom prst="rect">
            <a:avLst/>
          </a:prstGeom>
        </p:spPr>
      </p:pic>
      <p:sp>
        <p:nvSpPr>
          <p:cNvPr id="9" name="TextBox 8">
            <a:extLst>
              <a:ext uri="{FF2B5EF4-FFF2-40B4-BE49-F238E27FC236}">
                <a16:creationId xmlns:a16="http://schemas.microsoft.com/office/drawing/2014/main" id="{2FA062F5-3CF3-DDA6-2F80-FA38610712B1}"/>
              </a:ext>
            </a:extLst>
          </p:cNvPr>
          <p:cNvSpPr txBox="1"/>
          <p:nvPr/>
        </p:nvSpPr>
        <p:spPr>
          <a:xfrm>
            <a:off x="2474957" y="548680"/>
            <a:ext cx="2133918" cy="400110"/>
          </a:xfrm>
          <a:prstGeom prst="rect">
            <a:avLst/>
          </a:prstGeom>
          <a:noFill/>
        </p:spPr>
        <p:txBody>
          <a:bodyPr wrap="none" rtlCol="0">
            <a:spAutoFit/>
          </a:bodyPr>
          <a:lstStyle/>
          <a:p>
            <a:pPr algn="ctr"/>
            <a:r>
              <a:rPr lang="en-US"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rPr>
              <a:t>Multicollinearity</a:t>
            </a:r>
            <a:endParaRPr lang="en-GB"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endParaRPr>
          </a:p>
        </p:txBody>
      </p:sp>
      <p:pic>
        <p:nvPicPr>
          <p:cNvPr id="2" name="Picture 1">
            <a:extLst>
              <a:ext uri="{FF2B5EF4-FFF2-40B4-BE49-F238E27FC236}">
                <a16:creationId xmlns:a16="http://schemas.microsoft.com/office/drawing/2014/main" id="{600CCA6F-F1E3-847E-27D1-5823CCE9FC6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289328" y="1124744"/>
            <a:ext cx="4896544" cy="4896544"/>
          </a:xfrm>
          <a:prstGeom prst="rect">
            <a:avLst/>
          </a:prstGeom>
        </p:spPr>
      </p:pic>
      <p:sp>
        <p:nvSpPr>
          <p:cNvPr id="3" name="TextBox 2">
            <a:extLst>
              <a:ext uri="{FF2B5EF4-FFF2-40B4-BE49-F238E27FC236}">
                <a16:creationId xmlns:a16="http://schemas.microsoft.com/office/drawing/2014/main" id="{2493461E-8F20-87EB-EE81-2BAC440CA134}"/>
              </a:ext>
            </a:extLst>
          </p:cNvPr>
          <p:cNvSpPr txBox="1"/>
          <p:nvPr/>
        </p:nvSpPr>
        <p:spPr>
          <a:xfrm>
            <a:off x="7328406" y="548680"/>
            <a:ext cx="2818400" cy="400110"/>
          </a:xfrm>
          <a:prstGeom prst="rect">
            <a:avLst/>
          </a:prstGeom>
          <a:noFill/>
        </p:spPr>
        <p:txBody>
          <a:bodyPr wrap="none" rtlCol="0">
            <a:spAutoFit/>
          </a:bodyPr>
          <a:lstStyle/>
          <a:p>
            <a:pPr algn="ctr"/>
            <a:r>
              <a:rPr lang="en-US"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rPr>
              <a:t>Complete separation</a:t>
            </a:r>
            <a:endParaRPr lang="en-GB" sz="2000" b="1">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12178284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64</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Outliers and influential cases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496944" cy="4925144"/>
          </a:xfrm>
        </p:spPr>
        <p:txBody>
          <a:bodyPr>
            <a:normAutofit/>
          </a:bodyPr>
          <a:lstStyle/>
          <a:p>
            <a:r>
              <a:rPr lang="en-US" sz="1600">
                <a:latin typeface="Calibri Light" panose="020F0302020204030204" pitchFamily="34" charset="0"/>
                <a:cs typeface="Calibri Light" panose="020F0302020204030204" pitchFamily="34" charset="0"/>
              </a:rPr>
              <a:t>The R warning about numerical probabilities close to 0 or 1 may also happen when extreme outliers or influential cases are present in the data. Screening for such values should ideally take place even before modelling. For a fitted model, a number of </a:t>
            </a:r>
            <a:r>
              <a:rPr lang="en-US" sz="1600">
                <a:solidFill>
                  <a:srgbClr val="0070C0"/>
                </a:solidFill>
                <a:latin typeface="Calibri Light" panose="020F0302020204030204" pitchFamily="34" charset="0"/>
                <a:cs typeface="Calibri Light" panose="020F0302020204030204" pitchFamily="34" charset="0"/>
              </a:rPr>
              <a:t>influence measures </a:t>
            </a:r>
            <a:r>
              <a:rPr lang="en-US" sz="1600">
                <a:latin typeface="Calibri Light" panose="020F0302020204030204" pitchFamily="34" charset="0"/>
                <a:cs typeface="Calibri Light" panose="020F0302020204030204" pitchFamily="34" charset="0"/>
              </a:rPr>
              <a:t>are available, provided by the </a:t>
            </a:r>
            <a:r>
              <a:rPr lang="en-US" sz="1600">
                <a:latin typeface="Courier New" panose="02070309020205020404" pitchFamily="49" charset="0"/>
                <a:cs typeface="Courier New" panose="02070309020205020404" pitchFamily="49" charset="0"/>
              </a:rPr>
              <a:t>influence.measures </a:t>
            </a:r>
            <a:r>
              <a:rPr lang="en-US" sz="1600">
                <a:latin typeface="Calibri Light" panose="020F0302020204030204" pitchFamily="34" charset="0"/>
                <a:cs typeface="Calibri Light" panose="020F0302020204030204" pitchFamily="34" charset="0"/>
              </a:rPr>
              <a:t>function, e.g., for a model without Age subsetting:</a:t>
            </a:r>
          </a:p>
          <a:p>
            <a:endParaRPr lang="en-US" sz="1600">
              <a:latin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cs typeface="Courier New" panose="02070309020205020404" pitchFamily="49" charset="0"/>
              </a:rPr>
              <a:t>	model &lt;- glm(Death~Age, data=GOT, family=binomial)</a:t>
            </a:r>
          </a:p>
          <a:p>
            <a:pPr marL="0" indent="0">
              <a:buNone/>
            </a:pPr>
            <a:r>
              <a:rPr lang="en-US" sz="1200">
                <a:latin typeface="Courier New" panose="02070309020205020404" pitchFamily="49" charset="0"/>
                <a:cs typeface="Courier New" panose="02070309020205020404" pitchFamily="49" charset="0"/>
              </a:rPr>
              <a:t>	influence.measures(model)</a:t>
            </a:r>
            <a:endParaRPr lang="en-US" sz="1200" dirty="0">
              <a:latin typeface="Courier New" panose="02070309020205020404" pitchFamily="49" charset="0"/>
              <a:cs typeface="Courier New" panose="02070309020205020404" pitchFamily="49" charset="0"/>
            </a:endParaRPr>
          </a:p>
          <a:p>
            <a:endParaRPr lang="en-US" sz="1600" dirty="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Some of these quantify the influence of individual cases on specific regression parameters (DFBetas), whereas others quantify the influence on all fitted values (DFFits, Cook's Distance).* The printed output marks problematic cases with a star and are worth inspecting.</a:t>
            </a: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The Night King has no problematic influence values, despite being 10,000 years old. This illustrates the critical difference between an outlier an an influential case!</a:t>
            </a:r>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2D1B679E-0A66-5FDE-B05E-26CCE4EC3A26}"/>
              </a:ext>
            </a:extLst>
          </p:cNvPr>
          <p:cNvSpPr txBox="1"/>
          <p:nvPr/>
        </p:nvSpPr>
        <p:spPr>
          <a:xfrm>
            <a:off x="2207568" y="3566140"/>
            <a:ext cx="7128792" cy="461665"/>
          </a:xfrm>
          <a:prstGeom prst="rect">
            <a:avLst/>
          </a:prstGeom>
          <a:ln>
            <a:solidFill>
              <a:schemeClr val="tx1">
                <a:lumMod val="50000"/>
                <a:lumOff val="50000"/>
              </a:schemeClr>
            </a:solidFill>
            <a:prstDash val="dash"/>
          </a:ln>
        </p:spPr>
        <p:txBody>
          <a:bodyPr wrap="square">
            <a:spAutoFit/>
          </a:bodyPr>
          <a:lstStyle>
            <a:defPPr>
              <a:defRPr lang="en-US"/>
            </a:defPPr>
            <a:lvl1pPr>
              <a:defRPr sz="1200" b="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a:t>      Character   dfb.1_ dfb.Age   dffit   cov.r  cook.d     hat </a:t>
            </a:r>
          </a:p>
          <a:p>
            <a:r>
              <a:rPr lang="en-GB"/>
              <a:t> The Night King     0.00    0.00    0.00    1.01    0.00    0.00 </a:t>
            </a:r>
          </a:p>
        </p:txBody>
      </p:sp>
      <p:sp>
        <p:nvSpPr>
          <p:cNvPr id="7" name="TextBox 6">
            <a:extLst>
              <a:ext uri="{FF2B5EF4-FFF2-40B4-BE49-F238E27FC236}">
                <a16:creationId xmlns:a16="http://schemas.microsoft.com/office/drawing/2014/main" id="{024C92AD-577E-58BF-459E-4822FB726966}"/>
              </a:ext>
            </a:extLst>
          </p:cNvPr>
          <p:cNvSpPr txBox="1"/>
          <p:nvPr/>
        </p:nvSpPr>
        <p:spPr>
          <a:xfrm>
            <a:off x="7320136" y="6415802"/>
            <a:ext cx="3849131" cy="246221"/>
          </a:xfrm>
          <a:prstGeom prst="rect">
            <a:avLst/>
          </a:prstGeom>
          <a:noFill/>
        </p:spPr>
        <p:txBody>
          <a:bodyPr wrap="none" rtlCol="0">
            <a:spAutoFit/>
          </a:bodyPr>
          <a:lstStyle/>
          <a:p>
            <a:r>
              <a:rPr lang="en-US" sz="1000">
                <a:latin typeface="Calibri Light" panose="020F0302020204030204" pitchFamily="34" charset="0"/>
                <a:cs typeface="Calibri Light" panose="020F0302020204030204" pitchFamily="34" charset="0"/>
              </a:rPr>
              <a:t>*See the workshop on non-parametric data analysis for interpretation!</a:t>
            </a:r>
            <a:endParaRPr lang="en-GB" sz="1000">
              <a:latin typeface="Calibri Light" panose="020F0302020204030204" pitchFamily="34" charset="0"/>
              <a:cs typeface="Calibri Light" panose="020F0302020204030204" pitchFamily="34" charset="0"/>
            </a:endParaRPr>
          </a:p>
        </p:txBody>
      </p:sp>
      <p:pic>
        <p:nvPicPr>
          <p:cNvPr id="9" name="Picture 8">
            <a:extLst>
              <a:ext uri="{FF2B5EF4-FFF2-40B4-BE49-F238E27FC236}">
                <a16:creationId xmlns:a16="http://schemas.microsoft.com/office/drawing/2014/main" id="{E0BD96A3-AD77-A872-CBCE-E04E1B50F2D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6558" t="12201" r="18075" b="44216"/>
          <a:stretch/>
        </p:blipFill>
        <p:spPr>
          <a:xfrm>
            <a:off x="9991328" y="287334"/>
            <a:ext cx="1944216" cy="2656840"/>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14031100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65</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Independence and linearity</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5040560" cy="4925144"/>
          </a:xfrm>
        </p:spPr>
        <p:txBody>
          <a:bodyPr>
            <a:normAutofit/>
          </a:bodyPr>
          <a:lstStyle/>
          <a:p>
            <a:r>
              <a:rPr lang="en-US" sz="1600">
                <a:latin typeface="Calibri Light" panose="020F0302020204030204" pitchFamily="34" charset="0"/>
                <a:cs typeface="Calibri Light" panose="020F0302020204030204" pitchFamily="34" charset="0"/>
              </a:rPr>
              <a:t>Technically a distributional assumption but rarely tested explicitly in practice. However, independence in the practical sense is very much related to how </a:t>
            </a:r>
            <a:r>
              <a:rPr lang="en-US" sz="1600" i="1">
                <a:latin typeface="Calibri Light" panose="020F0302020204030204" pitchFamily="34" charset="0"/>
                <a:cs typeface="Calibri Light" panose="020F0302020204030204" pitchFamily="34" charset="0"/>
              </a:rPr>
              <a:t>complete </a:t>
            </a:r>
            <a:r>
              <a:rPr lang="en-US" sz="1600">
                <a:latin typeface="Calibri Light" panose="020F0302020204030204" pitchFamily="34" charset="0"/>
                <a:cs typeface="Calibri Light" panose="020F0302020204030204" pitchFamily="34" charset="0"/>
              </a:rPr>
              <a:t>the fitted model is, in terms of </a:t>
            </a:r>
            <a:r>
              <a:rPr lang="en-US" sz="1600">
                <a:solidFill>
                  <a:srgbClr val="0070C0"/>
                </a:solidFill>
                <a:latin typeface="Calibri Light" panose="020F0302020204030204" pitchFamily="34" charset="0"/>
                <a:cs typeface="Calibri Light" panose="020F0302020204030204" pitchFamily="34" charset="0"/>
              </a:rPr>
              <a:t>not omitting important predictor variables</a:t>
            </a:r>
            <a:r>
              <a:rPr lang="en-US" sz="1600">
                <a:latin typeface="Calibri Light" panose="020F0302020204030204" pitchFamily="34" charset="0"/>
                <a:cs typeface="Calibri Light" panose="020F0302020204030204" pitchFamily="34" charset="0"/>
              </a:rPr>
              <a:t> or effects.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One possible omission may be </a:t>
            </a:r>
            <a:r>
              <a:rPr lang="en-US" sz="1600">
                <a:solidFill>
                  <a:srgbClr val="0070C0"/>
                </a:solidFill>
                <a:latin typeface="Calibri Light" panose="020F0302020204030204" pitchFamily="34" charset="0"/>
                <a:cs typeface="Calibri Light" panose="020F0302020204030204" pitchFamily="34" charset="0"/>
              </a:rPr>
              <a:t>non-linear effects</a:t>
            </a:r>
            <a:r>
              <a:rPr lang="en-US" sz="1600">
                <a:latin typeface="Calibri Light" panose="020F0302020204030204" pitchFamily="34" charset="0"/>
                <a:cs typeface="Calibri Light" panose="020F0302020204030204" pitchFamily="34" charset="0"/>
              </a:rPr>
              <a:t>, such as interactions between predictors or curvi-linear effects.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For the latter, such screenings are ideally conducted before fitting the model, for example with scatter plot smoothers (e.g., moving average):</a:t>
            </a:r>
          </a:p>
          <a:p>
            <a:endParaRPr lang="en-US" sz="160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fr-CH" sz="12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CFB1BCF6-BF71-C2BD-B7AA-B054725037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3665"/>
          <a:stretch/>
        </p:blipFill>
        <p:spPr>
          <a:xfrm>
            <a:off x="6816080" y="1600199"/>
            <a:ext cx="4383793" cy="3762947"/>
          </a:xfrm>
          <a:prstGeom prst="rect">
            <a:avLst/>
          </a:prstGeom>
        </p:spPr>
      </p:pic>
      <p:sp>
        <p:nvSpPr>
          <p:cNvPr id="7" name="TextBox 6">
            <a:extLst>
              <a:ext uri="{FF2B5EF4-FFF2-40B4-BE49-F238E27FC236}">
                <a16:creationId xmlns:a16="http://schemas.microsoft.com/office/drawing/2014/main" id="{3A9A3C26-705B-3E94-836E-2758F4B8ABA7}"/>
              </a:ext>
            </a:extLst>
          </p:cNvPr>
          <p:cNvSpPr txBox="1"/>
          <p:nvPr/>
        </p:nvSpPr>
        <p:spPr>
          <a:xfrm>
            <a:off x="1199456" y="5273985"/>
            <a:ext cx="8737331" cy="646331"/>
          </a:xfrm>
          <a:prstGeom prst="rect">
            <a:avLst/>
          </a:prstGeom>
          <a:noFill/>
        </p:spPr>
        <p:txBody>
          <a:bodyPr wrap="square">
            <a:spAutoFit/>
          </a:bodyPr>
          <a:lstStyle/>
          <a:p>
            <a:pPr marL="0" indent="0">
              <a:buNone/>
            </a:pPr>
            <a:r>
              <a:rPr lang="en-US" sz="1200">
                <a:latin typeface="Courier New" panose="02070309020205020404" pitchFamily="49" charset="0"/>
                <a:cs typeface="Courier New" panose="02070309020205020404" pitchFamily="49" charset="0"/>
              </a:rPr>
              <a:t>	library(caTools)</a:t>
            </a:r>
          </a:p>
          <a:p>
            <a:pPr marL="0" indent="0">
              <a:buNone/>
            </a:pPr>
            <a:r>
              <a:rPr lang="en-US" sz="1200">
                <a:latin typeface="Courier New" panose="02070309020205020404" pitchFamily="49" charset="0"/>
                <a:cs typeface="Courier New" panose="02070309020205020404" pitchFamily="49" charset="0"/>
              </a:rPr>
              <a:t>	plot(DeathBin~Age,data=GOT,subset=Age&lt;400,</a:t>
            </a:r>
            <a:r>
              <a:rPr lang="en-US" sz="1200" b="1">
                <a:solidFill>
                  <a:srgbClr val="FF0000"/>
                </a:solidFill>
                <a:latin typeface="Courier New" panose="02070309020205020404" pitchFamily="49" charset="0"/>
                <a:cs typeface="Courier New" panose="02070309020205020404" pitchFamily="49" charset="0"/>
              </a:rPr>
              <a:t>pch="|"</a:t>
            </a:r>
            <a:r>
              <a:rPr lang="en-US" sz="1200">
                <a:latin typeface="Courier New" panose="02070309020205020404" pitchFamily="49" charset="0"/>
                <a:cs typeface="Courier New" panose="02070309020205020404" pitchFamily="49" charset="0"/>
              </a:rPr>
              <a:t>,col="burlywood4",ylab="Death")</a:t>
            </a:r>
          </a:p>
          <a:p>
            <a:pPr marL="0" indent="0">
              <a:buNone/>
            </a:pPr>
            <a:r>
              <a:rPr lang="en-US" sz="1200">
                <a:latin typeface="Courier New" panose="02070309020205020404" pitchFamily="49" charset="0"/>
                <a:cs typeface="Courier New" panose="02070309020205020404" pitchFamily="49" charset="0"/>
              </a:rPr>
              <a:t>	lines(</a:t>
            </a:r>
            <a:r>
              <a:rPr lang="en-US" sz="1200" b="1">
                <a:solidFill>
                  <a:srgbClr val="FF0000"/>
                </a:solidFill>
                <a:latin typeface="Courier New" panose="02070309020205020404" pitchFamily="49" charset="0"/>
                <a:cs typeface="Courier New" panose="02070309020205020404" pitchFamily="49" charset="0"/>
              </a:rPr>
              <a:t>runmean(</a:t>
            </a:r>
            <a:r>
              <a:rPr lang="en-US" sz="1200">
                <a:latin typeface="Courier New" panose="02070309020205020404" pitchFamily="49" charset="0"/>
                <a:cs typeface="Courier New" panose="02070309020205020404" pitchFamily="49" charset="0"/>
              </a:rPr>
              <a:t>DeathBin,11</a:t>
            </a:r>
            <a:r>
              <a:rPr lang="en-US" sz="1200" b="1">
                <a:solidFill>
                  <a:srgbClr val="FF0000"/>
                </a:solidFill>
                <a:latin typeface="Courier New" panose="02070309020205020404" pitchFamily="49" charset="0"/>
                <a:cs typeface="Courier New" panose="02070309020205020404" pitchFamily="49" charset="0"/>
              </a:rPr>
              <a:t>)</a:t>
            </a:r>
            <a:r>
              <a:rPr lang="en-US" sz="1200">
                <a:latin typeface="Courier New" panose="02070309020205020404" pitchFamily="49" charset="0"/>
                <a:cs typeface="Courier New" panose="02070309020205020404" pitchFamily="49" charset="0"/>
              </a:rPr>
              <a:t>~Age, data=GOT[</a:t>
            </a:r>
            <a:r>
              <a:rPr lang="en-US" sz="1200" b="1">
                <a:solidFill>
                  <a:srgbClr val="FF0000"/>
                </a:solidFill>
                <a:latin typeface="Courier New" panose="02070309020205020404" pitchFamily="49" charset="0"/>
                <a:cs typeface="Courier New" panose="02070309020205020404" pitchFamily="49" charset="0"/>
              </a:rPr>
              <a:t>order(GOT$Age)</a:t>
            </a:r>
            <a:r>
              <a:rPr lang="en-US" sz="1200">
                <a:latin typeface="Courier New" panose="02070309020205020404" pitchFamily="49" charset="0"/>
                <a:cs typeface="Courier New" panose="02070309020205020404" pitchFamily="49" charset="0"/>
              </a:rPr>
              <a:t>,],col="darkcyan",lwd=2)</a:t>
            </a:r>
            <a:endParaRPr lang="en-US" sz="1200" dirty="0">
              <a:latin typeface="Courier New" panose="02070309020205020404" pitchFamily="49" charset="0"/>
              <a:cs typeface="Courier New" panose="02070309020205020404" pitchFamily="49" charset="0"/>
            </a:endParaRPr>
          </a:p>
        </p:txBody>
      </p:sp>
      <p:cxnSp>
        <p:nvCxnSpPr>
          <p:cNvPr id="3" name="Straight Connector 2">
            <a:extLst>
              <a:ext uri="{FF2B5EF4-FFF2-40B4-BE49-F238E27FC236}">
                <a16:creationId xmlns:a16="http://schemas.microsoft.com/office/drawing/2014/main" id="{8756BDC1-720C-84F1-1F2C-38C57791A05B}"/>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EFC07BB6-71F6-95A7-51B9-3CD5EFF485CD}"/>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145702640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66</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Independence and linearity</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5832648" cy="4925144"/>
          </a:xfrm>
        </p:spPr>
        <p:txBody>
          <a:bodyPr>
            <a:normAutofit/>
          </a:bodyPr>
          <a:lstStyle/>
          <a:p>
            <a:r>
              <a:rPr lang="en-US" sz="1600">
                <a:latin typeface="Calibri Light" panose="020F0302020204030204" pitchFamily="34" charset="0"/>
                <a:cs typeface="Calibri Light" panose="020F0302020204030204" pitchFamily="34" charset="0"/>
              </a:rPr>
              <a:t>Be careful however with non-linear effects. Typically a lot of data is necessary for reliable estimation.</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When fitting a cubic curve to the Age-Death association, none of the terms are in fact significant.</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Note the use of the </a:t>
            </a:r>
            <a:r>
              <a:rPr lang="en-US" sz="1600">
                <a:latin typeface="Courier New" panose="02070309020205020404" pitchFamily="49" charset="0"/>
                <a:cs typeface="Courier New" panose="02070309020205020404" pitchFamily="49" charset="0"/>
              </a:rPr>
              <a:t>poly</a:t>
            </a:r>
            <a:r>
              <a:rPr lang="en-US" sz="1600">
                <a:latin typeface="Calibri Light" panose="020F0302020204030204" pitchFamily="34" charset="0"/>
                <a:cs typeface="Calibri Light" panose="020F0302020204030204" pitchFamily="34" charset="0"/>
              </a:rPr>
              <a:t> function inside the formula to construct orthogonal polynomials. This will reduce collinearity and because the function groups the nonlinear terms, </a:t>
            </a:r>
            <a:r>
              <a:rPr lang="en-US" sz="1600">
                <a:latin typeface="Courier New" panose="02070309020205020404" pitchFamily="49" charset="0"/>
                <a:cs typeface="Courier New" panose="02070309020205020404" pitchFamily="49" charset="0"/>
              </a:rPr>
              <a:t>Anova</a:t>
            </a:r>
            <a:r>
              <a:rPr lang="en-US" sz="1600">
                <a:latin typeface="Calibri Light" panose="020F0302020204030204" pitchFamily="34" charset="0"/>
                <a:cs typeface="Calibri Light" panose="020F0302020204030204" pitchFamily="34" charset="0"/>
              </a:rPr>
              <a:t> will run an omnibus test for the whole cubic curve.</a:t>
            </a:r>
          </a:p>
          <a:p>
            <a:endParaRPr lang="en-US" sz="160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fr-CH" sz="12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pic>
        <p:nvPicPr>
          <p:cNvPr id="6" name="Picture 5">
            <a:extLst>
              <a:ext uri="{FF2B5EF4-FFF2-40B4-BE49-F238E27FC236}">
                <a16:creationId xmlns:a16="http://schemas.microsoft.com/office/drawing/2014/main" id="{D87443DE-E826-33B6-B5CB-88D42CBEA80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1665"/>
          <a:stretch/>
        </p:blipFill>
        <p:spPr>
          <a:xfrm>
            <a:off x="7392144" y="1600200"/>
            <a:ext cx="4104456" cy="3634716"/>
          </a:xfrm>
          <a:prstGeom prst="rect">
            <a:avLst/>
          </a:prstGeom>
        </p:spPr>
      </p:pic>
      <p:sp>
        <p:nvSpPr>
          <p:cNvPr id="5" name="TextBox 4">
            <a:extLst>
              <a:ext uri="{FF2B5EF4-FFF2-40B4-BE49-F238E27FC236}">
                <a16:creationId xmlns:a16="http://schemas.microsoft.com/office/drawing/2014/main" id="{02E363C5-268F-EDD3-1FD1-B09C1CEF8398}"/>
              </a:ext>
            </a:extLst>
          </p:cNvPr>
          <p:cNvSpPr txBox="1"/>
          <p:nvPr/>
        </p:nvSpPr>
        <p:spPr>
          <a:xfrm>
            <a:off x="1667509" y="4653136"/>
            <a:ext cx="5364595" cy="1754326"/>
          </a:xfrm>
          <a:prstGeom prst="rect">
            <a:avLst/>
          </a:prstGeom>
          <a:ln>
            <a:solidFill>
              <a:schemeClr val="tx1">
                <a:lumMod val="50000"/>
                <a:lumOff val="50000"/>
              </a:schemeClr>
            </a:solidFill>
            <a:prstDash val="dash"/>
          </a:ln>
        </p:spPr>
        <p:txBody>
          <a:bodyPr wrap="square">
            <a:spAutoFit/>
          </a:bodyPr>
          <a:lstStyle>
            <a:defPPr>
              <a:defRPr lang="en-US"/>
            </a:defPPr>
            <a:lvl1pPr>
              <a:defRPr sz="1200" b="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dirty="0"/>
              <a:t>Death ~ </a:t>
            </a:r>
            <a:r>
              <a:rPr lang="en-GB" b="1" dirty="0">
                <a:solidFill>
                  <a:srgbClr val="FF0000"/>
                </a:solidFill>
              </a:rPr>
              <a:t>poly</a:t>
            </a:r>
            <a:r>
              <a:rPr lang="en-GB" dirty="0"/>
              <a:t>(Age,2)</a:t>
            </a:r>
          </a:p>
          <a:p>
            <a:endParaRPr lang="en-GB" dirty="0"/>
          </a:p>
          <a:p>
            <a:r>
              <a:rPr lang="en-GB" dirty="0"/>
              <a:t>Coefficients:</a:t>
            </a:r>
          </a:p>
          <a:p>
            <a:r>
              <a:rPr lang="en-GB" dirty="0"/>
              <a:t>              Estimate Std. Error z value </a:t>
            </a:r>
            <a:r>
              <a:rPr lang="en-GB" dirty="0" err="1"/>
              <a:t>Pr</a:t>
            </a:r>
            <a:r>
              <a:rPr lang="en-GB" dirty="0"/>
              <a:t>(&gt;|z|)</a:t>
            </a:r>
          </a:p>
          <a:p>
            <a:r>
              <a:rPr lang="en-GB" dirty="0"/>
              <a:t>(Intercept)      72279      74746   0.967    0.334</a:t>
            </a:r>
          </a:p>
          <a:p>
            <a:r>
              <a:rPr lang="en-GB" dirty="0"/>
              <a:t>poly(Age, 3)1 14981600   15493187   0.967    0.334</a:t>
            </a:r>
          </a:p>
          <a:p>
            <a:r>
              <a:rPr lang="en-GB" dirty="0"/>
              <a:t>poly(Age, 3)2   678816     701997   0.967    0.334</a:t>
            </a:r>
          </a:p>
          <a:p>
            <a:r>
              <a:rPr lang="en-GB" dirty="0"/>
              <a:t>poly(Age, 3)3    10924      11295   0.967    0.333</a:t>
            </a:r>
          </a:p>
          <a:p>
            <a:r>
              <a:rPr lang="en-GB" dirty="0"/>
              <a:t>---</a:t>
            </a:r>
          </a:p>
        </p:txBody>
      </p:sp>
      <p:cxnSp>
        <p:nvCxnSpPr>
          <p:cNvPr id="7" name="Straight Connector 6">
            <a:extLst>
              <a:ext uri="{FF2B5EF4-FFF2-40B4-BE49-F238E27FC236}">
                <a16:creationId xmlns:a16="http://schemas.microsoft.com/office/drawing/2014/main" id="{E8297412-9AFE-41B7-2790-2832A1ED6F8F}"/>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D2AC584E-B919-6750-C3EC-A641DEF0D58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5612862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67</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Goodness-of-fit</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cs typeface="Calibri Light" panose="020F0302020204030204" pitchFamily="34" charset="0"/>
              </a:rPr>
              <a:t>In ordinary regression, </a:t>
            </a:r>
            <a:r>
              <a:rPr lang="en-US" sz="1600" i="1">
                <a:latin typeface="Calibri Light" panose="020F0302020204030204" pitchFamily="34" charset="0"/>
                <a:cs typeface="Calibri Light" panose="020F0302020204030204" pitchFamily="34" charset="0"/>
              </a:rPr>
              <a:t>R</a:t>
            </a:r>
            <a:r>
              <a:rPr lang="en-US" sz="1600" i="1" baseline="30000">
                <a:latin typeface="Calibri Light" panose="020F0302020204030204" pitchFamily="34" charset="0"/>
                <a:cs typeface="Calibri Light" panose="020F0302020204030204" pitchFamily="34" charset="0"/>
              </a:rPr>
              <a:t>2</a:t>
            </a:r>
            <a:r>
              <a:rPr lang="en-US" sz="1600">
                <a:latin typeface="Calibri Light" panose="020F0302020204030204" pitchFamily="34" charset="0"/>
                <a:cs typeface="Calibri Light" panose="020F0302020204030204" pitchFamily="34" charset="0"/>
              </a:rPr>
              <a:t> is most often reported as a measure of fit for the model. This corresponds to the proportion of variance in the DV that is explained by the IVs.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Although analogous measures have been proposed for logistic regression (so-called pseudo-</a:t>
            </a:r>
            <a:r>
              <a:rPr lang="en-US" sz="1600" i="1">
                <a:latin typeface="Calibri Light" panose="020F0302020204030204" pitchFamily="34" charset="0"/>
                <a:cs typeface="Calibri Light" panose="020F0302020204030204" pitchFamily="34" charset="0"/>
              </a:rPr>
              <a:t>R</a:t>
            </a:r>
            <a:r>
              <a:rPr lang="en-US" sz="1600" i="1" baseline="30000">
                <a:latin typeface="Calibri Light" panose="020F0302020204030204" pitchFamily="34" charset="0"/>
                <a:cs typeface="Calibri Light" panose="020F0302020204030204" pitchFamily="34" charset="0"/>
              </a:rPr>
              <a:t>2</a:t>
            </a:r>
            <a:r>
              <a:rPr lang="en-US" sz="1600">
                <a:latin typeface="Calibri Light" panose="020F0302020204030204" pitchFamily="34" charset="0"/>
                <a:cs typeface="Calibri Light" panose="020F0302020204030204" pitchFamily="34" charset="0"/>
              </a:rPr>
              <a:t>), they have dubious utility and should not generally be reported (Rosseel, 2008). In LR, much better fit statistics can be derived from the model's predicted/fitted values.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Using a chosen cut-off (e.g., 50%), we can first classify the model's predictions into the 0 or 1 class, and then cross-tabulate these predictions against the observed classes, yielding a 2×2 </a:t>
            </a:r>
            <a:r>
              <a:rPr lang="en-US" sz="1600">
                <a:solidFill>
                  <a:srgbClr val="0070C0"/>
                </a:solidFill>
                <a:latin typeface="Calibri Light" panose="020F0302020204030204" pitchFamily="34" charset="0"/>
                <a:cs typeface="Calibri Light" panose="020F0302020204030204" pitchFamily="34" charset="0"/>
              </a:rPr>
              <a:t>confusion matrix</a:t>
            </a:r>
            <a:r>
              <a:rPr lang="en-US" sz="1600">
                <a:latin typeface="Calibri Light" panose="020F0302020204030204" pitchFamily="34" charset="0"/>
                <a:cs typeface="Calibri Light" panose="020F0302020204030204" pitchFamily="34" charset="0"/>
              </a:rPr>
              <a:t>:</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pPr marL="0" indent="0">
              <a:buNone/>
            </a:pPr>
            <a:r>
              <a:rPr lang="en-US" sz="1200">
                <a:latin typeface="Courier New" panose="02070309020205020404" pitchFamily="49" charset="0"/>
                <a:cs typeface="Courier New" panose="02070309020205020404" pitchFamily="49" charset="0"/>
              </a:rPr>
              <a:t>	model &lt;- glm(Death~Age+Gender+Profession+Class+Travelled+Battles+Killed,</a:t>
            </a:r>
          </a:p>
          <a:p>
            <a:pPr marL="0" indent="0">
              <a:buNone/>
            </a:pPr>
            <a:r>
              <a:rPr lang="en-US" sz="1200">
                <a:latin typeface="Courier New" panose="02070309020205020404" pitchFamily="49" charset="0"/>
                <a:cs typeface="Courier New" panose="02070309020205020404" pitchFamily="49" charset="0"/>
              </a:rPr>
              <a:t>		data=GOT, family=binomial)</a:t>
            </a:r>
          </a:p>
          <a:p>
            <a:pPr marL="0" indent="0">
              <a:buNone/>
            </a:pPr>
            <a:r>
              <a:rPr lang="en-US" sz="1200">
                <a:latin typeface="Courier New" panose="02070309020205020404" pitchFamily="49" charset="0"/>
                <a:cs typeface="Courier New" panose="02070309020205020404" pitchFamily="49" charset="0"/>
              </a:rPr>
              <a:t>	GOT$Predicted &lt;- </a:t>
            </a:r>
            <a:r>
              <a:rPr lang="en-US" sz="1200" b="1">
                <a:solidFill>
                  <a:srgbClr val="FF0000"/>
                </a:solidFill>
                <a:latin typeface="Courier New" panose="02070309020205020404" pitchFamily="49" charset="0"/>
                <a:cs typeface="Courier New" panose="02070309020205020404" pitchFamily="49" charset="0"/>
              </a:rPr>
              <a:t>ifelse</a:t>
            </a:r>
            <a:r>
              <a:rPr lang="en-US" sz="1200">
                <a:latin typeface="Courier New" panose="02070309020205020404" pitchFamily="49" charset="0"/>
                <a:cs typeface="Courier New" panose="02070309020205020404" pitchFamily="49" charset="0"/>
              </a:rPr>
              <a:t>(predict(model,</a:t>
            </a:r>
            <a:r>
              <a:rPr lang="en-US" sz="1200" b="1">
                <a:solidFill>
                  <a:srgbClr val="FF0000"/>
                </a:solidFill>
                <a:latin typeface="Courier New" panose="02070309020205020404" pitchFamily="49" charset="0"/>
                <a:cs typeface="Courier New" panose="02070309020205020404" pitchFamily="49" charset="0"/>
              </a:rPr>
              <a:t>type="response"</a:t>
            </a:r>
            <a:r>
              <a:rPr lang="en-US" sz="1200">
                <a:latin typeface="Courier New" panose="02070309020205020404" pitchFamily="49" charset="0"/>
                <a:cs typeface="Courier New" panose="02070309020205020404" pitchFamily="49" charset="0"/>
              </a:rPr>
              <a:t>)&gt;0.5, "Yes","No")</a:t>
            </a:r>
          </a:p>
          <a:p>
            <a:pPr marL="0" indent="0">
              <a:buNone/>
            </a:pPr>
            <a:r>
              <a:rPr lang="en-US" sz="1200">
                <a:latin typeface="Courier New" panose="02070309020205020404" pitchFamily="49" charset="0"/>
                <a:cs typeface="Courier New" panose="02070309020205020404" pitchFamily="49" charset="0"/>
              </a:rPr>
              <a:t>	xtabs(~Predicted+Death,data=GOT)</a:t>
            </a:r>
            <a:endParaRPr lang="en-US" sz="1200" dirty="0">
              <a:latin typeface="Courier New" panose="02070309020205020404" pitchFamily="49" charset="0"/>
              <a:cs typeface="Courier New" panose="02070309020205020404" pitchFamily="49" charset="0"/>
            </a:endParaRPr>
          </a:p>
          <a:p>
            <a:endParaRPr lang="fr-CH" sz="12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3B79690F-7205-EB36-8188-018B7766E442}"/>
              </a:ext>
            </a:extLst>
          </p:cNvPr>
          <p:cNvSpPr txBox="1"/>
          <p:nvPr/>
        </p:nvSpPr>
        <p:spPr>
          <a:xfrm>
            <a:off x="2207568" y="5445224"/>
            <a:ext cx="2160240" cy="830997"/>
          </a:xfrm>
          <a:prstGeom prst="rect">
            <a:avLst/>
          </a:prstGeom>
          <a:ln>
            <a:solidFill>
              <a:schemeClr val="tx1">
                <a:lumMod val="50000"/>
                <a:lumOff val="50000"/>
              </a:schemeClr>
            </a:solidFill>
            <a:prstDash val="dash"/>
          </a:ln>
        </p:spPr>
        <p:txBody>
          <a:bodyPr wrap="square">
            <a:spAutoFit/>
          </a:bodyPr>
          <a:lstStyle>
            <a:defPPr>
              <a:defRPr lang="en-US"/>
            </a:defPPr>
            <a:lvl1pPr>
              <a:defRPr sz="1200" b="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a:t>         Death</a:t>
            </a:r>
          </a:p>
          <a:p>
            <a:r>
              <a:rPr lang="en-GB"/>
              <a:t>Predicted  No Yes</a:t>
            </a:r>
          </a:p>
          <a:p>
            <a:r>
              <a:rPr lang="en-GB"/>
              <a:t>      No   11  11</a:t>
            </a:r>
          </a:p>
          <a:p>
            <a:r>
              <a:rPr lang="en-GB"/>
              <a:t>      Yes  54 132</a:t>
            </a:r>
          </a:p>
        </p:txBody>
      </p:sp>
      <p:cxnSp>
        <p:nvCxnSpPr>
          <p:cNvPr id="6" name="Straight Connector 5">
            <a:extLst>
              <a:ext uri="{FF2B5EF4-FFF2-40B4-BE49-F238E27FC236}">
                <a16:creationId xmlns:a16="http://schemas.microsoft.com/office/drawing/2014/main" id="{96FAD703-669D-8784-16C7-9EC8D0119971}"/>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989A4D0-CAC6-5C86-3C8E-DA9F22770386}"/>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116491521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68</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Fit statistics from confusion matrices</a:t>
            </a:r>
            <a:endParaRPr lang="en-GB" sz="3200" dirty="0">
              <a:solidFill>
                <a:schemeClr val="tx2">
                  <a:lumMod val="75000"/>
                </a:schemeClr>
              </a:solidFill>
              <a:latin typeface="Tw Cen MT" panose="020B0602020104020603" pitchFamily="34" charset="0"/>
            </a:endParaRPr>
          </a:p>
        </p:txBody>
      </p:sp>
      <p:graphicFrame>
        <p:nvGraphicFramePr>
          <p:cNvPr id="7" name="Table 6">
            <a:extLst>
              <a:ext uri="{FF2B5EF4-FFF2-40B4-BE49-F238E27FC236}">
                <a16:creationId xmlns:a16="http://schemas.microsoft.com/office/drawing/2014/main" id="{A5A98681-253E-329D-6BBB-7567C3EE7C27}"/>
              </a:ext>
            </a:extLst>
          </p:cNvPr>
          <p:cNvGraphicFramePr>
            <a:graphicFrameLocks noGrp="1"/>
          </p:cNvGraphicFramePr>
          <p:nvPr>
            <p:extLst>
              <p:ext uri="{D42A27DB-BD31-4B8C-83A1-F6EECF244321}">
                <p14:modId xmlns:p14="http://schemas.microsoft.com/office/powerpoint/2010/main" val="600370406"/>
              </p:ext>
            </p:extLst>
          </p:nvPr>
        </p:nvGraphicFramePr>
        <p:xfrm>
          <a:off x="2043060" y="1772816"/>
          <a:ext cx="3980931" cy="1838604"/>
        </p:xfrm>
        <a:graphic>
          <a:graphicData uri="http://schemas.openxmlformats.org/drawingml/2006/table">
            <a:tbl>
              <a:tblPr firstRow="1" bandRow="1">
                <a:tableStyleId>{2D5ABB26-0587-4C30-8999-92F81FD0307C}</a:tableStyleId>
              </a:tblPr>
              <a:tblGrid>
                <a:gridCol w="1326977">
                  <a:extLst>
                    <a:ext uri="{9D8B030D-6E8A-4147-A177-3AD203B41FA5}">
                      <a16:colId xmlns:a16="http://schemas.microsoft.com/office/drawing/2014/main" val="20000"/>
                    </a:ext>
                  </a:extLst>
                </a:gridCol>
                <a:gridCol w="1326977">
                  <a:extLst>
                    <a:ext uri="{9D8B030D-6E8A-4147-A177-3AD203B41FA5}">
                      <a16:colId xmlns:a16="http://schemas.microsoft.com/office/drawing/2014/main" val="20001"/>
                    </a:ext>
                  </a:extLst>
                </a:gridCol>
                <a:gridCol w="1326977">
                  <a:extLst>
                    <a:ext uri="{9D8B030D-6E8A-4147-A177-3AD203B41FA5}">
                      <a16:colId xmlns:a16="http://schemas.microsoft.com/office/drawing/2014/main" val="20002"/>
                    </a:ext>
                  </a:extLst>
                </a:gridCol>
              </a:tblGrid>
              <a:tr h="459651">
                <a:tc>
                  <a:txBody>
                    <a:bodyPr/>
                    <a:lstStyle/>
                    <a:p>
                      <a:endParaRPr lang="en-GB" sz="16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pPr algn="ctr"/>
                      <a:r>
                        <a:rPr lang="fr-CH" sz="1600" b="1">
                          <a:latin typeface="Calibri Light" panose="020F0302020204030204" pitchFamily="34" charset="0"/>
                          <a:cs typeface="Calibri Light" panose="020F0302020204030204" pitchFamily="34" charset="0"/>
                        </a:rPr>
                        <a:t>Observed</a:t>
                      </a:r>
                      <a:endParaRPr lang="en-GB" sz="16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en-GB"/>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9651">
                <a:tc>
                  <a:txBody>
                    <a:bodyPr/>
                    <a:lstStyle/>
                    <a:p>
                      <a:pPr marL="0" algn="r" defTabSz="914400" rtl="0" eaLnBrk="1" latinLnBrk="0" hangingPunct="1"/>
                      <a:r>
                        <a:rPr lang="fr-CH" sz="1600" b="1" kern="1200">
                          <a:latin typeface="Calibri Light" panose="020F0302020204030204" pitchFamily="34" charset="0"/>
                          <a:cs typeface="Calibri Light" panose="020F0302020204030204" pitchFamily="34" charset="0"/>
                        </a:rPr>
                        <a:t>Predicted</a:t>
                      </a:r>
                      <a:endParaRPr lang="en-GB" sz="1600" b="1" kern="1200">
                        <a:solidFill>
                          <a:schemeClr val="lt1"/>
                        </a:solidFill>
                        <a:latin typeface="Calibri Light" panose="020F0302020204030204" pitchFamily="34" charset="0"/>
                        <a:ea typeface="+mn-ea"/>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0" i="1">
                          <a:latin typeface="Calibri Light" panose="020F0302020204030204" pitchFamily="34" charset="0"/>
                          <a:cs typeface="Calibri Light" panose="020F0302020204030204" pitchFamily="34" charset="0"/>
                        </a:rPr>
                        <a:t>No</a:t>
                      </a:r>
                      <a:endParaRPr lang="en-GB" sz="1600" b="0" i="1">
                        <a:solidFill>
                          <a:schemeClr val="bg1"/>
                        </a:solidFill>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0" i="1">
                          <a:latin typeface="Calibri Light" panose="020F0302020204030204" pitchFamily="34" charset="0"/>
                          <a:cs typeface="Calibri Light" panose="020F0302020204030204" pitchFamily="34" charset="0"/>
                        </a:rPr>
                        <a:t>Yes</a:t>
                      </a:r>
                      <a:endParaRPr lang="en-GB" sz="1600" b="0" i="1">
                        <a:solidFill>
                          <a:schemeClr val="bg1"/>
                        </a:solidFill>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459651">
                <a:tc>
                  <a:txBody>
                    <a:bodyPr/>
                    <a:lstStyle/>
                    <a:p>
                      <a:pPr marL="0" algn="r" defTabSz="914400" rtl="0" eaLnBrk="1" latinLnBrk="0" hangingPunct="1"/>
                      <a:r>
                        <a:rPr lang="fr-CH" sz="1600" b="0" i="1" kern="1200">
                          <a:latin typeface="Calibri Light" panose="020F0302020204030204" pitchFamily="34" charset="0"/>
                          <a:cs typeface="Calibri Light" panose="020F0302020204030204" pitchFamily="34" charset="0"/>
                        </a:rPr>
                        <a:t>No</a:t>
                      </a:r>
                      <a:endParaRPr lang="en-GB" sz="1600" b="0" i="1" kern="1200">
                        <a:solidFill>
                          <a:schemeClr val="lt1"/>
                        </a:solidFill>
                        <a:latin typeface="Calibri Light" panose="020F0302020204030204" pitchFamily="34" charset="0"/>
                        <a:ea typeface="+mn-ea"/>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a:latin typeface="Calibri Light" panose="020F0302020204030204" pitchFamily="34" charset="0"/>
                          <a:cs typeface="Calibri Light" panose="020F0302020204030204" pitchFamily="34" charset="0"/>
                        </a:rPr>
                        <a:t>11</a:t>
                      </a:r>
                      <a:endParaRPr lang="en-GB" sz="16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lang="fr-CH" sz="1600">
                          <a:latin typeface="Calibri Light" panose="020F0302020204030204" pitchFamily="34" charset="0"/>
                          <a:cs typeface="Calibri Light" panose="020F0302020204030204" pitchFamily="34" charset="0"/>
                        </a:rPr>
                        <a:t>11</a:t>
                      </a:r>
                      <a:endParaRPr lang="en-GB" sz="16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BF3B7"/>
                    </a:solidFill>
                  </a:tcPr>
                </a:tc>
                <a:extLst>
                  <a:ext uri="{0D108BD9-81ED-4DB2-BD59-A6C34878D82A}">
                    <a16:rowId xmlns:a16="http://schemas.microsoft.com/office/drawing/2014/main" val="10002"/>
                  </a:ext>
                </a:extLst>
              </a:tr>
              <a:tr h="459651">
                <a:tc>
                  <a:txBody>
                    <a:bodyPr/>
                    <a:lstStyle/>
                    <a:p>
                      <a:pPr marL="0" algn="r" defTabSz="914400" rtl="0" eaLnBrk="1" latinLnBrk="0" hangingPunct="1"/>
                      <a:r>
                        <a:rPr lang="fr-CH" sz="1600" b="0" i="1" kern="1200">
                          <a:solidFill>
                            <a:schemeClr val="tx1"/>
                          </a:solidFill>
                          <a:latin typeface="Calibri Light" panose="020F0302020204030204" pitchFamily="34" charset="0"/>
                          <a:ea typeface="+mn-ea"/>
                          <a:cs typeface="Calibri Light" panose="020F0302020204030204" pitchFamily="34" charset="0"/>
                        </a:rPr>
                        <a:t>Yes</a:t>
                      </a:r>
                      <a:endParaRPr lang="en-GB" sz="1600" b="0" i="1" kern="1200">
                        <a:solidFill>
                          <a:schemeClr val="tx1"/>
                        </a:solidFill>
                        <a:latin typeface="Calibri Light" panose="020F0302020204030204" pitchFamily="34" charset="0"/>
                        <a:ea typeface="+mn-ea"/>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a:latin typeface="Calibri Light" panose="020F0302020204030204" pitchFamily="34" charset="0"/>
                          <a:cs typeface="Calibri Light" panose="020F0302020204030204" pitchFamily="34" charset="0"/>
                        </a:rPr>
                        <a:t>54</a:t>
                      </a:r>
                      <a:endParaRPr lang="en-GB" sz="16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algn="ctr"/>
                      <a:r>
                        <a:rPr lang="fr-CH" sz="1600">
                          <a:latin typeface="Calibri Light" panose="020F0302020204030204" pitchFamily="34" charset="0"/>
                          <a:cs typeface="Calibri Light" panose="020F0302020204030204" pitchFamily="34" charset="0"/>
                        </a:rPr>
                        <a:t>132</a:t>
                      </a:r>
                      <a:endParaRPr lang="en-GB" sz="16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bl>
          </a:graphicData>
        </a:graphic>
      </p:graphicFrame>
      <p:graphicFrame>
        <p:nvGraphicFramePr>
          <p:cNvPr id="8" name="Table 7">
            <a:extLst>
              <a:ext uri="{FF2B5EF4-FFF2-40B4-BE49-F238E27FC236}">
                <a16:creationId xmlns:a16="http://schemas.microsoft.com/office/drawing/2014/main" id="{42ABF22F-5A47-BFFC-CEE1-8B80ACBC6DE8}"/>
              </a:ext>
            </a:extLst>
          </p:cNvPr>
          <p:cNvGraphicFramePr>
            <a:graphicFrameLocks noGrp="1"/>
          </p:cNvGraphicFramePr>
          <p:nvPr>
            <p:extLst>
              <p:ext uri="{D42A27DB-BD31-4B8C-83A1-F6EECF244321}">
                <p14:modId xmlns:p14="http://schemas.microsoft.com/office/powerpoint/2010/main" val="75381574"/>
              </p:ext>
            </p:extLst>
          </p:nvPr>
        </p:nvGraphicFramePr>
        <p:xfrm>
          <a:off x="2040138" y="3838134"/>
          <a:ext cx="3980931" cy="2077542"/>
        </p:xfrm>
        <a:graphic>
          <a:graphicData uri="http://schemas.openxmlformats.org/drawingml/2006/table">
            <a:tbl>
              <a:tblPr firstRow="1" bandRow="1">
                <a:tableStyleId>{2D5ABB26-0587-4C30-8999-92F81FD0307C}</a:tableStyleId>
              </a:tblPr>
              <a:tblGrid>
                <a:gridCol w="1326977">
                  <a:extLst>
                    <a:ext uri="{9D8B030D-6E8A-4147-A177-3AD203B41FA5}">
                      <a16:colId xmlns:a16="http://schemas.microsoft.com/office/drawing/2014/main" val="20000"/>
                    </a:ext>
                  </a:extLst>
                </a:gridCol>
                <a:gridCol w="1326977">
                  <a:extLst>
                    <a:ext uri="{9D8B030D-6E8A-4147-A177-3AD203B41FA5}">
                      <a16:colId xmlns:a16="http://schemas.microsoft.com/office/drawing/2014/main" val="20001"/>
                    </a:ext>
                  </a:extLst>
                </a:gridCol>
                <a:gridCol w="1326977">
                  <a:extLst>
                    <a:ext uri="{9D8B030D-6E8A-4147-A177-3AD203B41FA5}">
                      <a16:colId xmlns:a16="http://schemas.microsoft.com/office/drawing/2014/main" val="20002"/>
                    </a:ext>
                  </a:extLst>
                </a:gridCol>
              </a:tblGrid>
              <a:tr h="459651">
                <a:tc>
                  <a:txBody>
                    <a:bodyPr/>
                    <a:lstStyle/>
                    <a:p>
                      <a:endParaRPr lang="en-GB" sz="160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gridSpan="2">
                  <a:txBody>
                    <a:bodyPr/>
                    <a:lstStyle/>
                    <a:p>
                      <a:pPr algn="ctr"/>
                      <a:r>
                        <a:rPr lang="fr-CH" sz="1600" b="1">
                          <a:latin typeface="Calibri Light" panose="020F0302020204030204" pitchFamily="34" charset="0"/>
                          <a:cs typeface="Calibri Light" panose="020F0302020204030204" pitchFamily="34" charset="0"/>
                        </a:rPr>
                        <a:t>Observed</a:t>
                      </a:r>
                      <a:endParaRPr lang="en-GB" sz="16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hMerge="1">
                  <a:txBody>
                    <a:bodyPr/>
                    <a:lstStyle/>
                    <a:p>
                      <a:endParaRPr lang="en-GB"/>
                    </a:p>
                  </a:txBody>
                  <a:tcPr>
                    <a:lnL w="12700" cmpd="sng">
                      <a:noFill/>
                    </a:lnL>
                    <a:lnR w="12700" cmpd="sng">
                      <a:noFill/>
                    </a:lnR>
                    <a:lnT w="12700" cmpd="sng">
                      <a:noFill/>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59651">
                <a:tc>
                  <a:txBody>
                    <a:bodyPr/>
                    <a:lstStyle/>
                    <a:p>
                      <a:pPr marL="0" algn="r" defTabSz="914400" rtl="0" eaLnBrk="1" latinLnBrk="0" hangingPunct="1"/>
                      <a:r>
                        <a:rPr lang="fr-CH" sz="1600" b="1" kern="1200">
                          <a:latin typeface="Calibri Light" panose="020F0302020204030204" pitchFamily="34" charset="0"/>
                          <a:cs typeface="Calibri Light" panose="020F0302020204030204" pitchFamily="34" charset="0"/>
                        </a:rPr>
                        <a:t>Predicted</a:t>
                      </a:r>
                      <a:endParaRPr lang="en-GB" sz="1600" b="1" kern="1200">
                        <a:solidFill>
                          <a:schemeClr val="lt1"/>
                        </a:solidFill>
                        <a:latin typeface="Calibri Light" panose="020F0302020204030204" pitchFamily="34" charset="0"/>
                        <a:ea typeface="+mn-ea"/>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0" i="1">
                          <a:latin typeface="Calibri Light" panose="020F0302020204030204" pitchFamily="34" charset="0"/>
                          <a:cs typeface="Calibri Light" panose="020F0302020204030204" pitchFamily="34" charset="0"/>
                        </a:rPr>
                        <a:t>No</a:t>
                      </a:r>
                      <a:endParaRPr lang="en-GB" sz="1600" b="0" i="1">
                        <a:solidFill>
                          <a:schemeClr val="bg1"/>
                        </a:solidFill>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b="0" i="1">
                          <a:latin typeface="Calibri Light" panose="020F0302020204030204" pitchFamily="34" charset="0"/>
                          <a:cs typeface="Calibri Light" panose="020F0302020204030204" pitchFamily="34" charset="0"/>
                        </a:rPr>
                        <a:t>Yes</a:t>
                      </a:r>
                      <a:endParaRPr lang="en-GB" sz="1600" b="0" i="1">
                        <a:solidFill>
                          <a:schemeClr val="bg1"/>
                        </a:solidFill>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extLst>
                  <a:ext uri="{0D108BD9-81ED-4DB2-BD59-A6C34878D82A}">
                    <a16:rowId xmlns:a16="http://schemas.microsoft.com/office/drawing/2014/main" val="10001"/>
                  </a:ext>
                </a:extLst>
              </a:tr>
              <a:tr h="509892">
                <a:tc>
                  <a:txBody>
                    <a:bodyPr/>
                    <a:lstStyle/>
                    <a:p>
                      <a:pPr marL="0" algn="r" defTabSz="914400" rtl="0" eaLnBrk="1" latinLnBrk="0" hangingPunct="1"/>
                      <a:r>
                        <a:rPr lang="fr-CH" sz="1600" b="0" i="1" kern="1200">
                          <a:latin typeface="Calibri Light" panose="020F0302020204030204" pitchFamily="34" charset="0"/>
                          <a:cs typeface="Calibri Light" panose="020F0302020204030204" pitchFamily="34" charset="0"/>
                        </a:rPr>
                        <a:t>No</a:t>
                      </a:r>
                      <a:endParaRPr lang="en-GB" sz="1600" b="0" i="1" kern="1200">
                        <a:solidFill>
                          <a:schemeClr val="lt1"/>
                        </a:solidFill>
                        <a:latin typeface="Calibri Light" panose="020F0302020204030204" pitchFamily="34" charset="0"/>
                        <a:ea typeface="+mn-ea"/>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a:latin typeface="Calibri Light" panose="020F0302020204030204" pitchFamily="34" charset="0"/>
                          <a:cs typeface="Calibri Light" panose="020F0302020204030204" pitchFamily="34" charset="0"/>
                        </a:rPr>
                        <a:t>True</a:t>
                      </a:r>
                      <a:r>
                        <a:rPr lang="fr-CH" sz="1600" baseline="0">
                          <a:latin typeface="Calibri Light" panose="020F0302020204030204" pitchFamily="34" charset="0"/>
                          <a:cs typeface="Calibri Light" panose="020F0302020204030204" pitchFamily="34" charset="0"/>
                        </a:rPr>
                        <a:t> negative </a:t>
                      </a:r>
                      <a:r>
                        <a:rPr lang="fr-CH" sz="1600" b="1" baseline="0">
                          <a:latin typeface="Calibri Light" panose="020F0302020204030204" pitchFamily="34" charset="0"/>
                          <a:cs typeface="Calibri Light" panose="020F0302020204030204" pitchFamily="34" charset="0"/>
                        </a:rPr>
                        <a:t>(TN)</a:t>
                      </a:r>
                      <a:endParaRPr lang="en-GB" sz="16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1">
                        <a:lumMod val="40000"/>
                        <a:lumOff val="60000"/>
                      </a:schemeClr>
                    </a:solidFill>
                  </a:tcPr>
                </a:tc>
                <a:tc>
                  <a:txBody>
                    <a:bodyPr/>
                    <a:lstStyle/>
                    <a:p>
                      <a:pPr algn="ctr"/>
                      <a:r>
                        <a:rPr lang="fr-CH" sz="1600">
                          <a:latin typeface="Calibri Light" panose="020F0302020204030204" pitchFamily="34" charset="0"/>
                          <a:cs typeface="Calibri Light" panose="020F0302020204030204" pitchFamily="34" charset="0"/>
                        </a:rPr>
                        <a:t>False</a:t>
                      </a:r>
                      <a:r>
                        <a:rPr lang="fr-CH" sz="1600" baseline="0">
                          <a:latin typeface="Calibri Light" panose="020F0302020204030204" pitchFamily="34" charset="0"/>
                          <a:cs typeface="Calibri Light" panose="020F0302020204030204" pitchFamily="34" charset="0"/>
                        </a:rPr>
                        <a:t> negative </a:t>
                      </a:r>
                      <a:r>
                        <a:rPr lang="fr-CH" sz="1600" b="1" baseline="0">
                          <a:latin typeface="Calibri Light" panose="020F0302020204030204" pitchFamily="34" charset="0"/>
                          <a:cs typeface="Calibri Light" panose="020F0302020204030204" pitchFamily="34" charset="0"/>
                        </a:rPr>
                        <a:t>(FN)</a:t>
                      </a:r>
                      <a:endParaRPr lang="en-GB" sz="16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rgbClr val="FBF3B7"/>
                    </a:solidFill>
                  </a:tcPr>
                </a:tc>
                <a:extLst>
                  <a:ext uri="{0D108BD9-81ED-4DB2-BD59-A6C34878D82A}">
                    <a16:rowId xmlns:a16="http://schemas.microsoft.com/office/drawing/2014/main" val="10002"/>
                  </a:ext>
                </a:extLst>
              </a:tr>
              <a:tr h="509892">
                <a:tc>
                  <a:txBody>
                    <a:bodyPr/>
                    <a:lstStyle/>
                    <a:p>
                      <a:pPr marL="0" algn="r" defTabSz="914400" rtl="0" eaLnBrk="1" latinLnBrk="0" hangingPunct="1"/>
                      <a:r>
                        <a:rPr lang="fr-CH" sz="1600" b="0" i="1" kern="1200">
                          <a:solidFill>
                            <a:schemeClr val="tx1"/>
                          </a:solidFill>
                          <a:latin typeface="Calibri Light" panose="020F0302020204030204" pitchFamily="34" charset="0"/>
                          <a:ea typeface="+mn-ea"/>
                          <a:cs typeface="Calibri Light" panose="020F0302020204030204" pitchFamily="34" charset="0"/>
                        </a:rPr>
                        <a:t>Yes</a:t>
                      </a:r>
                      <a:endParaRPr lang="en-GB" sz="1600" b="0" i="1" kern="1200">
                        <a:solidFill>
                          <a:schemeClr val="tx1"/>
                        </a:solidFill>
                        <a:latin typeface="Calibri Light" panose="020F0302020204030204" pitchFamily="34" charset="0"/>
                        <a:ea typeface="+mn-ea"/>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tcPr>
                </a:tc>
                <a:tc>
                  <a:txBody>
                    <a:bodyPr/>
                    <a:lstStyle/>
                    <a:p>
                      <a:pPr algn="ctr"/>
                      <a:r>
                        <a:rPr lang="fr-CH" sz="1600">
                          <a:latin typeface="Calibri Light" panose="020F0302020204030204" pitchFamily="34" charset="0"/>
                          <a:cs typeface="Calibri Light" panose="020F0302020204030204" pitchFamily="34" charset="0"/>
                        </a:rPr>
                        <a:t>False positive </a:t>
                      </a:r>
                      <a:r>
                        <a:rPr lang="fr-CH" sz="1600" b="1">
                          <a:latin typeface="Calibri Light" panose="020F0302020204030204" pitchFamily="34" charset="0"/>
                          <a:cs typeface="Calibri Light" panose="020F0302020204030204" pitchFamily="34" charset="0"/>
                        </a:rPr>
                        <a:t>(FP)</a:t>
                      </a:r>
                      <a:endParaRPr lang="en-GB" sz="16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2">
                        <a:lumMod val="40000"/>
                        <a:lumOff val="60000"/>
                      </a:schemeClr>
                    </a:solidFill>
                  </a:tcPr>
                </a:tc>
                <a:tc>
                  <a:txBody>
                    <a:bodyPr/>
                    <a:lstStyle/>
                    <a:p>
                      <a:pPr algn="ctr"/>
                      <a:r>
                        <a:rPr lang="fr-CH" sz="1600">
                          <a:latin typeface="Calibri Light" panose="020F0302020204030204" pitchFamily="34" charset="0"/>
                          <a:cs typeface="Calibri Light" panose="020F0302020204030204" pitchFamily="34" charset="0"/>
                        </a:rPr>
                        <a:t>True</a:t>
                      </a:r>
                      <a:r>
                        <a:rPr lang="fr-CH" sz="1600" baseline="0">
                          <a:latin typeface="Calibri Light" panose="020F0302020204030204" pitchFamily="34" charset="0"/>
                          <a:cs typeface="Calibri Light" panose="020F0302020204030204" pitchFamily="34" charset="0"/>
                        </a:rPr>
                        <a:t> positive </a:t>
                      </a:r>
                      <a:r>
                        <a:rPr lang="fr-CH" sz="1600" b="1" baseline="0">
                          <a:latin typeface="Calibri Light" panose="020F0302020204030204" pitchFamily="34" charset="0"/>
                          <a:cs typeface="Calibri Light" panose="020F0302020204030204" pitchFamily="34" charset="0"/>
                        </a:rPr>
                        <a:t>(TP)</a:t>
                      </a:r>
                      <a:endParaRPr lang="en-GB" sz="1600" b="1">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accent3">
                        <a:lumMod val="40000"/>
                        <a:lumOff val="60000"/>
                      </a:schemeClr>
                    </a:solidFill>
                  </a:tcPr>
                </a:tc>
                <a:extLst>
                  <a:ext uri="{0D108BD9-81ED-4DB2-BD59-A6C34878D82A}">
                    <a16:rowId xmlns:a16="http://schemas.microsoft.com/office/drawing/2014/main" val="10003"/>
                  </a:ext>
                </a:extLst>
              </a:tr>
            </a:tbl>
          </a:graphicData>
        </a:graphic>
      </p:graphicFrame>
      <p:sp>
        <p:nvSpPr>
          <p:cNvPr id="9" name="Rectangle 8">
            <a:extLst>
              <a:ext uri="{FF2B5EF4-FFF2-40B4-BE49-F238E27FC236}">
                <a16:creationId xmlns:a16="http://schemas.microsoft.com/office/drawing/2014/main" id="{84F2F196-25CE-30D1-9EC2-FC195BA31288}"/>
              </a:ext>
            </a:extLst>
          </p:cNvPr>
          <p:cNvSpPr/>
          <p:nvPr/>
        </p:nvSpPr>
        <p:spPr>
          <a:xfrm>
            <a:off x="3480612" y="6047810"/>
            <a:ext cx="1099981" cy="276999"/>
          </a:xfrm>
          <a:prstGeom prst="rect">
            <a:avLst/>
          </a:prstGeom>
        </p:spPr>
        <p:txBody>
          <a:bodyPr wrap="none">
            <a:spAutoFit/>
          </a:bodyPr>
          <a:lstStyle/>
          <a:p>
            <a:r>
              <a:rPr lang="el-GR" sz="1200">
                <a:latin typeface="Calibri Light" panose="020F0302020204030204" pitchFamily="34" charset="0"/>
                <a:cs typeface="Calibri Light" panose="020F0302020204030204" pitchFamily="34" charset="0"/>
              </a:rPr>
              <a:t>Σ</a:t>
            </a:r>
            <a:r>
              <a:rPr lang="en-GB" sz="1200">
                <a:latin typeface="Calibri Light" panose="020F0302020204030204" pitchFamily="34" charset="0"/>
                <a:cs typeface="Calibri Light" panose="020F0302020204030204" pitchFamily="34" charset="0"/>
              </a:rPr>
              <a:t>(TN,FP)</a:t>
            </a:r>
            <a:r>
              <a:rPr lang="fr-CH" sz="1200">
                <a:latin typeface="Calibri Light" panose="020F0302020204030204" pitchFamily="34" charset="0"/>
                <a:cs typeface="Calibri Light" panose="020F0302020204030204" pitchFamily="34" charset="0"/>
              </a:rPr>
              <a:t> </a:t>
            </a:r>
            <a:r>
              <a:rPr lang="fr-CH" sz="1200" i="1">
                <a:latin typeface="Calibri Light" panose="020F0302020204030204" pitchFamily="34" charset="0"/>
                <a:cs typeface="Calibri Light" panose="020F0302020204030204" pitchFamily="34" charset="0"/>
              </a:rPr>
              <a:t>= N</a:t>
            </a:r>
            <a:r>
              <a:rPr lang="fr-CH" sz="1200" i="1" baseline="-25000">
                <a:latin typeface="Calibri Light" panose="020F0302020204030204" pitchFamily="34" charset="0"/>
                <a:cs typeface="Calibri Light" panose="020F0302020204030204" pitchFamily="34" charset="0"/>
              </a:rPr>
              <a:t>neg</a:t>
            </a:r>
            <a:endParaRPr lang="en-GB" sz="1200">
              <a:latin typeface="Calibri Light" panose="020F0302020204030204" pitchFamily="34" charset="0"/>
              <a:cs typeface="Calibri Light" panose="020F0302020204030204" pitchFamily="34" charset="0"/>
            </a:endParaRPr>
          </a:p>
        </p:txBody>
      </p:sp>
      <p:sp>
        <p:nvSpPr>
          <p:cNvPr id="10" name="Rectangle 9">
            <a:extLst>
              <a:ext uri="{FF2B5EF4-FFF2-40B4-BE49-F238E27FC236}">
                <a16:creationId xmlns:a16="http://schemas.microsoft.com/office/drawing/2014/main" id="{82A9656A-1F46-29F5-0C38-53E56202330F}"/>
              </a:ext>
            </a:extLst>
          </p:cNvPr>
          <p:cNvSpPr/>
          <p:nvPr/>
        </p:nvSpPr>
        <p:spPr>
          <a:xfrm>
            <a:off x="4871864" y="6047809"/>
            <a:ext cx="1080680" cy="276999"/>
          </a:xfrm>
          <a:prstGeom prst="rect">
            <a:avLst/>
          </a:prstGeom>
        </p:spPr>
        <p:txBody>
          <a:bodyPr wrap="none">
            <a:spAutoFit/>
          </a:bodyPr>
          <a:lstStyle/>
          <a:p>
            <a:r>
              <a:rPr lang="el-GR" sz="1200">
                <a:latin typeface="Calibri Light" panose="020F0302020204030204" pitchFamily="34" charset="0"/>
                <a:cs typeface="Calibri Light" panose="020F0302020204030204" pitchFamily="34" charset="0"/>
              </a:rPr>
              <a:t>Σ</a:t>
            </a:r>
            <a:r>
              <a:rPr lang="en-GB" sz="1200">
                <a:latin typeface="Calibri Light" panose="020F0302020204030204" pitchFamily="34" charset="0"/>
                <a:cs typeface="Calibri Light" panose="020F0302020204030204" pitchFamily="34" charset="0"/>
              </a:rPr>
              <a:t>(FN,TP)</a:t>
            </a:r>
            <a:r>
              <a:rPr lang="fr-CH" sz="1200">
                <a:latin typeface="Calibri Light" panose="020F0302020204030204" pitchFamily="34" charset="0"/>
                <a:cs typeface="Calibri Light" panose="020F0302020204030204" pitchFamily="34" charset="0"/>
              </a:rPr>
              <a:t> </a:t>
            </a:r>
            <a:r>
              <a:rPr lang="fr-CH" sz="1200" i="1">
                <a:latin typeface="Calibri Light" panose="020F0302020204030204" pitchFamily="34" charset="0"/>
                <a:cs typeface="Calibri Light" panose="020F0302020204030204" pitchFamily="34" charset="0"/>
              </a:rPr>
              <a:t>= N</a:t>
            </a:r>
            <a:r>
              <a:rPr lang="fr-CH" sz="1200" i="1" baseline="-25000">
                <a:latin typeface="Calibri Light" panose="020F0302020204030204" pitchFamily="34" charset="0"/>
                <a:cs typeface="Calibri Light" panose="020F0302020204030204" pitchFamily="34" charset="0"/>
              </a:rPr>
              <a:t>pos</a:t>
            </a:r>
            <a:endParaRPr lang="en-GB" sz="12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03962088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69</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Fit statistics from confusion matrices</a:t>
            </a:r>
            <a:endParaRPr lang="en-GB" sz="3200" dirty="0">
              <a:solidFill>
                <a:schemeClr val="tx2">
                  <a:lumMod val="75000"/>
                </a:schemeClr>
              </a:solidFill>
              <a:latin typeface="Tw Cen MT" panose="020B0602020104020603" pitchFamily="34" charset="0"/>
            </a:endParaRPr>
          </a:p>
        </p:txBody>
      </p:sp>
      <p:graphicFrame>
        <p:nvGraphicFramePr>
          <p:cNvPr id="3" name="Table 2">
            <a:extLst>
              <a:ext uri="{FF2B5EF4-FFF2-40B4-BE49-F238E27FC236}">
                <a16:creationId xmlns:a16="http://schemas.microsoft.com/office/drawing/2014/main" id="{E266A1C3-2E2C-63C9-247D-9D92F4B7D6A5}"/>
              </a:ext>
            </a:extLst>
          </p:cNvPr>
          <p:cNvGraphicFramePr>
            <a:graphicFrameLocks noGrp="1"/>
          </p:cNvGraphicFramePr>
          <p:nvPr>
            <p:extLst>
              <p:ext uri="{D42A27DB-BD31-4B8C-83A1-F6EECF244321}">
                <p14:modId xmlns:p14="http://schemas.microsoft.com/office/powerpoint/2010/main" val="2035598876"/>
              </p:ext>
            </p:extLst>
          </p:nvPr>
        </p:nvGraphicFramePr>
        <p:xfrm>
          <a:off x="839416" y="1484784"/>
          <a:ext cx="9291355" cy="4685112"/>
        </p:xfrm>
        <a:graphic>
          <a:graphicData uri="http://schemas.openxmlformats.org/drawingml/2006/table">
            <a:tbl>
              <a:tblPr firstRow="1" bandRow="1">
                <a:tableStyleId>{5C22544A-7EE6-4342-B048-85BDC9FD1C3A}</a:tableStyleId>
              </a:tblPr>
              <a:tblGrid>
                <a:gridCol w="4140000">
                  <a:extLst>
                    <a:ext uri="{9D8B030D-6E8A-4147-A177-3AD203B41FA5}">
                      <a16:colId xmlns:a16="http://schemas.microsoft.com/office/drawing/2014/main" val="20000"/>
                    </a:ext>
                  </a:extLst>
                </a:gridCol>
                <a:gridCol w="3132000">
                  <a:extLst>
                    <a:ext uri="{9D8B030D-6E8A-4147-A177-3AD203B41FA5}">
                      <a16:colId xmlns:a16="http://schemas.microsoft.com/office/drawing/2014/main" val="20001"/>
                    </a:ext>
                  </a:extLst>
                </a:gridCol>
                <a:gridCol w="2019355">
                  <a:extLst>
                    <a:ext uri="{9D8B030D-6E8A-4147-A177-3AD203B41FA5}">
                      <a16:colId xmlns:a16="http://schemas.microsoft.com/office/drawing/2014/main" val="562458208"/>
                    </a:ext>
                  </a:extLst>
                </a:gridCol>
              </a:tblGrid>
              <a:tr h="370440">
                <a:tc>
                  <a:txBody>
                    <a:bodyPr/>
                    <a:lstStyle/>
                    <a:p>
                      <a:r>
                        <a:rPr lang="fr-CH" sz="1600">
                          <a:latin typeface="Calibri Light" panose="020F0302020204030204" pitchFamily="34" charset="0"/>
                          <a:cs typeface="Calibri Light" panose="020F0302020204030204" pitchFamily="34" charset="0"/>
                        </a:rPr>
                        <a:t>Name(s)</a:t>
                      </a:r>
                      <a:endParaRPr lang="en-GB" sz="16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fr-CH" sz="1600">
                          <a:latin typeface="Calibri Light" panose="020F0302020204030204" pitchFamily="34" charset="0"/>
                          <a:cs typeface="Calibri Light" panose="020F0302020204030204" pitchFamily="34" charset="0"/>
                        </a:rPr>
                        <a:t>Formula</a:t>
                      </a:r>
                      <a:endParaRPr lang="en-GB" sz="16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en-US" sz="1600" dirty="0">
                          <a:latin typeface="Calibri Light" panose="020F0302020204030204" pitchFamily="34" charset="0"/>
                          <a:cs typeface="Calibri Light" panose="020F0302020204030204" pitchFamily="34" charset="0"/>
                        </a:rPr>
                        <a:t>GOT model</a:t>
                      </a:r>
                      <a:endParaRPr lang="en-GB" sz="1600" dirty="0">
                        <a:latin typeface="Calibri Light" panose="020F0302020204030204" pitchFamily="34" charset="0"/>
                        <a:cs typeface="Calibri Light" panose="020F0302020204030204" pitchFamily="34" charset="0"/>
                      </a:endParaRPr>
                    </a:p>
                  </a:txBody>
                  <a:tcPr anchor="ctr">
                    <a:solidFill>
                      <a:schemeClr val="accent1">
                        <a:lumMod val="75000"/>
                      </a:schemeClr>
                    </a:solidFill>
                  </a:tcPr>
                </a:tc>
                <a:extLst>
                  <a:ext uri="{0D108BD9-81ED-4DB2-BD59-A6C34878D82A}">
                    <a16:rowId xmlns:a16="http://schemas.microsoft.com/office/drawing/2014/main" val="10000"/>
                  </a:ext>
                </a:extLst>
              </a:tr>
              <a:tr h="462552">
                <a:tc>
                  <a:txBody>
                    <a:bodyPr/>
                    <a:lstStyle/>
                    <a:p>
                      <a:r>
                        <a:rPr lang="fr-CH" sz="1400">
                          <a:latin typeface="Calibri Light" panose="020F0302020204030204" pitchFamily="34" charset="0"/>
                          <a:cs typeface="Calibri Light" panose="020F0302020204030204" pitchFamily="34" charset="0"/>
                        </a:rPr>
                        <a:t>Sensitivity, recall, hit rate, or true positive</a:t>
                      </a:r>
                      <a:r>
                        <a:rPr lang="fr-CH" sz="1400" baseline="0">
                          <a:latin typeface="Calibri Light" panose="020F0302020204030204" pitchFamily="34" charset="0"/>
                          <a:cs typeface="Calibri Light" panose="020F0302020204030204" pitchFamily="34" charset="0"/>
                        </a:rPr>
                        <a:t> rate (</a:t>
                      </a:r>
                      <a:r>
                        <a:rPr lang="fr-CH" sz="1400" b="1" baseline="0">
                          <a:latin typeface="Calibri Light" panose="020F0302020204030204" pitchFamily="34" charset="0"/>
                          <a:cs typeface="Calibri Light" panose="020F0302020204030204" pitchFamily="34" charset="0"/>
                        </a:rPr>
                        <a:t>TPR</a:t>
                      </a:r>
                      <a:r>
                        <a:rPr lang="fr-CH" sz="1400" baseline="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TP / (TP + FN)</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92.3%</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1"/>
                  </a:ext>
                </a:extLst>
              </a:tr>
              <a:tr h="370440">
                <a:tc>
                  <a:txBody>
                    <a:bodyPr/>
                    <a:lstStyle/>
                    <a:p>
                      <a:r>
                        <a:rPr lang="fr-CH" sz="1400">
                          <a:latin typeface="Calibri Light" panose="020F0302020204030204" pitchFamily="34" charset="0"/>
                          <a:cs typeface="Calibri Light" panose="020F0302020204030204" pitchFamily="34" charset="0"/>
                        </a:rPr>
                        <a:t>Specificity,</a:t>
                      </a:r>
                      <a:r>
                        <a:rPr lang="fr-CH" sz="1400" baseline="0">
                          <a:latin typeface="Calibri Light" panose="020F0302020204030204" pitchFamily="34" charset="0"/>
                          <a:cs typeface="Calibri Light" panose="020F0302020204030204" pitchFamily="34" charset="0"/>
                        </a:rPr>
                        <a:t> or true negative rate (</a:t>
                      </a:r>
                      <a:r>
                        <a:rPr lang="fr-CH" sz="1400" b="1" baseline="0">
                          <a:latin typeface="Calibri Light" panose="020F0302020204030204" pitchFamily="34" charset="0"/>
                          <a:cs typeface="Calibri Light" panose="020F0302020204030204" pitchFamily="34" charset="0"/>
                        </a:rPr>
                        <a:t>TNR</a:t>
                      </a:r>
                      <a:r>
                        <a:rPr lang="fr-CH" sz="1400" baseline="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TN / (FP + TN)</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16.9%</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370440">
                <a:tc>
                  <a:txBody>
                    <a:bodyPr/>
                    <a:lstStyle/>
                    <a:p>
                      <a:r>
                        <a:rPr lang="fr-CH" sz="1400">
                          <a:latin typeface="Calibri Light" panose="020F0302020204030204" pitchFamily="34" charset="0"/>
                          <a:cs typeface="Calibri Light" panose="020F0302020204030204" pitchFamily="34" charset="0"/>
                        </a:rPr>
                        <a:t>Precision, or positive predictive value (</a:t>
                      </a:r>
                      <a:r>
                        <a:rPr lang="fr-CH" sz="1400" b="1">
                          <a:latin typeface="Calibri Light" panose="020F0302020204030204" pitchFamily="34" charset="0"/>
                          <a:cs typeface="Calibri Light" panose="020F0302020204030204" pitchFamily="34" charset="0"/>
                        </a:rPr>
                        <a:t>PPV</a:t>
                      </a: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TP / (TP + FP)</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71.0%</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3"/>
                  </a:ext>
                </a:extLst>
              </a:tr>
              <a:tr h="370440">
                <a:tc>
                  <a:txBody>
                    <a:bodyPr/>
                    <a:lstStyle/>
                    <a:p>
                      <a:r>
                        <a:rPr lang="fr-CH" sz="1400">
                          <a:latin typeface="Calibri Light" panose="020F0302020204030204" pitchFamily="34" charset="0"/>
                          <a:cs typeface="Calibri Light" panose="020F0302020204030204" pitchFamily="34" charset="0"/>
                        </a:rPr>
                        <a:t>Negative predictive value (</a:t>
                      </a:r>
                      <a:r>
                        <a:rPr lang="fr-CH" sz="1400" b="1">
                          <a:latin typeface="Calibri Light" panose="020F0302020204030204" pitchFamily="34" charset="0"/>
                          <a:cs typeface="Calibri Light" panose="020F0302020204030204" pitchFamily="34" charset="0"/>
                        </a:rPr>
                        <a:t>NVP</a:t>
                      </a: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TN / (TN + FN)</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50.0%</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4"/>
                  </a:ext>
                </a:extLst>
              </a:tr>
              <a:tr h="370440">
                <a:tc>
                  <a:txBody>
                    <a:bodyPr/>
                    <a:lstStyle/>
                    <a:p>
                      <a:r>
                        <a:rPr lang="fr-CH" sz="1400">
                          <a:latin typeface="Calibri Light" panose="020F0302020204030204" pitchFamily="34" charset="0"/>
                          <a:cs typeface="Calibri Light" panose="020F0302020204030204" pitchFamily="34" charset="0"/>
                        </a:rPr>
                        <a:t>Fall-out, or false positive rate (</a:t>
                      </a:r>
                      <a:r>
                        <a:rPr lang="fr-CH" sz="1400" b="1">
                          <a:latin typeface="Calibri Light" panose="020F0302020204030204" pitchFamily="34" charset="0"/>
                          <a:cs typeface="Calibri Light" panose="020F0302020204030204" pitchFamily="34" charset="0"/>
                        </a:rPr>
                        <a:t>FPR</a:t>
                      </a: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1 − TNR</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83.1%</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5"/>
                  </a:ext>
                </a:extLst>
              </a:tr>
              <a:tr h="370440">
                <a:tc>
                  <a:txBody>
                    <a:bodyPr/>
                    <a:lstStyle/>
                    <a:p>
                      <a:r>
                        <a:rPr lang="fr-CH" sz="1400">
                          <a:latin typeface="Calibri Light" panose="020F0302020204030204" pitchFamily="34" charset="0"/>
                          <a:cs typeface="Calibri Light" panose="020F0302020204030204" pitchFamily="34" charset="0"/>
                        </a:rPr>
                        <a:t>False discovery rate (</a:t>
                      </a:r>
                      <a:r>
                        <a:rPr lang="fr-CH" sz="1400" b="1">
                          <a:latin typeface="Calibri Light" panose="020F0302020204030204" pitchFamily="34" charset="0"/>
                          <a:cs typeface="Calibri Light" panose="020F0302020204030204" pitchFamily="34" charset="0"/>
                        </a:rPr>
                        <a:t>FDR</a:t>
                      </a: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1 − PPV</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29.0%</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6"/>
                  </a:ext>
                </a:extLst>
              </a:tr>
              <a:tr h="370440">
                <a:tc>
                  <a:txBody>
                    <a:bodyPr/>
                    <a:lstStyle/>
                    <a:p>
                      <a:r>
                        <a:rPr lang="fr-CH" sz="1400">
                          <a:latin typeface="Calibri Light" panose="020F0302020204030204" pitchFamily="34" charset="0"/>
                          <a:cs typeface="Calibri Light" panose="020F0302020204030204" pitchFamily="34" charset="0"/>
                        </a:rPr>
                        <a:t>Miss rate, or false negative rate (</a:t>
                      </a:r>
                      <a:r>
                        <a:rPr lang="fr-CH" sz="1400" b="1">
                          <a:latin typeface="Calibri Light" panose="020F0302020204030204" pitchFamily="34" charset="0"/>
                          <a:cs typeface="Calibri Light" panose="020F0302020204030204" pitchFamily="34" charset="0"/>
                        </a:rPr>
                        <a:t>FNR</a:t>
                      </a: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algn="ctr"/>
                      <a:r>
                        <a:rPr lang="fr-CH" sz="1400">
                          <a:latin typeface="Calibri Light" panose="020F0302020204030204" pitchFamily="34" charset="0"/>
                          <a:cs typeface="Calibri Light" panose="020F0302020204030204" pitchFamily="34" charset="0"/>
                        </a:rPr>
                        <a:t>1 − TPR</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7.7%</a:t>
                      </a:r>
                      <a:endParaRPr lang="en-GB" sz="1400">
                        <a:latin typeface="Calibri Light" panose="020F0302020204030204" pitchFamily="34" charset="0"/>
                        <a:cs typeface="Calibri Light" panose="020F0302020204030204" pitchFamily="34" charset="0"/>
                      </a:endParaRPr>
                    </a:p>
                  </a:txBody>
                  <a:tcPr anchor="ctr">
                    <a:lnB w="12700" cap="flat" cmpd="sng" algn="ctr">
                      <a:solidFill>
                        <a:schemeClr val="tx1"/>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10007"/>
                  </a:ext>
                </a:extLst>
              </a:tr>
              <a:tr h="370440">
                <a:tc>
                  <a:txBody>
                    <a:bodyPr/>
                    <a:lstStyle/>
                    <a:p>
                      <a:r>
                        <a:rPr lang="fr-CH" sz="1400">
                          <a:latin typeface="Calibri Light" panose="020F0302020204030204" pitchFamily="34" charset="0"/>
                          <a:cs typeface="Calibri Light" panose="020F0302020204030204" pitchFamily="34" charset="0"/>
                        </a:rPr>
                        <a:t>Accuracy (</a:t>
                      </a:r>
                      <a:r>
                        <a:rPr lang="fr-CH" sz="1400" b="1">
                          <a:latin typeface="Calibri Light" panose="020F0302020204030204" pitchFamily="34" charset="0"/>
                          <a:cs typeface="Calibri Light" panose="020F0302020204030204" pitchFamily="34" charset="0"/>
                        </a:rPr>
                        <a:t>ACC</a:t>
                      </a:r>
                      <a:r>
                        <a:rPr lang="fr-CH"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solidFill>
                      <a:srgbClr val="FBF3B7"/>
                    </a:solidFill>
                  </a:tcPr>
                </a:tc>
                <a:tc>
                  <a:txBody>
                    <a:bodyPr/>
                    <a:lstStyle/>
                    <a:p>
                      <a:pPr algn="ctr"/>
                      <a:r>
                        <a:rPr lang="fr-CH" sz="1400" dirty="0">
                          <a:latin typeface="Calibri Light" panose="020F0302020204030204" pitchFamily="34" charset="0"/>
                          <a:cs typeface="Calibri Light" panose="020F0302020204030204" pitchFamily="34" charset="0"/>
                        </a:rPr>
                        <a:t>(TP + TN) / </a:t>
                      </a:r>
                      <a:r>
                        <a:rPr lang="fr-CH" sz="1400" dirty="0" err="1">
                          <a:latin typeface="Calibri Light" panose="020F0302020204030204" pitchFamily="34" charset="0"/>
                          <a:cs typeface="Calibri Light" panose="020F0302020204030204" pitchFamily="34" charset="0"/>
                        </a:rPr>
                        <a:t>N</a:t>
                      </a:r>
                      <a:r>
                        <a:rPr lang="fr-CH" sz="1400" baseline="-25000" dirty="0" err="1">
                          <a:latin typeface="Calibri Light" panose="020F0302020204030204" pitchFamily="34" charset="0"/>
                          <a:cs typeface="Calibri Light" panose="020F0302020204030204" pitchFamily="34" charset="0"/>
                        </a:rPr>
                        <a:t>total</a:t>
                      </a:r>
                      <a:endParaRPr lang="en-GB" sz="1400" baseline="-25000"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solidFill>
                      <a:srgbClr val="FBF3B7"/>
                    </a:solidFill>
                  </a:tcPr>
                </a:tc>
                <a:tc>
                  <a:txBody>
                    <a:bodyPr/>
                    <a:lstStyle/>
                    <a:p>
                      <a:pPr algn="ctr"/>
                      <a:r>
                        <a:rPr lang="en-US" sz="1400" baseline="0">
                          <a:latin typeface="Calibri Light" panose="020F0302020204030204" pitchFamily="34" charset="0"/>
                          <a:cs typeface="Calibri Light" panose="020F0302020204030204" pitchFamily="34" charset="0"/>
                        </a:rPr>
                        <a:t>68.8%</a:t>
                      </a:r>
                      <a:endParaRPr lang="en-GB" sz="1400" baseline="0" dirty="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solidFill>
                      <a:srgbClr val="FBF3B7"/>
                    </a:solidFill>
                  </a:tcPr>
                </a:tc>
                <a:extLst>
                  <a:ext uri="{0D108BD9-81ED-4DB2-BD59-A6C34878D82A}">
                    <a16:rowId xmlns:a16="http://schemas.microsoft.com/office/drawing/2014/main" val="10008"/>
                  </a:ext>
                </a:extLst>
              </a:tr>
              <a:tr h="370440">
                <a:tc>
                  <a:txBody>
                    <a:bodyPr/>
                    <a:lstStyle/>
                    <a:p>
                      <a:r>
                        <a:rPr lang="fr-CH" sz="1400">
                          <a:latin typeface="Calibri Light" panose="020F0302020204030204" pitchFamily="34" charset="0"/>
                          <a:cs typeface="Calibri Light" panose="020F0302020204030204" pitchFamily="34" charset="0"/>
                        </a:rPr>
                        <a:t>Error,</a:t>
                      </a:r>
                      <a:r>
                        <a:rPr lang="fr-CH" sz="1400" baseline="0">
                          <a:latin typeface="Calibri Light" panose="020F0302020204030204" pitchFamily="34" charset="0"/>
                          <a:cs typeface="Calibri Light" panose="020F0302020204030204" pitchFamily="34" charset="0"/>
                        </a:rPr>
                        <a:t> or misclassification rate (</a:t>
                      </a:r>
                      <a:r>
                        <a:rPr lang="fr-CH" sz="1400" b="1" baseline="0">
                          <a:latin typeface="Calibri Light" panose="020F0302020204030204" pitchFamily="34" charset="0"/>
                          <a:cs typeface="Calibri Light" panose="020F0302020204030204" pitchFamily="34" charset="0"/>
                        </a:rPr>
                        <a:t>ERR</a:t>
                      </a:r>
                      <a:r>
                        <a:rPr lang="fr-CH" sz="1400" baseline="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marL="0" algn="ctr" defTabSz="914400" rtl="0" eaLnBrk="1" latinLnBrk="0" hangingPunct="1"/>
                      <a:r>
                        <a:rPr lang="fr-CH" sz="1400" kern="1200">
                          <a:solidFill>
                            <a:schemeClr val="dk1"/>
                          </a:solidFill>
                          <a:latin typeface="Calibri Light" panose="020F0302020204030204" pitchFamily="34" charset="0"/>
                          <a:ea typeface="+mn-ea"/>
                          <a:cs typeface="Calibri Light" panose="020F0302020204030204" pitchFamily="34" charset="0"/>
                        </a:rPr>
                        <a:t>1 – ACC</a:t>
                      </a:r>
                      <a:endParaRPr lang="en-GB" sz="1400" kern="1200">
                        <a:solidFill>
                          <a:schemeClr val="dk1"/>
                        </a:solidFill>
                        <a:latin typeface="Calibri Light" panose="020F0302020204030204" pitchFamily="34" charset="0"/>
                        <a:ea typeface="+mn-ea"/>
                        <a:cs typeface="Calibri Light" panose="020F0302020204030204" pitchFamily="34" charset="0"/>
                      </a:endParaRPr>
                    </a:p>
                  </a:txBody>
                  <a:tcPr anchor="ctr">
                    <a:solidFill>
                      <a:schemeClr val="bg1">
                        <a:lumMod val="95000"/>
                      </a:schemeClr>
                    </a:solidFill>
                  </a:tcPr>
                </a:tc>
                <a:tc>
                  <a:txBody>
                    <a:bodyPr/>
                    <a:lstStyle/>
                    <a:p>
                      <a:pPr marL="0" algn="ctr" defTabSz="914400" rtl="0" eaLnBrk="1" latinLnBrk="0" hangingPunct="1"/>
                      <a:r>
                        <a:rPr lang="en-US" sz="1400" kern="1200" baseline="0">
                          <a:solidFill>
                            <a:schemeClr val="dk1"/>
                          </a:solidFill>
                          <a:latin typeface="Calibri Light" panose="020F0302020204030204" pitchFamily="34" charset="0"/>
                          <a:ea typeface="+mn-ea"/>
                          <a:cs typeface="Calibri Light" panose="020F0302020204030204" pitchFamily="34" charset="0"/>
                        </a:rPr>
                        <a:t>31.2%</a:t>
                      </a:r>
                      <a:endParaRPr lang="en-GB" sz="1400" kern="1200" baseline="0">
                        <a:solidFill>
                          <a:schemeClr val="dk1"/>
                        </a:solidFill>
                        <a:latin typeface="Calibri Light" panose="020F0302020204030204" pitchFamily="34" charset="0"/>
                        <a:ea typeface="+mn-ea"/>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9"/>
                  </a:ext>
                </a:extLst>
              </a:tr>
              <a:tr h="370440">
                <a:tc>
                  <a:txBody>
                    <a:bodyPr/>
                    <a:lstStyle/>
                    <a:p>
                      <a:r>
                        <a:rPr lang="fr-CH" sz="1400" b="1">
                          <a:latin typeface="Calibri Light" panose="020F0302020204030204" pitchFamily="34" charset="0"/>
                          <a:cs typeface="Calibri Light" panose="020F0302020204030204" pitchFamily="34" charset="0"/>
                        </a:rPr>
                        <a:t>F1</a:t>
                      </a:r>
                      <a:r>
                        <a:rPr lang="fr-CH" sz="1400">
                          <a:latin typeface="Calibri Light" panose="020F0302020204030204" pitchFamily="34" charset="0"/>
                          <a:cs typeface="Calibri Light" panose="020F0302020204030204" pitchFamily="34" charset="0"/>
                        </a:rPr>
                        <a:t> score</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400" dirty="0">
                          <a:latin typeface="Calibri Light" panose="020F0302020204030204" pitchFamily="34" charset="0"/>
                          <a:cs typeface="Calibri Light" panose="020F0302020204030204" pitchFamily="34" charset="0"/>
                        </a:rPr>
                        <a:t>2TP / (2TP + FP + FN)</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baseline="0">
                          <a:latin typeface="Calibri Light" panose="020F0302020204030204" pitchFamily="34" charset="0"/>
                          <a:cs typeface="Calibri Light" panose="020F0302020204030204" pitchFamily="34" charset="0"/>
                        </a:rPr>
                        <a:t>80.2%</a:t>
                      </a:r>
                      <a:endParaRPr lang="en-GB" sz="1400" baseline="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10"/>
                  </a:ext>
                </a:extLst>
              </a:tr>
              <a:tr h="481924">
                <a:tc>
                  <a:txBody>
                    <a:bodyPr/>
                    <a:lstStyle/>
                    <a:p>
                      <a:r>
                        <a:rPr lang="en-US" sz="1400">
                          <a:latin typeface="Calibri Light" panose="020F0302020204030204" pitchFamily="34" charset="0"/>
                          <a:cs typeface="Calibri Light" panose="020F0302020204030204" pitchFamily="34" charset="0"/>
                        </a:rPr>
                        <a:t>Matthews correlation coefficient (</a:t>
                      </a:r>
                      <a:r>
                        <a:rPr lang="en-US" sz="1400" b="1">
                          <a:latin typeface="Calibri Light" panose="020F0302020204030204" pitchFamily="34" charset="0"/>
                          <a:cs typeface="Calibri Light" panose="020F0302020204030204" pitchFamily="34" charset="0"/>
                        </a:rPr>
                        <a:t>MCC</a:t>
                      </a:r>
                      <a:r>
                        <a:rPr lang="en-US" sz="1400">
                          <a:latin typeface="Calibri Light" panose="020F0302020204030204" pitchFamily="34" charset="0"/>
                          <a:cs typeface="Calibri Light" panose="020F0302020204030204" pitchFamily="34" charset="0"/>
                        </a:rPr>
                        <a:t>)</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(TP × TN − FP × FN) / sqrt((TP+FP)(TP+FN)(TN+FP)(TN+FN))</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baseline="0" dirty="0">
                          <a:latin typeface="Calibri Light" panose="020F0302020204030204" pitchFamily="34" charset="0"/>
                          <a:cs typeface="Calibri Light" panose="020F0302020204030204" pitchFamily="34" charset="0"/>
                        </a:rPr>
                        <a:t>13.9%</a:t>
                      </a:r>
                      <a:endParaRPr lang="en-GB" sz="1400" baseline="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2902340555"/>
                  </a:ext>
                </a:extLst>
              </a:tr>
            </a:tbl>
          </a:graphicData>
        </a:graphic>
      </p:graphicFrame>
      <p:sp>
        <p:nvSpPr>
          <p:cNvPr id="5" name="Rectangle 4">
            <a:extLst>
              <a:ext uri="{FF2B5EF4-FFF2-40B4-BE49-F238E27FC236}">
                <a16:creationId xmlns:a16="http://schemas.microsoft.com/office/drawing/2014/main" id="{DAE88020-7CFD-667F-5EF9-CC15DA075039}"/>
              </a:ext>
            </a:extLst>
          </p:cNvPr>
          <p:cNvSpPr/>
          <p:nvPr/>
        </p:nvSpPr>
        <p:spPr>
          <a:xfrm>
            <a:off x="839416" y="6233240"/>
            <a:ext cx="3172296" cy="246221"/>
          </a:xfrm>
          <a:prstGeom prst="rect">
            <a:avLst/>
          </a:prstGeom>
        </p:spPr>
        <p:txBody>
          <a:bodyPr wrap="square">
            <a:spAutoFit/>
          </a:bodyPr>
          <a:lstStyle/>
          <a:p>
            <a:r>
              <a:rPr lang="en-GB" sz="1000" dirty="0">
                <a:latin typeface="Calibri Light" panose="020F0302020204030204" pitchFamily="34" charset="0"/>
                <a:cs typeface="Calibri Light" panose="020F0302020204030204" pitchFamily="34" charset="0"/>
                <a:hlinkClick r:id="rId2"/>
              </a:rPr>
              <a:t>https://en.wikipedia.org/wiki/Confusion_matrix</a:t>
            </a:r>
            <a:endParaRPr lang="en-GB" sz="1000" dirty="0">
              <a:latin typeface="Calibri Light" panose="020F0302020204030204" pitchFamily="34" charset="0"/>
              <a:cs typeface="Calibri Light" panose="020F0302020204030204" pitchFamily="34" charset="0"/>
            </a:endParaRPr>
          </a:p>
        </p:txBody>
      </p:sp>
      <p:sp>
        <p:nvSpPr>
          <p:cNvPr id="7" name="TextBox 6">
            <a:extLst>
              <a:ext uri="{FF2B5EF4-FFF2-40B4-BE49-F238E27FC236}">
                <a16:creationId xmlns:a16="http://schemas.microsoft.com/office/drawing/2014/main" id="{43CDB057-5AD4-8ACA-08F8-CB971DFB0BC2}"/>
              </a:ext>
            </a:extLst>
          </p:cNvPr>
          <p:cNvSpPr txBox="1"/>
          <p:nvPr/>
        </p:nvSpPr>
        <p:spPr>
          <a:xfrm>
            <a:off x="3575720" y="6233240"/>
            <a:ext cx="2312832" cy="246221"/>
          </a:xfrm>
          <a:prstGeom prst="rect">
            <a:avLst/>
          </a:prstGeom>
        </p:spPr>
        <p:txBody>
          <a:bodyPr wrap="square">
            <a:spAutoFit/>
          </a:bodyPr>
          <a:lstStyle>
            <a:defPPr>
              <a:defRPr lang="en-US"/>
            </a:defPPr>
            <a:lvl1pPr>
              <a:defRPr sz="1000">
                <a:latin typeface="Calibri Light" panose="020F0302020204030204" pitchFamily="34" charset="0"/>
                <a:cs typeface="Calibri Light" panose="020F0302020204030204" pitchFamily="34" charset="0"/>
              </a:defRPr>
            </a:lvl1pPr>
          </a:lstStyle>
          <a:p>
            <a:r>
              <a:rPr lang="en-GB">
                <a:hlinkClick r:id="rId3"/>
              </a:rPr>
              <a:t>https://onlineconfusionmatrix.com/</a:t>
            </a:r>
            <a:endParaRPr lang="en-GB"/>
          </a:p>
        </p:txBody>
      </p:sp>
    </p:spTree>
    <p:extLst>
      <p:ext uri="{BB962C8B-B14F-4D97-AF65-F5344CB8AC3E}">
        <p14:creationId xmlns:p14="http://schemas.microsoft.com/office/powerpoint/2010/main" val="15923665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Grouped versus ungrouped data</a:t>
            </a:r>
            <a:endParaRPr lang="en-GB" sz="320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The </a:t>
            </a:r>
            <a:r>
              <a:rPr lang="en-US" sz="1600" dirty="0">
                <a:solidFill>
                  <a:srgbClr val="0070C0"/>
                </a:solidFill>
                <a:latin typeface="Calibri Light" panose="020F0302020204030204" pitchFamily="34" charset="0"/>
                <a:cs typeface="Calibri Light" panose="020F0302020204030204" pitchFamily="34" charset="0"/>
              </a:rPr>
              <a:t>ungrouped data frame </a:t>
            </a:r>
            <a:r>
              <a:rPr lang="en-US" sz="1600" dirty="0">
                <a:latin typeface="Calibri Light" panose="020F0302020204030204" pitchFamily="34" charset="0"/>
                <a:cs typeface="Calibri Light" panose="020F0302020204030204" pitchFamily="34" charset="0"/>
              </a:rPr>
              <a:t>records the identity of each character, whether or not they wedded during the series (no or yes), and whether or not they died (no or yes). This format is in fact the one we are most familiar with from our own data sets.</a:t>
            </a:r>
          </a:p>
        </p:txBody>
      </p:sp>
      <p:graphicFrame>
        <p:nvGraphicFramePr>
          <p:cNvPr id="4" name="Table 3">
            <a:extLst>
              <a:ext uri="{FF2B5EF4-FFF2-40B4-BE49-F238E27FC236}">
                <a16:creationId xmlns:a16="http://schemas.microsoft.com/office/drawing/2014/main" id="{E9DF2196-3A87-E50E-4AB1-E72CB9B2507E}"/>
              </a:ext>
            </a:extLst>
          </p:cNvPr>
          <p:cNvGraphicFramePr>
            <a:graphicFrameLocks noGrp="1"/>
          </p:cNvGraphicFramePr>
          <p:nvPr>
            <p:extLst>
              <p:ext uri="{D42A27DB-BD31-4B8C-83A1-F6EECF244321}">
                <p14:modId xmlns:p14="http://schemas.microsoft.com/office/powerpoint/2010/main" val="1327100865"/>
              </p:ext>
            </p:extLst>
          </p:nvPr>
        </p:nvGraphicFramePr>
        <p:xfrm>
          <a:off x="479376" y="2924944"/>
          <a:ext cx="2576308" cy="1368152"/>
        </p:xfrm>
        <a:graphic>
          <a:graphicData uri="http://schemas.openxmlformats.org/drawingml/2006/table">
            <a:tbl>
              <a:tblPr firstRow="1" bandRow="1">
                <a:tableStyleId>{2D5ABB26-0587-4C30-8999-92F81FD0307C}</a:tableStyleId>
              </a:tblPr>
              <a:tblGrid>
                <a:gridCol w="1008000">
                  <a:extLst>
                    <a:ext uri="{9D8B030D-6E8A-4147-A177-3AD203B41FA5}">
                      <a16:colId xmlns:a16="http://schemas.microsoft.com/office/drawing/2014/main" val="3167067750"/>
                    </a:ext>
                  </a:extLst>
                </a:gridCol>
                <a:gridCol w="784154">
                  <a:extLst>
                    <a:ext uri="{9D8B030D-6E8A-4147-A177-3AD203B41FA5}">
                      <a16:colId xmlns:a16="http://schemas.microsoft.com/office/drawing/2014/main" val="2072686544"/>
                    </a:ext>
                  </a:extLst>
                </a:gridCol>
                <a:gridCol w="784154">
                  <a:extLst>
                    <a:ext uri="{9D8B030D-6E8A-4147-A177-3AD203B41FA5}">
                      <a16:colId xmlns:a16="http://schemas.microsoft.com/office/drawing/2014/main" val="3095662987"/>
                    </a:ext>
                  </a:extLst>
                </a:gridCol>
              </a:tblGrid>
              <a:tr h="342038">
                <a:tc>
                  <a:txBody>
                    <a:bodyPr/>
                    <a:lstStyle/>
                    <a:p>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a:latin typeface="Calibri Light" panose="020F0302020204030204" pitchFamily="34" charset="0"/>
                          <a:cs typeface="Calibri Light" panose="020F0302020204030204" pitchFamily="34" charset="0"/>
                        </a:rPr>
                        <a:t>Death</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13469"/>
                  </a:ext>
                </a:extLst>
              </a:tr>
              <a:tr h="342038">
                <a:tc>
                  <a:txBody>
                    <a:bodyPr/>
                    <a:lstStyle/>
                    <a:p>
                      <a:pPr algn="r"/>
                      <a:r>
                        <a:rPr lang="en-GB" sz="1400" b="1">
                          <a:latin typeface="Calibri Light" panose="020F0302020204030204" pitchFamily="34" charset="0"/>
                          <a:cs typeface="Calibri Light" panose="020F0302020204030204" pitchFamily="34" charset="0"/>
                        </a:rPr>
                        <a:t>Wedding</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6</a:t>
                      </a:r>
                      <a:r>
                        <a:rPr lang="en-GB"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13</a:t>
                      </a:r>
                      <a:r>
                        <a:rPr lang="en-US" sz="1400" dirty="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r>
                        <a:rPr lang="en-US" sz="1400" dirty="0">
                          <a:latin typeface="Calibri Light" panose="020F0302020204030204" pitchFamily="34" charset="0"/>
                          <a:cs typeface="Calibri Light" panose="020F0302020204030204" pitchFamily="34" charset="0"/>
                        </a:rPr>
                        <a:t>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graphicFrame>
        <p:nvGraphicFramePr>
          <p:cNvPr id="3" name="Table 2">
            <a:extLst>
              <a:ext uri="{FF2B5EF4-FFF2-40B4-BE49-F238E27FC236}">
                <a16:creationId xmlns:a16="http://schemas.microsoft.com/office/drawing/2014/main" id="{6C3F7A54-8225-728A-F567-3C07BE8F7FD8}"/>
              </a:ext>
            </a:extLst>
          </p:cNvPr>
          <p:cNvGraphicFramePr>
            <a:graphicFrameLocks noGrp="1"/>
          </p:cNvGraphicFramePr>
          <p:nvPr>
            <p:extLst>
              <p:ext uri="{D42A27DB-BD31-4B8C-83A1-F6EECF244321}">
                <p14:modId xmlns:p14="http://schemas.microsoft.com/office/powerpoint/2010/main" val="2260406658"/>
              </p:ext>
            </p:extLst>
          </p:nvPr>
        </p:nvGraphicFramePr>
        <p:xfrm>
          <a:off x="3719736" y="2924944"/>
          <a:ext cx="3024000" cy="1710190"/>
        </p:xfrm>
        <a:graphic>
          <a:graphicData uri="http://schemas.openxmlformats.org/drawingml/2006/table">
            <a:tbl>
              <a:tblPr firstRow="1" bandRow="1">
                <a:tableStyleId>{2D5ABB26-0587-4C30-8999-92F81FD0307C}</a:tableStyleId>
              </a:tblPr>
              <a:tblGrid>
                <a:gridCol w="1008000">
                  <a:extLst>
                    <a:ext uri="{9D8B030D-6E8A-4147-A177-3AD203B41FA5}">
                      <a16:colId xmlns:a16="http://schemas.microsoft.com/office/drawing/2014/main" val="3167067750"/>
                    </a:ext>
                  </a:extLst>
                </a:gridCol>
                <a:gridCol w="1008000">
                  <a:extLst>
                    <a:ext uri="{9D8B030D-6E8A-4147-A177-3AD203B41FA5}">
                      <a16:colId xmlns:a16="http://schemas.microsoft.com/office/drawing/2014/main" val="2072686544"/>
                    </a:ext>
                  </a:extLst>
                </a:gridCol>
                <a:gridCol w="1008000">
                  <a:extLst>
                    <a:ext uri="{9D8B030D-6E8A-4147-A177-3AD203B41FA5}">
                      <a16:colId xmlns:a16="http://schemas.microsoft.com/office/drawing/2014/main" val="3095662987"/>
                    </a:ext>
                  </a:extLst>
                </a:gridCol>
              </a:tblGrid>
              <a:tr h="342038">
                <a:tc>
                  <a:txBody>
                    <a:bodyPr/>
                    <a:lstStyle/>
                    <a:p>
                      <a:pPr algn="ctr"/>
                      <a:r>
                        <a:rPr lang="en-GB" sz="1400" b="1" i="0">
                          <a:latin typeface="Calibri Light" panose="020F0302020204030204" pitchFamily="34" charset="0"/>
                          <a:cs typeface="Calibri Light" panose="020F0302020204030204" pitchFamily="34" charset="0"/>
                        </a:rPr>
                        <a:t>Wedding</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Death</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Frequency</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61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22876"/>
                  </a:ext>
                </a:extLst>
              </a:tr>
              <a:tr h="342038">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131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154961"/>
                  </a:ext>
                </a:extLst>
              </a:tr>
              <a:tr h="342038">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r>
                        <a:rPr lang="en-US" sz="1400" dirty="0">
                          <a:latin typeface="Calibri Light" panose="020F0302020204030204" pitchFamily="34" charset="0"/>
                          <a:cs typeface="Calibri Light" panose="020F0302020204030204" pitchFamily="34" charset="0"/>
                        </a:rPr>
                        <a:t>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graphicFrame>
        <p:nvGraphicFramePr>
          <p:cNvPr id="5" name="Table 4">
            <a:extLst>
              <a:ext uri="{FF2B5EF4-FFF2-40B4-BE49-F238E27FC236}">
                <a16:creationId xmlns:a16="http://schemas.microsoft.com/office/drawing/2014/main" id="{037E6B82-DBBC-B207-BBE1-CDFB8E1693D6}"/>
              </a:ext>
            </a:extLst>
          </p:cNvPr>
          <p:cNvGraphicFramePr>
            <a:graphicFrameLocks noGrp="1"/>
          </p:cNvGraphicFramePr>
          <p:nvPr>
            <p:extLst>
              <p:ext uri="{D42A27DB-BD31-4B8C-83A1-F6EECF244321}">
                <p14:modId xmlns:p14="http://schemas.microsoft.com/office/powerpoint/2010/main" val="2791917849"/>
              </p:ext>
            </p:extLst>
          </p:nvPr>
        </p:nvGraphicFramePr>
        <p:xfrm>
          <a:off x="7407788" y="2924944"/>
          <a:ext cx="3276000" cy="2736304"/>
        </p:xfrm>
        <a:graphic>
          <a:graphicData uri="http://schemas.openxmlformats.org/drawingml/2006/table">
            <a:tbl>
              <a:tblPr firstRow="1" bandRow="1">
                <a:tableStyleId>{2D5ABB26-0587-4C30-8999-92F81FD0307C}</a:tableStyleId>
              </a:tblPr>
              <a:tblGrid>
                <a:gridCol w="1260000">
                  <a:extLst>
                    <a:ext uri="{9D8B030D-6E8A-4147-A177-3AD203B41FA5}">
                      <a16:colId xmlns:a16="http://schemas.microsoft.com/office/drawing/2014/main" val="3167067750"/>
                    </a:ext>
                  </a:extLst>
                </a:gridCol>
                <a:gridCol w="1008000">
                  <a:extLst>
                    <a:ext uri="{9D8B030D-6E8A-4147-A177-3AD203B41FA5}">
                      <a16:colId xmlns:a16="http://schemas.microsoft.com/office/drawing/2014/main" val="2072686544"/>
                    </a:ext>
                  </a:extLst>
                </a:gridCol>
                <a:gridCol w="1008000">
                  <a:extLst>
                    <a:ext uri="{9D8B030D-6E8A-4147-A177-3AD203B41FA5}">
                      <a16:colId xmlns:a16="http://schemas.microsoft.com/office/drawing/2014/main" val="3095662987"/>
                    </a:ext>
                  </a:extLst>
                </a:gridCol>
              </a:tblGrid>
              <a:tr h="342038">
                <a:tc>
                  <a:txBody>
                    <a:bodyPr/>
                    <a:lstStyle/>
                    <a:p>
                      <a:pPr algn="ctr"/>
                      <a:r>
                        <a:rPr lang="en-GB" sz="1400" b="1" i="0">
                          <a:latin typeface="Calibri Light" panose="020F0302020204030204" pitchFamily="34" charset="0"/>
                          <a:cs typeface="Calibri Light" panose="020F0302020204030204" pitchFamily="34" charset="0"/>
                        </a:rPr>
                        <a:t>Character</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Wedding</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Death</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ctr"/>
                      <a:r>
                        <a:rPr lang="en-US" sz="1400" b="0" i="1">
                          <a:latin typeface="Calibri Light" panose="020F0302020204030204" pitchFamily="34" charset="0"/>
                          <a:cs typeface="Calibri Light" panose="020F0302020204030204" pitchFamily="34" charset="0"/>
                        </a:rPr>
                        <a:t>Ned Stark</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22876"/>
                  </a:ext>
                </a:extLst>
              </a:tr>
              <a:tr h="342038">
                <a:tc>
                  <a:txBody>
                    <a:bodyPr/>
                    <a:lstStyle/>
                    <a:p>
                      <a:pPr algn="ctr"/>
                      <a:r>
                        <a:rPr lang="en-US" sz="1400" b="0" i="1">
                          <a:latin typeface="Calibri Light" panose="020F0302020204030204" pitchFamily="34" charset="0"/>
                          <a:cs typeface="Calibri Light" panose="020F0302020204030204" pitchFamily="34" charset="0"/>
                        </a:rPr>
                        <a:t>Roslin Frey</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154961"/>
                  </a:ext>
                </a:extLst>
              </a:tr>
              <a:tr h="342038">
                <a:tc>
                  <a:txBody>
                    <a:bodyPr/>
                    <a:lstStyle/>
                    <a:p>
                      <a:pPr algn="ctr"/>
                      <a:r>
                        <a:rPr lang="en-US" sz="1400" b="0" i="1">
                          <a:latin typeface="Calibri Light" panose="020F0302020204030204" pitchFamily="34" charset="0"/>
                          <a:cs typeface="Calibri Light" panose="020F0302020204030204" pitchFamily="34" charset="0"/>
                        </a:rPr>
                        <a:t>Ramsay Bolton</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ctr"/>
                      <a:r>
                        <a:rPr lang="en-US" sz="1400" b="0" i="1">
                          <a:latin typeface="Calibri Light" panose="020F0302020204030204" pitchFamily="34" charset="0"/>
                          <a:cs typeface="Calibri Light" panose="020F0302020204030204" pitchFamily="34" charset="0"/>
                        </a:rPr>
                        <a:t>Hodor</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r h="342038">
                <a:tc>
                  <a:txBody>
                    <a:bodyPr/>
                    <a:lstStyle/>
                    <a:p>
                      <a:pPr algn="ctr"/>
                      <a:r>
                        <a:rPr lang="en-GB" sz="1400" b="0" i="1">
                          <a:latin typeface="Calibri Light" panose="020F0302020204030204" pitchFamily="34" charset="0"/>
                          <a:cs typeface="Calibri Light" panose="020F0302020204030204" pitchFamily="34" charset="0"/>
                        </a:rPr>
                        <a:t>Yara Greyjoy</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487207"/>
                  </a:ext>
                </a:extLst>
              </a:tr>
              <a:tr h="342038">
                <a:tc>
                  <a:txBody>
                    <a:bodyPr/>
                    <a:lstStyle/>
                    <a:p>
                      <a:pPr algn="ctr"/>
                      <a:r>
                        <a:rPr lang="en-US" sz="1400" b="0" i="1">
                          <a:latin typeface="Calibri Light" panose="020F0302020204030204" pitchFamily="34" charset="0"/>
                          <a:cs typeface="Calibri Light" panose="020F0302020204030204" pitchFamily="34" charset="0"/>
                        </a:rPr>
                        <a:t>…</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20336520"/>
                  </a:ext>
                </a:extLst>
              </a:tr>
              <a:tr h="342038">
                <a:tc>
                  <a:txBody>
                    <a:bodyPr/>
                    <a:lstStyle/>
                    <a:p>
                      <a:pPr algn="ctr"/>
                      <a:r>
                        <a:rPr lang="en-US" sz="1400" b="0" i="1">
                          <a:latin typeface="Calibri Light" panose="020F0302020204030204" pitchFamily="34" charset="0"/>
                          <a:cs typeface="Calibri Light" panose="020F0302020204030204" pitchFamily="34" charset="0"/>
                        </a:rPr>
                        <a:t>Khal Drogo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4936088"/>
                  </a:ext>
                </a:extLst>
              </a:tr>
            </a:tbl>
          </a:graphicData>
        </a:graphic>
      </p:graphicFrame>
      <p:cxnSp>
        <p:nvCxnSpPr>
          <p:cNvPr id="6" name="Straight Arrow Connector 5">
            <a:extLst>
              <a:ext uri="{FF2B5EF4-FFF2-40B4-BE49-F238E27FC236}">
                <a16:creationId xmlns:a16="http://schemas.microsoft.com/office/drawing/2014/main" id="{F1E1F43A-154E-E008-885D-62FEB92CC2F2}"/>
              </a:ext>
            </a:extLst>
          </p:cNvPr>
          <p:cNvCxnSpPr>
            <a:cxnSpLocks/>
          </p:cNvCxnSpPr>
          <p:nvPr/>
        </p:nvCxnSpPr>
        <p:spPr>
          <a:xfrm>
            <a:off x="3215680" y="3717032"/>
            <a:ext cx="360000"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0F6881E-5F52-4515-5019-5D5D599DBA9D}"/>
              </a:ext>
            </a:extLst>
          </p:cNvPr>
          <p:cNvCxnSpPr>
            <a:cxnSpLocks/>
          </p:cNvCxnSpPr>
          <p:nvPr/>
        </p:nvCxnSpPr>
        <p:spPr>
          <a:xfrm>
            <a:off x="6888088" y="3717032"/>
            <a:ext cx="360000"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09642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70</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Matthews correlation coefficient</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GB" sz="1600" dirty="0">
                <a:latin typeface="Calibri Light" panose="020F0302020204030204" pitchFamily="34" charset="0"/>
                <a:cs typeface="Calibri Light" panose="020F0302020204030204" pitchFamily="34" charset="0"/>
              </a:rPr>
              <a:t>Many measures of confusion break down when the predictive model is </a:t>
            </a:r>
            <a:r>
              <a:rPr lang="en-GB" sz="1600" dirty="0">
                <a:solidFill>
                  <a:srgbClr val="0070C0"/>
                </a:solidFill>
                <a:latin typeface="Calibri Light" panose="020F0302020204030204" pitchFamily="34" charset="0"/>
                <a:cs typeface="Calibri Light" panose="020F0302020204030204" pitchFamily="34" charset="0"/>
              </a:rPr>
              <a:t>biased</a:t>
            </a:r>
            <a:r>
              <a:rPr lang="en-GB" sz="1600" dirty="0">
                <a:latin typeface="Calibri Light" panose="020F0302020204030204" pitchFamily="34" charset="0"/>
                <a:cs typeface="Calibri Light" panose="020F0302020204030204" pitchFamily="34" charset="0"/>
              </a:rPr>
              <a:t>, which is especially likely when the outcome itself has a baseline bias. The accuracy of our GOT model seems quite good at 68.8% but this is actually identical to the marginal death rate. The intercept-only model would have achieved the same performance always predicting “Yes”.</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A useful unbiased measure of confusion is </a:t>
            </a:r>
            <a:r>
              <a:rPr lang="en-GB" sz="1600" dirty="0">
                <a:solidFill>
                  <a:srgbClr val="0070C0"/>
                </a:solidFill>
                <a:latin typeface="Calibri Light" panose="020F0302020204030204" pitchFamily="34" charset="0"/>
                <a:cs typeface="Calibri Light" panose="020F0302020204030204" pitchFamily="34" charset="0"/>
              </a:rPr>
              <a:t>Matthews Correlation Coefficient (MCC)</a:t>
            </a:r>
            <a:r>
              <a:rPr lang="en-GB" sz="1600" dirty="0">
                <a:latin typeface="Calibri Light" panose="020F0302020204030204" pitchFamily="34" charset="0"/>
                <a:cs typeface="Calibri Light" panose="020F0302020204030204" pitchFamily="34" charset="0"/>
              </a:rPr>
              <a:t>, which balances all four cells of the confusion table and quantifies the discriminability between the two classes in a value between -1 and 1. In fact, it is identical to Pearson's phi coefficient (see Part I) but was developed independently by Matthews.</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Interpretation of the MCC coefficient is somewhat analogous to the multiple correlation coefficient </a:t>
            </a:r>
            <a:r>
              <a:rPr lang="en-GB" sz="1600" i="1" dirty="0">
                <a:latin typeface="Calibri Light" panose="020F0302020204030204" pitchFamily="34" charset="0"/>
                <a:cs typeface="Calibri Light" panose="020F0302020204030204" pitchFamily="34" charset="0"/>
              </a:rPr>
              <a:t>R</a:t>
            </a:r>
            <a:r>
              <a:rPr lang="en-GB" sz="1600" dirty="0">
                <a:latin typeface="Calibri Light" panose="020F0302020204030204" pitchFamily="34" charset="0"/>
                <a:cs typeface="Calibri Light" panose="020F0302020204030204" pitchFamily="34" charset="0"/>
              </a:rPr>
              <a:t> for continuous response variables, with:</a:t>
            </a:r>
          </a:p>
          <a:p>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For our GOT model we have MCC = 13.9%, which is quite poor. The model does not seem to be much better than guessing…</a:t>
            </a:r>
          </a:p>
        </p:txBody>
      </p:sp>
      <p:graphicFrame>
        <p:nvGraphicFramePr>
          <p:cNvPr id="3" name="Table 5">
            <a:extLst>
              <a:ext uri="{FF2B5EF4-FFF2-40B4-BE49-F238E27FC236}">
                <a16:creationId xmlns:a16="http://schemas.microsoft.com/office/drawing/2014/main" id="{C42C9EE6-03C6-DBA5-11B2-13B8A49D9CB5}"/>
              </a:ext>
            </a:extLst>
          </p:cNvPr>
          <p:cNvGraphicFramePr>
            <a:graphicFrameLocks noGrp="1"/>
          </p:cNvGraphicFramePr>
          <p:nvPr>
            <p:extLst>
              <p:ext uri="{D42A27DB-BD31-4B8C-83A1-F6EECF244321}">
                <p14:modId xmlns:p14="http://schemas.microsoft.com/office/powerpoint/2010/main" val="24828015"/>
              </p:ext>
            </p:extLst>
          </p:nvPr>
        </p:nvGraphicFramePr>
        <p:xfrm>
          <a:off x="5015880" y="4800600"/>
          <a:ext cx="4392488" cy="914400"/>
        </p:xfrm>
        <a:graphic>
          <a:graphicData uri="http://schemas.openxmlformats.org/drawingml/2006/table">
            <a:tbl>
              <a:tblPr firstRow="1" bandRow="1">
                <a:tableStyleId>{2D5ABB26-0587-4C30-8999-92F81FD0307C}</a:tableStyleId>
              </a:tblPr>
              <a:tblGrid>
                <a:gridCol w="661077">
                  <a:extLst>
                    <a:ext uri="{9D8B030D-6E8A-4147-A177-3AD203B41FA5}">
                      <a16:colId xmlns:a16="http://schemas.microsoft.com/office/drawing/2014/main" val="2617923668"/>
                    </a:ext>
                  </a:extLst>
                </a:gridCol>
                <a:gridCol w="3731411">
                  <a:extLst>
                    <a:ext uri="{9D8B030D-6E8A-4147-A177-3AD203B41FA5}">
                      <a16:colId xmlns:a16="http://schemas.microsoft.com/office/drawing/2014/main" val="1717542496"/>
                    </a:ext>
                  </a:extLst>
                </a:gridCol>
              </a:tblGrid>
              <a:tr h="284171">
                <a:tc>
                  <a:txBody>
                    <a:bodyPr/>
                    <a:lstStyle/>
                    <a:p>
                      <a:pPr algn="r"/>
                      <a:r>
                        <a:rPr lang="en-US" sz="1400">
                          <a:latin typeface="Calibri Light" panose="020F0302020204030204" pitchFamily="34" charset="0"/>
                          <a:cs typeface="Calibri Light" panose="020F0302020204030204" pitchFamily="34" charset="0"/>
                        </a:rPr>
                        <a:t>-1 =</a:t>
                      </a:r>
                      <a:endParaRPr lang="en-CH" sz="1400">
                        <a:latin typeface="Calibri Light" panose="020F0302020204030204" pitchFamily="34" charset="0"/>
                        <a:cs typeface="Calibri Light" panose="020F03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Calibri Light" panose="020F0302020204030204" pitchFamily="34" charset="0"/>
                          <a:cs typeface="Calibri Light" panose="020F0302020204030204" pitchFamily="34" charset="0"/>
                        </a:rPr>
                        <a:t>Perfect incorrect discrimination of classes</a:t>
                      </a:r>
                    </a:p>
                  </a:txBody>
                  <a:tcPr/>
                </a:tc>
                <a:extLst>
                  <a:ext uri="{0D108BD9-81ED-4DB2-BD59-A6C34878D82A}">
                    <a16:rowId xmlns:a16="http://schemas.microsoft.com/office/drawing/2014/main" val="1985201295"/>
                  </a:ext>
                </a:extLst>
              </a:tr>
              <a:tr h="284171">
                <a:tc>
                  <a:txBody>
                    <a:bodyPr/>
                    <a:lstStyle/>
                    <a:p>
                      <a:pPr algn="r"/>
                      <a:r>
                        <a:rPr lang="en-US" sz="1400">
                          <a:latin typeface="Calibri Light" panose="020F0302020204030204" pitchFamily="34" charset="0"/>
                          <a:cs typeface="Calibri Light" panose="020F0302020204030204" pitchFamily="34" charset="0"/>
                        </a:rPr>
                        <a:t>0 =</a:t>
                      </a:r>
                      <a:endParaRPr lang="en-CH" sz="1400">
                        <a:latin typeface="Calibri Light" panose="020F0302020204030204" pitchFamily="34" charset="0"/>
                        <a:cs typeface="Calibri Light" panose="020F03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400" dirty="0">
                          <a:latin typeface="Calibri Light" panose="020F0302020204030204" pitchFamily="34" charset="0"/>
                          <a:cs typeface="Calibri Light" panose="020F0302020204030204" pitchFamily="34" charset="0"/>
                        </a:rPr>
                        <a:t>No discrimination of classes</a:t>
                      </a:r>
                    </a:p>
                  </a:txBody>
                  <a:tcPr/>
                </a:tc>
                <a:extLst>
                  <a:ext uri="{0D108BD9-81ED-4DB2-BD59-A6C34878D82A}">
                    <a16:rowId xmlns:a16="http://schemas.microsoft.com/office/drawing/2014/main" val="828248737"/>
                  </a:ext>
                </a:extLst>
              </a:tr>
              <a:tr h="284171">
                <a:tc>
                  <a:txBody>
                    <a:bodyPr/>
                    <a:lstStyle/>
                    <a:p>
                      <a:pPr algn="r"/>
                      <a:r>
                        <a:rPr lang="en-US" sz="1400">
                          <a:latin typeface="Calibri Light" panose="020F0302020204030204" pitchFamily="34" charset="0"/>
                          <a:cs typeface="Calibri Light" panose="020F0302020204030204" pitchFamily="34" charset="0"/>
                        </a:rPr>
                        <a:t>1 =</a:t>
                      </a:r>
                      <a:endParaRPr lang="en-CH" sz="1400">
                        <a:latin typeface="Calibri Light" panose="020F0302020204030204" pitchFamily="34" charset="0"/>
                        <a:cs typeface="Calibri Light" panose="020F0302020204030204" pitchFamily="34" charset="0"/>
                      </a:endParaRPr>
                    </a:p>
                  </a:txBody>
                  <a:tcPr/>
                </a:tc>
                <a:tc>
                  <a:txBody>
                    <a:bodyPr/>
                    <a:lstStyle/>
                    <a:p>
                      <a:r>
                        <a:rPr lang="en-GB" sz="1400" dirty="0">
                          <a:latin typeface="Calibri Light" panose="020F0302020204030204" pitchFamily="34" charset="0"/>
                          <a:cs typeface="Calibri Light" panose="020F0302020204030204" pitchFamily="34" charset="0"/>
                        </a:rPr>
                        <a:t>perfect correct discriminable classes</a:t>
                      </a:r>
                      <a:endParaRPr lang="en-CH" sz="14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176016268"/>
                  </a:ext>
                </a:extLst>
              </a:tr>
            </a:tbl>
          </a:graphicData>
        </a:graphic>
      </p:graphicFrame>
    </p:spTree>
    <p:extLst>
      <p:ext uri="{BB962C8B-B14F-4D97-AF65-F5344CB8AC3E}">
        <p14:creationId xmlns:p14="http://schemas.microsoft.com/office/powerpoint/2010/main" val="5403197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71</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Decision threshold</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cs typeface="Calibri Light" panose="020F0302020204030204" pitchFamily="34" charset="0"/>
              </a:rPr>
              <a:t>P</a:t>
            </a:r>
            <a:r>
              <a:rPr lang="en-GB" sz="1600">
                <a:latin typeface="Calibri Light" panose="020F0302020204030204" pitchFamily="34" charset="0"/>
                <a:cs typeface="Calibri Light" panose="020F0302020204030204" pitchFamily="34" charset="0"/>
              </a:rPr>
              <a:t>reviously, we used a decision threshold of 50% to classify predictions as Death=Yes or Death=No. Other thresholds could be chosen, however. For a given model, shifting this threshold will change the </a:t>
            </a:r>
            <a:r>
              <a:rPr lang="en-GB" sz="1600">
                <a:solidFill>
                  <a:srgbClr val="0070C0"/>
                </a:solidFill>
                <a:latin typeface="Calibri Light" panose="020F0302020204030204" pitchFamily="34" charset="0"/>
                <a:cs typeface="Calibri Light" panose="020F0302020204030204" pitchFamily="34" charset="0"/>
              </a:rPr>
              <a:t>tradeoff</a:t>
            </a:r>
            <a:r>
              <a:rPr lang="en-GB" sz="1600">
                <a:latin typeface="Calibri Light" panose="020F0302020204030204" pitchFamily="34" charset="0"/>
                <a:cs typeface="Calibri Light" panose="020F0302020204030204" pitchFamily="34" charset="0"/>
              </a:rPr>
              <a:t> between sensitivity (=true positive rate) and specificity (=true negative rate) in favor of one or the other. What would be the purpose of doing so?</a:t>
            </a:r>
          </a:p>
          <a:p>
            <a:endParaRPr lang="en-GB" sz="1600">
              <a:latin typeface="Calibri Light" panose="020F0302020204030204" pitchFamily="34" charset="0"/>
              <a:cs typeface="Calibri Light" panose="020F0302020204030204" pitchFamily="34" charset="0"/>
            </a:endParaRPr>
          </a:p>
          <a:p>
            <a:r>
              <a:rPr lang="en-GB" sz="1600">
                <a:latin typeface="Calibri Light" panose="020F0302020204030204" pitchFamily="34" charset="0"/>
                <a:cs typeface="Calibri Light" panose="020F0302020204030204" pitchFamily="34" charset="0"/>
              </a:rPr>
              <a:t>For some prediction problems, the cost of a false-negative is much greater than the cost of a false-positive. For example, in predicting the probability of a heart attack based on a screening survey, </a:t>
            </a:r>
            <a:r>
              <a:rPr lang="en-GB" sz="1600">
                <a:solidFill>
                  <a:srgbClr val="0070C0"/>
                </a:solidFill>
                <a:latin typeface="Calibri Light" panose="020F0302020204030204" pitchFamily="34" charset="0"/>
                <a:cs typeface="Calibri Light" panose="020F0302020204030204" pitchFamily="34" charset="0"/>
              </a:rPr>
              <a:t>a false negative may mean a preventable death</a:t>
            </a:r>
            <a:r>
              <a:rPr lang="en-GB" sz="1600">
                <a:latin typeface="Calibri Light" panose="020F0302020204030204" pitchFamily="34" charset="0"/>
                <a:cs typeface="Calibri Light" panose="020F0302020204030204" pitchFamily="34" charset="0"/>
              </a:rPr>
              <a:t>, whereas a false positive may merely mean an unnecessary medical exam. It is clear which we prefer.</a:t>
            </a:r>
          </a:p>
          <a:p>
            <a:endParaRPr lang="en-GB" sz="1600">
              <a:latin typeface="Calibri Light" panose="020F0302020204030204" pitchFamily="34" charset="0"/>
              <a:cs typeface="Calibri Light" panose="020F0302020204030204" pitchFamily="34" charset="0"/>
            </a:endParaRPr>
          </a:p>
          <a:p>
            <a:r>
              <a:rPr lang="en-GB" sz="1600">
                <a:latin typeface="Calibri Light" panose="020F0302020204030204" pitchFamily="34" charset="0"/>
                <a:cs typeface="Calibri Light" panose="020F0302020204030204" pitchFamily="34" charset="0"/>
              </a:rPr>
              <a:t>Beyond the above concern, shifting the decision threshold may also improve the overall performance of the model, especially when data are biased toward one of the two response classes.</a:t>
            </a:r>
          </a:p>
          <a:p>
            <a:endParaRPr lang="en-GB" sz="1600">
              <a:latin typeface="Calibri Light" panose="020F0302020204030204" pitchFamily="34" charset="0"/>
              <a:cs typeface="Calibri Light" panose="020F0302020204030204" pitchFamily="34" charset="0"/>
            </a:endParaRPr>
          </a:p>
          <a:p>
            <a:r>
              <a:rPr lang="en-GB" sz="1600">
                <a:latin typeface="Calibri Light" panose="020F0302020204030204" pitchFamily="34" charset="0"/>
                <a:cs typeface="Calibri Light" panose="020F0302020204030204" pitchFamily="34" charset="0"/>
              </a:rPr>
              <a:t>Such analyses are often performed by the use of </a:t>
            </a:r>
            <a:r>
              <a:rPr lang="en-GB" sz="1600">
                <a:solidFill>
                  <a:srgbClr val="0070C0"/>
                </a:solidFill>
                <a:latin typeface="Calibri Light" panose="020F0302020204030204" pitchFamily="34" charset="0"/>
                <a:cs typeface="Calibri Light" panose="020F0302020204030204" pitchFamily="34" charset="0"/>
              </a:rPr>
              <a:t>Receiver Operating Characteristic (ROC) curves</a:t>
            </a:r>
            <a:r>
              <a:rPr lang="en-GB" sz="1600">
                <a:latin typeface="Calibri Light" panose="020F0302020204030204" pitchFamily="34" charset="0"/>
                <a:cs typeface="Calibri Light" panose="020F0302020204030204" pitchFamily="34" charset="0"/>
              </a:rPr>
              <a:t>.</a:t>
            </a:r>
          </a:p>
          <a:p>
            <a:endParaRPr lang="en-GB" sz="160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39027036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72</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ROC curves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5544616" cy="4925144"/>
          </a:xfrm>
        </p:spPr>
        <p:txBody>
          <a:bodyPr>
            <a:normAutofit/>
          </a:bodyPr>
          <a:lstStyle/>
          <a:p>
            <a:r>
              <a:rPr lang="en-US" sz="1600">
                <a:latin typeface="Calibri Light" panose="020F0302020204030204" pitchFamily="34" charset="0"/>
                <a:cs typeface="Calibri Light" panose="020F0302020204030204" pitchFamily="34" charset="0"/>
              </a:rPr>
              <a:t>ROC curves plot sensitivity and speciticity values as a function of the increasing decision threshold. The resulting values are compared against the </a:t>
            </a:r>
            <a:r>
              <a:rPr lang="en-US" sz="1600">
                <a:solidFill>
                  <a:srgbClr val="0070C0"/>
                </a:solidFill>
                <a:latin typeface="Calibri Light" panose="020F0302020204030204" pitchFamily="34" charset="0"/>
                <a:cs typeface="Calibri Light" panose="020F0302020204030204" pitchFamily="34" charset="0"/>
              </a:rPr>
              <a:t>baseline of equal sensitivity-specificity</a:t>
            </a:r>
            <a:r>
              <a:rPr lang="en-US" sz="1600">
                <a:latin typeface="Calibri Light" panose="020F0302020204030204" pitchFamily="34" charset="0"/>
                <a:cs typeface="Calibri Light" panose="020F0302020204030204" pitchFamily="34" charset="0"/>
              </a:rPr>
              <a:t>.</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The more predictive our model, the more unequal the sensitivity-specificity balance will become, and the more </a:t>
            </a:r>
            <a:br>
              <a:rPr lang="en-US" sz="1600">
                <a:latin typeface="Calibri Light" panose="020F0302020204030204" pitchFamily="34" charset="0"/>
                <a:cs typeface="Calibri Light" panose="020F0302020204030204" pitchFamily="34" charset="0"/>
              </a:rPr>
            </a:br>
            <a:r>
              <a:rPr lang="en-US" sz="1600">
                <a:solidFill>
                  <a:srgbClr val="0070C0"/>
                </a:solidFill>
                <a:latin typeface="Calibri Light" panose="020F0302020204030204" pitchFamily="34" charset="0"/>
                <a:cs typeface="Calibri Light" panose="020F0302020204030204" pitchFamily="34" charset="0"/>
              </a:rPr>
              <a:t>∩-shaped </a:t>
            </a:r>
            <a:r>
              <a:rPr lang="en-US" sz="1600">
                <a:latin typeface="Calibri Light" panose="020F0302020204030204" pitchFamily="34" charset="0"/>
                <a:cs typeface="Calibri Light" panose="020F0302020204030204" pitchFamily="34" charset="0"/>
              </a:rPr>
              <a:t>the graph will be in appearance.</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We can calculate from the ROC curve where sensitivity reaches maximal deviation, and to which decision threshold this corresponds.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Moreover, the </a:t>
            </a:r>
            <a:r>
              <a:rPr lang="en-US" sz="1600">
                <a:solidFill>
                  <a:srgbClr val="0070C0"/>
                </a:solidFill>
                <a:latin typeface="Calibri Light" panose="020F0302020204030204" pitchFamily="34" charset="0"/>
                <a:cs typeface="Calibri Light" panose="020F0302020204030204" pitchFamily="34" charset="0"/>
              </a:rPr>
              <a:t>area under the curve (AUC)</a:t>
            </a:r>
            <a:r>
              <a:rPr lang="en-US" sz="1600">
                <a:latin typeface="Calibri Light" panose="020F0302020204030204" pitchFamily="34" charset="0"/>
                <a:cs typeface="Calibri Light" panose="020F0302020204030204" pitchFamily="34" charset="0"/>
              </a:rPr>
              <a:t> is a frequently reported measure of predictive strength. The better the model, the larger the area, with </a:t>
            </a:r>
            <a:r>
              <a:rPr lang="en-US" sz="1600">
                <a:solidFill>
                  <a:srgbClr val="0070C0"/>
                </a:solidFill>
                <a:latin typeface="Calibri Light" panose="020F0302020204030204" pitchFamily="34" charset="0"/>
                <a:cs typeface="Calibri Light" panose="020F0302020204030204" pitchFamily="34" charset="0"/>
              </a:rPr>
              <a:t>AUC &gt; 0.80 </a:t>
            </a:r>
            <a:r>
              <a:rPr lang="en-US" sz="1600">
                <a:latin typeface="Calibri Light" panose="020F0302020204030204" pitchFamily="34" charset="0"/>
                <a:cs typeface="Calibri Light" panose="020F0302020204030204" pitchFamily="34" charset="0"/>
              </a:rPr>
              <a:t>usually taken as </a:t>
            </a:r>
            <a:r>
              <a:rPr lang="en-GB" sz="1600">
                <a:latin typeface="Calibri Light" panose="020F0302020204030204" pitchFamily="34" charset="0"/>
                <a:cs typeface="Calibri Light" panose="020F0302020204030204" pitchFamily="34" charset="0"/>
              </a:rPr>
              <a:t>“good” performance.</a:t>
            </a:r>
            <a:endParaRPr lang="en-GB" sz="1600" dirty="0">
              <a:latin typeface="Calibri Light" panose="020F0302020204030204" pitchFamily="34" charset="0"/>
              <a:cs typeface="Calibri Light" panose="020F0302020204030204" pitchFamily="34" charset="0"/>
            </a:endParaRPr>
          </a:p>
        </p:txBody>
      </p:sp>
      <p:pic>
        <p:nvPicPr>
          <p:cNvPr id="5" name="Picture 4">
            <a:extLst>
              <a:ext uri="{FF2B5EF4-FFF2-40B4-BE49-F238E27FC236}">
                <a16:creationId xmlns:a16="http://schemas.microsoft.com/office/drawing/2014/main" id="{32706BB5-910C-88C8-FDEB-53CF235ACD6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04512" y="194230"/>
            <a:ext cx="1267542" cy="1267542"/>
          </a:xfrm>
          <a:prstGeom prst="rect">
            <a:avLst/>
          </a:prstGeom>
        </p:spPr>
      </p:pic>
      <p:pic>
        <p:nvPicPr>
          <p:cNvPr id="15" name="Picture 14">
            <a:extLst>
              <a:ext uri="{FF2B5EF4-FFF2-40B4-BE49-F238E27FC236}">
                <a16:creationId xmlns:a16="http://schemas.microsoft.com/office/drawing/2014/main" id="{C1B12A5A-8C32-4A35-01D9-59BC10144D5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918" r="3152"/>
          <a:stretch/>
        </p:blipFill>
        <p:spPr>
          <a:xfrm>
            <a:off x="6960096" y="1565203"/>
            <a:ext cx="4688275" cy="4564857"/>
          </a:xfrm>
          <a:prstGeom prst="rect">
            <a:avLst/>
          </a:prstGeom>
        </p:spPr>
      </p:pic>
      <p:cxnSp>
        <p:nvCxnSpPr>
          <p:cNvPr id="9" name="Straight Arrow Connector 8">
            <a:extLst>
              <a:ext uri="{FF2B5EF4-FFF2-40B4-BE49-F238E27FC236}">
                <a16:creationId xmlns:a16="http://schemas.microsoft.com/office/drawing/2014/main" id="{70AACC0A-066E-CEA2-52BD-E736E0C97D50}"/>
              </a:ext>
            </a:extLst>
          </p:cNvPr>
          <p:cNvCxnSpPr>
            <a:cxnSpLocks/>
          </p:cNvCxnSpPr>
          <p:nvPr/>
        </p:nvCxnSpPr>
        <p:spPr>
          <a:xfrm flipH="1" flipV="1">
            <a:off x="8737600" y="3933056"/>
            <a:ext cx="886792" cy="288032"/>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6F075D57-16E3-BFC6-9EE7-E476D0A75DD5}"/>
              </a:ext>
            </a:extLst>
          </p:cNvPr>
          <p:cNvSpPr txBox="1"/>
          <p:nvPr/>
        </p:nvSpPr>
        <p:spPr>
          <a:xfrm>
            <a:off x="9473636" y="4103401"/>
            <a:ext cx="1552624" cy="461665"/>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Area under the curve = 0.669</a:t>
            </a:r>
            <a:endParaRPr lang="en-GB" sz="1200">
              <a:latin typeface="Arial" panose="020B0604020202020204" pitchFamily="34" charset="0"/>
              <a:cs typeface="Arial" panose="020B0604020202020204" pitchFamily="34" charset="0"/>
            </a:endParaRPr>
          </a:p>
        </p:txBody>
      </p:sp>
      <p:cxnSp>
        <p:nvCxnSpPr>
          <p:cNvPr id="18" name="Straight Arrow Connector 17">
            <a:extLst>
              <a:ext uri="{FF2B5EF4-FFF2-40B4-BE49-F238E27FC236}">
                <a16:creationId xmlns:a16="http://schemas.microsoft.com/office/drawing/2014/main" id="{14DD2CED-A9E6-2564-6435-A1E9AAE22E1A}"/>
              </a:ext>
            </a:extLst>
          </p:cNvPr>
          <p:cNvCxnSpPr>
            <a:cxnSpLocks/>
          </p:cNvCxnSpPr>
          <p:nvPr/>
        </p:nvCxnSpPr>
        <p:spPr>
          <a:xfrm>
            <a:off x="8688288" y="2538407"/>
            <a:ext cx="144016" cy="530553"/>
          </a:xfrm>
          <a:prstGeom prst="straightConnector1">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1E673FE2-0626-9C0C-AC0C-E99137E47539}"/>
              </a:ext>
            </a:extLst>
          </p:cNvPr>
          <p:cNvSpPr txBox="1"/>
          <p:nvPr/>
        </p:nvSpPr>
        <p:spPr>
          <a:xfrm>
            <a:off x="7911976" y="1962797"/>
            <a:ext cx="1552624" cy="461665"/>
          </a:xfrm>
          <a:prstGeom prst="rect">
            <a:avLst/>
          </a:prstGeom>
          <a:noFill/>
        </p:spPr>
        <p:txBody>
          <a:bodyPr wrap="square" rtlCol="0">
            <a:spAutoFit/>
          </a:bodyPr>
          <a:lstStyle/>
          <a:p>
            <a:pPr algn="ctr"/>
            <a:r>
              <a:rPr lang="en-US" sz="1200">
                <a:latin typeface="Arial" panose="020B0604020202020204" pitchFamily="34" charset="0"/>
                <a:cs typeface="Arial" panose="020B0604020202020204" pitchFamily="34" charset="0"/>
              </a:rPr>
              <a:t>Best trade-off threshold</a:t>
            </a:r>
            <a:endParaRPr lang="en-GB" sz="12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5706078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73</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ROC curves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In R, many packages are available for computing ROC curves, AUC values, and their corresponding (bootstrapped) confidence intervals. For this workshop, I chose the package </a:t>
            </a:r>
            <a:r>
              <a:rPr lang="en-US" sz="1600" dirty="0" err="1">
                <a:latin typeface="Courier New" panose="02070309020205020404" pitchFamily="49" charset="0"/>
                <a:cs typeface="Courier New" panose="02070309020205020404" pitchFamily="49" charset="0"/>
              </a:rPr>
              <a:t>pROC</a:t>
            </a:r>
            <a:r>
              <a:rPr lang="en-US" sz="1600" dirty="0">
                <a:latin typeface="Calibri Light" panose="020F0302020204030204" pitchFamily="34" charset="0"/>
                <a:cs typeface="Calibri Light" panose="020F0302020204030204" pitchFamily="34" charset="0"/>
              </a:rPr>
              <a:t>, which has as primary function </a:t>
            </a:r>
            <a:r>
              <a:rPr lang="en-US" sz="1600" dirty="0">
                <a:latin typeface="Courier New" panose="02070309020205020404" pitchFamily="49" charset="0"/>
                <a:cs typeface="Courier New" panose="02070309020205020404" pitchFamily="49" charset="0"/>
              </a:rPr>
              <a:t>roc</a:t>
            </a:r>
            <a:r>
              <a:rPr lang="en-US" sz="1600" dirty="0">
                <a:latin typeface="Calibri Light" panose="020F0302020204030204" pitchFamily="34" charset="0"/>
                <a:cs typeface="Calibri Light" panose="020F0302020204030204" pitchFamily="34" charset="0"/>
              </a:rPr>
              <a:t>:</a:t>
            </a:r>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cs typeface="Courier New" panose="02070309020205020404" pitchFamily="49" charset="0"/>
              </a:rPr>
              <a:t>	ROC &lt;- roc(</a:t>
            </a:r>
            <a:r>
              <a:rPr lang="en-US" sz="1200" dirty="0" err="1">
                <a:latin typeface="Courier New" panose="02070309020205020404" pitchFamily="49" charset="0"/>
                <a:cs typeface="Courier New" panose="02070309020205020404" pitchFamily="49" charset="0"/>
              </a:rPr>
              <a:t>GOT$Death,predict</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model,type</a:t>
            </a:r>
            <a:r>
              <a:rPr lang="en-US" sz="1200" dirty="0">
                <a:latin typeface="Courier New" panose="02070309020205020404" pitchFamily="49" charset="0"/>
                <a:cs typeface="Courier New" panose="02070309020205020404" pitchFamily="49" charset="0"/>
              </a:rPr>
              <a:t>="response"),plot=TRUE)</a:t>
            </a:r>
          </a:p>
          <a:p>
            <a:pPr marL="0" indent="0">
              <a:buNone/>
            </a:pPr>
            <a:r>
              <a:rPr lang="en-US" sz="1200" dirty="0">
                <a:latin typeface="Courier New" panose="02070309020205020404" pitchFamily="49" charset="0"/>
                <a:cs typeface="Courier New" panose="02070309020205020404" pitchFamily="49" charset="0"/>
              </a:rPr>
              <a:t>	ROC</a:t>
            </a:r>
            <a:endParaRPr lang="en-GB" sz="1200" dirty="0">
              <a:latin typeface="Courier New" panose="02070309020205020404" pitchFamily="49" charset="0"/>
              <a:cs typeface="Courier New" panose="02070309020205020404" pitchFamily="49" charset="0"/>
            </a:endParaRP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The output returns the AUC (with optional 95%CI) and stores the relevant numbers we can use to calculate the optimal trade-off threshold:</a:t>
            </a:r>
          </a:p>
          <a:p>
            <a:endParaRPr lang="en-GB" sz="1600" dirty="0">
              <a:latin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cs typeface="Courier New" panose="02070309020205020404" pitchFamily="49" charset="0"/>
              </a:rPr>
              <a:t>	max(</a:t>
            </a:r>
            <a:r>
              <a:rPr lang="en-US" sz="1200" dirty="0" err="1">
                <a:latin typeface="Courier New" panose="02070309020205020404" pitchFamily="49" charset="0"/>
                <a:cs typeface="Courier New" panose="02070309020205020404" pitchFamily="49" charset="0"/>
              </a:rPr>
              <a:t>ROC$sensitivities</a:t>
            </a:r>
            <a:r>
              <a:rPr lang="en-US" sz="1200" dirty="0">
                <a:latin typeface="Courier New" panose="02070309020205020404" pitchFamily="49" charset="0"/>
                <a:cs typeface="Courier New" panose="02070309020205020404" pitchFamily="49" charset="0"/>
              </a:rPr>
              <a:t>-(1-ROC$specificities))</a:t>
            </a:r>
          </a:p>
          <a:p>
            <a:pPr marL="0" indent="0">
              <a:buNone/>
            </a:pPr>
            <a:r>
              <a:rPr lang="en-US" sz="1200" dirty="0">
                <a:latin typeface="Courier New" panose="02070309020205020404" pitchFamily="49" charset="0"/>
                <a:cs typeface="Courier New" panose="02070309020205020404" pitchFamily="49" charset="0"/>
              </a:rPr>
              <a:t>	best &lt;- </a:t>
            </a:r>
            <a:r>
              <a:rPr lang="en-US" sz="1200" b="1" dirty="0" err="1">
                <a:solidFill>
                  <a:srgbClr val="FF0000"/>
                </a:solidFill>
                <a:latin typeface="Courier New" panose="02070309020205020404" pitchFamily="49" charset="0"/>
                <a:cs typeface="Courier New" panose="02070309020205020404" pitchFamily="49" charset="0"/>
              </a:rPr>
              <a:t>which.max</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ROC$sensitivities</a:t>
            </a:r>
            <a:r>
              <a:rPr lang="en-US" sz="1200" dirty="0">
                <a:latin typeface="Courier New" panose="02070309020205020404" pitchFamily="49" charset="0"/>
                <a:cs typeface="Courier New" panose="02070309020205020404" pitchFamily="49" charset="0"/>
              </a:rPr>
              <a:t>-(1-ROC$specificities))</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ROC$threshold</a:t>
            </a:r>
            <a:r>
              <a:rPr lang="en-US" sz="1200" dirty="0">
                <a:latin typeface="Courier New" panose="02070309020205020404" pitchFamily="49" charset="0"/>
                <a:cs typeface="Courier New" panose="02070309020205020404" pitchFamily="49" charset="0"/>
              </a:rPr>
              <a:t>[best]</a:t>
            </a:r>
          </a:p>
          <a:p>
            <a:pPr marL="0" indent="0">
              <a:buNone/>
            </a:pPr>
            <a:r>
              <a:rPr lang="en-US" sz="1200" dirty="0">
                <a:latin typeface="Courier New" panose="02070309020205020404" pitchFamily="49" charset="0"/>
                <a:cs typeface="Courier New" panose="02070309020205020404" pitchFamily="49" charset="0"/>
              </a:rPr>
              <a:t>	&gt; [1] 0.7176612</a:t>
            </a:r>
            <a:endParaRPr lang="en-GB" sz="1200" dirty="0">
              <a:latin typeface="Courier New" panose="02070309020205020404" pitchFamily="49" charset="0"/>
              <a:cs typeface="Courier New" panose="02070309020205020404" pitchFamily="49" charset="0"/>
            </a:endParaRP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Using the new decision </a:t>
            </a:r>
            <a:r>
              <a:rPr lang="en-GB" sz="1600" dirty="0" err="1">
                <a:latin typeface="Calibri Light" panose="020F0302020204030204" pitchFamily="34" charset="0"/>
                <a:cs typeface="Calibri Light" panose="020F0302020204030204" pitchFamily="34" charset="0"/>
              </a:rPr>
              <a:t>cutoff</a:t>
            </a:r>
            <a:r>
              <a:rPr lang="en-GB" sz="1600" dirty="0">
                <a:latin typeface="Calibri Light" panose="020F0302020204030204" pitchFamily="34" charset="0"/>
                <a:cs typeface="Calibri Light" panose="020F0302020204030204" pitchFamily="34" charset="0"/>
              </a:rPr>
              <a:t>, we can reclassify our predictions and cross-tabulate them against the observed responses. This yields a better balance of true negatives and true positives, with a slightly improved MCC coefficient, </a:t>
            </a:r>
            <a:r>
              <a:rPr lang="en-GB" sz="1600" i="1" dirty="0">
                <a:latin typeface="Calibri Light" panose="020F0302020204030204" pitchFamily="34" charset="0"/>
                <a:cs typeface="Calibri Light" panose="020F0302020204030204" pitchFamily="34" charset="0"/>
              </a:rPr>
              <a:t>MCC</a:t>
            </a:r>
            <a:r>
              <a:rPr lang="en-GB" sz="1600" dirty="0">
                <a:latin typeface="Calibri Light" panose="020F0302020204030204" pitchFamily="34" charset="0"/>
                <a:cs typeface="Calibri Light" panose="020F0302020204030204" pitchFamily="34" charset="0"/>
              </a:rPr>
              <a:t> = 24.8%.</a:t>
            </a:r>
          </a:p>
        </p:txBody>
      </p:sp>
      <p:sp>
        <p:nvSpPr>
          <p:cNvPr id="5" name="TextBox 4">
            <a:extLst>
              <a:ext uri="{FF2B5EF4-FFF2-40B4-BE49-F238E27FC236}">
                <a16:creationId xmlns:a16="http://schemas.microsoft.com/office/drawing/2014/main" id="{EB56A174-8F8B-B004-7ACD-383E7EF59C32}"/>
              </a:ext>
            </a:extLst>
          </p:cNvPr>
          <p:cNvSpPr txBox="1"/>
          <p:nvPr/>
        </p:nvSpPr>
        <p:spPr>
          <a:xfrm>
            <a:off x="8112224" y="4254187"/>
            <a:ext cx="2304256" cy="830997"/>
          </a:xfrm>
          <a:prstGeom prst="rect">
            <a:avLst/>
          </a:prstGeom>
          <a:ln>
            <a:solidFill>
              <a:schemeClr val="tx1">
                <a:lumMod val="50000"/>
                <a:lumOff val="50000"/>
              </a:schemeClr>
            </a:solidFill>
            <a:prstDash val="dash"/>
          </a:ln>
        </p:spPr>
        <p:txBody>
          <a:bodyPr wrap="square">
            <a:spAutoFit/>
          </a:bodyPr>
          <a:lstStyle>
            <a:defPPr>
              <a:defRPr lang="en-US"/>
            </a:defPPr>
            <a:lvl1pPr>
              <a:defRPr sz="1200" b="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a:t>             Death</a:t>
            </a:r>
          </a:p>
          <a:p>
            <a:r>
              <a:rPr lang="en-GB"/>
              <a:t>Predicted_ROC No Yes</a:t>
            </a:r>
          </a:p>
          <a:p>
            <a:r>
              <a:rPr lang="en-GB"/>
              <a:t>          No  46  63</a:t>
            </a:r>
          </a:p>
          <a:p>
            <a:r>
              <a:rPr lang="en-GB"/>
              <a:t>          Yes 19  80</a:t>
            </a:r>
          </a:p>
        </p:txBody>
      </p:sp>
      <p:cxnSp>
        <p:nvCxnSpPr>
          <p:cNvPr id="6" name="Straight Connector 5">
            <a:extLst>
              <a:ext uri="{FF2B5EF4-FFF2-40B4-BE49-F238E27FC236}">
                <a16:creationId xmlns:a16="http://schemas.microsoft.com/office/drawing/2014/main" id="{F8D8B08D-8055-62CD-0C9E-F9CC4B78DB58}"/>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C114AAF9-6DD5-D93F-6418-A95C6BAC88E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283536934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74</a:t>
            </a:fld>
            <a:endParaRPr lang="en-GB"/>
          </a:p>
        </p:txBody>
      </p:sp>
      <p:pic>
        <p:nvPicPr>
          <p:cNvPr id="8" name="Picture 7">
            <a:extLst>
              <a:ext uri="{FF2B5EF4-FFF2-40B4-BE49-F238E27FC236}">
                <a16:creationId xmlns:a16="http://schemas.microsoft.com/office/drawing/2014/main" id="{E3307D38-C66E-F827-A027-397EFD7B5A49}"/>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3287688" y="836712"/>
            <a:ext cx="5616624" cy="5616624"/>
          </a:xfrm>
          <a:prstGeom prst="rect">
            <a:avLst/>
          </a:prstGeom>
        </p:spPr>
      </p:pic>
      <p:sp>
        <p:nvSpPr>
          <p:cNvPr id="9" name="TextBox 8">
            <a:extLst>
              <a:ext uri="{FF2B5EF4-FFF2-40B4-BE49-F238E27FC236}">
                <a16:creationId xmlns:a16="http://schemas.microsoft.com/office/drawing/2014/main" id="{2FA062F5-3CF3-DDA6-2F80-FA38610712B1}"/>
              </a:ext>
            </a:extLst>
          </p:cNvPr>
          <p:cNvSpPr txBox="1"/>
          <p:nvPr/>
        </p:nvSpPr>
        <p:spPr>
          <a:xfrm>
            <a:off x="3498183" y="260648"/>
            <a:ext cx="5195653" cy="400110"/>
          </a:xfrm>
          <a:prstGeom prst="rect">
            <a:avLst/>
          </a:prstGeom>
          <a:noFill/>
        </p:spPr>
        <p:txBody>
          <a:bodyPr wrap="none" rtlCol="0">
            <a:spAutoFit/>
          </a:bodyPr>
          <a:lstStyle/>
          <a:p>
            <a:pPr algn="ctr"/>
            <a:r>
              <a:rPr lang="en-US" sz="2000" b="1" dirty="0">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rPr>
              <a:t>Receiving Operator Characteristic curve</a:t>
            </a:r>
            <a:endParaRPr lang="en-GB" sz="2000" b="1" dirty="0">
              <a:solidFill>
                <a:schemeClr val="accent1">
                  <a:lumMod val="75000"/>
                </a:schemeClr>
              </a:solidFill>
              <a:latin typeface="Century Gothic" panose="020B0502020202020204" pitchFamily="34" charset="0"/>
              <a:ea typeface="Verdana" panose="020B0604030504040204" pitchFamily="34" charset="0"/>
              <a:cs typeface="Calibri Light" panose="020F0302020204030204" pitchFamily="34" charset="0"/>
            </a:endParaRPr>
          </a:p>
        </p:txBody>
      </p:sp>
    </p:spTree>
    <p:extLst>
      <p:ext uri="{BB962C8B-B14F-4D97-AF65-F5344CB8AC3E}">
        <p14:creationId xmlns:p14="http://schemas.microsoft.com/office/powerpoint/2010/main" val="144892720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75</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Comparative fit</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GB" sz="1600" dirty="0">
                <a:latin typeface="Calibri Light" panose="020F0302020204030204" pitchFamily="34" charset="0"/>
                <a:cs typeface="Calibri Light" panose="020F0302020204030204" pitchFamily="34" charset="0"/>
              </a:rPr>
              <a:t>The preceding shows that quantifying the performance of a single model can be ambiguous without a reference. For this reason, </a:t>
            </a:r>
            <a:r>
              <a:rPr lang="en-GB" sz="1600" dirty="0">
                <a:solidFill>
                  <a:srgbClr val="0070C0"/>
                </a:solidFill>
                <a:latin typeface="Calibri Light" panose="020F0302020204030204" pitchFamily="34" charset="0"/>
                <a:cs typeface="Calibri Light" panose="020F0302020204030204" pitchFamily="34" charset="0"/>
              </a:rPr>
              <a:t>comparing multiple models is often recommended</a:t>
            </a:r>
            <a:r>
              <a:rPr lang="en-GB" sz="1600" dirty="0">
                <a:latin typeface="Calibri Light" panose="020F0302020204030204" pitchFamily="34" charset="0"/>
                <a:cs typeface="Calibri Light" panose="020F0302020204030204" pitchFamily="34" charset="0"/>
              </a:rPr>
              <a:t>. This should include at the very least the intercept-only model as a worst-case baseline.</a:t>
            </a:r>
          </a:p>
          <a:p>
            <a:endParaRPr lang="en-GB" sz="1600" dirty="0">
              <a:latin typeface="Calibri Light" panose="020F0302020204030204" pitchFamily="34" charset="0"/>
              <a:cs typeface="Calibri Light" panose="020F0302020204030204" pitchFamily="34" charset="0"/>
            </a:endParaRPr>
          </a:p>
          <a:p>
            <a:r>
              <a:rPr lang="en-GB" sz="1600" dirty="0">
                <a:latin typeface="Calibri Light" panose="020F0302020204030204" pitchFamily="34" charset="0"/>
                <a:cs typeface="Calibri Light" panose="020F0302020204030204" pitchFamily="34" charset="0"/>
              </a:rPr>
              <a:t>Comparative fit also introduces information criteria (AIC, BIC) which quantify the relative evidence of one model versus another (like Bayes factors). For both criteria</a:t>
            </a:r>
            <a:r>
              <a:rPr lang="en-GB" sz="1600" dirty="0">
                <a:solidFill>
                  <a:srgbClr val="0070C0"/>
                </a:solidFill>
                <a:latin typeface="Calibri Light" panose="020F0302020204030204" pitchFamily="34" charset="0"/>
                <a:cs typeface="Calibri Light" panose="020F0302020204030204" pitchFamily="34" charset="0"/>
              </a:rPr>
              <a:t>, one prefers the model that minimizes its value within a margin of 2 points</a:t>
            </a:r>
            <a:r>
              <a:rPr lang="en-GB" sz="1600" dirty="0">
                <a:latin typeface="Calibri Light" panose="020F0302020204030204" pitchFamily="34" charset="0"/>
                <a:cs typeface="Calibri Light" panose="020F0302020204030204" pitchFamily="34" charset="0"/>
              </a:rPr>
              <a:t>. BIC penalizes models for redundant parameters more harshly.</a:t>
            </a:r>
          </a:p>
          <a:p>
            <a:endParaRPr lang="en-GB" sz="1600" dirty="0">
              <a:latin typeface="Calibri Light" panose="020F0302020204030204" pitchFamily="34" charset="0"/>
              <a:cs typeface="Calibri Light" panose="020F0302020204030204" pitchFamily="34" charset="0"/>
            </a:endParaRPr>
          </a:p>
          <a:p>
            <a:endParaRPr lang="en-GB" sz="1600" dirty="0">
              <a:latin typeface="Calibri Light" panose="020F0302020204030204" pitchFamily="34" charset="0"/>
              <a:cs typeface="Calibri Light" panose="020F0302020204030204" pitchFamily="34" charset="0"/>
            </a:endParaRPr>
          </a:p>
        </p:txBody>
      </p:sp>
      <p:graphicFrame>
        <p:nvGraphicFramePr>
          <p:cNvPr id="5" name="Table 4">
            <a:extLst>
              <a:ext uri="{FF2B5EF4-FFF2-40B4-BE49-F238E27FC236}">
                <a16:creationId xmlns:a16="http://schemas.microsoft.com/office/drawing/2014/main" id="{8F359C19-522C-6A01-238C-E5A73A82DA92}"/>
              </a:ext>
            </a:extLst>
          </p:cNvPr>
          <p:cNvGraphicFramePr>
            <a:graphicFrameLocks noGrp="1"/>
          </p:cNvGraphicFramePr>
          <p:nvPr>
            <p:extLst>
              <p:ext uri="{D42A27DB-BD31-4B8C-83A1-F6EECF244321}">
                <p14:modId xmlns:p14="http://schemas.microsoft.com/office/powerpoint/2010/main" val="2952305746"/>
              </p:ext>
            </p:extLst>
          </p:nvPr>
        </p:nvGraphicFramePr>
        <p:xfrm>
          <a:off x="2279576" y="3850627"/>
          <a:ext cx="6120088" cy="2505724"/>
        </p:xfrm>
        <a:graphic>
          <a:graphicData uri="http://schemas.openxmlformats.org/drawingml/2006/table">
            <a:tbl>
              <a:tblPr firstRow="1" bandRow="1">
                <a:tableStyleId>{5C22544A-7EE6-4342-B048-85BDC9FD1C3A}</a:tableStyleId>
              </a:tblPr>
              <a:tblGrid>
                <a:gridCol w="1483657">
                  <a:extLst>
                    <a:ext uri="{9D8B030D-6E8A-4147-A177-3AD203B41FA5}">
                      <a16:colId xmlns:a16="http://schemas.microsoft.com/office/drawing/2014/main" val="20000"/>
                    </a:ext>
                  </a:extLst>
                </a:gridCol>
                <a:gridCol w="1545477">
                  <a:extLst>
                    <a:ext uri="{9D8B030D-6E8A-4147-A177-3AD203B41FA5}">
                      <a16:colId xmlns:a16="http://schemas.microsoft.com/office/drawing/2014/main" val="20001"/>
                    </a:ext>
                  </a:extLst>
                </a:gridCol>
                <a:gridCol w="1545477">
                  <a:extLst>
                    <a:ext uri="{9D8B030D-6E8A-4147-A177-3AD203B41FA5}">
                      <a16:colId xmlns:a16="http://schemas.microsoft.com/office/drawing/2014/main" val="562458208"/>
                    </a:ext>
                  </a:extLst>
                </a:gridCol>
                <a:gridCol w="1545477">
                  <a:extLst>
                    <a:ext uri="{9D8B030D-6E8A-4147-A177-3AD203B41FA5}">
                      <a16:colId xmlns:a16="http://schemas.microsoft.com/office/drawing/2014/main" val="4112008652"/>
                    </a:ext>
                  </a:extLst>
                </a:gridCol>
              </a:tblGrid>
              <a:tr h="298019">
                <a:tc>
                  <a:txBody>
                    <a:bodyPr/>
                    <a:lstStyle/>
                    <a:p>
                      <a:r>
                        <a:rPr lang="fr-CH" sz="1400">
                          <a:latin typeface="Calibri Light" panose="020F0302020204030204" pitchFamily="34" charset="0"/>
                          <a:cs typeface="Calibri Light" panose="020F0302020204030204" pitchFamily="34" charset="0"/>
                        </a:rPr>
                        <a:t>Measure</a:t>
                      </a:r>
                      <a:endParaRPr lang="en-GB" sz="14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fr-CH" sz="1400">
                          <a:latin typeface="Calibri Light" panose="020F0302020204030204" pitchFamily="34" charset="0"/>
                          <a:cs typeface="Calibri Light" panose="020F0302020204030204" pitchFamily="34" charset="0"/>
                        </a:rPr>
                        <a:t>Full model</a:t>
                      </a:r>
                      <a:endParaRPr lang="en-GB" sz="14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en-US" sz="1400">
                          <a:latin typeface="Calibri Light" panose="020F0302020204030204" pitchFamily="34" charset="0"/>
                          <a:cs typeface="Calibri Light" panose="020F0302020204030204" pitchFamily="34" charset="0"/>
                        </a:rPr>
                        <a:t>Intercept-only</a:t>
                      </a:r>
                      <a:endParaRPr lang="en-GB" sz="14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en-GB" sz="1400" dirty="0">
                          <a:latin typeface="Calibri Light" panose="020F0302020204030204" pitchFamily="34" charset="0"/>
                          <a:cs typeface="Calibri Light" panose="020F0302020204030204" pitchFamily="34" charset="0"/>
                        </a:rPr>
                        <a:t>Random</a:t>
                      </a:r>
                    </a:p>
                  </a:txBody>
                  <a:tcPr anchor="ctr">
                    <a:solidFill>
                      <a:schemeClr val="accent1">
                        <a:lumMod val="75000"/>
                      </a:schemeClr>
                    </a:solidFill>
                  </a:tcPr>
                </a:tc>
                <a:extLst>
                  <a:ext uri="{0D108BD9-81ED-4DB2-BD59-A6C34878D82A}">
                    <a16:rowId xmlns:a16="http://schemas.microsoft.com/office/drawing/2014/main" val="10000"/>
                  </a:ext>
                </a:extLst>
              </a:tr>
              <a:tr h="372124">
                <a:tc>
                  <a:txBody>
                    <a:bodyPr/>
                    <a:lstStyle/>
                    <a:p>
                      <a:r>
                        <a:rPr lang="fr-CH" sz="1400">
                          <a:latin typeface="Calibri Light" panose="020F0302020204030204" pitchFamily="34" charset="0"/>
                          <a:cs typeface="Calibri Light" panose="020F0302020204030204" pitchFamily="34" charset="0"/>
                        </a:rPr>
                        <a:t>Accuracy</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68.8%</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68.8%</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GB" sz="1400" dirty="0">
                          <a:latin typeface="Calibri Light" panose="020F0302020204030204" pitchFamily="34" charset="0"/>
                          <a:cs typeface="Calibri Light" panose="020F0302020204030204" pitchFamily="34" charset="0"/>
                        </a:rPr>
                        <a:t>54.8%</a:t>
                      </a:r>
                    </a:p>
                  </a:txBody>
                  <a:tcPr anchor="ctr">
                    <a:solidFill>
                      <a:schemeClr val="bg1">
                        <a:lumMod val="95000"/>
                      </a:schemeClr>
                    </a:solidFill>
                  </a:tcPr>
                </a:tc>
                <a:extLst>
                  <a:ext uri="{0D108BD9-81ED-4DB2-BD59-A6C34878D82A}">
                    <a16:rowId xmlns:a16="http://schemas.microsoft.com/office/drawing/2014/main" val="10001"/>
                  </a:ext>
                </a:extLst>
              </a:tr>
              <a:tr h="298019">
                <a:tc>
                  <a:txBody>
                    <a:bodyPr/>
                    <a:lstStyle/>
                    <a:p>
                      <a:r>
                        <a:rPr lang="en-US" sz="1400">
                          <a:latin typeface="Calibri Light" panose="020F0302020204030204" pitchFamily="34" charset="0"/>
                          <a:cs typeface="Calibri Light" panose="020F0302020204030204" pitchFamily="34" charset="0"/>
                        </a:rPr>
                        <a:t>F1</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44.5%</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dirty="0">
                          <a:latin typeface="Calibri Light" panose="020F0302020204030204" pitchFamily="34" charset="0"/>
                          <a:cs typeface="Calibri Light" panose="020F0302020204030204" pitchFamily="34" charset="0"/>
                        </a:rPr>
                        <a:t>81.4%</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GB" sz="1400" dirty="0">
                          <a:latin typeface="Calibri Light" panose="020F0302020204030204" pitchFamily="34" charset="0"/>
                          <a:cs typeface="Calibri Light" panose="020F0302020204030204" pitchFamily="34" charset="0"/>
                        </a:rPr>
                        <a:t>61.8%</a:t>
                      </a:r>
                    </a:p>
                  </a:txBody>
                  <a:tcPr anchor="ctr">
                    <a:solidFill>
                      <a:schemeClr val="bg1">
                        <a:lumMod val="95000"/>
                      </a:schemeClr>
                    </a:solidFill>
                  </a:tcPr>
                </a:tc>
                <a:extLst>
                  <a:ext uri="{0D108BD9-81ED-4DB2-BD59-A6C34878D82A}">
                    <a16:rowId xmlns:a16="http://schemas.microsoft.com/office/drawing/2014/main" val="10002"/>
                  </a:ext>
                </a:extLst>
              </a:tr>
              <a:tr h="298019">
                <a:tc>
                  <a:txBody>
                    <a:bodyPr/>
                    <a:lstStyle/>
                    <a:p>
                      <a:r>
                        <a:rPr lang="en-US" sz="1400">
                          <a:latin typeface="Calibri Light" panose="020F0302020204030204" pitchFamily="34" charset="0"/>
                          <a:cs typeface="Calibri Light" panose="020F0302020204030204" pitchFamily="34" charset="0"/>
                        </a:rPr>
                        <a:t>MCC / Phi</a:t>
                      </a:r>
                      <a:endParaRPr lang="en-GB" sz="1400">
                        <a:latin typeface="Calibri Light" panose="020F0302020204030204" pitchFamily="34" charset="0"/>
                        <a:cs typeface="Calibri Light" panose="020F0302020204030204" pitchFamily="34" charset="0"/>
                      </a:endParaRPr>
                    </a:p>
                  </a:txBody>
                  <a:tcPr anchor="ctr">
                    <a:lnB w="12700" cmpd="sng">
                      <a:noFill/>
                    </a:lnB>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13.9%</a:t>
                      </a:r>
                      <a:endParaRPr lang="en-GB" sz="1400">
                        <a:latin typeface="Calibri Light" panose="020F0302020204030204" pitchFamily="34" charset="0"/>
                        <a:cs typeface="Calibri Light" panose="020F0302020204030204" pitchFamily="34" charset="0"/>
                      </a:endParaRPr>
                    </a:p>
                  </a:txBody>
                  <a:tcPr anchor="ctr">
                    <a:lnB w="12700" cmpd="sng">
                      <a:noFill/>
                    </a:lnB>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0.0%</a:t>
                      </a:r>
                      <a:endParaRPr lang="en-GB" sz="1400">
                        <a:latin typeface="Calibri Light" panose="020F0302020204030204" pitchFamily="34" charset="0"/>
                        <a:cs typeface="Calibri Light" panose="020F0302020204030204" pitchFamily="34" charset="0"/>
                      </a:endParaRPr>
                    </a:p>
                  </a:txBody>
                  <a:tcPr anchor="ctr">
                    <a:lnB w="12700" cmpd="sng">
                      <a:noFill/>
                    </a:lnB>
                    <a:solidFill>
                      <a:schemeClr val="bg1">
                        <a:lumMod val="95000"/>
                      </a:schemeClr>
                    </a:solidFill>
                  </a:tcPr>
                </a:tc>
                <a:tc>
                  <a:txBody>
                    <a:bodyPr/>
                    <a:lstStyle/>
                    <a:p>
                      <a:pPr algn="ctr"/>
                      <a:r>
                        <a:rPr lang="en-GB" sz="1400" dirty="0">
                          <a:latin typeface="Calibri Light" panose="020F0302020204030204" pitchFamily="34" charset="0"/>
                          <a:cs typeface="Calibri Light" panose="020F0302020204030204" pitchFamily="34" charset="0"/>
                        </a:rPr>
                        <a:t>10.8%</a:t>
                      </a:r>
                    </a:p>
                  </a:txBody>
                  <a:tcPr anchor="ctr">
                    <a:lnB w="12700" cmpd="sng">
                      <a:noFill/>
                    </a:lnB>
                    <a:solidFill>
                      <a:schemeClr val="bg1">
                        <a:lumMod val="95000"/>
                      </a:schemeClr>
                    </a:solidFill>
                  </a:tcPr>
                </a:tc>
                <a:extLst>
                  <a:ext uri="{0D108BD9-81ED-4DB2-BD59-A6C34878D82A}">
                    <a16:rowId xmlns:a16="http://schemas.microsoft.com/office/drawing/2014/main" val="10003"/>
                  </a:ext>
                </a:extLst>
              </a:tr>
              <a:tr h="298019">
                <a:tc>
                  <a:txBody>
                    <a:bodyPr/>
                    <a:lstStyle/>
                    <a:p>
                      <a:r>
                        <a:rPr lang="en-US" sz="1400">
                          <a:latin typeface="Calibri Light" panose="020F0302020204030204" pitchFamily="34" charset="0"/>
                          <a:cs typeface="Calibri Light" panose="020F0302020204030204" pitchFamily="34" charset="0"/>
                        </a:rPr>
                        <a:t>AUC</a:t>
                      </a:r>
                      <a:endParaRPr lang="en-GB" sz="1400" i="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66.9%</a:t>
                      </a:r>
                      <a:endParaRPr lang="en-GB" sz="140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sz="1400" dirty="0">
                          <a:latin typeface="Calibri Light" panose="020F0302020204030204" pitchFamily="34" charset="0"/>
                          <a:cs typeface="Calibri Light" panose="020F0302020204030204" pitchFamily="34" charset="0"/>
                        </a:rPr>
                        <a:t>50.0%</a:t>
                      </a:r>
                      <a:endParaRPr lang="en-GB" sz="1400" dirty="0">
                        <a:latin typeface="Calibri Light" panose="020F0302020204030204" pitchFamily="34" charset="0"/>
                        <a:cs typeface="Calibri Light" panose="020F0302020204030204" pitchFamily="34" charset="0"/>
                      </a:endParaRPr>
                    </a:p>
                  </a:txBody>
                  <a:tcPr anchor="ctr">
                    <a:lnL w="12700" cmpd="sng">
                      <a:noFill/>
                    </a:lnL>
                    <a:lnR w="12700" cmpd="sng">
                      <a:noFill/>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GB" sz="1400" dirty="0">
                          <a:latin typeface="Calibri Light" panose="020F0302020204030204" pitchFamily="34" charset="0"/>
                          <a:cs typeface="Calibri Light" panose="020F0302020204030204" pitchFamily="34" charset="0"/>
                        </a:rPr>
                        <a:t>58.5%</a:t>
                      </a:r>
                    </a:p>
                  </a:txBody>
                  <a:tcPr anchor="ctr">
                    <a:lnL w="12700" cmpd="sng">
                      <a:noFill/>
                    </a:lnL>
                    <a:lnR w="12700" cmpd="sng">
                      <a:noFill/>
                    </a:lnR>
                    <a:lnT w="12700" cmpd="sng">
                      <a:noFill/>
                    </a:lnT>
                    <a:lnB w="12700" cap="flat" cmpd="sng" algn="ctr">
                      <a:noFill/>
                      <a:prstDash val="sysDot"/>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004"/>
                  </a:ext>
                </a:extLst>
              </a:tr>
              <a:tr h="298019">
                <a:tc>
                  <a:txBody>
                    <a:bodyPr/>
                    <a:lstStyle/>
                    <a:p>
                      <a:r>
                        <a:rPr lang="en-US" sz="1400">
                          <a:latin typeface="Calibri Light" panose="020F0302020204030204" pitchFamily="34" charset="0"/>
                          <a:cs typeface="Calibri Light" panose="020F0302020204030204" pitchFamily="34" charset="0"/>
                        </a:rPr>
                        <a:t>Cohen's </a:t>
                      </a:r>
                      <a:r>
                        <a:rPr lang="en-US" sz="1400" i="0">
                          <a:latin typeface="Calibri Light" panose="020F0302020204030204" pitchFamily="34" charset="0"/>
                          <a:cs typeface="Calibri Light" panose="020F0302020204030204" pitchFamily="34" charset="0"/>
                        </a:rPr>
                        <a:t>Kappa</a:t>
                      </a:r>
                      <a:endParaRPr lang="en-GB" sz="1400" i="0">
                        <a:latin typeface="Calibri Light" panose="020F0302020204030204" pitchFamily="34" charset="0"/>
                        <a:cs typeface="Calibri Light" panose="020F0302020204030204" pitchFamily="34" charset="0"/>
                      </a:endParaRPr>
                    </a:p>
                  </a:txBody>
                  <a:tcPr anchor="ct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11.3%</a:t>
                      </a:r>
                      <a:endParaRPr lang="en-GB" sz="1400">
                        <a:latin typeface="Calibri Light" panose="020F0302020204030204" pitchFamily="34" charset="0"/>
                        <a:cs typeface="Calibri Light" panose="020F0302020204030204" pitchFamily="34" charset="0"/>
                      </a:endParaRPr>
                    </a:p>
                  </a:txBody>
                  <a:tcPr anchor="ct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0.0%</a:t>
                      </a:r>
                      <a:endParaRPr lang="en-GB" sz="1400">
                        <a:latin typeface="Calibri Light" panose="020F0302020204030204" pitchFamily="34" charset="0"/>
                        <a:cs typeface="Calibri Light" panose="020F0302020204030204" pitchFamily="34" charset="0"/>
                      </a:endParaRPr>
                    </a:p>
                  </a:txBody>
                  <a:tcPr anchor="ct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tc>
                  <a:txBody>
                    <a:bodyPr/>
                    <a:lstStyle/>
                    <a:p>
                      <a:pPr algn="ctr"/>
                      <a:r>
                        <a:rPr lang="en-GB" sz="1400" dirty="0">
                          <a:latin typeface="Calibri Light" panose="020F0302020204030204" pitchFamily="34" charset="0"/>
                          <a:cs typeface="Calibri Light" panose="020F0302020204030204" pitchFamily="34" charset="0"/>
                        </a:rPr>
                        <a:t>9.9%</a:t>
                      </a:r>
                    </a:p>
                  </a:txBody>
                  <a:tcPr anchor="ctr">
                    <a:lnT w="12700" cap="flat" cmpd="sng" algn="ctr">
                      <a:noFill/>
                      <a:prstDash val="sysDot"/>
                      <a:round/>
                      <a:headEnd type="none" w="med" len="med"/>
                      <a:tailEnd type="none" w="med" len="med"/>
                    </a:lnT>
                    <a:lnB w="12700" cap="flat" cmpd="sng" algn="ctr">
                      <a:solidFill>
                        <a:schemeClr val="tx1"/>
                      </a:solidFill>
                      <a:prstDash val="sysDot"/>
                      <a:round/>
                      <a:headEnd type="none" w="med" len="med"/>
                      <a:tailEnd type="none" w="med" len="med"/>
                    </a:lnB>
                    <a:solidFill>
                      <a:schemeClr val="bg1">
                        <a:lumMod val="95000"/>
                      </a:schemeClr>
                    </a:solidFill>
                  </a:tcPr>
                </a:tc>
                <a:extLst>
                  <a:ext uri="{0D108BD9-81ED-4DB2-BD59-A6C34878D82A}">
                    <a16:rowId xmlns:a16="http://schemas.microsoft.com/office/drawing/2014/main" val="3278554932"/>
                  </a:ext>
                </a:extLst>
              </a:tr>
              <a:tr h="298019">
                <a:tc>
                  <a:txBody>
                    <a:bodyPr/>
                    <a:lstStyle/>
                    <a:p>
                      <a:r>
                        <a:rPr lang="en-US" sz="1400">
                          <a:latin typeface="Calibri Light" panose="020F0302020204030204" pitchFamily="34" charset="0"/>
                          <a:cs typeface="Calibri Light" panose="020F0302020204030204" pitchFamily="34" charset="0"/>
                        </a:rPr>
                        <a:t>AIC</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264.2</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260.4</a:t>
                      </a:r>
                      <a:endParaRPr lang="en-GB" sz="1400">
                        <a:latin typeface="Calibri Light" panose="020F0302020204030204" pitchFamily="34" charset="0"/>
                        <a:cs typeface="Calibri Light" panose="020F0302020204030204" pitchFamily="34" charset="0"/>
                      </a:endParaRPr>
                    </a:p>
                  </a:txBody>
                  <a:tcPr anchor="ctr">
                    <a:lnT w="12700" cap="flat" cmpd="sng" algn="ctr">
                      <a:solidFill>
                        <a:schemeClr val="tx1"/>
                      </a:solidFill>
                      <a:prstDash val="sysDot"/>
                      <a:round/>
                      <a:headEnd type="none" w="med" len="med"/>
                      <a:tailEnd type="none" w="med" len="med"/>
                    </a:lnT>
                    <a:solidFill>
                      <a:schemeClr val="bg1">
                        <a:lumMod val="95000"/>
                      </a:schemeClr>
                    </a:solidFill>
                  </a:tcPr>
                </a:tc>
                <a:tc>
                  <a:txBody>
                    <a:bodyPr/>
                    <a:lstStyle/>
                    <a:p>
                      <a:pPr algn="ctr"/>
                      <a:r>
                        <a:rPr lang="en-GB" sz="1400" dirty="0">
                          <a:latin typeface="Calibri Light" panose="020F0302020204030204" pitchFamily="34" charset="0"/>
                          <a:cs typeface="Calibri Light" panose="020F0302020204030204" pitchFamily="34" charset="0"/>
                        </a:rPr>
                        <a:t>286.0</a:t>
                      </a:r>
                    </a:p>
                  </a:txBody>
                  <a:tcPr anchor="ctr">
                    <a:lnT w="12700" cap="flat" cmpd="sng" algn="ctr">
                      <a:solidFill>
                        <a:schemeClr val="tx1"/>
                      </a:solidFill>
                      <a:prstDash val="sysDot"/>
                      <a:round/>
                      <a:headEnd type="none" w="med" len="med"/>
                      <a:tailEnd type="none" w="med" len="med"/>
                    </a:lnT>
                    <a:solidFill>
                      <a:schemeClr val="bg1">
                        <a:lumMod val="95000"/>
                      </a:schemeClr>
                    </a:solidFill>
                  </a:tcPr>
                </a:tc>
                <a:extLst>
                  <a:ext uri="{0D108BD9-81ED-4DB2-BD59-A6C34878D82A}">
                    <a16:rowId xmlns:a16="http://schemas.microsoft.com/office/drawing/2014/main" val="10005"/>
                  </a:ext>
                </a:extLst>
              </a:tr>
              <a:tr h="298019">
                <a:tc>
                  <a:txBody>
                    <a:bodyPr/>
                    <a:lstStyle/>
                    <a:p>
                      <a:r>
                        <a:rPr lang="en-US" sz="1400">
                          <a:latin typeface="Calibri Light" panose="020F0302020204030204" pitchFamily="34" charset="0"/>
                          <a:cs typeface="Calibri Light" panose="020F0302020204030204" pitchFamily="34" charset="0"/>
                        </a:rPr>
                        <a:t>BIC</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a:latin typeface="Calibri Light" panose="020F0302020204030204" pitchFamily="34" charset="0"/>
                          <a:cs typeface="Calibri Light" panose="020F0302020204030204" pitchFamily="34" charset="0"/>
                        </a:rPr>
                        <a:t>300.9</a:t>
                      </a:r>
                      <a:endParaRPr lang="en-GB" sz="14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US" sz="1400" dirty="0">
                          <a:latin typeface="Calibri Light" panose="020F0302020204030204" pitchFamily="34" charset="0"/>
                          <a:cs typeface="Calibri Light" panose="020F0302020204030204" pitchFamily="34" charset="0"/>
                        </a:rPr>
                        <a:t>263.7</a:t>
                      </a:r>
                      <a:endParaRPr lang="en-GB" sz="14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en-GB" sz="1400" dirty="0">
                          <a:latin typeface="Calibri Light" panose="020F0302020204030204" pitchFamily="34" charset="0"/>
                          <a:cs typeface="Calibri Light" panose="020F0302020204030204" pitchFamily="34" charset="0"/>
                        </a:rPr>
                        <a:t>289.4</a:t>
                      </a:r>
                    </a:p>
                  </a:txBody>
                  <a:tcPr anchor="ctr">
                    <a:solidFill>
                      <a:schemeClr val="bg1">
                        <a:lumMod val="95000"/>
                      </a:schemeClr>
                    </a:solidFill>
                  </a:tcPr>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386507712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76</a:t>
            </a:fld>
            <a:endParaRPr lang="en-GB"/>
          </a:p>
        </p:txBody>
      </p: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Goodness-of-fit in R</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In R a number of functions are available to quantify </a:t>
            </a:r>
            <a:r>
              <a:rPr lang="en-US" sz="1600">
                <a:latin typeface="Calibri Light" panose="020F0302020204030204" pitchFamily="34" charset="0"/>
                <a:cs typeface="Calibri Light" panose="020F0302020204030204" pitchFamily="34" charset="0"/>
              </a:rPr>
              <a:t>goodness-of-fit. As shown, the package </a:t>
            </a:r>
            <a:r>
              <a:rPr lang="en-US" sz="1600">
                <a:latin typeface="Courier New" panose="02070309020205020404" pitchFamily="49" charset="0"/>
                <a:cs typeface="Courier New" panose="02070309020205020404" pitchFamily="49" charset="0"/>
              </a:rPr>
              <a:t>pROC</a:t>
            </a:r>
            <a:r>
              <a:rPr lang="en-US" sz="1600">
                <a:latin typeface="Calibri Light" panose="020F0302020204030204" pitchFamily="34" charset="0"/>
                <a:cs typeface="Calibri Light" panose="020F0302020204030204" pitchFamily="34" charset="0"/>
              </a:rPr>
              <a:t> can be used for ROC curves and AUC. </a:t>
            </a:r>
            <a:r>
              <a:rPr lang="en-US" sz="1600" dirty="0" err="1">
                <a:latin typeface="Courier New" panose="02070309020205020404" pitchFamily="49" charset="0"/>
                <a:cs typeface="Courier New" panose="02070309020205020404" pitchFamily="49" charset="0"/>
              </a:rPr>
              <a:t>Assocs</a:t>
            </a:r>
            <a:r>
              <a:rPr lang="en-US" sz="1600" dirty="0">
                <a:latin typeface="Calibri Light" panose="020F0302020204030204" pitchFamily="34" charset="0"/>
                <a:cs typeface="Calibri Light" panose="020F0302020204030204" pitchFamily="34" charset="0"/>
              </a:rPr>
              <a:t> from </a:t>
            </a:r>
            <a:r>
              <a:rPr lang="en-US" sz="1600" dirty="0" err="1">
                <a:latin typeface="Courier New" panose="02070309020205020404" pitchFamily="49" charset="0"/>
                <a:cs typeface="Courier New" panose="02070309020205020404" pitchFamily="49" charset="0"/>
              </a:rPr>
              <a:t>DescTools</a:t>
            </a:r>
            <a:r>
              <a:rPr lang="en-US" sz="1600" dirty="0">
                <a:latin typeface="Calibri Light" panose="020F0302020204030204" pitchFamily="34" charset="0"/>
                <a:cs typeface="Calibri Light" panose="020F0302020204030204" pitchFamily="34" charset="0"/>
              </a:rPr>
              <a:t> remains handy for collecting a number of different association measures, including MCC and Cramer's V. For the latter, a 95%CI is even reported.</a:t>
            </a:r>
          </a:p>
          <a:p>
            <a:endParaRPr lang="en-US" sz="1600" dirty="0">
              <a:latin typeface="Calibri Light" panose="020F0302020204030204" pitchFamily="34" charset="0"/>
              <a:cs typeface="Calibri Light" panose="020F0302020204030204" pitchFamily="34" charset="0"/>
            </a:endParaRPr>
          </a:p>
          <a:p>
            <a:r>
              <a:rPr lang="fr-CH" sz="1600" dirty="0">
                <a:latin typeface="Calibri Light" panose="020F0302020204030204" pitchFamily="34" charset="0"/>
                <a:cs typeface="Calibri Light" panose="020F0302020204030204" pitchFamily="34" charset="0"/>
              </a:rPr>
              <a:t>For MCC, I </a:t>
            </a:r>
            <a:r>
              <a:rPr lang="fr-CH" sz="1600" dirty="0" err="1">
                <a:latin typeface="Calibri Light" panose="020F0302020204030204" pitchFamily="34" charset="0"/>
                <a:cs typeface="Calibri Light" panose="020F0302020204030204" pitchFamily="34" charset="0"/>
              </a:rPr>
              <a:t>also</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provide</a:t>
            </a:r>
            <a:r>
              <a:rPr lang="fr-CH" sz="1600" dirty="0">
                <a:latin typeface="Calibri Light" panose="020F0302020204030204" pitchFamily="34" charset="0"/>
                <a:cs typeface="Calibri Light" panose="020F0302020204030204" pitchFamily="34" charset="0"/>
              </a:rPr>
              <a:t> a custom script </a:t>
            </a:r>
            <a:r>
              <a:rPr lang="fr-CH" sz="1600" dirty="0" err="1">
                <a:latin typeface="Calibri Light" panose="020F0302020204030204" pitchFamily="34" charset="0"/>
                <a:cs typeface="Calibri Light" panose="020F0302020204030204" pitchFamily="34" charset="0"/>
              </a:rPr>
              <a:t>that</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generalizes</a:t>
            </a:r>
            <a:r>
              <a:rPr lang="fr-CH" sz="1600" dirty="0">
                <a:latin typeface="Calibri Light" panose="020F0302020204030204" pitchFamily="34" charset="0"/>
                <a:cs typeface="Calibri Light" panose="020F0302020204030204" pitchFamily="34" charset="0"/>
              </a:rPr>
              <a:t> to </a:t>
            </a:r>
            <a:r>
              <a:rPr lang="fr-CH" sz="1600" dirty="0" err="1">
                <a:latin typeface="Calibri Light" panose="020F0302020204030204" pitchFamily="34" charset="0"/>
                <a:cs typeface="Calibri Light" panose="020F0302020204030204" pitchFamily="34" charset="0"/>
              </a:rPr>
              <a:t>any</a:t>
            </a:r>
            <a:r>
              <a:rPr lang="fr-CH" sz="1600" dirty="0">
                <a:latin typeface="Calibri Light" panose="020F0302020204030204" pitchFamily="34" charset="0"/>
                <a:cs typeface="Calibri Light" panose="020F0302020204030204" pitchFamily="34" charset="0"/>
              </a:rPr>
              <a:t> </a:t>
            </a:r>
            <a:r>
              <a:rPr lang="fr-CH" sz="1600" i="1" dirty="0">
                <a:latin typeface="Calibri Light" panose="020F0302020204030204" pitchFamily="34" charset="0"/>
                <a:cs typeface="Calibri Light" panose="020F0302020204030204" pitchFamily="34" charset="0"/>
              </a:rPr>
              <a:t>K </a:t>
            </a:r>
            <a:r>
              <a:rPr lang="fr-CH" sz="1600" dirty="0">
                <a:latin typeface="Calibri Light" panose="020F0302020204030204" pitchFamily="34" charset="0"/>
                <a:cs typeface="Calibri Light" panose="020F0302020204030204" pitchFamily="34" charset="0"/>
              </a:rPr>
              <a:t>× </a:t>
            </a:r>
            <a:r>
              <a:rPr lang="fr-CH" sz="1600" i="1" dirty="0">
                <a:latin typeface="Calibri Light" panose="020F0302020204030204" pitchFamily="34" charset="0"/>
                <a:cs typeface="Calibri Light" panose="020F0302020204030204" pitchFamily="34" charset="0"/>
              </a:rPr>
              <a:t>K</a:t>
            </a:r>
            <a:r>
              <a:rPr lang="fr-CH" sz="1600" dirty="0">
                <a:latin typeface="Calibri Light" panose="020F0302020204030204" pitchFamily="34" charset="0"/>
                <a:cs typeface="Calibri Light" panose="020F0302020204030204" pitchFamily="34" charset="0"/>
              </a:rPr>
              <a:t> confusion matrix (e.g., </a:t>
            </a:r>
            <a:r>
              <a:rPr lang="fr-CH" sz="1600" dirty="0" err="1">
                <a:latin typeface="Calibri Light" panose="020F0302020204030204" pitchFamily="34" charset="0"/>
                <a:cs typeface="Calibri Light" panose="020F0302020204030204" pitchFamily="34" charset="0"/>
              </a:rPr>
              <a:t>multiclass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prediction</a:t>
            </a:r>
            <a:r>
              <a:rPr lang="fr-CH" sz="1600" dirty="0">
                <a:latin typeface="Calibri Light" panose="020F0302020204030204" pitchFamily="34" charset="0"/>
                <a:cs typeface="Calibri Light" panose="020F0302020204030204" pitchFamily="34" charset="0"/>
              </a:rPr>
              <a:t>). The </a:t>
            </a:r>
            <a:r>
              <a:rPr lang="fr-CH" sz="1600" dirty="0" err="1">
                <a:latin typeface="Calibri Light" panose="020F0302020204030204" pitchFamily="34" charset="0"/>
                <a:cs typeface="Calibri Light" panose="020F0302020204030204" pitchFamily="34" charset="0"/>
              </a:rPr>
              <a:t>function</a:t>
            </a:r>
            <a:r>
              <a:rPr lang="fr-CH" sz="1600" dirty="0">
                <a:latin typeface="Calibri Light" panose="020F0302020204030204" pitchFamily="34" charset="0"/>
                <a:cs typeface="Calibri Light" panose="020F0302020204030204" pitchFamily="34" charset="0"/>
              </a:rPr>
              <a:t> </a:t>
            </a:r>
            <a:r>
              <a:rPr lang="fr-CH" sz="1600" dirty="0">
                <a:latin typeface="Courier New" panose="02070309020205020404" pitchFamily="49" charset="0"/>
                <a:cs typeface="Courier New" panose="02070309020205020404" pitchFamily="49" charset="0"/>
              </a:rPr>
              <a:t>MCC</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will</a:t>
            </a:r>
            <a:r>
              <a:rPr lang="fr-CH" sz="1600" dirty="0">
                <a:latin typeface="Calibri Light" panose="020F0302020204030204" pitchFamily="34" charset="0"/>
                <a:cs typeface="Calibri Light" panose="020F0302020204030204" pitchFamily="34" charset="0"/>
              </a:rPr>
              <a:t> return the matrix of </a:t>
            </a:r>
            <a:r>
              <a:rPr lang="fr-CH" sz="1600" dirty="0" err="1">
                <a:latin typeface="Calibri Light" panose="020F0302020204030204" pitchFamily="34" charset="0"/>
                <a:cs typeface="Calibri Light" panose="020F0302020204030204" pitchFamily="34" charset="0"/>
              </a:rPr>
              <a:t>pairwise</a:t>
            </a:r>
            <a:r>
              <a:rPr lang="fr-CH" sz="1600" dirty="0">
                <a:latin typeface="Calibri Light" panose="020F0302020204030204" pitchFamily="34" charset="0"/>
                <a:cs typeface="Calibri Light" panose="020F0302020204030204" pitchFamily="34" charset="0"/>
              </a:rPr>
              <a:t> MCC values.</a:t>
            </a:r>
          </a:p>
          <a:p>
            <a:endParaRPr lang="fr-CH" sz="1600" dirty="0">
              <a:latin typeface="Calibri Light" panose="020F0302020204030204" pitchFamily="34" charset="0"/>
              <a:cs typeface="Calibri Light" panose="020F0302020204030204" pitchFamily="34" charset="0"/>
            </a:endParaRPr>
          </a:p>
          <a:p>
            <a:r>
              <a:rPr lang="fr-CH" sz="1600" dirty="0">
                <a:latin typeface="Calibri Light" panose="020F0302020204030204" pitchFamily="34" charset="0"/>
                <a:cs typeface="Calibri Light" panose="020F0302020204030204" pitchFamily="34" charset="0"/>
              </a:rPr>
              <a:t>Information </a:t>
            </a:r>
            <a:r>
              <a:rPr lang="fr-CH" sz="1600" dirty="0" err="1">
                <a:latin typeface="Calibri Light" panose="020F0302020204030204" pitchFamily="34" charset="0"/>
                <a:cs typeface="Calibri Light" panose="020F0302020204030204" pitchFamily="34" charset="0"/>
              </a:rPr>
              <a:t>criteria</a:t>
            </a:r>
            <a:r>
              <a:rPr lang="fr-CH" sz="1600" dirty="0">
                <a:latin typeface="Calibri Light" panose="020F0302020204030204" pitchFamily="34" charset="0"/>
                <a:cs typeface="Calibri Light" panose="020F0302020204030204" pitchFamily="34" charset="0"/>
              </a:rPr>
              <a:t> can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calculated</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using</a:t>
            </a:r>
            <a:r>
              <a:rPr lang="fr-CH" sz="1600" dirty="0">
                <a:latin typeface="Calibri Light" panose="020F0302020204030204" pitchFamily="34" charset="0"/>
                <a:cs typeface="Calibri Light" panose="020F0302020204030204" pitchFamily="34" charset="0"/>
              </a:rPr>
              <a:t> the base </a:t>
            </a:r>
            <a:r>
              <a:rPr lang="fr-CH" sz="1600" dirty="0">
                <a:latin typeface="Courier New" panose="02070309020205020404" pitchFamily="49" charset="0"/>
                <a:cs typeface="Courier New" panose="02070309020205020404" pitchFamily="49" charset="0"/>
              </a:rPr>
              <a:t>AIC</a:t>
            </a:r>
            <a:r>
              <a:rPr lang="fr-CH" sz="1600" dirty="0">
                <a:latin typeface="Calibri Light" panose="020F0302020204030204" pitchFamily="34" charset="0"/>
                <a:cs typeface="Calibri Light" panose="020F0302020204030204" pitchFamily="34" charset="0"/>
              </a:rPr>
              <a:t> and </a:t>
            </a:r>
            <a:r>
              <a:rPr lang="fr-CH" sz="1600" dirty="0">
                <a:latin typeface="Courier New" panose="02070309020205020404" pitchFamily="49" charset="0"/>
                <a:cs typeface="Courier New" panose="02070309020205020404" pitchFamily="49" charset="0"/>
              </a:rPr>
              <a:t>BIC</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functions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These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functions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need</a:t>
            </a:r>
            <a:r>
              <a:rPr lang="fr-CH" sz="1600" dirty="0">
                <a:latin typeface="Calibri Light" panose="020F0302020204030204" pitchFamily="34" charset="0"/>
                <a:cs typeface="Calibri Light" panose="020F0302020204030204" pitchFamily="34" charset="0"/>
              </a:rPr>
              <a:t> to </a:t>
            </a:r>
            <a:r>
              <a:rPr lang="fr-CH" sz="1600" dirty="0" err="1">
                <a:latin typeface="Calibri Light" panose="020F0302020204030204" pitchFamily="34" charset="0"/>
                <a:cs typeface="Calibri Light" panose="020F0302020204030204" pitchFamily="34" charset="0"/>
              </a:rPr>
              <a:t>be</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applied</a:t>
            </a:r>
            <a:r>
              <a:rPr lang="fr-CH" sz="1600" dirty="0">
                <a:latin typeface="Calibri Light" panose="020F0302020204030204" pitchFamily="34" charset="0"/>
                <a:cs typeface="Calibri Light" panose="020F0302020204030204" pitchFamily="34" charset="0"/>
              </a:rPr>
              <a:t> to model </a:t>
            </a:r>
            <a:r>
              <a:rPr lang="fr-CH" sz="1600" dirty="0" err="1">
                <a:latin typeface="Calibri Light" panose="020F0302020204030204" pitchFamily="34" charset="0"/>
                <a:cs typeface="Calibri Light" panose="020F0302020204030204" pitchFamily="34" charset="0"/>
              </a:rPr>
              <a:t>objects</a:t>
            </a:r>
            <a:r>
              <a:rPr lang="fr-CH" sz="1600" dirty="0">
                <a:latin typeface="Calibri Light" panose="020F0302020204030204" pitchFamily="34" charset="0"/>
                <a:cs typeface="Calibri Light" panose="020F0302020204030204" pitchFamily="34" charset="0"/>
              </a:rPr>
              <a:t>, </a:t>
            </a:r>
            <a:r>
              <a:rPr lang="fr-CH" sz="1600" dirty="0" err="1">
                <a:latin typeface="Calibri Light" panose="020F0302020204030204" pitchFamily="34" charset="0"/>
                <a:cs typeface="Calibri Light" panose="020F0302020204030204" pitchFamily="34" charset="0"/>
              </a:rPr>
              <a:t>however</a:t>
            </a:r>
            <a:r>
              <a:rPr lang="fr-CH" sz="1600" dirty="0">
                <a:latin typeface="Calibri Light" panose="020F0302020204030204" pitchFamily="34" charset="0"/>
                <a:cs typeface="Calibri Light" panose="020F0302020204030204" pitchFamily="34" charset="0"/>
              </a:rPr>
              <a:t>, not confusion </a:t>
            </a:r>
            <a:r>
              <a:rPr lang="fr-CH" sz="1600">
                <a:latin typeface="Calibri Light" panose="020F0302020204030204" pitchFamily="34" charset="0"/>
                <a:cs typeface="Calibri Light" panose="020F0302020204030204" pitchFamily="34" charset="0"/>
              </a:rPr>
              <a:t>tables!</a:t>
            </a:r>
          </a:p>
          <a:p>
            <a:endParaRPr lang="fr-CH" sz="1600">
              <a:latin typeface="Calibri Light" panose="020F0302020204030204" pitchFamily="34" charset="0"/>
              <a:cs typeface="Calibri Light" panose="020F0302020204030204" pitchFamily="34" charset="0"/>
            </a:endParaRPr>
          </a:p>
          <a:p>
            <a:r>
              <a:rPr lang="fr-CH" sz="1600">
                <a:latin typeface="Calibri Light" panose="020F0302020204030204" pitchFamily="34" charset="0"/>
                <a:cs typeface="Calibri Light" panose="020F0302020204030204" pitchFamily="34" charset="0"/>
              </a:rPr>
              <a:t>In addition, a number of tests and measures are available that quantify </a:t>
            </a:r>
            <a:r>
              <a:rPr lang="fr-CH" sz="1600">
                <a:solidFill>
                  <a:srgbClr val="0070C0"/>
                </a:solidFill>
                <a:latin typeface="Calibri Light" panose="020F0302020204030204" pitchFamily="34" charset="0"/>
                <a:cs typeface="Calibri Light" panose="020F0302020204030204" pitchFamily="34" charset="0"/>
              </a:rPr>
              <a:t>strength of agreement </a:t>
            </a:r>
            <a:r>
              <a:rPr lang="fr-CH" sz="1600">
                <a:latin typeface="Calibri Light" panose="020F0302020204030204" pitchFamily="34" charset="0"/>
                <a:cs typeface="Calibri Light" panose="020F0302020204030204" pitchFamily="34" charset="0"/>
              </a:rPr>
              <a:t>in confusion tables (e.g., rater agreement). We will discuss these further in Part III, when dealing with paired categorical data.</a:t>
            </a:r>
            <a:endParaRPr lang="fr-CH" sz="1600" dirty="0">
              <a:latin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cs typeface="Calibri Light" panose="020F0302020204030204" pitchFamily="34" charset="0"/>
            </a:endParaRPr>
          </a:p>
        </p:txBody>
      </p:sp>
      <p:cxnSp>
        <p:nvCxnSpPr>
          <p:cNvPr id="3" name="Straight Connector 2">
            <a:extLst>
              <a:ext uri="{FF2B5EF4-FFF2-40B4-BE49-F238E27FC236}">
                <a16:creationId xmlns:a16="http://schemas.microsoft.com/office/drawing/2014/main" id="{CF06D3C0-5179-CC3E-7F95-5C23D92B761E}"/>
              </a:ext>
            </a:extLst>
          </p:cNvPr>
          <p:cNvCxnSpPr>
            <a:cxnSpLocks/>
          </p:cNvCxnSpPr>
          <p:nvPr/>
        </p:nvCxnSpPr>
        <p:spPr>
          <a:xfrm>
            <a:off x="335360" y="1124744"/>
            <a:ext cx="1044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356908B-AA67-DD55-DC10-6DAE8C81B461}"/>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10848528" y="194157"/>
            <a:ext cx="1099402" cy="1099402"/>
          </a:xfrm>
          <a:prstGeom prst="rect">
            <a:avLst/>
          </a:prstGeom>
        </p:spPr>
      </p:pic>
    </p:spTree>
    <p:extLst>
      <p:ext uri="{BB962C8B-B14F-4D97-AF65-F5344CB8AC3E}">
        <p14:creationId xmlns:p14="http://schemas.microsoft.com/office/powerpoint/2010/main" val="116361000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a:solidFill>
                  <a:schemeClr val="tx2">
                    <a:lumMod val="75000"/>
                  </a:schemeClr>
                </a:solidFill>
                <a:latin typeface="Tw Cen MT" panose="020B0602020104020603" pitchFamily="34" charset="0"/>
              </a:rPr>
              <a:t>2. Binary logistic regression</a:t>
            </a:r>
            <a:endParaRPr lang="en-GB" sz="2800" b="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B053FE56-E95B-4F0A-A599-814602743235}"/>
              </a:ext>
            </a:extLst>
          </p:cNvPr>
          <p:cNvSpPr txBox="1"/>
          <p:nvPr/>
        </p:nvSpPr>
        <p:spPr>
          <a:xfrm>
            <a:off x="3996623" y="4119462"/>
            <a:ext cx="4198778" cy="461665"/>
          </a:xfrm>
          <a:prstGeom prst="rect">
            <a:avLst/>
          </a:prstGeom>
          <a:noFill/>
        </p:spPr>
        <p:txBody>
          <a:bodyPr wrap="none" rtlCol="0">
            <a:spAutoFit/>
          </a:bodyPr>
          <a:lstStyle/>
          <a:p>
            <a:pPr algn="ctr"/>
            <a:r>
              <a:rPr lang="en-GB" sz="2400" i="1">
                <a:solidFill>
                  <a:schemeClr val="bg2">
                    <a:lumMod val="50000"/>
                  </a:schemeClr>
                </a:solidFill>
                <a:latin typeface="Tw Cen MT" panose="020B0602020104020603" pitchFamily="34" charset="0"/>
              </a:rPr>
              <a:t>E. Extensions to logistic regression</a:t>
            </a:r>
            <a:endParaRPr lang="en-GB" sz="2400" i="1" dirty="0">
              <a:solidFill>
                <a:schemeClr val="bg2">
                  <a:lumMod val="50000"/>
                </a:schemeClr>
              </a:solidFill>
              <a:latin typeface="Tw Cen MT" panose="020B0602020104020603" pitchFamily="34" charset="0"/>
            </a:endParaRPr>
          </a:p>
        </p:txBody>
      </p:sp>
      <p:sp>
        <p:nvSpPr>
          <p:cNvPr id="3" name="Slide Number Placeholder 2">
            <a:extLst>
              <a:ext uri="{FF2B5EF4-FFF2-40B4-BE49-F238E27FC236}">
                <a16:creationId xmlns:a16="http://schemas.microsoft.com/office/drawing/2014/main" id="{26980DDD-BE53-4F46-BA9E-90C60CBE9D5F}"/>
              </a:ext>
            </a:extLst>
          </p:cNvPr>
          <p:cNvSpPr>
            <a:spLocks noGrp="1"/>
          </p:cNvSpPr>
          <p:nvPr>
            <p:ph type="sldNum" sz="quarter" idx="12"/>
          </p:nvPr>
        </p:nvSpPr>
        <p:spPr/>
        <p:txBody>
          <a:bodyPr/>
          <a:lstStyle/>
          <a:p>
            <a:fld id="{C1FDBBE5-22A6-4526-9CE2-8F57881DBE87}" type="slidenum">
              <a:rPr lang="en-GB" smtClean="0"/>
              <a:t>77</a:t>
            </a:fld>
            <a:endParaRPr lang="en-GB"/>
          </a:p>
        </p:txBody>
      </p:sp>
    </p:spTree>
    <p:extLst>
      <p:ext uri="{BB962C8B-B14F-4D97-AF65-F5344CB8AC3E}">
        <p14:creationId xmlns:p14="http://schemas.microsoft.com/office/powerpoint/2010/main" val="1504004348"/>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78</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LR and machine learning</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cs typeface="Calibri Light" panose="020F0302020204030204" pitchFamily="34" charset="0"/>
              </a:rPr>
              <a:t>The preceding material has hinted occasionally at the use of logistic regression as a machine learner (ML). Indeed it can be used for that purpose as another so-called </a:t>
            </a:r>
            <a:r>
              <a:rPr lang="en-GB" sz="160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“classifier”</a:t>
            </a:r>
            <a:r>
              <a:rPr lang="en-US" sz="1600">
                <a:latin typeface="Calibri Light" panose="020F0302020204030204" pitchFamily="34" charset="0"/>
                <a:cs typeface="Calibri Light" panose="020F0302020204030204" pitchFamily="34" charset="0"/>
              </a:rPr>
              <a:t>, i.e., a model that predicts a categorical DV from a set of IVs.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ML is best understood just another type of data analysis, with simply different names for familiar concepts:</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fr-CH" sz="12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graphicFrame>
        <p:nvGraphicFramePr>
          <p:cNvPr id="3" name="Table 2">
            <a:extLst>
              <a:ext uri="{FF2B5EF4-FFF2-40B4-BE49-F238E27FC236}">
                <a16:creationId xmlns:a16="http://schemas.microsoft.com/office/drawing/2014/main" id="{6B90F670-C057-6287-C621-69FF1D75909E}"/>
              </a:ext>
            </a:extLst>
          </p:cNvPr>
          <p:cNvGraphicFramePr>
            <a:graphicFrameLocks noGrp="1"/>
          </p:cNvGraphicFramePr>
          <p:nvPr>
            <p:extLst>
              <p:ext uri="{D42A27DB-BD31-4B8C-83A1-F6EECF244321}">
                <p14:modId xmlns:p14="http://schemas.microsoft.com/office/powerpoint/2010/main" val="961690025"/>
              </p:ext>
            </p:extLst>
          </p:nvPr>
        </p:nvGraphicFramePr>
        <p:xfrm>
          <a:off x="1631505" y="3426903"/>
          <a:ext cx="7991809" cy="2960959"/>
        </p:xfrm>
        <a:graphic>
          <a:graphicData uri="http://schemas.openxmlformats.org/drawingml/2006/table">
            <a:tbl>
              <a:tblPr firstRow="1" bandRow="1">
                <a:tableStyleId>{5C22544A-7EE6-4342-B048-85BDC9FD1C3A}</a:tableStyleId>
              </a:tblPr>
              <a:tblGrid>
                <a:gridCol w="2052000">
                  <a:extLst>
                    <a:ext uri="{9D8B030D-6E8A-4147-A177-3AD203B41FA5}">
                      <a16:colId xmlns:a16="http://schemas.microsoft.com/office/drawing/2014/main" val="20000"/>
                    </a:ext>
                  </a:extLst>
                </a:gridCol>
                <a:gridCol w="2878052">
                  <a:extLst>
                    <a:ext uri="{9D8B030D-6E8A-4147-A177-3AD203B41FA5}">
                      <a16:colId xmlns:a16="http://schemas.microsoft.com/office/drawing/2014/main" val="20001"/>
                    </a:ext>
                  </a:extLst>
                </a:gridCol>
                <a:gridCol w="3061757">
                  <a:extLst>
                    <a:ext uri="{9D8B030D-6E8A-4147-A177-3AD203B41FA5}">
                      <a16:colId xmlns:a16="http://schemas.microsoft.com/office/drawing/2014/main" val="20002"/>
                    </a:ext>
                  </a:extLst>
                </a:gridCol>
              </a:tblGrid>
              <a:tr h="262504">
                <a:tc>
                  <a:txBody>
                    <a:bodyPr/>
                    <a:lstStyle/>
                    <a:p>
                      <a:r>
                        <a:rPr lang="fr-CH" sz="1200">
                          <a:latin typeface="Calibri Light" panose="020F0302020204030204" pitchFamily="34" charset="0"/>
                          <a:cs typeface="Calibri Light" panose="020F0302020204030204" pitchFamily="34" charset="0"/>
                        </a:rPr>
                        <a:t>Concept</a:t>
                      </a:r>
                      <a:endParaRPr lang="en-GB" sz="12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fr-CH" sz="1200" baseline="0">
                          <a:latin typeface="Calibri Light" panose="020F0302020204030204" pitchFamily="34" charset="0"/>
                          <a:cs typeface="Calibri Light" panose="020F0302020204030204" pitchFamily="34" charset="0"/>
                        </a:rPr>
                        <a:t>Traditional regression term</a:t>
                      </a:r>
                      <a:endParaRPr lang="en-GB" sz="12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tc>
                  <a:txBody>
                    <a:bodyPr/>
                    <a:lstStyle/>
                    <a:p>
                      <a:pPr algn="ctr"/>
                      <a:r>
                        <a:rPr lang="fr-CH" sz="1200">
                          <a:latin typeface="Calibri Light" panose="020F0302020204030204" pitchFamily="34" charset="0"/>
                          <a:cs typeface="Calibri Light" panose="020F0302020204030204" pitchFamily="34" charset="0"/>
                        </a:rPr>
                        <a:t>Machine learning term</a:t>
                      </a:r>
                      <a:endParaRPr lang="en-GB" sz="1200">
                        <a:latin typeface="Calibri Light" panose="020F0302020204030204" pitchFamily="34" charset="0"/>
                        <a:cs typeface="Calibri Light" panose="020F0302020204030204" pitchFamily="34" charset="0"/>
                      </a:endParaRPr>
                    </a:p>
                  </a:txBody>
                  <a:tcPr anchor="ctr">
                    <a:solidFill>
                      <a:schemeClr val="accent1">
                        <a:lumMod val="75000"/>
                      </a:schemeClr>
                    </a:solidFill>
                  </a:tcPr>
                </a:tc>
                <a:extLst>
                  <a:ext uri="{0D108BD9-81ED-4DB2-BD59-A6C34878D82A}">
                    <a16:rowId xmlns:a16="http://schemas.microsoft.com/office/drawing/2014/main" val="10000"/>
                  </a:ext>
                </a:extLst>
              </a:tr>
              <a:tr h="315575">
                <a:tc>
                  <a:txBody>
                    <a:bodyPr/>
                    <a:lstStyle/>
                    <a:p>
                      <a:r>
                        <a:rPr lang="fr-CH" sz="1200" b="1">
                          <a:latin typeface="Calibri Light" panose="020F0302020204030204" pitchFamily="34" charset="0"/>
                          <a:cs typeface="Calibri Light" panose="020F0302020204030204" pitchFamily="34" charset="0"/>
                        </a:rPr>
                        <a:t>Data</a:t>
                      </a:r>
                      <a:endParaRPr lang="en-GB" sz="12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200">
                          <a:latin typeface="Calibri Light" panose="020F0302020204030204" pitchFamily="34" charset="0"/>
                          <a:cs typeface="Calibri Light" panose="020F0302020204030204" pitchFamily="34" charset="0"/>
                        </a:rPr>
                        <a:t>Observations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Cases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1"/>
                  </a:ext>
                </a:extLst>
              </a:tr>
              <a:tr h="315575">
                <a:tc>
                  <a:txBody>
                    <a:bodyPr/>
                    <a:lstStyle/>
                    <a:p>
                      <a:r>
                        <a:rPr lang="fr-CH" sz="1200" b="1" i="1">
                          <a:latin typeface="Calibri Light" panose="020F0302020204030204" pitchFamily="34" charset="0"/>
                          <a:cs typeface="Calibri Light" panose="020F0302020204030204" pitchFamily="34" charset="0"/>
                        </a:rPr>
                        <a:t>Y</a:t>
                      </a:r>
                      <a:r>
                        <a:rPr lang="fr-CH" sz="1200" b="1">
                          <a:latin typeface="Calibri Light" panose="020F0302020204030204" pitchFamily="34" charset="0"/>
                          <a:cs typeface="Calibri Light" panose="020F0302020204030204" pitchFamily="34" charset="0"/>
                        </a:rPr>
                        <a:t> variables</a:t>
                      </a:r>
                      <a:endParaRPr lang="en-GB" sz="12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200">
                          <a:latin typeface="Calibri Light" panose="020F0302020204030204" pitchFamily="34" charset="0"/>
                          <a:cs typeface="Calibri Light" panose="020F0302020204030204" pitchFamily="34" charset="0"/>
                        </a:rPr>
                        <a:t>Dependents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dirty="0" err="1">
                          <a:latin typeface="Calibri Light" panose="020F0302020204030204" pitchFamily="34" charset="0"/>
                          <a:cs typeface="Calibri Light" panose="020F0302020204030204" pitchFamily="34" charset="0"/>
                        </a:rPr>
                        <a:t>Responses</a:t>
                      </a:r>
                      <a:r>
                        <a:rPr lang="fr-CH" sz="1200" dirty="0">
                          <a:latin typeface="Calibri Light" panose="020F0302020204030204" pitchFamily="34" charset="0"/>
                          <a:cs typeface="Calibri Light" panose="020F0302020204030204" pitchFamily="34" charset="0"/>
                        </a:rPr>
                        <a:t> / </a:t>
                      </a:r>
                      <a:r>
                        <a:rPr lang="fr-CH" sz="1200" dirty="0" err="1">
                          <a:latin typeface="Calibri Light" panose="020F0302020204030204" pitchFamily="34" charset="0"/>
                          <a:cs typeface="Calibri Light" panose="020F0302020204030204" pitchFamily="34" charset="0"/>
                        </a:rPr>
                        <a:t>Targets</a:t>
                      </a:r>
                      <a:r>
                        <a:rPr lang="fr-CH" sz="1200" dirty="0">
                          <a:latin typeface="Calibri Light" panose="020F0302020204030204" pitchFamily="34" charset="0"/>
                          <a:cs typeface="Calibri Light" panose="020F0302020204030204" pitchFamily="34" charset="0"/>
                        </a:rPr>
                        <a:t> / </a:t>
                      </a:r>
                      <a:r>
                        <a:rPr lang="fr-CH" sz="1200" dirty="0" err="1">
                          <a:solidFill>
                            <a:srgbClr val="C00000"/>
                          </a:solidFill>
                          <a:latin typeface="Calibri Light" panose="020F0302020204030204" pitchFamily="34" charset="0"/>
                          <a:cs typeface="Calibri Light" panose="020F0302020204030204" pitchFamily="34" charset="0"/>
                        </a:rPr>
                        <a:t>Outcomes</a:t>
                      </a:r>
                      <a:endParaRPr lang="en-GB" sz="1200" dirty="0">
                        <a:solidFill>
                          <a:srgbClr val="C00000"/>
                        </a:solidFill>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2"/>
                  </a:ext>
                </a:extLst>
              </a:tr>
              <a:tr h="325782">
                <a:tc>
                  <a:txBody>
                    <a:bodyPr/>
                    <a:lstStyle/>
                    <a:p>
                      <a:r>
                        <a:rPr lang="fr-CH" sz="1200" b="1" i="1">
                          <a:latin typeface="Calibri Light" panose="020F0302020204030204" pitchFamily="34" charset="0"/>
                          <a:cs typeface="Calibri Light" panose="020F0302020204030204" pitchFamily="34" charset="0"/>
                        </a:rPr>
                        <a:t>X</a:t>
                      </a:r>
                      <a:r>
                        <a:rPr lang="fr-CH" sz="1200" b="1">
                          <a:latin typeface="Calibri Light" panose="020F0302020204030204" pitchFamily="34" charset="0"/>
                          <a:cs typeface="Calibri Light" panose="020F0302020204030204" pitchFamily="34" charset="0"/>
                        </a:rPr>
                        <a:t> variables</a:t>
                      </a:r>
                      <a:endParaRPr lang="en-GB" sz="12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200" dirty="0" err="1">
                          <a:latin typeface="Calibri Light" panose="020F0302020204030204" pitchFamily="34" charset="0"/>
                          <a:cs typeface="Calibri Light" panose="020F0302020204030204" pitchFamily="34" charset="0"/>
                        </a:rPr>
                        <a:t>Independents</a:t>
                      </a:r>
                      <a:r>
                        <a:rPr lang="fr-CH" sz="1200" dirty="0">
                          <a:latin typeface="Calibri Light" panose="020F0302020204030204" pitchFamily="34" charset="0"/>
                          <a:cs typeface="Calibri Light" panose="020F0302020204030204" pitchFamily="34" charset="0"/>
                        </a:rPr>
                        <a:t> / </a:t>
                      </a:r>
                      <a:r>
                        <a:rPr lang="fr-CH" sz="1200" dirty="0" err="1">
                          <a:solidFill>
                            <a:srgbClr val="C00000"/>
                          </a:solidFill>
                          <a:latin typeface="Calibri Light" panose="020F0302020204030204" pitchFamily="34" charset="0"/>
                          <a:cs typeface="Calibri Light" panose="020F0302020204030204" pitchFamily="34" charset="0"/>
                        </a:rPr>
                        <a:t>Predictors</a:t>
                      </a:r>
                      <a:r>
                        <a:rPr lang="fr-CH" sz="1200" dirty="0">
                          <a:latin typeface="Calibri Light" panose="020F0302020204030204" pitchFamily="34" charset="0"/>
                          <a:cs typeface="Calibri Light" panose="020F0302020204030204" pitchFamily="34" charset="0"/>
                        </a:rPr>
                        <a:t> / </a:t>
                      </a:r>
                      <a:r>
                        <a:rPr lang="fr-CH" sz="1200" dirty="0" err="1">
                          <a:latin typeface="Calibri Light" panose="020F0302020204030204" pitchFamily="34" charset="0"/>
                          <a:cs typeface="Calibri Light" panose="020F0302020204030204" pitchFamily="34" charset="0"/>
                        </a:rPr>
                        <a:t>Regressors</a:t>
                      </a:r>
                      <a:endParaRPr lang="en-GB" sz="12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dirty="0" err="1">
                          <a:solidFill>
                            <a:srgbClr val="C00000"/>
                          </a:solidFill>
                          <a:latin typeface="Calibri Light" panose="020F0302020204030204" pitchFamily="34" charset="0"/>
                          <a:cs typeface="Calibri Light" panose="020F0302020204030204" pitchFamily="34" charset="0"/>
                        </a:rPr>
                        <a:t>Features</a:t>
                      </a:r>
                      <a:r>
                        <a:rPr lang="fr-CH" sz="1200" dirty="0">
                          <a:latin typeface="Calibri Light" panose="020F0302020204030204" pitchFamily="34" charset="0"/>
                          <a:cs typeface="Calibri Light" panose="020F0302020204030204" pitchFamily="34" charset="0"/>
                        </a:rPr>
                        <a:t> / Inputs</a:t>
                      </a:r>
                      <a:endParaRPr lang="en-GB" sz="12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3"/>
                  </a:ext>
                </a:extLst>
              </a:tr>
              <a:tr h="315575">
                <a:tc>
                  <a:txBody>
                    <a:bodyPr/>
                    <a:lstStyle/>
                    <a:p>
                      <a:r>
                        <a:rPr lang="fr-CH" sz="1200" b="1">
                          <a:latin typeface="Calibri Light" panose="020F0302020204030204" pitchFamily="34" charset="0"/>
                          <a:cs typeface="Calibri Light" panose="020F0302020204030204" pitchFamily="34" charset="0"/>
                        </a:rPr>
                        <a:t>Parameters</a:t>
                      </a:r>
                      <a:endParaRPr lang="en-GB" sz="12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200">
                          <a:latin typeface="Calibri Light" panose="020F0302020204030204" pitchFamily="34" charset="0"/>
                          <a:cs typeface="Calibri Light" panose="020F0302020204030204" pitchFamily="34" charset="0"/>
                        </a:rPr>
                        <a:t>Coefficients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Weights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4"/>
                  </a:ext>
                </a:extLst>
              </a:tr>
              <a:tr h="315575">
                <a:tc>
                  <a:txBody>
                    <a:bodyPr/>
                    <a:lstStyle/>
                    <a:p>
                      <a:r>
                        <a:rPr lang="fr-CH" sz="1200" b="1" dirty="0" err="1">
                          <a:latin typeface="Calibri Light" panose="020F0302020204030204" pitchFamily="34" charset="0"/>
                          <a:cs typeface="Calibri Light" panose="020F0302020204030204" pitchFamily="34" charset="0"/>
                        </a:rPr>
                        <a:t>Parameter</a:t>
                      </a:r>
                      <a:r>
                        <a:rPr lang="fr-CH" sz="1200" b="1" dirty="0">
                          <a:latin typeface="Calibri Light" panose="020F0302020204030204" pitchFamily="34" charset="0"/>
                          <a:cs typeface="Calibri Light" panose="020F0302020204030204" pitchFamily="34" charset="0"/>
                        </a:rPr>
                        <a:t> estimation</a:t>
                      </a:r>
                      <a:endParaRPr lang="en-GB" sz="1200" b="1" dirty="0">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200">
                          <a:latin typeface="Calibri Light" panose="020F0302020204030204" pitchFamily="34" charset="0"/>
                          <a:cs typeface="Calibri Light" panose="020F0302020204030204" pitchFamily="34" charset="0"/>
                        </a:rPr>
                        <a:t>Fisher scoring</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Training / Learning</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5"/>
                  </a:ext>
                </a:extLst>
              </a:tr>
              <a:tr h="315575">
                <a:tc>
                  <a:txBody>
                    <a:bodyPr/>
                    <a:lstStyle/>
                    <a:p>
                      <a:r>
                        <a:rPr lang="fr-CH" sz="1200" b="1">
                          <a:latin typeface="Calibri Light" panose="020F0302020204030204" pitchFamily="34" charset="0"/>
                          <a:cs typeface="Calibri Light" panose="020F0302020204030204" pitchFamily="34" charset="0"/>
                        </a:rPr>
                        <a:t>Model predictions</a:t>
                      </a:r>
                      <a:endParaRPr lang="en-GB" sz="12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200">
                          <a:latin typeface="Calibri Light" panose="020F0302020204030204" pitchFamily="34" charset="0"/>
                          <a:cs typeface="Calibri Light" panose="020F0302020204030204" pitchFamily="34" charset="0"/>
                        </a:rPr>
                        <a:t>Fitted values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Predicted values</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6"/>
                  </a:ext>
                </a:extLst>
              </a:tr>
              <a:tr h="437506">
                <a:tc>
                  <a:txBody>
                    <a:bodyPr/>
                    <a:lstStyle/>
                    <a:p>
                      <a:r>
                        <a:rPr lang="fr-CH" sz="1200" b="1">
                          <a:latin typeface="Calibri Light" panose="020F0302020204030204" pitchFamily="34" charset="0"/>
                          <a:cs typeface="Calibri Light" panose="020F0302020204030204" pitchFamily="34" charset="0"/>
                        </a:rPr>
                        <a:t>Relevance evaluation of X variables</a:t>
                      </a:r>
                      <a:endParaRPr lang="en-GB" sz="12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200">
                          <a:latin typeface="Calibri Light" panose="020F0302020204030204" pitchFamily="34" charset="0"/>
                          <a:cs typeface="Calibri Light" panose="020F0302020204030204" pitchFamily="34" charset="0"/>
                        </a:rPr>
                        <a:t>Hypothesis testing</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a:latin typeface="Calibri Light" panose="020F0302020204030204" pitchFamily="34" charset="0"/>
                          <a:cs typeface="Calibri Light" panose="020F0302020204030204" pitchFamily="34" charset="0"/>
                        </a:rPr>
                        <a:t>Feature selection</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7"/>
                  </a:ext>
                </a:extLst>
              </a:tr>
              <a:tr h="325782">
                <a:tc>
                  <a:txBody>
                    <a:bodyPr/>
                    <a:lstStyle/>
                    <a:p>
                      <a:r>
                        <a:rPr lang="fr-CH" sz="1200" b="1">
                          <a:latin typeface="Calibri Light" panose="020F0302020204030204" pitchFamily="34" charset="0"/>
                          <a:cs typeface="Calibri Light" panose="020F0302020204030204" pitchFamily="34" charset="0"/>
                        </a:rPr>
                        <a:t>Model</a:t>
                      </a:r>
                      <a:r>
                        <a:rPr lang="fr-CH" sz="1200" b="1" baseline="0">
                          <a:latin typeface="Calibri Light" panose="020F0302020204030204" pitchFamily="34" charset="0"/>
                          <a:cs typeface="Calibri Light" panose="020F0302020204030204" pitchFamily="34" charset="0"/>
                        </a:rPr>
                        <a:t> fit</a:t>
                      </a:r>
                      <a:endParaRPr lang="en-GB" sz="1200" b="1">
                        <a:latin typeface="Calibri Light" panose="020F0302020204030204" pitchFamily="34" charset="0"/>
                        <a:cs typeface="Calibri Light" panose="020F0302020204030204" pitchFamily="34" charset="0"/>
                      </a:endParaRPr>
                    </a:p>
                  </a:txBody>
                  <a:tcPr anchor="ctr">
                    <a:solidFill>
                      <a:schemeClr val="bg1">
                        <a:lumMod val="85000"/>
                      </a:schemeClr>
                    </a:solidFill>
                  </a:tcPr>
                </a:tc>
                <a:tc>
                  <a:txBody>
                    <a:bodyPr/>
                    <a:lstStyle/>
                    <a:p>
                      <a:pPr algn="ctr"/>
                      <a:r>
                        <a:rPr lang="fr-CH" sz="1200">
                          <a:latin typeface="Calibri Light" panose="020F0302020204030204" pitchFamily="34" charset="0"/>
                          <a:cs typeface="Calibri Light" panose="020F0302020204030204" pitchFamily="34" charset="0"/>
                        </a:rPr>
                        <a:t>Goodness-of-fit</a:t>
                      </a:r>
                      <a:endParaRPr lang="en-GB" sz="1200">
                        <a:latin typeface="Calibri Light" panose="020F0302020204030204" pitchFamily="34" charset="0"/>
                        <a:cs typeface="Calibri Light" panose="020F0302020204030204" pitchFamily="34" charset="0"/>
                      </a:endParaRPr>
                    </a:p>
                  </a:txBody>
                  <a:tcPr anchor="ctr">
                    <a:solidFill>
                      <a:schemeClr val="bg1">
                        <a:lumMod val="95000"/>
                      </a:schemeClr>
                    </a:solidFill>
                  </a:tcPr>
                </a:tc>
                <a:tc>
                  <a:txBody>
                    <a:bodyPr/>
                    <a:lstStyle/>
                    <a:p>
                      <a:pPr algn="ctr"/>
                      <a:r>
                        <a:rPr lang="fr-CH" sz="1200" err="1">
                          <a:latin typeface="Calibri Light" panose="020F0302020204030204" pitchFamily="34" charset="0"/>
                          <a:cs typeface="Calibri Light" panose="020F0302020204030204" pitchFamily="34" charset="0"/>
                        </a:rPr>
                        <a:t>Predictive</a:t>
                      </a:r>
                      <a:r>
                        <a:rPr lang="fr-CH" sz="1200">
                          <a:latin typeface="Calibri Light" panose="020F0302020204030204" pitchFamily="34" charset="0"/>
                          <a:cs typeface="Calibri Light" panose="020F0302020204030204" pitchFamily="34" charset="0"/>
                        </a:rPr>
                        <a:t> strength</a:t>
                      </a:r>
                      <a:endParaRPr lang="en-GB" sz="1200" dirty="0">
                        <a:latin typeface="Calibri Light" panose="020F0302020204030204" pitchFamily="34" charset="0"/>
                        <a:cs typeface="Calibri Light" panose="020F0302020204030204" pitchFamily="34" charset="0"/>
                      </a:endParaRPr>
                    </a:p>
                  </a:txBody>
                  <a:tcPr anchor="ctr">
                    <a:solidFill>
                      <a:schemeClr val="bg1">
                        <a:lumMod val="95000"/>
                      </a:schemeClr>
                    </a:solidFill>
                  </a:tcPr>
                </a:tc>
                <a:extLst>
                  <a:ext uri="{0D108BD9-81ED-4DB2-BD59-A6C34878D82A}">
                    <a16:rowId xmlns:a16="http://schemas.microsoft.com/office/drawing/2014/main" val="10008"/>
                  </a:ext>
                </a:extLst>
              </a:tr>
            </a:tbl>
          </a:graphicData>
        </a:graphic>
      </p:graphicFrame>
    </p:spTree>
    <p:extLst>
      <p:ext uri="{BB962C8B-B14F-4D97-AF65-F5344CB8AC3E}">
        <p14:creationId xmlns:p14="http://schemas.microsoft.com/office/powerpoint/2010/main" val="347713656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79</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LR and machine learning</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cs typeface="Calibri Light" panose="020F0302020204030204" pitchFamily="34" charset="0"/>
              </a:rPr>
              <a:t>The difference between how a social scientist uses LR versus a data scientist is </a:t>
            </a:r>
            <a:r>
              <a:rPr lang="en-US" sz="1600" b="1">
                <a:latin typeface="Calibri Light" panose="020F0302020204030204" pitchFamily="34" charset="0"/>
                <a:cs typeface="Calibri Light" panose="020F0302020204030204" pitchFamily="34" charset="0"/>
              </a:rPr>
              <a:t>(a) </a:t>
            </a:r>
            <a:r>
              <a:rPr lang="en-US" sz="1600">
                <a:latin typeface="Calibri Light" panose="020F0302020204030204" pitchFamily="34" charset="0"/>
                <a:cs typeface="Calibri Light" panose="020F0302020204030204" pitchFamily="34" charset="0"/>
              </a:rPr>
              <a:t>which part of the models' output interests them, and </a:t>
            </a:r>
            <a:r>
              <a:rPr lang="en-US" sz="1600" b="1">
                <a:latin typeface="Calibri Light" panose="020F0302020204030204" pitchFamily="34" charset="0"/>
                <a:cs typeface="Calibri Light" panose="020F0302020204030204" pitchFamily="34" charset="0"/>
              </a:rPr>
              <a:t>(b) </a:t>
            </a:r>
            <a:r>
              <a:rPr lang="en-US" sz="1600">
                <a:latin typeface="Calibri Light" panose="020F0302020204030204" pitchFamily="34" charset="0"/>
                <a:cs typeface="Calibri Light" panose="020F0302020204030204" pitchFamily="34" charset="0"/>
              </a:rPr>
              <a:t>the extent of modelling.</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Data scientists are primarily interested in goodness-of-fit, that is, how well the model fits the sample data and especially how it fits new data, i.e., its </a:t>
            </a:r>
            <a:r>
              <a:rPr lang="en-US" sz="1600">
                <a:solidFill>
                  <a:srgbClr val="0070C0"/>
                </a:solidFill>
                <a:latin typeface="Calibri Light" panose="020F0302020204030204" pitchFamily="34" charset="0"/>
                <a:cs typeface="Calibri Light" panose="020F0302020204030204" pitchFamily="34" charset="0"/>
              </a:rPr>
              <a:t>predictive strength </a:t>
            </a:r>
            <a:r>
              <a:rPr lang="en-US" sz="1600">
                <a:latin typeface="Calibri Light" panose="020F0302020204030204" pitchFamily="34" charset="0"/>
                <a:cs typeface="Calibri Light" panose="020F0302020204030204" pitchFamily="34" charset="0"/>
              </a:rPr>
              <a:t>(e.g., accuracy, MCC, AUC). Social scientists are primarily interested in </a:t>
            </a:r>
            <a:r>
              <a:rPr lang="en-US" sz="1600">
                <a:solidFill>
                  <a:srgbClr val="0070C0"/>
                </a:solidFill>
                <a:latin typeface="Calibri Light" panose="020F0302020204030204" pitchFamily="34" charset="0"/>
                <a:cs typeface="Calibri Light" panose="020F0302020204030204" pitchFamily="34" charset="0"/>
              </a:rPr>
              <a:t>predictor importance</a:t>
            </a:r>
            <a:r>
              <a:rPr lang="en-US" sz="1600">
                <a:latin typeface="Calibri Light" panose="020F0302020204030204" pitchFamily="34" charset="0"/>
                <a:cs typeface="Calibri Light" panose="020F0302020204030204" pitchFamily="34" charset="0"/>
              </a:rPr>
              <a:t>, as evaluated by inferential tests.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Data scientists also extend modelling by considering many predictors as well as non-linear effects, such as curvilinear associations and interactions. Social scientists usually restrict their model to a handful of (design) predictors, while interactions are typically only a part of factorial designs.</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Finally, a data scientist will try to fit many different types of models to their data (e.g., discriminants, SVM, neural networks), with LR treated as a basic linear baseline to be contrasted to more complicated non-linear models.</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fr-CH" sz="12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92843951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Grouped versus ungrouped data</a:t>
            </a:r>
            <a:endParaRPr lang="en-GB" sz="320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We can code the Death levels as No=0 and Yes=1. It becomes clear now that different data </a:t>
            </a:r>
            <a:br>
              <a:rPr lang="en-US" sz="1600" dirty="0">
                <a:latin typeface="Calibri Light" panose="020F0302020204030204" pitchFamily="34" charset="0"/>
                <a:cs typeface="Calibri Light" panose="020F0302020204030204" pitchFamily="34" charset="0"/>
              </a:rPr>
            </a:br>
            <a:r>
              <a:rPr lang="en-US" sz="1600" dirty="0">
                <a:latin typeface="Calibri Light" panose="020F0302020204030204" pitchFamily="34" charset="0"/>
                <a:cs typeface="Calibri Light" panose="020F0302020204030204" pitchFamily="34" charset="0"/>
              </a:rPr>
              <a:t>formats imply different analysis types:</a:t>
            </a:r>
            <a:endParaRPr lang="fr-CH" sz="1600" dirty="0">
              <a:latin typeface="Calibri Light" panose="020F0302020204030204" pitchFamily="34" charset="0"/>
              <a:cs typeface="Calibri Light" panose="020F0302020204030204" pitchFamily="34" charset="0"/>
            </a:endParaRPr>
          </a:p>
        </p:txBody>
      </p:sp>
      <p:graphicFrame>
        <p:nvGraphicFramePr>
          <p:cNvPr id="4" name="Table 3">
            <a:extLst>
              <a:ext uri="{FF2B5EF4-FFF2-40B4-BE49-F238E27FC236}">
                <a16:creationId xmlns:a16="http://schemas.microsoft.com/office/drawing/2014/main" id="{E9DF2196-3A87-E50E-4AB1-E72CB9B2507E}"/>
              </a:ext>
            </a:extLst>
          </p:cNvPr>
          <p:cNvGraphicFramePr>
            <a:graphicFrameLocks noGrp="1"/>
          </p:cNvGraphicFramePr>
          <p:nvPr>
            <p:extLst>
              <p:ext uri="{D42A27DB-BD31-4B8C-83A1-F6EECF244321}">
                <p14:modId xmlns:p14="http://schemas.microsoft.com/office/powerpoint/2010/main" val="3430021318"/>
              </p:ext>
            </p:extLst>
          </p:nvPr>
        </p:nvGraphicFramePr>
        <p:xfrm>
          <a:off x="479376" y="2924944"/>
          <a:ext cx="2576308" cy="1368152"/>
        </p:xfrm>
        <a:graphic>
          <a:graphicData uri="http://schemas.openxmlformats.org/drawingml/2006/table">
            <a:tbl>
              <a:tblPr firstRow="1" bandRow="1">
                <a:tableStyleId>{2D5ABB26-0587-4C30-8999-92F81FD0307C}</a:tableStyleId>
              </a:tblPr>
              <a:tblGrid>
                <a:gridCol w="1008000">
                  <a:extLst>
                    <a:ext uri="{9D8B030D-6E8A-4147-A177-3AD203B41FA5}">
                      <a16:colId xmlns:a16="http://schemas.microsoft.com/office/drawing/2014/main" val="3167067750"/>
                    </a:ext>
                  </a:extLst>
                </a:gridCol>
                <a:gridCol w="784154">
                  <a:extLst>
                    <a:ext uri="{9D8B030D-6E8A-4147-A177-3AD203B41FA5}">
                      <a16:colId xmlns:a16="http://schemas.microsoft.com/office/drawing/2014/main" val="2072686544"/>
                    </a:ext>
                  </a:extLst>
                </a:gridCol>
                <a:gridCol w="784154">
                  <a:extLst>
                    <a:ext uri="{9D8B030D-6E8A-4147-A177-3AD203B41FA5}">
                      <a16:colId xmlns:a16="http://schemas.microsoft.com/office/drawing/2014/main" val="3095662987"/>
                    </a:ext>
                  </a:extLst>
                </a:gridCol>
              </a:tblGrid>
              <a:tr h="342038">
                <a:tc>
                  <a:txBody>
                    <a:bodyPr/>
                    <a:lstStyle/>
                    <a:p>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gridSpan="2">
                  <a:txBody>
                    <a:bodyPr/>
                    <a:lstStyle/>
                    <a:p>
                      <a:pPr algn="ctr"/>
                      <a:r>
                        <a:rPr lang="en-GB" sz="1400" b="1">
                          <a:latin typeface="Calibri Light" panose="020F0302020204030204" pitchFamily="34" charset="0"/>
                          <a:cs typeface="Calibri Light" panose="020F0302020204030204" pitchFamily="34" charset="0"/>
                        </a:rPr>
                        <a:t>Death</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hMerge="1">
                  <a:txBody>
                    <a:bodyPr/>
                    <a:lstStyle/>
                    <a:p>
                      <a:pPr algn="ct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5413469"/>
                  </a:ext>
                </a:extLst>
              </a:tr>
              <a:tr h="342038">
                <a:tc>
                  <a:txBody>
                    <a:bodyPr/>
                    <a:lstStyle/>
                    <a:p>
                      <a:pPr algn="r"/>
                      <a:r>
                        <a:rPr lang="en-GB" sz="1400" b="1">
                          <a:latin typeface="Calibri Light" panose="020F0302020204030204" pitchFamily="34" charset="0"/>
                          <a:cs typeface="Calibri Light" panose="020F0302020204030204" pitchFamily="34" charset="0"/>
                        </a:rPr>
                        <a:t>Wedding</a:t>
                      </a:r>
                      <a:endParaRPr lang="en-CH" sz="1400" b="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6</a:t>
                      </a:r>
                      <a:r>
                        <a:rPr lang="en-GB"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13</a:t>
                      </a:r>
                      <a:r>
                        <a:rPr lang="en-US" sz="1400" dirty="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r>
                        <a:rPr lang="en-US" sz="1400" dirty="0">
                          <a:latin typeface="Calibri Light" panose="020F0302020204030204" pitchFamily="34" charset="0"/>
                          <a:cs typeface="Calibri Light" panose="020F0302020204030204" pitchFamily="34" charset="0"/>
                        </a:rPr>
                        <a:t>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graphicFrame>
        <p:nvGraphicFramePr>
          <p:cNvPr id="3" name="Table 2">
            <a:extLst>
              <a:ext uri="{FF2B5EF4-FFF2-40B4-BE49-F238E27FC236}">
                <a16:creationId xmlns:a16="http://schemas.microsoft.com/office/drawing/2014/main" id="{6C3F7A54-8225-728A-F567-3C07BE8F7FD8}"/>
              </a:ext>
            </a:extLst>
          </p:cNvPr>
          <p:cNvGraphicFramePr>
            <a:graphicFrameLocks noGrp="1"/>
          </p:cNvGraphicFramePr>
          <p:nvPr>
            <p:extLst>
              <p:ext uri="{D42A27DB-BD31-4B8C-83A1-F6EECF244321}">
                <p14:modId xmlns:p14="http://schemas.microsoft.com/office/powerpoint/2010/main" val="1584209816"/>
              </p:ext>
            </p:extLst>
          </p:nvPr>
        </p:nvGraphicFramePr>
        <p:xfrm>
          <a:off x="3719736" y="2924944"/>
          <a:ext cx="3024000" cy="1710190"/>
        </p:xfrm>
        <a:graphic>
          <a:graphicData uri="http://schemas.openxmlformats.org/drawingml/2006/table">
            <a:tbl>
              <a:tblPr firstRow="1" bandRow="1">
                <a:tableStyleId>{2D5ABB26-0587-4C30-8999-92F81FD0307C}</a:tableStyleId>
              </a:tblPr>
              <a:tblGrid>
                <a:gridCol w="1008000">
                  <a:extLst>
                    <a:ext uri="{9D8B030D-6E8A-4147-A177-3AD203B41FA5}">
                      <a16:colId xmlns:a16="http://schemas.microsoft.com/office/drawing/2014/main" val="3167067750"/>
                    </a:ext>
                  </a:extLst>
                </a:gridCol>
                <a:gridCol w="1008000">
                  <a:extLst>
                    <a:ext uri="{9D8B030D-6E8A-4147-A177-3AD203B41FA5}">
                      <a16:colId xmlns:a16="http://schemas.microsoft.com/office/drawing/2014/main" val="2072686544"/>
                    </a:ext>
                  </a:extLst>
                </a:gridCol>
                <a:gridCol w="1008000">
                  <a:extLst>
                    <a:ext uri="{9D8B030D-6E8A-4147-A177-3AD203B41FA5}">
                      <a16:colId xmlns:a16="http://schemas.microsoft.com/office/drawing/2014/main" val="3095662987"/>
                    </a:ext>
                  </a:extLst>
                </a:gridCol>
              </a:tblGrid>
              <a:tr h="342038">
                <a:tc>
                  <a:txBody>
                    <a:bodyPr/>
                    <a:lstStyle/>
                    <a:p>
                      <a:pPr algn="ctr"/>
                      <a:r>
                        <a:rPr lang="en-GB" sz="1400" b="1" i="0">
                          <a:latin typeface="Calibri Light" panose="020F0302020204030204" pitchFamily="34" charset="0"/>
                          <a:cs typeface="Calibri Light" panose="020F0302020204030204" pitchFamily="34" charset="0"/>
                        </a:rPr>
                        <a:t>Wedding</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Death</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Frequency</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7621905"/>
                  </a:ext>
                </a:extLst>
              </a:tr>
              <a:tr h="342038">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61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6422876"/>
                  </a:ext>
                </a:extLst>
              </a:tr>
              <a:tr h="342038">
                <a:tc>
                  <a:txBody>
                    <a:bodyPr/>
                    <a:lstStyle/>
                    <a:p>
                      <a:pPr algn="ctr"/>
                      <a:r>
                        <a:rPr lang="en-US" sz="1400" b="0" i="1">
                          <a:latin typeface="Calibri Light" panose="020F0302020204030204" pitchFamily="34" charset="0"/>
                          <a:cs typeface="Calibri Light" panose="020F0302020204030204" pitchFamily="34" charset="0"/>
                        </a:rPr>
                        <a:t>No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131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31154961"/>
                  </a:ext>
                </a:extLst>
              </a:tr>
              <a:tr h="342038">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4</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92315208"/>
                  </a:ext>
                </a:extLst>
              </a:tr>
              <a:tr h="342038">
                <a:tc>
                  <a:txBody>
                    <a:bodyPr/>
                    <a:lstStyle/>
                    <a:p>
                      <a:pPr algn="ctr"/>
                      <a:r>
                        <a:rPr lang="en-US" sz="1400" b="0" i="1">
                          <a:latin typeface="Calibri Light" panose="020F0302020204030204" pitchFamily="34" charset="0"/>
                          <a:cs typeface="Calibri Light" panose="020F0302020204030204" pitchFamily="34" charset="0"/>
                        </a:rPr>
                        <a:t>Yes</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r>
                        <a:rPr lang="en-US" sz="1400" dirty="0">
                          <a:latin typeface="Calibri Light" panose="020F0302020204030204" pitchFamily="34" charset="0"/>
                          <a:cs typeface="Calibri Light" panose="020F0302020204030204" pitchFamily="34" charset="0"/>
                        </a:rPr>
                        <a:t>2</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0049235"/>
                  </a:ext>
                </a:extLst>
              </a:tr>
            </a:tbl>
          </a:graphicData>
        </a:graphic>
      </p:graphicFrame>
      <p:graphicFrame>
        <p:nvGraphicFramePr>
          <p:cNvPr id="5" name="Table 4">
            <a:extLst>
              <a:ext uri="{FF2B5EF4-FFF2-40B4-BE49-F238E27FC236}">
                <a16:creationId xmlns:a16="http://schemas.microsoft.com/office/drawing/2014/main" id="{037E6B82-DBBC-B207-BBE1-CDFB8E1693D6}"/>
              </a:ext>
            </a:extLst>
          </p:cNvPr>
          <p:cNvGraphicFramePr>
            <a:graphicFrameLocks noGrp="1"/>
          </p:cNvGraphicFramePr>
          <p:nvPr>
            <p:extLst>
              <p:ext uri="{D42A27DB-BD31-4B8C-83A1-F6EECF244321}">
                <p14:modId xmlns:p14="http://schemas.microsoft.com/office/powerpoint/2010/main" val="2465634231"/>
              </p:ext>
            </p:extLst>
          </p:nvPr>
        </p:nvGraphicFramePr>
        <p:xfrm>
          <a:off x="7407788" y="2924944"/>
          <a:ext cx="4284000" cy="2736304"/>
        </p:xfrm>
        <a:graphic>
          <a:graphicData uri="http://schemas.openxmlformats.org/drawingml/2006/table">
            <a:tbl>
              <a:tblPr firstRow="1" bandRow="1">
                <a:tableStyleId>{2D5ABB26-0587-4C30-8999-92F81FD0307C}</a:tableStyleId>
              </a:tblPr>
              <a:tblGrid>
                <a:gridCol w="1260000">
                  <a:extLst>
                    <a:ext uri="{9D8B030D-6E8A-4147-A177-3AD203B41FA5}">
                      <a16:colId xmlns:a16="http://schemas.microsoft.com/office/drawing/2014/main" val="3167067750"/>
                    </a:ext>
                  </a:extLst>
                </a:gridCol>
                <a:gridCol w="1008000">
                  <a:extLst>
                    <a:ext uri="{9D8B030D-6E8A-4147-A177-3AD203B41FA5}">
                      <a16:colId xmlns:a16="http://schemas.microsoft.com/office/drawing/2014/main" val="2072686544"/>
                    </a:ext>
                  </a:extLst>
                </a:gridCol>
                <a:gridCol w="1008000">
                  <a:extLst>
                    <a:ext uri="{9D8B030D-6E8A-4147-A177-3AD203B41FA5}">
                      <a16:colId xmlns:a16="http://schemas.microsoft.com/office/drawing/2014/main" val="3095662987"/>
                    </a:ext>
                  </a:extLst>
                </a:gridCol>
                <a:gridCol w="1008000">
                  <a:extLst>
                    <a:ext uri="{9D8B030D-6E8A-4147-A177-3AD203B41FA5}">
                      <a16:colId xmlns:a16="http://schemas.microsoft.com/office/drawing/2014/main" val="2245051513"/>
                    </a:ext>
                  </a:extLst>
                </a:gridCol>
              </a:tblGrid>
              <a:tr h="342038">
                <a:tc>
                  <a:txBody>
                    <a:bodyPr/>
                    <a:lstStyle/>
                    <a:p>
                      <a:pPr algn="ctr"/>
                      <a:r>
                        <a:rPr lang="en-GB" sz="1400" b="1" i="0">
                          <a:latin typeface="Calibri Light" panose="020F0302020204030204" pitchFamily="34" charset="0"/>
                          <a:cs typeface="Calibri Light" panose="020F0302020204030204" pitchFamily="34" charset="0"/>
                        </a:rPr>
                        <a:t>Character</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Wedding</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Death</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b="1" i="0">
                          <a:latin typeface="Calibri Light" panose="020F0302020204030204" pitchFamily="34" charset="0"/>
                          <a:cs typeface="Calibri Light" panose="020F0302020204030204" pitchFamily="34" charset="0"/>
                        </a:rPr>
                        <a:t>Death</a:t>
                      </a:r>
                      <a:endParaRPr lang="en-CH" sz="1400" b="1" i="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4087621905"/>
                  </a:ext>
                </a:extLst>
              </a:tr>
              <a:tr h="342038">
                <a:tc>
                  <a:txBody>
                    <a:bodyPr/>
                    <a:lstStyle/>
                    <a:p>
                      <a:pPr algn="ctr"/>
                      <a:r>
                        <a:rPr lang="en-US" sz="1400" b="0" i="1">
                          <a:latin typeface="Calibri Light" panose="020F0302020204030204" pitchFamily="34" charset="0"/>
                          <a:cs typeface="Calibri Light" panose="020F0302020204030204" pitchFamily="34" charset="0"/>
                        </a:rPr>
                        <a:t>Ned Stark</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66422876"/>
                  </a:ext>
                </a:extLst>
              </a:tr>
              <a:tr h="342038">
                <a:tc>
                  <a:txBody>
                    <a:bodyPr/>
                    <a:lstStyle/>
                    <a:p>
                      <a:pPr algn="ctr"/>
                      <a:r>
                        <a:rPr lang="en-US" sz="1400" b="0" i="1">
                          <a:latin typeface="Calibri Light" panose="020F0302020204030204" pitchFamily="34" charset="0"/>
                          <a:cs typeface="Calibri Light" panose="020F0302020204030204" pitchFamily="34" charset="0"/>
                        </a:rPr>
                        <a:t>Roslin Frey</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631154961"/>
                  </a:ext>
                </a:extLst>
              </a:tr>
              <a:tr h="342038">
                <a:tc>
                  <a:txBody>
                    <a:bodyPr/>
                    <a:lstStyle/>
                    <a:p>
                      <a:pPr algn="ctr"/>
                      <a:r>
                        <a:rPr lang="en-US" sz="1400" b="0" i="1">
                          <a:latin typeface="Calibri Light" panose="020F0302020204030204" pitchFamily="34" charset="0"/>
                          <a:cs typeface="Calibri Light" panose="020F0302020204030204" pitchFamily="34" charset="0"/>
                        </a:rPr>
                        <a:t>Ramsay Bolton</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92315208"/>
                  </a:ext>
                </a:extLst>
              </a:tr>
              <a:tr h="342038">
                <a:tc>
                  <a:txBody>
                    <a:bodyPr/>
                    <a:lstStyle/>
                    <a:p>
                      <a:pPr algn="ctr"/>
                      <a:r>
                        <a:rPr lang="en-US" sz="1400" b="0" i="1">
                          <a:latin typeface="Calibri Light" panose="020F0302020204030204" pitchFamily="34" charset="0"/>
                          <a:cs typeface="Calibri Light" panose="020F0302020204030204" pitchFamily="34" charset="0"/>
                        </a:rPr>
                        <a:t>Hodor</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940049235"/>
                  </a:ext>
                </a:extLst>
              </a:tr>
              <a:tr h="342038">
                <a:tc>
                  <a:txBody>
                    <a:bodyPr/>
                    <a:lstStyle/>
                    <a:p>
                      <a:pPr algn="ctr"/>
                      <a:r>
                        <a:rPr lang="en-GB" sz="1400" b="0" i="1">
                          <a:latin typeface="Calibri Light" panose="020F0302020204030204" pitchFamily="34" charset="0"/>
                          <a:cs typeface="Calibri Light" panose="020F0302020204030204" pitchFamily="34" charset="0"/>
                        </a:rPr>
                        <a:t>Yara Greyjoy</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No</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0</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8487207"/>
                  </a:ext>
                </a:extLst>
              </a:tr>
              <a:tr h="342038">
                <a:tc>
                  <a:txBody>
                    <a:bodyPr/>
                    <a:lstStyle/>
                    <a:p>
                      <a:pPr algn="ctr"/>
                      <a:r>
                        <a:rPr lang="en-US" sz="1400" b="0" i="1">
                          <a:latin typeface="Calibri Light" panose="020F0302020204030204" pitchFamily="34" charset="0"/>
                          <a:cs typeface="Calibri Light" panose="020F0302020204030204" pitchFamily="34" charset="0"/>
                        </a:rPr>
                        <a:t>…</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20336520"/>
                  </a:ext>
                </a:extLst>
              </a:tr>
              <a:tr h="342038">
                <a:tc>
                  <a:txBody>
                    <a:bodyPr/>
                    <a:lstStyle/>
                    <a:p>
                      <a:pPr algn="ctr"/>
                      <a:r>
                        <a:rPr lang="en-US" sz="1400" b="0" i="1">
                          <a:latin typeface="Calibri Light" panose="020F0302020204030204" pitchFamily="34" charset="0"/>
                          <a:cs typeface="Calibri Light" panose="020F0302020204030204" pitchFamily="34" charset="0"/>
                        </a:rPr>
                        <a:t>Khal Drogo</a:t>
                      </a:r>
                      <a:endParaRPr lang="en-CH" sz="1400" b="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i="1">
                          <a:latin typeface="Calibri Light" panose="020F0302020204030204" pitchFamily="34" charset="0"/>
                          <a:cs typeface="Calibri Light" panose="020F0302020204030204" pitchFamily="34" charset="0"/>
                        </a:rPr>
                        <a:t>Yes</a:t>
                      </a:r>
                      <a:endParaRPr lang="en-CH" sz="1400" i="1"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tcPr>
                </a:tc>
                <a:tc>
                  <a:txBody>
                    <a:bodyPr/>
                    <a:lstStyle/>
                    <a:p>
                      <a:pPr algn="ctr"/>
                      <a:r>
                        <a:rPr lang="en-US" sz="1400">
                          <a:latin typeface="Calibri Light" panose="020F0302020204030204" pitchFamily="34" charset="0"/>
                          <a:cs typeface="Calibri Light" panose="020F0302020204030204" pitchFamily="34" charset="0"/>
                        </a:rPr>
                        <a:t>1</a:t>
                      </a:r>
                      <a:endParaRPr lang="en-CH" sz="1400" dirty="0">
                        <a:latin typeface="Calibri Light" panose="020F0302020204030204" pitchFamily="34" charset="0"/>
                        <a:cs typeface="Calibri Light" panose="020F0302020204030204" pitchFamily="34" charset="0"/>
                      </a:endParaRPr>
                    </a:p>
                  </a:txBody>
                  <a:tcPr anchor="ctr">
                    <a:lnL w="12700" cap="flat" cmpd="sng" algn="ctr">
                      <a:solidFill>
                        <a:schemeClr val="tx1"/>
                      </a:solidFill>
                      <a:prstDash val="sysDot"/>
                      <a:round/>
                      <a:headEnd type="none" w="med" len="med"/>
                      <a:tailEnd type="none" w="med" len="med"/>
                    </a:lnL>
                    <a:lnR w="12700" cap="flat" cmpd="sng" algn="ctr">
                      <a:solidFill>
                        <a:schemeClr val="tx1"/>
                      </a:solidFill>
                      <a:prstDash val="sysDot"/>
                      <a:round/>
                      <a:headEnd type="none" w="med" len="med"/>
                      <a:tailEnd type="none" w="med" len="med"/>
                    </a:lnR>
                    <a:lnT w="12700" cap="flat" cmpd="sng" algn="ctr">
                      <a:solidFill>
                        <a:schemeClr val="tx1"/>
                      </a:solidFill>
                      <a:prstDash val="sysDot"/>
                      <a:round/>
                      <a:headEnd type="none" w="med" len="med"/>
                      <a:tailEnd type="none" w="med" len="med"/>
                    </a:lnT>
                    <a:lnB w="12700" cap="flat" cmpd="sng" algn="ctr">
                      <a:solidFill>
                        <a:schemeClr val="tx1"/>
                      </a:solidFill>
                      <a:prstDash val="sysDot"/>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904936088"/>
                  </a:ext>
                </a:extLst>
              </a:tr>
            </a:tbl>
          </a:graphicData>
        </a:graphic>
      </p:graphicFrame>
      <p:cxnSp>
        <p:nvCxnSpPr>
          <p:cNvPr id="6" name="Straight Arrow Connector 5">
            <a:extLst>
              <a:ext uri="{FF2B5EF4-FFF2-40B4-BE49-F238E27FC236}">
                <a16:creationId xmlns:a16="http://schemas.microsoft.com/office/drawing/2014/main" id="{F1E1F43A-154E-E008-885D-62FEB92CC2F2}"/>
              </a:ext>
            </a:extLst>
          </p:cNvPr>
          <p:cNvCxnSpPr>
            <a:cxnSpLocks/>
          </p:cNvCxnSpPr>
          <p:nvPr/>
        </p:nvCxnSpPr>
        <p:spPr>
          <a:xfrm>
            <a:off x="3215680" y="3717032"/>
            <a:ext cx="360000"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0F6881E-5F52-4515-5019-5D5D599DBA9D}"/>
              </a:ext>
            </a:extLst>
          </p:cNvPr>
          <p:cNvCxnSpPr>
            <a:cxnSpLocks/>
          </p:cNvCxnSpPr>
          <p:nvPr/>
        </p:nvCxnSpPr>
        <p:spPr>
          <a:xfrm>
            <a:off x="6888088" y="3717032"/>
            <a:ext cx="360000" cy="0"/>
          </a:xfrm>
          <a:prstGeom prst="straightConnector1">
            <a:avLst/>
          </a:prstGeom>
          <a:ln w="76200">
            <a:solidFill>
              <a:schemeClr val="accent2">
                <a:lumMod val="7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9008F3-9AAC-BD5C-0073-4CDE341EE6D2}"/>
              </a:ext>
            </a:extLst>
          </p:cNvPr>
          <p:cNvSpPr txBox="1"/>
          <p:nvPr/>
        </p:nvSpPr>
        <p:spPr>
          <a:xfrm>
            <a:off x="890880" y="4465857"/>
            <a:ext cx="1753300" cy="338554"/>
          </a:xfrm>
          <a:prstGeom prst="rect">
            <a:avLst/>
          </a:prstGeom>
          <a:noFill/>
        </p:spPr>
        <p:txBody>
          <a:bodyPr wrap="none" rtlCol="0">
            <a:spAutoFit/>
          </a:bodyPr>
          <a:lstStyle/>
          <a:p>
            <a:r>
              <a:rPr lang="en-US" sz="1600">
                <a:latin typeface="Calibri Light" panose="020F0302020204030204" pitchFamily="34" charset="0"/>
                <a:cs typeface="Calibri Light" panose="020F0302020204030204" pitchFamily="34" charset="0"/>
              </a:rPr>
              <a:t>Chi-square analysis</a:t>
            </a:r>
            <a:endParaRPr lang="en-GB" sz="1600">
              <a:latin typeface="Calibri Light" panose="020F0302020204030204" pitchFamily="34" charset="0"/>
              <a:cs typeface="Calibri Light" panose="020F0302020204030204" pitchFamily="34" charset="0"/>
            </a:endParaRPr>
          </a:p>
        </p:txBody>
      </p:sp>
      <p:sp>
        <p:nvSpPr>
          <p:cNvPr id="9" name="TextBox 8">
            <a:extLst>
              <a:ext uri="{FF2B5EF4-FFF2-40B4-BE49-F238E27FC236}">
                <a16:creationId xmlns:a16="http://schemas.microsoft.com/office/drawing/2014/main" id="{E5F4D68E-E08F-74FB-FEBF-24C956D4CE60}"/>
              </a:ext>
            </a:extLst>
          </p:cNvPr>
          <p:cNvSpPr txBox="1"/>
          <p:nvPr/>
        </p:nvSpPr>
        <p:spPr>
          <a:xfrm>
            <a:off x="4410217" y="4869160"/>
            <a:ext cx="1685783" cy="338554"/>
          </a:xfrm>
          <a:prstGeom prst="rect">
            <a:avLst/>
          </a:prstGeom>
          <a:noFill/>
        </p:spPr>
        <p:txBody>
          <a:bodyPr wrap="none" rtlCol="0">
            <a:spAutoFit/>
          </a:bodyPr>
          <a:lstStyle/>
          <a:p>
            <a:pPr algn="ctr"/>
            <a:r>
              <a:rPr lang="en-US" sz="1600">
                <a:latin typeface="Calibri Light" panose="020F0302020204030204" pitchFamily="34" charset="0"/>
                <a:cs typeface="Calibri Light" panose="020F0302020204030204" pitchFamily="34" charset="0"/>
              </a:rPr>
              <a:t>Log-linear analysis</a:t>
            </a:r>
            <a:endParaRPr lang="en-GB" sz="1600">
              <a:latin typeface="Calibri Light" panose="020F0302020204030204" pitchFamily="34" charset="0"/>
              <a:cs typeface="Calibri Light" panose="020F0302020204030204" pitchFamily="34" charset="0"/>
            </a:endParaRPr>
          </a:p>
        </p:txBody>
      </p:sp>
      <p:sp>
        <p:nvSpPr>
          <p:cNvPr id="10" name="TextBox 9">
            <a:extLst>
              <a:ext uri="{FF2B5EF4-FFF2-40B4-BE49-F238E27FC236}">
                <a16:creationId xmlns:a16="http://schemas.microsoft.com/office/drawing/2014/main" id="{36DD5E27-1D06-3395-9495-665EB2705AF2}"/>
              </a:ext>
            </a:extLst>
          </p:cNvPr>
          <p:cNvSpPr txBox="1"/>
          <p:nvPr/>
        </p:nvSpPr>
        <p:spPr>
          <a:xfrm>
            <a:off x="8793897" y="5924019"/>
            <a:ext cx="1695785" cy="338554"/>
          </a:xfrm>
          <a:prstGeom prst="rect">
            <a:avLst/>
          </a:prstGeom>
          <a:noFill/>
        </p:spPr>
        <p:txBody>
          <a:bodyPr wrap="none" rtlCol="0">
            <a:spAutoFit/>
          </a:bodyPr>
          <a:lstStyle/>
          <a:p>
            <a:pPr algn="ctr"/>
            <a:r>
              <a:rPr lang="en-US" sz="1600">
                <a:latin typeface="Calibri Light" panose="020F0302020204030204" pitchFamily="34" charset="0"/>
                <a:cs typeface="Calibri Light" panose="020F0302020204030204" pitchFamily="34" charset="0"/>
              </a:rPr>
              <a:t>Logistic regression</a:t>
            </a:r>
            <a:endParaRPr lang="en-GB" sz="160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9004364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80</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Case weights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a:latin typeface="Calibri Light" panose="020F0302020204030204" pitchFamily="34" charset="0"/>
                <a:cs typeface="Calibri Light" panose="020F0302020204030204" pitchFamily="34" charset="0"/>
              </a:rPr>
              <a:t>In the GOT data, we have a high marginal death rate. Technically there is no need to correct for this imbalance in the model, since the intercept takes care of any baseline bias. However, more extreme scenarios occur where the class of interest (e.g., a clinical event) is highly rare compared to the other (e.g., no clinical event), and this may affect parameter estimation.</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As noted, we can </a:t>
            </a:r>
            <a:r>
              <a:rPr lang="en-US" sz="1600">
                <a:solidFill>
                  <a:srgbClr val="0070C0"/>
                </a:solidFill>
                <a:latin typeface="Calibri Light" panose="020F0302020204030204" pitchFamily="34" charset="0"/>
                <a:cs typeface="Calibri Light" panose="020F0302020204030204" pitchFamily="34" charset="0"/>
              </a:rPr>
              <a:t>shift the decision threshold </a:t>
            </a:r>
            <a:r>
              <a:rPr lang="en-US" sz="1600">
                <a:latin typeface="Calibri Light" panose="020F0302020204030204" pitchFamily="34" charset="0"/>
                <a:cs typeface="Calibri Light" panose="020F0302020204030204" pitchFamily="34" charset="0"/>
              </a:rPr>
              <a:t>to put more emphasis on avoiding false negatives. Another option is to change parameter estimation itself by adding </a:t>
            </a:r>
            <a:r>
              <a:rPr lang="en-US" sz="1600">
                <a:solidFill>
                  <a:srgbClr val="0070C0"/>
                </a:solidFill>
                <a:latin typeface="Calibri Light" panose="020F0302020204030204" pitchFamily="34" charset="0"/>
                <a:cs typeface="Calibri Light" panose="020F0302020204030204" pitchFamily="34" charset="0"/>
              </a:rPr>
              <a:t>case weights</a:t>
            </a:r>
            <a:r>
              <a:rPr lang="en-US" sz="1600">
                <a:latin typeface="Calibri Light" panose="020F0302020204030204" pitchFamily="34" charset="0"/>
                <a:cs typeface="Calibri Light" panose="020F0302020204030204" pitchFamily="34" charset="0"/>
              </a:rPr>
              <a:t> to the model.</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Case weights could be chosen based on which individual observations are the most interesting to predict, or such that the two response classes are balanced, and that parameter estimation does not favor prediction of one class versus another.</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Ideally, </a:t>
            </a:r>
            <a:r>
              <a:rPr lang="en-US" sz="1600">
                <a:solidFill>
                  <a:srgbClr val="FF0000"/>
                </a:solidFill>
                <a:latin typeface="Calibri Light" panose="020F0302020204030204" pitchFamily="34" charset="0"/>
                <a:cs typeface="Calibri Light" panose="020F0302020204030204" pitchFamily="34" charset="0"/>
              </a:rPr>
              <a:t>the case weights should sum to the original N! </a:t>
            </a:r>
            <a:r>
              <a:rPr lang="en-US" sz="1600">
                <a:latin typeface="Calibri Light" panose="020F0302020204030204" pitchFamily="34" charset="0"/>
                <a:cs typeface="Calibri Light" panose="020F0302020204030204" pitchFamily="34" charset="0"/>
              </a:rPr>
              <a:t>Large weights can distort inferential tests to be significant, regardless of their effect size.</a:t>
            </a:r>
          </a:p>
          <a:p>
            <a:endParaRPr lang="en-US" sz="1600">
              <a:latin typeface="Calibri Light" panose="020F0302020204030204" pitchFamily="34" charset="0"/>
              <a:cs typeface="Calibri Light" panose="020F0302020204030204" pitchFamily="34" charset="0"/>
            </a:endParaRPr>
          </a:p>
          <a:p>
            <a:r>
              <a:rPr lang="en-US" sz="1600">
                <a:latin typeface="Calibri Light" panose="020F0302020204030204" pitchFamily="34" charset="0"/>
                <a:cs typeface="Calibri Light" panose="020F0302020204030204" pitchFamily="34" charset="0"/>
              </a:rPr>
              <a:t>Sometimes case weights can act as </a:t>
            </a:r>
            <a:r>
              <a:rPr lang="en-US" sz="1600">
                <a:solidFill>
                  <a:srgbClr val="0070C0"/>
                </a:solidFill>
                <a:latin typeface="Calibri Light" panose="020F0302020204030204" pitchFamily="34" charset="0"/>
                <a:cs typeface="Calibri Light" panose="020F0302020204030204" pitchFamily="34" charset="0"/>
              </a:rPr>
              <a:t>pseudo-Bayesian prior</a:t>
            </a:r>
            <a:r>
              <a:rPr lang="en-US" sz="1600">
                <a:latin typeface="Calibri Light" panose="020F0302020204030204" pitchFamily="34" charset="0"/>
                <a:cs typeface="Calibri Light" panose="020F0302020204030204" pitchFamily="34" charset="0"/>
              </a:rPr>
              <a:t>, in that they may be chosen to reflect the population distribution of response classes, if that distribution is distorted in the observed sample.</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endParaRPr lang="fr-CH" sz="12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23032583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81</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Case weights</a:t>
            </a:r>
            <a:endParaRPr lang="en-GB" sz="3200" dirty="0">
              <a:solidFill>
                <a:schemeClr val="tx2">
                  <a:lumMod val="75000"/>
                </a:schemeClr>
              </a:solidFill>
              <a:latin typeface="Tw Cen MT" panose="020B0602020104020603" pitchFamily="34" charset="0"/>
            </a:endParaRPr>
          </a:p>
        </p:txBody>
      </p:sp>
      <p:pic>
        <p:nvPicPr>
          <p:cNvPr id="7" name="Picture 6">
            <a:extLst>
              <a:ext uri="{FF2B5EF4-FFF2-40B4-BE49-F238E27FC236}">
                <a16:creationId xmlns:a16="http://schemas.microsoft.com/office/drawing/2014/main" id="{B2819796-5A56-C447-D195-C47F6FB03EE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8815" y="1412776"/>
            <a:ext cx="6139966" cy="4996278"/>
          </a:xfrm>
          <a:prstGeom prst="rect">
            <a:avLst/>
          </a:prstGeom>
        </p:spPr>
      </p:pic>
      <p:sp>
        <p:nvSpPr>
          <p:cNvPr id="8" name="TextBox 7">
            <a:extLst>
              <a:ext uri="{FF2B5EF4-FFF2-40B4-BE49-F238E27FC236}">
                <a16:creationId xmlns:a16="http://schemas.microsoft.com/office/drawing/2014/main" id="{ACD20662-EFEF-4D1D-B87B-7B2D3AD71116}"/>
              </a:ext>
            </a:extLst>
          </p:cNvPr>
          <p:cNvSpPr txBox="1"/>
          <p:nvPr/>
        </p:nvSpPr>
        <p:spPr>
          <a:xfrm>
            <a:off x="4079776" y="1628800"/>
            <a:ext cx="1346844" cy="338554"/>
          </a:xfrm>
          <a:prstGeom prst="rect">
            <a:avLst/>
          </a:prstGeom>
          <a:noFill/>
        </p:spPr>
        <p:txBody>
          <a:bodyPr wrap="none" rtlCol="0">
            <a:spAutoFit/>
          </a:bodyPr>
          <a:lstStyle/>
          <a:p>
            <a:r>
              <a:rPr lang="en-US" sz="1600" b="1">
                <a:latin typeface="Arial" panose="020B0604020202020204" pitchFamily="34" charset="0"/>
                <a:cs typeface="Arial" panose="020B0604020202020204" pitchFamily="34" charset="0"/>
              </a:rPr>
              <a:t>Unweighted</a:t>
            </a:r>
            <a:endParaRPr lang="en-GB" sz="1600" b="1">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5983409-F0F7-45ED-9603-2C89C9A6BC71}"/>
              </a:ext>
            </a:extLst>
          </p:cNvPr>
          <p:cNvSpPr txBox="1"/>
          <p:nvPr/>
        </p:nvSpPr>
        <p:spPr>
          <a:xfrm>
            <a:off x="7176120" y="1628800"/>
            <a:ext cx="1250663" cy="338554"/>
          </a:xfrm>
          <a:prstGeom prst="rect">
            <a:avLst/>
          </a:prstGeom>
          <a:noFill/>
        </p:spPr>
        <p:txBody>
          <a:bodyPr wrap="none" rtlCol="0">
            <a:spAutoFit/>
          </a:bodyPr>
          <a:lstStyle/>
          <a:p>
            <a:r>
              <a:rPr lang="en-US" sz="1600" b="1">
                <a:latin typeface="Arial" panose="020B0604020202020204" pitchFamily="34" charset="0"/>
                <a:cs typeface="Arial" panose="020B0604020202020204" pitchFamily="34" charset="0"/>
              </a:rPr>
              <a:t>Cases × 20</a:t>
            </a:r>
            <a:endParaRPr lang="en-GB" sz="1600" b="1">
              <a:latin typeface="Arial" panose="020B0604020202020204" pitchFamily="34" charset="0"/>
              <a:cs typeface="Arial" panose="020B0604020202020204" pitchFamily="34" charset="0"/>
            </a:endParaRPr>
          </a:p>
        </p:txBody>
      </p:sp>
      <p:cxnSp>
        <p:nvCxnSpPr>
          <p:cNvPr id="11" name="Straight Arrow Connector 10">
            <a:extLst>
              <a:ext uri="{FF2B5EF4-FFF2-40B4-BE49-F238E27FC236}">
                <a16:creationId xmlns:a16="http://schemas.microsoft.com/office/drawing/2014/main" id="{B1D92944-A876-9FDF-C671-AEB8D66817C8}"/>
              </a:ext>
            </a:extLst>
          </p:cNvPr>
          <p:cNvCxnSpPr/>
          <p:nvPr/>
        </p:nvCxnSpPr>
        <p:spPr>
          <a:xfrm>
            <a:off x="4439816" y="4365104"/>
            <a:ext cx="720080"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E421AFB0-1143-8A48-FD1C-9DA1BC896CC9}"/>
              </a:ext>
            </a:extLst>
          </p:cNvPr>
          <p:cNvCxnSpPr/>
          <p:nvPr/>
        </p:nvCxnSpPr>
        <p:spPr>
          <a:xfrm>
            <a:off x="7536160" y="4365104"/>
            <a:ext cx="720080" cy="0"/>
          </a:xfrm>
          <a:prstGeom prst="straightConnector1">
            <a:avLst/>
          </a:prstGeom>
          <a:ln w="19050">
            <a:solidFill>
              <a:schemeClr val="tx1"/>
            </a:solidFill>
            <a:headEnd type="arrow" w="med" len="med"/>
            <a:tailEnd type="arrow" w="med" len="med"/>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8F260448-B068-8B4B-B275-097A2E3ECD03}"/>
              </a:ext>
            </a:extLst>
          </p:cNvPr>
          <p:cNvSpPr txBox="1"/>
          <p:nvPr/>
        </p:nvSpPr>
        <p:spPr>
          <a:xfrm>
            <a:off x="4019033" y="4581128"/>
            <a:ext cx="1476686" cy="276999"/>
          </a:xfrm>
          <a:prstGeom prst="rect">
            <a:avLst/>
          </a:prstGeom>
          <a:noFill/>
        </p:spPr>
        <p:txBody>
          <a:bodyPr wrap="none" rtlCol="0">
            <a:spAutoFit/>
          </a:bodyPr>
          <a:lstStyle/>
          <a:p>
            <a:r>
              <a:rPr lang="en-US" sz="1200" i="1">
                <a:latin typeface="Arial" panose="020B0604020202020204" pitchFamily="34" charset="0"/>
                <a:cs typeface="Arial" panose="020B0604020202020204" pitchFamily="34" charset="0"/>
              </a:rPr>
              <a:t>z</a:t>
            </a:r>
            <a:r>
              <a:rPr lang="en-US" sz="1200">
                <a:latin typeface="Arial" panose="020B0604020202020204" pitchFamily="34" charset="0"/>
                <a:cs typeface="Arial" panose="020B0604020202020204" pitchFamily="34" charset="0"/>
              </a:rPr>
              <a:t> = 0.56, </a:t>
            </a:r>
            <a:r>
              <a:rPr lang="en-US" sz="1200" i="1">
                <a:latin typeface="Arial" panose="020B0604020202020204" pitchFamily="34" charset="0"/>
                <a:cs typeface="Arial" panose="020B0604020202020204" pitchFamily="34" charset="0"/>
              </a:rPr>
              <a:t>p</a:t>
            </a:r>
            <a:r>
              <a:rPr lang="en-US" sz="1200">
                <a:latin typeface="Arial" panose="020B0604020202020204" pitchFamily="34" charset="0"/>
                <a:cs typeface="Arial" panose="020B0604020202020204" pitchFamily="34" charset="0"/>
              </a:rPr>
              <a:t> = 0.576</a:t>
            </a:r>
            <a:endParaRPr lang="en-GB" sz="1200">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5FDECC0E-B21E-DF72-8E3A-6ABCB4ADA0BE}"/>
              </a:ext>
            </a:extLst>
          </p:cNvPr>
          <p:cNvSpPr txBox="1"/>
          <p:nvPr/>
        </p:nvSpPr>
        <p:spPr>
          <a:xfrm>
            <a:off x="7115377" y="4581128"/>
            <a:ext cx="1476686" cy="276999"/>
          </a:xfrm>
          <a:prstGeom prst="rect">
            <a:avLst/>
          </a:prstGeom>
          <a:noFill/>
        </p:spPr>
        <p:txBody>
          <a:bodyPr wrap="none" rtlCol="0">
            <a:spAutoFit/>
          </a:bodyPr>
          <a:lstStyle/>
          <a:p>
            <a:r>
              <a:rPr lang="en-US" sz="1200" i="1">
                <a:latin typeface="Arial" panose="020B0604020202020204" pitchFamily="34" charset="0"/>
                <a:cs typeface="Arial" panose="020B0604020202020204" pitchFamily="34" charset="0"/>
              </a:rPr>
              <a:t>z</a:t>
            </a:r>
            <a:r>
              <a:rPr lang="en-US" sz="1200">
                <a:latin typeface="Arial" panose="020B0604020202020204" pitchFamily="34" charset="0"/>
                <a:cs typeface="Arial" panose="020B0604020202020204" pitchFamily="34" charset="0"/>
              </a:rPr>
              <a:t> = 2.50, </a:t>
            </a:r>
            <a:r>
              <a:rPr lang="en-US" sz="1200" i="1">
                <a:latin typeface="Arial" panose="020B0604020202020204" pitchFamily="34" charset="0"/>
                <a:cs typeface="Arial" panose="020B0604020202020204" pitchFamily="34" charset="0"/>
              </a:rPr>
              <a:t>p</a:t>
            </a:r>
            <a:r>
              <a:rPr lang="en-US" sz="1200">
                <a:latin typeface="Arial" panose="020B0604020202020204" pitchFamily="34" charset="0"/>
                <a:cs typeface="Arial" panose="020B0604020202020204" pitchFamily="34" charset="0"/>
              </a:rPr>
              <a:t> = 0.012</a:t>
            </a:r>
            <a:endParaRPr lang="en-GB" sz="1200">
              <a:latin typeface="Arial" panose="020B0604020202020204" pitchFamily="34" charset="0"/>
              <a:cs typeface="Arial" panose="020B0604020202020204" pitchFamily="34" charset="0"/>
            </a:endParaRPr>
          </a:p>
        </p:txBody>
      </p:sp>
      <p:sp>
        <p:nvSpPr>
          <p:cNvPr id="17" name="TextBox 16">
            <a:extLst>
              <a:ext uri="{FF2B5EF4-FFF2-40B4-BE49-F238E27FC236}">
                <a16:creationId xmlns:a16="http://schemas.microsoft.com/office/drawing/2014/main" id="{0ED37F93-4A1B-4E9C-1AB1-3A0C9D47B66A}"/>
              </a:ext>
            </a:extLst>
          </p:cNvPr>
          <p:cNvSpPr txBox="1"/>
          <p:nvPr/>
        </p:nvSpPr>
        <p:spPr>
          <a:xfrm>
            <a:off x="7754174" y="3983138"/>
            <a:ext cx="284052" cy="400110"/>
          </a:xfrm>
          <a:prstGeom prst="rect">
            <a:avLst/>
          </a:prstGeom>
          <a:noFill/>
        </p:spPr>
        <p:txBody>
          <a:bodyPr wrap="none" rtlCol="0">
            <a:spAutoFit/>
          </a:bodyPr>
          <a:lstStyle/>
          <a:p>
            <a:r>
              <a:rPr lang="en-US" sz="2000" b="1" i="1" dirty="0">
                <a:latin typeface="Arial" panose="020B0604020202020204" pitchFamily="34" charset="0"/>
                <a:cs typeface="Arial" panose="020B0604020202020204" pitchFamily="34" charset="0"/>
              </a:rPr>
              <a:t>*</a:t>
            </a:r>
            <a:endParaRPr lang="en-GB"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891376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82</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Case weights</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Let us apply balanced class weights to our full GOT model with the custom </a:t>
            </a:r>
            <a:r>
              <a:rPr lang="en-US" sz="1600" dirty="0">
                <a:latin typeface="Courier New" panose="02070309020205020404" pitchFamily="49" charset="0"/>
                <a:cs typeface="Courier New" panose="02070309020205020404" pitchFamily="49" charset="0"/>
              </a:rPr>
              <a:t>weighting</a:t>
            </a:r>
            <a:r>
              <a:rPr lang="en-US" sz="1600" dirty="0">
                <a:latin typeface="Calibri Light" panose="020F0302020204030204" pitchFamily="34" charset="0"/>
                <a:cs typeface="Calibri Light" panose="020F0302020204030204" pitchFamily="34" charset="0"/>
              </a:rPr>
              <a:t> function:</a:t>
            </a:r>
          </a:p>
          <a:p>
            <a:endParaRPr lang="en-US" sz="1600" dirty="0">
              <a:latin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cs typeface="Courier New" panose="02070309020205020404" pitchFamily="49" charset="0"/>
              </a:rPr>
              <a:t>	model &lt;- </a:t>
            </a:r>
            <a:r>
              <a:rPr lang="en-US" sz="1200" dirty="0" err="1">
                <a:latin typeface="Courier New" panose="02070309020205020404" pitchFamily="49" charset="0"/>
                <a:cs typeface="Courier New" panose="02070309020205020404" pitchFamily="49" charset="0"/>
              </a:rPr>
              <a:t>glm</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Death~Age+Gender+Profession+Class+Travelled+Battles+Killed</a:t>
            </a:r>
            <a:r>
              <a:rPr lang="en-US" sz="1200" dirty="0">
                <a:latin typeface="Courier New" panose="02070309020205020404" pitchFamily="49" charset="0"/>
                <a:cs typeface="Courier New" panose="02070309020205020404" pitchFamily="49" charset="0"/>
              </a:rPr>
              <a:t>,</a:t>
            </a:r>
          </a:p>
          <a:p>
            <a:pPr marL="0" indent="0">
              <a:buNone/>
            </a:pPr>
            <a:r>
              <a:rPr lang="en-US" sz="1200" dirty="0">
                <a:latin typeface="Courier New" panose="02070309020205020404" pitchFamily="49" charset="0"/>
                <a:cs typeface="Courier New" panose="02070309020205020404" pitchFamily="49" charset="0"/>
              </a:rPr>
              <a:t>		data=</a:t>
            </a:r>
            <a:r>
              <a:rPr lang="en-US" sz="1200" dirty="0" err="1">
                <a:latin typeface="Courier New" panose="02070309020205020404" pitchFamily="49" charset="0"/>
                <a:cs typeface="Courier New" panose="02070309020205020404" pitchFamily="49" charset="0"/>
              </a:rPr>
              <a:t>GOT,family</a:t>
            </a:r>
            <a:r>
              <a:rPr lang="en-US" sz="1200" dirty="0">
                <a:latin typeface="Courier New" panose="02070309020205020404" pitchFamily="49" charset="0"/>
                <a:cs typeface="Courier New" panose="02070309020205020404" pitchFamily="49" charset="0"/>
              </a:rPr>
              <a:t>=</a:t>
            </a:r>
            <a:r>
              <a:rPr lang="en-US" sz="1200" dirty="0" err="1">
                <a:latin typeface="Courier New" panose="02070309020205020404" pitchFamily="49" charset="0"/>
                <a:cs typeface="Courier New" panose="02070309020205020404" pitchFamily="49" charset="0"/>
              </a:rPr>
              <a:t>binomial,subset</a:t>
            </a:r>
            <a:r>
              <a:rPr lang="en-US" sz="1200" dirty="0">
                <a:latin typeface="Courier New" panose="02070309020205020404" pitchFamily="49" charset="0"/>
                <a:cs typeface="Courier New" panose="02070309020205020404" pitchFamily="49" charset="0"/>
              </a:rPr>
              <a:t>=Age&lt;400, </a:t>
            </a:r>
            <a:r>
              <a:rPr lang="en-US" sz="1200" b="1" dirty="0">
                <a:solidFill>
                  <a:srgbClr val="FF0000"/>
                </a:solidFill>
                <a:latin typeface="Courier New" panose="02070309020205020404" pitchFamily="49" charset="0"/>
                <a:cs typeface="Courier New" panose="02070309020205020404" pitchFamily="49" charset="0"/>
              </a:rPr>
              <a:t>weights=weighting(Death)</a:t>
            </a:r>
            <a:r>
              <a:rPr lang="en-US" sz="1200" dirty="0">
                <a:latin typeface="Courier New" panose="02070309020205020404" pitchFamily="49" charset="0"/>
                <a:cs typeface="Courier New" panose="02070309020205020404" pitchFamily="49" charset="0"/>
              </a:rPr>
              <a:t>)</a:t>
            </a:r>
          </a:p>
          <a:p>
            <a:pPr marL="0" indent="0">
              <a:buNone/>
            </a:pPr>
            <a:r>
              <a:rPr lang="en-US" sz="1200" dirty="0">
                <a:latin typeface="Courier New" panose="02070309020205020404" pitchFamily="49" charset="0"/>
                <a:cs typeface="Courier New" panose="02070309020205020404" pitchFamily="49" charset="0"/>
              </a:rPr>
              <a:t>	</a:t>
            </a:r>
            <a:r>
              <a:rPr lang="en-US" sz="1200" dirty="0" err="1">
                <a:latin typeface="Courier New" panose="02070309020205020404" pitchFamily="49" charset="0"/>
                <a:cs typeface="Courier New" panose="02070309020205020404" pitchFamily="49" charset="0"/>
              </a:rPr>
              <a:t>Anova</a:t>
            </a:r>
            <a:r>
              <a:rPr lang="en-US" sz="1200" dirty="0">
                <a:latin typeface="Courier New" panose="02070309020205020404" pitchFamily="49" charset="0"/>
                <a:cs typeface="Courier New" panose="02070309020205020404" pitchFamily="49" charset="0"/>
              </a:rPr>
              <a:t>(model)</a:t>
            </a:r>
            <a:endParaRPr lang="fr-CH" sz="12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sp>
        <p:nvSpPr>
          <p:cNvPr id="3" name="TextBox 2">
            <a:extLst>
              <a:ext uri="{FF2B5EF4-FFF2-40B4-BE49-F238E27FC236}">
                <a16:creationId xmlns:a16="http://schemas.microsoft.com/office/drawing/2014/main" id="{2364C44E-DEC3-0B36-DC9D-540D96830D2C}"/>
              </a:ext>
            </a:extLst>
          </p:cNvPr>
          <p:cNvSpPr txBox="1"/>
          <p:nvPr/>
        </p:nvSpPr>
        <p:spPr>
          <a:xfrm>
            <a:off x="2207568" y="2996952"/>
            <a:ext cx="6912768" cy="461665"/>
          </a:xfrm>
          <a:prstGeom prst="rect">
            <a:avLst/>
          </a:prstGeom>
          <a:ln>
            <a:solidFill>
              <a:schemeClr val="tx1">
                <a:lumMod val="50000"/>
                <a:lumOff val="50000"/>
              </a:schemeClr>
            </a:solidFill>
            <a:prstDash val="dash"/>
          </a:ln>
        </p:spPr>
        <p:txBody>
          <a:bodyPr wrap="square">
            <a:spAutoFit/>
          </a:bodyPr>
          <a:lstStyle>
            <a:defPPr>
              <a:defRPr lang="en-US"/>
            </a:defPPr>
            <a:lvl1pPr>
              <a:defRPr sz="1200" b="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a:t>Warning message:</a:t>
            </a:r>
          </a:p>
          <a:p>
            <a:r>
              <a:rPr lang="en-GB"/>
              <a:t>In eval(family$initialize) : </a:t>
            </a:r>
            <a:r>
              <a:rPr lang="en-GB" b="1">
                <a:solidFill>
                  <a:srgbClr val="FF0000"/>
                </a:solidFill>
              </a:rPr>
              <a:t>non-integer #successes in a binomial glm!</a:t>
            </a:r>
          </a:p>
        </p:txBody>
      </p:sp>
      <p:sp>
        <p:nvSpPr>
          <p:cNvPr id="6" name="TextBox 5">
            <a:extLst>
              <a:ext uri="{FF2B5EF4-FFF2-40B4-BE49-F238E27FC236}">
                <a16:creationId xmlns:a16="http://schemas.microsoft.com/office/drawing/2014/main" id="{4C24CB6F-3AE6-066B-0469-CDF527B776D6}"/>
              </a:ext>
            </a:extLst>
          </p:cNvPr>
          <p:cNvSpPr txBox="1"/>
          <p:nvPr/>
        </p:nvSpPr>
        <p:spPr>
          <a:xfrm>
            <a:off x="2207568" y="3655989"/>
            <a:ext cx="6912768" cy="2492990"/>
          </a:xfrm>
          <a:prstGeom prst="rect">
            <a:avLst/>
          </a:prstGeom>
          <a:ln>
            <a:solidFill>
              <a:schemeClr val="tx1">
                <a:lumMod val="50000"/>
                <a:lumOff val="50000"/>
              </a:schemeClr>
            </a:solidFill>
            <a:prstDash val="dash"/>
          </a:ln>
        </p:spPr>
        <p:txBody>
          <a:bodyPr wrap="square">
            <a:spAutoFit/>
          </a:bodyPr>
          <a:lstStyle>
            <a:defPPr>
              <a:defRPr lang="en-US"/>
            </a:defPPr>
            <a:lvl1pPr>
              <a:defRPr sz="1200" b="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a:t>Analysis of Deviance Table (Type II tests)</a:t>
            </a:r>
          </a:p>
          <a:p>
            <a:endParaRPr lang="en-GB"/>
          </a:p>
          <a:p>
            <a:r>
              <a:rPr lang="en-GB"/>
              <a:t>Response: Death</a:t>
            </a:r>
          </a:p>
          <a:p>
            <a:r>
              <a:rPr lang="en-GB"/>
              <a:t>           LR Chisq Df Pr(&gt;Chisq)  </a:t>
            </a:r>
          </a:p>
          <a:p>
            <a:r>
              <a:rPr lang="en-GB"/>
              <a:t>Age          0.8161  1    0.36632  </a:t>
            </a:r>
          </a:p>
          <a:p>
            <a:r>
              <a:rPr lang="en-GB"/>
              <a:t>Gender       0.0110  1    0.91662  </a:t>
            </a:r>
          </a:p>
          <a:p>
            <a:r>
              <a:rPr lang="en-GB"/>
              <a:t>Profession   4.0755  4    0.39589  </a:t>
            </a:r>
          </a:p>
          <a:p>
            <a:r>
              <a:rPr lang="en-GB"/>
              <a:t>Class        0.3249  1    0.56867  </a:t>
            </a:r>
          </a:p>
          <a:p>
            <a:r>
              <a:rPr lang="en-GB"/>
              <a:t>Travelled    4.1162  1    </a:t>
            </a:r>
            <a:r>
              <a:rPr lang="en-GB" b="1">
                <a:solidFill>
                  <a:srgbClr val="FF0000"/>
                </a:solidFill>
              </a:rPr>
              <a:t>0.04248 *</a:t>
            </a:r>
          </a:p>
          <a:p>
            <a:r>
              <a:rPr lang="en-GB"/>
              <a:t>Battles      0.0565  1    0.81212  </a:t>
            </a:r>
          </a:p>
          <a:p>
            <a:r>
              <a:rPr lang="en-GB"/>
              <a:t>Killed       4.4076  1    </a:t>
            </a:r>
            <a:r>
              <a:rPr lang="en-GB" b="1">
                <a:solidFill>
                  <a:srgbClr val="FF0000"/>
                </a:solidFill>
              </a:rPr>
              <a:t>0.03578 *</a:t>
            </a:r>
          </a:p>
          <a:p>
            <a:r>
              <a:rPr lang="en-GB"/>
              <a:t>---</a:t>
            </a:r>
          </a:p>
          <a:p>
            <a:r>
              <a:rPr lang="en-GB"/>
              <a:t>Signif. codes:  0 ‘***’ 0.001 ‘**’ 0.01 ‘*’ 0.05 ‘.’ 0.1 ‘ ’ 1</a:t>
            </a:r>
          </a:p>
        </p:txBody>
      </p:sp>
    </p:spTree>
    <p:extLst>
      <p:ext uri="{BB962C8B-B14F-4D97-AF65-F5344CB8AC3E}">
        <p14:creationId xmlns:p14="http://schemas.microsoft.com/office/powerpoint/2010/main" val="12649886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83</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Case weights</a:t>
            </a:r>
            <a:endParaRPr lang="en-GB" sz="3200" dirty="0">
              <a:solidFill>
                <a:schemeClr val="tx2">
                  <a:lumMod val="75000"/>
                </a:schemeClr>
              </a:solidFill>
              <a:latin typeface="Tw Cen MT" panose="020B0602020104020603" pitchFamily="34" charset="0"/>
            </a:endParaRPr>
          </a:p>
        </p:txBody>
      </p:sp>
      <p:pic>
        <p:nvPicPr>
          <p:cNvPr id="5" name="Picture 4">
            <a:extLst>
              <a:ext uri="{FF2B5EF4-FFF2-40B4-BE49-F238E27FC236}">
                <a16:creationId xmlns:a16="http://schemas.microsoft.com/office/drawing/2014/main" id="{B14ADD36-E94F-03CA-DB06-830BBDFBD8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19672" y="1482042"/>
            <a:ext cx="8552655" cy="5083661"/>
          </a:xfrm>
          <a:prstGeom prst="rect">
            <a:avLst/>
          </a:prstGeom>
        </p:spPr>
      </p:pic>
    </p:spTree>
    <p:extLst>
      <p:ext uri="{BB962C8B-B14F-4D97-AF65-F5344CB8AC3E}">
        <p14:creationId xmlns:p14="http://schemas.microsoft.com/office/powerpoint/2010/main" val="31251722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84</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Specific case weighting in ML</a:t>
            </a:r>
            <a:endParaRPr lang="en-GB" sz="3200" dirty="0">
              <a:solidFill>
                <a:schemeClr val="tx2">
                  <a:lumMod val="75000"/>
                </a:schemeClr>
              </a:solidFill>
              <a:latin typeface="Tw Cen MT" panose="020B0602020104020603" pitchFamily="34" charset="0"/>
            </a:endParaRPr>
          </a:p>
        </p:txBody>
      </p:sp>
      <p:pic>
        <p:nvPicPr>
          <p:cNvPr id="9" name="Picture 8">
            <a:extLst>
              <a:ext uri="{FF2B5EF4-FFF2-40B4-BE49-F238E27FC236}">
                <a16:creationId xmlns:a16="http://schemas.microsoft.com/office/drawing/2014/main" id="{617D8A6A-5B44-AD79-6B39-488B97CCC7CD}"/>
              </a:ext>
            </a:extLst>
          </p:cNvPr>
          <p:cNvPicPr>
            <a:picLocks noChangeAspect="1"/>
          </p:cNvPicPr>
          <p:nvPr/>
        </p:nvPicPr>
        <p:blipFill rotWithShape="1">
          <a:blip r:embed="rId2">
            <a:extLst>
              <a:ext uri="{28A0092B-C50C-407E-A947-70E740481C1C}">
                <a14:useLocalDpi xmlns:a14="http://schemas.microsoft.com/office/drawing/2010/main" val="0"/>
              </a:ext>
            </a:extLst>
          </a:blip>
          <a:srcRect l="8494" t="9000" r="7507"/>
          <a:stretch/>
        </p:blipFill>
        <p:spPr>
          <a:xfrm>
            <a:off x="1703512" y="1568010"/>
            <a:ext cx="6483720" cy="3683067"/>
          </a:xfrm>
          <a:prstGeom prst="rect">
            <a:avLst/>
          </a:prstGeom>
        </p:spPr>
      </p:pic>
      <p:sp>
        <p:nvSpPr>
          <p:cNvPr id="3" name="Content Placeholder 2">
            <a:extLst>
              <a:ext uri="{FF2B5EF4-FFF2-40B4-BE49-F238E27FC236}">
                <a16:creationId xmlns:a16="http://schemas.microsoft.com/office/drawing/2014/main" id="{675E9012-447B-D9D5-A481-89FEF26E31A9}"/>
              </a:ext>
            </a:extLst>
          </p:cNvPr>
          <p:cNvSpPr>
            <a:spLocks noGrp="1"/>
          </p:cNvSpPr>
          <p:nvPr>
            <p:ph idx="1"/>
          </p:nvPr>
        </p:nvSpPr>
        <p:spPr>
          <a:xfrm>
            <a:off x="1199456" y="5517235"/>
            <a:ext cx="8928992" cy="1008109"/>
          </a:xfrm>
        </p:spPr>
        <p:txBody>
          <a:bodyPr>
            <a:normAutofit/>
          </a:bodyPr>
          <a:lstStyle/>
          <a:p>
            <a:r>
              <a:rPr lang="en-US" sz="1600" dirty="0">
                <a:latin typeface="Calibri Light" panose="020F0302020204030204" pitchFamily="34" charset="0"/>
                <a:cs typeface="Calibri Light" panose="020F0302020204030204" pitchFamily="34" charset="0"/>
              </a:rPr>
              <a:t>Conventional models put most weight for estimation on the prototypical/mean values in each class, but these may be far from the class boundary. SVM weights boundary cases exclusively! A similar approach is used by gradient boosted machines (GBM).</a:t>
            </a:r>
          </a:p>
          <a:p>
            <a:endParaRPr lang="fr-CH" sz="1600" dirty="0">
              <a:latin typeface="Courier New" panose="02070309020205020404" pitchFamily="49" charset="0"/>
              <a:cs typeface="Courier New" panose="02070309020205020404" pitchFamily="49" charset="0"/>
            </a:endParaRPr>
          </a:p>
          <a:p>
            <a:endParaRPr lang="fr-CH" sz="1600" dirty="0">
              <a:latin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BEDCFFF9-5801-BF49-B2CD-1D4ED5C8B544}"/>
              </a:ext>
            </a:extLst>
          </p:cNvPr>
          <p:cNvSpPr txBox="1"/>
          <p:nvPr/>
        </p:nvSpPr>
        <p:spPr>
          <a:xfrm>
            <a:off x="8400256" y="1931936"/>
            <a:ext cx="1872208" cy="646331"/>
          </a:xfrm>
          <a:prstGeom prst="rect">
            <a:avLst/>
          </a:prstGeom>
          <a:noFill/>
        </p:spPr>
        <p:txBody>
          <a:bodyPr wrap="square" rtlCol="0">
            <a:spAutoFit/>
          </a:bodyPr>
          <a:lstStyle/>
          <a:p>
            <a:pPr algn="ctr"/>
            <a:r>
              <a:rPr lang="en-GB" dirty="0">
                <a:latin typeface="Arial" panose="020B0604020202020204" pitchFamily="34" charset="0"/>
                <a:cs typeface="Arial" panose="020B0604020202020204" pitchFamily="34" charset="0"/>
              </a:rPr>
              <a:t>Support vector machine (SVM)</a:t>
            </a:r>
          </a:p>
        </p:txBody>
      </p:sp>
    </p:spTree>
    <p:extLst>
      <p:ext uri="{BB962C8B-B14F-4D97-AF65-F5344CB8AC3E}">
        <p14:creationId xmlns:p14="http://schemas.microsoft.com/office/powerpoint/2010/main" val="317051585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85</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a:solidFill>
                  <a:schemeClr val="tx2">
                    <a:lumMod val="75000"/>
                  </a:schemeClr>
                </a:solidFill>
                <a:latin typeface="Tw Cen MT" panose="020B0602020104020603" pitchFamily="34" charset="0"/>
              </a:rPr>
              <a:t>Predictor selection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ea typeface="Calibri Light" panose="020F0302020204030204" pitchFamily="34" charset="0"/>
                <a:cs typeface="Calibri Light" panose="020F0302020204030204" pitchFamily="34" charset="0"/>
              </a:rPr>
              <a:t>For experimental data the IVs in the model are usually pre-determined to include the manipulated design variables, possibly supplemented with some controlling covariates.</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r>
              <a:rPr lang="en-US" sz="1600" dirty="0">
                <a:latin typeface="Calibri Light" panose="020F0302020204030204" pitchFamily="34" charset="0"/>
                <a:ea typeface="Calibri Light" panose="020F0302020204030204" pitchFamily="34" charset="0"/>
                <a:cs typeface="Calibri Light" panose="020F0302020204030204" pitchFamily="34" charset="0"/>
              </a:rPr>
              <a:t>For observational data with many variables, the analyst has to decide which to include as IV in the model. Normally, preference should go to </a:t>
            </a:r>
            <a:r>
              <a:rPr lang="en-US" sz="1600" b="1" dirty="0">
                <a:latin typeface="Calibri Light" panose="020F0302020204030204" pitchFamily="34" charset="0"/>
                <a:ea typeface="Calibri Light" panose="020F0302020204030204" pitchFamily="34" charset="0"/>
                <a:cs typeface="Calibri Light" panose="020F0302020204030204" pitchFamily="34" charset="0"/>
              </a:rPr>
              <a:t>(1) </a:t>
            </a:r>
            <a:r>
              <a:rPr lang="en-US" sz="1600" dirty="0">
                <a:latin typeface="Calibri Light" panose="020F0302020204030204" pitchFamily="34" charset="0"/>
                <a:ea typeface="Calibri Light" panose="020F0302020204030204" pitchFamily="34" charset="0"/>
                <a:cs typeface="Calibri Light" panose="020F0302020204030204" pitchFamily="34" charset="0"/>
              </a:rPr>
              <a:t>variables that are the subject of </a:t>
            </a:r>
            <a:r>
              <a:rPr lang="en-US" sz="16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confirmatory research hypotheses</a:t>
            </a:r>
            <a:r>
              <a:rPr lang="en-US" sz="1600" dirty="0">
                <a:latin typeface="Calibri Light" panose="020F0302020204030204" pitchFamily="34" charset="0"/>
                <a:ea typeface="Calibri Light" panose="020F0302020204030204" pitchFamily="34" charset="0"/>
                <a:cs typeface="Calibri Light" panose="020F0302020204030204" pitchFamily="34" charset="0"/>
              </a:rPr>
              <a:t>, i.e., </a:t>
            </a:r>
            <a:r>
              <a:rPr lang="en-GB" sz="1600" dirty="0">
                <a:latin typeface="Calibri Light" panose="020F0302020204030204" pitchFamily="34" charset="0"/>
                <a:ea typeface="Calibri Light" panose="020F0302020204030204" pitchFamily="34" charset="0"/>
                <a:cs typeface="Calibri Light" panose="020F0302020204030204" pitchFamily="34" charset="0"/>
              </a:rPr>
              <a:t>“design” variables even if they were not manipulated, then to </a:t>
            </a:r>
            <a:r>
              <a:rPr lang="en-GB" sz="1600" b="1" dirty="0">
                <a:latin typeface="Calibri Light" panose="020F0302020204030204" pitchFamily="34" charset="0"/>
                <a:ea typeface="Calibri Light" panose="020F0302020204030204" pitchFamily="34" charset="0"/>
                <a:cs typeface="Calibri Light" panose="020F0302020204030204" pitchFamily="34" charset="0"/>
              </a:rPr>
              <a:t>(2) </a:t>
            </a:r>
            <a:r>
              <a:rPr lang="en-GB" sz="1600" dirty="0">
                <a:latin typeface="Calibri Light" panose="020F0302020204030204" pitchFamily="34" charset="0"/>
                <a:ea typeface="Calibri Light" panose="020F0302020204030204" pitchFamily="34" charset="0"/>
                <a:cs typeface="Calibri Light" panose="020F0302020204030204" pitchFamily="34" charset="0"/>
              </a:rPr>
              <a:t>controlling covariates, and last to </a:t>
            </a:r>
            <a:r>
              <a:rPr lang="en-GB" sz="1600" b="1" dirty="0">
                <a:latin typeface="Calibri Light" panose="020F0302020204030204" pitchFamily="34" charset="0"/>
                <a:ea typeface="Calibri Light" panose="020F0302020204030204" pitchFamily="34" charset="0"/>
                <a:cs typeface="Calibri Light" panose="020F0302020204030204" pitchFamily="34" charset="0"/>
              </a:rPr>
              <a:t>(3) </a:t>
            </a:r>
            <a:r>
              <a:rPr lang="en-GB" sz="1600" dirty="0">
                <a:latin typeface="Calibri Light" panose="020F0302020204030204" pitchFamily="34" charset="0"/>
                <a:ea typeface="Calibri Light" panose="020F0302020204030204" pitchFamily="34" charset="0"/>
                <a:cs typeface="Calibri Light" panose="020F0302020204030204" pitchFamily="34" charset="0"/>
              </a:rPr>
              <a:t>exploratory covariates.</a:t>
            </a:r>
          </a:p>
          <a:p>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r>
              <a:rPr lang="en-GB" sz="1600" dirty="0">
                <a:latin typeface="Calibri Light" panose="020F0302020204030204" pitchFamily="34" charset="0"/>
                <a:ea typeface="Calibri Light" panose="020F0302020204030204" pitchFamily="34" charset="0"/>
                <a:cs typeface="Calibri Light" panose="020F0302020204030204" pitchFamily="34" charset="0"/>
              </a:rPr>
              <a:t>For observational data, there is a risk that adding controlling and exploratory covariates will change the effect of the confirmatory IVs. Fully exploratory modelling therefore must be structured with strict controls. One way to do this is by stepwise predictor selection:</a:t>
            </a:r>
          </a:p>
          <a:p>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pPr marL="800100" lvl="1" indent="-342900">
              <a:buFont typeface="+mj-lt"/>
              <a:buAutoNum type="arabicPeriod"/>
            </a:pPr>
            <a:r>
              <a:rPr lang="en-GB" sz="1600" b="1" dirty="0">
                <a:solidFill>
                  <a:srgbClr val="69A131"/>
                </a:solidFill>
                <a:latin typeface="Calibri Light" panose="020F0302020204030204" pitchFamily="34" charset="0"/>
                <a:ea typeface="Calibri Light" panose="020F0302020204030204" pitchFamily="34" charset="0"/>
                <a:cs typeface="Calibri Light" panose="020F0302020204030204" pitchFamily="34" charset="0"/>
              </a:rPr>
              <a:t>Define the smallest and largest model to consider (=search scope)</a:t>
            </a:r>
          </a:p>
          <a:p>
            <a:pPr marL="800100" lvl="1" indent="-342900">
              <a:buFont typeface="+mj-lt"/>
              <a:buAutoNum type="arabicPeriod"/>
            </a:pPr>
            <a:r>
              <a:rPr lang="en-GB" sz="1600" b="1" dirty="0">
                <a:solidFill>
                  <a:srgbClr val="69A131"/>
                </a:solidFill>
                <a:latin typeface="Calibri Light" panose="020F0302020204030204" pitchFamily="34" charset="0"/>
                <a:ea typeface="Calibri Light" panose="020F0302020204030204" pitchFamily="34" charset="0"/>
                <a:cs typeface="Calibri Light" panose="020F0302020204030204" pitchFamily="34" charset="0"/>
              </a:rPr>
              <a:t>Choose a search direction</a:t>
            </a:r>
          </a:p>
          <a:p>
            <a:pPr marL="800100" lvl="1" indent="-342900">
              <a:buFont typeface="+mj-lt"/>
              <a:buAutoNum type="arabicPeriod"/>
            </a:pPr>
            <a:r>
              <a:rPr lang="en-GB" sz="1600" b="1" dirty="0">
                <a:solidFill>
                  <a:srgbClr val="69A131"/>
                </a:solidFill>
                <a:latin typeface="Calibri Light" panose="020F0302020204030204" pitchFamily="34" charset="0"/>
                <a:ea typeface="Calibri Light" panose="020F0302020204030204" pitchFamily="34" charset="0"/>
                <a:cs typeface="Calibri Light" panose="020F0302020204030204" pitchFamily="34" charset="0"/>
              </a:rPr>
              <a:t>Add and/or drop predictor variables according to a criterion in the chosen search direction</a:t>
            </a:r>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pPr lvl="1"/>
            <a:endParaRPr lang="en-US" sz="12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27870734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86</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Stepwise</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predictor</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selection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GB" sz="1600" dirty="0">
                <a:latin typeface="Calibri Light" panose="020F0302020204030204" pitchFamily="34" charset="0"/>
                <a:ea typeface="Calibri Light" panose="020F0302020204030204" pitchFamily="34" charset="0"/>
                <a:cs typeface="Calibri Light" panose="020F0302020204030204" pitchFamily="34" charset="0"/>
              </a:rPr>
              <a:t>The search direction probably has the largest impact on the final model. A number of options exist:</a:t>
            </a:r>
          </a:p>
          <a:p>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pPr lvl="1"/>
            <a:r>
              <a:rPr lang="en-GB" sz="1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Forward search</a:t>
            </a:r>
          </a:p>
          <a:p>
            <a:pPr lvl="1"/>
            <a:r>
              <a:rPr lang="en-GB" sz="1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Forward search with backward elimination sweep</a:t>
            </a:r>
          </a:p>
          <a:p>
            <a:pPr lvl="1"/>
            <a:r>
              <a:rPr lang="en-GB" sz="1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Backward search</a:t>
            </a:r>
          </a:p>
          <a:p>
            <a:pPr lvl="1"/>
            <a:r>
              <a:rPr lang="en-GB" sz="1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Backward search with forward elimination sweep</a:t>
            </a:r>
          </a:p>
          <a:p>
            <a:pPr lvl="1"/>
            <a:r>
              <a:rPr lang="en-GB" sz="1400"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Fully exhaustive (=best-subset selection)</a:t>
            </a:r>
          </a:p>
          <a:p>
            <a:pPr lvl="1"/>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r>
              <a:rPr lang="en-GB" sz="1600" dirty="0">
                <a:latin typeface="Calibri Light" panose="020F0302020204030204" pitchFamily="34" charset="0"/>
                <a:ea typeface="Calibri Light" panose="020F0302020204030204" pitchFamily="34" charset="0"/>
                <a:cs typeface="Calibri Light" panose="020F0302020204030204" pitchFamily="34" charset="0"/>
              </a:rPr>
              <a:t>Some data may not allow backward searches, if the number of predictor variables is greater than the number of observations!</a:t>
            </a:r>
          </a:p>
          <a:p>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r>
              <a:rPr lang="en-GB" sz="1600" dirty="0">
                <a:latin typeface="Calibri Light" panose="020F0302020204030204" pitchFamily="34" charset="0"/>
                <a:ea typeface="Calibri Light" panose="020F0302020204030204" pitchFamily="34" charset="0"/>
                <a:cs typeface="Calibri Light" panose="020F0302020204030204" pitchFamily="34" charset="0"/>
              </a:rPr>
              <a:t>Forward searches are known to </a:t>
            </a:r>
            <a:r>
              <a:rPr lang="en-GB" sz="1600" dirty="0" err="1">
                <a:latin typeface="Calibri Light" panose="020F0302020204030204" pitchFamily="34" charset="0"/>
                <a:ea typeface="Calibri Light" panose="020F0302020204030204" pitchFamily="34" charset="0"/>
                <a:cs typeface="Calibri Light" panose="020F0302020204030204" pitchFamily="34" charset="0"/>
              </a:rPr>
              <a:t>overselect</a:t>
            </a:r>
            <a:r>
              <a:rPr lang="en-GB" sz="1600" dirty="0">
                <a:latin typeface="Calibri Light" panose="020F0302020204030204" pitchFamily="34" charset="0"/>
                <a:ea typeface="Calibri Light" panose="020F0302020204030204" pitchFamily="34" charset="0"/>
                <a:cs typeface="Calibri Light" panose="020F0302020204030204" pitchFamily="34" charset="0"/>
              </a:rPr>
              <a:t> predictors, while backward searches may </a:t>
            </a:r>
            <a:r>
              <a:rPr lang="en-GB" sz="1600" dirty="0" err="1">
                <a:latin typeface="Calibri Light" panose="020F0302020204030204" pitchFamily="34" charset="0"/>
                <a:ea typeface="Calibri Light" panose="020F0302020204030204" pitchFamily="34" charset="0"/>
                <a:cs typeface="Calibri Light" panose="020F0302020204030204" pitchFamily="34" charset="0"/>
              </a:rPr>
              <a:t>underselect</a:t>
            </a:r>
            <a:r>
              <a:rPr lang="en-GB" sz="1600" dirty="0">
                <a:latin typeface="Calibri Light" panose="020F0302020204030204" pitchFamily="34" charset="0"/>
                <a:ea typeface="Calibri Light" panose="020F0302020204030204" pitchFamily="34" charset="0"/>
                <a:cs typeface="Calibri Light" panose="020F0302020204030204" pitchFamily="34" charset="0"/>
              </a:rPr>
              <a:t> predictors. Fully exhaustive searches may produce models with overly optimistic performance. For any stepwise selection, </a:t>
            </a:r>
            <a:r>
              <a:rPr lang="en-GB" sz="1600" dirty="0">
                <a:solidFill>
                  <a:srgbClr val="FF0000"/>
                </a:solidFill>
                <a:latin typeface="Calibri Light" panose="020F0302020204030204" pitchFamily="34" charset="0"/>
                <a:ea typeface="Calibri Light" panose="020F0302020204030204" pitchFamily="34" charset="0"/>
                <a:cs typeface="Calibri Light" panose="020F0302020204030204" pitchFamily="34" charset="0"/>
              </a:rPr>
              <a:t>cross-validation should be considered</a:t>
            </a:r>
            <a:r>
              <a:rPr lang="en-GB" sz="1600" dirty="0">
                <a:latin typeface="Calibri Light" panose="020F0302020204030204" pitchFamily="34" charset="0"/>
                <a:ea typeface="Calibri Light" panose="020F0302020204030204" pitchFamily="34" charset="0"/>
                <a:cs typeface="Calibri Light" panose="020F0302020204030204" pitchFamily="34" charset="0"/>
              </a:rPr>
              <a:t>!</a:t>
            </a:r>
          </a:p>
          <a:p>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r>
              <a:rPr lang="en-GB" sz="1600" dirty="0">
                <a:latin typeface="Calibri Light" panose="020F0302020204030204" pitchFamily="34" charset="0"/>
                <a:ea typeface="Calibri Light" panose="020F0302020204030204" pitchFamily="34" charset="0"/>
                <a:cs typeface="Calibri Light" panose="020F0302020204030204" pitchFamily="34" charset="0"/>
              </a:rPr>
              <a:t>Typically, the best model is selected by AIC or BIC, although any of the criteria previously discussed could be used.</a:t>
            </a:r>
          </a:p>
          <a:p>
            <a:pPr lvl="1"/>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29709304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87</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Stepwise</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predictor</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selection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GB" sz="1600" dirty="0">
                <a:latin typeface="Calibri Light" panose="020F0302020204030204" pitchFamily="34" charset="0"/>
                <a:ea typeface="Calibri Light" panose="020F0302020204030204" pitchFamily="34" charset="0"/>
                <a:cs typeface="Calibri Light" panose="020F0302020204030204" pitchFamily="34" charset="0"/>
              </a:rPr>
              <a:t>Let us try stepwise selection on the GOT data, using the </a:t>
            </a:r>
            <a:r>
              <a:rPr lang="en-GB" sz="1600" dirty="0">
                <a:latin typeface="Courier New" panose="02070309020205020404" pitchFamily="49" charset="0"/>
                <a:ea typeface="Calibri Light" panose="020F0302020204030204" pitchFamily="34" charset="0"/>
                <a:cs typeface="Courier New" panose="02070309020205020404" pitchFamily="49" charset="0"/>
              </a:rPr>
              <a:t>base</a:t>
            </a:r>
            <a:r>
              <a:rPr lang="en-GB" sz="1600" dirty="0">
                <a:latin typeface="Calibri Light" panose="020F0302020204030204" pitchFamily="34" charset="0"/>
                <a:ea typeface="Calibri Light" panose="020F0302020204030204" pitchFamily="34" charset="0"/>
                <a:cs typeface="Calibri Light" panose="020F0302020204030204" pitchFamily="34" charset="0"/>
              </a:rPr>
              <a:t> </a:t>
            </a:r>
            <a:r>
              <a:rPr lang="en-GB" sz="1600" dirty="0">
                <a:latin typeface="Courier New" panose="02070309020205020404" pitchFamily="49" charset="0"/>
                <a:ea typeface="Calibri Light" panose="020F0302020204030204" pitchFamily="34" charset="0"/>
                <a:cs typeface="Courier New" panose="02070309020205020404" pitchFamily="49" charset="0"/>
              </a:rPr>
              <a:t>step</a:t>
            </a:r>
            <a:r>
              <a:rPr lang="en-GB" sz="1600" dirty="0">
                <a:latin typeface="Calibri Light" panose="020F0302020204030204" pitchFamily="34" charset="0"/>
                <a:ea typeface="Calibri Light" panose="020F0302020204030204" pitchFamily="34" charset="0"/>
                <a:cs typeface="Calibri Light" panose="020F0302020204030204" pitchFamily="34" charset="0"/>
              </a:rPr>
              <a:t> function. We simply need to define the search scope and direction, and the function will automatically use AIC to obtain a final model (for BIC we must specify </a:t>
            </a:r>
            <a:r>
              <a:rPr lang="en-GB" sz="1600" dirty="0">
                <a:latin typeface="Courier New" panose="02070309020205020404" pitchFamily="49" charset="0"/>
                <a:ea typeface="Calibri Light" panose="020F0302020204030204" pitchFamily="34" charset="0"/>
                <a:cs typeface="Courier New" panose="02070309020205020404" pitchFamily="49" charset="0"/>
              </a:rPr>
              <a:t>"k=log(N)"</a:t>
            </a:r>
            <a:r>
              <a:rPr lang="en-GB" sz="1600" dirty="0">
                <a:latin typeface="Calibri Light" panose="020F0302020204030204" pitchFamily="34" charset="0"/>
                <a:ea typeface="Calibri Light" panose="020F0302020204030204" pitchFamily="34" charset="0"/>
                <a:cs typeface="Calibri Light" panose="020F0302020204030204" pitchFamily="34" charset="0"/>
              </a:rPr>
              <a:t>):</a:t>
            </a:r>
          </a:p>
          <a:p>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lower &lt;- </a:t>
            </a:r>
            <a:r>
              <a:rPr lang="en-US" sz="1200" dirty="0" err="1">
                <a:latin typeface="Courier New" panose="02070309020205020404" pitchFamily="49" charset="0"/>
                <a:ea typeface="Calibri Light" panose="020F0302020204030204" pitchFamily="34" charset="0"/>
                <a:cs typeface="Courier New" panose="02070309020205020404" pitchFamily="49" charset="0"/>
              </a:rPr>
              <a:t>glm</a:t>
            </a:r>
            <a:r>
              <a:rPr lang="en-US" sz="1200" dirty="0">
                <a:latin typeface="Courier New" panose="02070309020205020404" pitchFamily="49" charset="0"/>
                <a:ea typeface="Calibri Light" panose="020F0302020204030204" pitchFamily="34" charset="0"/>
                <a:cs typeface="Courier New" panose="02070309020205020404" pitchFamily="49" charset="0"/>
              </a:rPr>
              <a:t>(Death~1,data=GOT</a:t>
            </a:r>
            <a:r>
              <a:rPr lang="en-US" sz="1200" b="1" dirty="0">
                <a:solidFill>
                  <a:srgbClr val="FF0000"/>
                </a:solidFill>
                <a:latin typeface="Courier New" panose="02070309020205020404" pitchFamily="49" charset="0"/>
                <a:ea typeface="Calibri Light" panose="020F0302020204030204" pitchFamily="34" charset="0"/>
                <a:cs typeface="Courier New" panose="02070309020205020404" pitchFamily="49" charset="0"/>
              </a:rPr>
              <a:t>[,-c(1,4)]</a:t>
            </a:r>
            <a:r>
              <a:rPr lang="en-US" sz="1200" dirty="0">
                <a:latin typeface="Courier New" panose="02070309020205020404" pitchFamily="49" charset="0"/>
                <a:ea typeface="Calibri Light" panose="020F0302020204030204" pitchFamily="34" charset="0"/>
                <a:cs typeface="Courier New" panose="02070309020205020404" pitchFamily="49" charset="0"/>
              </a:rPr>
              <a:t>,family=binomial)</a:t>
            </a: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upper &lt;- </a:t>
            </a:r>
            <a:r>
              <a:rPr lang="en-US" sz="1200" dirty="0" err="1">
                <a:latin typeface="Courier New" panose="02070309020205020404" pitchFamily="49" charset="0"/>
                <a:ea typeface="Calibri Light" panose="020F0302020204030204" pitchFamily="34" charset="0"/>
                <a:cs typeface="Courier New" panose="02070309020205020404" pitchFamily="49" charset="0"/>
              </a:rPr>
              <a:t>glm</a:t>
            </a:r>
            <a:r>
              <a:rPr lang="en-US" sz="1200" dirty="0">
                <a:latin typeface="Courier New" panose="02070309020205020404" pitchFamily="49" charset="0"/>
                <a:ea typeface="Calibri Light" panose="020F0302020204030204" pitchFamily="34" charset="0"/>
                <a:cs typeface="Courier New" panose="02070309020205020404" pitchFamily="49" charset="0"/>
              </a:rPr>
              <a:t>(</a:t>
            </a:r>
            <a:r>
              <a:rPr lang="en-US" sz="1200" dirty="0" err="1">
                <a:latin typeface="Courier New" panose="02070309020205020404" pitchFamily="49" charset="0"/>
                <a:ea typeface="Calibri Light" panose="020F0302020204030204" pitchFamily="34" charset="0"/>
                <a:cs typeface="Courier New" panose="02070309020205020404" pitchFamily="49" charset="0"/>
              </a:rPr>
              <a:t>Death~.,data</a:t>
            </a:r>
            <a:r>
              <a:rPr lang="en-US" sz="1200" dirty="0">
                <a:latin typeface="Courier New" panose="02070309020205020404" pitchFamily="49" charset="0"/>
                <a:ea typeface="Calibri Light" panose="020F0302020204030204" pitchFamily="34" charset="0"/>
                <a:cs typeface="Courier New" panose="02070309020205020404" pitchFamily="49" charset="0"/>
              </a:rPr>
              <a:t>=GOT[,-c(1,4)],family=binomial)</a:t>
            </a:r>
          </a:p>
          <a:p>
            <a:pPr marL="0" indent="0">
              <a:buNone/>
            </a:pPr>
            <a:endParaRPr lang="en-US" sz="1200" dirty="0">
              <a:latin typeface="Courier New" panose="02070309020205020404" pitchFamily="49" charset="0"/>
              <a:ea typeface="Calibri Light" panose="020F0302020204030204" pitchFamily="34" charset="0"/>
              <a:cs typeface="Courier New" panose="02070309020205020404" pitchFamily="49" charset="0"/>
            </a:endParaRP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SPS &lt;- step(</a:t>
            </a:r>
            <a:r>
              <a:rPr lang="en-US" sz="1200" b="1" dirty="0">
                <a:solidFill>
                  <a:srgbClr val="0070C0"/>
                </a:solidFill>
                <a:latin typeface="Courier New" panose="02070309020205020404" pitchFamily="49" charset="0"/>
                <a:ea typeface="Calibri Light" panose="020F0302020204030204" pitchFamily="34" charset="0"/>
                <a:cs typeface="Courier New" panose="02070309020205020404" pitchFamily="49" charset="0"/>
              </a:rPr>
              <a:t>lower</a:t>
            </a:r>
            <a:r>
              <a:rPr lang="en-US" sz="1200" dirty="0">
                <a:latin typeface="Courier New" panose="02070309020205020404" pitchFamily="49" charset="0"/>
                <a:ea typeface="Calibri Light" panose="020F0302020204030204" pitchFamily="34" charset="0"/>
                <a:cs typeface="Courier New" panose="02070309020205020404" pitchFamily="49" charset="0"/>
              </a:rPr>
              <a:t>, scope=list(lower=</a:t>
            </a:r>
            <a:r>
              <a:rPr lang="en-US" sz="1200" dirty="0" err="1">
                <a:latin typeface="Courier New" panose="02070309020205020404" pitchFamily="49" charset="0"/>
                <a:ea typeface="Calibri Light" panose="020F0302020204030204" pitchFamily="34" charset="0"/>
                <a:cs typeface="Courier New" panose="02070309020205020404" pitchFamily="49" charset="0"/>
              </a:rPr>
              <a:t>lower,upper</a:t>
            </a:r>
            <a:r>
              <a:rPr lang="en-US" sz="1200" dirty="0">
                <a:latin typeface="Courier New" panose="02070309020205020404" pitchFamily="49" charset="0"/>
                <a:ea typeface="Calibri Light" panose="020F0302020204030204" pitchFamily="34" charset="0"/>
                <a:cs typeface="Courier New" panose="02070309020205020404" pitchFamily="49" charset="0"/>
              </a:rPr>
              <a:t>=upper),</a:t>
            </a: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direction=</a:t>
            </a:r>
            <a:r>
              <a:rPr lang="en-US" sz="1200" b="1" dirty="0">
                <a:solidFill>
                  <a:srgbClr val="0070C0"/>
                </a:solidFill>
                <a:latin typeface="Courier New" panose="02070309020205020404" pitchFamily="49" charset="0"/>
                <a:ea typeface="Calibri Light" panose="020F0302020204030204" pitchFamily="34" charset="0"/>
                <a:cs typeface="Courier New" panose="02070309020205020404" pitchFamily="49" charset="0"/>
              </a:rPr>
              <a:t>"forward"</a:t>
            </a:r>
            <a:r>
              <a:rPr lang="en-US" sz="1200" dirty="0">
                <a:latin typeface="Courier New" panose="02070309020205020404" pitchFamily="49" charset="0"/>
                <a:ea typeface="Calibri Light" panose="020F0302020204030204" pitchFamily="34" charset="0"/>
                <a:cs typeface="Courier New" panose="02070309020205020404" pitchFamily="49" charset="0"/>
              </a:rPr>
              <a:t>, </a:t>
            </a:r>
            <a:r>
              <a:rPr lang="en-US" sz="1200" b="1" dirty="0">
                <a:solidFill>
                  <a:srgbClr val="FF0000"/>
                </a:solidFill>
                <a:latin typeface="Courier New" panose="02070309020205020404" pitchFamily="49" charset="0"/>
                <a:ea typeface="Calibri Light" panose="020F0302020204030204" pitchFamily="34" charset="0"/>
                <a:cs typeface="Courier New" panose="02070309020205020404" pitchFamily="49" charset="0"/>
              </a:rPr>
              <a:t>k=2</a:t>
            </a:r>
            <a:r>
              <a:rPr lang="en-US" sz="1200" dirty="0">
                <a:latin typeface="Courier New" panose="02070309020205020404" pitchFamily="49" charset="0"/>
                <a:ea typeface="Calibri Light" panose="020F0302020204030204" pitchFamily="34" charset="0"/>
                <a:cs typeface="Courier New" panose="02070309020205020404" pitchFamily="49" charset="0"/>
              </a:rPr>
              <a:t>)</a:t>
            </a:r>
          </a:p>
          <a:p>
            <a:pPr marL="0" indent="0">
              <a:buNone/>
            </a:pPr>
            <a:r>
              <a:rPr lang="en-US" sz="1200" dirty="0">
                <a:latin typeface="Courier New" panose="02070309020205020404" pitchFamily="49" charset="0"/>
                <a:ea typeface="Calibri Light" panose="020F0302020204030204" pitchFamily="34" charset="0"/>
                <a:cs typeface="Courier New" panose="02070309020205020404" pitchFamily="49" charset="0"/>
              </a:rPr>
              <a:t>	summary(SPS)</a:t>
            </a: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 name="TextBox 4">
            <a:extLst>
              <a:ext uri="{FF2B5EF4-FFF2-40B4-BE49-F238E27FC236}">
                <a16:creationId xmlns:a16="http://schemas.microsoft.com/office/drawing/2014/main" id="{AD5D7EC9-BAD8-EFF0-A3E1-B8AA47C74F89}"/>
              </a:ext>
            </a:extLst>
          </p:cNvPr>
          <p:cNvSpPr txBox="1"/>
          <p:nvPr/>
        </p:nvSpPr>
        <p:spPr>
          <a:xfrm>
            <a:off x="2207568" y="4221088"/>
            <a:ext cx="6094206" cy="1754326"/>
          </a:xfrm>
          <a:prstGeom prst="rect">
            <a:avLst/>
          </a:prstGeom>
          <a:ln>
            <a:solidFill>
              <a:schemeClr val="tx1">
                <a:lumMod val="50000"/>
                <a:lumOff val="50000"/>
              </a:schemeClr>
            </a:solidFill>
            <a:prstDash val="dash"/>
          </a:ln>
        </p:spPr>
        <p:txBody>
          <a:bodyPr wrap="square">
            <a:spAutoFit/>
          </a:bodyPr>
          <a:lstStyle>
            <a:defPPr>
              <a:defRPr lang="en-US"/>
            </a:defPPr>
            <a:lvl1pPr>
              <a:defRPr sz="1200" b="0">
                <a:latin typeface="Courier New" panose="02070309020205020404" pitchFamily="49" charset="0"/>
                <a:cs typeface="Courier New" panose="02070309020205020404" pitchFamily="49" charset="0"/>
              </a:defRPr>
            </a:lvl1pPr>
            <a:lvl2pPr marL="0" lvl="1">
              <a:defRPr sz="1200">
                <a:latin typeface="Courier New" panose="02070309020205020404" pitchFamily="49" charset="0"/>
                <a:cs typeface="Courier New" panose="02070309020205020404" pitchFamily="49" charset="0"/>
              </a:defRPr>
            </a:lvl2pPr>
          </a:lstStyle>
          <a:p>
            <a:r>
              <a:rPr lang="en-GB" dirty="0"/>
              <a:t>Coefficients:</a:t>
            </a:r>
          </a:p>
          <a:p>
            <a:r>
              <a:rPr lang="en-GB" dirty="0"/>
              <a:t>            Estimate Std. Error z value </a:t>
            </a:r>
            <a:r>
              <a:rPr lang="en-GB" dirty="0" err="1"/>
              <a:t>Pr</a:t>
            </a:r>
            <a:r>
              <a:rPr lang="en-GB" dirty="0"/>
              <a:t>(&gt;|z|)   </a:t>
            </a:r>
          </a:p>
          <a:p>
            <a:r>
              <a:rPr lang="en-GB" dirty="0"/>
              <a:t>(Intercept)   0.5185     0.2256   2.298  0.02155 * </a:t>
            </a:r>
          </a:p>
          <a:p>
            <a:r>
              <a:rPr lang="en-GB" dirty="0" err="1"/>
              <a:t>KilledYes</a:t>
            </a:r>
            <a:r>
              <a:rPr lang="en-GB" dirty="0"/>
              <a:t>     1.0092     0.3530   2.859  0.00425 **</a:t>
            </a:r>
          </a:p>
          <a:p>
            <a:r>
              <a:rPr lang="en-GB" dirty="0"/>
              <a:t>Travelled    -0.2946     0.1308  -2.253  0.02423 * </a:t>
            </a:r>
          </a:p>
          <a:p>
            <a:r>
              <a:rPr lang="en-GB" dirty="0" err="1"/>
              <a:t>CrownedYes</a:t>
            </a:r>
            <a:r>
              <a:rPr lang="en-GB" dirty="0"/>
              <a:t>    1.4043     0.7965   1.763  0.07789 . </a:t>
            </a:r>
          </a:p>
          <a:p>
            <a:r>
              <a:rPr lang="en-GB" dirty="0"/>
              <a:t>Children      0.2973     0.2241   1.326  0.18476   </a:t>
            </a:r>
          </a:p>
          <a:p>
            <a:r>
              <a:rPr lang="en-GB" dirty="0"/>
              <a:t>---</a:t>
            </a:r>
          </a:p>
          <a:p>
            <a:r>
              <a:rPr lang="en-GB" dirty="0" err="1"/>
              <a:t>Signif</a:t>
            </a:r>
            <a:r>
              <a:rPr lang="en-GB" dirty="0"/>
              <a:t>. codes:  0 ‘***’ 0.001 ‘**’ 0.01 ‘*’ 0.05 ‘.’ 0.1 ‘ ’ 1</a:t>
            </a:r>
          </a:p>
        </p:txBody>
      </p:sp>
    </p:spTree>
    <p:extLst>
      <p:ext uri="{BB962C8B-B14F-4D97-AF65-F5344CB8AC3E}">
        <p14:creationId xmlns:p14="http://schemas.microsoft.com/office/powerpoint/2010/main" val="245260691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88</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Stepwise</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predictor</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selection</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GB" sz="1600" dirty="0">
                <a:latin typeface="Calibri Light" panose="020F0302020204030204" pitchFamily="34" charset="0"/>
                <a:ea typeface="Calibri Light" panose="020F0302020204030204" pitchFamily="34" charset="0"/>
                <a:cs typeface="Calibri Light" panose="020F0302020204030204" pitchFamily="34" charset="0"/>
              </a:rPr>
              <a:t>For these data, it appears that forward, backward, and exhaustive searches return the same model, except with a different order of effects. In general this will not necessarily be true.</a:t>
            </a:r>
          </a:p>
          <a:p>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r>
              <a:rPr lang="en-GB" sz="1600" dirty="0">
                <a:latin typeface="Calibri Light" panose="020F0302020204030204" pitchFamily="34" charset="0"/>
                <a:ea typeface="Calibri Light" panose="020F0302020204030204" pitchFamily="34" charset="0"/>
                <a:cs typeface="Calibri Light" panose="020F0302020204030204" pitchFamily="34" charset="0"/>
              </a:rPr>
              <a:t>Finally, we seem to have obtained a somewhat decent model, with significant effects as follows:</a:t>
            </a:r>
          </a:p>
          <a:p>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pPr lvl="1"/>
            <a:r>
              <a:rPr lang="en-GB" sz="16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Travelled: </a:t>
            </a:r>
            <a:r>
              <a:rPr lang="en-GB" sz="1600" dirty="0">
                <a:latin typeface="Calibri Light" panose="020F0302020204030204" pitchFamily="34" charset="0"/>
                <a:ea typeface="Calibri Light" panose="020F0302020204030204" pitchFamily="34" charset="0"/>
                <a:cs typeface="Calibri Light" panose="020F0302020204030204" pitchFamily="34" charset="0"/>
              </a:rPr>
              <a:t>Travelling to more different regions in Westeros and Essos lowers your probability of death.</a:t>
            </a:r>
          </a:p>
          <a:p>
            <a:pPr lvl="1"/>
            <a:r>
              <a:rPr lang="en-GB" sz="16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Killed: </a:t>
            </a:r>
            <a:r>
              <a:rPr lang="en-GB" sz="1600" dirty="0">
                <a:latin typeface="Calibri Light" panose="020F0302020204030204" pitchFamily="34" charset="0"/>
                <a:ea typeface="Calibri Light" panose="020F0302020204030204" pitchFamily="34" charset="0"/>
                <a:cs typeface="Calibri Light" panose="020F0302020204030204" pitchFamily="34" charset="0"/>
              </a:rPr>
              <a:t>Having killed at least once increases your probability of death.</a:t>
            </a:r>
          </a:p>
          <a:p>
            <a:pPr lvl="1"/>
            <a:r>
              <a:rPr lang="en-GB" sz="1600" b="1" dirty="0">
                <a:solidFill>
                  <a:srgbClr val="0070C0"/>
                </a:solidFill>
                <a:latin typeface="Calibri Light" panose="020F0302020204030204" pitchFamily="34" charset="0"/>
                <a:ea typeface="Calibri Light" panose="020F0302020204030204" pitchFamily="34" charset="0"/>
                <a:cs typeface="Calibri Light" panose="020F0302020204030204" pitchFamily="34" charset="0"/>
              </a:rPr>
              <a:t>Crowned: </a:t>
            </a:r>
            <a:r>
              <a:rPr lang="en-GB" sz="1600" dirty="0">
                <a:latin typeface="Calibri Light" panose="020F0302020204030204" pitchFamily="34" charset="0"/>
                <a:ea typeface="Calibri Light" panose="020F0302020204030204" pitchFamily="34" charset="0"/>
                <a:cs typeface="Calibri Light" panose="020F0302020204030204" pitchFamily="34" charset="0"/>
              </a:rPr>
              <a:t>Having been declared king/queen increases your probability of death.</a:t>
            </a:r>
          </a:p>
          <a:p>
            <a:pPr lvl="1"/>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r>
              <a:rPr lang="en-GB" sz="1600" dirty="0">
                <a:latin typeface="Calibri Light" panose="020F0302020204030204" pitchFamily="34" charset="0"/>
                <a:ea typeface="Calibri Light" panose="020F0302020204030204" pitchFamily="34" charset="0"/>
                <a:cs typeface="Calibri Light" panose="020F0302020204030204" pitchFamily="34" charset="0"/>
              </a:rPr>
              <a:t>Nevertheless, the model's goodness-of-fit is less than impressive, with accuracy still close to the marginal death rate, 68.2%, MCC=9.3%, and AUC=65.0%. When using BIC as the selection criterion, by contrast, the intercept-only model emerges as the preferred choice!</a:t>
            </a:r>
          </a:p>
          <a:p>
            <a:endParaRPr lang="en-GB" sz="1600" dirty="0">
              <a:latin typeface="Calibri Light" panose="020F0302020204030204" pitchFamily="34" charset="0"/>
              <a:ea typeface="Calibri Light" panose="020F0302020204030204" pitchFamily="34" charset="0"/>
              <a:cs typeface="Calibri Light" panose="020F0302020204030204" pitchFamily="34" charset="0"/>
            </a:endParaRPr>
          </a:p>
          <a:p>
            <a:r>
              <a:rPr lang="en-GB" sz="1600" dirty="0">
                <a:latin typeface="Calibri Light" panose="020F0302020204030204" pitchFamily="34" charset="0"/>
                <a:ea typeface="Calibri Light" panose="020F0302020204030204" pitchFamily="34" charset="0"/>
                <a:cs typeface="Calibri Light" panose="020F0302020204030204" pitchFamily="34" charset="0"/>
              </a:rPr>
              <a:t>These </a:t>
            </a:r>
            <a:r>
              <a:rPr lang="en-GB" sz="1600">
                <a:latin typeface="Calibri Light" panose="020F0302020204030204" pitchFamily="34" charset="0"/>
                <a:ea typeface="Calibri Light" panose="020F0302020204030204" pitchFamily="34" charset="0"/>
                <a:cs typeface="Calibri Light" panose="020F0302020204030204" pitchFamily="34" charset="0"/>
              </a:rPr>
              <a:t>are red flags </a:t>
            </a:r>
            <a:r>
              <a:rPr lang="en-GB" sz="1600" dirty="0">
                <a:latin typeface="Calibri Light" panose="020F0302020204030204" pitchFamily="34" charset="0"/>
                <a:ea typeface="Calibri Light" panose="020F0302020204030204" pitchFamily="34" charset="0"/>
                <a:cs typeface="Calibri Light" panose="020F0302020204030204" pitchFamily="34" charset="0"/>
              </a:rPr>
              <a:t>that should not be ignored in the context of fully exploratory modelling!</a:t>
            </a:r>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ea typeface="Calibri Light" panose="020F0302020204030204" pitchFamily="34" charset="0"/>
              <a:cs typeface="Calibri Light" panose="020F0302020204030204" pitchFamily="34" charset="0"/>
            </a:endParaRPr>
          </a:p>
          <a:p>
            <a:endParaRPr lang="fr-CH" sz="1600" dirty="0">
              <a:latin typeface="Calibri Light" panose="020F0302020204030204" pitchFamily="34" charset="0"/>
              <a:ea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1586712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523492" y="3121804"/>
            <a:ext cx="9145017" cy="523220"/>
          </a:xfrm>
          <a:prstGeom prst="rect">
            <a:avLst/>
          </a:prstGeom>
          <a:noFill/>
        </p:spPr>
        <p:txBody>
          <a:bodyPr wrap="square" rtlCol="0">
            <a:spAutoFit/>
          </a:bodyPr>
          <a:lstStyle/>
          <a:p>
            <a:pPr algn="ctr"/>
            <a:r>
              <a:rPr lang="fr-CH" sz="2800" b="1" i="1">
                <a:solidFill>
                  <a:schemeClr val="tx2">
                    <a:lumMod val="75000"/>
                  </a:schemeClr>
                </a:solidFill>
                <a:latin typeface="Tw Cen MT" panose="020B0602020104020603" pitchFamily="34" charset="0"/>
              </a:rPr>
              <a:t>Thank you for your attention…!</a:t>
            </a:r>
            <a:endParaRPr lang="en-GB" sz="2800" b="1" i="1" dirty="0">
              <a:solidFill>
                <a:schemeClr val="tx2">
                  <a:lumMod val="75000"/>
                </a:schemeClr>
              </a:solidFill>
              <a:latin typeface="Tw Cen MT" panose="020B0602020104020603" pitchFamily="34" charset="0"/>
            </a:endParaRPr>
          </a:p>
        </p:txBody>
      </p:sp>
      <p:cxnSp>
        <p:nvCxnSpPr>
          <p:cNvPr id="6" name="Straight Connector 5"/>
          <p:cNvCxnSpPr/>
          <p:nvPr/>
        </p:nvCxnSpPr>
        <p:spPr>
          <a:xfrm>
            <a:off x="1416000" y="2924944"/>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8836F5AD-2CF7-43D1-9AC1-2EA2FE52F9F9}"/>
              </a:ext>
            </a:extLst>
          </p:cNvPr>
          <p:cNvCxnSpPr/>
          <p:nvPr/>
        </p:nvCxnSpPr>
        <p:spPr>
          <a:xfrm>
            <a:off x="1416000" y="3861048"/>
            <a:ext cx="9360000"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Slide Number Placeholder 1">
            <a:extLst>
              <a:ext uri="{FF2B5EF4-FFF2-40B4-BE49-F238E27FC236}">
                <a16:creationId xmlns:a16="http://schemas.microsoft.com/office/drawing/2014/main" id="{8A7257FC-588D-4D5A-912F-87102EA3B69D}"/>
              </a:ext>
            </a:extLst>
          </p:cNvPr>
          <p:cNvSpPr>
            <a:spLocks noGrp="1"/>
          </p:cNvSpPr>
          <p:nvPr>
            <p:ph type="sldNum" sz="quarter" idx="12"/>
          </p:nvPr>
        </p:nvSpPr>
        <p:spPr/>
        <p:txBody>
          <a:bodyPr/>
          <a:lstStyle/>
          <a:p>
            <a:fld id="{C1FDBBE5-22A6-4526-9CE2-8F57881DBE87}" type="slidenum">
              <a:rPr lang="en-GB" smtClean="0"/>
              <a:t>89</a:t>
            </a:fld>
            <a:endParaRPr lang="en-GB"/>
          </a:p>
        </p:txBody>
      </p:sp>
    </p:spTree>
    <p:extLst>
      <p:ext uri="{BB962C8B-B14F-4D97-AF65-F5344CB8AC3E}">
        <p14:creationId xmlns:p14="http://schemas.microsoft.com/office/powerpoint/2010/main" val="350906355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B7A77AD7-3F50-4662-A977-7E66E7661FB5}"/>
              </a:ext>
            </a:extLst>
          </p:cNvPr>
          <p:cNvSpPr>
            <a:spLocks noGrp="1"/>
          </p:cNvSpPr>
          <p:nvPr>
            <p:ph type="sldNum" sz="quarter" idx="12"/>
          </p:nvPr>
        </p:nvSpPr>
        <p:spPr/>
        <p:txBody>
          <a:bodyPr/>
          <a:lstStyle/>
          <a:p>
            <a:fld id="{C1FDBBE5-22A6-4526-9CE2-8F57881DBE87}" type="slidenum">
              <a:rPr lang="en-GB" smtClean="0"/>
              <a:t>9</a:t>
            </a:fld>
            <a:endParaRPr lang="en-GB"/>
          </a:p>
        </p:txBody>
      </p:sp>
      <p:cxnSp>
        <p:nvCxnSpPr>
          <p:cNvPr id="13" name="Straight Connector 12">
            <a:extLst>
              <a:ext uri="{FF2B5EF4-FFF2-40B4-BE49-F238E27FC236}">
                <a16:creationId xmlns:a16="http://schemas.microsoft.com/office/drawing/2014/main" id="{76FD5FAF-38FF-4FFA-B75B-8DF35CE04597}"/>
              </a:ext>
            </a:extLst>
          </p:cNvPr>
          <p:cNvCxnSpPr>
            <a:cxnSpLocks/>
          </p:cNvCxnSpPr>
          <p:nvPr/>
        </p:nvCxnSpPr>
        <p:spPr>
          <a:xfrm>
            <a:off x="335360" y="1124744"/>
            <a:ext cx="11449272" cy="0"/>
          </a:xfrm>
          <a:prstGeom prst="line">
            <a:avLst/>
          </a:prstGeom>
          <a:ln w="28575">
            <a:solidFill>
              <a:schemeClr val="bg2">
                <a:lumMod val="2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4B82E7E7-24B8-4F1C-BE16-DA2D6F127FC5}"/>
              </a:ext>
            </a:extLst>
          </p:cNvPr>
          <p:cNvSpPr txBox="1"/>
          <p:nvPr/>
        </p:nvSpPr>
        <p:spPr>
          <a:xfrm>
            <a:off x="335360" y="292297"/>
            <a:ext cx="10657184" cy="584775"/>
          </a:xfrm>
          <a:prstGeom prst="rect">
            <a:avLst/>
          </a:prstGeom>
          <a:noFill/>
        </p:spPr>
        <p:txBody>
          <a:bodyPr wrap="square" rtlCol="0">
            <a:spAutoFit/>
          </a:bodyPr>
          <a:lstStyle/>
          <a:p>
            <a:r>
              <a:rPr lang="fr-CH" sz="3200" dirty="0" err="1">
                <a:solidFill>
                  <a:schemeClr val="tx2">
                    <a:lumMod val="75000"/>
                  </a:schemeClr>
                </a:solidFill>
                <a:latin typeface="Tw Cen MT" panose="020B0602020104020603" pitchFamily="34" charset="0"/>
              </a:rPr>
              <a:t>Same</a:t>
            </a:r>
            <a:r>
              <a:rPr lang="fr-CH" sz="3200" dirty="0">
                <a:solidFill>
                  <a:schemeClr val="tx2">
                    <a:lumMod val="75000"/>
                  </a:schemeClr>
                </a:solidFill>
                <a:latin typeface="Tw Cen MT" panose="020B0602020104020603" pitchFamily="34" charset="0"/>
              </a:rPr>
              <a:t> data, </a:t>
            </a:r>
            <a:r>
              <a:rPr lang="fr-CH" sz="3200" dirty="0" err="1">
                <a:solidFill>
                  <a:schemeClr val="tx2">
                    <a:lumMod val="75000"/>
                  </a:schemeClr>
                </a:solidFill>
                <a:latin typeface="Tw Cen MT" panose="020B0602020104020603" pitchFamily="34" charset="0"/>
              </a:rPr>
              <a:t>different</a:t>
            </a:r>
            <a:r>
              <a:rPr lang="fr-CH" sz="3200" dirty="0">
                <a:solidFill>
                  <a:schemeClr val="tx2">
                    <a:lumMod val="75000"/>
                  </a:schemeClr>
                </a:solidFill>
                <a:latin typeface="Tw Cen MT" panose="020B0602020104020603" pitchFamily="34" charset="0"/>
              </a:rPr>
              <a:t> </a:t>
            </a:r>
            <a:r>
              <a:rPr lang="fr-CH" sz="3200" dirty="0" err="1">
                <a:solidFill>
                  <a:schemeClr val="tx2">
                    <a:lumMod val="75000"/>
                  </a:schemeClr>
                </a:solidFill>
                <a:latin typeface="Tw Cen MT" panose="020B0602020104020603" pitchFamily="34" charset="0"/>
              </a:rPr>
              <a:t>analysis</a:t>
            </a:r>
            <a:r>
              <a:rPr lang="fr-CH" sz="3200" dirty="0">
                <a:solidFill>
                  <a:schemeClr val="tx2">
                    <a:lumMod val="75000"/>
                  </a:schemeClr>
                </a:solidFill>
                <a:latin typeface="Tw Cen MT" panose="020B0602020104020603" pitchFamily="34" charset="0"/>
              </a:rPr>
              <a:t>?</a:t>
            </a:r>
            <a:endParaRPr lang="en-GB" sz="3200" dirty="0">
              <a:solidFill>
                <a:schemeClr val="tx2">
                  <a:lumMod val="75000"/>
                </a:schemeClr>
              </a:solidFill>
              <a:latin typeface="Tw Cen MT" panose="020B0602020104020603" pitchFamily="34" charset="0"/>
            </a:endParaRPr>
          </a:p>
        </p:txBody>
      </p:sp>
      <p:sp>
        <p:nvSpPr>
          <p:cNvPr id="12" name="Content Placeholder 2">
            <a:extLst>
              <a:ext uri="{FF2B5EF4-FFF2-40B4-BE49-F238E27FC236}">
                <a16:creationId xmlns:a16="http://schemas.microsoft.com/office/drawing/2014/main" id="{471BD429-F2B7-4105-8A91-7D4645FF38E2}"/>
              </a:ext>
            </a:extLst>
          </p:cNvPr>
          <p:cNvSpPr>
            <a:spLocks noGrp="1"/>
          </p:cNvSpPr>
          <p:nvPr>
            <p:ph idx="1"/>
          </p:nvPr>
        </p:nvSpPr>
        <p:spPr>
          <a:xfrm>
            <a:off x="1199456" y="1600200"/>
            <a:ext cx="8928992" cy="4925144"/>
          </a:xfrm>
        </p:spPr>
        <p:txBody>
          <a:bodyPr>
            <a:normAutofit/>
          </a:bodyPr>
          <a:lstStyle/>
          <a:p>
            <a:r>
              <a:rPr lang="en-US" sz="1600" dirty="0">
                <a:latin typeface="Calibri Light" panose="020F0302020204030204" pitchFamily="34" charset="0"/>
                <a:cs typeface="Calibri Light" panose="020F0302020204030204" pitchFamily="34" charset="0"/>
              </a:rPr>
              <a:t>These </a:t>
            </a:r>
            <a:r>
              <a:rPr lang="en-US" sz="1600">
                <a:latin typeface="Calibri Light" panose="020F0302020204030204" pitchFamily="34" charset="0"/>
                <a:cs typeface="Calibri Light" panose="020F0302020204030204" pitchFamily="34" charset="0"/>
              </a:rPr>
              <a:t>formatting options </a:t>
            </a:r>
            <a:r>
              <a:rPr lang="en-US" sz="1600" dirty="0">
                <a:latin typeface="Calibri Light" panose="020F0302020204030204" pitchFamily="34" charset="0"/>
                <a:cs typeface="Calibri Light" panose="020F0302020204030204" pitchFamily="34" charset="0"/>
              </a:rPr>
              <a:t>extend to larger data sets. When all variables are categorical, </a:t>
            </a:r>
            <a:r>
              <a:rPr lang="en-US" sz="1600">
                <a:latin typeface="Calibri Light" panose="020F0302020204030204" pitchFamily="34" charset="0"/>
                <a:cs typeface="Calibri Light" panose="020F0302020204030204" pitchFamily="34" charset="0"/>
              </a:rPr>
              <a:t>we can choose between three analyses. </a:t>
            </a:r>
            <a:r>
              <a:rPr lang="en-US" sz="1600" dirty="0">
                <a:latin typeface="Calibri Light" panose="020F0302020204030204" pitchFamily="34" charset="0"/>
                <a:cs typeface="Calibri Light" panose="020F0302020204030204" pitchFamily="34" charset="0"/>
              </a:rPr>
              <a:t>Which one do we use</a:t>
            </a:r>
            <a:r>
              <a:rPr lang="en-US" sz="1600">
                <a:latin typeface="Calibri Light" panose="020F0302020204030204" pitchFamily="34" charset="0"/>
                <a:cs typeface="Calibri Light" panose="020F0302020204030204" pitchFamily="34" charset="0"/>
              </a:rPr>
              <a:t>? They may </a:t>
            </a:r>
            <a:r>
              <a:rPr lang="en-US" sz="1600" dirty="0">
                <a:latin typeface="Calibri Light" panose="020F0302020204030204" pitchFamily="34" charset="0"/>
                <a:cs typeface="Calibri Light" panose="020F0302020204030204" pitchFamily="34" charset="0"/>
              </a:rPr>
              <a:t>seem different but fundamentally they address the same question:</a:t>
            </a:r>
          </a:p>
          <a:p>
            <a:endParaRPr lang="en-US" sz="1600" dirty="0">
              <a:latin typeface="Calibri Light" panose="020F0302020204030204" pitchFamily="34" charset="0"/>
              <a:cs typeface="Calibri Light" panose="020F0302020204030204" pitchFamily="34" charset="0"/>
            </a:endParaRPr>
          </a:p>
          <a:p>
            <a:pPr lvl="1"/>
            <a:r>
              <a:rPr lang="en-US" sz="1600" b="1" dirty="0">
                <a:solidFill>
                  <a:schemeClr val="accent3">
                    <a:lumMod val="75000"/>
                  </a:schemeClr>
                </a:solidFill>
                <a:latin typeface="Calibri Light" panose="020F0302020204030204" pitchFamily="34" charset="0"/>
                <a:cs typeface="Calibri Light" panose="020F0302020204030204" pitchFamily="34" charset="0"/>
              </a:rPr>
              <a:t>Chi-square analysis</a:t>
            </a:r>
            <a:r>
              <a:rPr lang="en-US" sz="1600" dirty="0">
                <a:latin typeface="Calibri Light" panose="020F0302020204030204" pitchFamily="34" charset="0"/>
                <a:cs typeface="Calibri Light" panose="020F0302020204030204" pitchFamily="34" charset="0"/>
              </a:rPr>
              <a:t>: Is the distribution of </a:t>
            </a:r>
            <a:r>
              <a:rPr lang="en-US" sz="1600">
                <a:latin typeface="Calibri Light" panose="020F0302020204030204" pitchFamily="34" charset="0"/>
                <a:cs typeface="Calibri Light" panose="020F0302020204030204" pitchFamily="34" charset="0"/>
              </a:rPr>
              <a:t>Death levels modified by Wedding levels?</a:t>
            </a:r>
            <a:endParaRPr lang="en-US" sz="1600" dirty="0">
              <a:latin typeface="Calibri Light" panose="020F0302020204030204" pitchFamily="34" charset="0"/>
              <a:cs typeface="Calibri Light" panose="020F0302020204030204" pitchFamily="34" charset="0"/>
            </a:endParaRPr>
          </a:p>
          <a:p>
            <a:pPr lvl="1"/>
            <a:r>
              <a:rPr lang="en-US" sz="1600" b="1" dirty="0">
                <a:solidFill>
                  <a:schemeClr val="accent3">
                    <a:lumMod val="75000"/>
                  </a:schemeClr>
                </a:solidFill>
                <a:latin typeface="Calibri Light" panose="020F0302020204030204" pitchFamily="34" charset="0"/>
                <a:cs typeface="Calibri Light" panose="020F0302020204030204" pitchFamily="34" charset="0"/>
              </a:rPr>
              <a:t>Log-linear Poisson regression</a:t>
            </a:r>
            <a:r>
              <a:rPr lang="en-US" sz="1600" dirty="0">
                <a:latin typeface="Calibri Light" panose="020F0302020204030204" pitchFamily="34" charset="0"/>
                <a:cs typeface="Calibri Light" panose="020F0302020204030204" pitchFamily="34" charset="0"/>
              </a:rPr>
              <a:t>: Is the frequency of </a:t>
            </a:r>
            <a:r>
              <a:rPr lang="en-US" sz="1600">
                <a:latin typeface="Calibri Light" panose="020F0302020204030204" pitchFamily="34" charset="0"/>
                <a:cs typeface="Calibri Light" panose="020F0302020204030204" pitchFamily="34" charset="0"/>
              </a:rPr>
              <a:t>occurrence associated with Death levels and </a:t>
            </a:r>
            <a:r>
              <a:rPr lang="en-US" sz="1600" dirty="0">
                <a:latin typeface="Calibri Light" panose="020F0302020204030204" pitchFamily="34" charset="0"/>
                <a:cs typeface="Calibri Light" panose="020F0302020204030204" pitchFamily="34" charset="0"/>
              </a:rPr>
              <a:t>modified </a:t>
            </a:r>
            <a:r>
              <a:rPr lang="en-US" sz="1600">
                <a:latin typeface="Calibri Light" panose="020F0302020204030204" pitchFamily="34" charset="0"/>
                <a:cs typeface="Calibri Light" panose="020F0302020204030204" pitchFamily="34" charset="0"/>
              </a:rPr>
              <a:t>by Wedding levels?</a:t>
            </a:r>
            <a:endParaRPr lang="en-US" sz="1600" dirty="0">
              <a:latin typeface="Calibri Light" panose="020F0302020204030204" pitchFamily="34" charset="0"/>
              <a:cs typeface="Calibri Light" panose="020F0302020204030204" pitchFamily="34" charset="0"/>
            </a:endParaRPr>
          </a:p>
          <a:p>
            <a:pPr lvl="1"/>
            <a:r>
              <a:rPr lang="en-US" sz="1600" b="1" dirty="0">
                <a:solidFill>
                  <a:schemeClr val="accent3">
                    <a:lumMod val="75000"/>
                  </a:schemeClr>
                </a:solidFill>
                <a:latin typeface="Calibri Light" panose="020F0302020204030204" pitchFamily="34" charset="0"/>
                <a:cs typeface="Calibri Light" panose="020F0302020204030204" pitchFamily="34" charset="0"/>
              </a:rPr>
              <a:t>Logistic regression</a:t>
            </a:r>
            <a:r>
              <a:rPr lang="en-US" sz="1600">
                <a:latin typeface="Calibri Light" panose="020F0302020204030204" pitchFamily="34" charset="0"/>
                <a:cs typeface="Calibri Light" panose="020F0302020204030204" pitchFamily="34" charset="0"/>
              </a:rPr>
              <a:t>: Do Wedding levels </a:t>
            </a:r>
            <a:r>
              <a:rPr lang="en-US" sz="1600" dirty="0">
                <a:latin typeface="Calibri Light" panose="020F0302020204030204" pitchFamily="34" charset="0"/>
                <a:cs typeface="Calibri Light" panose="020F0302020204030204" pitchFamily="34" charset="0"/>
              </a:rPr>
              <a:t>predict the probability </a:t>
            </a:r>
            <a:r>
              <a:rPr lang="en-US" sz="1600">
                <a:latin typeface="Calibri Light" panose="020F0302020204030204" pitchFamily="34" charset="0"/>
                <a:cs typeface="Calibri Light" panose="020F0302020204030204" pitchFamily="34" charset="0"/>
              </a:rPr>
              <a:t>of death </a:t>
            </a:r>
            <a:r>
              <a:rPr lang="en-US" sz="1600" dirty="0">
                <a:latin typeface="Calibri Light" panose="020F0302020204030204" pitchFamily="34" charset="0"/>
                <a:cs typeface="Calibri Light" panose="020F0302020204030204" pitchFamily="34" charset="0"/>
              </a:rPr>
              <a:t>versus survival?</a:t>
            </a:r>
          </a:p>
          <a:p>
            <a:pPr lvl="1"/>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All concern how the </a:t>
            </a:r>
            <a:r>
              <a:rPr lang="en-US" sz="1600" dirty="0">
                <a:solidFill>
                  <a:srgbClr val="0070C0"/>
                </a:solidFill>
                <a:latin typeface="Calibri Light" panose="020F0302020204030204" pitchFamily="34" charset="0"/>
                <a:cs typeface="Calibri Light" panose="020F0302020204030204" pitchFamily="34" charset="0"/>
              </a:rPr>
              <a:t>distribution of levels in one variable is changed or predicted by levels of another variable!</a:t>
            </a:r>
            <a:endParaRPr lang="en-US" sz="1600" dirty="0">
              <a:latin typeface="Calibri Light" panose="020F0302020204030204" pitchFamily="34" charset="0"/>
              <a:cs typeface="Calibri Light" panose="020F0302020204030204" pitchFamily="34" charset="0"/>
            </a:endParaRPr>
          </a:p>
          <a:p>
            <a:endParaRPr lang="en-US" sz="1600" dirty="0">
              <a:latin typeface="Calibri Light" panose="020F0302020204030204" pitchFamily="34" charset="0"/>
              <a:cs typeface="Calibri Light" panose="020F0302020204030204" pitchFamily="34" charset="0"/>
            </a:endParaRPr>
          </a:p>
          <a:p>
            <a:r>
              <a:rPr lang="en-US" sz="1600" dirty="0">
                <a:latin typeface="Calibri Light" panose="020F0302020204030204" pitchFamily="34" charset="0"/>
                <a:cs typeface="Calibri Light" panose="020F0302020204030204" pitchFamily="34" charset="0"/>
              </a:rPr>
              <a:t>The similarity between the first two models and the third, logistic regression, may not seem apparent, since the first two pose </a:t>
            </a:r>
            <a:r>
              <a:rPr lang="en-US" sz="1600" dirty="0">
                <a:solidFill>
                  <a:srgbClr val="0070C0"/>
                </a:solidFill>
                <a:latin typeface="Calibri Light" panose="020F0302020204030204" pitchFamily="34" charset="0"/>
                <a:cs typeface="Calibri Light" panose="020F0302020204030204" pitchFamily="34" charset="0"/>
              </a:rPr>
              <a:t>“interaction” </a:t>
            </a:r>
            <a:r>
              <a:rPr lang="en-US" sz="1600" dirty="0">
                <a:latin typeface="Calibri Light" panose="020F0302020204030204" pitchFamily="34" charset="0"/>
                <a:cs typeface="Calibri Light" panose="020F0302020204030204" pitchFamily="34" charset="0"/>
              </a:rPr>
              <a:t>questions (e.g., Freq ~ Death × Wedding), whereas the logistic regression poses a </a:t>
            </a:r>
            <a:r>
              <a:rPr lang="en-US" sz="1600" dirty="0">
                <a:solidFill>
                  <a:srgbClr val="0070C0"/>
                </a:solidFill>
                <a:latin typeface="Calibri Light" panose="020F0302020204030204" pitchFamily="34" charset="0"/>
                <a:cs typeface="Calibri Light" panose="020F0302020204030204" pitchFamily="34" charset="0"/>
              </a:rPr>
              <a:t>“main effect”</a:t>
            </a:r>
            <a:r>
              <a:rPr lang="en-US" sz="1600" dirty="0">
                <a:latin typeface="Calibri Light" panose="020F0302020204030204" pitchFamily="34" charset="0"/>
                <a:cs typeface="Calibri Light" panose="020F0302020204030204" pitchFamily="34" charset="0"/>
              </a:rPr>
              <a:t> question (e.g., Death ~ Wedding). We will see shortly that this distinction is illusory, however.</a:t>
            </a:r>
            <a:endParaRPr lang="fr-CH" sz="16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133196760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61141</TotalTime>
  <Words>11951</Words>
  <Application>Microsoft Office PowerPoint</Application>
  <PresentationFormat>Widescreen</PresentationFormat>
  <Paragraphs>1617</Paragraphs>
  <Slides>89</Slides>
  <Notes>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89</vt:i4>
      </vt:variant>
    </vt:vector>
  </HeadingPairs>
  <TitlesOfParts>
    <vt:vector size="100" baseType="lpstr">
      <vt:lpstr>Arial</vt:lpstr>
      <vt:lpstr>Calibri</vt:lpstr>
      <vt:lpstr>Calibri Light</vt:lpstr>
      <vt:lpstr>Cambria Math</vt:lpstr>
      <vt:lpstr>Century Gothic</vt:lpstr>
      <vt:lpstr>Courier New</vt:lpstr>
      <vt:lpstr>Times New Roman</vt:lpstr>
      <vt:lpstr>Tw Cen MT</vt:lpstr>
      <vt:lpstr>Tw Cen MT Condensed Extra Bold</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Université de Genève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Ben Meuleman</dc:creator>
  <cp:lastModifiedBy>Ben Meuleman</cp:lastModifiedBy>
  <cp:revision>2166</cp:revision>
  <cp:lastPrinted>2020-01-21T15:20:45Z</cp:lastPrinted>
  <dcterms:created xsi:type="dcterms:W3CDTF">2015-11-28T18:57:21Z</dcterms:created>
  <dcterms:modified xsi:type="dcterms:W3CDTF">2022-11-21T17:06:53Z</dcterms:modified>
</cp:coreProperties>
</file>