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5.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handoutMasterIdLst>
    <p:handoutMasterId r:id="rId84"/>
  </p:handoutMasterIdLst>
  <p:sldIdLst>
    <p:sldId id="398" r:id="rId2"/>
    <p:sldId id="1274" r:id="rId3"/>
    <p:sldId id="876" r:id="rId4"/>
    <p:sldId id="878" r:id="rId5"/>
    <p:sldId id="867" r:id="rId6"/>
    <p:sldId id="880" r:id="rId7"/>
    <p:sldId id="881" r:id="rId8"/>
    <p:sldId id="882" r:id="rId9"/>
    <p:sldId id="883" r:id="rId10"/>
    <p:sldId id="884" r:id="rId11"/>
    <p:sldId id="885" r:id="rId12"/>
    <p:sldId id="879" r:id="rId13"/>
    <p:sldId id="1272" r:id="rId14"/>
    <p:sldId id="887" r:id="rId15"/>
    <p:sldId id="914" r:id="rId16"/>
    <p:sldId id="915" r:id="rId17"/>
    <p:sldId id="929" r:id="rId18"/>
    <p:sldId id="928" r:id="rId19"/>
    <p:sldId id="930" r:id="rId20"/>
    <p:sldId id="927" r:id="rId21"/>
    <p:sldId id="1273" r:id="rId22"/>
    <p:sldId id="926" r:id="rId23"/>
    <p:sldId id="894" r:id="rId24"/>
    <p:sldId id="889" r:id="rId25"/>
    <p:sldId id="888" r:id="rId26"/>
    <p:sldId id="891" r:id="rId27"/>
    <p:sldId id="890" r:id="rId28"/>
    <p:sldId id="892" r:id="rId29"/>
    <p:sldId id="895" r:id="rId30"/>
    <p:sldId id="893" r:id="rId31"/>
    <p:sldId id="904" r:id="rId32"/>
    <p:sldId id="905" r:id="rId33"/>
    <p:sldId id="906" r:id="rId34"/>
    <p:sldId id="942" r:id="rId35"/>
    <p:sldId id="907" r:id="rId36"/>
    <p:sldId id="919" r:id="rId37"/>
    <p:sldId id="920" r:id="rId38"/>
    <p:sldId id="923" r:id="rId39"/>
    <p:sldId id="922" r:id="rId40"/>
    <p:sldId id="924" r:id="rId41"/>
    <p:sldId id="931" r:id="rId42"/>
    <p:sldId id="932" r:id="rId43"/>
    <p:sldId id="934" r:id="rId44"/>
    <p:sldId id="925" r:id="rId45"/>
    <p:sldId id="921" r:id="rId46"/>
    <p:sldId id="933" r:id="rId47"/>
    <p:sldId id="908" r:id="rId48"/>
    <p:sldId id="935" r:id="rId49"/>
    <p:sldId id="936" r:id="rId50"/>
    <p:sldId id="937" r:id="rId51"/>
    <p:sldId id="1270" r:id="rId52"/>
    <p:sldId id="943" r:id="rId53"/>
    <p:sldId id="911" r:id="rId54"/>
    <p:sldId id="956" r:id="rId55"/>
    <p:sldId id="957" r:id="rId56"/>
    <p:sldId id="958" r:id="rId57"/>
    <p:sldId id="959" r:id="rId58"/>
    <p:sldId id="912" r:id="rId59"/>
    <p:sldId id="940" r:id="rId60"/>
    <p:sldId id="960" r:id="rId61"/>
    <p:sldId id="961" r:id="rId62"/>
    <p:sldId id="962" r:id="rId63"/>
    <p:sldId id="963" r:id="rId64"/>
    <p:sldId id="952" r:id="rId65"/>
    <p:sldId id="947" r:id="rId66"/>
    <p:sldId id="948" r:id="rId67"/>
    <p:sldId id="1275" r:id="rId68"/>
    <p:sldId id="949" r:id="rId69"/>
    <p:sldId id="953" r:id="rId70"/>
    <p:sldId id="950" r:id="rId71"/>
    <p:sldId id="954" r:id="rId72"/>
    <p:sldId id="955" r:id="rId73"/>
    <p:sldId id="965" r:id="rId74"/>
    <p:sldId id="966" r:id="rId75"/>
    <p:sldId id="967" r:id="rId76"/>
    <p:sldId id="964" r:id="rId77"/>
    <p:sldId id="951" r:id="rId78"/>
    <p:sldId id="941" r:id="rId79"/>
    <p:sldId id="946" r:id="rId80"/>
    <p:sldId id="945" r:id="rId81"/>
    <p:sldId id="968" r:id="rId82"/>
  </p:sldIdLst>
  <p:sldSz cx="12192000" cy="6858000"/>
  <p:notesSz cx="68119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A131"/>
    <a:srgbClr val="9900CC"/>
    <a:srgbClr val="CC9900"/>
    <a:srgbClr val="58B931"/>
    <a:srgbClr val="97ACC5"/>
    <a:srgbClr val="FBF3B7"/>
    <a:srgbClr val="125862"/>
    <a:srgbClr val="966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7" autoAdjust="0"/>
    <p:restoredTop sz="95407" autoAdjust="0"/>
  </p:normalViewPr>
  <p:slideViewPr>
    <p:cSldViewPr>
      <p:cViewPr varScale="1">
        <p:scale>
          <a:sx n="105" d="100"/>
          <a:sy n="105" d="100"/>
        </p:scale>
        <p:origin x="144" y="3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D032EE-0FC6-4BCE-8B74-C316D0C476AF}"/>
              </a:ext>
            </a:extLst>
          </p:cNvPr>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CH"/>
          </a:p>
        </p:txBody>
      </p:sp>
      <p:sp>
        <p:nvSpPr>
          <p:cNvPr id="3" name="Date Placeholder 2">
            <a:extLst>
              <a:ext uri="{FF2B5EF4-FFF2-40B4-BE49-F238E27FC236}">
                <a16:creationId xmlns:a16="http://schemas.microsoft.com/office/drawing/2014/main" id="{E8D53F15-A713-4188-8829-664B293265D9}"/>
              </a:ext>
            </a:extLst>
          </p:cNvPr>
          <p:cNvSpPr>
            <a:spLocks noGrp="1"/>
          </p:cNvSpPr>
          <p:nvPr>
            <p:ph type="dt" sz="quarter" idx="1"/>
          </p:nvPr>
        </p:nvSpPr>
        <p:spPr>
          <a:xfrm>
            <a:off x="3859213" y="0"/>
            <a:ext cx="2951162" cy="498475"/>
          </a:xfrm>
          <a:prstGeom prst="rect">
            <a:avLst/>
          </a:prstGeom>
        </p:spPr>
        <p:txBody>
          <a:bodyPr vert="horz" lIns="91440" tIns="45720" rIns="91440" bIns="45720" rtlCol="0"/>
          <a:lstStyle>
            <a:lvl1pPr algn="r">
              <a:defRPr sz="1200"/>
            </a:lvl1pPr>
          </a:lstStyle>
          <a:p>
            <a:fld id="{C5EA1C2A-8C86-48BC-BAA0-C33BFAAC43E0}" type="datetimeFigureOut">
              <a:rPr lang="en-CH" smtClean="0"/>
              <a:t>17/01/2023</a:t>
            </a:fld>
            <a:endParaRPr lang="en-CH"/>
          </a:p>
        </p:txBody>
      </p:sp>
      <p:sp>
        <p:nvSpPr>
          <p:cNvPr id="4" name="Footer Placeholder 3">
            <a:extLst>
              <a:ext uri="{FF2B5EF4-FFF2-40B4-BE49-F238E27FC236}">
                <a16:creationId xmlns:a16="http://schemas.microsoft.com/office/drawing/2014/main" id="{299EDF6A-5551-47BD-80F9-9846581D9EC3}"/>
              </a:ext>
            </a:extLst>
          </p:cNvPr>
          <p:cNvSpPr>
            <a:spLocks noGrp="1"/>
          </p:cNvSpPr>
          <p:nvPr>
            <p:ph type="ftr" sz="quarter" idx="2"/>
          </p:nvPr>
        </p:nvSpPr>
        <p:spPr>
          <a:xfrm>
            <a:off x="0" y="9444038"/>
            <a:ext cx="2951163" cy="498475"/>
          </a:xfrm>
          <a:prstGeom prst="rect">
            <a:avLst/>
          </a:prstGeom>
        </p:spPr>
        <p:txBody>
          <a:bodyPr vert="horz" lIns="91440" tIns="45720" rIns="91440" bIns="45720" rtlCol="0" anchor="b"/>
          <a:lstStyle>
            <a:lvl1pPr algn="l">
              <a:defRPr sz="1200"/>
            </a:lvl1pPr>
          </a:lstStyle>
          <a:p>
            <a:endParaRPr lang="en-CH"/>
          </a:p>
        </p:txBody>
      </p:sp>
      <p:sp>
        <p:nvSpPr>
          <p:cNvPr id="5" name="Slide Number Placeholder 4">
            <a:extLst>
              <a:ext uri="{FF2B5EF4-FFF2-40B4-BE49-F238E27FC236}">
                <a16:creationId xmlns:a16="http://schemas.microsoft.com/office/drawing/2014/main" id="{4B831C90-A430-413D-AFC3-5A9F68C2F9FC}"/>
              </a:ext>
            </a:extLst>
          </p:cNvPr>
          <p:cNvSpPr>
            <a:spLocks noGrp="1"/>
          </p:cNvSpPr>
          <p:nvPr>
            <p:ph type="sldNum" sz="quarter" idx="3"/>
          </p:nvPr>
        </p:nvSpPr>
        <p:spPr>
          <a:xfrm>
            <a:off x="3859213" y="9444038"/>
            <a:ext cx="2951162" cy="498475"/>
          </a:xfrm>
          <a:prstGeom prst="rect">
            <a:avLst/>
          </a:prstGeom>
        </p:spPr>
        <p:txBody>
          <a:bodyPr vert="horz" lIns="91440" tIns="45720" rIns="91440" bIns="45720" rtlCol="0" anchor="b"/>
          <a:lstStyle>
            <a:lvl1pPr algn="r">
              <a:defRPr sz="1200"/>
            </a:lvl1pPr>
          </a:lstStyle>
          <a:p>
            <a:fld id="{A03E4B80-EE47-4A2B-A23A-4E69158DAFC1}" type="slidenum">
              <a:rPr lang="en-CH" smtClean="0"/>
              <a:t>‹#›</a:t>
            </a:fld>
            <a:endParaRPr lang="en-CH"/>
          </a:p>
        </p:txBody>
      </p:sp>
    </p:spTree>
    <p:extLst>
      <p:ext uri="{BB962C8B-B14F-4D97-AF65-F5344CB8AC3E}">
        <p14:creationId xmlns:p14="http://schemas.microsoft.com/office/powerpoint/2010/main" val="291408433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51851" cy="49885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8536" y="1"/>
            <a:ext cx="2951851" cy="498852"/>
          </a:xfrm>
          <a:prstGeom prst="rect">
            <a:avLst/>
          </a:prstGeom>
        </p:spPr>
        <p:txBody>
          <a:bodyPr vert="horz" lIns="91440" tIns="45720" rIns="91440" bIns="45720" rtlCol="0"/>
          <a:lstStyle>
            <a:lvl1pPr algn="r">
              <a:defRPr sz="1200"/>
            </a:lvl1pPr>
          </a:lstStyle>
          <a:p>
            <a:fld id="{98824CB4-0329-44D2-8D35-5AA3CADFEC42}" type="datetimeFigureOut">
              <a:rPr lang="en-GB" smtClean="0"/>
              <a:t>17/01/2023</a:t>
            </a:fld>
            <a:endParaRPr lang="en-GB"/>
          </a:p>
        </p:txBody>
      </p:sp>
      <p:sp>
        <p:nvSpPr>
          <p:cNvPr id="4" name="Slide Image Placeholder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197" y="4784834"/>
            <a:ext cx="5449570" cy="391486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B5939602-0E2D-47BB-A83D-FEA357011C12}" type="slidenum">
              <a:rPr lang="en-GB" smtClean="0"/>
              <a:t>‹#›</a:t>
            </a:fld>
            <a:endParaRPr lang="en-GB"/>
          </a:p>
        </p:txBody>
      </p:sp>
    </p:spTree>
    <p:extLst>
      <p:ext uri="{BB962C8B-B14F-4D97-AF65-F5344CB8AC3E}">
        <p14:creationId xmlns:p14="http://schemas.microsoft.com/office/powerpoint/2010/main" val="38176326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3EBC3D1-62FA-473C-B260-1968E2238C33}" type="datetimeFigureOut">
              <a:rPr lang="en-GB" smtClean="0"/>
              <a:t>17/01/2023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28646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3EBC3D1-62FA-473C-B260-1968E2238C33}" type="datetimeFigureOut">
              <a:rPr lang="en-GB" smtClean="0"/>
              <a:t>17/01/2023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320420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3EBC3D1-62FA-473C-B260-1968E2238C33}" type="datetimeFigureOut">
              <a:rPr lang="en-GB" smtClean="0"/>
              <a:t>17/01/2023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509193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3EBC3D1-62FA-473C-B260-1968E2238C33}" type="datetimeFigureOut">
              <a:rPr lang="en-GB" smtClean="0"/>
              <a:t>17/01/2023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79874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EBC3D1-62FA-473C-B260-1968E2238C33}" type="datetimeFigureOut">
              <a:rPr lang="en-GB" smtClean="0"/>
              <a:t>17/01/2023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305642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3EBC3D1-62FA-473C-B260-1968E2238C33}" type="datetimeFigureOut">
              <a:rPr lang="en-GB" smtClean="0"/>
              <a:t>17/01/2023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711549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3EBC3D1-62FA-473C-B260-1968E2238C33}" type="datetimeFigureOut">
              <a:rPr lang="en-GB" smtClean="0"/>
              <a:t>17/01/2023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165985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3EBC3D1-62FA-473C-B260-1968E2238C33}" type="datetimeFigureOut">
              <a:rPr lang="en-GB" smtClean="0"/>
              <a:t>17/01/2023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18700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BC3D1-62FA-473C-B260-1968E2238C33}" type="datetimeFigureOut">
              <a:rPr lang="en-GB" smtClean="0"/>
              <a:t>17/01/2023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745246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EBC3D1-62FA-473C-B260-1968E2238C33}" type="datetimeFigureOut">
              <a:rPr lang="en-GB" smtClean="0"/>
              <a:t>17/01/2023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323342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EBC3D1-62FA-473C-B260-1968E2238C33}" type="datetimeFigureOut">
              <a:rPr lang="en-GB" smtClean="0"/>
              <a:t>17/01/2023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073918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BC3D1-62FA-473C-B260-1968E2238C33}" type="datetimeFigureOut">
              <a:rPr lang="en-GB" smtClean="0"/>
              <a:t>17/01/2023</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DBBE5-22A6-4526-9CE2-8F57881DBE87}" type="slidenum">
              <a:rPr lang="en-GB" smtClean="0"/>
              <a:t>‹#›</a:t>
            </a:fld>
            <a:endParaRPr lang="en-GB"/>
          </a:p>
        </p:txBody>
      </p:sp>
    </p:spTree>
    <p:extLst>
      <p:ext uri="{BB962C8B-B14F-4D97-AF65-F5344CB8AC3E}">
        <p14:creationId xmlns:p14="http://schemas.microsoft.com/office/powerpoint/2010/main" val="1789517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hyperlink" Target="https://en.wikipedia.org/wiki/Poisson_distributio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influentialpoints.com/Training/bootstrap_confidence_intervals-principles-properties-assumptions.htm"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influentialpoints.com/Training/nonparametric-or-parametric_bootstrap.htm"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21646" y="1576082"/>
            <a:ext cx="9548708" cy="1510157"/>
          </a:xfrm>
          <a:prstGeom prst="rect">
            <a:avLst/>
          </a:prstGeom>
          <a:noFill/>
        </p:spPr>
        <p:txBody>
          <a:bodyPr wrap="square" rtlCol="0">
            <a:spAutoFit/>
          </a:bodyPr>
          <a:lstStyle/>
          <a:p>
            <a:pPr algn="ctr">
              <a:lnSpc>
                <a:spcPct val="150000"/>
              </a:lnSpc>
            </a:pPr>
            <a:r>
              <a:rPr lang="fr-CH" sz="4000" b="1">
                <a:solidFill>
                  <a:schemeClr val="tx2">
                    <a:lumMod val="75000"/>
                  </a:schemeClr>
                </a:solidFill>
                <a:latin typeface="Tw Cen MT" panose="020B0602020104020603" pitchFamily="34" charset="0"/>
              </a:rPr>
              <a:t>Non-parametric Data Analysis</a:t>
            </a:r>
          </a:p>
          <a:p>
            <a:pPr algn="ctr">
              <a:lnSpc>
                <a:spcPct val="150000"/>
              </a:lnSpc>
            </a:pPr>
            <a:r>
              <a:rPr lang="fr-CH" sz="2400">
                <a:solidFill>
                  <a:schemeClr val="tx2">
                    <a:lumMod val="75000"/>
                  </a:schemeClr>
                </a:solidFill>
                <a:latin typeface="Tw Cen MT" panose="020B0602020104020603" pitchFamily="34" charset="0"/>
              </a:rPr>
              <a:t>Part 2: Non-parametric statistics and permutation tests</a:t>
            </a:r>
          </a:p>
        </p:txBody>
      </p:sp>
      <p:cxnSp>
        <p:nvCxnSpPr>
          <p:cNvPr id="6" name="Straight Connector 5"/>
          <p:cNvCxnSpPr>
            <a:cxnSpLocks/>
          </p:cNvCxnSpPr>
          <p:nvPr/>
        </p:nvCxnSpPr>
        <p:spPr>
          <a:xfrm>
            <a:off x="911424" y="1484784"/>
            <a:ext cx="10225136"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02733" y="3731548"/>
            <a:ext cx="3014928" cy="1323439"/>
          </a:xfrm>
          <a:prstGeom prst="rect">
            <a:avLst/>
          </a:prstGeom>
          <a:noFill/>
        </p:spPr>
        <p:txBody>
          <a:bodyPr wrap="none" rtlCol="0">
            <a:spAutoFit/>
          </a:bodyPr>
          <a:lstStyle/>
          <a:p>
            <a:pPr algn="ctr"/>
            <a:r>
              <a:rPr lang="fr-CH" sz="1600" dirty="0">
                <a:latin typeface="Calibri Light" panose="020F0302020204030204" pitchFamily="34" charset="0"/>
                <a:cs typeface="Calibri Light" panose="020F0302020204030204" pitchFamily="34" charset="0"/>
              </a:rPr>
              <a:t>Ben Meuleman, </a:t>
            </a:r>
            <a:r>
              <a:rPr lang="fr-CH" sz="1600" dirty="0" err="1">
                <a:latin typeface="Calibri Light" panose="020F0302020204030204" pitchFamily="34" charset="0"/>
                <a:cs typeface="Calibri Light" panose="020F0302020204030204" pitchFamily="34" charset="0"/>
              </a:rPr>
              <a:t>Ph.D</a:t>
            </a:r>
            <a:r>
              <a:rPr lang="fr-CH" sz="1600" dirty="0">
                <a:latin typeface="Calibri Light" panose="020F0302020204030204" pitchFamily="34" charset="0"/>
                <a:cs typeface="Calibri Light" panose="020F0302020204030204" pitchFamily="34" charset="0"/>
              </a:rPr>
              <a:t>.</a:t>
            </a:r>
          </a:p>
          <a:p>
            <a:pPr algn="ctr"/>
            <a:r>
              <a:rPr lang="fr-CH" sz="1600" dirty="0" err="1">
                <a:latin typeface="Calibri Light" panose="020F0302020204030204" pitchFamily="34" charset="0"/>
                <a:cs typeface="Calibri Light" panose="020F0302020204030204" pitchFamily="34" charset="0"/>
              </a:rPr>
              <a:t>Swiss</a:t>
            </a:r>
            <a:r>
              <a:rPr lang="fr-CH" sz="1600" dirty="0">
                <a:latin typeface="Calibri Light" panose="020F0302020204030204" pitchFamily="34" charset="0"/>
                <a:cs typeface="Calibri Light" panose="020F0302020204030204" pitchFamily="34" charset="0"/>
              </a:rPr>
              <a:t> Center for Affective Sciences</a:t>
            </a:r>
          </a:p>
          <a:p>
            <a:pPr algn="ctr"/>
            <a:r>
              <a:rPr lang="fr-CH" sz="1600" dirty="0">
                <a:latin typeface="Calibri Light" panose="020F0302020204030204" pitchFamily="34" charset="0"/>
                <a:cs typeface="Calibri Light" panose="020F0302020204030204" pitchFamily="34" charset="0"/>
              </a:rPr>
              <a:t>Université de Genève</a:t>
            </a:r>
          </a:p>
          <a:p>
            <a:pPr algn="ctr"/>
            <a:endParaRPr lang="fr-CH" sz="1600" dirty="0">
              <a:latin typeface="Calibri Light" panose="020F0302020204030204" pitchFamily="34" charset="0"/>
              <a:cs typeface="Calibri Light" panose="020F0302020204030204" pitchFamily="34" charset="0"/>
            </a:endParaRPr>
          </a:p>
          <a:p>
            <a:pPr algn="ctr"/>
            <a:r>
              <a:rPr lang="fr-CH" sz="1600">
                <a:latin typeface="Calibri Light" panose="020F0302020204030204" pitchFamily="34" charset="0"/>
                <a:cs typeface="Calibri Light" panose="020F0302020204030204" pitchFamily="34" charset="0"/>
              </a:rPr>
              <a:t>January 17, 2023</a:t>
            </a:r>
            <a:endParaRPr lang="en-GB" sz="1600" dirty="0">
              <a:latin typeface="Calibri Light" panose="020F0302020204030204" pitchFamily="34" charset="0"/>
              <a:cs typeface="Calibri Light" panose="020F030202020403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15681" y="5373216"/>
            <a:ext cx="2010373" cy="773221"/>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91944" y="5574809"/>
            <a:ext cx="1584176" cy="45743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80176" y="5443180"/>
            <a:ext cx="1368152" cy="703256"/>
          </a:xfrm>
          <a:prstGeom prst="rect">
            <a:avLst/>
          </a:prstGeom>
        </p:spPr>
      </p:pic>
      <p:cxnSp>
        <p:nvCxnSpPr>
          <p:cNvPr id="12" name="Straight Connector 11">
            <a:extLst>
              <a:ext uri="{FF2B5EF4-FFF2-40B4-BE49-F238E27FC236}">
                <a16:creationId xmlns:a16="http://schemas.microsoft.com/office/drawing/2014/main" id="{AC47809B-B105-4D08-9F20-E7368AB7D889}"/>
              </a:ext>
            </a:extLst>
          </p:cNvPr>
          <p:cNvCxnSpPr>
            <a:cxnSpLocks/>
          </p:cNvCxnSpPr>
          <p:nvPr/>
        </p:nvCxnSpPr>
        <p:spPr>
          <a:xfrm>
            <a:off x="911424" y="3356992"/>
            <a:ext cx="10225136"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949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800">
                <a:latin typeface="Calibri Light" panose="020F0302020204030204" pitchFamily="34" charset="0"/>
                <a:cs typeface="Calibri Light" panose="020F0302020204030204" pitchFamily="34" charset="0"/>
              </a:rPr>
              <a:t>Therefore, we predict that the new patient has a high probability of impending MI, and the person is referred to secondary care.</a:t>
            </a:r>
            <a:endParaRPr lang="en-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11" name="Rectangle 10">
            <a:extLst>
              <a:ext uri="{FF2B5EF4-FFF2-40B4-BE49-F238E27FC236}">
                <a16:creationId xmlns:a16="http://schemas.microsoft.com/office/drawing/2014/main" id="{CB0072FF-1E6F-4463-89FE-8461383C00CE}"/>
              </a:ext>
            </a:extLst>
          </p:cNvPr>
          <p:cNvSpPr/>
          <p:nvPr/>
        </p:nvSpPr>
        <p:spPr>
          <a:xfrm>
            <a:off x="2222426" y="2204864"/>
            <a:ext cx="720080"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i="1">
                <a:solidFill>
                  <a:schemeClr val="tx2">
                    <a:lumMod val="75000"/>
                  </a:schemeClr>
                </a:solidFill>
                <a:latin typeface="Tw Cen MT" panose="020B0602020104020603" pitchFamily="34" charset="0"/>
              </a:rPr>
              <a:t>K</a:t>
            </a:r>
            <a:r>
              <a:rPr lang="fr-CH" sz="3200">
                <a:solidFill>
                  <a:schemeClr val="tx2">
                    <a:lumMod val="75000"/>
                  </a:schemeClr>
                </a:solidFill>
                <a:latin typeface="Tw Cen MT" panose="020B0602020104020603" pitchFamily="34" charset="0"/>
              </a:rPr>
              <a:t>-nearest neighbors</a:t>
            </a:r>
            <a:endParaRPr lang="en-GB" sz="3200" dirty="0">
              <a:solidFill>
                <a:schemeClr val="tx2">
                  <a:lumMod val="75000"/>
                </a:schemeClr>
              </a:solidFill>
              <a:latin typeface="Tw Cen MT" panose="020B0602020104020603" pitchFamily="34" charset="0"/>
            </a:endParaRPr>
          </a:p>
        </p:txBody>
      </p:sp>
      <p:pic>
        <p:nvPicPr>
          <p:cNvPr id="6" name="Picture 5">
            <a:extLst>
              <a:ext uri="{FF2B5EF4-FFF2-40B4-BE49-F238E27FC236}">
                <a16:creationId xmlns:a16="http://schemas.microsoft.com/office/drawing/2014/main" id="{95247B18-53FD-4287-8C60-F3C06777E2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11415" y="2411307"/>
            <a:ext cx="6516216" cy="3932163"/>
          </a:xfrm>
          <a:prstGeom prst="rect">
            <a:avLst/>
          </a:prstGeom>
        </p:spPr>
      </p:pic>
      <p:sp>
        <p:nvSpPr>
          <p:cNvPr id="8" name="TextBox 7">
            <a:extLst>
              <a:ext uri="{FF2B5EF4-FFF2-40B4-BE49-F238E27FC236}">
                <a16:creationId xmlns:a16="http://schemas.microsoft.com/office/drawing/2014/main" id="{03828ADC-C99C-449E-BF8A-E668E17579E1}"/>
              </a:ext>
            </a:extLst>
          </p:cNvPr>
          <p:cNvSpPr txBox="1"/>
          <p:nvPr/>
        </p:nvSpPr>
        <p:spPr>
          <a:xfrm>
            <a:off x="7175711" y="5971103"/>
            <a:ext cx="1521763" cy="369332"/>
          </a:xfrm>
          <a:prstGeom prst="rect">
            <a:avLst/>
          </a:prstGeom>
          <a:solidFill>
            <a:schemeClr val="bg1"/>
          </a:solidFill>
        </p:spPr>
        <p:txBody>
          <a:bodyPr wrap="none" rtlCol="0">
            <a:spAutoFit/>
          </a:bodyPr>
          <a:lstStyle/>
          <a:p>
            <a:r>
              <a:rPr lang="en-US">
                <a:latin typeface="Franklin Gothic Book" panose="020B0503020102020204" pitchFamily="34" charset="0"/>
              </a:rPr>
              <a:t>ECG marker A</a:t>
            </a:r>
            <a:endParaRPr lang="en-CH">
              <a:latin typeface="Franklin Gothic Book" panose="020B0503020102020204" pitchFamily="34" charset="0"/>
            </a:endParaRPr>
          </a:p>
        </p:txBody>
      </p:sp>
      <p:sp>
        <p:nvSpPr>
          <p:cNvPr id="10" name="TextBox 9">
            <a:extLst>
              <a:ext uri="{FF2B5EF4-FFF2-40B4-BE49-F238E27FC236}">
                <a16:creationId xmlns:a16="http://schemas.microsoft.com/office/drawing/2014/main" id="{9D62DE94-6B7E-473B-A3D8-3E696F41FBF9}"/>
              </a:ext>
            </a:extLst>
          </p:cNvPr>
          <p:cNvSpPr txBox="1"/>
          <p:nvPr/>
        </p:nvSpPr>
        <p:spPr>
          <a:xfrm rot="16200000">
            <a:off x="3891689" y="3859633"/>
            <a:ext cx="1537793" cy="369332"/>
          </a:xfrm>
          <a:prstGeom prst="rect">
            <a:avLst/>
          </a:prstGeom>
          <a:solidFill>
            <a:schemeClr val="bg1"/>
          </a:solidFill>
        </p:spPr>
        <p:txBody>
          <a:bodyPr wrap="none" rtlCol="0">
            <a:spAutoFit/>
          </a:bodyPr>
          <a:lstStyle/>
          <a:p>
            <a:r>
              <a:rPr lang="en-US">
                <a:latin typeface="Franklin Gothic Book" panose="020B0503020102020204" pitchFamily="34" charset="0"/>
              </a:rPr>
              <a:t>ECG marker B</a:t>
            </a:r>
            <a:endParaRPr lang="en-CH">
              <a:latin typeface="Franklin Gothic Book" panose="020B0503020102020204" pitchFamily="34" charset="0"/>
            </a:endParaRPr>
          </a:p>
        </p:txBody>
      </p:sp>
      <p:sp>
        <p:nvSpPr>
          <p:cNvPr id="12" name="Isosceles Triangle 11">
            <a:extLst>
              <a:ext uri="{FF2B5EF4-FFF2-40B4-BE49-F238E27FC236}">
                <a16:creationId xmlns:a16="http://schemas.microsoft.com/office/drawing/2014/main" id="{3CE95AB8-7894-4124-A9CF-F34A5FB2CC3C}"/>
              </a:ext>
            </a:extLst>
          </p:cNvPr>
          <p:cNvSpPr/>
          <p:nvPr/>
        </p:nvSpPr>
        <p:spPr>
          <a:xfrm>
            <a:off x="1062185" y="3498484"/>
            <a:ext cx="174609" cy="14401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2B669F56-820B-4827-9018-884EC9FDD2F5}"/>
              </a:ext>
            </a:extLst>
          </p:cNvPr>
          <p:cNvSpPr txBox="1"/>
          <p:nvPr/>
        </p:nvSpPr>
        <p:spPr>
          <a:xfrm>
            <a:off x="902494" y="3123635"/>
            <a:ext cx="1189749" cy="307777"/>
          </a:xfrm>
          <a:prstGeom prst="rect">
            <a:avLst/>
          </a:prstGeom>
          <a:noFill/>
        </p:spPr>
        <p:txBody>
          <a:bodyPr wrap="none" rtlCol="0">
            <a:spAutoFit/>
          </a:bodyPr>
          <a:lstStyle/>
          <a:p>
            <a:r>
              <a:rPr lang="en-US" sz="1400">
                <a:latin typeface="Calibri Light" panose="020F0302020204030204" pitchFamily="34" charset="0"/>
                <a:cs typeface="Calibri Light" panose="020F0302020204030204" pitchFamily="34" charset="0"/>
              </a:rPr>
              <a:t>Known cases:</a:t>
            </a:r>
            <a:endParaRPr lang="en-CH" sz="1400">
              <a:latin typeface="Calibri Light" panose="020F0302020204030204" pitchFamily="34" charset="0"/>
              <a:cs typeface="Calibri Light" panose="020F0302020204030204" pitchFamily="34" charset="0"/>
            </a:endParaRPr>
          </a:p>
        </p:txBody>
      </p:sp>
      <p:sp>
        <p:nvSpPr>
          <p:cNvPr id="14" name="TextBox 13">
            <a:extLst>
              <a:ext uri="{FF2B5EF4-FFF2-40B4-BE49-F238E27FC236}">
                <a16:creationId xmlns:a16="http://schemas.microsoft.com/office/drawing/2014/main" id="{5BF214EF-074D-4FEF-9F69-09EC99D1F111}"/>
              </a:ext>
            </a:extLst>
          </p:cNvPr>
          <p:cNvSpPr txBox="1"/>
          <p:nvPr/>
        </p:nvSpPr>
        <p:spPr>
          <a:xfrm>
            <a:off x="1296263" y="3431993"/>
            <a:ext cx="1535998" cy="276999"/>
          </a:xfrm>
          <a:prstGeom prst="rect">
            <a:avLst/>
          </a:prstGeom>
          <a:noFill/>
        </p:spPr>
        <p:txBody>
          <a:bodyPr wrap="none" rtlCol="0">
            <a:spAutoFit/>
          </a:bodyPr>
          <a:lstStyle/>
          <a:p>
            <a:r>
              <a:rPr lang="en-US" sz="1200">
                <a:latin typeface="Calibri Light" panose="020F0302020204030204" pitchFamily="34" charset="0"/>
                <a:cs typeface="Calibri Light" panose="020F0302020204030204" pitchFamily="34" charset="0"/>
              </a:rPr>
              <a:t>Myocardial infarction</a:t>
            </a:r>
            <a:endParaRPr lang="en-CH" sz="1200">
              <a:latin typeface="Calibri Light" panose="020F03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90E54971-0E2A-46A0-826D-C13BB319E09B}"/>
              </a:ext>
            </a:extLst>
          </p:cNvPr>
          <p:cNvSpPr txBox="1"/>
          <p:nvPr/>
        </p:nvSpPr>
        <p:spPr>
          <a:xfrm>
            <a:off x="3150418" y="3431993"/>
            <a:ext cx="655949" cy="276999"/>
          </a:xfrm>
          <a:prstGeom prst="rect">
            <a:avLst/>
          </a:prstGeom>
          <a:noFill/>
        </p:spPr>
        <p:txBody>
          <a:bodyPr wrap="none" rtlCol="0">
            <a:spAutoFit/>
          </a:bodyPr>
          <a:lstStyle/>
          <a:p>
            <a:r>
              <a:rPr lang="en-US" sz="1200">
                <a:latin typeface="Calibri Light" panose="020F0302020204030204" pitchFamily="34" charset="0"/>
                <a:cs typeface="Calibri Light" panose="020F0302020204030204" pitchFamily="34" charset="0"/>
              </a:rPr>
              <a:t>Normal</a:t>
            </a:r>
            <a:endParaRPr lang="en-CH" sz="1200">
              <a:latin typeface="Calibri Light" panose="020F0302020204030204" pitchFamily="34" charset="0"/>
              <a:cs typeface="Calibri Light" panose="020F0302020204030204" pitchFamily="34" charset="0"/>
            </a:endParaRPr>
          </a:p>
        </p:txBody>
      </p:sp>
      <p:sp>
        <p:nvSpPr>
          <p:cNvPr id="16" name="TextBox 15">
            <a:extLst>
              <a:ext uri="{FF2B5EF4-FFF2-40B4-BE49-F238E27FC236}">
                <a16:creationId xmlns:a16="http://schemas.microsoft.com/office/drawing/2014/main" id="{2175FEA9-B3AB-4207-8F46-A83735CFBC38}"/>
              </a:ext>
            </a:extLst>
          </p:cNvPr>
          <p:cNvSpPr txBox="1"/>
          <p:nvPr/>
        </p:nvSpPr>
        <p:spPr>
          <a:xfrm>
            <a:off x="2849930" y="3339659"/>
            <a:ext cx="338554" cy="461665"/>
          </a:xfrm>
          <a:prstGeom prst="rect">
            <a:avLst/>
          </a:prstGeom>
          <a:noFill/>
        </p:spPr>
        <p:txBody>
          <a:bodyPr wrap="none" rtlCol="0">
            <a:spAutoFit/>
          </a:bodyPr>
          <a:lstStyle/>
          <a:p>
            <a:r>
              <a:rPr lang="en-US" sz="2400">
                <a:solidFill>
                  <a:srgbClr val="0070C0"/>
                </a:solidFill>
                <a:latin typeface="Calibri Light" panose="020F0302020204030204" pitchFamily="34" charset="0"/>
                <a:cs typeface="Calibri Light" panose="020F0302020204030204" pitchFamily="34" charset="0"/>
              </a:rPr>
              <a:t>+</a:t>
            </a:r>
            <a:endParaRPr lang="en-CH" sz="2400">
              <a:solidFill>
                <a:srgbClr val="0070C0"/>
              </a:solidFill>
              <a:latin typeface="Calibri Light" panose="020F0302020204030204" pitchFamily="34" charset="0"/>
              <a:cs typeface="Calibri Light" panose="020F0302020204030204" pitchFamily="34" charset="0"/>
            </a:endParaRPr>
          </a:p>
        </p:txBody>
      </p:sp>
      <p:sp>
        <p:nvSpPr>
          <p:cNvPr id="17" name="Rectangle 16">
            <a:extLst>
              <a:ext uri="{FF2B5EF4-FFF2-40B4-BE49-F238E27FC236}">
                <a16:creationId xmlns:a16="http://schemas.microsoft.com/office/drawing/2014/main" id="{CBA896AE-9E6C-46C1-A007-05D86F5B747B}"/>
              </a:ext>
            </a:extLst>
          </p:cNvPr>
          <p:cNvSpPr/>
          <p:nvPr/>
        </p:nvSpPr>
        <p:spPr>
          <a:xfrm>
            <a:off x="846162" y="3056675"/>
            <a:ext cx="3168352" cy="74464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6D3685B5-DD98-4D6F-8A13-7654E6C63F7C}"/>
              </a:ext>
            </a:extLst>
          </p:cNvPr>
          <p:cNvSpPr/>
          <p:nvPr/>
        </p:nvSpPr>
        <p:spPr>
          <a:xfrm>
            <a:off x="749731" y="3945808"/>
            <a:ext cx="2004459" cy="276999"/>
          </a:xfrm>
          <a:prstGeom prst="rect">
            <a:avLst/>
          </a:prstGeom>
        </p:spPr>
        <p:txBody>
          <a:bodyPr wrap="none">
            <a:spAutoFit/>
          </a:bodyPr>
          <a:lstStyle/>
          <a:p>
            <a:r>
              <a:rPr lang="en-US" sz="1200" dirty="0">
                <a:latin typeface="Calibri Light" panose="020F0302020204030204" pitchFamily="34" charset="0"/>
                <a:cs typeface="Calibri Light" panose="020F0302020204030204" pitchFamily="34" charset="0"/>
              </a:rPr>
              <a:t>(</a:t>
            </a:r>
            <a:r>
              <a:rPr lang="en-CH" sz="1200" dirty="0">
                <a:latin typeface="Calibri Light" panose="020F0302020204030204" pitchFamily="34" charset="0"/>
                <a:cs typeface="Calibri Light" panose="020F0302020204030204" pitchFamily="34" charset="0"/>
              </a:rPr>
              <a:t>Arif, Malagore &amp; Afsar</a:t>
            </a:r>
            <a:r>
              <a:rPr lang="en-US" sz="1200" dirty="0">
                <a:latin typeface="Calibri Light" panose="020F0302020204030204" pitchFamily="34" charset="0"/>
                <a:cs typeface="Calibri Light" panose="020F0302020204030204" pitchFamily="34" charset="0"/>
              </a:rPr>
              <a:t>,</a:t>
            </a:r>
            <a:r>
              <a:rPr lang="en-CH" sz="1200" dirty="0">
                <a:latin typeface="Calibri Light" panose="020F0302020204030204" pitchFamily="34" charset="0"/>
                <a:cs typeface="Calibri Light" panose="020F0302020204030204" pitchFamily="34" charset="0"/>
              </a:rPr>
              <a:t> 2012)</a:t>
            </a:r>
          </a:p>
        </p:txBody>
      </p:sp>
      <p:pic>
        <p:nvPicPr>
          <p:cNvPr id="19" name="Picture 18">
            <a:extLst>
              <a:ext uri="{FF2B5EF4-FFF2-40B4-BE49-F238E27FC236}">
                <a16:creationId xmlns:a16="http://schemas.microsoft.com/office/drawing/2014/main" id="{4F0E8E47-FF65-4BC1-A6F5-B5790BD4B9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1415" y="2408272"/>
            <a:ext cx="6516215" cy="3932163"/>
          </a:xfrm>
          <a:prstGeom prst="rect">
            <a:avLst/>
          </a:prstGeom>
        </p:spPr>
      </p:pic>
      <p:sp>
        <p:nvSpPr>
          <p:cNvPr id="20" name="TextBox 19">
            <a:extLst>
              <a:ext uri="{FF2B5EF4-FFF2-40B4-BE49-F238E27FC236}">
                <a16:creationId xmlns:a16="http://schemas.microsoft.com/office/drawing/2014/main" id="{B1A55AC3-1EBC-4CC8-A544-F03122CDAD35}"/>
              </a:ext>
            </a:extLst>
          </p:cNvPr>
          <p:cNvSpPr txBox="1"/>
          <p:nvPr/>
        </p:nvSpPr>
        <p:spPr>
          <a:xfrm>
            <a:off x="7175711" y="5968068"/>
            <a:ext cx="1521763" cy="369332"/>
          </a:xfrm>
          <a:prstGeom prst="rect">
            <a:avLst/>
          </a:prstGeom>
          <a:solidFill>
            <a:schemeClr val="bg1"/>
          </a:solidFill>
        </p:spPr>
        <p:txBody>
          <a:bodyPr wrap="none" rtlCol="0">
            <a:spAutoFit/>
          </a:bodyPr>
          <a:lstStyle/>
          <a:p>
            <a:r>
              <a:rPr lang="en-US">
                <a:latin typeface="Franklin Gothic Book" panose="020B0503020102020204" pitchFamily="34" charset="0"/>
              </a:rPr>
              <a:t>ECG marker A</a:t>
            </a:r>
            <a:endParaRPr lang="en-CH">
              <a:latin typeface="Franklin Gothic Book" panose="020B0503020102020204" pitchFamily="34" charset="0"/>
            </a:endParaRPr>
          </a:p>
        </p:txBody>
      </p:sp>
      <p:sp>
        <p:nvSpPr>
          <p:cNvPr id="21" name="TextBox 20">
            <a:extLst>
              <a:ext uri="{FF2B5EF4-FFF2-40B4-BE49-F238E27FC236}">
                <a16:creationId xmlns:a16="http://schemas.microsoft.com/office/drawing/2014/main" id="{5C5639F9-46E3-4163-81C7-A59F71377676}"/>
              </a:ext>
            </a:extLst>
          </p:cNvPr>
          <p:cNvSpPr txBox="1"/>
          <p:nvPr/>
        </p:nvSpPr>
        <p:spPr>
          <a:xfrm rot="16200000">
            <a:off x="3891689" y="3856598"/>
            <a:ext cx="1537793" cy="369332"/>
          </a:xfrm>
          <a:prstGeom prst="rect">
            <a:avLst/>
          </a:prstGeom>
          <a:solidFill>
            <a:schemeClr val="bg1"/>
          </a:solidFill>
        </p:spPr>
        <p:txBody>
          <a:bodyPr wrap="none" rtlCol="0">
            <a:spAutoFit/>
          </a:bodyPr>
          <a:lstStyle/>
          <a:p>
            <a:r>
              <a:rPr lang="en-US">
                <a:latin typeface="Franklin Gothic Book" panose="020B0503020102020204" pitchFamily="34" charset="0"/>
              </a:rPr>
              <a:t>ECG marker B</a:t>
            </a:r>
            <a:endParaRPr lang="en-CH">
              <a:latin typeface="Franklin Gothic Book" panose="020B0503020102020204" pitchFamily="34" charset="0"/>
            </a:endParaRPr>
          </a:p>
        </p:txBody>
      </p:sp>
      <p:sp>
        <p:nvSpPr>
          <p:cNvPr id="22" name="TextBox 21">
            <a:extLst>
              <a:ext uri="{FF2B5EF4-FFF2-40B4-BE49-F238E27FC236}">
                <a16:creationId xmlns:a16="http://schemas.microsoft.com/office/drawing/2014/main" id="{72B6F363-D2F9-4777-A158-005D9A8EF331}"/>
              </a:ext>
            </a:extLst>
          </p:cNvPr>
          <p:cNvSpPr txBox="1"/>
          <p:nvPr/>
        </p:nvSpPr>
        <p:spPr>
          <a:xfrm>
            <a:off x="6938361" y="3428999"/>
            <a:ext cx="1121691" cy="523220"/>
          </a:xfrm>
          <a:prstGeom prst="rect">
            <a:avLst/>
          </a:prstGeom>
          <a:noFill/>
        </p:spPr>
        <p:txBody>
          <a:bodyPr wrap="square" rtlCol="0">
            <a:spAutoFit/>
          </a:bodyPr>
          <a:lstStyle/>
          <a:p>
            <a:pPr algn="ctr"/>
            <a:r>
              <a:rPr lang="fr-CH" sz="1400">
                <a:latin typeface="Times New Roman" panose="02020603050405020304" pitchFamily="18" charset="0"/>
                <a:cs typeface="Times New Roman" panose="02020603050405020304" pitchFamily="18" charset="0"/>
              </a:rPr>
              <a:t>Nearest neighbor</a:t>
            </a:r>
            <a:endParaRPr lang="en-GB" sz="1400">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816B7C55-4136-44CA-B313-2C1CBCBBD2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1414" y="2405238"/>
            <a:ext cx="6516215" cy="3932162"/>
          </a:xfrm>
          <a:prstGeom prst="rect">
            <a:avLst/>
          </a:prstGeom>
        </p:spPr>
      </p:pic>
      <p:sp>
        <p:nvSpPr>
          <p:cNvPr id="24" name="TextBox 23">
            <a:extLst>
              <a:ext uri="{FF2B5EF4-FFF2-40B4-BE49-F238E27FC236}">
                <a16:creationId xmlns:a16="http://schemas.microsoft.com/office/drawing/2014/main" id="{E68F11FE-0565-4DD9-B2CC-2F8E0BBB219B}"/>
              </a:ext>
            </a:extLst>
          </p:cNvPr>
          <p:cNvSpPr txBox="1"/>
          <p:nvPr/>
        </p:nvSpPr>
        <p:spPr>
          <a:xfrm>
            <a:off x="6959686" y="3326723"/>
            <a:ext cx="1121691" cy="523220"/>
          </a:xfrm>
          <a:prstGeom prst="rect">
            <a:avLst/>
          </a:prstGeom>
          <a:noFill/>
        </p:spPr>
        <p:txBody>
          <a:bodyPr wrap="square" rtlCol="0">
            <a:spAutoFit/>
          </a:bodyPr>
          <a:lstStyle/>
          <a:p>
            <a:pPr algn="ctr"/>
            <a:r>
              <a:rPr lang="fr-CH" sz="1400">
                <a:latin typeface="Times New Roman" panose="02020603050405020304" pitchFamily="18" charset="0"/>
                <a:cs typeface="Times New Roman" panose="02020603050405020304" pitchFamily="18" charset="0"/>
              </a:rPr>
              <a:t>Nearest neighbor</a:t>
            </a:r>
            <a:endParaRPr lang="en-GB" sz="14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F8EC69D8-9E2F-4AD0-8088-0B3C13235A79}"/>
              </a:ext>
            </a:extLst>
          </p:cNvPr>
          <p:cNvSpPr txBox="1"/>
          <p:nvPr/>
        </p:nvSpPr>
        <p:spPr>
          <a:xfrm>
            <a:off x="7175710" y="5965034"/>
            <a:ext cx="1521763" cy="369332"/>
          </a:xfrm>
          <a:prstGeom prst="rect">
            <a:avLst/>
          </a:prstGeom>
          <a:solidFill>
            <a:schemeClr val="bg1"/>
          </a:solidFill>
        </p:spPr>
        <p:txBody>
          <a:bodyPr wrap="none" rtlCol="0">
            <a:spAutoFit/>
          </a:bodyPr>
          <a:lstStyle/>
          <a:p>
            <a:r>
              <a:rPr lang="en-US">
                <a:latin typeface="Franklin Gothic Book" panose="020B0503020102020204" pitchFamily="34" charset="0"/>
              </a:rPr>
              <a:t>ECG marker A</a:t>
            </a:r>
            <a:endParaRPr lang="en-CH">
              <a:latin typeface="Franklin Gothic Book" panose="020B0503020102020204" pitchFamily="34" charset="0"/>
            </a:endParaRPr>
          </a:p>
        </p:txBody>
      </p:sp>
      <p:sp>
        <p:nvSpPr>
          <p:cNvPr id="26" name="TextBox 25">
            <a:extLst>
              <a:ext uri="{FF2B5EF4-FFF2-40B4-BE49-F238E27FC236}">
                <a16:creationId xmlns:a16="http://schemas.microsoft.com/office/drawing/2014/main" id="{64D5AFC5-EE46-4166-B5B0-F0AE15CF74D1}"/>
              </a:ext>
            </a:extLst>
          </p:cNvPr>
          <p:cNvSpPr txBox="1"/>
          <p:nvPr/>
        </p:nvSpPr>
        <p:spPr>
          <a:xfrm rot="16200000">
            <a:off x="3891688" y="3853564"/>
            <a:ext cx="1537793" cy="369332"/>
          </a:xfrm>
          <a:prstGeom prst="rect">
            <a:avLst/>
          </a:prstGeom>
          <a:solidFill>
            <a:schemeClr val="bg1"/>
          </a:solidFill>
        </p:spPr>
        <p:txBody>
          <a:bodyPr wrap="none" rtlCol="0">
            <a:spAutoFit/>
          </a:bodyPr>
          <a:lstStyle/>
          <a:p>
            <a:r>
              <a:rPr lang="en-US">
                <a:latin typeface="Franklin Gothic Book" panose="020B0503020102020204" pitchFamily="34" charset="0"/>
              </a:rPr>
              <a:t>ECG marker B</a:t>
            </a:r>
            <a:endParaRPr lang="en-CH">
              <a:latin typeface="Franklin Gothic Book" panose="020B0503020102020204" pitchFamily="34" charset="0"/>
            </a:endParaRPr>
          </a:p>
        </p:txBody>
      </p:sp>
      <p:pic>
        <p:nvPicPr>
          <p:cNvPr id="27" name="Picture 26">
            <a:extLst>
              <a:ext uri="{FF2B5EF4-FFF2-40B4-BE49-F238E27FC236}">
                <a16:creationId xmlns:a16="http://schemas.microsoft.com/office/drawing/2014/main" id="{49D3E13C-B57D-40D1-876E-99CA0E9206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11412" y="2411307"/>
            <a:ext cx="6516214" cy="3932162"/>
          </a:xfrm>
          <a:prstGeom prst="rect">
            <a:avLst/>
          </a:prstGeom>
        </p:spPr>
      </p:pic>
      <p:sp>
        <p:nvSpPr>
          <p:cNvPr id="28" name="Oval 27">
            <a:extLst>
              <a:ext uri="{FF2B5EF4-FFF2-40B4-BE49-F238E27FC236}">
                <a16:creationId xmlns:a16="http://schemas.microsoft.com/office/drawing/2014/main" id="{46C1DACD-F9E5-4EE9-ACD5-C6116987E4CB}"/>
              </a:ext>
            </a:extLst>
          </p:cNvPr>
          <p:cNvSpPr>
            <a:spLocks noChangeAspect="1"/>
          </p:cNvSpPr>
          <p:nvPr/>
        </p:nvSpPr>
        <p:spPr>
          <a:xfrm>
            <a:off x="7738241" y="5060984"/>
            <a:ext cx="576000" cy="576064"/>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19BCC6D5-ABCD-4AF9-8CE4-7F1C683BABF3}"/>
              </a:ext>
            </a:extLst>
          </p:cNvPr>
          <p:cNvSpPr txBox="1"/>
          <p:nvPr/>
        </p:nvSpPr>
        <p:spPr>
          <a:xfrm>
            <a:off x="6143772" y="4907095"/>
            <a:ext cx="1625747" cy="307777"/>
          </a:xfrm>
          <a:prstGeom prst="rect">
            <a:avLst/>
          </a:prstGeom>
          <a:noFill/>
        </p:spPr>
        <p:txBody>
          <a:bodyPr wrap="square" rtlCol="0">
            <a:spAutoFit/>
          </a:bodyPr>
          <a:lstStyle/>
          <a:p>
            <a:pPr algn="ctr"/>
            <a:r>
              <a:rPr lang="fr-CH" sz="1400">
                <a:latin typeface="Calibri Light" panose="020F0302020204030204" pitchFamily="34" charset="0"/>
                <a:cs typeface="Calibri Light" panose="020F0302020204030204" pitchFamily="34" charset="0"/>
              </a:rPr>
              <a:t>Final prediction</a:t>
            </a:r>
            <a:endParaRPr lang="en-GB" sz="1400">
              <a:latin typeface="Calibri Light" panose="020F0302020204030204" pitchFamily="34" charset="0"/>
              <a:cs typeface="Calibri Light" panose="020F0302020204030204" pitchFamily="34" charset="0"/>
            </a:endParaRPr>
          </a:p>
        </p:txBody>
      </p:sp>
      <p:sp>
        <p:nvSpPr>
          <p:cNvPr id="30" name="TextBox 29">
            <a:extLst>
              <a:ext uri="{FF2B5EF4-FFF2-40B4-BE49-F238E27FC236}">
                <a16:creationId xmlns:a16="http://schemas.microsoft.com/office/drawing/2014/main" id="{B04D288C-E695-41C6-8981-370F4E629D97}"/>
              </a:ext>
            </a:extLst>
          </p:cNvPr>
          <p:cNvSpPr txBox="1"/>
          <p:nvPr/>
        </p:nvSpPr>
        <p:spPr>
          <a:xfrm>
            <a:off x="7175708" y="5971103"/>
            <a:ext cx="1521763" cy="369332"/>
          </a:xfrm>
          <a:prstGeom prst="rect">
            <a:avLst/>
          </a:prstGeom>
          <a:solidFill>
            <a:schemeClr val="bg1"/>
          </a:solidFill>
        </p:spPr>
        <p:txBody>
          <a:bodyPr wrap="none" rtlCol="0">
            <a:spAutoFit/>
          </a:bodyPr>
          <a:lstStyle/>
          <a:p>
            <a:r>
              <a:rPr lang="en-US">
                <a:latin typeface="Franklin Gothic Book" panose="020B0503020102020204" pitchFamily="34" charset="0"/>
              </a:rPr>
              <a:t>ECG marker A</a:t>
            </a:r>
            <a:endParaRPr lang="en-CH">
              <a:latin typeface="Franklin Gothic Book" panose="020B0503020102020204" pitchFamily="34" charset="0"/>
            </a:endParaRPr>
          </a:p>
        </p:txBody>
      </p:sp>
      <p:sp>
        <p:nvSpPr>
          <p:cNvPr id="31" name="TextBox 30">
            <a:extLst>
              <a:ext uri="{FF2B5EF4-FFF2-40B4-BE49-F238E27FC236}">
                <a16:creationId xmlns:a16="http://schemas.microsoft.com/office/drawing/2014/main" id="{17734073-F55A-44A5-A8E5-A8746987870C}"/>
              </a:ext>
            </a:extLst>
          </p:cNvPr>
          <p:cNvSpPr txBox="1"/>
          <p:nvPr/>
        </p:nvSpPr>
        <p:spPr>
          <a:xfrm rot="16200000">
            <a:off x="3891686" y="3859633"/>
            <a:ext cx="1537793" cy="369332"/>
          </a:xfrm>
          <a:prstGeom prst="rect">
            <a:avLst/>
          </a:prstGeom>
          <a:solidFill>
            <a:schemeClr val="bg1"/>
          </a:solidFill>
        </p:spPr>
        <p:txBody>
          <a:bodyPr wrap="none" rtlCol="0">
            <a:spAutoFit/>
          </a:bodyPr>
          <a:lstStyle/>
          <a:p>
            <a:r>
              <a:rPr lang="en-US">
                <a:latin typeface="Franklin Gothic Book" panose="020B0503020102020204" pitchFamily="34" charset="0"/>
              </a:rPr>
              <a:t>ECG marker B</a:t>
            </a:r>
            <a:endParaRPr lang="en-CH">
              <a:latin typeface="Franklin Gothic Book" panose="020B0503020102020204" pitchFamily="34" charset="0"/>
            </a:endParaRPr>
          </a:p>
        </p:txBody>
      </p:sp>
    </p:spTree>
    <p:extLst>
      <p:ext uri="{BB962C8B-B14F-4D97-AF65-F5344CB8AC3E}">
        <p14:creationId xmlns:p14="http://schemas.microsoft.com/office/powerpoint/2010/main" val="1783896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a:latin typeface="Calibri Light" panose="020F0302020204030204" pitchFamily="34" charset="0"/>
                <a:cs typeface="Calibri Light" panose="020F0302020204030204" pitchFamily="34" charset="0"/>
              </a:rPr>
              <a:t>In </a:t>
            </a:r>
            <a:r>
              <a:rPr lang="en-US" sz="1600" i="1">
                <a:latin typeface="Calibri Light" panose="020F0302020204030204" pitchFamily="34" charset="0"/>
                <a:cs typeface="Calibri Light" panose="020F0302020204030204" pitchFamily="34" charset="0"/>
              </a:rPr>
              <a:t>K</a:t>
            </a:r>
            <a:r>
              <a:rPr lang="en-US" sz="1600">
                <a:latin typeface="Calibri Light" panose="020F0302020204030204" pitchFamily="34" charset="0"/>
                <a:cs typeface="Calibri Light" panose="020F0302020204030204" pitchFamily="34" charset="0"/>
              </a:rPr>
              <a:t>-nearest neighbors, every observation in the data could potentially be </a:t>
            </a:r>
            <a:r>
              <a:rPr lang="en-GB" sz="1600">
                <a:latin typeface="Calibri Light" panose="020F0302020204030204" pitchFamily="34" charset="0"/>
                <a:cs typeface="Calibri Light" panose="020F0302020204030204" pitchFamily="34" charset="0"/>
              </a:rPr>
              <a:t>“the model”</a:t>
            </a:r>
            <a:r>
              <a:rPr lang="en-US" sz="1600">
                <a:latin typeface="Calibri Light" panose="020F0302020204030204" pitchFamily="34" charset="0"/>
                <a:cs typeface="Calibri Light" panose="020F0302020204030204" pitchFamily="34" charset="0"/>
              </a:rPr>
              <a:t>. If an unclassified case is closest to that observation, then that's the model for prediction. Thus every observation could be said to be a parameter of the overall model.</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Sometimes researchers will claim that they are </a:t>
            </a:r>
            <a:r>
              <a:rPr lang="en-GB" sz="1600">
                <a:latin typeface="Calibri Light" panose="020F0302020204030204" pitchFamily="34" charset="0"/>
                <a:cs typeface="Calibri Light" panose="020F0302020204030204" pitchFamily="34" charset="0"/>
              </a:rPr>
              <a:t>“</a:t>
            </a:r>
            <a:r>
              <a:rPr lang="en-US" sz="1600">
                <a:solidFill>
                  <a:srgbClr val="0070C0"/>
                </a:solidFill>
                <a:latin typeface="Calibri Light" panose="020F0302020204030204" pitchFamily="34" charset="0"/>
                <a:cs typeface="Calibri Light" panose="020F0302020204030204" pitchFamily="34" charset="0"/>
              </a:rPr>
              <a:t>dealing with </a:t>
            </a:r>
            <a:r>
              <a:rPr lang="en-GB" sz="1600">
                <a:solidFill>
                  <a:srgbClr val="0070C0"/>
                </a:solidFill>
                <a:latin typeface="Calibri Light" panose="020F0302020204030204" pitchFamily="34" charset="0"/>
                <a:cs typeface="Calibri Light" panose="020F0302020204030204" pitchFamily="34" charset="0"/>
              </a:rPr>
              <a:t>non-parametric data</a:t>
            </a:r>
            <a:r>
              <a:rPr lang="en-GB" sz="1600">
                <a:latin typeface="Calibri Light" panose="020F0302020204030204" pitchFamily="34" charset="0"/>
                <a:cs typeface="Calibri Light" panose="020F0302020204030204" pitchFamily="34" charset="0"/>
              </a:rPr>
              <a:t>”. Technically, data </a:t>
            </a:r>
            <a:r>
              <a:rPr lang="en-US" sz="1600">
                <a:latin typeface="Calibri Light" panose="020F0302020204030204" pitchFamily="34" charset="0"/>
                <a:cs typeface="Calibri Light" panose="020F0302020204030204" pitchFamily="34" charset="0"/>
              </a:rPr>
              <a:t>cannot be non-parametric. Firstly, as just shown, data themselves can be turned into parameters. Secondly, all data have some underlying generating process, which is presumably parametric.</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In many cases, the </a:t>
            </a:r>
            <a:r>
              <a:rPr lang="en-US" sz="1600">
                <a:solidFill>
                  <a:srgbClr val="0070C0"/>
                </a:solidFill>
                <a:latin typeface="Calibri Light" panose="020F0302020204030204" pitchFamily="34" charset="0"/>
                <a:cs typeface="Calibri Light" panose="020F0302020204030204" pitchFamily="34" charset="0"/>
              </a:rPr>
              <a:t>data generating process of certain variables is known exactly</a:t>
            </a:r>
            <a:r>
              <a:rPr lang="en-US" sz="1600">
                <a:latin typeface="Calibri Light" panose="020F0302020204030204" pitchFamily="34" charset="0"/>
                <a:cs typeface="Calibri Light" panose="020F0302020204030204" pitchFamily="34" charset="0"/>
              </a:rPr>
              <a:t>, for example Poisson processes:</a:t>
            </a:r>
          </a:p>
          <a:p>
            <a:endParaRPr lang="en-US" sz="1600">
              <a:latin typeface="Calibri Light" panose="020F0302020204030204" pitchFamily="34" charset="0"/>
              <a:cs typeface="Calibri Light" panose="020F0302020204030204" pitchFamily="34" charset="0"/>
            </a:endParaRPr>
          </a:p>
          <a:p>
            <a:pPr lvl="2"/>
            <a:r>
              <a:rPr lang="en-US" sz="1400">
                <a:latin typeface="Calibri Light" panose="020F0302020204030204" pitchFamily="34" charset="0"/>
                <a:cs typeface="Calibri Light" panose="020F0302020204030204" pitchFamily="34" charset="0"/>
              </a:rPr>
              <a:t>Number of calls arriving at a call centre per hour</a:t>
            </a:r>
          </a:p>
          <a:p>
            <a:pPr lvl="2"/>
            <a:r>
              <a:rPr lang="en-US" sz="1400">
                <a:latin typeface="Calibri Light" panose="020F0302020204030204" pitchFamily="34" charset="0"/>
                <a:cs typeface="Calibri Light" panose="020F0302020204030204" pitchFamily="34" charset="0"/>
              </a:rPr>
              <a:t>Number of mutations on a strand of DNA per unit length</a:t>
            </a:r>
          </a:p>
          <a:p>
            <a:pPr lvl="2"/>
            <a:r>
              <a:rPr lang="en-US" sz="1400">
                <a:latin typeface="Calibri Light" panose="020F0302020204030204" pitchFamily="34" charset="0"/>
                <a:cs typeface="Calibri Light" panose="020F0302020204030204" pitchFamily="34" charset="0"/>
              </a:rPr>
              <a:t>Number of insurance claims occurring in a given period of time</a:t>
            </a:r>
          </a:p>
          <a:p>
            <a:pPr marL="0" indent="0">
              <a:buNone/>
            </a:pPr>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For the remainder of this workshop, I will not further discuss non-parametric methods of the NP2 type, but focus on the NP1 type instead. I will discuss the </a:t>
            </a:r>
            <a:r>
              <a:rPr lang="en-US" sz="1600" i="1">
                <a:latin typeface="Calibri Light" panose="020F0302020204030204" pitchFamily="34" charset="0"/>
                <a:cs typeface="Calibri Light" panose="020F0302020204030204" pitchFamily="34" charset="0"/>
              </a:rPr>
              <a:t>K</a:t>
            </a:r>
            <a:r>
              <a:rPr lang="en-US" sz="1600">
                <a:latin typeface="Calibri Light" panose="020F0302020204030204" pitchFamily="34" charset="0"/>
                <a:cs typeface="Calibri Light" panose="020F0302020204030204" pitchFamily="34" charset="0"/>
              </a:rPr>
              <a:t>-nearest neighbor model in my workshop on machine learning.</a:t>
            </a:r>
            <a:endParaRPr lang="fr-CH" sz="16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err="1">
                <a:solidFill>
                  <a:schemeClr val="tx2">
                    <a:lumMod val="75000"/>
                  </a:schemeClr>
                </a:solidFill>
                <a:latin typeface="Tw Cen MT" panose="020B0602020104020603" pitchFamily="34" charset="0"/>
              </a:rPr>
              <a:t>What</a:t>
            </a:r>
            <a:r>
              <a:rPr lang="fr-CH" sz="3200">
                <a:solidFill>
                  <a:schemeClr val="tx2">
                    <a:lumMod val="75000"/>
                  </a:schemeClr>
                </a:solidFill>
                <a:latin typeface="Tw Cen MT" panose="020B0602020104020603" pitchFamily="34" charset="0"/>
              </a:rPr>
              <a:t> are the parameters?</a:t>
            </a:r>
            <a:endParaRPr lang="en-GB" sz="3200" dirty="0">
              <a:solidFill>
                <a:schemeClr val="tx2">
                  <a:lumMod val="75000"/>
                </a:schemeClr>
              </a:solidFill>
              <a:latin typeface="Tw Cen MT" panose="020B0602020104020603" pitchFamily="34" charset="0"/>
            </a:endParaRPr>
          </a:p>
        </p:txBody>
      </p:sp>
      <p:sp>
        <p:nvSpPr>
          <p:cNvPr id="2" name="Rectangle 1">
            <a:extLst>
              <a:ext uri="{FF2B5EF4-FFF2-40B4-BE49-F238E27FC236}">
                <a16:creationId xmlns:a16="http://schemas.microsoft.com/office/drawing/2014/main" id="{4B44252B-2AEF-4EFA-8700-73F46D56FAF1}"/>
              </a:ext>
            </a:extLst>
          </p:cNvPr>
          <p:cNvSpPr/>
          <p:nvPr/>
        </p:nvSpPr>
        <p:spPr>
          <a:xfrm>
            <a:off x="7565898" y="6386844"/>
            <a:ext cx="3282630" cy="276999"/>
          </a:xfrm>
          <a:prstGeom prst="rect">
            <a:avLst/>
          </a:prstGeom>
        </p:spPr>
        <p:txBody>
          <a:bodyPr wrap="none">
            <a:spAutoFit/>
          </a:bodyPr>
          <a:lstStyle/>
          <a:p>
            <a:r>
              <a:rPr lang="en-CH" sz="1200">
                <a:latin typeface="Calibri Light" panose="020F0302020204030204" pitchFamily="34" charset="0"/>
                <a:cs typeface="Calibri Light" panose="020F0302020204030204" pitchFamily="34" charset="0"/>
                <a:hlinkClick r:id="rId2"/>
              </a:rPr>
              <a:t>https://en.wikipedia.org/wiki/Poisson_distribution</a:t>
            </a:r>
            <a:endParaRPr lang="en-CH" sz="12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33080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6948" y="4571258"/>
            <a:ext cx="9145017" cy="523220"/>
          </a:xfrm>
          <a:prstGeom prst="rect">
            <a:avLst/>
          </a:prstGeom>
          <a:noFill/>
        </p:spPr>
        <p:txBody>
          <a:bodyPr wrap="square" rtlCol="0">
            <a:spAutoFit/>
          </a:bodyPr>
          <a:lstStyle/>
          <a:p>
            <a:pPr algn="ctr"/>
            <a:r>
              <a:rPr lang="fr-CH" sz="2800" i="1">
                <a:solidFill>
                  <a:schemeClr val="tx2">
                    <a:lumMod val="75000"/>
                  </a:schemeClr>
                </a:solidFill>
                <a:latin typeface="Palatino Linotype" panose="02040502050505030304" pitchFamily="18" charset="0"/>
                <a:cs typeface="Times New Roman" panose="02020603050405020304" pitchFamily="18" charset="0"/>
              </a:rPr>
              <a:t>Data can be non-parametric</a:t>
            </a:r>
            <a:endParaRPr lang="en-GB" sz="2800" i="1" dirty="0">
              <a:solidFill>
                <a:schemeClr val="tx2">
                  <a:lumMod val="75000"/>
                </a:schemeClr>
              </a:solidFill>
              <a:latin typeface="Palatino Linotype" panose="02040502050505030304" pitchFamily="18" charset="0"/>
              <a:cs typeface="Times New Roman" panose="02020603050405020304" pitchFamily="18" charset="0"/>
            </a:endParaRPr>
          </a:p>
        </p:txBody>
      </p:sp>
      <p:cxnSp>
        <p:nvCxnSpPr>
          <p:cNvPr id="6" name="Straight Connector 5"/>
          <p:cNvCxnSpPr/>
          <p:nvPr/>
        </p:nvCxnSpPr>
        <p:spPr>
          <a:xfrm>
            <a:off x="1199456" y="4365104"/>
            <a:ext cx="93600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36F5AD-2CF7-43D1-9AC1-2EA2FE52F9F9}"/>
              </a:ext>
            </a:extLst>
          </p:cNvPr>
          <p:cNvCxnSpPr/>
          <p:nvPr/>
        </p:nvCxnSpPr>
        <p:spPr>
          <a:xfrm>
            <a:off x="1199456" y="5301208"/>
            <a:ext cx="93600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0446399-EB7E-430E-B271-04D78F95EA6D}"/>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41601" y="1662745"/>
            <a:ext cx="2675710" cy="2576768"/>
          </a:xfrm>
          <a:prstGeom prst="rect">
            <a:avLst/>
          </a:prstGeom>
        </p:spPr>
      </p:pic>
      <p:sp>
        <p:nvSpPr>
          <p:cNvPr id="17" name="TextBox 16">
            <a:extLst>
              <a:ext uri="{FF2B5EF4-FFF2-40B4-BE49-F238E27FC236}">
                <a16:creationId xmlns:a16="http://schemas.microsoft.com/office/drawing/2014/main" id="{4E2693C5-2638-4F11-9C88-B9F7F6B33E59}"/>
              </a:ext>
            </a:extLst>
          </p:cNvPr>
          <p:cNvSpPr txBox="1"/>
          <p:nvPr/>
        </p:nvSpPr>
        <p:spPr>
          <a:xfrm>
            <a:off x="4367288" y="741983"/>
            <a:ext cx="3024336" cy="769441"/>
          </a:xfrm>
          <a:prstGeom prst="rect">
            <a:avLst/>
          </a:prstGeom>
          <a:noFill/>
        </p:spPr>
        <p:txBody>
          <a:bodyPr wrap="square" rtlCol="0">
            <a:spAutoFit/>
          </a:bodyPr>
          <a:lstStyle/>
          <a:p>
            <a:pPr algn="ctr"/>
            <a:r>
              <a:rPr lang="fr-CH" sz="4400">
                <a:solidFill>
                  <a:schemeClr val="tx2">
                    <a:lumMod val="75000"/>
                  </a:schemeClr>
                </a:solidFill>
                <a:latin typeface="Century Schoolbook" panose="02040604050505020304" pitchFamily="18" charset="0"/>
              </a:rPr>
              <a:t>MYTH V</a:t>
            </a:r>
            <a:endParaRPr lang="en-GB" sz="4400" dirty="0">
              <a:solidFill>
                <a:schemeClr val="tx2">
                  <a:lumMod val="75000"/>
                </a:schemeClr>
              </a:solidFill>
              <a:latin typeface="Century Schoolbook" panose="02040604050505020304" pitchFamily="18" charset="0"/>
            </a:endParaRPr>
          </a:p>
        </p:txBody>
      </p:sp>
      <p:cxnSp>
        <p:nvCxnSpPr>
          <p:cNvPr id="18" name="Straight Connector 17">
            <a:extLst>
              <a:ext uri="{FF2B5EF4-FFF2-40B4-BE49-F238E27FC236}">
                <a16:creationId xmlns:a16="http://schemas.microsoft.com/office/drawing/2014/main" id="{EBF172F2-B1A6-449D-9B29-B563AD17A0D7}"/>
              </a:ext>
            </a:extLst>
          </p:cNvPr>
          <p:cNvCxnSpPr>
            <a:cxnSpLocks/>
          </p:cNvCxnSpPr>
          <p:nvPr/>
        </p:nvCxnSpPr>
        <p:spPr>
          <a:xfrm>
            <a:off x="3359456" y="1594755"/>
            <a:ext cx="50400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667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13</a:t>
            </a:fld>
            <a:endParaRPr lang="en-GB"/>
          </a:p>
        </p:txBody>
      </p:sp>
      <p:pic>
        <p:nvPicPr>
          <p:cNvPr id="8" name="Picture 7">
            <a:extLst>
              <a:ext uri="{FF2B5EF4-FFF2-40B4-BE49-F238E27FC236}">
                <a16:creationId xmlns:a16="http://schemas.microsoft.com/office/drawing/2014/main" id="{E3307D38-C66E-F827-A027-397EFD7B5A4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87688" y="836712"/>
            <a:ext cx="5616624" cy="5616624"/>
          </a:xfrm>
          <a:prstGeom prst="rect">
            <a:avLst/>
          </a:prstGeom>
        </p:spPr>
      </p:pic>
      <p:sp>
        <p:nvSpPr>
          <p:cNvPr id="9" name="TextBox 8">
            <a:extLst>
              <a:ext uri="{FF2B5EF4-FFF2-40B4-BE49-F238E27FC236}">
                <a16:creationId xmlns:a16="http://schemas.microsoft.com/office/drawing/2014/main" id="{2FA062F5-3CF3-DDA6-2F80-FA38610712B1}"/>
              </a:ext>
            </a:extLst>
          </p:cNvPr>
          <p:cNvSpPr txBox="1"/>
          <p:nvPr/>
        </p:nvSpPr>
        <p:spPr>
          <a:xfrm>
            <a:off x="4776585" y="260648"/>
            <a:ext cx="2638864" cy="400110"/>
          </a:xfrm>
          <a:prstGeom prst="rect">
            <a:avLst/>
          </a:prstGeom>
          <a:noFill/>
        </p:spPr>
        <p:txBody>
          <a:bodyPr wrap="none" rtlCol="0">
            <a:spAutoFit/>
          </a:bodyPr>
          <a:lstStyle/>
          <a:p>
            <a:pPr algn="ctr"/>
            <a:r>
              <a:rPr lang="en-US" sz="2000" b="1">
                <a:solidFill>
                  <a:schemeClr val="accent1">
                    <a:lumMod val="75000"/>
                  </a:schemeClr>
                </a:solidFill>
                <a:latin typeface="Century Gothic" panose="020B0502020202020204" pitchFamily="34" charset="0"/>
                <a:ea typeface="Verdana" panose="020B0604030504040204" pitchFamily="34" charset="0"/>
                <a:cs typeface="Calibri Light" panose="020F0302020204030204" pitchFamily="34" charset="0"/>
              </a:rPr>
              <a:t>K nearest neighbors</a:t>
            </a:r>
            <a:endParaRPr lang="en-GB" sz="2000" b="1">
              <a:solidFill>
                <a:schemeClr val="accent1">
                  <a:lumMod val="75000"/>
                </a:schemeClr>
              </a:solidFill>
              <a:latin typeface="Century Gothic" panose="020B0502020202020204" pitchFamily="34" charset="0"/>
              <a:ea typeface="Verdana" panose="020B0604030504040204" pitchFamily="34" charset="0"/>
              <a:cs typeface="Calibri Light" panose="020F0302020204030204" pitchFamily="34" charset="0"/>
            </a:endParaRPr>
          </a:p>
        </p:txBody>
      </p:sp>
    </p:spTree>
    <p:extLst>
      <p:ext uri="{BB962C8B-B14F-4D97-AF65-F5344CB8AC3E}">
        <p14:creationId xmlns:p14="http://schemas.microsoft.com/office/powerpoint/2010/main" val="1161739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492" y="3121804"/>
            <a:ext cx="9145017" cy="523220"/>
          </a:xfrm>
          <a:prstGeom prst="rect">
            <a:avLst/>
          </a:prstGeom>
          <a:noFill/>
        </p:spPr>
        <p:txBody>
          <a:bodyPr wrap="square" rtlCol="0">
            <a:spAutoFit/>
          </a:bodyPr>
          <a:lstStyle/>
          <a:p>
            <a:pPr algn="ctr"/>
            <a:r>
              <a:rPr lang="fr-CH" sz="2800" b="1">
                <a:solidFill>
                  <a:schemeClr val="tx2">
                    <a:lumMod val="75000"/>
                  </a:schemeClr>
                </a:solidFill>
                <a:latin typeface="Tw Cen MT" panose="020B0602020104020603" pitchFamily="34" charset="0"/>
              </a:rPr>
              <a:t>3. Introduction to non-parametric statistics</a:t>
            </a:r>
            <a:endParaRPr lang="en-GB" sz="2800" b="1">
              <a:solidFill>
                <a:schemeClr val="tx2">
                  <a:lumMod val="75000"/>
                </a:schemeClr>
              </a:solidFill>
              <a:latin typeface="Tw Cen MT" panose="020B0602020104020603" pitchFamily="34" charset="0"/>
            </a:endParaRPr>
          </a:p>
        </p:txBody>
      </p:sp>
      <p:cxnSp>
        <p:nvCxnSpPr>
          <p:cNvPr id="6" name="Straight Connector 5"/>
          <p:cNvCxnSpPr/>
          <p:nvPr/>
        </p:nvCxnSpPr>
        <p:spPr>
          <a:xfrm>
            <a:off x="1416000" y="2924944"/>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36F5AD-2CF7-43D1-9AC1-2EA2FE52F9F9}"/>
              </a:ext>
            </a:extLst>
          </p:cNvPr>
          <p:cNvCxnSpPr/>
          <p:nvPr/>
        </p:nvCxnSpPr>
        <p:spPr>
          <a:xfrm>
            <a:off x="1416000" y="3861048"/>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B12382B-F540-426B-B8B2-5E806C501C92}"/>
              </a:ext>
            </a:extLst>
          </p:cNvPr>
          <p:cNvSpPr txBox="1"/>
          <p:nvPr/>
        </p:nvSpPr>
        <p:spPr>
          <a:xfrm>
            <a:off x="5270870" y="4153648"/>
            <a:ext cx="1650260" cy="461665"/>
          </a:xfrm>
          <a:prstGeom prst="rect">
            <a:avLst/>
          </a:prstGeom>
          <a:noFill/>
        </p:spPr>
        <p:txBody>
          <a:bodyPr wrap="none" rtlCol="0">
            <a:spAutoFit/>
          </a:bodyPr>
          <a:lstStyle/>
          <a:p>
            <a:pPr algn="ctr"/>
            <a:r>
              <a:rPr lang="en-US" sz="2400" i="1" dirty="0">
                <a:solidFill>
                  <a:schemeClr val="bg2">
                    <a:lumMod val="50000"/>
                  </a:schemeClr>
                </a:solidFill>
                <a:latin typeface="Tw Cen MT" panose="020B0602020104020603" pitchFamily="34" charset="0"/>
                <a:cs typeface="Calibri Light" panose="020F0302020204030204" pitchFamily="34" charset="0"/>
              </a:rPr>
              <a:t>B. Rank tests</a:t>
            </a:r>
            <a:endParaRPr lang="en-CH" sz="2400" i="1" dirty="0">
              <a:solidFill>
                <a:schemeClr val="bg2">
                  <a:lumMod val="50000"/>
                </a:schemeClr>
              </a:solidFill>
              <a:latin typeface="Tw Cen MT" panose="020B0602020104020603" pitchFamily="34" charset="0"/>
              <a:cs typeface="Calibri Light" panose="020F0302020204030204" pitchFamily="34" charset="0"/>
            </a:endParaRPr>
          </a:p>
        </p:txBody>
      </p:sp>
    </p:spTree>
    <p:extLst>
      <p:ext uri="{BB962C8B-B14F-4D97-AF65-F5344CB8AC3E}">
        <p14:creationId xmlns:p14="http://schemas.microsoft.com/office/powerpoint/2010/main" val="4112282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5069160"/>
          </a:xfrm>
        </p:spPr>
        <p:txBody>
          <a:bodyPr>
            <a:normAutofit/>
          </a:bodyPr>
          <a:lstStyle/>
          <a:p>
            <a:r>
              <a:rPr lang="en-US" sz="1600">
                <a:latin typeface="Calibri Light" panose="020F0302020204030204" pitchFamily="34" charset="0"/>
                <a:cs typeface="Calibri Light" panose="020F0302020204030204" pitchFamily="34" charset="0"/>
              </a:rPr>
              <a:t>We finally turn our discussion to non-parametric tests. In general there are three families of such tests: rank tests, permutation tests, and bootstrap tests. Some of these could even be combined, e.g., a permutation rank test or bootstrap rank test.</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Before we go further, it is important to remind you exactly what these tests can handle with (and hence cannot handle with):</a:t>
            </a: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err="1">
                <a:solidFill>
                  <a:schemeClr val="tx2">
                    <a:lumMod val="75000"/>
                  </a:schemeClr>
                </a:solidFill>
                <a:latin typeface="Tw Cen MT" panose="020B0602020104020603" pitchFamily="34" charset="0"/>
              </a:rPr>
              <a:t>What</a:t>
            </a:r>
            <a:r>
              <a:rPr lang="fr-CH" sz="3200">
                <a:solidFill>
                  <a:schemeClr val="tx2">
                    <a:lumMod val="75000"/>
                  </a:schemeClr>
                </a:solidFill>
                <a:latin typeface="Tw Cen MT" panose="020B0602020104020603" pitchFamily="34" charset="0"/>
              </a:rPr>
              <a:t> non-parametric tests handle</a:t>
            </a:r>
            <a:endParaRPr lang="en-GB" sz="3200" dirty="0">
              <a:solidFill>
                <a:schemeClr val="tx2">
                  <a:lumMod val="75000"/>
                </a:schemeClr>
              </a:solidFill>
              <a:latin typeface="Tw Cen MT" panose="020B0602020104020603" pitchFamily="34" charset="0"/>
            </a:endParaRPr>
          </a:p>
        </p:txBody>
      </p:sp>
      <p:graphicFrame>
        <p:nvGraphicFramePr>
          <p:cNvPr id="6" name="Table 5">
            <a:extLst>
              <a:ext uri="{FF2B5EF4-FFF2-40B4-BE49-F238E27FC236}">
                <a16:creationId xmlns:a16="http://schemas.microsoft.com/office/drawing/2014/main" id="{339F785D-0492-4EB8-9EDD-E253ECB374F4}"/>
              </a:ext>
            </a:extLst>
          </p:cNvPr>
          <p:cNvGraphicFramePr>
            <a:graphicFrameLocks noGrp="1"/>
          </p:cNvGraphicFramePr>
          <p:nvPr>
            <p:extLst>
              <p:ext uri="{D42A27DB-BD31-4B8C-83A1-F6EECF244321}">
                <p14:modId xmlns:p14="http://schemas.microsoft.com/office/powerpoint/2010/main" val="2147364059"/>
              </p:ext>
            </p:extLst>
          </p:nvPr>
        </p:nvGraphicFramePr>
        <p:xfrm>
          <a:off x="2135560" y="3527533"/>
          <a:ext cx="7621509" cy="2205723"/>
        </p:xfrm>
        <a:graphic>
          <a:graphicData uri="http://schemas.openxmlformats.org/drawingml/2006/table">
            <a:tbl>
              <a:tblPr firstRow="1" bandRow="1">
                <a:tableStyleId>{5940675A-B579-460E-94D1-54222C63F5DA}</a:tableStyleId>
              </a:tblPr>
              <a:tblGrid>
                <a:gridCol w="2664000">
                  <a:extLst>
                    <a:ext uri="{9D8B030D-6E8A-4147-A177-3AD203B41FA5}">
                      <a16:colId xmlns:a16="http://schemas.microsoft.com/office/drawing/2014/main" val="20000"/>
                    </a:ext>
                  </a:extLst>
                </a:gridCol>
                <a:gridCol w="1652503">
                  <a:extLst>
                    <a:ext uri="{9D8B030D-6E8A-4147-A177-3AD203B41FA5}">
                      <a16:colId xmlns:a16="http://schemas.microsoft.com/office/drawing/2014/main" val="20001"/>
                    </a:ext>
                  </a:extLst>
                </a:gridCol>
                <a:gridCol w="1652503">
                  <a:extLst>
                    <a:ext uri="{9D8B030D-6E8A-4147-A177-3AD203B41FA5}">
                      <a16:colId xmlns:a16="http://schemas.microsoft.com/office/drawing/2014/main" val="20002"/>
                    </a:ext>
                  </a:extLst>
                </a:gridCol>
                <a:gridCol w="1652503">
                  <a:extLst>
                    <a:ext uri="{9D8B030D-6E8A-4147-A177-3AD203B41FA5}">
                      <a16:colId xmlns:a16="http://schemas.microsoft.com/office/drawing/2014/main" val="20003"/>
                    </a:ext>
                  </a:extLst>
                </a:gridCol>
              </a:tblGrid>
              <a:tr h="504055">
                <a:tc>
                  <a:txBody>
                    <a:bodyPr/>
                    <a:lstStyle/>
                    <a:p>
                      <a:r>
                        <a:rPr lang="fr-CH" sz="1400" b="1">
                          <a:latin typeface="Calibri Light" panose="020F0302020204030204" pitchFamily="34" charset="0"/>
                          <a:cs typeface="Calibri Light" panose="020F0302020204030204" pitchFamily="34" charset="0"/>
                        </a:rPr>
                        <a:t>Problem</a:t>
                      </a:r>
                      <a:endParaRPr lang="en-GB" sz="1400" b="1">
                        <a:latin typeface="Calibri Light" panose="020F0302020204030204" pitchFamily="34" charset="0"/>
                        <a:cs typeface="Calibri Light" panose="020F0302020204030204" pitchFamily="34" charset="0"/>
                      </a:endParaRPr>
                    </a:p>
                  </a:txBody>
                  <a:tcPr anchor="ctr">
                    <a:lnL w="12700" cmpd="sng">
                      <a:noFill/>
                    </a:lnL>
                    <a:lnR w="12700" cmpd="sng">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H" sz="1400" b="1">
                          <a:latin typeface="Calibri Light" panose="020F0302020204030204" pitchFamily="34" charset="0"/>
                          <a:cs typeface="Calibri Light" panose="020F0302020204030204" pitchFamily="34" charset="0"/>
                        </a:rPr>
                        <a:t>Rank tests</a:t>
                      </a:r>
                      <a:endParaRPr lang="en-GB" sz="1400" b="1">
                        <a:latin typeface="Calibri Light" panose="020F0302020204030204" pitchFamily="34" charset="0"/>
                        <a:cs typeface="Calibri Light" panose="020F0302020204030204" pitchFamily="34" charset="0"/>
                      </a:endParaRPr>
                    </a:p>
                  </a:txBody>
                  <a:tcPr anchor="ctr">
                    <a:lnL w="12700" cmpd="sng">
                      <a:noFill/>
                    </a:lnL>
                    <a:lnR w="12700" cmpd="sng">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H" sz="1400" b="1">
                          <a:latin typeface="Calibri Light" panose="020F0302020204030204" pitchFamily="34" charset="0"/>
                          <a:cs typeface="Calibri Light" panose="020F0302020204030204" pitchFamily="34" charset="0"/>
                        </a:rPr>
                        <a:t>Permutation tests</a:t>
                      </a:r>
                      <a:endParaRPr lang="en-GB" sz="1400" b="1">
                        <a:latin typeface="Calibri Light" panose="020F0302020204030204" pitchFamily="34" charset="0"/>
                        <a:cs typeface="Calibri Light" panose="020F0302020204030204" pitchFamily="34" charset="0"/>
                      </a:endParaRPr>
                    </a:p>
                  </a:txBody>
                  <a:tcPr anchor="ctr">
                    <a:lnL w="12700" cmpd="sng">
                      <a:noFill/>
                    </a:lnL>
                    <a:lnR w="12700" cmpd="sng">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CH" sz="1400" b="1">
                          <a:latin typeface="Calibri Light" panose="020F0302020204030204" pitchFamily="34" charset="0"/>
                          <a:cs typeface="Calibri Light" panose="020F0302020204030204" pitchFamily="34" charset="0"/>
                        </a:rPr>
                        <a:t>Bootstrap</a:t>
                      </a:r>
                      <a:r>
                        <a:rPr lang="fr-CH" sz="1400" b="1" baseline="0">
                          <a:latin typeface="Calibri Light" panose="020F0302020204030204" pitchFamily="34" charset="0"/>
                          <a:cs typeface="Calibri Light" panose="020F0302020204030204" pitchFamily="34" charset="0"/>
                        </a:rPr>
                        <a:t> tests</a:t>
                      </a:r>
                      <a:endParaRPr lang="en-GB" sz="1400" b="1">
                        <a:latin typeface="Calibri Light" panose="020F0302020204030204" pitchFamily="34" charset="0"/>
                        <a:cs typeface="Calibri Light" panose="020F0302020204030204" pitchFamily="34" charset="0"/>
                      </a:endParaRPr>
                    </a:p>
                  </a:txBody>
                  <a:tcPr anchor="ctr">
                    <a:lnL w="12700" cmpd="sng">
                      <a:noFill/>
                    </a:lnL>
                    <a:lnR w="12700" cmpd="sng">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25417">
                <a:tc>
                  <a:txBody>
                    <a:bodyPr/>
                    <a:lstStyle/>
                    <a:p>
                      <a:r>
                        <a:rPr lang="fr-CH" sz="1400">
                          <a:latin typeface="Calibri Light" panose="020F0302020204030204" pitchFamily="34" charset="0"/>
                          <a:cs typeface="Calibri Light" panose="020F0302020204030204" pitchFamily="34" charset="0"/>
                        </a:rPr>
                        <a:t>Non-normal residuals</a:t>
                      </a:r>
                      <a:endParaRPr lang="en-GB" sz="1400">
                        <a:latin typeface="Calibri Light" panose="020F0302020204030204" pitchFamily="34" charset="0"/>
                        <a:cs typeface="Calibri Light" panose="020F030202020403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000" b="1">
                          <a:solidFill>
                            <a:srgbClr val="69A131"/>
                          </a:solidFill>
                          <a:latin typeface="Calibri Light" panose="020F0302020204030204" pitchFamily="34" charset="0"/>
                          <a:cs typeface="Calibri Light" panose="020F0302020204030204" pitchFamily="34" charset="0"/>
                          <a:sym typeface="Wingdings 2"/>
                        </a:rPr>
                        <a:t></a:t>
                      </a:r>
                      <a:endParaRPr lang="en-GB" sz="2000" b="1">
                        <a:solidFill>
                          <a:srgbClr val="69A131"/>
                        </a:solidFill>
                        <a:latin typeface="Calibri Light" panose="020F0302020204030204" pitchFamily="34" charset="0"/>
                        <a:cs typeface="Calibri Light" panose="020F0302020204030204" pitchFamily="34" charset="0"/>
                      </a:endParaRPr>
                    </a:p>
                  </a:txBody>
                  <a:tcPr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69A131"/>
                          </a:solidFill>
                          <a:latin typeface="Calibri Light" panose="020F0302020204030204" pitchFamily="34" charset="0"/>
                          <a:cs typeface="Calibri Light" panose="020F0302020204030204" pitchFamily="34" charset="0"/>
                          <a:sym typeface="Wingdings 2"/>
                        </a:rPr>
                        <a:t></a:t>
                      </a:r>
                      <a:endParaRPr lang="en-GB" sz="2000" b="1">
                        <a:solidFill>
                          <a:srgbClr val="69A131"/>
                        </a:solidFill>
                        <a:latin typeface="Calibri Light" panose="020F0302020204030204" pitchFamily="34" charset="0"/>
                        <a:cs typeface="Calibri Light" panose="020F0302020204030204" pitchFamily="34" charset="0"/>
                      </a:endParaRPr>
                    </a:p>
                  </a:txBody>
                  <a:tcPr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000" b="1">
                          <a:solidFill>
                            <a:srgbClr val="69A131"/>
                          </a:solidFill>
                          <a:latin typeface="Calibri Light" panose="020F0302020204030204" pitchFamily="34" charset="0"/>
                          <a:cs typeface="Calibri Light" panose="020F0302020204030204" pitchFamily="34" charset="0"/>
                          <a:sym typeface="Wingdings 2"/>
                        </a:rPr>
                        <a:t></a:t>
                      </a:r>
                      <a:endParaRPr lang="en-GB" sz="2000" b="1">
                        <a:solidFill>
                          <a:srgbClr val="69A131"/>
                        </a:solidFill>
                        <a:latin typeface="Calibri Light" panose="020F0302020204030204" pitchFamily="34" charset="0"/>
                        <a:cs typeface="Calibri Light" panose="020F0302020204030204" pitchFamily="34" charset="0"/>
                      </a:endParaRPr>
                    </a:p>
                  </a:txBody>
                  <a:tcPr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25417">
                <a:tc>
                  <a:txBody>
                    <a:bodyPr/>
                    <a:lstStyle/>
                    <a:p>
                      <a:r>
                        <a:rPr lang="fr-CH" sz="1400">
                          <a:latin typeface="Calibri Light" panose="020F0302020204030204" pitchFamily="34" charset="0"/>
                          <a:cs typeface="Calibri Light" panose="020F0302020204030204" pitchFamily="34" charset="0"/>
                        </a:rPr>
                        <a:t>Small samples</a:t>
                      </a:r>
                      <a:endParaRPr lang="en-GB" sz="140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69A131"/>
                        </a:solidFill>
                        <a:latin typeface="Calibri Light" panose="020F0302020204030204" pitchFamily="34" charset="0"/>
                        <a:cs typeface="Calibri Light" panose="020F0302020204030204"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a:solidFill>
                            <a:srgbClr val="69A131"/>
                          </a:solidFill>
                          <a:latin typeface="Calibri Light" panose="020F0302020204030204" pitchFamily="34" charset="0"/>
                          <a:cs typeface="Calibri Light" panose="020F0302020204030204" pitchFamily="34" charset="0"/>
                          <a:sym typeface="Wingdings 2"/>
                        </a:rPr>
                        <a:t></a:t>
                      </a:r>
                      <a:endParaRPr lang="en-GB" sz="2000" b="1">
                        <a:solidFill>
                          <a:srgbClr val="69A131"/>
                        </a:solidFill>
                        <a:latin typeface="Calibri Light" panose="020F0302020204030204" pitchFamily="34" charset="0"/>
                        <a:cs typeface="Calibri Light" panose="020F0302020204030204"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C00000"/>
                          </a:solidFill>
                          <a:effectLst/>
                          <a:uLnTx/>
                          <a:uFillTx/>
                          <a:latin typeface="Calibri Light" panose="020F0302020204030204" pitchFamily="34" charset="0"/>
                          <a:ea typeface="+mn-ea"/>
                          <a:cs typeface="Calibri Light" panose="020F0302020204030204" pitchFamily="34" charset="0"/>
                          <a:sym typeface="Wingdings 2" panose="05020102010507070707" pitchFamily="18" charset="2"/>
                        </a:rPr>
                        <a:t></a:t>
                      </a:r>
                      <a:endParaRPr kumimoji="0" lang="en-GB" sz="2000" b="0" i="0" u="none" strike="noStrike" kern="1200" cap="none" spc="0" normalizeH="0" baseline="0" noProof="0">
                        <a:ln>
                          <a:noFill/>
                        </a:ln>
                        <a:solidFill>
                          <a:srgbClr val="C00000"/>
                        </a:solidFill>
                        <a:effectLst/>
                        <a:uLnTx/>
                        <a:uFillTx/>
                        <a:latin typeface="Calibri Light" panose="020F0302020204030204" pitchFamily="34" charset="0"/>
                        <a:ea typeface="+mn-ea"/>
                        <a:cs typeface="Calibri Light" panose="020F0302020204030204"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25417">
                <a:tc>
                  <a:txBody>
                    <a:bodyPr/>
                    <a:lstStyle/>
                    <a:p>
                      <a:r>
                        <a:rPr lang="fr-CH" sz="1400">
                          <a:latin typeface="Calibri Light" panose="020F0302020204030204" pitchFamily="34" charset="0"/>
                          <a:cs typeface="Calibri Light" panose="020F0302020204030204" pitchFamily="34" charset="0"/>
                        </a:rPr>
                        <a:t>Outliers</a:t>
                      </a:r>
                      <a:endParaRPr lang="en-GB" sz="140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000" b="1">
                          <a:solidFill>
                            <a:srgbClr val="69A131"/>
                          </a:solidFill>
                          <a:latin typeface="Calibri Light" panose="020F0302020204030204" pitchFamily="34" charset="0"/>
                          <a:cs typeface="Calibri Light" panose="020F0302020204030204" pitchFamily="34" charset="0"/>
                          <a:sym typeface="Wingdings 2"/>
                        </a:rPr>
                        <a:t></a:t>
                      </a:r>
                      <a:endParaRPr lang="en-GB" sz="2000" b="1">
                        <a:solidFill>
                          <a:srgbClr val="69A131"/>
                        </a:solidFill>
                        <a:latin typeface="Calibri Light" panose="020F0302020204030204" pitchFamily="34" charset="0"/>
                        <a:cs typeface="Calibri Light" panose="020F0302020204030204"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69A131"/>
                        </a:solidFill>
                        <a:latin typeface="Calibri Light" panose="020F0302020204030204" pitchFamily="34" charset="0"/>
                        <a:cs typeface="Calibri Light" panose="020F0302020204030204"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rgbClr val="69A131"/>
                        </a:solidFill>
                        <a:latin typeface="Calibri Light" panose="020F0302020204030204" pitchFamily="34" charset="0"/>
                        <a:cs typeface="Calibri Light" panose="020F0302020204030204"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25417">
                <a:tc>
                  <a:txBody>
                    <a:bodyPr/>
                    <a:lstStyle/>
                    <a:p>
                      <a:r>
                        <a:rPr lang="fr-CH" sz="1400">
                          <a:latin typeface="Calibri Light" panose="020F0302020204030204" pitchFamily="34" charset="0"/>
                          <a:cs typeface="Calibri Light" panose="020F0302020204030204" pitchFamily="34" charset="0"/>
                        </a:rPr>
                        <a:t>Non-linear associations (mild)</a:t>
                      </a:r>
                      <a:endParaRPr lang="en-GB" sz="140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a:solidFill>
                            <a:srgbClr val="69A131"/>
                          </a:solidFill>
                          <a:latin typeface="Calibri Light" panose="020F0302020204030204" pitchFamily="34" charset="0"/>
                          <a:cs typeface="Calibri Light" panose="020F0302020204030204" pitchFamily="34" charset="0"/>
                          <a:sym typeface="Wingdings 2"/>
                        </a:rPr>
                        <a:t></a:t>
                      </a:r>
                      <a:endParaRPr lang="en-GB" sz="2000" b="1">
                        <a:solidFill>
                          <a:srgbClr val="69A131"/>
                        </a:solidFill>
                        <a:latin typeface="Calibri Light" panose="020F0302020204030204" pitchFamily="34" charset="0"/>
                        <a:cs typeface="Calibri Light" panose="020F0302020204030204" pitchFamily="34" charset="0"/>
                      </a:endParaRPr>
                    </a:p>
                  </a:txBody>
                  <a:tcPr anchor="b">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69A131"/>
                        </a:solidFill>
                        <a:latin typeface="Calibri Light" panose="020F0302020204030204" pitchFamily="34" charset="0"/>
                        <a:cs typeface="Calibri Light" panose="020F0302020204030204" pitchFamily="34" charset="0"/>
                      </a:endParaRPr>
                    </a:p>
                  </a:txBody>
                  <a:tcPr anchor="b">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69A131"/>
                        </a:solidFill>
                        <a:latin typeface="Calibri Light" panose="020F0302020204030204" pitchFamily="34" charset="0"/>
                        <a:cs typeface="Calibri Light" panose="020F0302020204030204" pitchFamily="34" charset="0"/>
                      </a:endParaRPr>
                    </a:p>
                  </a:txBody>
                  <a:tcPr anchor="b">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4" name="Rectangle 3">
            <a:extLst>
              <a:ext uri="{FF2B5EF4-FFF2-40B4-BE49-F238E27FC236}">
                <a16:creationId xmlns:a16="http://schemas.microsoft.com/office/drawing/2014/main" id="{0098D13B-3D40-41D1-9E8B-911FFA6E0479}"/>
              </a:ext>
            </a:extLst>
          </p:cNvPr>
          <p:cNvSpPr/>
          <p:nvPr/>
        </p:nvSpPr>
        <p:spPr>
          <a:xfrm>
            <a:off x="4752528" y="6079255"/>
            <a:ext cx="6096000" cy="523220"/>
          </a:xfrm>
          <a:prstGeom prst="rect">
            <a:avLst/>
          </a:prstGeom>
        </p:spPr>
        <p:txBody>
          <a:bodyPr>
            <a:spAutoFit/>
          </a:bodyPr>
          <a:lstStyle/>
          <a:p>
            <a:pPr algn="r"/>
            <a:r>
              <a:rPr lang="en-US" sz="1400">
                <a:latin typeface="Calibri Light" panose="020F0302020204030204" pitchFamily="34" charset="0"/>
                <a:cs typeface="Calibri Light" panose="020F0302020204030204" pitchFamily="34" charset="0"/>
              </a:rPr>
              <a:t>* Note that, for bootstrap tests, applying them to small samples is </a:t>
            </a:r>
            <a:r>
              <a:rPr lang="en-US" sz="1400">
                <a:solidFill>
                  <a:srgbClr val="FF0000"/>
                </a:solidFill>
                <a:latin typeface="Calibri Light" panose="020F0302020204030204" pitchFamily="34" charset="0"/>
                <a:cs typeface="Calibri Light" panose="020F0302020204030204" pitchFamily="34" charset="0"/>
              </a:rPr>
              <a:t>not recommended!</a:t>
            </a:r>
            <a:r>
              <a:rPr lang="en-US" sz="1400">
                <a:latin typeface="Calibri Light" panose="020F0302020204030204" pitchFamily="34" charset="0"/>
                <a:cs typeface="Calibri Light" panose="020F0302020204030204" pitchFamily="34" charset="0"/>
              </a:rPr>
              <a:t> Bootstrapping is known to increase small-sample bias</a:t>
            </a:r>
            <a:endParaRPr lang="fr-CH" sz="14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2122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List of common rank tests</a:t>
            </a:r>
            <a:endParaRPr lang="en-GB" sz="3200" dirty="0">
              <a:solidFill>
                <a:schemeClr val="tx2">
                  <a:lumMod val="75000"/>
                </a:schemeClr>
              </a:solidFill>
              <a:latin typeface="Tw Cen MT" panose="020B0602020104020603" pitchFamily="34" charset="0"/>
            </a:endParaRPr>
          </a:p>
        </p:txBody>
      </p:sp>
      <p:graphicFrame>
        <p:nvGraphicFramePr>
          <p:cNvPr id="8" name="Table 3">
            <a:extLst>
              <a:ext uri="{FF2B5EF4-FFF2-40B4-BE49-F238E27FC236}">
                <a16:creationId xmlns:a16="http://schemas.microsoft.com/office/drawing/2014/main" id="{9B104DF2-2003-4495-A843-A7F304EB37DA}"/>
              </a:ext>
            </a:extLst>
          </p:cNvPr>
          <p:cNvGraphicFramePr>
            <a:graphicFrameLocks noGrp="1"/>
          </p:cNvGraphicFramePr>
          <p:nvPr>
            <p:extLst>
              <p:ext uri="{D42A27DB-BD31-4B8C-83A1-F6EECF244321}">
                <p14:modId xmlns:p14="http://schemas.microsoft.com/office/powerpoint/2010/main" val="1392469565"/>
              </p:ext>
            </p:extLst>
          </p:nvPr>
        </p:nvGraphicFramePr>
        <p:xfrm>
          <a:off x="407368" y="1372417"/>
          <a:ext cx="11377264" cy="5008909"/>
        </p:xfrm>
        <a:graphic>
          <a:graphicData uri="http://schemas.openxmlformats.org/drawingml/2006/table">
            <a:tbl>
              <a:tblPr firstRow="1" bandRow="1">
                <a:tableStyleId>{2D5ABB26-0587-4C30-8999-92F81FD0307C}</a:tableStyleId>
              </a:tblPr>
              <a:tblGrid>
                <a:gridCol w="1841408">
                  <a:extLst>
                    <a:ext uri="{9D8B030D-6E8A-4147-A177-3AD203B41FA5}">
                      <a16:colId xmlns:a16="http://schemas.microsoft.com/office/drawing/2014/main" val="4049562996"/>
                    </a:ext>
                  </a:extLst>
                </a:gridCol>
                <a:gridCol w="2104465">
                  <a:extLst>
                    <a:ext uri="{9D8B030D-6E8A-4147-A177-3AD203B41FA5}">
                      <a16:colId xmlns:a16="http://schemas.microsoft.com/office/drawing/2014/main" val="3412613153"/>
                    </a:ext>
                  </a:extLst>
                </a:gridCol>
                <a:gridCol w="2564817">
                  <a:extLst>
                    <a:ext uri="{9D8B030D-6E8A-4147-A177-3AD203B41FA5}">
                      <a16:colId xmlns:a16="http://schemas.microsoft.com/office/drawing/2014/main" val="2779138904"/>
                    </a:ext>
                  </a:extLst>
                </a:gridCol>
                <a:gridCol w="2433287">
                  <a:extLst>
                    <a:ext uri="{9D8B030D-6E8A-4147-A177-3AD203B41FA5}">
                      <a16:colId xmlns:a16="http://schemas.microsoft.com/office/drawing/2014/main" val="3695880257"/>
                    </a:ext>
                  </a:extLst>
                </a:gridCol>
                <a:gridCol w="2433287">
                  <a:extLst>
                    <a:ext uri="{9D8B030D-6E8A-4147-A177-3AD203B41FA5}">
                      <a16:colId xmlns:a16="http://schemas.microsoft.com/office/drawing/2014/main" val="3694645966"/>
                    </a:ext>
                  </a:extLst>
                </a:gridCol>
              </a:tblGrid>
              <a:tr h="525740">
                <a:tc>
                  <a:txBody>
                    <a:bodyPr/>
                    <a:lstStyle/>
                    <a:p>
                      <a:r>
                        <a:rPr lang="en-US" sz="1400" b="1">
                          <a:latin typeface="Calibri Light" panose="020F0302020204030204" pitchFamily="34" charset="0"/>
                          <a:cs typeface="Calibri Light" panose="020F0302020204030204" pitchFamily="34" charset="0"/>
                        </a:rPr>
                        <a:t>Test</a:t>
                      </a:r>
                      <a:endParaRPr lang="en-CH"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400" b="1">
                          <a:latin typeface="Calibri Light" panose="020F0302020204030204" pitchFamily="34" charset="0"/>
                          <a:cs typeface="Calibri Light" panose="020F0302020204030204" pitchFamily="34" charset="0"/>
                        </a:rPr>
                        <a:t>Parametric counterpart</a:t>
                      </a:r>
                      <a:endParaRPr lang="en-CH"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a:latin typeface="Calibri Light" panose="020F0302020204030204" pitchFamily="34" charset="0"/>
                          <a:cs typeface="Calibri Light" panose="020F0302020204030204" pitchFamily="34" charset="0"/>
                        </a:rPr>
                        <a:t>Null hypothesis</a:t>
                      </a:r>
                      <a:endParaRPr lang="en-CH"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a:latin typeface="Calibri Light" panose="020F0302020204030204" pitchFamily="34" charset="0"/>
                          <a:cs typeface="Calibri Light" panose="020F0302020204030204" pitchFamily="34" charset="0"/>
                        </a:rPr>
                        <a:t>Notes</a:t>
                      </a:r>
                      <a:endParaRPr lang="en-CH"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a:latin typeface="Calibri Light" panose="020F0302020204030204" pitchFamily="34" charset="0"/>
                          <a:cs typeface="Calibri Light" panose="020F0302020204030204" pitchFamily="34" charset="0"/>
                        </a:rPr>
                        <a:t>R function {package}</a:t>
                      </a:r>
                      <a:endParaRPr lang="en-CH" sz="14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870614"/>
                  </a:ext>
                </a:extLst>
              </a:tr>
              <a:tr h="555931">
                <a:tc>
                  <a:txBody>
                    <a:bodyPr/>
                    <a:lstStyle/>
                    <a:p>
                      <a:r>
                        <a:rPr lang="en-US" sz="1200" b="1">
                          <a:latin typeface="Calibri Light" panose="020F0302020204030204" pitchFamily="34" charset="0"/>
                          <a:cs typeface="Calibri Light" panose="020F0302020204030204" pitchFamily="34" charset="0"/>
                        </a:rPr>
                        <a:t>Mann-Whitney </a:t>
                      </a:r>
                      <a:r>
                        <a:rPr lang="en-US" sz="1200" b="1" i="1">
                          <a:latin typeface="Calibri Light" panose="020F0302020204030204" pitchFamily="34" charset="0"/>
                          <a:cs typeface="Calibri Light" panose="020F0302020204030204" pitchFamily="34" charset="0"/>
                        </a:rPr>
                        <a:t>U</a:t>
                      </a:r>
                      <a:r>
                        <a:rPr lang="en-US" sz="1200" b="1">
                          <a:latin typeface="Calibri Light" panose="020F0302020204030204" pitchFamily="34" charset="0"/>
                          <a:cs typeface="Calibri Light" panose="020F0302020204030204" pitchFamily="34" charset="0"/>
                        </a:rPr>
                        <a:t> test</a:t>
                      </a:r>
                      <a:endParaRPr lang="en-CH"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r>
                        <a:rPr lang="en-US" sz="1200">
                          <a:latin typeface="Calibri Light" panose="020F0302020204030204" pitchFamily="34" charset="0"/>
                          <a:cs typeface="Calibri Light" panose="020F0302020204030204" pitchFamily="34" charset="0"/>
                        </a:rPr>
                        <a:t>Independent samples </a:t>
                      </a:r>
                      <a:r>
                        <a:rPr lang="en-US" sz="1200" i="1">
                          <a:latin typeface="Calibri Light" panose="020F0302020204030204" pitchFamily="34" charset="0"/>
                          <a:cs typeface="Calibri Light" panose="020F0302020204030204" pitchFamily="34" charset="0"/>
                        </a:rPr>
                        <a:t>t</a:t>
                      </a:r>
                      <a:r>
                        <a:rPr lang="en-US" sz="1200">
                          <a:latin typeface="Calibri Light" panose="020F0302020204030204" pitchFamily="34" charset="0"/>
                          <a:cs typeface="Calibri Light" panose="020F0302020204030204" pitchFamily="34" charset="0"/>
                        </a:rPr>
                        <a:t>-test</a:t>
                      </a: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r>
                        <a:rPr lang="en-US" sz="1200">
                          <a:latin typeface="Calibri Light" panose="020F0302020204030204" pitchFamily="34" charset="0"/>
                          <a:cs typeface="Calibri Light" panose="020F0302020204030204" pitchFamily="34" charset="0"/>
                        </a:rPr>
                        <a:t>Equality of group distributions</a:t>
                      </a: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r>
                        <a:rPr lang="en-US" sz="1200" dirty="0">
                          <a:latin typeface="Calibri Light" panose="020F0302020204030204" pitchFamily="34" charset="0"/>
                          <a:cs typeface="Calibri Light" panose="020F0302020204030204" pitchFamily="34" charset="0"/>
                        </a:rPr>
                        <a:t>a.k.a., Wilcoxon rank-sum test</a:t>
                      </a:r>
                      <a:endParaRPr lang="en-CH" sz="1200" dirty="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tcPr>
                </a:tc>
                <a:tc>
                  <a:txBody>
                    <a:bodyPr/>
                    <a:lstStyle/>
                    <a:p>
                      <a:r>
                        <a:rPr lang="en-US" sz="1000">
                          <a:latin typeface="Courier New" panose="02070309020205020404" pitchFamily="49" charset="0"/>
                          <a:cs typeface="Courier New" panose="02070309020205020404" pitchFamily="49" charset="0"/>
                        </a:rPr>
                        <a:t>wilcox.test {stats}</a:t>
                      </a:r>
                      <a:endParaRPr lang="en-CH" sz="1000">
                        <a:latin typeface="Courier New" panose="02070309020205020404" pitchFamily="49" charset="0"/>
                        <a:cs typeface="Courier New" panose="02070309020205020404" pitchFamily="49"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43230996"/>
                  </a:ext>
                </a:extLst>
              </a:tr>
              <a:tr h="555931">
                <a:tc>
                  <a:txBody>
                    <a:bodyPr/>
                    <a:lstStyle/>
                    <a:p>
                      <a:r>
                        <a:rPr lang="en-US" sz="1200" b="1">
                          <a:latin typeface="Calibri Light" panose="020F0302020204030204" pitchFamily="34" charset="0"/>
                          <a:cs typeface="Calibri Light" panose="020F0302020204030204" pitchFamily="34" charset="0"/>
                        </a:rPr>
                        <a:t>Dunn's test</a:t>
                      </a:r>
                      <a:endParaRPr lang="en-CH" sz="1200" b="1">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Light" panose="020F0302020204030204" pitchFamily="34" charset="0"/>
                          <a:cs typeface="Calibri Light" panose="020F0302020204030204" pitchFamily="34" charset="0"/>
                        </a:rPr>
                        <a:t>Independent samples </a:t>
                      </a:r>
                      <a:r>
                        <a:rPr lang="en-US" sz="1200" i="1">
                          <a:latin typeface="Calibri Light" panose="020F0302020204030204" pitchFamily="34" charset="0"/>
                          <a:cs typeface="Calibri Light" panose="020F0302020204030204" pitchFamily="34" charset="0"/>
                        </a:rPr>
                        <a:t>t</a:t>
                      </a:r>
                      <a:r>
                        <a:rPr lang="en-US" sz="1200">
                          <a:latin typeface="Calibri Light" panose="020F0302020204030204" pitchFamily="34" charset="0"/>
                          <a:cs typeface="Calibri Light" panose="020F0302020204030204" pitchFamily="34" charset="0"/>
                        </a:rPr>
                        <a:t>-test</a:t>
                      </a:r>
                      <a:endParaRPr lang="en-CH" sz="1200">
                        <a:latin typeface="Calibri Light" panose="020F0302020204030204" pitchFamily="34" charset="0"/>
                        <a:cs typeface="Calibri Light" panose="020F03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Light" panose="020F0302020204030204" pitchFamily="34" charset="0"/>
                          <a:cs typeface="Calibri Light" panose="020F0302020204030204" pitchFamily="34" charset="0"/>
                        </a:rPr>
                        <a:t>Equality of group distributions</a:t>
                      </a:r>
                      <a:endParaRPr lang="en-CH" sz="1200">
                        <a:latin typeface="Calibri Light" panose="020F0302020204030204" pitchFamily="34" charset="0"/>
                        <a:cs typeface="Calibri Light" panose="020F03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Light" panose="020F0302020204030204" pitchFamily="34" charset="0"/>
                          <a:cs typeface="Calibri Light" panose="020F0302020204030204" pitchFamily="34" charset="0"/>
                        </a:rPr>
                        <a:t>Pairwise comparison choice after KW test</a:t>
                      </a:r>
                      <a:endParaRPr lang="en-CH" sz="1200">
                        <a:latin typeface="Calibri Light" panose="020F0302020204030204" pitchFamily="34" charset="0"/>
                        <a:cs typeface="Calibri Light" panose="020F03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latin typeface="Courier New" panose="02070309020205020404" pitchFamily="49" charset="0"/>
                          <a:cs typeface="Courier New" panose="02070309020205020404" pitchFamily="49" charset="0"/>
                        </a:rPr>
                        <a:t>dunn.test {dunn.test}</a:t>
                      </a:r>
                      <a:endParaRPr lang="en-CH" sz="1000">
                        <a:latin typeface="Courier New" panose="02070309020205020404" pitchFamily="49" charset="0"/>
                        <a:cs typeface="Courier New" panose="02070309020205020404" pitchFamily="49" charset="0"/>
                      </a:endParaRPr>
                    </a:p>
                  </a:txBody>
                  <a:tcPr anchor="ctr"/>
                </a:tc>
                <a:extLst>
                  <a:ext uri="{0D108BD9-81ED-4DB2-BD59-A6C34878D82A}">
                    <a16:rowId xmlns:a16="http://schemas.microsoft.com/office/drawing/2014/main" val="3807618254"/>
                  </a:ext>
                </a:extLst>
              </a:tr>
              <a:tr h="555931">
                <a:tc>
                  <a:txBody>
                    <a:bodyPr/>
                    <a:lstStyle/>
                    <a:p>
                      <a:r>
                        <a:rPr lang="en-US" sz="1200" b="1">
                          <a:latin typeface="Calibri Light" panose="020F0302020204030204" pitchFamily="34" charset="0"/>
                          <a:cs typeface="Calibri Light" panose="020F0302020204030204" pitchFamily="34" charset="0"/>
                        </a:rPr>
                        <a:t>Conover-Iman test</a:t>
                      </a:r>
                      <a:endParaRPr lang="en-CH" sz="1200" b="1">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r>
                        <a:rPr lang="en-US" sz="1200">
                          <a:latin typeface="Calibri Light" panose="020F0302020204030204" pitchFamily="34" charset="0"/>
                          <a:cs typeface="Calibri Light" panose="020F0302020204030204" pitchFamily="34" charset="0"/>
                        </a:rPr>
                        <a:t>Independent samples </a:t>
                      </a:r>
                      <a:r>
                        <a:rPr lang="en-US" sz="1200" i="1">
                          <a:latin typeface="Calibri Light" panose="020F0302020204030204" pitchFamily="34" charset="0"/>
                          <a:cs typeface="Calibri Light" panose="020F0302020204030204" pitchFamily="34" charset="0"/>
                        </a:rPr>
                        <a:t>t</a:t>
                      </a:r>
                      <a:r>
                        <a:rPr lang="en-US" sz="1200">
                          <a:latin typeface="Calibri Light" panose="020F0302020204030204" pitchFamily="34" charset="0"/>
                          <a:cs typeface="Calibri Light" panose="020F0302020204030204" pitchFamily="34" charset="0"/>
                        </a:rPr>
                        <a:t>-test</a:t>
                      </a:r>
                      <a:endParaRPr lang="en-CH" sz="1200">
                        <a:latin typeface="Calibri Light" panose="020F0302020204030204" pitchFamily="34" charset="0"/>
                        <a:cs typeface="Calibri Light" panose="020F0302020204030204" pitchFamily="34" charset="0"/>
                      </a:endParaRPr>
                    </a:p>
                  </a:txBody>
                  <a:tcPr anchor="ctr"/>
                </a:tc>
                <a:tc>
                  <a:txBody>
                    <a:bodyPr/>
                    <a:lstStyle/>
                    <a:p>
                      <a:r>
                        <a:rPr lang="en-US" sz="1200">
                          <a:latin typeface="Calibri Light" panose="020F0302020204030204" pitchFamily="34" charset="0"/>
                          <a:cs typeface="Calibri Light" panose="020F0302020204030204" pitchFamily="34" charset="0"/>
                        </a:rPr>
                        <a:t>Equality of group medians</a:t>
                      </a:r>
                      <a:endParaRPr lang="en-CH" sz="1200">
                        <a:latin typeface="Calibri Light" panose="020F0302020204030204" pitchFamily="34" charset="0"/>
                        <a:cs typeface="Calibri Light" panose="020F03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Light" panose="020F0302020204030204" pitchFamily="34" charset="0"/>
                          <a:cs typeface="Calibri Light" panose="020F0302020204030204" pitchFamily="34" charset="0"/>
                        </a:rPr>
                        <a:t>Pairwise comparison choice after KW test</a:t>
                      </a:r>
                      <a:endParaRPr lang="en-CH" sz="1200">
                        <a:latin typeface="Calibri Light" panose="020F0302020204030204" pitchFamily="34" charset="0"/>
                        <a:cs typeface="Calibri Light" panose="020F03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latin typeface="Courier New" panose="02070309020205020404" pitchFamily="49" charset="0"/>
                          <a:cs typeface="Courier New" panose="02070309020205020404" pitchFamily="49" charset="0"/>
                        </a:rPr>
                        <a:t>conover.test {conover.test}</a:t>
                      </a:r>
                      <a:endParaRPr lang="en-CH" sz="1000">
                        <a:latin typeface="Courier New" panose="02070309020205020404" pitchFamily="49" charset="0"/>
                        <a:cs typeface="Courier New" panose="02070309020205020404" pitchFamily="49" charset="0"/>
                      </a:endParaRPr>
                    </a:p>
                  </a:txBody>
                  <a:tcPr anchor="ctr"/>
                </a:tc>
                <a:extLst>
                  <a:ext uri="{0D108BD9-81ED-4DB2-BD59-A6C34878D82A}">
                    <a16:rowId xmlns:a16="http://schemas.microsoft.com/office/drawing/2014/main" val="702722919"/>
                  </a:ext>
                </a:extLst>
              </a:tr>
              <a:tr h="463889">
                <a:tc>
                  <a:txBody>
                    <a:bodyPr/>
                    <a:lstStyle/>
                    <a:p>
                      <a:r>
                        <a:rPr lang="en-US" sz="1200" b="1">
                          <a:latin typeface="Calibri Light" panose="020F0302020204030204" pitchFamily="34" charset="0"/>
                          <a:cs typeface="Calibri Light" panose="020F0302020204030204" pitchFamily="34" charset="0"/>
                        </a:rPr>
                        <a:t>Kruskal-Wallis test</a:t>
                      </a:r>
                      <a:endParaRPr lang="en-CH" sz="1200" b="1">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Light" panose="020F0302020204030204" pitchFamily="34" charset="0"/>
                          <a:cs typeface="Calibri Light" panose="020F0302020204030204" pitchFamily="34" charset="0"/>
                        </a:rPr>
                        <a:t>One-way ANOVA</a:t>
                      </a:r>
                      <a:endParaRPr lang="en-CH" sz="1200">
                        <a:latin typeface="Calibri Light" panose="020F0302020204030204" pitchFamily="34" charset="0"/>
                        <a:cs typeface="Calibri Light" panose="020F0302020204030204" pitchFamily="34" charset="0"/>
                      </a:endParaRPr>
                    </a:p>
                  </a:txBody>
                  <a:tcPr anchor="ctr"/>
                </a:tc>
                <a:tc>
                  <a:txBody>
                    <a:bodyPr/>
                    <a:lstStyle/>
                    <a:p>
                      <a:r>
                        <a:rPr lang="en-US" sz="1200">
                          <a:latin typeface="Calibri Light" panose="020F0302020204030204" pitchFamily="34" charset="0"/>
                          <a:cs typeface="Calibri Light" panose="020F0302020204030204" pitchFamily="34" charset="0"/>
                        </a:rPr>
                        <a:t>Equality of group medians</a:t>
                      </a:r>
                      <a:endParaRPr lang="en-CH" sz="1200">
                        <a:latin typeface="Calibri Light" panose="020F0302020204030204" pitchFamily="34" charset="0"/>
                        <a:cs typeface="Calibri Light" panose="020F0302020204030204" pitchFamily="34" charset="0"/>
                      </a:endParaRPr>
                    </a:p>
                  </a:txBody>
                  <a:tcPr anchor="ctr"/>
                </a:tc>
                <a:tc>
                  <a:txBody>
                    <a:bodyPr/>
                    <a:lstStyle/>
                    <a:p>
                      <a:endParaRPr lang="en-CH" sz="1200">
                        <a:latin typeface="Calibri Light" panose="020F0302020204030204" pitchFamily="34" charset="0"/>
                        <a:cs typeface="Calibri Light" panose="020F0302020204030204" pitchFamily="34" charset="0"/>
                      </a:endParaRPr>
                    </a:p>
                  </a:txBody>
                  <a:tcPr anchor="ctr"/>
                </a:tc>
                <a:tc>
                  <a:txBody>
                    <a:bodyPr/>
                    <a:lstStyle/>
                    <a:p>
                      <a:r>
                        <a:rPr lang="en-US" sz="1000">
                          <a:latin typeface="Courier New" panose="02070309020205020404" pitchFamily="49" charset="0"/>
                          <a:cs typeface="Courier New" panose="02070309020205020404" pitchFamily="49" charset="0"/>
                        </a:rPr>
                        <a:t>kruskal.test {stats}</a:t>
                      </a:r>
                      <a:endParaRPr lang="en-CH" sz="1000">
                        <a:latin typeface="Courier New" panose="02070309020205020404" pitchFamily="49" charset="0"/>
                        <a:cs typeface="Courier New" panose="02070309020205020404" pitchFamily="49" charset="0"/>
                      </a:endParaRPr>
                    </a:p>
                  </a:txBody>
                  <a:tcPr anchor="ctr"/>
                </a:tc>
                <a:extLst>
                  <a:ext uri="{0D108BD9-81ED-4DB2-BD59-A6C34878D82A}">
                    <a16:rowId xmlns:a16="http://schemas.microsoft.com/office/drawing/2014/main" val="4061087189"/>
                  </a:ext>
                </a:extLst>
              </a:tr>
              <a:tr h="555931">
                <a:tc>
                  <a:txBody>
                    <a:bodyPr/>
                    <a:lstStyle/>
                    <a:p>
                      <a:r>
                        <a:rPr lang="en-US" sz="1200" b="1">
                          <a:latin typeface="Calibri Light" panose="020F0302020204030204" pitchFamily="34" charset="0"/>
                          <a:cs typeface="Calibri Light" panose="020F0302020204030204" pitchFamily="34" charset="0"/>
                        </a:rPr>
                        <a:t>Wilcoxon signed rank test</a:t>
                      </a:r>
                      <a:endParaRPr lang="en-CH" sz="1200" b="1">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r>
                        <a:rPr lang="en-US" sz="1200">
                          <a:latin typeface="Calibri Light" panose="020F0302020204030204" pitchFamily="34" charset="0"/>
                          <a:cs typeface="Calibri Light" panose="020F0302020204030204" pitchFamily="34" charset="0"/>
                        </a:rPr>
                        <a:t>Paired </a:t>
                      </a:r>
                      <a:r>
                        <a:rPr lang="en-US" sz="1200" i="1">
                          <a:latin typeface="Calibri Light" panose="020F0302020204030204" pitchFamily="34" charset="0"/>
                          <a:cs typeface="Calibri Light" panose="020F0302020204030204" pitchFamily="34" charset="0"/>
                        </a:rPr>
                        <a:t>t</a:t>
                      </a:r>
                      <a:r>
                        <a:rPr lang="en-US" sz="1200">
                          <a:latin typeface="Calibri Light" panose="020F0302020204030204" pitchFamily="34" charset="0"/>
                          <a:cs typeface="Calibri Light" panose="020F0302020204030204" pitchFamily="34" charset="0"/>
                        </a:rPr>
                        <a:t>-test</a:t>
                      </a:r>
                      <a:endParaRPr lang="en-CH" sz="1200">
                        <a:latin typeface="Calibri Light" panose="020F0302020204030204" pitchFamily="34" charset="0"/>
                        <a:cs typeface="Calibri Light" panose="020F0302020204030204" pitchFamily="34" charset="0"/>
                      </a:endParaRPr>
                    </a:p>
                  </a:txBody>
                  <a:tcPr anchor="ctr"/>
                </a:tc>
                <a:tc>
                  <a:txBody>
                    <a:bodyPr/>
                    <a:lstStyle/>
                    <a:p>
                      <a:r>
                        <a:rPr lang="en-US" sz="1200">
                          <a:latin typeface="Calibri Light" panose="020F0302020204030204" pitchFamily="34" charset="0"/>
                          <a:cs typeface="Calibri Light" panose="020F0302020204030204" pitchFamily="34" charset="0"/>
                        </a:rPr>
                        <a:t>Group differences follow a symmetric distribution around zero median</a:t>
                      </a:r>
                      <a:endParaRPr lang="en-CH" sz="1200">
                        <a:latin typeface="Calibri Light" panose="020F0302020204030204" pitchFamily="34" charset="0"/>
                        <a:cs typeface="Calibri Light" panose="020F03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Light" panose="020F0302020204030204" pitchFamily="34" charset="0"/>
                          <a:cs typeface="Calibri Light" panose="020F0302020204030204" pitchFamily="34" charset="0"/>
                        </a:rPr>
                        <a:t>Pairwise comparison choice after Friedman test</a:t>
                      </a:r>
                      <a:endParaRPr lang="en-CH" sz="1200">
                        <a:latin typeface="Calibri Light" panose="020F0302020204030204" pitchFamily="34" charset="0"/>
                        <a:cs typeface="Calibri Light" panose="020F03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latin typeface="Courier New" panose="02070309020205020404" pitchFamily="49" charset="0"/>
                          <a:cs typeface="Courier New" panose="02070309020205020404" pitchFamily="49" charset="0"/>
                        </a:rPr>
                        <a:t>wilcox.test {stats}</a:t>
                      </a:r>
                      <a:endParaRPr lang="en-CH" sz="1000">
                        <a:latin typeface="Courier New" panose="02070309020205020404" pitchFamily="49" charset="0"/>
                        <a:cs typeface="Courier New" panose="02070309020205020404" pitchFamily="49" charset="0"/>
                      </a:endParaRPr>
                    </a:p>
                  </a:txBody>
                  <a:tcPr anchor="ctr"/>
                </a:tc>
                <a:extLst>
                  <a:ext uri="{0D108BD9-81ED-4DB2-BD59-A6C34878D82A}">
                    <a16:rowId xmlns:a16="http://schemas.microsoft.com/office/drawing/2014/main" val="3294771715"/>
                  </a:ext>
                </a:extLst>
              </a:tr>
              <a:tr h="683694">
                <a:tc>
                  <a:txBody>
                    <a:bodyPr/>
                    <a:lstStyle/>
                    <a:p>
                      <a:r>
                        <a:rPr lang="en-US" sz="1200" b="1">
                          <a:latin typeface="Calibri Light" panose="020F0302020204030204" pitchFamily="34" charset="0"/>
                          <a:cs typeface="Calibri Light" panose="020F0302020204030204" pitchFamily="34" charset="0"/>
                        </a:rPr>
                        <a:t>Sign test</a:t>
                      </a:r>
                      <a:endParaRPr lang="en-CH" sz="1200" b="1">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r>
                        <a:rPr lang="en-US" sz="1200">
                          <a:latin typeface="Calibri Light" panose="020F0302020204030204" pitchFamily="34" charset="0"/>
                          <a:cs typeface="Calibri Light" panose="020F0302020204030204" pitchFamily="34" charset="0"/>
                        </a:rPr>
                        <a:t>Paired </a:t>
                      </a:r>
                      <a:r>
                        <a:rPr lang="en-US" sz="1200" i="1">
                          <a:latin typeface="Calibri Light" panose="020F0302020204030204" pitchFamily="34" charset="0"/>
                          <a:cs typeface="Calibri Light" panose="020F0302020204030204" pitchFamily="34" charset="0"/>
                        </a:rPr>
                        <a:t>t</a:t>
                      </a:r>
                      <a:r>
                        <a:rPr lang="en-US" sz="1200">
                          <a:latin typeface="Calibri Light" panose="020F0302020204030204" pitchFamily="34" charset="0"/>
                          <a:cs typeface="Calibri Light" panose="020F0302020204030204" pitchFamily="34" charset="0"/>
                        </a:rPr>
                        <a:t>-test</a:t>
                      </a:r>
                      <a:endParaRPr lang="en-CH" sz="1200">
                        <a:latin typeface="Calibri Light" panose="020F0302020204030204" pitchFamily="34" charset="0"/>
                        <a:cs typeface="Calibri Light" panose="020F03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Light" panose="020F0302020204030204" pitchFamily="34" charset="0"/>
                          <a:cs typeface="Calibri Light" panose="020F0302020204030204" pitchFamily="34" charset="0"/>
                        </a:rPr>
                        <a:t>Group differences follow an asymmetric distribution around zero median</a:t>
                      </a:r>
                      <a:endParaRPr lang="en-CH" sz="1200">
                        <a:latin typeface="Calibri Light" panose="020F0302020204030204" pitchFamily="34" charset="0"/>
                        <a:cs typeface="Calibri Light" panose="020F03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Light" panose="020F0302020204030204" pitchFamily="34" charset="0"/>
                          <a:cs typeface="Calibri Light" panose="020F0302020204030204" pitchFamily="34" charset="0"/>
                        </a:rPr>
                        <a:t>Pairwise comparison choice after Friedman test</a:t>
                      </a:r>
                      <a:endParaRPr lang="en-CH" sz="1200">
                        <a:latin typeface="Calibri Light" panose="020F0302020204030204" pitchFamily="34" charset="0"/>
                        <a:cs typeface="Calibri Light" panose="020F0302020204030204" pitchFamily="34" charset="0"/>
                      </a:endParaRPr>
                    </a:p>
                  </a:txBody>
                  <a:tcPr anchor="ctr"/>
                </a:tc>
                <a:tc>
                  <a:txBody>
                    <a:bodyPr/>
                    <a:lstStyle/>
                    <a:p>
                      <a:r>
                        <a:rPr lang="en-US" sz="1000">
                          <a:latin typeface="Courier New" panose="02070309020205020404" pitchFamily="49" charset="0"/>
                          <a:cs typeface="Courier New" panose="02070309020205020404" pitchFamily="49" charset="0"/>
                        </a:rPr>
                        <a:t>binom.test {stats}</a:t>
                      </a:r>
                      <a:endParaRPr lang="en-CH" sz="1000">
                        <a:latin typeface="Courier New" panose="02070309020205020404" pitchFamily="49" charset="0"/>
                        <a:cs typeface="Courier New" panose="02070309020205020404" pitchFamily="49" charset="0"/>
                      </a:endParaRPr>
                    </a:p>
                  </a:txBody>
                  <a:tcPr anchor="ctr"/>
                </a:tc>
                <a:extLst>
                  <a:ext uri="{0D108BD9-81ED-4DB2-BD59-A6C34878D82A}">
                    <a16:rowId xmlns:a16="http://schemas.microsoft.com/office/drawing/2014/main" val="3832217811"/>
                  </a:ext>
                </a:extLst>
              </a:tr>
              <a:tr h="555931">
                <a:tc>
                  <a:txBody>
                    <a:bodyPr/>
                    <a:lstStyle/>
                    <a:p>
                      <a:r>
                        <a:rPr lang="en-US" sz="1200" b="1">
                          <a:latin typeface="Calibri Light" panose="020F0302020204030204" pitchFamily="34" charset="0"/>
                          <a:cs typeface="Calibri Light" panose="020F0302020204030204" pitchFamily="34" charset="0"/>
                        </a:rPr>
                        <a:t>Friedman test</a:t>
                      </a:r>
                      <a:endParaRPr lang="en-CH" sz="1200" b="1">
                        <a:latin typeface="Calibri Light" panose="020F0302020204030204" pitchFamily="34" charset="0"/>
                        <a:cs typeface="Calibri Light" panose="020F0302020204030204" pitchFamily="34" charset="0"/>
                      </a:endParaRPr>
                    </a:p>
                  </a:txBody>
                  <a:tcPr anchor="ctr">
                    <a:solidFill>
                      <a:schemeClr val="accent1">
                        <a:lumMod val="20000"/>
                        <a:lumOff val="80000"/>
                      </a:schemeClr>
                    </a:solidFill>
                  </a:tcPr>
                </a:tc>
                <a:tc>
                  <a:txBody>
                    <a:bodyPr/>
                    <a:lstStyle/>
                    <a:p>
                      <a:r>
                        <a:rPr lang="en-US" sz="1200">
                          <a:latin typeface="Calibri Light" panose="020F0302020204030204" pitchFamily="34" charset="0"/>
                          <a:cs typeface="Calibri Light" panose="020F0302020204030204" pitchFamily="34" charset="0"/>
                        </a:rPr>
                        <a:t>One-way rm-ANOVA</a:t>
                      </a:r>
                      <a:endParaRPr lang="en-CH" sz="1200">
                        <a:latin typeface="Calibri Light" panose="020F0302020204030204" pitchFamily="34" charset="0"/>
                        <a:cs typeface="Calibri Light" panose="020F03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Light" panose="020F0302020204030204" pitchFamily="34" charset="0"/>
                          <a:cs typeface="Calibri Light" panose="020F0302020204030204" pitchFamily="34" charset="0"/>
                        </a:rPr>
                        <a:t>Group differences follow a symmetric distribution around zero median</a:t>
                      </a:r>
                      <a:endParaRPr lang="en-CH" sz="1200">
                        <a:latin typeface="Calibri Light" panose="020F0302020204030204" pitchFamily="34" charset="0"/>
                        <a:cs typeface="Calibri Light" panose="020F0302020204030204" pitchFamily="34" charset="0"/>
                      </a:endParaRPr>
                    </a:p>
                  </a:txBody>
                  <a:tcPr anchor="ctr"/>
                </a:tc>
                <a:tc>
                  <a:txBody>
                    <a:bodyPr/>
                    <a:lstStyle/>
                    <a:p>
                      <a:endParaRPr lang="en-CH" sz="1200">
                        <a:latin typeface="Calibri Light" panose="020F0302020204030204" pitchFamily="34" charset="0"/>
                        <a:cs typeface="Calibri Light" panose="020F0302020204030204" pitchFamily="34" charset="0"/>
                      </a:endParaRPr>
                    </a:p>
                  </a:txBody>
                  <a:tcPr anchor="ctr"/>
                </a:tc>
                <a:tc>
                  <a:txBody>
                    <a:bodyPr/>
                    <a:lstStyle/>
                    <a:p>
                      <a:r>
                        <a:rPr lang="en-US" sz="1000">
                          <a:latin typeface="Courier New" panose="02070309020205020404" pitchFamily="49" charset="0"/>
                          <a:cs typeface="Courier New" panose="02070309020205020404" pitchFamily="49" charset="0"/>
                        </a:rPr>
                        <a:t>friedman.test {stats}</a:t>
                      </a:r>
                      <a:endParaRPr lang="en-CH" sz="1000">
                        <a:latin typeface="Courier New" panose="02070309020205020404" pitchFamily="49" charset="0"/>
                        <a:cs typeface="Courier New" panose="02070309020205020404" pitchFamily="49" charset="0"/>
                      </a:endParaRPr>
                    </a:p>
                  </a:txBody>
                  <a:tcPr anchor="ctr"/>
                </a:tc>
                <a:extLst>
                  <a:ext uri="{0D108BD9-81ED-4DB2-BD59-A6C34878D82A}">
                    <a16:rowId xmlns:a16="http://schemas.microsoft.com/office/drawing/2014/main" val="4155155328"/>
                  </a:ext>
                </a:extLst>
              </a:tr>
              <a:tr h="555931">
                <a:tc>
                  <a:txBody>
                    <a:bodyPr/>
                    <a:lstStyle/>
                    <a:p>
                      <a:r>
                        <a:rPr lang="en-US" sz="1200" b="1">
                          <a:latin typeface="Calibri Light" panose="020F0302020204030204" pitchFamily="34" charset="0"/>
                          <a:cs typeface="Calibri Light" panose="020F0302020204030204" pitchFamily="34" charset="0"/>
                        </a:rPr>
                        <a:t>Spearman rank correlation test</a:t>
                      </a:r>
                      <a:endParaRPr lang="en-CH" sz="1200" b="1">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200">
                          <a:latin typeface="Calibri Light" panose="020F0302020204030204" pitchFamily="34" charset="0"/>
                          <a:cs typeface="Calibri Light" panose="020F0302020204030204" pitchFamily="34" charset="0"/>
                        </a:rPr>
                        <a:t>Pearson correlation test</a:t>
                      </a:r>
                      <a:endParaRPr lang="en-CH"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r>
                        <a:rPr lang="en-US" sz="1200">
                          <a:latin typeface="Calibri Light" panose="020F0302020204030204" pitchFamily="34" charset="0"/>
                          <a:cs typeface="Calibri Light" panose="020F0302020204030204" pitchFamily="34" charset="0"/>
                        </a:rPr>
                        <a:t>Statistical independence of the two samples</a:t>
                      </a:r>
                      <a:endParaRPr lang="en-CH"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endParaRPr lang="en-CH"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r>
                        <a:rPr lang="en-US" sz="1000" dirty="0" err="1">
                          <a:latin typeface="Courier New" panose="02070309020205020404" pitchFamily="49" charset="0"/>
                          <a:cs typeface="Courier New" panose="02070309020205020404" pitchFamily="49" charset="0"/>
                        </a:rPr>
                        <a:t>cor.test</a:t>
                      </a:r>
                      <a:r>
                        <a:rPr lang="en-US" sz="1000" dirty="0">
                          <a:latin typeface="Courier New" panose="02070309020205020404" pitchFamily="49" charset="0"/>
                          <a:cs typeface="Courier New" panose="02070309020205020404" pitchFamily="49" charset="0"/>
                        </a:rPr>
                        <a:t> {stats}</a:t>
                      </a:r>
                      <a:endParaRPr lang="en-CH" sz="1000" dirty="0">
                        <a:latin typeface="Courier New" panose="02070309020205020404" pitchFamily="49" charset="0"/>
                        <a:cs typeface="Courier New" panose="02070309020205020404" pitchFamily="49"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0278484"/>
                  </a:ext>
                </a:extLst>
              </a:tr>
            </a:tbl>
          </a:graphicData>
        </a:graphic>
      </p:graphicFrame>
    </p:spTree>
    <p:extLst>
      <p:ext uri="{BB962C8B-B14F-4D97-AF65-F5344CB8AC3E}">
        <p14:creationId xmlns:p14="http://schemas.microsoft.com/office/powerpoint/2010/main" val="1042285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a:latin typeface="Calibri Light" panose="020F0302020204030204" pitchFamily="34" charset="0"/>
                <a:cs typeface="Calibri Light" panose="020F0302020204030204" pitchFamily="34" charset="0"/>
              </a:rPr>
              <a:t>Rank-tests have long been the more popular choice for conducting non-parametric data analysis. Major software packages (e.g., SPSS, Statistica, SAS) offer most of the tests listed previously. As the name implies, raw data are transformed to ranks, i.e., ordered/numbered from lowest to highest:</a:t>
            </a:r>
          </a:p>
          <a:p>
            <a:pPr marL="0" indent="0">
              <a:buNone/>
            </a:pPr>
            <a:endParaRPr lang="en-US" sz="1600">
              <a:latin typeface="Times New Roman" panose="02020603050405020304" pitchFamily="18" charset="0"/>
              <a:cs typeface="Times New Roman" panose="02020603050405020304" pitchFamily="18" charset="0"/>
            </a:endParaRPr>
          </a:p>
          <a:p>
            <a:pPr marL="0" indent="0">
              <a:buNone/>
            </a:pPr>
            <a:r>
              <a:rPr lang="en-US" sz="1600">
                <a:latin typeface="Courier New" panose="02070309020205020404" pitchFamily="49" charset="0"/>
                <a:cs typeface="Courier New" panose="02070309020205020404" pitchFamily="49" charset="0"/>
              </a:rPr>
              <a:t>	rank(c(4,10,100,1,3,9)) 	# 3 5 6 1 2 4</a:t>
            </a:r>
          </a:p>
          <a:p>
            <a:pPr marL="0" indent="0">
              <a:buNone/>
            </a:pPr>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While rank-tests are often advertized as </a:t>
            </a:r>
            <a:r>
              <a:rPr lang="en-GB" sz="1600">
                <a:latin typeface="Calibri Light" panose="020F0302020204030204" pitchFamily="34" charset="0"/>
                <a:cs typeface="Calibri Light" panose="020F0302020204030204" pitchFamily="34" charset="0"/>
              </a:rPr>
              <a:t>“</a:t>
            </a:r>
            <a:r>
              <a:rPr lang="en-US" sz="1600">
                <a:latin typeface="Calibri Light" panose="020F0302020204030204" pitchFamily="34" charset="0"/>
                <a:cs typeface="Calibri Light" panose="020F0302020204030204" pitchFamily="34" charset="0"/>
              </a:rPr>
              <a:t>counterparts</a:t>
            </a:r>
            <a:r>
              <a:rPr lang="en-GB" sz="1600">
                <a:latin typeface="Calibri Light" panose="020F0302020204030204" pitchFamily="34" charset="0"/>
                <a:cs typeface="Calibri Light" panose="020F0302020204030204" pitchFamily="34" charset="0"/>
              </a:rPr>
              <a:t>” </a:t>
            </a:r>
            <a:r>
              <a:rPr lang="en-US" sz="1600">
                <a:latin typeface="Calibri Light" panose="020F0302020204030204" pitchFamily="34" charset="0"/>
                <a:cs typeface="Calibri Light" panose="020F0302020204030204" pitchFamily="34" charset="0"/>
              </a:rPr>
              <a:t>to specific parametric relatives, this is misleading, since rank-tests </a:t>
            </a:r>
            <a:r>
              <a:rPr lang="en-US" sz="1600">
                <a:solidFill>
                  <a:srgbClr val="0070C0"/>
                </a:solidFill>
                <a:latin typeface="Calibri Light" panose="020F0302020204030204" pitchFamily="34" charset="0"/>
                <a:cs typeface="Calibri Light" panose="020F0302020204030204" pitchFamily="34" charset="0"/>
              </a:rPr>
              <a:t>address different null hypotheses</a:t>
            </a:r>
            <a:r>
              <a:rPr lang="en-US" sz="1600">
                <a:latin typeface="Calibri Light" panose="020F0302020204030204" pitchFamily="34" charset="0"/>
                <a:cs typeface="Calibri Light" panose="020F0302020204030204" pitchFamily="34" charset="0"/>
              </a:rPr>
              <a:t> (e.g., equality of distributions/medians, rather than equality of means). For example ranks cannot be used to estimate means!</a:t>
            </a:r>
          </a:p>
          <a:p>
            <a:pPr marL="0" indent="0">
              <a:buNone/>
            </a:pPr>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This casts doubt on the idea that comparable conclusions could be drawn between a parametric tests and a rank-based alternative, other than generalities (e.g., the two groups are different). Due to these ambiguities, I choose not to explore rank-tests in this workshop.</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When results diverge strongly between parametric tests and rank-tests, the reason is usually because of small sample size and/or outlying values. Rarely will distributional assumptions have a strong impact. For this reason, we briefly review the case of the </a:t>
            </a:r>
            <a:r>
              <a:rPr lang="en-US" sz="1600">
                <a:solidFill>
                  <a:srgbClr val="0070C0"/>
                </a:solidFill>
                <a:latin typeface="Calibri Light" panose="020F0302020204030204" pitchFamily="34" charset="0"/>
                <a:cs typeface="Calibri Light" panose="020F0302020204030204" pitchFamily="34" charset="0"/>
              </a:rPr>
              <a:t>Spearman rank correlation test</a:t>
            </a:r>
            <a:r>
              <a:rPr lang="en-US" sz="1600">
                <a:latin typeface="Calibri Light" panose="020F0302020204030204" pitchFamily="34" charset="0"/>
                <a:cs typeface="Calibri Light" panose="020F0302020204030204" pitchFamily="34" charset="0"/>
              </a:rPr>
              <a:t>, which is the rank-based version of the Pearson correlation test.</a:t>
            </a:r>
            <a:endParaRPr lang="fr-CH" sz="16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Rank-based tests</a:t>
            </a:r>
            <a:endParaRPr lang="en-GB" sz="3200" dirty="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2907654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dirty="0">
                <a:latin typeface="Calibri Light" panose="020F0302020204030204" pitchFamily="34" charset="0"/>
                <a:cs typeface="Calibri Light" panose="020F0302020204030204" pitchFamily="34" charset="0"/>
              </a:rPr>
              <a:t>The Spearman rank correlation test is so simple that it can easily be done manually (in R). In essence it is nothing but the Pearson correlation test after X and Y have been rank-transformed. For example, using the exciting </a:t>
            </a:r>
            <a:r>
              <a:rPr lang="en-US" sz="1600" dirty="0">
                <a:latin typeface="Courier New" panose="02070309020205020404" pitchFamily="49" charset="0"/>
                <a:cs typeface="Courier New" panose="02070309020205020404" pitchFamily="49" charset="0"/>
              </a:rPr>
              <a:t>trees</a:t>
            </a:r>
            <a:r>
              <a:rPr lang="en-US" sz="1600" dirty="0">
                <a:latin typeface="Calibri Light" panose="020F0302020204030204" pitchFamily="34" charset="0"/>
                <a:cs typeface="Calibri Light" panose="020F0302020204030204" pitchFamily="34" charset="0"/>
              </a:rPr>
              <a:t> data set:</a:t>
            </a:r>
          </a:p>
          <a:p>
            <a:pPr marL="0" indent="0">
              <a:buNone/>
            </a:pPr>
            <a:endParaRPr lang="en-US" sz="1600" dirty="0">
              <a:latin typeface="Times New Roman" panose="02020603050405020304" pitchFamily="18" charset="0"/>
              <a:cs typeface="Times New Roman" panose="02020603050405020304" pitchFamily="18" charset="0"/>
            </a:endParaRP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cor.test</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Height+Volume,data</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trees,method</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pearson</a:t>
            </a:r>
            <a:r>
              <a:rPr lang="en-US" sz="1200" dirty="0">
                <a:latin typeface="Courier New" panose="02070309020205020404" pitchFamily="49" charset="0"/>
                <a:cs typeface="Courier New" panose="02070309020205020404" pitchFamily="49" charset="0"/>
              </a:rPr>
              <a:t>")</a:t>
            </a: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cor.test</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Height+Volume,data</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trees,method</a:t>
            </a:r>
            <a:r>
              <a:rPr lang="en-US" sz="1200" dirty="0">
                <a:latin typeface="Courier New" panose="02070309020205020404" pitchFamily="49" charset="0"/>
                <a:cs typeface="Courier New" panose="02070309020205020404" pitchFamily="49" charset="0"/>
              </a:rPr>
              <a:t>="spearman")</a:t>
            </a: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cor.test</a:t>
            </a:r>
            <a:r>
              <a:rPr lang="en-US" sz="1200" dirty="0">
                <a:latin typeface="Courier New" panose="02070309020205020404" pitchFamily="49" charset="0"/>
                <a:cs typeface="Courier New" panose="02070309020205020404" pitchFamily="49" charset="0"/>
              </a:rPr>
              <a:t>(~</a:t>
            </a:r>
            <a:r>
              <a:rPr lang="en-US" sz="1200" dirty="0">
                <a:solidFill>
                  <a:srgbClr val="FF0000"/>
                </a:solidFill>
                <a:latin typeface="Courier New" panose="02070309020205020404" pitchFamily="49" charset="0"/>
                <a:cs typeface="Courier New" panose="02070309020205020404" pitchFamily="49" charset="0"/>
              </a:rPr>
              <a:t>rank(</a:t>
            </a:r>
            <a:r>
              <a:rPr lang="en-US" sz="1200" dirty="0">
                <a:latin typeface="Courier New" panose="02070309020205020404" pitchFamily="49" charset="0"/>
                <a:cs typeface="Courier New" panose="02070309020205020404" pitchFamily="49" charset="0"/>
              </a:rPr>
              <a:t>Height</a:t>
            </a:r>
            <a:r>
              <a:rPr lang="en-US" sz="1200" dirty="0">
                <a:solidFill>
                  <a:srgbClr val="FF0000"/>
                </a:solidFill>
                <a:latin typeface="Courier New" panose="02070309020205020404" pitchFamily="49" charset="0"/>
                <a:cs typeface="Courier New" panose="02070309020205020404" pitchFamily="49" charset="0"/>
              </a:rPr>
              <a:t>)</a:t>
            </a:r>
            <a:r>
              <a:rPr lang="en-US" sz="1200" dirty="0">
                <a:latin typeface="Courier New" panose="02070309020205020404" pitchFamily="49" charset="0"/>
                <a:cs typeface="Courier New" panose="02070309020205020404" pitchFamily="49" charset="0"/>
              </a:rPr>
              <a:t>+</a:t>
            </a:r>
            <a:r>
              <a:rPr lang="en-US" sz="1200" dirty="0">
                <a:solidFill>
                  <a:srgbClr val="FF0000"/>
                </a:solidFill>
                <a:latin typeface="Courier New" panose="02070309020205020404" pitchFamily="49" charset="0"/>
                <a:cs typeface="Courier New" panose="02070309020205020404" pitchFamily="49" charset="0"/>
              </a:rPr>
              <a:t>rank(</a:t>
            </a:r>
            <a:r>
              <a:rPr lang="en-US" sz="1200" dirty="0">
                <a:latin typeface="Courier New" panose="02070309020205020404" pitchFamily="49" charset="0"/>
                <a:cs typeface="Courier New" panose="02070309020205020404" pitchFamily="49" charset="0"/>
              </a:rPr>
              <a:t>Volume</a:t>
            </a:r>
            <a:r>
              <a:rPr lang="en-US" sz="1200" dirty="0">
                <a:solidFill>
                  <a:srgbClr val="FF0000"/>
                </a:solidFill>
                <a:latin typeface="Courier New" panose="02070309020205020404" pitchFamily="49" charset="0"/>
                <a:cs typeface="Courier New" panose="02070309020205020404" pitchFamily="49" charset="0"/>
              </a:rPr>
              <a:t>)</a:t>
            </a:r>
            <a:r>
              <a:rPr lang="en-US" sz="1200" dirty="0">
                <a:latin typeface="Courier New" panose="02070309020205020404" pitchFamily="49" charset="0"/>
                <a:cs typeface="Courier New" panose="02070309020205020404" pitchFamily="49" charset="0"/>
              </a:rPr>
              <a:t>,data=trees,</a:t>
            </a:r>
            <a:br>
              <a:rPr lang="en-US" sz="1200" dirty="0">
                <a:latin typeface="Courier New" panose="02070309020205020404" pitchFamily="49" charset="0"/>
                <a:cs typeface="Courier New" panose="02070309020205020404" pitchFamily="49" charset="0"/>
              </a:rPr>
            </a:br>
            <a:r>
              <a:rPr lang="en-US" sz="1200" dirty="0">
                <a:latin typeface="Courier New" panose="02070309020205020404" pitchFamily="49" charset="0"/>
                <a:cs typeface="Courier New" panose="02070309020205020404" pitchFamily="49" charset="0"/>
              </a:rPr>
              <a:t>	  method="</a:t>
            </a:r>
            <a:r>
              <a:rPr lang="en-US" sz="1200" dirty="0" err="1">
                <a:latin typeface="Courier New" panose="02070309020205020404" pitchFamily="49" charset="0"/>
                <a:cs typeface="Courier New" panose="02070309020205020404" pitchFamily="49" charset="0"/>
              </a:rPr>
              <a:t>pearson</a:t>
            </a:r>
            <a:r>
              <a:rPr lang="en-US" sz="1200" dirty="0">
                <a:latin typeface="Courier New" panose="02070309020205020404" pitchFamily="49" charset="0"/>
                <a:cs typeface="Courier New" panose="02070309020205020404" pitchFamily="49" charset="0"/>
              </a:rPr>
              <a:t>")</a:t>
            </a:r>
          </a:p>
          <a:p>
            <a:pPr marL="0" indent="0">
              <a:buNone/>
            </a:pPr>
            <a:endParaRPr lang="en-US" sz="1600" dirty="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Whether one </a:t>
            </a:r>
            <a:r>
              <a:rPr lang="fr-CH" sz="1600" dirty="0" err="1">
                <a:latin typeface="Calibri Light" panose="020F0302020204030204" pitchFamily="34" charset="0"/>
                <a:cs typeface="Calibri Light" panose="020F0302020204030204" pitchFamily="34" charset="0"/>
              </a:rPr>
              <a:t>rank-transforms</a:t>
            </a:r>
            <a:r>
              <a:rPr lang="fr-CH" sz="1600" dirty="0">
                <a:latin typeface="Calibri Light" panose="020F0302020204030204" pitchFamily="34" charset="0"/>
                <a:cs typeface="Calibri Light" panose="020F0302020204030204" pitchFamily="34" charset="0"/>
              </a:rPr>
              <a:t> first, and </a:t>
            </a:r>
            <a:r>
              <a:rPr lang="fr-CH" sz="1600" dirty="0" err="1">
                <a:latin typeface="Calibri Light" panose="020F0302020204030204" pitchFamily="34" charset="0"/>
                <a:cs typeface="Calibri Light" panose="020F0302020204030204" pitchFamily="34" charset="0"/>
              </a:rPr>
              <a:t>then</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performs</a:t>
            </a:r>
            <a:r>
              <a:rPr lang="fr-CH" sz="1600" dirty="0">
                <a:latin typeface="Calibri Light" panose="020F0302020204030204" pitchFamily="34" charset="0"/>
                <a:cs typeface="Calibri Light" panose="020F0302020204030204" pitchFamily="34" charset="0"/>
              </a:rPr>
              <a:t> the </a:t>
            </a:r>
            <a:br>
              <a:rPr lang="fr-CH" sz="1600" dirty="0">
                <a:latin typeface="Calibri Light" panose="020F0302020204030204" pitchFamily="34" charset="0"/>
                <a:cs typeface="Calibri Light" panose="020F0302020204030204" pitchFamily="34" charset="0"/>
              </a:rPr>
            </a:br>
            <a:r>
              <a:rPr lang="fr-CH" sz="1600" dirty="0">
                <a:latin typeface="Calibri Light" panose="020F0302020204030204" pitchFamily="34" charset="0"/>
                <a:cs typeface="Calibri Light" panose="020F0302020204030204" pitchFamily="34" charset="0"/>
              </a:rPr>
              <a:t>Pearson test, or one </a:t>
            </a:r>
            <a:r>
              <a:rPr lang="fr-CH" sz="1600" dirty="0" err="1">
                <a:latin typeface="Calibri Light" panose="020F0302020204030204" pitchFamily="34" charset="0"/>
                <a:cs typeface="Calibri Light" panose="020F0302020204030204" pitchFamily="34" charset="0"/>
              </a:rPr>
              <a:t>directly</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performs</a:t>
            </a:r>
            <a:r>
              <a:rPr lang="fr-CH" sz="1600" dirty="0">
                <a:latin typeface="Calibri Light" panose="020F0302020204030204" pitchFamily="34" charset="0"/>
                <a:cs typeface="Calibri Light" panose="020F0302020204030204" pitchFamily="34" charset="0"/>
              </a:rPr>
              <a:t> the Spearman test, the </a:t>
            </a:r>
            <a:r>
              <a:rPr lang="fr-CH" sz="1600" dirty="0" err="1">
                <a:latin typeface="Calibri Light" panose="020F0302020204030204" pitchFamily="34" charset="0"/>
                <a:cs typeface="Calibri Light" panose="020F0302020204030204" pitchFamily="34" charset="0"/>
              </a:rPr>
              <a:t>results</a:t>
            </a:r>
            <a:br>
              <a:rPr lang="fr-CH" sz="1600" dirty="0">
                <a:latin typeface="Calibri Light" panose="020F0302020204030204" pitchFamily="34" charset="0"/>
                <a:cs typeface="Calibri Light" panose="020F0302020204030204" pitchFamily="34" charset="0"/>
              </a:rPr>
            </a:br>
            <a:r>
              <a:rPr lang="fr-CH" sz="1600" dirty="0" err="1">
                <a:latin typeface="Calibri Light" panose="020F0302020204030204" pitchFamily="34" charset="0"/>
                <a:cs typeface="Calibri Light" panose="020F0302020204030204" pitchFamily="34" charset="0"/>
              </a:rPr>
              <a:t>should</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be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identical</a:t>
            </a:r>
            <a:r>
              <a:rPr lang="fr-CH" sz="1600" dirty="0">
                <a:latin typeface="Calibri Light" panose="020F0302020204030204" pitchFamily="34" charset="0"/>
                <a:cs typeface="Calibri Light" panose="020F0302020204030204" pitchFamily="34" charset="0"/>
              </a:rPr>
              <a:t>.</a:t>
            </a:r>
          </a:p>
          <a:p>
            <a:endParaRPr lang="fr-CH" sz="1600" dirty="0">
              <a:latin typeface="Calibri Light" panose="020F0302020204030204" pitchFamily="34" charset="0"/>
              <a:cs typeface="Calibri Light" panose="020F0302020204030204" pitchFamily="34" charset="0"/>
            </a:endParaRPr>
          </a:p>
          <a:p>
            <a:r>
              <a:rPr lang="fr-CH" sz="1600" dirty="0">
                <a:latin typeface="Calibri Light" panose="020F0302020204030204" pitchFamily="34" charset="0"/>
                <a:cs typeface="Calibri Light" panose="020F0302020204030204" pitchFamily="34" charset="0"/>
              </a:rPr>
              <a:t>For </a:t>
            </a:r>
            <a:r>
              <a:rPr lang="fr-CH" sz="1600" dirty="0" err="1">
                <a:latin typeface="Calibri Light" panose="020F0302020204030204" pitchFamily="34" charset="0"/>
                <a:cs typeface="Calibri Light" panose="020F0302020204030204" pitchFamily="34" charset="0"/>
              </a:rPr>
              <a:t>this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example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there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is</a:t>
            </a:r>
            <a:r>
              <a:rPr lang="fr-CH" sz="1600" dirty="0">
                <a:latin typeface="Calibri Light" panose="020F0302020204030204" pitchFamily="34" charset="0"/>
                <a:cs typeface="Calibri Light" panose="020F0302020204030204" pitchFamily="34" charset="0"/>
              </a:rPr>
              <a:t> not </a:t>
            </a:r>
            <a:r>
              <a:rPr lang="fr-CH" sz="1600" dirty="0" err="1">
                <a:latin typeface="Calibri Light" panose="020F0302020204030204" pitchFamily="34" charset="0"/>
                <a:cs typeface="Calibri Light" panose="020F0302020204030204" pitchFamily="34" charset="0"/>
              </a:rPr>
              <a:t>much</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difference</a:t>
            </a:r>
            <a:r>
              <a:rPr lang="fr-CH" sz="1600" dirty="0">
                <a:latin typeface="Calibri Light" panose="020F0302020204030204" pitchFamily="34" charset="0"/>
                <a:cs typeface="Calibri Light" panose="020F0302020204030204" pitchFamily="34" charset="0"/>
              </a:rPr>
              <a:t>, but </a:t>
            </a:r>
            <a:r>
              <a:rPr lang="fr-CH" sz="1600" dirty="0" err="1">
                <a:latin typeface="Calibri Light" panose="020F0302020204030204" pitchFamily="34" charset="0"/>
                <a:cs typeface="Calibri Light" panose="020F0302020204030204" pitchFamily="34" charset="0"/>
              </a:rPr>
              <a:t>we</a:t>
            </a:r>
            <a:r>
              <a:rPr lang="fr-CH" sz="1600" dirty="0">
                <a:latin typeface="Calibri Light" panose="020F0302020204030204" pitchFamily="34" charset="0"/>
                <a:cs typeface="Calibri Light" panose="020F0302020204030204" pitchFamily="34" charset="0"/>
              </a:rPr>
              <a:t> can </a:t>
            </a:r>
            <a:r>
              <a:rPr lang="fr-CH" sz="1600" dirty="0" err="1">
                <a:latin typeface="Calibri Light" panose="020F0302020204030204" pitchFamily="34" charset="0"/>
                <a:cs typeface="Calibri Light" panose="020F0302020204030204" pitchFamily="34" charset="0"/>
              </a:rPr>
              <a:t>construct</a:t>
            </a:r>
            <a:br>
              <a:rPr lang="fr-CH" sz="1600" dirty="0">
                <a:latin typeface="Calibri Light" panose="020F0302020204030204" pitchFamily="34" charset="0"/>
                <a:cs typeface="Calibri Light" panose="020F0302020204030204" pitchFamily="34" charset="0"/>
              </a:rPr>
            </a:br>
            <a:r>
              <a:rPr lang="fr-CH" sz="1600" dirty="0">
                <a:latin typeface="Calibri Light" panose="020F0302020204030204" pitchFamily="34" charset="0"/>
                <a:cs typeface="Calibri Light" panose="020F0302020204030204" pitchFamily="34" charset="0"/>
              </a:rPr>
              <a:t>a </a:t>
            </a:r>
            <a:r>
              <a:rPr lang="fr-CH" sz="1600" dirty="0" err="1">
                <a:latin typeface="Calibri Light" panose="020F0302020204030204" pitchFamily="34" charset="0"/>
                <a:cs typeface="Calibri Light" panose="020F0302020204030204" pitchFamily="34" charset="0"/>
              </a:rPr>
              <a:t>better</a:t>
            </a:r>
            <a:r>
              <a:rPr lang="fr-CH" sz="1600" dirty="0">
                <a:latin typeface="Calibri Light" panose="020F0302020204030204" pitchFamily="34" charset="0"/>
                <a:cs typeface="Calibri Light" panose="020F0302020204030204" pitchFamily="34" charset="0"/>
              </a:rPr>
              <a:t> data set to show </a:t>
            </a:r>
            <a:r>
              <a:rPr lang="fr-CH" sz="1600" dirty="0" err="1">
                <a:latin typeface="Calibri Light" panose="020F0302020204030204" pitchFamily="34" charset="0"/>
                <a:cs typeface="Calibri Light" panose="020F0302020204030204" pitchFamily="34" charset="0"/>
              </a:rPr>
              <a:t>what</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rank</a:t>
            </a:r>
            <a:r>
              <a:rPr lang="fr-CH" sz="1600" dirty="0">
                <a:latin typeface="Calibri Light" panose="020F0302020204030204" pitchFamily="34" charset="0"/>
                <a:cs typeface="Calibri Light" panose="020F0302020204030204" pitchFamily="34" charset="0"/>
              </a:rPr>
              <a:t>-transformations can </a:t>
            </a:r>
            <a:r>
              <a:rPr lang="fr-CH" sz="1600" dirty="0" err="1">
                <a:latin typeface="Calibri Light" panose="020F0302020204030204" pitchFamily="34" charset="0"/>
                <a:cs typeface="Calibri Light" panose="020F0302020204030204" pitchFamily="34" charset="0"/>
              </a:rPr>
              <a:t>achieve</a:t>
            </a:r>
            <a:endParaRPr lang="fr-CH" sz="1600" dirty="0">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Spearman rank correlation test</a:t>
            </a:r>
            <a:endParaRPr lang="en-GB" sz="3200" dirty="0">
              <a:solidFill>
                <a:schemeClr val="tx2">
                  <a:lumMod val="75000"/>
                </a:schemeClr>
              </a:solidFill>
              <a:latin typeface="Tw Cen MT" panose="020B0602020104020603" pitchFamily="34" charset="0"/>
            </a:endParaRPr>
          </a:p>
        </p:txBody>
      </p:sp>
      <p:sp>
        <p:nvSpPr>
          <p:cNvPr id="2" name="Rectangle 1">
            <a:extLst>
              <a:ext uri="{FF2B5EF4-FFF2-40B4-BE49-F238E27FC236}">
                <a16:creationId xmlns:a16="http://schemas.microsoft.com/office/drawing/2014/main" id="{3574FFCB-9FDB-447E-9ACB-8407ECAB6288}"/>
              </a:ext>
            </a:extLst>
          </p:cNvPr>
          <p:cNvSpPr/>
          <p:nvPr/>
        </p:nvSpPr>
        <p:spPr>
          <a:xfrm>
            <a:off x="7824192" y="2413337"/>
            <a:ext cx="3960440" cy="1015663"/>
          </a:xfrm>
          <a:prstGeom prst="rect">
            <a:avLst/>
          </a:prstGeom>
          <a:ln>
            <a:solidFill>
              <a:schemeClr val="tx1">
                <a:lumMod val="50000"/>
                <a:lumOff val="50000"/>
              </a:schemeClr>
            </a:solidFill>
            <a:prstDash val="sysDot"/>
          </a:ln>
        </p:spPr>
        <p:txBody>
          <a:bodyPr wrap="square">
            <a:spAutoFit/>
          </a:bodyPr>
          <a:lstStyle/>
          <a:p>
            <a:r>
              <a:rPr lang="en-CH" sz="1200">
                <a:latin typeface="Courier New" panose="02070309020205020404" pitchFamily="49" charset="0"/>
                <a:cs typeface="Courier New" panose="02070309020205020404" pitchFamily="49" charset="0"/>
              </a:rPr>
              <a:t>Pearson's product-moment correlation</a:t>
            </a:r>
          </a:p>
          <a:p>
            <a:r>
              <a:rPr lang="en-US" sz="1200">
                <a:latin typeface="Courier New" panose="02070309020205020404" pitchFamily="49" charset="0"/>
                <a:cs typeface="Courier New" panose="02070309020205020404" pitchFamily="49" charset="0"/>
              </a:rPr>
              <a:t>data:  Height and Volume</a:t>
            </a:r>
          </a:p>
          <a:p>
            <a:r>
              <a:rPr lang="en-CH" sz="1200">
                <a:latin typeface="Courier New" panose="02070309020205020404" pitchFamily="49" charset="0"/>
                <a:cs typeface="Courier New" panose="02070309020205020404" pitchFamily="49" charset="0"/>
              </a:rPr>
              <a:t>t = 4.0205, df = 29, p-value = 0.0003784</a:t>
            </a:r>
          </a:p>
          <a:p>
            <a:r>
              <a:rPr lang="en-CH" sz="1200">
                <a:latin typeface="Courier New" panose="02070309020205020404" pitchFamily="49" charset="0"/>
                <a:cs typeface="Courier New" panose="02070309020205020404" pitchFamily="49" charset="0"/>
              </a:rPr>
              <a:t>cor </a:t>
            </a:r>
          </a:p>
          <a:p>
            <a:r>
              <a:rPr lang="en-CH" sz="1200">
                <a:latin typeface="Courier New" panose="02070309020205020404" pitchFamily="49" charset="0"/>
                <a:cs typeface="Courier New" panose="02070309020205020404" pitchFamily="49" charset="0"/>
              </a:rPr>
              <a:t>0.5982497</a:t>
            </a:r>
          </a:p>
        </p:txBody>
      </p:sp>
      <p:sp>
        <p:nvSpPr>
          <p:cNvPr id="6" name="Rectangle 5">
            <a:extLst>
              <a:ext uri="{FF2B5EF4-FFF2-40B4-BE49-F238E27FC236}">
                <a16:creationId xmlns:a16="http://schemas.microsoft.com/office/drawing/2014/main" id="{856252ED-E253-4D27-9A9E-450E77879E70}"/>
              </a:ext>
            </a:extLst>
          </p:cNvPr>
          <p:cNvSpPr/>
          <p:nvPr/>
        </p:nvSpPr>
        <p:spPr>
          <a:xfrm>
            <a:off x="7824192" y="4717593"/>
            <a:ext cx="3960440" cy="1015663"/>
          </a:xfrm>
          <a:prstGeom prst="rect">
            <a:avLst/>
          </a:prstGeom>
          <a:ln>
            <a:solidFill>
              <a:schemeClr val="tx1">
                <a:lumMod val="50000"/>
                <a:lumOff val="50000"/>
              </a:schemeClr>
            </a:solidFill>
            <a:prstDash val="sysDot"/>
          </a:ln>
        </p:spPr>
        <p:txBody>
          <a:bodyPr wrap="square">
            <a:spAutoFit/>
          </a:bodyPr>
          <a:lstStyle/>
          <a:p>
            <a:r>
              <a:rPr lang="en-US" sz="1200">
                <a:latin typeface="Courier New" panose="02070309020205020404" pitchFamily="49" charset="0"/>
                <a:cs typeface="Courier New" panose="02070309020205020404" pitchFamily="49" charset="0"/>
              </a:rPr>
              <a:t>Pearson's product-moment correlation</a:t>
            </a:r>
          </a:p>
          <a:p>
            <a:r>
              <a:rPr lang="en-US" sz="1200">
                <a:latin typeface="Courier New" panose="02070309020205020404" pitchFamily="49" charset="0"/>
                <a:cs typeface="Courier New" panose="02070309020205020404" pitchFamily="49" charset="0"/>
              </a:rPr>
              <a:t>data:  rank(Height) and rank(Volume)</a:t>
            </a:r>
          </a:p>
          <a:p>
            <a:r>
              <a:rPr lang="en-US" sz="1200">
                <a:latin typeface="Courier New" panose="02070309020205020404" pitchFamily="49" charset="0"/>
                <a:cs typeface="Courier New" panose="02070309020205020404" pitchFamily="49" charset="0"/>
              </a:rPr>
              <a:t>t = 3.8214, df = 29, </a:t>
            </a:r>
            <a:r>
              <a:rPr lang="en-US" sz="1200" b="1">
                <a:solidFill>
                  <a:srgbClr val="FF0000"/>
                </a:solidFill>
                <a:latin typeface="Courier New" panose="02070309020205020404" pitchFamily="49" charset="0"/>
                <a:cs typeface="Courier New" panose="02070309020205020404" pitchFamily="49" charset="0"/>
              </a:rPr>
              <a:t>p-value = 0.0006484</a:t>
            </a:r>
          </a:p>
          <a:p>
            <a:r>
              <a:rPr lang="en-US" sz="1200">
                <a:latin typeface="Courier New" panose="02070309020205020404" pitchFamily="49" charset="0"/>
                <a:cs typeface="Courier New" panose="02070309020205020404" pitchFamily="49" charset="0"/>
              </a:rPr>
              <a:t>cor </a:t>
            </a:r>
          </a:p>
          <a:p>
            <a:r>
              <a:rPr lang="en-US" sz="1200" b="1">
                <a:solidFill>
                  <a:srgbClr val="FF0000"/>
                </a:solidFill>
                <a:latin typeface="Courier New" panose="02070309020205020404" pitchFamily="49" charset="0"/>
                <a:cs typeface="Courier New" panose="02070309020205020404" pitchFamily="49" charset="0"/>
              </a:rPr>
              <a:t>0.5787101</a:t>
            </a:r>
            <a:endParaRPr lang="en-CH" sz="1200" b="1">
              <a:solidFill>
                <a:srgbClr val="FF0000"/>
              </a:solidFill>
              <a:latin typeface="Courier New" panose="02070309020205020404" pitchFamily="49" charset="0"/>
              <a:cs typeface="Courier New" panose="02070309020205020404" pitchFamily="49" charset="0"/>
            </a:endParaRPr>
          </a:p>
        </p:txBody>
      </p:sp>
      <p:sp>
        <p:nvSpPr>
          <p:cNvPr id="8" name="Rectangle 7">
            <a:extLst>
              <a:ext uri="{FF2B5EF4-FFF2-40B4-BE49-F238E27FC236}">
                <a16:creationId xmlns:a16="http://schemas.microsoft.com/office/drawing/2014/main" id="{25008556-415B-4F3F-89DD-89A02F17BDB7}"/>
              </a:ext>
            </a:extLst>
          </p:cNvPr>
          <p:cNvSpPr/>
          <p:nvPr/>
        </p:nvSpPr>
        <p:spPr>
          <a:xfrm>
            <a:off x="7824192" y="3565465"/>
            <a:ext cx="3960440" cy="1015663"/>
          </a:xfrm>
          <a:prstGeom prst="rect">
            <a:avLst/>
          </a:prstGeom>
          <a:ln>
            <a:solidFill>
              <a:schemeClr val="tx1">
                <a:lumMod val="50000"/>
                <a:lumOff val="50000"/>
              </a:schemeClr>
            </a:solidFill>
            <a:prstDash val="sysDot"/>
          </a:ln>
        </p:spPr>
        <p:txBody>
          <a:bodyPr wrap="square">
            <a:spAutoFit/>
          </a:bodyPr>
          <a:lstStyle/>
          <a:p>
            <a:r>
              <a:rPr lang="en-US" sz="1200">
                <a:latin typeface="Courier New" panose="02070309020205020404" pitchFamily="49" charset="0"/>
                <a:cs typeface="Courier New" panose="02070309020205020404" pitchFamily="49" charset="0"/>
              </a:rPr>
              <a:t>Spearman's rank correlation rho</a:t>
            </a:r>
          </a:p>
          <a:p>
            <a:r>
              <a:rPr lang="en-US" sz="1200">
                <a:latin typeface="Courier New" panose="02070309020205020404" pitchFamily="49" charset="0"/>
                <a:cs typeface="Courier New" panose="02070309020205020404" pitchFamily="49" charset="0"/>
              </a:rPr>
              <a:t>data:  Height and Volume</a:t>
            </a:r>
          </a:p>
          <a:p>
            <a:r>
              <a:rPr lang="en-US" sz="1200">
                <a:latin typeface="Courier New" panose="02070309020205020404" pitchFamily="49" charset="0"/>
                <a:cs typeface="Courier New" panose="02070309020205020404" pitchFamily="49" charset="0"/>
              </a:rPr>
              <a:t>S = 2089.6, </a:t>
            </a:r>
            <a:r>
              <a:rPr lang="en-US" sz="1200" b="1">
                <a:solidFill>
                  <a:srgbClr val="FF0000"/>
                </a:solidFill>
                <a:latin typeface="Courier New" panose="02070309020205020404" pitchFamily="49" charset="0"/>
                <a:cs typeface="Courier New" panose="02070309020205020404" pitchFamily="49" charset="0"/>
              </a:rPr>
              <a:t>p-value = 0.0006484</a:t>
            </a:r>
          </a:p>
          <a:p>
            <a:r>
              <a:rPr lang="en-US" sz="1200">
                <a:latin typeface="Courier New" panose="02070309020205020404" pitchFamily="49" charset="0"/>
                <a:cs typeface="Courier New" panose="02070309020205020404" pitchFamily="49" charset="0"/>
              </a:rPr>
              <a:t>rho </a:t>
            </a:r>
          </a:p>
          <a:p>
            <a:r>
              <a:rPr lang="en-US" sz="1200" b="1">
                <a:solidFill>
                  <a:srgbClr val="FF0000"/>
                </a:solidFill>
                <a:latin typeface="Courier New" panose="02070309020205020404" pitchFamily="49" charset="0"/>
                <a:cs typeface="Courier New" panose="02070309020205020404" pitchFamily="49" charset="0"/>
              </a:rPr>
              <a:t>0.5787101</a:t>
            </a:r>
            <a:endParaRPr lang="en-CH" sz="1200" b="1">
              <a:solidFill>
                <a:srgbClr val="FF0000"/>
              </a:solidFill>
              <a:latin typeface="Courier New" panose="02070309020205020404" pitchFamily="49" charset="0"/>
              <a:cs typeface="Courier New" panose="02070309020205020404" pitchFamily="49" charset="0"/>
            </a:endParaRPr>
          </a:p>
        </p:txBody>
      </p:sp>
      <p:cxnSp>
        <p:nvCxnSpPr>
          <p:cNvPr id="10" name="Straight Connector 9">
            <a:extLst>
              <a:ext uri="{FF2B5EF4-FFF2-40B4-BE49-F238E27FC236}">
                <a16:creationId xmlns:a16="http://schemas.microsoft.com/office/drawing/2014/main" id="{1E4F985C-5E88-4D34-BB1A-09D2592BA69F}"/>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26B17EF-7F72-4437-8B60-5FB58C4351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3726583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a:latin typeface="Calibri Light" panose="020F0302020204030204" pitchFamily="34" charset="0"/>
                <a:cs typeface="Calibri Light" panose="020F0302020204030204" pitchFamily="34" charset="0"/>
              </a:rPr>
              <a:t>Rank transformations reduce the raw data values to their order. As a consequence, it </a:t>
            </a:r>
            <a:r>
              <a:rPr lang="en-US" sz="1600">
                <a:solidFill>
                  <a:srgbClr val="0070C0"/>
                </a:solidFill>
                <a:latin typeface="Calibri Light" panose="020F0302020204030204" pitchFamily="34" charset="0"/>
                <a:cs typeface="Calibri Light" panose="020F0302020204030204" pitchFamily="34" charset="0"/>
              </a:rPr>
              <a:t>forces all observations to be spaced evenly</a:t>
            </a:r>
            <a:r>
              <a:rPr lang="en-US" sz="1600">
                <a:latin typeface="Calibri Light" panose="020F0302020204030204" pitchFamily="34" charset="0"/>
                <a:cs typeface="Calibri Light" panose="020F0302020204030204" pitchFamily="34" charset="0"/>
              </a:rPr>
              <a:t>, e.g., 1-2-3-4. This not only severely </a:t>
            </a:r>
            <a:r>
              <a:rPr lang="en-US" sz="1600">
                <a:solidFill>
                  <a:srgbClr val="0070C0"/>
                </a:solidFill>
                <a:latin typeface="Calibri Light" panose="020F0302020204030204" pitchFamily="34" charset="0"/>
                <a:cs typeface="Calibri Light" panose="020F0302020204030204" pitchFamily="34" charset="0"/>
              </a:rPr>
              <a:t>reduces the impact of outliers</a:t>
            </a:r>
            <a:r>
              <a:rPr lang="en-US" sz="1600">
                <a:latin typeface="Calibri Light" panose="020F0302020204030204" pitchFamily="34" charset="0"/>
                <a:cs typeface="Calibri Light" panose="020F0302020204030204" pitchFamily="34" charset="0"/>
              </a:rPr>
              <a:t> (no matter how large), it also allows to detect relationships that are not linear but still strictly increasing or decreasing. Such relationships are called </a:t>
            </a:r>
            <a:r>
              <a:rPr lang="en-US" sz="1600">
                <a:solidFill>
                  <a:srgbClr val="0070C0"/>
                </a:solidFill>
                <a:latin typeface="Calibri Light" panose="020F0302020204030204" pitchFamily="34" charset="0"/>
                <a:cs typeface="Calibri Light" panose="020F0302020204030204" pitchFamily="34" charset="0"/>
              </a:rPr>
              <a:t>monotone</a:t>
            </a:r>
            <a:r>
              <a:rPr lang="en-US" sz="1600">
                <a:latin typeface="Calibri Light" panose="020F0302020204030204" pitchFamily="34" charset="0"/>
                <a:cs typeface="Calibri Light" panose="020F0302020204030204" pitchFamily="34" charset="0"/>
              </a:rPr>
              <a:t>, since there is a single trend up or down.</a:t>
            </a:r>
            <a:endParaRPr lang="fr-CH" sz="16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Monotone relationships</a:t>
            </a:r>
            <a:endParaRPr lang="en-GB" sz="3200" dirty="0">
              <a:solidFill>
                <a:schemeClr val="tx2">
                  <a:lumMod val="75000"/>
                </a:schemeClr>
              </a:solidFill>
              <a:latin typeface="Tw Cen MT" panose="020B0602020104020603" pitchFamily="34" charset="0"/>
            </a:endParaRPr>
          </a:p>
        </p:txBody>
      </p:sp>
      <p:pic>
        <p:nvPicPr>
          <p:cNvPr id="5" name="Picture 4">
            <a:extLst>
              <a:ext uri="{FF2B5EF4-FFF2-40B4-BE49-F238E27FC236}">
                <a16:creationId xmlns:a16="http://schemas.microsoft.com/office/drawing/2014/main" id="{E0A281A6-CAEE-413C-B648-D42E567022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97" b="3424"/>
          <a:stretch/>
        </p:blipFill>
        <p:spPr>
          <a:xfrm>
            <a:off x="1847528" y="2924944"/>
            <a:ext cx="7911557" cy="3568751"/>
          </a:xfrm>
          <a:prstGeom prst="rect">
            <a:avLst/>
          </a:prstGeom>
        </p:spPr>
      </p:pic>
    </p:spTree>
    <p:extLst>
      <p:ext uri="{BB962C8B-B14F-4D97-AF65-F5344CB8AC3E}">
        <p14:creationId xmlns:p14="http://schemas.microsoft.com/office/powerpoint/2010/main" val="3091785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516435"/>
            <a:ext cx="7488832" cy="5008909"/>
          </a:xfrm>
        </p:spPr>
        <p:txBody>
          <a:bodyPr>
            <a:normAutofit lnSpcReduction="10000"/>
          </a:bodyPr>
          <a:lstStyle/>
          <a:p>
            <a:pPr>
              <a:buFont typeface="+mj-lt"/>
              <a:buAutoNum type="arabicPeriod"/>
            </a:pPr>
            <a:r>
              <a:rPr lang="en-US" sz="2400" dirty="0">
                <a:solidFill>
                  <a:schemeClr val="accent1">
                    <a:lumMod val="75000"/>
                  </a:schemeClr>
                </a:solidFill>
                <a:latin typeface="Tw Cen MT" panose="020B0602020104020603" pitchFamily="34" charset="0"/>
                <a:ea typeface="Verdana" panose="020B0604030504040204" pitchFamily="34" charset="0"/>
                <a:cs typeface="Times New Roman" panose="02020603050405020304" pitchFamily="18" charset="0"/>
              </a:rPr>
              <a:t>Quiz</a:t>
            </a:r>
          </a:p>
          <a:p>
            <a:pPr>
              <a:buFont typeface="+mj-lt"/>
              <a:buAutoNum type="arabicPeriod"/>
            </a:pPr>
            <a:r>
              <a:rPr lang="en-US" sz="2400" dirty="0">
                <a:solidFill>
                  <a:schemeClr val="accent1">
                    <a:lumMod val="75000"/>
                  </a:schemeClr>
                </a:solidFill>
                <a:latin typeface="Tw Cen MT" panose="020B0602020104020603" pitchFamily="34" charset="0"/>
                <a:ea typeface="Verdana" panose="020B0604030504040204" pitchFamily="34" charset="0"/>
                <a:cs typeface="Times New Roman" panose="02020603050405020304" pitchFamily="18" charset="0"/>
              </a:rPr>
              <a:t>Assumptions in parametric statistics</a:t>
            </a:r>
          </a:p>
          <a:p>
            <a:pPr marL="800100" lvl="1" indent="-342900">
              <a:buFont typeface="+mj-lt"/>
              <a:buAutoNum type="alphaUcPeriod"/>
            </a:pPr>
            <a:r>
              <a:rPr lang="en-US" sz="1600" dirty="0">
                <a:solidFill>
                  <a:schemeClr val="bg2">
                    <a:lumMod val="50000"/>
                  </a:schemeClr>
                </a:solidFill>
                <a:latin typeface="Tw Cen MT" panose="020B0602020104020603" pitchFamily="34" charset="0"/>
                <a:ea typeface="Verdana" panose="020B0604030504040204" pitchFamily="34" charset="0"/>
                <a:cs typeface="Times New Roman" panose="02020603050405020304" pitchFamily="18" charset="0"/>
              </a:rPr>
              <a:t>Importance of assumptions</a:t>
            </a:r>
          </a:p>
          <a:p>
            <a:pPr marL="800100" lvl="1" indent="-342900">
              <a:buFont typeface="+mj-lt"/>
              <a:buAutoNum type="alphaUcPeriod"/>
            </a:pPr>
            <a:r>
              <a:rPr lang="en-US" sz="1600" dirty="0">
                <a:solidFill>
                  <a:schemeClr val="bg2">
                    <a:lumMod val="50000"/>
                  </a:schemeClr>
                </a:solidFill>
                <a:latin typeface="Tw Cen MT" panose="020B0602020104020603" pitchFamily="34" charset="0"/>
                <a:ea typeface="Verdana" panose="020B0604030504040204" pitchFamily="34" charset="0"/>
                <a:cs typeface="Times New Roman" panose="02020603050405020304" pitchFamily="18" charset="0"/>
              </a:rPr>
              <a:t>Checking assumptions</a:t>
            </a:r>
          </a:p>
          <a:p>
            <a:pPr marL="800100" lvl="1" indent="-342900">
              <a:buFont typeface="+mj-lt"/>
              <a:buAutoNum type="alphaUcPeriod"/>
            </a:pPr>
            <a:r>
              <a:rPr lang="en-US" sz="1600" dirty="0">
                <a:solidFill>
                  <a:schemeClr val="bg2">
                    <a:lumMod val="50000"/>
                  </a:schemeClr>
                </a:solidFill>
                <a:latin typeface="Tw Cen MT" panose="020B0602020104020603" pitchFamily="34" charset="0"/>
                <a:ea typeface="Verdana" panose="020B0604030504040204" pitchFamily="34" charset="0"/>
                <a:cs typeface="Times New Roman" panose="02020603050405020304" pitchFamily="18" charset="0"/>
              </a:rPr>
              <a:t>Problems with testing assumptions</a:t>
            </a:r>
          </a:p>
          <a:p>
            <a:pPr>
              <a:buFont typeface="+mj-lt"/>
              <a:buAutoNum type="arabicPeriod"/>
            </a:pPr>
            <a:r>
              <a:rPr lang="en-US" sz="2400" dirty="0">
                <a:solidFill>
                  <a:schemeClr val="accent1">
                    <a:lumMod val="75000"/>
                  </a:schemeClr>
                </a:solidFill>
                <a:latin typeface="Tw Cen MT" panose="020B0602020104020603" pitchFamily="34" charset="0"/>
                <a:ea typeface="Verdana" panose="020B0604030504040204" pitchFamily="34" charset="0"/>
                <a:cs typeface="Times New Roman" panose="02020603050405020304" pitchFamily="18" charset="0"/>
              </a:rPr>
              <a:t>Introduction to non-parametric statistics</a:t>
            </a:r>
          </a:p>
          <a:p>
            <a:pPr marL="800100" lvl="1" indent="-342900">
              <a:buFont typeface="+mj-lt"/>
              <a:buAutoNum type="alphaUcPeriod"/>
            </a:pPr>
            <a:r>
              <a:rPr lang="en-US" sz="1600" dirty="0">
                <a:solidFill>
                  <a:schemeClr val="bg2">
                    <a:lumMod val="50000"/>
                  </a:schemeClr>
                </a:solidFill>
                <a:latin typeface="Tw Cen MT" panose="020B0602020104020603" pitchFamily="34" charset="0"/>
                <a:ea typeface="Verdana" panose="020B0604030504040204" pitchFamily="34" charset="0"/>
                <a:cs typeface="Times New Roman" panose="02020603050405020304" pitchFamily="18" charset="0"/>
              </a:rPr>
              <a:t>Terminology</a:t>
            </a:r>
          </a:p>
          <a:p>
            <a:pPr marL="800100" lvl="1" indent="-342900">
              <a:buFont typeface="+mj-lt"/>
              <a:buAutoNum type="alphaUcPeriod"/>
            </a:pPr>
            <a:r>
              <a:rPr lang="en-US" sz="1600" dirty="0">
                <a:solidFill>
                  <a:schemeClr val="bg2">
                    <a:lumMod val="50000"/>
                  </a:schemeClr>
                </a:solidFill>
                <a:latin typeface="Tw Cen MT" panose="020B0602020104020603" pitchFamily="34" charset="0"/>
                <a:ea typeface="Verdana" panose="020B0604030504040204" pitchFamily="34" charset="0"/>
                <a:cs typeface="Times New Roman" panose="02020603050405020304" pitchFamily="18" charset="0"/>
              </a:rPr>
              <a:t>Rank-based tests</a:t>
            </a:r>
          </a:p>
          <a:p>
            <a:pPr>
              <a:buFont typeface="+mj-lt"/>
              <a:buAutoNum type="arabicPeriod"/>
            </a:pPr>
            <a:r>
              <a:rPr lang="en-US" sz="2400" dirty="0">
                <a:solidFill>
                  <a:schemeClr val="accent1">
                    <a:lumMod val="75000"/>
                  </a:schemeClr>
                </a:solidFill>
                <a:latin typeface="Tw Cen MT" panose="020B0602020104020603" pitchFamily="34" charset="0"/>
                <a:ea typeface="Verdana" panose="020B0604030504040204" pitchFamily="34" charset="0"/>
                <a:cs typeface="Times New Roman" panose="02020603050405020304" pitchFamily="18" charset="0"/>
              </a:rPr>
              <a:t>Permutation tests</a:t>
            </a:r>
          </a:p>
          <a:p>
            <a:pPr marL="800100" lvl="1" indent="-342900">
              <a:buFont typeface="+mj-lt"/>
              <a:buAutoNum type="alphaUcPeriod"/>
            </a:pPr>
            <a:r>
              <a:rPr lang="en-US" sz="1600" dirty="0">
                <a:solidFill>
                  <a:schemeClr val="bg2">
                    <a:lumMod val="50000"/>
                  </a:schemeClr>
                </a:solidFill>
                <a:latin typeface="Tw Cen MT" panose="020B0602020104020603" pitchFamily="34" charset="0"/>
                <a:ea typeface="Verdana" panose="020B0604030504040204" pitchFamily="34" charset="0"/>
                <a:cs typeface="Times New Roman" panose="02020603050405020304" pitchFamily="18" charset="0"/>
              </a:rPr>
              <a:t>Telepathy</a:t>
            </a:r>
          </a:p>
          <a:p>
            <a:pPr marL="800100" lvl="1" indent="-342900">
              <a:buFont typeface="+mj-lt"/>
              <a:buAutoNum type="alphaUcPeriod"/>
            </a:pPr>
            <a:r>
              <a:rPr lang="en-US" sz="1600" dirty="0">
                <a:solidFill>
                  <a:schemeClr val="bg2">
                    <a:lumMod val="50000"/>
                  </a:schemeClr>
                </a:solidFill>
                <a:latin typeface="Tw Cen MT" panose="020B0602020104020603" pitchFamily="34" charset="0"/>
                <a:ea typeface="Verdana" panose="020B0604030504040204" pitchFamily="34" charset="0"/>
                <a:cs typeface="Times New Roman" panose="02020603050405020304" pitchFamily="18" charset="0"/>
              </a:rPr>
              <a:t>Exact and approximate tests</a:t>
            </a:r>
          </a:p>
          <a:p>
            <a:pPr marL="800100" lvl="1" indent="-342900">
              <a:buFont typeface="+mj-lt"/>
              <a:buAutoNum type="alphaUcPeriod"/>
            </a:pPr>
            <a:r>
              <a:rPr lang="en-US" sz="1600" dirty="0">
                <a:solidFill>
                  <a:schemeClr val="bg2">
                    <a:lumMod val="50000"/>
                  </a:schemeClr>
                </a:solidFill>
                <a:latin typeface="Tw Cen MT" panose="020B0602020104020603" pitchFamily="34" charset="0"/>
                <a:ea typeface="Verdana" panose="020B0604030504040204" pitchFamily="34" charset="0"/>
                <a:cs typeface="Times New Roman" panose="02020603050405020304" pitchFamily="18" charset="0"/>
              </a:rPr>
              <a:t>General regression permutations</a:t>
            </a:r>
          </a:p>
          <a:p>
            <a:pPr marL="800100" lvl="1" indent="-342900">
              <a:buFont typeface="+mj-lt"/>
              <a:buAutoNum type="alphaUcPeriod"/>
            </a:pPr>
            <a:r>
              <a:rPr lang="en-US" sz="1600" dirty="0">
                <a:solidFill>
                  <a:schemeClr val="bg2">
                    <a:lumMod val="50000"/>
                  </a:schemeClr>
                </a:solidFill>
                <a:latin typeface="Tw Cen MT" panose="020B0602020104020603" pitchFamily="34" charset="0"/>
                <a:ea typeface="Verdana" panose="020B0604030504040204" pitchFamily="34" charset="0"/>
                <a:cs typeface="Times New Roman" panose="02020603050405020304" pitchFamily="18" charset="0"/>
              </a:rPr>
              <a:t>Component selection in PCA</a:t>
            </a:r>
          </a:p>
          <a:p>
            <a:pPr marL="400050">
              <a:buFont typeface="+mj-lt"/>
              <a:buAutoNum type="arabicPeriod"/>
            </a:pPr>
            <a:r>
              <a:rPr lang="en-US" sz="2400" dirty="0">
                <a:solidFill>
                  <a:schemeClr val="accent1">
                    <a:lumMod val="75000"/>
                  </a:schemeClr>
                </a:solidFill>
                <a:latin typeface="Tw Cen MT" panose="020B0602020104020603" pitchFamily="34" charset="0"/>
                <a:ea typeface="Verdana" panose="020B0604030504040204" pitchFamily="34" charset="0"/>
                <a:cs typeface="Times New Roman" panose="02020603050405020304" pitchFamily="18" charset="0"/>
              </a:rPr>
              <a:t>Bootstrap tests</a:t>
            </a:r>
          </a:p>
          <a:p>
            <a:pPr marL="400050">
              <a:buFont typeface="+mj-lt"/>
              <a:buAutoNum type="arabicPeriod"/>
            </a:pPr>
            <a:r>
              <a:rPr lang="en-US" sz="2400" dirty="0">
                <a:solidFill>
                  <a:schemeClr val="accent1">
                    <a:lumMod val="75000"/>
                  </a:schemeClr>
                </a:solidFill>
                <a:latin typeface="Tw Cen MT" panose="020B0602020104020603" pitchFamily="34" charset="0"/>
                <a:ea typeface="Verdana" panose="020B0604030504040204" pitchFamily="34" charset="0"/>
                <a:cs typeface="Times New Roman" panose="02020603050405020304" pitchFamily="18" charset="0"/>
              </a:rPr>
              <a:t>Tips and conclusions</a:t>
            </a:r>
          </a:p>
          <a:p>
            <a:pPr marL="0" indent="0">
              <a:buNone/>
            </a:pPr>
            <a:endParaRPr lang="en-US" dirty="0">
              <a:latin typeface="Tw Cen MT" panose="020B0602020104020603" pitchFamily="34" charset="0"/>
              <a:cs typeface="Times New Roman" panose="02020603050405020304" pitchFamily="18" charset="0"/>
            </a:endParaRPr>
          </a:p>
          <a:p>
            <a:pPr marL="0" indent="0">
              <a:buNone/>
            </a:pPr>
            <a:endParaRPr lang="en-US" dirty="0">
              <a:latin typeface="Tw Cen MT" panose="020B0602020104020603" pitchFamily="34" charset="0"/>
              <a:cs typeface="Times New Roman" panose="02020603050405020304" pitchFamily="18" charset="0"/>
            </a:endParaRPr>
          </a:p>
          <a:p>
            <a:endParaRPr lang="en-US" dirty="0">
              <a:latin typeface="Tw Cen MT" panose="020B0602020104020603" pitchFamily="34" charset="0"/>
              <a:cs typeface="Times New Roman" panose="02020603050405020304" pitchFamily="18" charset="0"/>
            </a:endParaRPr>
          </a:p>
          <a:p>
            <a:endParaRPr lang="fr-CH" dirty="0">
              <a:latin typeface="Tw Cen MT" panose="020B0602020104020603"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6F715B5-E74F-4E37-B07F-2BE52C2789D9}"/>
              </a:ext>
            </a:extLst>
          </p:cNvPr>
          <p:cNvSpPr txBox="1"/>
          <p:nvPr/>
        </p:nvSpPr>
        <p:spPr>
          <a:xfrm>
            <a:off x="335361" y="292297"/>
            <a:ext cx="597666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Contents</a:t>
            </a:r>
            <a:endParaRPr lang="en-GB" sz="3200">
              <a:solidFill>
                <a:schemeClr val="tx2">
                  <a:lumMod val="75000"/>
                </a:schemeClr>
              </a:solidFill>
              <a:latin typeface="Tw Cen MT" panose="020B0602020104020603" pitchFamily="34" charset="0"/>
            </a:endParaRPr>
          </a:p>
        </p:txBody>
      </p:sp>
      <p:cxnSp>
        <p:nvCxnSpPr>
          <p:cNvPr id="7" name="Straight Connector 6">
            <a:extLst>
              <a:ext uri="{FF2B5EF4-FFF2-40B4-BE49-F238E27FC236}">
                <a16:creationId xmlns:a16="http://schemas.microsoft.com/office/drawing/2014/main" id="{526B59DC-56E4-4C96-B773-CD10B71DC35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164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fontScale="92500"/>
          </a:bodyPr>
          <a:lstStyle/>
          <a:p>
            <a:r>
              <a:rPr lang="en-US" sz="1600">
                <a:latin typeface="Calibri Light" panose="020F0302020204030204" pitchFamily="34" charset="0"/>
                <a:cs typeface="Calibri Light" panose="020F0302020204030204" pitchFamily="34" charset="0"/>
              </a:rPr>
              <a:t>An important concept in non-parametric data analysis is asymptotic relative efficiency (ARE). For a two-group comparison of means, we consider the alternative hypothesis as a non-zero difference of the two means </a:t>
            </a:r>
            <a:r>
              <a:rPr lang="el-GR" sz="1600">
                <a:latin typeface="Calibri Light" panose="020F0302020204030204" pitchFamily="34" charset="0"/>
                <a:cs typeface="Calibri Light" panose="020F0302020204030204" pitchFamily="34" charset="0"/>
              </a:rPr>
              <a:t>Δ</a:t>
            </a:r>
            <a:r>
              <a:rPr lang="en-US" sz="1600">
                <a:latin typeface="Calibri Light" panose="020F0302020204030204" pitchFamily="34" charset="0"/>
                <a:cs typeface="Calibri Light" panose="020F0302020204030204" pitchFamily="34" charset="0"/>
              </a:rPr>
              <a:t>, with </a:t>
            </a:r>
            <a:r>
              <a:rPr lang="el-GR" sz="1600">
                <a:latin typeface="Calibri Light" panose="020F0302020204030204" pitchFamily="34" charset="0"/>
                <a:cs typeface="Calibri Light" panose="020F0302020204030204" pitchFamily="34" charset="0"/>
              </a:rPr>
              <a:t>Δ</a:t>
            </a:r>
            <a:r>
              <a:rPr lang="en-US" sz="1600">
                <a:latin typeface="Calibri Light" panose="020F0302020204030204" pitchFamily="34" charset="0"/>
                <a:cs typeface="Calibri Light" panose="020F0302020204030204" pitchFamily="34" charset="0"/>
              </a:rPr>
              <a:t> &gt; 0. </a:t>
            </a:r>
            <a:r>
              <a:rPr lang="en-US" sz="1600" i="1">
                <a:latin typeface="Calibri Light" panose="020F0302020204030204" pitchFamily="34" charset="0"/>
                <a:cs typeface="Calibri Light" panose="020F0302020204030204" pitchFamily="34" charset="0"/>
              </a:rPr>
              <a:t>N</a:t>
            </a:r>
            <a:r>
              <a:rPr lang="en-US" sz="1600" i="1" baseline="-25000">
                <a:latin typeface="Calibri Light" panose="020F0302020204030204" pitchFamily="34" charset="0"/>
                <a:cs typeface="Calibri Light" panose="020F0302020204030204" pitchFamily="34" charset="0"/>
              </a:rPr>
              <a:t>t</a:t>
            </a:r>
            <a:r>
              <a:rPr lang="en-US" sz="1600">
                <a:latin typeface="Calibri Light" panose="020F0302020204030204" pitchFamily="34" charset="0"/>
                <a:cs typeface="Calibri Light" panose="020F0302020204030204" pitchFamily="34" charset="0"/>
              </a:rPr>
              <a:t> is the sample size used by the independent samples </a:t>
            </a:r>
            <a:r>
              <a:rPr lang="en-US" sz="1600" i="1">
                <a:latin typeface="Calibri Light" panose="020F0302020204030204" pitchFamily="34" charset="0"/>
                <a:cs typeface="Calibri Light" panose="020F0302020204030204" pitchFamily="34" charset="0"/>
              </a:rPr>
              <a:t>t</a:t>
            </a:r>
            <a:r>
              <a:rPr lang="en-US" sz="1600">
                <a:latin typeface="Calibri Light" panose="020F0302020204030204" pitchFamily="34" charset="0"/>
                <a:cs typeface="Calibri Light" panose="020F0302020204030204" pitchFamily="34" charset="0"/>
              </a:rPr>
              <a:t>-test, and </a:t>
            </a:r>
            <a:r>
              <a:rPr lang="en-US" sz="1600" i="1">
                <a:latin typeface="Calibri Light" panose="020F0302020204030204" pitchFamily="34" charset="0"/>
                <a:cs typeface="Calibri Light" panose="020F0302020204030204" pitchFamily="34" charset="0"/>
              </a:rPr>
              <a:t>N</a:t>
            </a:r>
            <a:r>
              <a:rPr lang="en-US" sz="1600" i="1" baseline="-25000">
                <a:latin typeface="Calibri Light" panose="020F0302020204030204" pitchFamily="34" charset="0"/>
                <a:cs typeface="Calibri Light" panose="020F0302020204030204" pitchFamily="34" charset="0"/>
              </a:rPr>
              <a:t>w</a:t>
            </a:r>
            <a:r>
              <a:rPr lang="en-US" sz="1600">
                <a:latin typeface="Calibri Light" panose="020F0302020204030204" pitchFamily="34" charset="0"/>
                <a:cs typeface="Calibri Light" panose="020F0302020204030204" pitchFamily="34" charset="0"/>
              </a:rPr>
              <a:t> by the Mann-Whitney </a:t>
            </a:r>
            <a:r>
              <a:rPr lang="en-US" sz="1600" i="1">
                <a:latin typeface="Calibri Light" panose="020F0302020204030204" pitchFamily="34" charset="0"/>
                <a:cs typeface="Calibri Light" panose="020F0302020204030204" pitchFamily="34" charset="0"/>
              </a:rPr>
              <a:t>U</a:t>
            </a:r>
            <a:r>
              <a:rPr lang="en-US" sz="1600">
                <a:latin typeface="Calibri Light" panose="020F0302020204030204" pitchFamily="34" charset="0"/>
                <a:cs typeface="Calibri Light" panose="020F0302020204030204" pitchFamily="34" charset="0"/>
              </a:rPr>
              <a:t> (MWU) test.</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As </a:t>
            </a:r>
            <a:r>
              <a:rPr lang="el-GR" sz="1600">
                <a:latin typeface="Calibri Light" panose="020F0302020204030204" pitchFamily="34" charset="0"/>
                <a:cs typeface="Calibri Light" panose="020F0302020204030204" pitchFamily="34" charset="0"/>
              </a:rPr>
              <a:t>Δ </a:t>
            </a:r>
            <a:r>
              <a:rPr lang="en-US" sz="1600">
                <a:latin typeface="Calibri Light" panose="020F0302020204030204" pitchFamily="34" charset="0"/>
                <a:cs typeface="Calibri Light" panose="020F0302020204030204" pitchFamily="34" charset="0"/>
              </a:rPr>
              <a:t>approaches 0, both tests still have power to detect this difference as long as </a:t>
            </a:r>
            <a:r>
              <a:rPr lang="en-US" sz="1600" i="1">
                <a:latin typeface="Calibri Light" panose="020F0302020204030204" pitchFamily="34" charset="0"/>
                <a:cs typeface="Calibri Light" panose="020F0302020204030204" pitchFamily="34" charset="0"/>
              </a:rPr>
              <a:t>N</a:t>
            </a:r>
            <a:r>
              <a:rPr lang="en-US" sz="1600" i="1" baseline="-25000">
                <a:latin typeface="Calibri Light" panose="020F0302020204030204" pitchFamily="34" charset="0"/>
                <a:cs typeface="Calibri Light" panose="020F0302020204030204" pitchFamily="34" charset="0"/>
              </a:rPr>
              <a:t>t</a:t>
            </a:r>
            <a:r>
              <a:rPr lang="en-US" sz="1600">
                <a:latin typeface="Calibri Light" panose="020F0302020204030204" pitchFamily="34" charset="0"/>
                <a:cs typeface="Calibri Light" panose="020F0302020204030204" pitchFamily="34" charset="0"/>
              </a:rPr>
              <a:t> and </a:t>
            </a:r>
            <a:r>
              <a:rPr lang="en-US" sz="1600" i="1">
                <a:latin typeface="Calibri Light" panose="020F0302020204030204" pitchFamily="34" charset="0"/>
                <a:cs typeface="Calibri Light" panose="020F0302020204030204" pitchFamily="34" charset="0"/>
              </a:rPr>
              <a:t>N</a:t>
            </a:r>
            <a:r>
              <a:rPr lang="en-US" sz="1600" i="1" baseline="-25000">
                <a:latin typeface="Calibri Light" panose="020F0302020204030204" pitchFamily="34" charset="0"/>
                <a:cs typeface="Calibri Light" panose="020F0302020204030204" pitchFamily="34" charset="0"/>
              </a:rPr>
              <a:t>w</a:t>
            </a:r>
            <a:r>
              <a:rPr lang="en-US" sz="1600">
                <a:latin typeface="Calibri Light" panose="020F0302020204030204" pitchFamily="34" charset="0"/>
                <a:cs typeface="Calibri Light" panose="020F0302020204030204" pitchFamily="34" charset="0"/>
              </a:rPr>
              <a:t> increase to infinity. Under these conditions, the asymptotic relative efficiency of the MWU test to the </a:t>
            </a:r>
            <a:r>
              <a:rPr lang="en-US" sz="1600" i="1">
                <a:latin typeface="Calibri Light" panose="020F0302020204030204" pitchFamily="34" charset="0"/>
                <a:cs typeface="Calibri Light" panose="020F0302020204030204" pitchFamily="34" charset="0"/>
              </a:rPr>
              <a:t>t</a:t>
            </a:r>
            <a:r>
              <a:rPr lang="en-US" sz="1600">
                <a:latin typeface="Calibri Light" panose="020F0302020204030204" pitchFamily="34" charset="0"/>
                <a:cs typeface="Calibri Light" panose="020F0302020204030204" pitchFamily="34" charset="0"/>
              </a:rPr>
              <a:t>-test is the limiting value of </a:t>
            </a:r>
            <a:r>
              <a:rPr lang="en-US" sz="1600" i="1">
                <a:latin typeface="Calibri Light" panose="020F0302020204030204" pitchFamily="34" charset="0"/>
                <a:cs typeface="Calibri Light" panose="020F0302020204030204" pitchFamily="34" charset="0"/>
              </a:rPr>
              <a:t>Nt</a:t>
            </a:r>
            <a:r>
              <a:rPr lang="en-US" sz="1600">
                <a:latin typeface="Calibri Light" panose="020F0302020204030204" pitchFamily="34" charset="0"/>
                <a:cs typeface="Calibri Light" panose="020F0302020204030204" pitchFamily="34" charset="0"/>
              </a:rPr>
              <a:t>/</a:t>
            </a:r>
            <a:r>
              <a:rPr lang="en-US" sz="1600" i="1">
                <a:latin typeface="Calibri Light" panose="020F0302020204030204" pitchFamily="34" charset="0"/>
                <a:cs typeface="Calibri Light" panose="020F0302020204030204" pitchFamily="34" charset="0"/>
              </a:rPr>
              <a:t>N</a:t>
            </a:r>
            <a:r>
              <a:rPr lang="en-US" sz="1600" i="1" baseline="-25000">
                <a:latin typeface="Calibri Light" panose="020F0302020204030204" pitchFamily="34" charset="0"/>
                <a:cs typeface="Calibri Light" panose="020F0302020204030204" pitchFamily="34" charset="0"/>
              </a:rPr>
              <a:t>W</a:t>
            </a:r>
            <a:r>
              <a:rPr lang="en-US" sz="1600">
                <a:latin typeface="Calibri Light" panose="020F0302020204030204" pitchFamily="34" charset="0"/>
                <a:cs typeface="Calibri Light" panose="020F0302020204030204" pitchFamily="34" charset="0"/>
              </a:rPr>
              <a:t> so that both tests have the same power. We can calculate the ARE under different data distributions:</a:t>
            </a:r>
          </a:p>
          <a:p>
            <a:pPr marL="0" indent="0">
              <a:buNone/>
            </a:pPr>
            <a:endParaRPr lang="en-US" sz="1600">
              <a:latin typeface="Calibri Light" panose="020F0302020204030204" pitchFamily="34" charset="0"/>
              <a:cs typeface="Calibri Light" panose="020F0302020204030204" pitchFamily="34" charset="0"/>
            </a:endParaRPr>
          </a:p>
          <a:p>
            <a:pPr marL="0" indent="0">
              <a:buNone/>
            </a:pPr>
            <a:endParaRPr lang="en-US" sz="1600">
              <a:latin typeface="Calibri Light" panose="020F0302020204030204" pitchFamily="34" charset="0"/>
              <a:cs typeface="Calibri Light" panose="020F0302020204030204" pitchFamily="34" charset="0"/>
            </a:endParaRPr>
          </a:p>
          <a:p>
            <a:pPr marL="0" indent="0">
              <a:buNone/>
            </a:pPr>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This means that the </a:t>
            </a:r>
            <a:r>
              <a:rPr lang="en-US" sz="1600" i="1">
                <a:latin typeface="Calibri Light" panose="020F0302020204030204" pitchFamily="34" charset="0"/>
                <a:cs typeface="Calibri Light" panose="020F0302020204030204" pitchFamily="34" charset="0"/>
              </a:rPr>
              <a:t>t</a:t>
            </a:r>
            <a:r>
              <a:rPr lang="en-US" sz="1600">
                <a:latin typeface="Calibri Light" panose="020F0302020204030204" pitchFamily="34" charset="0"/>
                <a:cs typeface="Calibri Light" panose="020F0302020204030204" pitchFamily="34" charset="0"/>
              </a:rPr>
              <a:t>-test needs, e.g., three times as much data as the MWU test to detect the same difference when the data are exponentially distributed. In fact, the </a:t>
            </a:r>
            <a:r>
              <a:rPr lang="en-US" sz="1600" i="1">
                <a:latin typeface="Calibri Light" panose="020F0302020204030204" pitchFamily="34" charset="0"/>
                <a:cs typeface="Calibri Light" panose="020F0302020204030204" pitchFamily="34" charset="0"/>
              </a:rPr>
              <a:t>t</a:t>
            </a:r>
            <a:r>
              <a:rPr lang="en-US" sz="1600">
                <a:latin typeface="Calibri Light" panose="020F0302020204030204" pitchFamily="34" charset="0"/>
                <a:cs typeface="Calibri Light" panose="020F0302020204030204" pitchFamily="34" charset="0"/>
              </a:rPr>
              <a:t>-test is only more efficient than MWU when the data are truly normally distributed. This would suggest that non-parametric tests generally have superior properties over parametric ones…</a:t>
            </a:r>
            <a:endParaRPr lang="fr-CH" sz="16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Asymptotic relative efficiency (ARE)</a:t>
            </a:r>
            <a:endParaRPr lang="en-GB" sz="3200" dirty="0">
              <a:solidFill>
                <a:schemeClr val="tx2">
                  <a:lumMod val="75000"/>
                </a:schemeClr>
              </a:solidFill>
              <a:latin typeface="Tw Cen MT" panose="020B0602020104020603" pitchFamily="34" charset="0"/>
            </a:endParaRPr>
          </a:p>
        </p:txBody>
      </p:sp>
      <p:graphicFrame>
        <p:nvGraphicFramePr>
          <p:cNvPr id="2" name="Table 3">
            <a:extLst>
              <a:ext uri="{FF2B5EF4-FFF2-40B4-BE49-F238E27FC236}">
                <a16:creationId xmlns:a16="http://schemas.microsoft.com/office/drawing/2014/main" id="{7EFA84B9-763C-4357-B253-A2D8BB307225}"/>
              </a:ext>
            </a:extLst>
          </p:cNvPr>
          <p:cNvGraphicFramePr>
            <a:graphicFrameLocks noGrp="1"/>
          </p:cNvGraphicFramePr>
          <p:nvPr>
            <p:extLst>
              <p:ext uri="{D42A27DB-BD31-4B8C-83A1-F6EECF244321}">
                <p14:modId xmlns:p14="http://schemas.microsoft.com/office/powerpoint/2010/main" val="2674657592"/>
              </p:ext>
            </p:extLst>
          </p:nvPr>
        </p:nvGraphicFramePr>
        <p:xfrm>
          <a:off x="4496048" y="3501008"/>
          <a:ext cx="2623840" cy="1645920"/>
        </p:xfrm>
        <a:graphic>
          <a:graphicData uri="http://schemas.openxmlformats.org/drawingml/2006/table">
            <a:tbl>
              <a:tblPr firstRow="1" bandRow="1">
                <a:tableStyleId>{2D5ABB26-0587-4C30-8999-92F81FD0307C}</a:tableStyleId>
              </a:tblPr>
              <a:tblGrid>
                <a:gridCol w="1311920">
                  <a:extLst>
                    <a:ext uri="{9D8B030D-6E8A-4147-A177-3AD203B41FA5}">
                      <a16:colId xmlns:a16="http://schemas.microsoft.com/office/drawing/2014/main" val="3318418389"/>
                    </a:ext>
                  </a:extLst>
                </a:gridCol>
                <a:gridCol w="1311920">
                  <a:extLst>
                    <a:ext uri="{9D8B030D-6E8A-4147-A177-3AD203B41FA5}">
                      <a16:colId xmlns:a16="http://schemas.microsoft.com/office/drawing/2014/main" val="3503845958"/>
                    </a:ext>
                  </a:extLst>
                </a:gridCol>
              </a:tblGrid>
              <a:tr h="256795">
                <a:tc>
                  <a:txBody>
                    <a:bodyPr/>
                    <a:lstStyle/>
                    <a:p>
                      <a:r>
                        <a:rPr lang="en-US" sz="1200" b="1" dirty="0">
                          <a:latin typeface="Cambria Math" panose="02040503050406030204" pitchFamily="18" charset="0"/>
                          <a:ea typeface="Cambria Math" panose="02040503050406030204" pitchFamily="18" charset="0"/>
                          <a:cs typeface="Calibri Light" panose="020F0302020204030204" pitchFamily="34" charset="0"/>
                        </a:rPr>
                        <a:t>Distribution</a:t>
                      </a:r>
                      <a:endParaRPr lang="en-CH" sz="1200" b="1" dirty="0">
                        <a:latin typeface="Cambria Math" panose="02040503050406030204" pitchFamily="18" charset="0"/>
                        <a:ea typeface="Cambria Math" panose="02040503050406030204" pitchFamily="18" charset="0"/>
                        <a:cs typeface="Calibri Light" panose="020F03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a:latin typeface="Cambria Math" panose="02040503050406030204" pitchFamily="18" charset="0"/>
                          <a:ea typeface="Cambria Math" panose="02040503050406030204" pitchFamily="18" charset="0"/>
                          <a:cs typeface="Calibri Light" panose="020F0302020204030204" pitchFamily="34" charset="0"/>
                        </a:rPr>
                        <a:t>ARE (Nt/N</a:t>
                      </a:r>
                      <a:r>
                        <a:rPr lang="en-US" sz="1200" b="1" baseline="-25000">
                          <a:latin typeface="Cambria Math" panose="02040503050406030204" pitchFamily="18" charset="0"/>
                          <a:ea typeface="Cambria Math" panose="02040503050406030204" pitchFamily="18" charset="0"/>
                          <a:cs typeface="Calibri Light" panose="020F0302020204030204" pitchFamily="34" charset="0"/>
                        </a:rPr>
                        <a:t>W</a:t>
                      </a:r>
                      <a:r>
                        <a:rPr lang="en-US" sz="1200" b="1">
                          <a:latin typeface="Cambria Math" panose="02040503050406030204" pitchFamily="18" charset="0"/>
                          <a:ea typeface="Cambria Math" panose="02040503050406030204" pitchFamily="18" charset="0"/>
                          <a:cs typeface="Calibri Light" panose="020F0302020204030204" pitchFamily="34" charset="0"/>
                        </a:rPr>
                        <a:t>)</a:t>
                      </a:r>
                      <a:endParaRPr lang="en-CH" sz="1200" b="1">
                        <a:latin typeface="Cambria Math" panose="02040503050406030204" pitchFamily="18" charset="0"/>
                        <a:ea typeface="Cambria Math" panose="02040503050406030204" pitchFamily="18" charset="0"/>
                        <a:cs typeface="Calibri Light" panose="020F03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6436280"/>
                  </a:ext>
                </a:extLst>
              </a:tr>
              <a:tr h="256795">
                <a:tc>
                  <a:txBody>
                    <a:bodyPr/>
                    <a:lstStyle/>
                    <a:p>
                      <a:r>
                        <a:rPr lang="en-US" sz="1200">
                          <a:latin typeface="Cambria Math" panose="02040503050406030204" pitchFamily="18" charset="0"/>
                          <a:ea typeface="Cambria Math" panose="02040503050406030204" pitchFamily="18" charset="0"/>
                          <a:cs typeface="Calibri Light" panose="020F0302020204030204" pitchFamily="34" charset="0"/>
                        </a:rPr>
                        <a:t>Uniform</a:t>
                      </a:r>
                      <a:endParaRPr lang="en-CH" sz="1200">
                        <a:latin typeface="Cambria Math" panose="02040503050406030204" pitchFamily="18" charset="0"/>
                        <a:ea typeface="Cambria Math" panose="02040503050406030204" pitchFamily="18" charset="0"/>
                        <a:cs typeface="Calibri Light" panose="020F0302020204030204" pitchFamily="34" charset="0"/>
                      </a:endParaRPr>
                    </a:p>
                  </a:txBody>
                  <a:tcPr>
                    <a:lnT w="12700" cap="flat" cmpd="sng" algn="ctr">
                      <a:solidFill>
                        <a:schemeClr val="tx1"/>
                      </a:solidFill>
                      <a:prstDash val="solid"/>
                      <a:round/>
                      <a:headEnd type="none" w="med" len="med"/>
                      <a:tailEnd type="none" w="med" len="med"/>
                    </a:lnT>
                  </a:tcPr>
                </a:tc>
                <a:tc>
                  <a:txBody>
                    <a:bodyPr/>
                    <a:lstStyle/>
                    <a:p>
                      <a:r>
                        <a:rPr lang="en-US" sz="1200">
                          <a:latin typeface="Cambria Math" panose="02040503050406030204" pitchFamily="18" charset="0"/>
                          <a:ea typeface="Cambria Math" panose="02040503050406030204" pitchFamily="18" charset="0"/>
                          <a:cs typeface="Calibri Light" panose="020F0302020204030204" pitchFamily="34" charset="0"/>
                        </a:rPr>
                        <a:t>1.00</a:t>
                      </a:r>
                      <a:endParaRPr lang="en-CH" sz="1200">
                        <a:latin typeface="Cambria Math" panose="02040503050406030204" pitchFamily="18" charset="0"/>
                        <a:ea typeface="Cambria Math" panose="02040503050406030204" pitchFamily="18" charset="0"/>
                        <a:cs typeface="Calibri Light" panose="020F030202020403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61224286"/>
                  </a:ext>
                </a:extLst>
              </a:tr>
              <a:tr h="256795">
                <a:tc>
                  <a:txBody>
                    <a:bodyPr/>
                    <a:lstStyle/>
                    <a:p>
                      <a:r>
                        <a:rPr lang="en-US" sz="1200">
                          <a:latin typeface="Cambria Math" panose="02040503050406030204" pitchFamily="18" charset="0"/>
                          <a:ea typeface="Cambria Math" panose="02040503050406030204" pitchFamily="18" charset="0"/>
                          <a:cs typeface="Calibri Light" panose="020F0302020204030204" pitchFamily="34" charset="0"/>
                        </a:rPr>
                        <a:t>Normal</a:t>
                      </a:r>
                      <a:endParaRPr lang="en-CH" sz="1200">
                        <a:latin typeface="Cambria Math" panose="02040503050406030204" pitchFamily="18" charset="0"/>
                        <a:ea typeface="Cambria Math" panose="02040503050406030204" pitchFamily="18" charset="0"/>
                        <a:cs typeface="Calibri Light" panose="020F0302020204030204" pitchFamily="34" charset="0"/>
                      </a:endParaRPr>
                    </a:p>
                  </a:txBody>
                  <a:tcPr/>
                </a:tc>
                <a:tc>
                  <a:txBody>
                    <a:bodyPr/>
                    <a:lstStyle/>
                    <a:p>
                      <a:r>
                        <a:rPr lang="en-US" sz="1200">
                          <a:latin typeface="Cambria Math" panose="02040503050406030204" pitchFamily="18" charset="0"/>
                          <a:ea typeface="Cambria Math" panose="02040503050406030204" pitchFamily="18" charset="0"/>
                          <a:cs typeface="Calibri Light" panose="020F0302020204030204" pitchFamily="34" charset="0"/>
                        </a:rPr>
                        <a:t>0.95</a:t>
                      </a:r>
                      <a:endParaRPr lang="en-CH" sz="1200">
                        <a:latin typeface="Cambria Math" panose="02040503050406030204" pitchFamily="18" charset="0"/>
                        <a:ea typeface="Cambria Math" panose="02040503050406030204" pitchFamily="18" charset="0"/>
                        <a:cs typeface="Calibri Light" panose="020F0302020204030204" pitchFamily="34" charset="0"/>
                      </a:endParaRPr>
                    </a:p>
                  </a:txBody>
                  <a:tcPr/>
                </a:tc>
                <a:extLst>
                  <a:ext uri="{0D108BD9-81ED-4DB2-BD59-A6C34878D82A}">
                    <a16:rowId xmlns:a16="http://schemas.microsoft.com/office/drawing/2014/main" val="4099323386"/>
                  </a:ext>
                </a:extLst>
              </a:tr>
              <a:tr h="256795">
                <a:tc>
                  <a:txBody>
                    <a:bodyPr/>
                    <a:lstStyle/>
                    <a:p>
                      <a:r>
                        <a:rPr lang="en-US" sz="1200">
                          <a:latin typeface="Cambria Math" panose="02040503050406030204" pitchFamily="18" charset="0"/>
                          <a:ea typeface="Cambria Math" panose="02040503050406030204" pitchFamily="18" charset="0"/>
                          <a:cs typeface="Calibri Light" panose="020F0302020204030204" pitchFamily="34" charset="0"/>
                        </a:rPr>
                        <a:t>Laplace</a:t>
                      </a:r>
                      <a:endParaRPr lang="en-CH" sz="1200">
                        <a:latin typeface="Cambria Math" panose="02040503050406030204" pitchFamily="18" charset="0"/>
                        <a:ea typeface="Cambria Math" panose="02040503050406030204" pitchFamily="18" charset="0"/>
                        <a:cs typeface="Calibri Light" panose="020F0302020204030204" pitchFamily="34" charset="0"/>
                      </a:endParaRPr>
                    </a:p>
                  </a:txBody>
                  <a:tcPr/>
                </a:tc>
                <a:tc>
                  <a:txBody>
                    <a:bodyPr/>
                    <a:lstStyle/>
                    <a:p>
                      <a:r>
                        <a:rPr lang="en-US" sz="1200">
                          <a:latin typeface="Cambria Math" panose="02040503050406030204" pitchFamily="18" charset="0"/>
                          <a:ea typeface="Cambria Math" panose="02040503050406030204" pitchFamily="18" charset="0"/>
                          <a:cs typeface="Calibri Light" panose="020F0302020204030204" pitchFamily="34" charset="0"/>
                        </a:rPr>
                        <a:t>1.50</a:t>
                      </a:r>
                      <a:endParaRPr lang="en-CH" sz="1200">
                        <a:latin typeface="Cambria Math" panose="02040503050406030204" pitchFamily="18" charset="0"/>
                        <a:ea typeface="Cambria Math" panose="02040503050406030204" pitchFamily="18" charset="0"/>
                        <a:cs typeface="Calibri Light" panose="020F0302020204030204" pitchFamily="34" charset="0"/>
                      </a:endParaRPr>
                    </a:p>
                  </a:txBody>
                  <a:tcPr/>
                </a:tc>
                <a:extLst>
                  <a:ext uri="{0D108BD9-81ED-4DB2-BD59-A6C34878D82A}">
                    <a16:rowId xmlns:a16="http://schemas.microsoft.com/office/drawing/2014/main" val="1707198952"/>
                  </a:ext>
                </a:extLst>
              </a:tr>
              <a:tr h="256795">
                <a:tc>
                  <a:txBody>
                    <a:bodyPr/>
                    <a:lstStyle/>
                    <a:p>
                      <a:r>
                        <a:rPr lang="en-US" sz="1200">
                          <a:latin typeface="Cambria Math" panose="02040503050406030204" pitchFamily="18" charset="0"/>
                          <a:ea typeface="Cambria Math" panose="02040503050406030204" pitchFamily="18" charset="0"/>
                          <a:cs typeface="Calibri Light" panose="020F0302020204030204" pitchFamily="34" charset="0"/>
                        </a:rPr>
                        <a:t>Exponential</a:t>
                      </a:r>
                      <a:endParaRPr lang="en-CH" sz="1200">
                        <a:latin typeface="Cambria Math" panose="02040503050406030204" pitchFamily="18" charset="0"/>
                        <a:ea typeface="Cambria Math" panose="02040503050406030204" pitchFamily="18" charset="0"/>
                        <a:cs typeface="Calibri Light" panose="020F0302020204030204" pitchFamily="34" charset="0"/>
                      </a:endParaRPr>
                    </a:p>
                  </a:txBody>
                  <a:tcPr/>
                </a:tc>
                <a:tc>
                  <a:txBody>
                    <a:bodyPr/>
                    <a:lstStyle/>
                    <a:p>
                      <a:r>
                        <a:rPr lang="en-US" sz="1200">
                          <a:latin typeface="Cambria Math" panose="02040503050406030204" pitchFamily="18" charset="0"/>
                          <a:ea typeface="Cambria Math" panose="02040503050406030204" pitchFamily="18" charset="0"/>
                          <a:cs typeface="Calibri Light" panose="020F0302020204030204" pitchFamily="34" charset="0"/>
                        </a:rPr>
                        <a:t>3.00</a:t>
                      </a:r>
                      <a:endParaRPr lang="en-CH" sz="1200">
                        <a:latin typeface="Cambria Math" panose="02040503050406030204" pitchFamily="18" charset="0"/>
                        <a:ea typeface="Cambria Math" panose="02040503050406030204" pitchFamily="18" charset="0"/>
                        <a:cs typeface="Calibri Light" panose="020F0302020204030204" pitchFamily="34" charset="0"/>
                      </a:endParaRPr>
                    </a:p>
                  </a:txBody>
                  <a:tcPr/>
                </a:tc>
                <a:extLst>
                  <a:ext uri="{0D108BD9-81ED-4DB2-BD59-A6C34878D82A}">
                    <a16:rowId xmlns:a16="http://schemas.microsoft.com/office/drawing/2014/main" val="1835673143"/>
                  </a:ext>
                </a:extLst>
              </a:tr>
              <a:tr h="256795">
                <a:tc>
                  <a:txBody>
                    <a:bodyPr/>
                    <a:lstStyle/>
                    <a:p>
                      <a:r>
                        <a:rPr lang="en-US" sz="1200">
                          <a:latin typeface="Cambria Math" panose="02040503050406030204" pitchFamily="18" charset="0"/>
                          <a:ea typeface="Cambria Math" panose="02040503050406030204" pitchFamily="18" charset="0"/>
                          <a:cs typeface="Calibri Light" panose="020F0302020204030204" pitchFamily="34" charset="0"/>
                        </a:rPr>
                        <a:t>Cauchy</a:t>
                      </a:r>
                      <a:endParaRPr lang="en-CH" sz="1200">
                        <a:latin typeface="Cambria Math" panose="02040503050406030204" pitchFamily="18" charset="0"/>
                        <a:ea typeface="Cambria Math" panose="02040503050406030204" pitchFamily="18" charset="0"/>
                        <a:cs typeface="Calibri Light" panose="020F0302020204030204" pitchFamily="34" charset="0"/>
                      </a:endParaRPr>
                    </a:p>
                  </a:txBody>
                  <a:tcPr>
                    <a:lnB w="12700" cap="flat" cmpd="sng" algn="ctr">
                      <a:solidFill>
                        <a:schemeClr val="tx1"/>
                      </a:solidFill>
                      <a:prstDash val="solid"/>
                      <a:round/>
                      <a:headEnd type="none" w="med" len="med"/>
                      <a:tailEnd type="none" w="med" len="med"/>
                    </a:lnB>
                  </a:tcPr>
                </a:tc>
                <a:tc>
                  <a:txBody>
                    <a:bodyPr/>
                    <a:lstStyle/>
                    <a:p>
                      <a:r>
                        <a:rPr lang="en-CH" sz="1200" dirty="0">
                          <a:latin typeface="Cambria Math" panose="02040503050406030204" pitchFamily="18" charset="0"/>
                          <a:ea typeface="Cambria Math" panose="02040503050406030204" pitchFamily="18" charset="0"/>
                          <a:cs typeface="Calibri Light" panose="020F0302020204030204" pitchFamily="34" charset="0"/>
                        </a:rPr>
                        <a:t>∞</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9291303"/>
                  </a:ext>
                </a:extLst>
              </a:tr>
            </a:tbl>
          </a:graphicData>
        </a:graphic>
      </p:graphicFrame>
    </p:spTree>
    <p:extLst>
      <p:ext uri="{BB962C8B-B14F-4D97-AF65-F5344CB8AC3E}">
        <p14:creationId xmlns:p14="http://schemas.microsoft.com/office/powerpoint/2010/main" val="2829640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21</a:t>
            </a:fld>
            <a:endParaRPr lang="en-GB"/>
          </a:p>
        </p:txBody>
      </p:sp>
      <p:pic>
        <p:nvPicPr>
          <p:cNvPr id="8" name="Picture 7">
            <a:extLst>
              <a:ext uri="{FF2B5EF4-FFF2-40B4-BE49-F238E27FC236}">
                <a16:creationId xmlns:a16="http://schemas.microsoft.com/office/drawing/2014/main" id="{E3307D38-C66E-F827-A027-397EFD7B5A4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87688" y="836712"/>
            <a:ext cx="5616624" cy="5616624"/>
          </a:xfrm>
          <a:prstGeom prst="rect">
            <a:avLst/>
          </a:prstGeom>
        </p:spPr>
      </p:pic>
      <p:sp>
        <p:nvSpPr>
          <p:cNvPr id="9" name="TextBox 8">
            <a:extLst>
              <a:ext uri="{FF2B5EF4-FFF2-40B4-BE49-F238E27FC236}">
                <a16:creationId xmlns:a16="http://schemas.microsoft.com/office/drawing/2014/main" id="{2FA062F5-3CF3-DDA6-2F80-FA38610712B1}"/>
              </a:ext>
            </a:extLst>
          </p:cNvPr>
          <p:cNvSpPr txBox="1"/>
          <p:nvPr/>
        </p:nvSpPr>
        <p:spPr>
          <a:xfrm>
            <a:off x="4157831" y="260648"/>
            <a:ext cx="3876382" cy="400110"/>
          </a:xfrm>
          <a:prstGeom prst="rect">
            <a:avLst/>
          </a:prstGeom>
          <a:noFill/>
        </p:spPr>
        <p:txBody>
          <a:bodyPr wrap="none" rtlCol="0">
            <a:spAutoFit/>
          </a:bodyPr>
          <a:lstStyle/>
          <a:p>
            <a:pPr algn="ctr"/>
            <a:r>
              <a:rPr lang="en-US" sz="2000" b="1">
                <a:solidFill>
                  <a:schemeClr val="accent1">
                    <a:lumMod val="75000"/>
                  </a:schemeClr>
                </a:solidFill>
                <a:latin typeface="Century Gothic" panose="020B0502020202020204" pitchFamily="34" charset="0"/>
                <a:ea typeface="Verdana" panose="020B0604030504040204" pitchFamily="34" charset="0"/>
                <a:cs typeface="Calibri Light" panose="020F0302020204030204" pitchFamily="34" charset="0"/>
              </a:rPr>
              <a:t>Asymptotic relative efficiency</a:t>
            </a:r>
            <a:endParaRPr lang="en-GB" sz="2000" b="1">
              <a:solidFill>
                <a:schemeClr val="accent1">
                  <a:lumMod val="75000"/>
                </a:schemeClr>
              </a:solidFill>
              <a:latin typeface="Century Gothic" panose="020B0502020202020204" pitchFamily="34" charset="0"/>
              <a:ea typeface="Verdana" panose="020B0604030504040204" pitchFamily="34" charset="0"/>
              <a:cs typeface="Calibri Light" panose="020F0302020204030204" pitchFamily="34" charset="0"/>
            </a:endParaRPr>
          </a:p>
        </p:txBody>
      </p:sp>
    </p:spTree>
    <p:extLst>
      <p:ext uri="{BB962C8B-B14F-4D97-AF65-F5344CB8AC3E}">
        <p14:creationId xmlns:p14="http://schemas.microsoft.com/office/powerpoint/2010/main" val="1346790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lnSpcReduction="10000"/>
          </a:bodyPr>
          <a:lstStyle/>
          <a:p>
            <a:r>
              <a:rPr lang="fr-CH" sz="1600">
                <a:latin typeface="Calibri Light" panose="020F0302020204030204" pitchFamily="34" charset="0"/>
                <a:cs typeface="Calibri Light" panose="020F0302020204030204" pitchFamily="34" charset="0"/>
              </a:rPr>
              <a:t>In 2011, Science published a paper by Reshef et al. (2011) that introduced the maximal information coefficient (MIC). The authors claimed that MIC was capable of detecting linear, nonlinear, and even nonfunctional relations. An editorial in the same issue of Science touted the MIC measure as a </a:t>
            </a:r>
            <a:r>
              <a:rPr lang="en-GB" sz="1600">
                <a:latin typeface="Calibri Light" panose="020F0302020204030204" pitchFamily="34" charset="0"/>
                <a:cs typeface="Calibri Light" panose="020F0302020204030204" pitchFamily="34" charset="0"/>
              </a:rPr>
              <a:t>“</a:t>
            </a:r>
            <a:r>
              <a:rPr lang="fr-CH" sz="1600">
                <a:latin typeface="Calibri Light" panose="020F0302020204030204" pitchFamily="34" charset="0"/>
                <a:cs typeface="Calibri Light" panose="020F0302020204030204" pitchFamily="34" charset="0"/>
              </a:rPr>
              <a:t>Pearson correlation for the 21st century</a:t>
            </a:r>
            <a:r>
              <a:rPr lang="en-GB" sz="1600">
                <a:latin typeface="Calibri Light" panose="020F0302020204030204" pitchFamily="34" charset="0"/>
                <a:cs typeface="Calibri Light" panose="020F0302020204030204" pitchFamily="34" charset="0"/>
              </a:rPr>
              <a:t>”</a:t>
            </a:r>
            <a:r>
              <a:rPr lang="fr-CH" sz="1600">
                <a:latin typeface="Calibri Light" panose="020F0302020204030204" pitchFamily="34" charset="0"/>
                <a:cs typeface="Calibri Light" panose="020F0302020204030204" pitchFamily="34" charset="0"/>
              </a:rPr>
              <a:t>. </a:t>
            </a:r>
          </a:p>
          <a:p>
            <a:endParaRPr lang="fr-CH" sz="160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However, in a critical review, Simon and Tibshirani (2011) presented simulations which showed that the MIC statistic performed poorly in a variety of settings which the original authors had not considered. Tibshirani noted:</a:t>
            </a: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Tibshirani's criticism extends directly to non-parametric tests. Although they may enjoy superior robustness</a:t>
            </a:r>
            <a:br>
              <a:rPr lang="fr-CH" sz="1600">
                <a:latin typeface="Calibri Light" panose="020F0302020204030204" pitchFamily="34" charset="0"/>
                <a:cs typeface="Calibri Light" panose="020F0302020204030204" pitchFamily="34" charset="0"/>
              </a:rPr>
            </a:br>
            <a:r>
              <a:rPr lang="fr-CH" sz="1600">
                <a:latin typeface="Calibri Light" panose="020F0302020204030204" pitchFamily="34" charset="0"/>
                <a:cs typeface="Calibri Light" panose="020F0302020204030204" pitchFamily="34" charset="0"/>
              </a:rPr>
              <a:t>properties in specific settings, they can certainly be outperformed in others. There is </a:t>
            </a:r>
            <a:r>
              <a:rPr lang="fr-CH" sz="1600">
                <a:solidFill>
                  <a:srgbClr val="0070C0"/>
                </a:solidFill>
                <a:latin typeface="Calibri Light" panose="020F0302020204030204" pitchFamily="34" charset="0"/>
                <a:cs typeface="Calibri Light" panose="020F0302020204030204" pitchFamily="34" charset="0"/>
              </a:rPr>
              <a:t>no single most powerful test </a:t>
            </a:r>
            <a:r>
              <a:rPr lang="fr-CH" sz="1600">
                <a:latin typeface="Calibri Light" panose="020F0302020204030204" pitchFamily="34" charset="0"/>
                <a:cs typeface="Calibri Light" panose="020F0302020204030204" pitchFamily="34" charset="0"/>
              </a:rPr>
              <a:t>in statistics.</a:t>
            </a: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No free lunch in statistics!</a:t>
            </a:r>
            <a:endParaRPr lang="en-GB" sz="3200" dirty="0">
              <a:solidFill>
                <a:schemeClr val="tx2">
                  <a:lumMod val="75000"/>
                </a:schemeClr>
              </a:solidFill>
              <a:latin typeface="Tw Cen MT" panose="020B0602020104020603" pitchFamily="34" charset="0"/>
            </a:endParaRPr>
          </a:p>
        </p:txBody>
      </p:sp>
      <p:sp>
        <p:nvSpPr>
          <p:cNvPr id="5" name="TextBox 4">
            <a:extLst>
              <a:ext uri="{FF2B5EF4-FFF2-40B4-BE49-F238E27FC236}">
                <a16:creationId xmlns:a16="http://schemas.microsoft.com/office/drawing/2014/main" id="{7322339D-8474-4565-ACCC-3F79EC16F3C1}"/>
              </a:ext>
            </a:extLst>
          </p:cNvPr>
          <p:cNvSpPr txBox="1"/>
          <p:nvPr/>
        </p:nvSpPr>
        <p:spPr>
          <a:xfrm>
            <a:off x="4367808" y="3714843"/>
            <a:ext cx="5472608" cy="1077218"/>
          </a:xfrm>
          <a:prstGeom prst="rect">
            <a:avLst/>
          </a:prstGeom>
          <a:noFill/>
        </p:spPr>
        <p:txBody>
          <a:bodyPr wrap="square" rtlCol="0">
            <a:spAutoFit/>
          </a:bodyPr>
          <a:lstStyle/>
          <a:p>
            <a:pPr algn="r"/>
            <a:r>
              <a:rPr lang="fr-CH" sz="1600" i="1">
                <a:solidFill>
                  <a:schemeClr val="accent1">
                    <a:lumMod val="75000"/>
                  </a:schemeClr>
                </a:solidFill>
                <a:latin typeface="Palatino Linotype" panose="02040502050505030304" pitchFamily="18" charset="0"/>
                <a:cs typeface="Times New Roman" panose="02020603050405020304" pitchFamily="18" charset="0"/>
              </a:rPr>
              <a:t>“Any test that claims to offer superior power over existing alternatives usually does so by introducing additional assumptions, or by sacrificing generalizability in important settings”</a:t>
            </a:r>
            <a:endParaRPr lang="en-GB" sz="1600" i="1">
              <a:solidFill>
                <a:schemeClr val="accent1">
                  <a:lumMod val="75000"/>
                </a:schemeClr>
              </a:solidFill>
              <a:latin typeface="Palatino Linotype" panose="0204050205050503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2048E0D-8D97-41E0-873D-ADA24E25865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84432" y="3717032"/>
            <a:ext cx="1152128" cy="1708989"/>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33E13603-4CD5-48E0-BB74-9803B448D320}"/>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684582" y="187890"/>
            <a:ext cx="1316074" cy="1168881"/>
          </a:xfrm>
          <a:prstGeom prst="rect">
            <a:avLst/>
          </a:prstGeom>
        </p:spPr>
      </p:pic>
    </p:spTree>
    <p:extLst>
      <p:ext uri="{BB962C8B-B14F-4D97-AF65-F5344CB8AC3E}">
        <p14:creationId xmlns:p14="http://schemas.microsoft.com/office/powerpoint/2010/main" val="1046891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6948" y="4571258"/>
            <a:ext cx="9145017" cy="523220"/>
          </a:xfrm>
          <a:prstGeom prst="rect">
            <a:avLst/>
          </a:prstGeom>
          <a:noFill/>
        </p:spPr>
        <p:txBody>
          <a:bodyPr wrap="square" rtlCol="0">
            <a:spAutoFit/>
          </a:bodyPr>
          <a:lstStyle/>
          <a:p>
            <a:pPr algn="ctr"/>
            <a:r>
              <a:rPr lang="fr-CH" sz="2800" i="1">
                <a:solidFill>
                  <a:schemeClr val="tx2">
                    <a:lumMod val="75000"/>
                  </a:schemeClr>
                </a:solidFill>
                <a:latin typeface="Palatino Linotype" panose="02040502050505030304" pitchFamily="18" charset="0"/>
                <a:cs typeface="Times New Roman" panose="02020603050405020304" pitchFamily="18" charset="0"/>
              </a:rPr>
              <a:t>Non-parametric tests are assumption-free</a:t>
            </a:r>
            <a:endParaRPr lang="en-GB" sz="2800" i="1" dirty="0">
              <a:solidFill>
                <a:schemeClr val="tx2">
                  <a:lumMod val="75000"/>
                </a:schemeClr>
              </a:solidFill>
              <a:latin typeface="Palatino Linotype" panose="02040502050505030304" pitchFamily="18" charset="0"/>
              <a:cs typeface="Times New Roman" panose="02020603050405020304" pitchFamily="18" charset="0"/>
            </a:endParaRPr>
          </a:p>
        </p:txBody>
      </p:sp>
      <p:cxnSp>
        <p:nvCxnSpPr>
          <p:cNvPr id="6" name="Straight Connector 5"/>
          <p:cNvCxnSpPr/>
          <p:nvPr/>
        </p:nvCxnSpPr>
        <p:spPr>
          <a:xfrm>
            <a:off x="1199456" y="4365104"/>
            <a:ext cx="93600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36F5AD-2CF7-43D1-9AC1-2EA2FE52F9F9}"/>
              </a:ext>
            </a:extLst>
          </p:cNvPr>
          <p:cNvCxnSpPr/>
          <p:nvPr/>
        </p:nvCxnSpPr>
        <p:spPr>
          <a:xfrm>
            <a:off x="1199456" y="5301208"/>
            <a:ext cx="93600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0446399-EB7E-430E-B271-04D78F95EA6D}"/>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41601" y="1662745"/>
            <a:ext cx="2675710" cy="2576768"/>
          </a:xfrm>
          <a:prstGeom prst="rect">
            <a:avLst/>
          </a:prstGeom>
        </p:spPr>
      </p:pic>
      <p:sp>
        <p:nvSpPr>
          <p:cNvPr id="17" name="TextBox 16">
            <a:extLst>
              <a:ext uri="{FF2B5EF4-FFF2-40B4-BE49-F238E27FC236}">
                <a16:creationId xmlns:a16="http://schemas.microsoft.com/office/drawing/2014/main" id="{4E2693C5-2638-4F11-9C88-B9F7F6B33E59}"/>
              </a:ext>
            </a:extLst>
          </p:cNvPr>
          <p:cNvSpPr txBox="1"/>
          <p:nvPr/>
        </p:nvSpPr>
        <p:spPr>
          <a:xfrm>
            <a:off x="4367288" y="741983"/>
            <a:ext cx="3024336" cy="769441"/>
          </a:xfrm>
          <a:prstGeom prst="rect">
            <a:avLst/>
          </a:prstGeom>
          <a:noFill/>
        </p:spPr>
        <p:txBody>
          <a:bodyPr wrap="square" rtlCol="0">
            <a:spAutoFit/>
          </a:bodyPr>
          <a:lstStyle/>
          <a:p>
            <a:pPr algn="ctr"/>
            <a:r>
              <a:rPr lang="fr-CH" sz="4400">
                <a:solidFill>
                  <a:schemeClr val="tx2">
                    <a:lumMod val="75000"/>
                  </a:schemeClr>
                </a:solidFill>
                <a:latin typeface="Century Schoolbook" panose="02040604050505020304" pitchFamily="18" charset="0"/>
              </a:rPr>
              <a:t>MYTH VI</a:t>
            </a:r>
            <a:endParaRPr lang="en-GB" sz="4400" dirty="0">
              <a:solidFill>
                <a:schemeClr val="tx2">
                  <a:lumMod val="75000"/>
                </a:schemeClr>
              </a:solidFill>
              <a:latin typeface="Century Schoolbook" panose="02040604050505020304" pitchFamily="18" charset="0"/>
            </a:endParaRPr>
          </a:p>
        </p:txBody>
      </p:sp>
      <p:cxnSp>
        <p:nvCxnSpPr>
          <p:cNvPr id="18" name="Straight Connector 17">
            <a:extLst>
              <a:ext uri="{FF2B5EF4-FFF2-40B4-BE49-F238E27FC236}">
                <a16:creationId xmlns:a16="http://schemas.microsoft.com/office/drawing/2014/main" id="{EBF172F2-B1A6-449D-9B29-B563AD17A0D7}"/>
              </a:ext>
            </a:extLst>
          </p:cNvPr>
          <p:cNvCxnSpPr>
            <a:cxnSpLocks/>
          </p:cNvCxnSpPr>
          <p:nvPr/>
        </p:nvCxnSpPr>
        <p:spPr>
          <a:xfrm>
            <a:off x="3359456" y="1594755"/>
            <a:ext cx="504000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9FA96F4-DFCC-4E5F-A190-B7A83ED4E043}"/>
              </a:ext>
            </a:extLst>
          </p:cNvPr>
          <p:cNvSpPr txBox="1"/>
          <p:nvPr/>
        </p:nvSpPr>
        <p:spPr>
          <a:xfrm>
            <a:off x="4263052" y="5589240"/>
            <a:ext cx="3232808" cy="307777"/>
          </a:xfrm>
          <a:prstGeom prst="rect">
            <a:avLst/>
          </a:prstGeom>
          <a:noFill/>
        </p:spPr>
        <p:txBody>
          <a:bodyPr wrap="none" rtlCol="0">
            <a:spAutoFit/>
          </a:bodyPr>
          <a:lstStyle/>
          <a:p>
            <a:pPr algn="ctr"/>
            <a:r>
              <a:rPr lang="en-US" sz="1400">
                <a:latin typeface="Calibri Light" panose="020F0302020204030204" pitchFamily="34" charset="0"/>
                <a:cs typeface="Calibri Light" panose="020F0302020204030204" pitchFamily="34" charset="0"/>
              </a:rPr>
              <a:t>There is free lunch in non-parametric tests</a:t>
            </a:r>
            <a:endParaRPr lang="en-CH" sz="14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28732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7448" y="1916832"/>
            <a:ext cx="10260000" cy="4432842"/>
          </a:xfrm>
        </p:spPr>
        <p:txBody>
          <a:bodyPr>
            <a:normAutofit/>
          </a:bodyPr>
          <a:lstStyle/>
          <a:p>
            <a:pPr marL="514350" indent="-514350">
              <a:buFont typeface="+mj-lt"/>
              <a:buAutoNum type="romanUcPeriod"/>
            </a:pPr>
            <a:r>
              <a:rPr lang="fr-CH" sz="2000">
                <a:solidFill>
                  <a:schemeClr val="tx2">
                    <a:lumMod val="75000"/>
                  </a:schemeClr>
                </a:solidFill>
                <a:latin typeface="Palatino Linotype" panose="02040502050505030304" pitchFamily="18" charset="0"/>
                <a:cs typeface="Times New Roman" panose="02020603050405020304" pitchFamily="18" charset="0"/>
              </a:rPr>
              <a:t>Bayesian statistics are a kind of non-parametric statistics		</a:t>
            </a:r>
            <a:r>
              <a:rPr lang="fr-CH" sz="2000">
                <a:solidFill>
                  <a:schemeClr val="bg2">
                    <a:lumMod val="50000"/>
                  </a:schemeClr>
                </a:solidFill>
                <a:latin typeface="Palatino Linotype" panose="02040502050505030304" pitchFamily="18" charset="0"/>
                <a:cs typeface="Times New Roman" panose="02020603050405020304" pitchFamily="18" charset="0"/>
              </a:rPr>
              <a:t>FALSE</a:t>
            </a:r>
          </a:p>
          <a:p>
            <a:pPr marL="514350" indent="-514350">
              <a:buFont typeface="+mj-lt"/>
              <a:buAutoNum type="romanUcPeriod"/>
            </a:pPr>
            <a:endParaRPr lang="fr-CH" sz="2000">
              <a:solidFill>
                <a:schemeClr val="tx2">
                  <a:lumMod val="75000"/>
                </a:schemeClr>
              </a:solidFill>
              <a:latin typeface="Palatino Linotype" panose="02040502050505030304" pitchFamily="18" charset="0"/>
              <a:cs typeface="Times New Roman" panose="02020603050405020304" pitchFamily="18" charset="0"/>
            </a:endParaRPr>
          </a:p>
          <a:p>
            <a:pPr marL="514350" indent="-514350">
              <a:buFont typeface="+mj-lt"/>
              <a:buAutoNum type="romanUcPeriod"/>
            </a:pPr>
            <a:r>
              <a:rPr lang="fr-CH" sz="2000">
                <a:solidFill>
                  <a:schemeClr val="tx2">
                    <a:lumMod val="75000"/>
                  </a:schemeClr>
                </a:solidFill>
                <a:latin typeface="Palatino Linotype" panose="02040502050505030304" pitchFamily="18" charset="0"/>
                <a:cs typeface="Times New Roman" panose="02020603050405020304" pitchFamily="18" charset="0"/>
              </a:rPr>
              <a:t>Non-parametric tests can correct for heteroscedasticity		</a:t>
            </a:r>
            <a:r>
              <a:rPr lang="fr-CH" sz="2000">
                <a:solidFill>
                  <a:schemeClr val="bg2">
                    <a:lumMod val="50000"/>
                  </a:schemeClr>
                </a:solidFill>
                <a:latin typeface="Palatino Linotype" panose="02040502050505030304" pitchFamily="18" charset="0"/>
                <a:cs typeface="Times New Roman" panose="02020603050405020304" pitchFamily="18" charset="0"/>
              </a:rPr>
              <a:t>FALSE</a:t>
            </a:r>
          </a:p>
          <a:p>
            <a:pPr marL="514350" indent="-514350">
              <a:buFont typeface="+mj-lt"/>
              <a:buAutoNum type="romanUcPeriod"/>
            </a:pPr>
            <a:endParaRPr lang="fr-CH" sz="2000">
              <a:solidFill>
                <a:schemeClr val="tx2">
                  <a:lumMod val="75000"/>
                </a:schemeClr>
              </a:solidFill>
              <a:latin typeface="Palatino Linotype" panose="02040502050505030304" pitchFamily="18" charset="0"/>
              <a:cs typeface="Times New Roman" panose="02020603050405020304" pitchFamily="18" charset="0"/>
            </a:endParaRPr>
          </a:p>
          <a:p>
            <a:pPr marL="514350" indent="-514350">
              <a:buFont typeface="+mj-lt"/>
              <a:buAutoNum type="romanUcPeriod"/>
            </a:pPr>
            <a:r>
              <a:rPr lang="fr-CH" sz="2000">
                <a:solidFill>
                  <a:schemeClr val="tx2">
                    <a:lumMod val="75000"/>
                  </a:schemeClr>
                </a:solidFill>
                <a:latin typeface="Palatino Linotype" panose="02040502050505030304" pitchFamily="18" charset="0"/>
                <a:cs typeface="Times New Roman" panose="02020603050405020304" pitchFamily="18" charset="0"/>
              </a:rPr>
              <a:t>Normality of residuals is an important assumption in statistics	</a:t>
            </a:r>
            <a:r>
              <a:rPr lang="fr-CH" sz="2000">
                <a:solidFill>
                  <a:schemeClr val="bg2">
                    <a:lumMod val="50000"/>
                  </a:schemeClr>
                </a:solidFill>
                <a:latin typeface="Palatino Linotype" panose="02040502050505030304" pitchFamily="18" charset="0"/>
                <a:cs typeface="Times New Roman" panose="02020603050405020304" pitchFamily="18" charset="0"/>
              </a:rPr>
              <a:t>FALSE</a:t>
            </a:r>
          </a:p>
          <a:p>
            <a:pPr marL="514350" indent="-514350">
              <a:buFont typeface="+mj-lt"/>
              <a:buAutoNum type="romanUcPeriod"/>
            </a:pPr>
            <a:endParaRPr lang="fr-CH" sz="2000">
              <a:solidFill>
                <a:schemeClr val="tx2">
                  <a:lumMod val="75000"/>
                </a:schemeClr>
              </a:solidFill>
              <a:latin typeface="Palatino Linotype" panose="02040502050505030304" pitchFamily="18" charset="0"/>
              <a:cs typeface="Times New Roman" panose="02020603050405020304" pitchFamily="18" charset="0"/>
            </a:endParaRPr>
          </a:p>
          <a:p>
            <a:pPr marL="514350" indent="-514350">
              <a:buFont typeface="+mj-lt"/>
              <a:buAutoNum type="romanUcPeriod"/>
            </a:pPr>
            <a:r>
              <a:rPr lang="fr-CH" sz="2000">
                <a:solidFill>
                  <a:schemeClr val="tx2">
                    <a:lumMod val="75000"/>
                  </a:schemeClr>
                </a:solidFill>
                <a:latin typeface="Palatino Linotype" panose="02040502050505030304" pitchFamily="18" charset="0"/>
                <a:cs typeface="Times New Roman" panose="02020603050405020304" pitchFamily="18" charset="0"/>
              </a:rPr>
              <a:t>Significance tests on parametric assumptions are reliable		</a:t>
            </a:r>
            <a:r>
              <a:rPr lang="fr-CH" sz="2000">
                <a:solidFill>
                  <a:schemeClr val="bg2">
                    <a:lumMod val="50000"/>
                  </a:schemeClr>
                </a:solidFill>
                <a:latin typeface="Palatino Linotype" panose="02040502050505030304" pitchFamily="18" charset="0"/>
                <a:cs typeface="Times New Roman" panose="02020603050405020304" pitchFamily="18" charset="0"/>
              </a:rPr>
              <a:t>FALSE</a:t>
            </a:r>
          </a:p>
          <a:p>
            <a:pPr marL="514350" indent="-514350">
              <a:buFont typeface="+mj-lt"/>
              <a:buAutoNum type="romanUcPeriod"/>
            </a:pPr>
            <a:endParaRPr lang="fr-CH" sz="2000">
              <a:solidFill>
                <a:schemeClr val="tx2">
                  <a:lumMod val="75000"/>
                </a:schemeClr>
              </a:solidFill>
              <a:latin typeface="Palatino Linotype" panose="02040502050505030304" pitchFamily="18" charset="0"/>
              <a:cs typeface="Times New Roman" panose="02020603050405020304" pitchFamily="18" charset="0"/>
            </a:endParaRPr>
          </a:p>
          <a:p>
            <a:pPr marL="514350" indent="-514350">
              <a:buFont typeface="+mj-lt"/>
              <a:buAutoNum type="romanUcPeriod"/>
            </a:pPr>
            <a:r>
              <a:rPr lang="fr-CH" sz="2000">
                <a:solidFill>
                  <a:schemeClr val="tx2">
                    <a:lumMod val="75000"/>
                  </a:schemeClr>
                </a:solidFill>
                <a:latin typeface="Palatino Linotype" panose="02040502050505030304" pitchFamily="18" charset="0"/>
                <a:cs typeface="Times New Roman" panose="02020603050405020304" pitchFamily="18" charset="0"/>
              </a:rPr>
              <a:t>Data can be non-parametric						</a:t>
            </a:r>
            <a:r>
              <a:rPr lang="fr-CH" sz="2000">
                <a:solidFill>
                  <a:schemeClr val="bg2">
                    <a:lumMod val="50000"/>
                  </a:schemeClr>
                </a:solidFill>
                <a:latin typeface="Palatino Linotype" panose="02040502050505030304" pitchFamily="18" charset="0"/>
                <a:cs typeface="Times New Roman" panose="02020603050405020304" pitchFamily="18" charset="0"/>
              </a:rPr>
              <a:t>FALSE</a:t>
            </a:r>
          </a:p>
          <a:p>
            <a:pPr marL="514350" indent="-514350">
              <a:buFont typeface="+mj-lt"/>
              <a:buAutoNum type="romanUcPeriod"/>
            </a:pPr>
            <a:endParaRPr lang="fr-CH" sz="2000">
              <a:solidFill>
                <a:schemeClr val="bg2">
                  <a:lumMod val="50000"/>
                </a:schemeClr>
              </a:solidFill>
              <a:latin typeface="Palatino Linotype" panose="02040502050505030304" pitchFamily="18" charset="0"/>
              <a:cs typeface="Times New Roman" panose="02020603050405020304" pitchFamily="18" charset="0"/>
            </a:endParaRPr>
          </a:p>
          <a:p>
            <a:pPr marL="514350" indent="-514350">
              <a:buFont typeface="+mj-lt"/>
              <a:buAutoNum type="romanUcPeriod"/>
            </a:pPr>
            <a:r>
              <a:rPr lang="fr-CH" sz="2000">
                <a:solidFill>
                  <a:schemeClr val="tx2">
                    <a:lumMod val="75000"/>
                  </a:schemeClr>
                </a:solidFill>
                <a:latin typeface="Palatino Linotype" panose="02040502050505030304" pitchFamily="18" charset="0"/>
                <a:cs typeface="Times New Roman" panose="02020603050405020304" pitchFamily="18" charset="0"/>
              </a:rPr>
              <a:t>Non-parametric tests are assumption-free	</a:t>
            </a:r>
            <a:r>
              <a:rPr lang="fr-CH" sz="2000">
                <a:solidFill>
                  <a:schemeClr val="bg2">
                    <a:lumMod val="50000"/>
                  </a:schemeClr>
                </a:solidFill>
                <a:latin typeface="Palatino Linotype" panose="02040502050505030304" pitchFamily="18" charset="0"/>
                <a:cs typeface="Times New Roman" panose="02020603050405020304" pitchFamily="18" charset="0"/>
              </a:rPr>
              <a:t>			FALSE</a:t>
            </a: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02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Recapitulation of myths</a:t>
            </a:r>
            <a:endParaRPr lang="en-GB" sz="3200" dirty="0">
              <a:solidFill>
                <a:schemeClr val="tx2">
                  <a:lumMod val="75000"/>
                </a:schemeClr>
              </a:solidFill>
              <a:latin typeface="Tw Cen MT" panose="020B0602020104020603" pitchFamily="34" charset="0"/>
            </a:endParaRPr>
          </a:p>
        </p:txBody>
      </p:sp>
      <p:pic>
        <p:nvPicPr>
          <p:cNvPr id="6" name="Picture 5">
            <a:extLst>
              <a:ext uri="{FF2B5EF4-FFF2-40B4-BE49-F238E27FC236}">
                <a16:creationId xmlns:a16="http://schemas.microsoft.com/office/drawing/2014/main" id="{1F32B2D3-3F69-4A8F-A103-7B375CCCD0EF}"/>
              </a:ext>
            </a:extLst>
          </p:cNvPr>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447798" y="24825"/>
            <a:ext cx="1665556" cy="1603967"/>
          </a:xfrm>
          <a:prstGeom prst="rect">
            <a:avLst/>
          </a:prstGeom>
        </p:spPr>
      </p:pic>
    </p:spTree>
    <p:extLst>
      <p:ext uri="{BB962C8B-B14F-4D97-AF65-F5344CB8AC3E}">
        <p14:creationId xmlns:p14="http://schemas.microsoft.com/office/powerpoint/2010/main" val="1801755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492" y="3121804"/>
            <a:ext cx="9145017" cy="523220"/>
          </a:xfrm>
          <a:prstGeom prst="rect">
            <a:avLst/>
          </a:prstGeom>
          <a:noFill/>
        </p:spPr>
        <p:txBody>
          <a:bodyPr wrap="square" rtlCol="0">
            <a:spAutoFit/>
          </a:bodyPr>
          <a:lstStyle/>
          <a:p>
            <a:pPr algn="ctr"/>
            <a:r>
              <a:rPr lang="fr-CH" sz="2800" b="1">
                <a:solidFill>
                  <a:schemeClr val="tx2">
                    <a:lumMod val="75000"/>
                  </a:schemeClr>
                </a:solidFill>
                <a:latin typeface="Tw Cen MT" panose="020B0602020104020603" pitchFamily="34" charset="0"/>
              </a:rPr>
              <a:t>4. Permutation tests</a:t>
            </a:r>
            <a:endParaRPr lang="en-GB" sz="2800" b="1">
              <a:solidFill>
                <a:schemeClr val="tx2">
                  <a:lumMod val="75000"/>
                </a:schemeClr>
              </a:solidFill>
              <a:latin typeface="Tw Cen MT" panose="020B0602020104020603" pitchFamily="34" charset="0"/>
            </a:endParaRPr>
          </a:p>
        </p:txBody>
      </p:sp>
      <p:cxnSp>
        <p:nvCxnSpPr>
          <p:cNvPr id="6" name="Straight Connector 5"/>
          <p:cNvCxnSpPr/>
          <p:nvPr/>
        </p:nvCxnSpPr>
        <p:spPr>
          <a:xfrm>
            <a:off x="1416000" y="2924944"/>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36F5AD-2CF7-43D1-9AC1-2EA2FE52F9F9}"/>
              </a:ext>
            </a:extLst>
          </p:cNvPr>
          <p:cNvCxnSpPr/>
          <p:nvPr/>
        </p:nvCxnSpPr>
        <p:spPr>
          <a:xfrm>
            <a:off x="1416000" y="3861048"/>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D62EBCE-6282-4CC4-B855-70E74DB30014}"/>
              </a:ext>
            </a:extLst>
          </p:cNvPr>
          <p:cNvSpPr txBox="1"/>
          <p:nvPr/>
        </p:nvSpPr>
        <p:spPr>
          <a:xfrm>
            <a:off x="5274856" y="4153648"/>
            <a:ext cx="1642309" cy="461665"/>
          </a:xfrm>
          <a:prstGeom prst="rect">
            <a:avLst/>
          </a:prstGeom>
          <a:noFill/>
        </p:spPr>
        <p:txBody>
          <a:bodyPr wrap="none" rtlCol="0">
            <a:spAutoFit/>
          </a:bodyPr>
          <a:lstStyle/>
          <a:p>
            <a:pPr algn="ctr"/>
            <a:r>
              <a:rPr lang="en-US" sz="2400" i="1">
                <a:solidFill>
                  <a:schemeClr val="bg2">
                    <a:lumMod val="50000"/>
                  </a:schemeClr>
                </a:solidFill>
                <a:latin typeface="Tw Cen MT" panose="020B0602020104020603" pitchFamily="34" charset="0"/>
                <a:cs typeface="Calibri Light" panose="020F0302020204030204" pitchFamily="34" charset="0"/>
              </a:rPr>
              <a:t>A. Telepathy</a:t>
            </a:r>
            <a:endParaRPr lang="en-CH" sz="2400" i="1">
              <a:solidFill>
                <a:schemeClr val="bg2">
                  <a:lumMod val="50000"/>
                </a:schemeClr>
              </a:solidFill>
              <a:latin typeface="Tw Cen MT" panose="020B0602020104020603" pitchFamily="34" charset="0"/>
              <a:cs typeface="Calibri Light" panose="020F0302020204030204" pitchFamily="34" charset="0"/>
            </a:endParaRPr>
          </a:p>
        </p:txBody>
      </p:sp>
    </p:spTree>
    <p:extLst>
      <p:ext uri="{BB962C8B-B14F-4D97-AF65-F5344CB8AC3E}">
        <p14:creationId xmlns:p14="http://schemas.microsoft.com/office/powerpoint/2010/main" val="131128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Anyone watches Rick &amp; Morty?</a:t>
            </a:r>
            <a:endParaRPr lang="en-GB" sz="3200" dirty="0">
              <a:solidFill>
                <a:schemeClr val="tx2">
                  <a:lumMod val="75000"/>
                </a:schemeClr>
              </a:solidFill>
              <a:latin typeface="Tw Cen MT" panose="020B0602020104020603" pitchFamily="34" charset="0"/>
            </a:endParaRPr>
          </a:p>
        </p:txBody>
      </p:sp>
      <p:pic>
        <p:nvPicPr>
          <p:cNvPr id="6" name="Picture 5">
            <a:extLst>
              <a:ext uri="{FF2B5EF4-FFF2-40B4-BE49-F238E27FC236}">
                <a16:creationId xmlns:a16="http://schemas.microsoft.com/office/drawing/2014/main" id="{DCBADAA9-1544-4239-BD35-7283F24C1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694" y="1484784"/>
            <a:ext cx="8556612" cy="4813095"/>
          </a:xfrm>
          <a:prstGeom prst="rect">
            <a:avLst/>
          </a:prstGeom>
        </p:spPr>
      </p:pic>
    </p:spTree>
    <p:extLst>
      <p:ext uri="{BB962C8B-B14F-4D97-AF65-F5344CB8AC3E}">
        <p14:creationId xmlns:p14="http://schemas.microsoft.com/office/powerpoint/2010/main" val="2741951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800" dirty="0">
                <a:latin typeface="Calibri Light" panose="020F0302020204030204" pitchFamily="34" charset="0"/>
                <a:cs typeface="Calibri Light" panose="020F0302020204030204" pitchFamily="34" charset="0"/>
              </a:rPr>
              <a:t>In S02E05 (</a:t>
            </a:r>
            <a:r>
              <a:rPr lang="en-GB" sz="1800" dirty="0">
                <a:latin typeface="Calibri Light" panose="020F0302020204030204" pitchFamily="34" charset="0"/>
                <a:cs typeface="Calibri Light" panose="020F0302020204030204" pitchFamily="34" charset="0"/>
              </a:rPr>
              <a:t>“</a:t>
            </a:r>
            <a:r>
              <a:rPr lang="en-US" sz="1800" dirty="0">
                <a:latin typeface="Calibri Light" panose="020F0302020204030204" pitchFamily="34" charset="0"/>
                <a:cs typeface="Calibri Light" panose="020F0302020204030204" pitchFamily="34" charset="0"/>
              </a:rPr>
              <a:t>Total </a:t>
            </a:r>
            <a:r>
              <a:rPr lang="en-US" sz="1800" dirty="0" err="1">
                <a:latin typeface="Calibri Light" panose="020F0302020204030204" pitchFamily="34" charset="0"/>
                <a:cs typeface="Calibri Light" panose="020F0302020204030204" pitchFamily="34" charset="0"/>
              </a:rPr>
              <a:t>Rickall</a:t>
            </a:r>
            <a:r>
              <a:rPr lang="en-GB" sz="1800" dirty="0">
                <a:latin typeface="Calibri Light" panose="020F0302020204030204" pitchFamily="34" charset="0"/>
                <a:cs typeface="Calibri Light" panose="020F0302020204030204" pitchFamily="34" charset="0"/>
              </a:rPr>
              <a:t>”</a:t>
            </a:r>
            <a:r>
              <a:rPr lang="en-US" sz="1800" dirty="0">
                <a:latin typeface="Calibri Light" panose="020F0302020204030204" pitchFamily="34" charset="0"/>
                <a:cs typeface="Calibri Light" panose="020F0302020204030204" pitchFamily="34" charset="0"/>
              </a:rPr>
              <a:t>), Rick and Morty must defend their house from an invasion of alien memory parasites. They must decide if their friends are real or an implanted memory, and risk accidentally killing their real friends:</a:t>
            </a:r>
            <a:endParaRPr lang="fr-CH" sz="18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 decision problem</a:t>
            </a:r>
            <a:endParaRPr lang="en-GB" sz="3200" dirty="0">
              <a:solidFill>
                <a:schemeClr val="tx2">
                  <a:lumMod val="75000"/>
                </a:schemeClr>
              </a:solidFill>
              <a:latin typeface="Tw Cen MT" panose="020B0602020104020603" pitchFamily="34" charset="0"/>
            </a:endParaRPr>
          </a:p>
        </p:txBody>
      </p:sp>
      <p:pic>
        <p:nvPicPr>
          <p:cNvPr id="5" name="Picture 4">
            <a:extLst>
              <a:ext uri="{FF2B5EF4-FFF2-40B4-BE49-F238E27FC236}">
                <a16:creationId xmlns:a16="http://schemas.microsoft.com/office/drawing/2014/main" id="{2521BF0C-7479-4890-B2BC-062954E6F5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a:xfrm>
            <a:off x="3215680" y="2836122"/>
            <a:ext cx="2298197" cy="3185166"/>
          </a:xfrm>
          <a:prstGeom prst="rect">
            <a:avLst/>
          </a:prstGeom>
        </p:spPr>
      </p:pic>
      <p:pic>
        <p:nvPicPr>
          <p:cNvPr id="8" name="Picture 7">
            <a:extLst>
              <a:ext uri="{FF2B5EF4-FFF2-40B4-BE49-F238E27FC236}">
                <a16:creationId xmlns:a16="http://schemas.microsoft.com/office/drawing/2014/main" id="{75081DF0-5540-4B57-84D2-3F384F9324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0"/>
          <a:stretch/>
        </p:blipFill>
        <p:spPr>
          <a:xfrm>
            <a:off x="6096000" y="2836122"/>
            <a:ext cx="2298197" cy="3185166"/>
          </a:xfrm>
          <a:prstGeom prst="rect">
            <a:avLst/>
          </a:prstGeom>
        </p:spPr>
      </p:pic>
      <p:pic>
        <p:nvPicPr>
          <p:cNvPr id="11" name="Picture 10">
            <a:extLst>
              <a:ext uri="{FF2B5EF4-FFF2-40B4-BE49-F238E27FC236}">
                <a16:creationId xmlns:a16="http://schemas.microsoft.com/office/drawing/2014/main" id="{2697C75D-720B-47D8-83DE-2E18947E21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96" t="19474" r="10161" b="18857"/>
          <a:stretch/>
        </p:blipFill>
        <p:spPr>
          <a:xfrm flipH="1">
            <a:off x="10272464" y="288288"/>
            <a:ext cx="1766786" cy="1342757"/>
          </a:xfrm>
          <a:prstGeom prst="rect">
            <a:avLst/>
          </a:prstGeom>
        </p:spPr>
      </p:pic>
    </p:spTree>
    <p:extLst>
      <p:ext uri="{BB962C8B-B14F-4D97-AF65-F5344CB8AC3E}">
        <p14:creationId xmlns:p14="http://schemas.microsoft.com/office/powerpoint/2010/main" val="777254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Let's test your collective psychic powers</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2557F248-2B68-4C2C-B16E-607628B7A46A}"/>
              </a:ext>
            </a:extLst>
          </p:cNvPr>
          <p:cNvSpPr>
            <a:spLocks noGrp="1"/>
          </p:cNvSpPr>
          <p:nvPr>
            <p:ph idx="1"/>
          </p:nvPr>
        </p:nvSpPr>
        <p:spPr>
          <a:xfrm>
            <a:off x="1343472" y="1600200"/>
            <a:ext cx="9505056" cy="4925144"/>
          </a:xfrm>
        </p:spPr>
        <p:txBody>
          <a:bodyPr>
            <a:normAutofit/>
          </a:bodyPr>
          <a:lstStyle/>
          <a:p>
            <a:r>
              <a:rPr lang="en-US" sz="1800">
                <a:latin typeface="Calibri Light" panose="020F0302020204030204" pitchFamily="34" charset="0"/>
                <a:cs typeface="Calibri Light" panose="020F0302020204030204" pitchFamily="34" charset="0"/>
              </a:rPr>
              <a:t>I will show you 8 characters. I know which ones are real and which ones are parasites. Focus your mind's eye on me and raise your hand if you believe the character I show to be a parasite: </a:t>
            </a:r>
            <a:endParaRPr lang="fr-CH" sz="1800">
              <a:latin typeface="Calibri Light" panose="020F0302020204030204" pitchFamily="34" charset="0"/>
              <a:cs typeface="Calibri Light" panose="020F0302020204030204" pitchFamily="34" charset="0"/>
            </a:endParaRPr>
          </a:p>
        </p:txBody>
      </p:sp>
      <p:pic>
        <p:nvPicPr>
          <p:cNvPr id="13" name="Picture 12">
            <a:extLst>
              <a:ext uri="{FF2B5EF4-FFF2-40B4-BE49-F238E27FC236}">
                <a16:creationId xmlns:a16="http://schemas.microsoft.com/office/drawing/2014/main" id="{DD34AE5A-91B3-479D-9DF6-5B07632B64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a:xfrm>
            <a:off x="3215680" y="2836122"/>
            <a:ext cx="2298197" cy="3185166"/>
          </a:xfrm>
          <a:prstGeom prst="rect">
            <a:avLst/>
          </a:prstGeom>
        </p:spPr>
      </p:pic>
      <p:pic>
        <p:nvPicPr>
          <p:cNvPr id="14" name="Picture 13">
            <a:extLst>
              <a:ext uri="{FF2B5EF4-FFF2-40B4-BE49-F238E27FC236}">
                <a16:creationId xmlns:a16="http://schemas.microsoft.com/office/drawing/2014/main" id="{6912AB1E-9FEF-4CE4-AA2F-4B5948C8C2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0"/>
          <a:stretch/>
        </p:blipFill>
        <p:spPr>
          <a:xfrm>
            <a:off x="6096000" y="2836122"/>
            <a:ext cx="2298197" cy="3185166"/>
          </a:xfrm>
          <a:prstGeom prst="rect">
            <a:avLst/>
          </a:prstGeom>
        </p:spPr>
      </p:pic>
    </p:spTree>
    <p:extLst>
      <p:ext uri="{BB962C8B-B14F-4D97-AF65-F5344CB8AC3E}">
        <p14:creationId xmlns:p14="http://schemas.microsoft.com/office/powerpoint/2010/main" val="2150341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Let's test your collective psychic powers</a:t>
            </a:r>
            <a:endParaRPr lang="en-GB" sz="3200" dirty="0">
              <a:solidFill>
                <a:schemeClr val="tx2">
                  <a:lumMod val="75000"/>
                </a:schemeClr>
              </a:solidFill>
              <a:latin typeface="Tw Cen MT" panose="020B0602020104020603" pitchFamily="34" charset="0"/>
            </a:endParaRPr>
          </a:p>
        </p:txBody>
      </p:sp>
      <p:pic>
        <p:nvPicPr>
          <p:cNvPr id="13" name="Picture 12">
            <a:extLst>
              <a:ext uri="{FF2B5EF4-FFF2-40B4-BE49-F238E27FC236}">
                <a16:creationId xmlns:a16="http://schemas.microsoft.com/office/drawing/2014/main" id="{DD34AE5A-91B3-479D-9DF6-5B07632B64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a:xfrm>
            <a:off x="710289" y="2924945"/>
            <a:ext cx="1135250" cy="1573391"/>
          </a:xfrm>
          <a:prstGeom prst="rect">
            <a:avLst/>
          </a:prstGeom>
        </p:spPr>
      </p:pic>
      <p:pic>
        <p:nvPicPr>
          <p:cNvPr id="14" name="Picture 13">
            <a:extLst>
              <a:ext uri="{FF2B5EF4-FFF2-40B4-BE49-F238E27FC236}">
                <a16:creationId xmlns:a16="http://schemas.microsoft.com/office/drawing/2014/main" id="{6912AB1E-9FEF-4CE4-AA2F-4B5948C8C2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a:stretch/>
        </p:blipFill>
        <p:spPr>
          <a:xfrm>
            <a:off x="2063552" y="2924944"/>
            <a:ext cx="1135250" cy="1573391"/>
          </a:xfrm>
          <a:prstGeom prst="rect">
            <a:avLst/>
          </a:prstGeom>
        </p:spPr>
      </p:pic>
      <p:pic>
        <p:nvPicPr>
          <p:cNvPr id="5" name="Picture 4">
            <a:extLst>
              <a:ext uri="{FF2B5EF4-FFF2-40B4-BE49-F238E27FC236}">
                <a16:creationId xmlns:a16="http://schemas.microsoft.com/office/drawing/2014/main" id="{2FB3DF85-3F12-4F4A-A331-0D1964E873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9776" y="1394712"/>
            <a:ext cx="1640811" cy="2484952"/>
          </a:xfrm>
          <a:prstGeom prst="rect">
            <a:avLst/>
          </a:prstGeom>
        </p:spPr>
      </p:pic>
      <p:pic>
        <p:nvPicPr>
          <p:cNvPr id="8" name="Picture 7">
            <a:extLst>
              <a:ext uri="{FF2B5EF4-FFF2-40B4-BE49-F238E27FC236}">
                <a16:creationId xmlns:a16="http://schemas.microsoft.com/office/drawing/2014/main" id="{7FDA39B9-E1C1-4B63-8FDE-DC30EF31FE4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863391" y="1390348"/>
            <a:ext cx="1847204" cy="2484952"/>
          </a:xfrm>
          <a:prstGeom prst="rect">
            <a:avLst/>
          </a:prstGeom>
        </p:spPr>
      </p:pic>
      <p:pic>
        <p:nvPicPr>
          <p:cNvPr id="10" name="Picture 9">
            <a:extLst>
              <a:ext uri="{FF2B5EF4-FFF2-40B4-BE49-F238E27FC236}">
                <a16:creationId xmlns:a16="http://schemas.microsoft.com/office/drawing/2014/main" id="{F052D7D2-F384-4B90-9F67-4F84AACEDF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82"/>
          <a:stretch/>
        </p:blipFill>
        <p:spPr>
          <a:xfrm>
            <a:off x="7851710" y="1390350"/>
            <a:ext cx="1825056" cy="2484950"/>
          </a:xfrm>
          <a:prstGeom prst="rect">
            <a:avLst/>
          </a:prstGeom>
        </p:spPr>
      </p:pic>
      <p:pic>
        <p:nvPicPr>
          <p:cNvPr id="11" name="Picture 10">
            <a:extLst>
              <a:ext uri="{FF2B5EF4-FFF2-40B4-BE49-F238E27FC236}">
                <a16:creationId xmlns:a16="http://schemas.microsoft.com/office/drawing/2014/main" id="{645E320F-EBFB-4EB4-80E0-1B4D05DC99B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82" r="1802"/>
          <a:stretch/>
        </p:blipFill>
        <p:spPr>
          <a:xfrm>
            <a:off x="9817881" y="1390347"/>
            <a:ext cx="1803384" cy="2484953"/>
          </a:xfrm>
          <a:prstGeom prst="rect">
            <a:avLst/>
          </a:prstGeom>
        </p:spPr>
      </p:pic>
      <p:pic>
        <p:nvPicPr>
          <p:cNvPr id="12" name="Picture 11">
            <a:extLst>
              <a:ext uri="{FF2B5EF4-FFF2-40B4-BE49-F238E27FC236}">
                <a16:creationId xmlns:a16="http://schemas.microsoft.com/office/drawing/2014/main" id="{70C741D3-D60A-4C34-A17B-DE820DA31E0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071022" y="3997095"/>
            <a:ext cx="1648353" cy="2484954"/>
          </a:xfrm>
          <a:prstGeom prst="rect">
            <a:avLst/>
          </a:prstGeom>
        </p:spPr>
      </p:pic>
      <p:pic>
        <p:nvPicPr>
          <p:cNvPr id="15" name="Picture 14">
            <a:extLst>
              <a:ext uri="{FF2B5EF4-FFF2-40B4-BE49-F238E27FC236}">
                <a16:creationId xmlns:a16="http://schemas.microsoft.com/office/drawing/2014/main" id="{0D9D18F9-6B3B-420A-97A6-ACBBBEDE80A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182"/>
          <a:stretch/>
        </p:blipFill>
        <p:spPr>
          <a:xfrm>
            <a:off x="5860490" y="3997093"/>
            <a:ext cx="1847204" cy="2484955"/>
          </a:xfrm>
          <a:prstGeom prst="rect">
            <a:avLst/>
          </a:prstGeom>
        </p:spPr>
      </p:pic>
      <p:pic>
        <p:nvPicPr>
          <p:cNvPr id="16" name="Picture 15">
            <a:extLst>
              <a:ext uri="{FF2B5EF4-FFF2-40B4-BE49-F238E27FC236}">
                <a16:creationId xmlns:a16="http://schemas.microsoft.com/office/drawing/2014/main" id="{B9F6D385-7E9D-4314-8D03-69B8967F281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2074"/>
          <a:stretch/>
        </p:blipFill>
        <p:spPr>
          <a:xfrm>
            <a:off x="7848810" y="3997092"/>
            <a:ext cx="1825056" cy="2484955"/>
          </a:xfrm>
          <a:prstGeom prst="rect">
            <a:avLst/>
          </a:prstGeom>
        </p:spPr>
      </p:pic>
      <p:pic>
        <p:nvPicPr>
          <p:cNvPr id="17" name="Picture 16">
            <a:extLst>
              <a:ext uri="{FF2B5EF4-FFF2-40B4-BE49-F238E27FC236}">
                <a16:creationId xmlns:a16="http://schemas.microsoft.com/office/drawing/2014/main" id="{71CE40DE-D3D6-411F-8A33-8E1C904AB84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23" r="2541"/>
          <a:stretch/>
        </p:blipFill>
        <p:spPr>
          <a:xfrm>
            <a:off x="9814981" y="3997091"/>
            <a:ext cx="1803384" cy="2484956"/>
          </a:xfrm>
          <a:prstGeom prst="rect">
            <a:avLst/>
          </a:prstGeom>
        </p:spPr>
      </p:pic>
      <p:sp>
        <p:nvSpPr>
          <p:cNvPr id="2" name="Rectangle 1">
            <a:extLst>
              <a:ext uri="{FF2B5EF4-FFF2-40B4-BE49-F238E27FC236}">
                <a16:creationId xmlns:a16="http://schemas.microsoft.com/office/drawing/2014/main" id="{F540871F-EE7C-4D19-946C-6B05E29CC2BF}"/>
              </a:ext>
            </a:extLst>
          </p:cNvPr>
          <p:cNvSpPr/>
          <p:nvPr/>
        </p:nvSpPr>
        <p:spPr>
          <a:xfrm>
            <a:off x="551384" y="2708920"/>
            <a:ext cx="2808312" cy="2376257"/>
          </a:xfrm>
          <a:prstGeom prst="rect">
            <a:avLst/>
          </a:prstGeom>
          <a:noFill/>
          <a:ln>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310D9EC-1220-4758-BEB5-1EB15BC76BD1}"/>
              </a:ext>
            </a:extLst>
          </p:cNvPr>
          <p:cNvSpPr txBox="1"/>
          <p:nvPr/>
        </p:nvSpPr>
        <p:spPr>
          <a:xfrm>
            <a:off x="1095011" y="4551511"/>
            <a:ext cx="365806" cy="461665"/>
          </a:xfrm>
          <a:prstGeom prst="rect">
            <a:avLst/>
          </a:prstGeom>
          <a:noFill/>
        </p:spPr>
        <p:txBody>
          <a:bodyPr wrap="none" rtlCol="0">
            <a:spAutoFit/>
          </a:bodyPr>
          <a:lstStyle/>
          <a:p>
            <a:r>
              <a:rPr lang="en-GB" sz="2400" dirty="0">
                <a:latin typeface="Century Gothic" panose="020B0502020202020204" pitchFamily="34" charset="0"/>
              </a:rPr>
              <a:t>?</a:t>
            </a:r>
          </a:p>
        </p:txBody>
      </p:sp>
      <p:sp>
        <p:nvSpPr>
          <p:cNvPr id="18" name="TextBox 17">
            <a:extLst>
              <a:ext uri="{FF2B5EF4-FFF2-40B4-BE49-F238E27FC236}">
                <a16:creationId xmlns:a16="http://schemas.microsoft.com/office/drawing/2014/main" id="{DFB326C9-D580-4F43-83D6-DFDE0E8A297F}"/>
              </a:ext>
            </a:extLst>
          </p:cNvPr>
          <p:cNvSpPr txBox="1"/>
          <p:nvPr/>
        </p:nvSpPr>
        <p:spPr>
          <a:xfrm>
            <a:off x="2448274" y="4551510"/>
            <a:ext cx="365806" cy="461665"/>
          </a:xfrm>
          <a:prstGeom prst="rect">
            <a:avLst/>
          </a:prstGeom>
          <a:noFill/>
        </p:spPr>
        <p:txBody>
          <a:bodyPr wrap="none" rtlCol="0">
            <a:spAutoFit/>
          </a:bodyPr>
          <a:lstStyle/>
          <a:p>
            <a:r>
              <a:rPr lang="en-GB" sz="2400" dirty="0">
                <a:latin typeface="Century Gothic" panose="020B0502020202020204" pitchFamily="34" charset="0"/>
              </a:rPr>
              <a:t>?</a:t>
            </a:r>
          </a:p>
        </p:txBody>
      </p:sp>
    </p:spTree>
    <p:extLst>
      <p:ext uri="{BB962C8B-B14F-4D97-AF65-F5344CB8AC3E}">
        <p14:creationId xmlns:p14="http://schemas.microsoft.com/office/powerpoint/2010/main" val="262050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492" y="3121804"/>
            <a:ext cx="9145017" cy="523220"/>
          </a:xfrm>
          <a:prstGeom prst="rect">
            <a:avLst/>
          </a:prstGeom>
          <a:noFill/>
        </p:spPr>
        <p:txBody>
          <a:bodyPr wrap="square" rtlCol="0">
            <a:spAutoFit/>
          </a:bodyPr>
          <a:lstStyle/>
          <a:p>
            <a:pPr algn="ctr"/>
            <a:r>
              <a:rPr lang="fr-CH" sz="2800" b="1">
                <a:solidFill>
                  <a:schemeClr val="tx2">
                    <a:lumMod val="75000"/>
                  </a:schemeClr>
                </a:solidFill>
                <a:latin typeface="Tw Cen MT" panose="020B0602020104020603" pitchFamily="34" charset="0"/>
              </a:rPr>
              <a:t>3. Introduction to non-parametric statistics</a:t>
            </a:r>
            <a:endParaRPr lang="en-GB" sz="2800" b="1">
              <a:solidFill>
                <a:schemeClr val="tx2">
                  <a:lumMod val="75000"/>
                </a:schemeClr>
              </a:solidFill>
              <a:latin typeface="Tw Cen MT" panose="020B0602020104020603" pitchFamily="34" charset="0"/>
            </a:endParaRPr>
          </a:p>
        </p:txBody>
      </p:sp>
      <p:cxnSp>
        <p:nvCxnSpPr>
          <p:cNvPr id="6" name="Straight Connector 5"/>
          <p:cNvCxnSpPr/>
          <p:nvPr/>
        </p:nvCxnSpPr>
        <p:spPr>
          <a:xfrm>
            <a:off x="1416000" y="2924944"/>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36F5AD-2CF7-43D1-9AC1-2EA2FE52F9F9}"/>
              </a:ext>
            </a:extLst>
          </p:cNvPr>
          <p:cNvCxnSpPr/>
          <p:nvPr/>
        </p:nvCxnSpPr>
        <p:spPr>
          <a:xfrm>
            <a:off x="1416000" y="3861048"/>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B12382B-F540-426B-B8B2-5E806C501C92}"/>
              </a:ext>
            </a:extLst>
          </p:cNvPr>
          <p:cNvSpPr txBox="1"/>
          <p:nvPr/>
        </p:nvSpPr>
        <p:spPr>
          <a:xfrm>
            <a:off x="5114418" y="4153648"/>
            <a:ext cx="1963166" cy="461665"/>
          </a:xfrm>
          <a:prstGeom prst="rect">
            <a:avLst/>
          </a:prstGeom>
          <a:noFill/>
        </p:spPr>
        <p:txBody>
          <a:bodyPr wrap="none" rtlCol="0">
            <a:spAutoFit/>
          </a:bodyPr>
          <a:lstStyle/>
          <a:p>
            <a:pPr algn="ctr"/>
            <a:r>
              <a:rPr lang="en-US" sz="2400" i="1">
                <a:solidFill>
                  <a:schemeClr val="bg2">
                    <a:lumMod val="50000"/>
                  </a:schemeClr>
                </a:solidFill>
                <a:latin typeface="Tw Cen MT" panose="020B0602020104020603" pitchFamily="34" charset="0"/>
                <a:cs typeface="Calibri Light" panose="020F0302020204030204" pitchFamily="34" charset="0"/>
              </a:rPr>
              <a:t>A. Terminology</a:t>
            </a:r>
            <a:endParaRPr lang="en-CH" sz="2400" i="1">
              <a:solidFill>
                <a:schemeClr val="bg2">
                  <a:lumMod val="50000"/>
                </a:schemeClr>
              </a:solidFill>
              <a:latin typeface="Tw Cen MT" panose="020B0602020104020603" pitchFamily="34" charset="0"/>
              <a:cs typeface="Calibri Light" panose="020F0302020204030204" pitchFamily="34" charset="0"/>
            </a:endParaRPr>
          </a:p>
        </p:txBody>
      </p:sp>
    </p:spTree>
    <p:extLst>
      <p:ext uri="{BB962C8B-B14F-4D97-AF65-F5344CB8AC3E}">
        <p14:creationId xmlns:p14="http://schemas.microsoft.com/office/powerpoint/2010/main" val="1013166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937104" cy="4925144"/>
          </a:xfrm>
        </p:spPr>
        <p:txBody>
          <a:bodyPr>
            <a:normAutofit/>
          </a:bodyPr>
          <a:lstStyle/>
          <a:p>
            <a:r>
              <a:rPr lang="en-US" sz="1600">
                <a:latin typeface="Calibri Light" panose="020F0302020204030204" pitchFamily="34" charset="0"/>
                <a:cs typeface="Calibri Light" panose="020F0302020204030204" pitchFamily="34" charset="0"/>
              </a:rPr>
              <a:t>I will assume that you did not achieve 8 correct hits. But let us assume that you did. Who would be willing to conclude the hypothesis of psychic powers…?</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Maybe it's useful to have a look at the probability of getting 8 characters right. </a:t>
            </a:r>
            <a:r>
              <a:rPr lang="en-US" sz="1600">
                <a:solidFill>
                  <a:srgbClr val="0070C0"/>
                </a:solidFill>
                <a:latin typeface="Calibri Light" panose="020F0302020204030204" pitchFamily="34" charset="0"/>
                <a:cs typeface="Calibri Light" panose="020F0302020204030204" pitchFamily="34" charset="0"/>
              </a:rPr>
              <a:t>Assuming chance level</a:t>
            </a:r>
            <a:r>
              <a:rPr lang="en-US" sz="1600">
                <a:latin typeface="Calibri Light" panose="020F0302020204030204" pitchFamily="34" charset="0"/>
                <a:cs typeface="Calibri Light" panose="020F0302020204030204" pitchFamily="34" charset="0"/>
              </a:rPr>
              <a:t> (guessing), any of the following sequence of guesses could have been observed:</a:t>
            </a:r>
            <a:endParaRPr lang="fr-CH" sz="16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What if we had observed 8 hits?</a:t>
            </a:r>
            <a:endParaRPr lang="en-GB" sz="3200" dirty="0">
              <a:solidFill>
                <a:schemeClr val="tx2">
                  <a:lumMod val="75000"/>
                </a:schemeClr>
              </a:solidFill>
              <a:latin typeface="Tw Cen MT" panose="020B0602020104020603" pitchFamily="34" charset="0"/>
            </a:endParaRPr>
          </a:p>
        </p:txBody>
      </p:sp>
      <p:graphicFrame>
        <p:nvGraphicFramePr>
          <p:cNvPr id="4" name="Table 4">
            <a:extLst>
              <a:ext uri="{FF2B5EF4-FFF2-40B4-BE49-F238E27FC236}">
                <a16:creationId xmlns:a16="http://schemas.microsoft.com/office/drawing/2014/main" id="{87F4BE33-5FA3-409B-BD18-2F25A4B021E1}"/>
              </a:ext>
            </a:extLst>
          </p:cNvPr>
          <p:cNvGraphicFramePr>
            <a:graphicFrameLocks noGrp="1"/>
          </p:cNvGraphicFramePr>
          <p:nvPr>
            <p:extLst>
              <p:ext uri="{D42A27DB-BD31-4B8C-83A1-F6EECF244321}">
                <p14:modId xmlns:p14="http://schemas.microsoft.com/office/powerpoint/2010/main" val="1949172950"/>
              </p:ext>
            </p:extLst>
          </p:nvPr>
        </p:nvGraphicFramePr>
        <p:xfrm>
          <a:off x="2567608" y="3356992"/>
          <a:ext cx="5688630" cy="2934324"/>
        </p:xfrm>
        <a:graphic>
          <a:graphicData uri="http://schemas.openxmlformats.org/drawingml/2006/table">
            <a:tbl>
              <a:tblPr firstRow="1" bandRow="1">
                <a:tableStyleId>{5940675A-B579-460E-94D1-54222C63F5DA}</a:tableStyleId>
              </a:tblPr>
              <a:tblGrid>
                <a:gridCol w="632070">
                  <a:extLst>
                    <a:ext uri="{9D8B030D-6E8A-4147-A177-3AD203B41FA5}">
                      <a16:colId xmlns:a16="http://schemas.microsoft.com/office/drawing/2014/main" val="678027304"/>
                    </a:ext>
                  </a:extLst>
                </a:gridCol>
                <a:gridCol w="632070">
                  <a:extLst>
                    <a:ext uri="{9D8B030D-6E8A-4147-A177-3AD203B41FA5}">
                      <a16:colId xmlns:a16="http://schemas.microsoft.com/office/drawing/2014/main" val="2746373904"/>
                    </a:ext>
                  </a:extLst>
                </a:gridCol>
                <a:gridCol w="632070">
                  <a:extLst>
                    <a:ext uri="{9D8B030D-6E8A-4147-A177-3AD203B41FA5}">
                      <a16:colId xmlns:a16="http://schemas.microsoft.com/office/drawing/2014/main" val="4020787834"/>
                    </a:ext>
                  </a:extLst>
                </a:gridCol>
                <a:gridCol w="632070">
                  <a:extLst>
                    <a:ext uri="{9D8B030D-6E8A-4147-A177-3AD203B41FA5}">
                      <a16:colId xmlns:a16="http://schemas.microsoft.com/office/drawing/2014/main" val="1613757153"/>
                    </a:ext>
                  </a:extLst>
                </a:gridCol>
                <a:gridCol w="632070">
                  <a:extLst>
                    <a:ext uri="{9D8B030D-6E8A-4147-A177-3AD203B41FA5}">
                      <a16:colId xmlns:a16="http://schemas.microsoft.com/office/drawing/2014/main" val="1531588112"/>
                    </a:ext>
                  </a:extLst>
                </a:gridCol>
                <a:gridCol w="632070">
                  <a:extLst>
                    <a:ext uri="{9D8B030D-6E8A-4147-A177-3AD203B41FA5}">
                      <a16:colId xmlns:a16="http://schemas.microsoft.com/office/drawing/2014/main" val="735581563"/>
                    </a:ext>
                  </a:extLst>
                </a:gridCol>
                <a:gridCol w="632070">
                  <a:extLst>
                    <a:ext uri="{9D8B030D-6E8A-4147-A177-3AD203B41FA5}">
                      <a16:colId xmlns:a16="http://schemas.microsoft.com/office/drawing/2014/main" val="45817211"/>
                    </a:ext>
                  </a:extLst>
                </a:gridCol>
                <a:gridCol w="632070">
                  <a:extLst>
                    <a:ext uri="{9D8B030D-6E8A-4147-A177-3AD203B41FA5}">
                      <a16:colId xmlns:a16="http://schemas.microsoft.com/office/drawing/2014/main" val="2585558027"/>
                    </a:ext>
                  </a:extLst>
                </a:gridCol>
                <a:gridCol w="632070">
                  <a:extLst>
                    <a:ext uri="{9D8B030D-6E8A-4147-A177-3AD203B41FA5}">
                      <a16:colId xmlns:a16="http://schemas.microsoft.com/office/drawing/2014/main" val="4908933"/>
                    </a:ext>
                  </a:extLst>
                </a:gridCol>
              </a:tblGrid>
              <a:tr h="326036">
                <a:tc>
                  <a:txBody>
                    <a:bodyPr/>
                    <a:lstStyle/>
                    <a:p>
                      <a:pPr algn="ctr"/>
                      <a:r>
                        <a:rPr lang="en-US" sz="1200" b="1">
                          <a:latin typeface="Calibri Light" panose="020F0302020204030204" pitchFamily="34" charset="0"/>
                          <a:cs typeface="Calibri Light" panose="020F0302020204030204" pitchFamily="34" charset="0"/>
                        </a:rPr>
                        <a:t>C1</a:t>
                      </a:r>
                      <a:endParaRPr lang="en-CH" sz="12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latin typeface="Calibri Light" panose="020F0302020204030204" pitchFamily="34" charset="0"/>
                          <a:cs typeface="Calibri Light" panose="020F0302020204030204" pitchFamily="34" charset="0"/>
                        </a:rPr>
                        <a:t>C2</a:t>
                      </a:r>
                      <a:endParaRPr lang="en-CH" sz="12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latin typeface="Calibri Light" panose="020F0302020204030204" pitchFamily="34" charset="0"/>
                          <a:cs typeface="Calibri Light" panose="020F0302020204030204" pitchFamily="34" charset="0"/>
                        </a:rPr>
                        <a:t>C3</a:t>
                      </a:r>
                      <a:endParaRPr lang="en-CH" sz="12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latin typeface="Calibri Light" panose="020F0302020204030204" pitchFamily="34" charset="0"/>
                          <a:cs typeface="Calibri Light" panose="020F0302020204030204" pitchFamily="34" charset="0"/>
                        </a:rPr>
                        <a:t>C4</a:t>
                      </a:r>
                      <a:endParaRPr lang="en-CH" sz="12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latin typeface="Calibri Light" panose="020F0302020204030204" pitchFamily="34" charset="0"/>
                          <a:cs typeface="Calibri Light" panose="020F0302020204030204" pitchFamily="34" charset="0"/>
                        </a:rPr>
                        <a:t>C5</a:t>
                      </a:r>
                      <a:endParaRPr lang="en-CH" sz="12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latin typeface="Calibri Light" panose="020F0302020204030204" pitchFamily="34" charset="0"/>
                          <a:cs typeface="Calibri Light" panose="020F0302020204030204" pitchFamily="34" charset="0"/>
                        </a:rPr>
                        <a:t>C6</a:t>
                      </a:r>
                      <a:endParaRPr lang="en-CH" sz="12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latin typeface="Calibri Light" panose="020F0302020204030204" pitchFamily="34" charset="0"/>
                          <a:cs typeface="Calibri Light" panose="020F0302020204030204" pitchFamily="34" charset="0"/>
                        </a:rPr>
                        <a:t>C7</a:t>
                      </a:r>
                      <a:endParaRPr lang="en-CH" sz="12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latin typeface="Calibri Light" panose="020F0302020204030204" pitchFamily="34" charset="0"/>
                          <a:cs typeface="Calibri Light" panose="020F0302020204030204" pitchFamily="34" charset="0"/>
                        </a:rPr>
                        <a:t>C8</a:t>
                      </a:r>
                      <a:endParaRPr lang="en-CH" sz="12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latin typeface="Calibri Light" panose="020F0302020204030204" pitchFamily="34" charset="0"/>
                          <a:cs typeface="Calibri Light" panose="020F0302020204030204" pitchFamily="34" charset="0"/>
                        </a:rPr>
                        <a:t>Sum</a:t>
                      </a:r>
                      <a:endParaRPr lang="en-CH" sz="12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99996618"/>
                  </a:ext>
                </a:extLst>
              </a:tr>
              <a:tr h="326036">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71628736"/>
                  </a:ext>
                </a:extLst>
              </a:tr>
              <a:tr h="326036">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3</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38057726"/>
                  </a:ext>
                </a:extLst>
              </a:tr>
              <a:tr h="326036">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2</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25734230"/>
                  </a:ext>
                </a:extLst>
              </a:tr>
              <a:tr h="326036">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4</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63482055"/>
                  </a:ext>
                </a:extLst>
              </a:tr>
              <a:tr h="326036">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3</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47166685"/>
                  </a:ext>
                </a:extLst>
              </a:tr>
              <a:tr h="326036">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0</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6</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33791262"/>
                  </a:ext>
                </a:extLst>
              </a:tr>
              <a:tr h="326036">
                <a:tc>
                  <a:txBody>
                    <a:bodyPr/>
                    <a:lstStyle/>
                    <a:p>
                      <a:pPr algn="ctr"/>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US" sz="1200">
                          <a:latin typeface="Calibri Light" panose="020F0302020204030204" pitchFamily="34" charset="0"/>
                          <a:cs typeface="Calibri Light" panose="020F0302020204030204" pitchFamily="34" charset="0"/>
                        </a:rPr>
                        <a:t>…</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32103509"/>
                  </a:ext>
                </a:extLst>
              </a:tr>
              <a:tr h="326036">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tc>
                  <a:txBody>
                    <a:bodyPr/>
                    <a:lstStyle/>
                    <a:p>
                      <a:pPr algn="ctr"/>
                      <a:r>
                        <a:rPr lang="en-US" sz="1200">
                          <a:latin typeface="Calibri Light" panose="020F0302020204030204" pitchFamily="34" charset="0"/>
                          <a:cs typeface="Calibri Light" panose="020F0302020204030204" pitchFamily="34" charset="0"/>
                        </a:rPr>
                        <a:t>1</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tc>
                  <a:txBody>
                    <a:bodyPr/>
                    <a:lstStyle/>
                    <a:p>
                      <a:pPr algn="ctr"/>
                      <a:r>
                        <a:rPr lang="en-US" sz="1200">
                          <a:latin typeface="Calibri Light" panose="020F0302020204030204" pitchFamily="34" charset="0"/>
                          <a:cs typeface="Calibri Light" panose="020F0302020204030204" pitchFamily="34" charset="0"/>
                        </a:rPr>
                        <a:t>8</a:t>
                      </a:r>
                      <a:endParaRPr lang="en-CH" sz="12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19291884"/>
                  </a:ext>
                </a:extLst>
              </a:tr>
            </a:tbl>
          </a:graphicData>
        </a:graphic>
      </p:graphicFrame>
    </p:spTree>
    <p:extLst>
      <p:ext uri="{BB962C8B-B14F-4D97-AF65-F5344CB8AC3E}">
        <p14:creationId xmlns:p14="http://schemas.microsoft.com/office/powerpoint/2010/main" val="3026904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937104" cy="4925144"/>
          </a:xfrm>
        </p:spPr>
        <p:txBody>
          <a:bodyPr>
            <a:normAutofit/>
          </a:bodyPr>
          <a:lstStyle/>
          <a:p>
            <a:r>
              <a:rPr lang="en-US" sz="1600">
                <a:latin typeface="Calibri Light" panose="020F0302020204030204" pitchFamily="34" charset="0"/>
                <a:cs typeface="Calibri Light" panose="020F0302020204030204" pitchFamily="34" charset="0"/>
              </a:rPr>
              <a:t>Under chance, there were 256 possible sequences. Every unique sequence has equal probability of occurring. We can generate these sequences in R with the </a:t>
            </a:r>
            <a:r>
              <a:rPr lang="en-US" sz="1600">
                <a:latin typeface="Courier New" panose="02070309020205020404" pitchFamily="49" charset="0"/>
                <a:cs typeface="Courier New" panose="02070309020205020404" pitchFamily="49" charset="0"/>
              </a:rPr>
              <a:t>gtools</a:t>
            </a:r>
            <a:r>
              <a:rPr lang="en-US" sz="1600">
                <a:latin typeface="Calibri Light" panose="020F0302020204030204" pitchFamily="34" charset="0"/>
                <a:cs typeface="Calibri Light" panose="020F0302020204030204" pitchFamily="34" charset="0"/>
              </a:rPr>
              <a:t> library:</a:t>
            </a:r>
          </a:p>
          <a:p>
            <a:endParaRPr lang="en-US" sz="1600">
              <a:latin typeface="Times New Roman" panose="02020603050405020304" pitchFamily="18" charset="0"/>
              <a:cs typeface="Times New Roman" panose="02020603050405020304" pitchFamily="18" charset="0"/>
            </a:endParaRPr>
          </a:p>
          <a:p>
            <a:pPr marL="0" indent="0">
              <a:buNone/>
            </a:pPr>
            <a:r>
              <a:rPr lang="en-US" sz="1200">
                <a:latin typeface="Courier New" panose="02070309020205020404" pitchFamily="49" charset="0"/>
                <a:cs typeface="Courier New" panose="02070309020205020404" pitchFamily="49" charset="0"/>
              </a:rPr>
              <a:t>	library(gtools)</a:t>
            </a:r>
          </a:p>
          <a:p>
            <a:pPr marL="0" indent="0">
              <a:buNone/>
            </a:pPr>
            <a:r>
              <a:rPr lang="en-US" sz="1200">
                <a:latin typeface="Courier New" panose="02070309020205020404" pitchFamily="49" charset="0"/>
                <a:cs typeface="Courier New" panose="02070309020205020404" pitchFamily="49" charset="0"/>
              </a:rPr>
              <a:t>	permutations(2,8,0:1,repeats=TRUE)</a:t>
            </a:r>
          </a:p>
          <a:p>
            <a:pPr marL="0" indent="0">
              <a:buNone/>
            </a:pPr>
            <a:r>
              <a:rPr lang="en-US" sz="1200">
                <a:latin typeface="Courier New" panose="02070309020205020404" pitchFamily="49" charset="0"/>
                <a:cs typeface="Courier New" panose="02070309020205020404" pitchFamily="49" charset="0"/>
              </a:rPr>
              <a:t>	psychic &lt;- permutations(2,8,0:1,repeats=TRUE)</a:t>
            </a:r>
          </a:p>
          <a:p>
            <a:pPr marL="0" indent="0">
              <a:buNone/>
            </a:pPr>
            <a:r>
              <a:rPr lang="en-US" sz="1200">
                <a:latin typeface="Courier New" panose="02070309020205020404" pitchFamily="49" charset="0"/>
                <a:cs typeface="Courier New" panose="02070309020205020404" pitchFamily="49" charset="0"/>
              </a:rPr>
              <a:t>	barplot(table(rowSums(psychic)),ylim=c(0,100))</a:t>
            </a:r>
          </a:p>
          <a:p>
            <a:pPr marL="0" indent="0">
              <a:buNone/>
            </a:pPr>
            <a:r>
              <a:rPr lang="en-US" sz="1200">
                <a:latin typeface="Courier New" panose="02070309020205020404" pitchFamily="49" charset="0"/>
                <a:cs typeface="Courier New" panose="02070309020205020404" pitchFamily="49" charset="0"/>
              </a:rPr>
              <a:t>	</a:t>
            </a:r>
            <a:endParaRPr lang="en-US" sz="12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Unlike individual sequences, </a:t>
            </a:r>
            <a:r>
              <a:rPr lang="en-US" sz="1600">
                <a:solidFill>
                  <a:srgbClr val="0070C0"/>
                </a:solidFill>
                <a:latin typeface="Calibri Light" panose="020F0302020204030204" pitchFamily="34" charset="0"/>
                <a:cs typeface="Calibri Light" panose="020F0302020204030204" pitchFamily="34" charset="0"/>
              </a:rPr>
              <a:t>sums of sequences</a:t>
            </a:r>
            <a:r>
              <a:rPr lang="en-US" sz="1600">
                <a:latin typeface="Calibri Light" panose="020F0302020204030204" pitchFamily="34" charset="0"/>
                <a:cs typeface="Calibri Light" panose="020F0302020204030204" pitchFamily="34" charset="0"/>
              </a:rPr>
              <a:t> do not have equal </a:t>
            </a:r>
            <a:br>
              <a:rPr lang="en-US" sz="1600">
                <a:latin typeface="Calibri Light" panose="020F0302020204030204" pitchFamily="34" charset="0"/>
                <a:cs typeface="Calibri Light" panose="020F0302020204030204" pitchFamily="34" charset="0"/>
              </a:rPr>
            </a:br>
            <a:r>
              <a:rPr lang="en-US" sz="1600">
                <a:latin typeface="Calibri Light" panose="020F0302020204030204" pitchFamily="34" charset="0"/>
                <a:cs typeface="Calibri Light" panose="020F0302020204030204" pitchFamily="34" charset="0"/>
              </a:rPr>
              <a:t>probability, with 4 hits being the most frequent. This corresponds </a:t>
            </a:r>
            <a:br>
              <a:rPr lang="en-US" sz="1600">
                <a:latin typeface="Calibri Light" panose="020F0302020204030204" pitchFamily="34" charset="0"/>
                <a:cs typeface="Calibri Light" panose="020F0302020204030204" pitchFamily="34" charset="0"/>
              </a:rPr>
            </a:br>
            <a:r>
              <a:rPr lang="en-US" sz="1600">
                <a:latin typeface="Calibri Light" panose="020F0302020204030204" pitchFamily="34" charset="0"/>
                <a:cs typeface="Calibri Light" panose="020F0302020204030204" pitchFamily="34" charset="0"/>
              </a:rPr>
              <a:t>to what we expect under chance level. But how rare exactly is it to </a:t>
            </a:r>
            <a:br>
              <a:rPr lang="en-US" sz="1600">
                <a:latin typeface="Calibri Light" panose="020F0302020204030204" pitchFamily="34" charset="0"/>
                <a:cs typeface="Calibri Light" panose="020F0302020204030204" pitchFamily="34" charset="0"/>
              </a:rPr>
            </a:br>
            <a:r>
              <a:rPr lang="en-US" sz="1600">
                <a:latin typeface="Calibri Light" panose="020F0302020204030204" pitchFamily="34" charset="0"/>
                <a:cs typeface="Calibri Light" panose="020F0302020204030204" pitchFamily="34" charset="0"/>
              </a:rPr>
              <a:t>observe a sum of 8 hits?</a:t>
            </a:r>
            <a:endParaRPr lang="en-US" sz="1200">
              <a:latin typeface="Calibri Light" panose="020F0302020204030204" pitchFamily="34" charset="0"/>
              <a:cs typeface="Calibri Light" panose="020F0302020204030204" pitchFamily="34" charset="0"/>
            </a:endParaRPr>
          </a:p>
          <a:p>
            <a:pPr marL="0" indent="0">
              <a:buNone/>
            </a:pPr>
            <a:endParaRPr lang="en-US" sz="1200">
              <a:latin typeface="Calibri Light" panose="020F0302020204030204" pitchFamily="34" charset="0"/>
              <a:cs typeface="Calibri Light" panose="020F0302020204030204" pitchFamily="34" charset="0"/>
            </a:endParaRPr>
          </a:p>
          <a:p>
            <a:pPr marL="0" indent="0">
              <a:buNone/>
            </a:pPr>
            <a:r>
              <a:rPr lang="en-US" sz="1200">
                <a:latin typeface="Courier New" panose="02070309020205020404" pitchFamily="49" charset="0"/>
                <a:cs typeface="Courier New" panose="02070309020205020404" pitchFamily="49" charset="0"/>
              </a:rPr>
              <a:t>	sum(rowSums(psychic)==8)</a:t>
            </a:r>
          </a:p>
          <a:p>
            <a:pPr marL="0" indent="0">
              <a:buNone/>
            </a:pPr>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Out of 256 possible sequences, only 1 sequence produces 8 hits. 1/256 equals a chance of 0.0039 for a sum of 8. If we had observed that sequence, who would now be willing to conclude the hypothesis of psychic powers…? Who would be willing to reject the null hypothesis of guessing…?</a:t>
            </a:r>
          </a:p>
        </p:txBody>
      </p: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Probability of 8 hits</a:t>
            </a:r>
            <a:endParaRPr lang="en-GB" sz="3200" dirty="0">
              <a:solidFill>
                <a:schemeClr val="tx2">
                  <a:lumMod val="75000"/>
                </a:schemeClr>
              </a:solidFill>
              <a:latin typeface="Tw Cen MT" panose="020B0602020104020603" pitchFamily="34" charset="0"/>
            </a:endParaRPr>
          </a:p>
        </p:txBody>
      </p:sp>
      <p:pic>
        <p:nvPicPr>
          <p:cNvPr id="5" name="Picture 4">
            <a:extLst>
              <a:ext uri="{FF2B5EF4-FFF2-40B4-BE49-F238E27FC236}">
                <a16:creationId xmlns:a16="http://schemas.microsoft.com/office/drawing/2014/main" id="{C4F3D1E9-4CA9-4967-A0F8-BAD86FA33A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6240" y="2434339"/>
            <a:ext cx="3218327" cy="1989322"/>
          </a:xfrm>
          <a:prstGeom prst="rect">
            <a:avLst/>
          </a:prstGeom>
        </p:spPr>
      </p:pic>
      <p:cxnSp>
        <p:nvCxnSpPr>
          <p:cNvPr id="8" name="Straight Connector 7">
            <a:extLst>
              <a:ext uri="{FF2B5EF4-FFF2-40B4-BE49-F238E27FC236}">
                <a16:creationId xmlns:a16="http://schemas.microsoft.com/office/drawing/2014/main" id="{319F8087-3B7A-4E40-97F5-A6AB68285682}"/>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41E2904-2F1D-4CDE-B58A-6DF7B088B9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2943370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Right 4">
            <a:extLst>
              <a:ext uri="{FF2B5EF4-FFF2-40B4-BE49-F238E27FC236}">
                <a16:creationId xmlns:a16="http://schemas.microsoft.com/office/drawing/2014/main" id="{CF1A4B89-802B-4883-B782-6D91C34192D7}"/>
              </a:ext>
            </a:extLst>
          </p:cNvPr>
          <p:cNvSpPr/>
          <p:nvPr/>
        </p:nvSpPr>
        <p:spPr>
          <a:xfrm>
            <a:off x="1320924" y="3176973"/>
            <a:ext cx="9937104" cy="1368150"/>
          </a:xfrm>
          <a:prstGeom prst="rightArrow">
            <a:avLst>
              <a:gd name="adj1" fmla="val 100000"/>
              <a:gd name="adj2"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Content Placeholder 2"/>
          <p:cNvSpPr>
            <a:spLocks noGrp="1"/>
          </p:cNvSpPr>
          <p:nvPr>
            <p:ph idx="1"/>
          </p:nvPr>
        </p:nvSpPr>
        <p:spPr>
          <a:xfrm>
            <a:off x="1343472" y="1600200"/>
            <a:ext cx="9505056" cy="4925144"/>
          </a:xfrm>
        </p:spPr>
        <p:txBody>
          <a:bodyPr>
            <a:normAutofit/>
          </a:bodyPr>
          <a:lstStyle/>
          <a:p>
            <a:r>
              <a:rPr lang="en-US" sz="1600">
                <a:latin typeface="Calibri Light" panose="020F0302020204030204" pitchFamily="34" charset="0"/>
                <a:cs typeface="Calibri Light" panose="020F0302020204030204" pitchFamily="34" charset="0"/>
              </a:rPr>
              <a:t>Without perhaps realizing it, we have just constructed a basic statistical test:</a:t>
            </a: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However, at no point did we mention an explicit distributional assumption! This is because, in this particular scenario, the null distribution of the test statistic was known and could be enumerated </a:t>
            </a:r>
            <a:r>
              <a:rPr lang="en-US" sz="1600" i="1">
                <a:latin typeface="Calibri Light" panose="020F0302020204030204" pitchFamily="34" charset="0"/>
                <a:cs typeface="Calibri Light" panose="020F0302020204030204" pitchFamily="34" charset="0"/>
              </a:rPr>
              <a:t>exactly</a:t>
            </a:r>
            <a:r>
              <a:rPr lang="en-US" sz="1600">
                <a:latin typeface="Calibri Light" panose="020F0302020204030204" pitchFamily="34" charset="0"/>
                <a:cs typeface="Calibri Light" panose="020F0302020204030204" pitchFamily="34" charset="0"/>
              </a:rPr>
              <a:t>.</a:t>
            </a:r>
            <a:endParaRPr lang="fr-CH" sz="16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We just constructed a basic statistical test</a:t>
            </a:r>
            <a:endParaRPr lang="en-GB" sz="3200" dirty="0">
              <a:solidFill>
                <a:schemeClr val="tx2">
                  <a:lumMod val="75000"/>
                </a:schemeClr>
              </a:solidFill>
              <a:latin typeface="Tw Cen MT" panose="020B0602020104020603" pitchFamily="34" charset="0"/>
            </a:endParaRPr>
          </a:p>
        </p:txBody>
      </p:sp>
      <p:sp>
        <p:nvSpPr>
          <p:cNvPr id="2" name="Rectangle 1">
            <a:extLst>
              <a:ext uri="{FF2B5EF4-FFF2-40B4-BE49-F238E27FC236}">
                <a16:creationId xmlns:a16="http://schemas.microsoft.com/office/drawing/2014/main" id="{BBDCF4F3-F839-4DE2-8EE9-0222BB090B4A}"/>
              </a:ext>
            </a:extLst>
          </p:cNvPr>
          <p:cNvSpPr/>
          <p:nvPr/>
        </p:nvSpPr>
        <p:spPr>
          <a:xfrm>
            <a:off x="1703512" y="2429644"/>
            <a:ext cx="1944216" cy="288032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latin typeface="Calibri Light" panose="020F0302020204030204" pitchFamily="34" charset="0"/>
              <a:cs typeface="Calibri Light" panose="020F0302020204030204" pitchFamily="34" charset="0"/>
            </a:endParaRPr>
          </a:p>
          <a:p>
            <a:pPr algn="ctr"/>
            <a:endParaRPr lang="en-US" sz="1400">
              <a:solidFill>
                <a:schemeClr val="tx1"/>
              </a:solidFill>
              <a:latin typeface="Calibri Light" panose="020F0302020204030204" pitchFamily="34" charset="0"/>
              <a:cs typeface="Calibri Light" panose="020F0302020204030204" pitchFamily="34" charset="0"/>
            </a:endParaRPr>
          </a:p>
          <a:p>
            <a:pPr algn="ctr"/>
            <a:r>
              <a:rPr lang="en-US" sz="2000" b="1">
                <a:solidFill>
                  <a:schemeClr val="tx1"/>
                </a:solidFill>
                <a:latin typeface="Calibri Light" panose="020F0302020204030204" pitchFamily="34" charset="0"/>
                <a:cs typeface="Calibri Light" panose="020F0302020204030204" pitchFamily="34" charset="0"/>
              </a:rPr>
              <a:t>1</a:t>
            </a:r>
          </a:p>
          <a:p>
            <a:pPr algn="ctr"/>
            <a:endParaRPr lang="en-US" sz="1400">
              <a:solidFill>
                <a:schemeClr val="tx1"/>
              </a:solidFill>
              <a:latin typeface="Calibri Light" panose="020F0302020204030204" pitchFamily="34" charset="0"/>
              <a:cs typeface="Calibri Light" panose="020F0302020204030204" pitchFamily="34" charset="0"/>
            </a:endParaRPr>
          </a:p>
          <a:p>
            <a:pPr algn="ctr"/>
            <a:r>
              <a:rPr lang="en-US" sz="1400">
                <a:solidFill>
                  <a:schemeClr val="tx1"/>
                </a:solidFill>
                <a:latin typeface="Calibri Light" panose="020F0302020204030204" pitchFamily="34" charset="0"/>
                <a:cs typeface="Calibri Light" panose="020F0302020204030204" pitchFamily="34" charset="0"/>
              </a:rPr>
              <a:t>We observed a pattern of data and calculated a statistic (i.e., sum)</a:t>
            </a:r>
            <a:endParaRPr lang="en-CH" sz="1400">
              <a:solidFill>
                <a:schemeClr val="tx1"/>
              </a:solidFill>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86A15C90-6E0D-45C1-B704-FE28B2C4C7D5}"/>
              </a:ext>
            </a:extLst>
          </p:cNvPr>
          <p:cNvSpPr/>
          <p:nvPr/>
        </p:nvSpPr>
        <p:spPr>
          <a:xfrm>
            <a:off x="3935760" y="2429644"/>
            <a:ext cx="1944216" cy="2880320"/>
          </a:xfrm>
          <a:prstGeom prst="rect">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latin typeface="Calibri Light" panose="020F0302020204030204" pitchFamily="34" charset="0"/>
              <a:cs typeface="Calibri Light" panose="020F0302020204030204" pitchFamily="34" charset="0"/>
            </a:endParaRPr>
          </a:p>
          <a:p>
            <a:pPr algn="ctr"/>
            <a:endParaRPr lang="en-US" sz="1400">
              <a:solidFill>
                <a:schemeClr val="tx1"/>
              </a:solidFill>
              <a:latin typeface="Calibri Light" panose="020F0302020204030204" pitchFamily="34" charset="0"/>
              <a:cs typeface="Calibri Light" panose="020F0302020204030204" pitchFamily="34" charset="0"/>
            </a:endParaRPr>
          </a:p>
          <a:p>
            <a:pPr algn="ctr"/>
            <a:r>
              <a:rPr lang="en-US" sz="2000" b="1">
                <a:solidFill>
                  <a:schemeClr val="tx1"/>
                </a:solidFill>
                <a:latin typeface="Calibri Light" panose="020F0302020204030204" pitchFamily="34" charset="0"/>
                <a:cs typeface="Calibri Light" panose="020F0302020204030204" pitchFamily="34" charset="0"/>
              </a:rPr>
              <a:t>2</a:t>
            </a:r>
          </a:p>
          <a:p>
            <a:pPr algn="ctr"/>
            <a:endParaRPr lang="en-US" sz="1400">
              <a:solidFill>
                <a:schemeClr val="tx1"/>
              </a:solidFill>
              <a:latin typeface="Calibri Light" panose="020F0302020204030204" pitchFamily="34" charset="0"/>
              <a:cs typeface="Calibri Light" panose="020F0302020204030204" pitchFamily="34" charset="0"/>
            </a:endParaRPr>
          </a:p>
          <a:p>
            <a:pPr algn="ctr"/>
            <a:r>
              <a:rPr lang="en-US" sz="1400">
                <a:solidFill>
                  <a:schemeClr val="tx1"/>
                </a:solidFill>
                <a:latin typeface="Calibri Light" panose="020F0302020204030204" pitchFamily="34" charset="0"/>
                <a:cs typeface="Calibri Light" panose="020F0302020204030204" pitchFamily="34" charset="0"/>
              </a:rPr>
              <a:t>We formulated a null-hypothesis, i.e., chance level</a:t>
            </a:r>
            <a:endParaRPr lang="en-CH" sz="1400">
              <a:solidFill>
                <a:schemeClr val="tx1"/>
              </a:solidFill>
              <a:latin typeface="Calibri Light" panose="020F0302020204030204" pitchFamily="34" charset="0"/>
              <a:cs typeface="Calibri Light" panose="020F0302020204030204" pitchFamily="34" charset="0"/>
            </a:endParaRPr>
          </a:p>
        </p:txBody>
      </p:sp>
      <p:sp>
        <p:nvSpPr>
          <p:cNvPr id="10" name="Rectangle 9">
            <a:extLst>
              <a:ext uri="{FF2B5EF4-FFF2-40B4-BE49-F238E27FC236}">
                <a16:creationId xmlns:a16="http://schemas.microsoft.com/office/drawing/2014/main" id="{AA511127-3311-42AA-B1E3-A279B7254928}"/>
              </a:ext>
            </a:extLst>
          </p:cNvPr>
          <p:cNvSpPr/>
          <p:nvPr/>
        </p:nvSpPr>
        <p:spPr>
          <a:xfrm>
            <a:off x="6168008" y="2420888"/>
            <a:ext cx="1944216" cy="2880320"/>
          </a:xfrm>
          <a:prstGeom prst="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latin typeface="Calibri Light" panose="020F0302020204030204" pitchFamily="34" charset="0"/>
              <a:cs typeface="Calibri Light" panose="020F0302020204030204" pitchFamily="34" charset="0"/>
            </a:endParaRPr>
          </a:p>
          <a:p>
            <a:pPr algn="ctr"/>
            <a:endParaRPr lang="en-US" sz="1400">
              <a:solidFill>
                <a:schemeClr val="tx1"/>
              </a:solidFill>
              <a:latin typeface="Calibri Light" panose="020F0302020204030204" pitchFamily="34" charset="0"/>
              <a:cs typeface="Calibri Light" panose="020F0302020204030204" pitchFamily="34" charset="0"/>
            </a:endParaRPr>
          </a:p>
          <a:p>
            <a:pPr algn="ctr"/>
            <a:r>
              <a:rPr lang="en-US" sz="2000" b="1">
                <a:solidFill>
                  <a:schemeClr val="tx1"/>
                </a:solidFill>
                <a:latin typeface="Calibri Light" panose="020F0302020204030204" pitchFamily="34" charset="0"/>
                <a:cs typeface="Calibri Light" panose="020F0302020204030204" pitchFamily="34" charset="0"/>
              </a:rPr>
              <a:t>3</a:t>
            </a:r>
          </a:p>
          <a:p>
            <a:pPr algn="ctr"/>
            <a:endParaRPr lang="en-US" sz="1400">
              <a:solidFill>
                <a:schemeClr val="tx1"/>
              </a:solidFill>
              <a:latin typeface="Calibri Light" panose="020F0302020204030204" pitchFamily="34" charset="0"/>
              <a:cs typeface="Calibri Light" panose="020F0302020204030204" pitchFamily="34" charset="0"/>
            </a:endParaRPr>
          </a:p>
          <a:p>
            <a:pPr algn="ctr"/>
            <a:r>
              <a:rPr lang="en-US" sz="1400">
                <a:solidFill>
                  <a:schemeClr val="tx1"/>
                </a:solidFill>
                <a:latin typeface="Calibri Light" panose="020F0302020204030204" pitchFamily="34" charset="0"/>
                <a:cs typeface="Calibri Light" panose="020F0302020204030204" pitchFamily="34" charset="0"/>
              </a:rPr>
              <a:t>We enumerated every possible scenario under the null hypothesis, and its resulting sum statistic</a:t>
            </a:r>
          </a:p>
          <a:p>
            <a:pPr algn="ctr"/>
            <a:endParaRPr lang="en-US" sz="1400">
              <a:solidFill>
                <a:schemeClr val="tx1"/>
              </a:solidFill>
              <a:latin typeface="Calibri Light" panose="020F0302020204030204" pitchFamily="34" charset="0"/>
              <a:cs typeface="Calibri Light" panose="020F0302020204030204" pitchFamily="34" charset="0"/>
            </a:endParaRPr>
          </a:p>
          <a:p>
            <a:pPr algn="ctr"/>
            <a:r>
              <a:rPr lang="en-US" sz="1400">
                <a:solidFill>
                  <a:schemeClr val="tx1"/>
                </a:solidFill>
                <a:latin typeface="Calibri Light" panose="020F0302020204030204" pitchFamily="34" charset="0"/>
                <a:cs typeface="Calibri Light" panose="020F0302020204030204" pitchFamily="34" charset="0"/>
              </a:rPr>
              <a:t>= null distribution of sum statistics</a:t>
            </a:r>
            <a:endParaRPr lang="en-CH" sz="1400">
              <a:solidFill>
                <a:schemeClr val="tx1"/>
              </a:solidFill>
              <a:latin typeface="Calibri Light" panose="020F0302020204030204" pitchFamily="34" charset="0"/>
              <a:cs typeface="Calibri Light" panose="020F0302020204030204" pitchFamily="34" charset="0"/>
            </a:endParaRPr>
          </a:p>
        </p:txBody>
      </p:sp>
      <p:sp>
        <p:nvSpPr>
          <p:cNvPr id="11" name="Rectangle 10">
            <a:extLst>
              <a:ext uri="{FF2B5EF4-FFF2-40B4-BE49-F238E27FC236}">
                <a16:creationId xmlns:a16="http://schemas.microsoft.com/office/drawing/2014/main" id="{1D1C1C72-488D-4437-B322-9831B7252215}"/>
              </a:ext>
            </a:extLst>
          </p:cNvPr>
          <p:cNvSpPr/>
          <p:nvPr/>
        </p:nvSpPr>
        <p:spPr>
          <a:xfrm>
            <a:off x="8400256" y="2420888"/>
            <a:ext cx="1944216" cy="2880320"/>
          </a:xfrm>
          <a:prstGeom prst="rect">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latin typeface="Calibri Light" panose="020F0302020204030204" pitchFamily="34" charset="0"/>
              <a:cs typeface="Calibri Light" panose="020F0302020204030204" pitchFamily="34" charset="0"/>
            </a:endParaRPr>
          </a:p>
          <a:p>
            <a:pPr algn="ctr"/>
            <a:endParaRPr lang="en-US" sz="1400">
              <a:solidFill>
                <a:schemeClr val="tx1"/>
              </a:solidFill>
              <a:latin typeface="Calibri Light" panose="020F0302020204030204" pitchFamily="34" charset="0"/>
              <a:cs typeface="Calibri Light" panose="020F0302020204030204" pitchFamily="34" charset="0"/>
            </a:endParaRPr>
          </a:p>
          <a:p>
            <a:pPr algn="ctr"/>
            <a:r>
              <a:rPr lang="en-US" sz="2000" b="1">
                <a:solidFill>
                  <a:schemeClr val="tx1"/>
                </a:solidFill>
                <a:latin typeface="Calibri Light" panose="020F0302020204030204" pitchFamily="34" charset="0"/>
                <a:cs typeface="Calibri Light" panose="020F0302020204030204" pitchFamily="34" charset="0"/>
              </a:rPr>
              <a:t>4</a:t>
            </a:r>
          </a:p>
          <a:p>
            <a:pPr algn="ctr"/>
            <a:endParaRPr lang="en-US" sz="1400">
              <a:solidFill>
                <a:schemeClr val="tx1"/>
              </a:solidFill>
              <a:latin typeface="Calibri Light" panose="020F0302020204030204" pitchFamily="34" charset="0"/>
              <a:cs typeface="Calibri Light" panose="020F0302020204030204" pitchFamily="34" charset="0"/>
            </a:endParaRPr>
          </a:p>
          <a:p>
            <a:pPr algn="ctr"/>
            <a:r>
              <a:rPr lang="en-US" sz="1400">
                <a:solidFill>
                  <a:schemeClr val="tx1"/>
                </a:solidFill>
                <a:latin typeface="Calibri Light" panose="020F0302020204030204" pitchFamily="34" charset="0"/>
                <a:cs typeface="Calibri Light" panose="020F0302020204030204" pitchFamily="34" charset="0"/>
              </a:rPr>
              <a:t>We calculated the probability of our observed sum occurring under the enumerated null distribution</a:t>
            </a:r>
          </a:p>
          <a:p>
            <a:pPr algn="ctr"/>
            <a:endParaRPr lang="en-US" sz="1400">
              <a:solidFill>
                <a:schemeClr val="tx1"/>
              </a:solidFill>
              <a:latin typeface="Calibri Light" panose="020F0302020204030204" pitchFamily="34" charset="0"/>
              <a:cs typeface="Calibri Light" panose="020F0302020204030204" pitchFamily="34" charset="0"/>
            </a:endParaRPr>
          </a:p>
          <a:p>
            <a:pPr algn="ctr"/>
            <a:r>
              <a:rPr lang="en-US" sz="1400">
                <a:solidFill>
                  <a:schemeClr val="tx1"/>
                </a:solidFill>
                <a:latin typeface="Calibri Light" panose="020F0302020204030204" pitchFamily="34" charset="0"/>
                <a:cs typeface="Calibri Light" panose="020F0302020204030204" pitchFamily="34" charset="0"/>
              </a:rPr>
              <a:t>= </a:t>
            </a:r>
            <a:r>
              <a:rPr lang="en-US" sz="1400" i="1">
                <a:solidFill>
                  <a:schemeClr val="tx1"/>
                </a:solidFill>
                <a:latin typeface="Calibri Light" panose="020F0302020204030204" pitchFamily="34" charset="0"/>
                <a:cs typeface="Calibri Light" panose="020F0302020204030204" pitchFamily="34" charset="0"/>
              </a:rPr>
              <a:t>p</a:t>
            </a:r>
            <a:r>
              <a:rPr lang="en-US" sz="1400">
                <a:solidFill>
                  <a:schemeClr val="tx1"/>
                </a:solidFill>
                <a:latin typeface="Calibri Light" panose="020F0302020204030204" pitchFamily="34" charset="0"/>
                <a:cs typeface="Calibri Light" panose="020F0302020204030204" pitchFamily="34" charset="0"/>
              </a:rPr>
              <a:t>-value</a:t>
            </a:r>
            <a:endParaRPr lang="en-CH" sz="140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63349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dirty="0">
                <a:latin typeface="Calibri Light" panose="020F0302020204030204" pitchFamily="34" charset="0"/>
                <a:cs typeface="Calibri Light" panose="020F0302020204030204" pitchFamily="34" charset="0"/>
              </a:rPr>
              <a:t>The example with the parasites is a variation on a famous experiment conducted by </a:t>
            </a:r>
            <a:r>
              <a:rPr lang="en-US" sz="1600" dirty="0">
                <a:solidFill>
                  <a:srgbClr val="0070C0"/>
                </a:solidFill>
                <a:latin typeface="Calibri Light" panose="020F0302020204030204" pitchFamily="34" charset="0"/>
                <a:cs typeface="Calibri Light" panose="020F0302020204030204" pitchFamily="34" charset="0"/>
              </a:rPr>
              <a:t>Ronald Fisher</a:t>
            </a:r>
            <a:r>
              <a:rPr lang="en-US" sz="1600" dirty="0">
                <a:latin typeface="Calibri Light" panose="020F0302020204030204" pitchFamily="34" charset="0"/>
                <a:cs typeface="Calibri Light" panose="020F0302020204030204" pitchFamily="34" charset="0"/>
              </a:rPr>
              <a:t>, known as the </a:t>
            </a:r>
            <a:r>
              <a:rPr lang="en-US" sz="1600" dirty="0">
                <a:solidFill>
                  <a:srgbClr val="0070C0"/>
                </a:solidFill>
                <a:latin typeface="Calibri Light" panose="020F0302020204030204" pitchFamily="34" charset="0"/>
                <a:cs typeface="Calibri Light" panose="020F0302020204030204" pitchFamily="34" charset="0"/>
              </a:rPr>
              <a:t>Lady Tasting Tea</a:t>
            </a:r>
            <a:r>
              <a:rPr lang="en-US" sz="1600" dirty="0">
                <a:latin typeface="Calibri Light" panose="020F0302020204030204" pitchFamily="34" charset="0"/>
                <a:cs typeface="Calibri Light" panose="020F0302020204030204" pitchFamily="34" charset="0"/>
              </a:rPr>
              <a:t> (1935). Fisher had a friend, Muriel Bristol, who claimed that, when tasting tea, she could tell whether water or milk had been added to the cup first.</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Fisher tested her skill by presenting her with 8 cups, 4 of each kind. Allegedly, Muriel guessed all cups correctly, which has a 1/256 chance of occurring (0.0039). Under this </a:t>
            </a:r>
            <a:r>
              <a:rPr lang="en-US" sz="1600" i="1" dirty="0">
                <a:latin typeface="Calibri Light" panose="020F0302020204030204" pitchFamily="34" charset="0"/>
                <a:cs typeface="Calibri Light" panose="020F0302020204030204" pitchFamily="34" charset="0"/>
              </a:rPr>
              <a:t>p</a:t>
            </a:r>
            <a:r>
              <a:rPr lang="en-US" sz="1600" dirty="0">
                <a:latin typeface="Calibri Light" panose="020F0302020204030204" pitchFamily="34" charset="0"/>
                <a:cs typeface="Calibri Light" panose="020F0302020204030204" pitchFamily="34" charset="0"/>
              </a:rPr>
              <a:t>-value, Fisher would have concluded her skill to be real or, more prudently, to </a:t>
            </a:r>
            <a:r>
              <a:rPr lang="en-US" sz="1600" dirty="0">
                <a:solidFill>
                  <a:srgbClr val="0070C0"/>
                </a:solidFill>
                <a:latin typeface="Calibri Light" panose="020F0302020204030204" pitchFamily="34" charset="0"/>
                <a:cs typeface="Calibri Light" panose="020F0302020204030204" pitchFamily="34" charset="0"/>
              </a:rPr>
              <a:t>reject the null hypothesis of chance guessing</a:t>
            </a:r>
            <a:r>
              <a:rPr lang="en-US" sz="1600" dirty="0">
                <a:latin typeface="Calibri Light" panose="020F0302020204030204" pitchFamily="34" charset="0"/>
                <a:cs typeface="Calibri Light" panose="020F0302020204030204" pitchFamily="34" charset="0"/>
              </a:rPr>
              <a:t>.</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This test is one of the earliest statistical tests invented, and is known today as an </a:t>
            </a:r>
            <a:r>
              <a:rPr lang="en-US" sz="1600" dirty="0">
                <a:solidFill>
                  <a:srgbClr val="0070C0"/>
                </a:solidFill>
                <a:latin typeface="Calibri Light" panose="020F0302020204030204" pitchFamily="34" charset="0"/>
                <a:cs typeface="Calibri Light" panose="020F0302020204030204" pitchFamily="34" charset="0"/>
              </a:rPr>
              <a:t>exact permutation test</a:t>
            </a:r>
            <a:r>
              <a:rPr lang="en-US" sz="1600" dirty="0">
                <a:latin typeface="Calibri Light" panose="020F0302020204030204" pitchFamily="34" charset="0"/>
                <a:cs typeface="Calibri Light" panose="020F0302020204030204" pitchFamily="34" charset="0"/>
              </a:rPr>
              <a:t>.</a:t>
            </a:r>
          </a:p>
          <a:p>
            <a:endParaRPr lang="en-US" sz="1600" dirty="0">
              <a:latin typeface="Calibri Light" panose="020F0302020204030204" pitchFamily="34" charset="0"/>
              <a:cs typeface="Calibri Light" panose="020F0302020204030204" pitchFamily="34" charset="0"/>
            </a:endParaRPr>
          </a:p>
          <a:p>
            <a:pPr lvl="1"/>
            <a:r>
              <a:rPr lang="en-US" sz="1400" dirty="0">
                <a:latin typeface="Calibri Light" panose="020F0302020204030204" pitchFamily="34" charset="0"/>
                <a:cs typeface="Calibri Light" panose="020F0302020204030204" pitchFamily="34" charset="0"/>
              </a:rPr>
              <a:t>It is a permutation test because the null distribution of the test statistic is constructed empirically based on </a:t>
            </a:r>
            <a:r>
              <a:rPr lang="en-US" sz="1400" dirty="0">
                <a:solidFill>
                  <a:srgbClr val="0070C0"/>
                </a:solidFill>
                <a:latin typeface="Calibri Light" panose="020F0302020204030204" pitchFamily="34" charset="0"/>
                <a:cs typeface="Calibri Light" panose="020F0302020204030204" pitchFamily="34" charset="0"/>
              </a:rPr>
              <a:t>possible permutations of the original</a:t>
            </a:r>
            <a:r>
              <a:rPr lang="en-US" sz="1400" dirty="0">
                <a:latin typeface="Calibri Light" panose="020F0302020204030204" pitchFamily="34" charset="0"/>
                <a:cs typeface="Calibri Light" panose="020F0302020204030204" pitchFamily="34" charset="0"/>
              </a:rPr>
              <a:t> </a:t>
            </a:r>
            <a:r>
              <a:rPr lang="en-US" sz="1400">
                <a:latin typeface="Calibri Light" panose="020F0302020204030204" pitchFamily="34" charset="0"/>
                <a:cs typeface="Calibri Light" panose="020F0302020204030204" pitchFamily="34" charset="0"/>
              </a:rPr>
              <a:t>observed pattern, when summarized as a 2×2 table.</a:t>
            </a:r>
            <a:endParaRPr lang="en-US" sz="1400" dirty="0">
              <a:latin typeface="Calibri Light" panose="020F0302020204030204" pitchFamily="34" charset="0"/>
              <a:cs typeface="Calibri Light" panose="020F0302020204030204" pitchFamily="34" charset="0"/>
            </a:endParaRPr>
          </a:p>
          <a:p>
            <a:pPr lvl="1"/>
            <a:r>
              <a:rPr lang="en-US" sz="1400" dirty="0">
                <a:latin typeface="Calibri Light" panose="020F0302020204030204" pitchFamily="34" charset="0"/>
                <a:cs typeface="Calibri Light" panose="020F0302020204030204" pitchFamily="34" charset="0"/>
              </a:rPr>
              <a:t>It is exact because all possible permutations can be </a:t>
            </a:r>
            <a:r>
              <a:rPr lang="en-US" sz="1400" dirty="0">
                <a:solidFill>
                  <a:srgbClr val="0070C0"/>
                </a:solidFill>
                <a:latin typeface="Calibri Light" panose="020F0302020204030204" pitchFamily="34" charset="0"/>
                <a:cs typeface="Calibri Light" panose="020F0302020204030204" pitchFamily="34" charset="0"/>
              </a:rPr>
              <a:t>enumerated exhaustively</a:t>
            </a:r>
            <a:r>
              <a:rPr lang="en-US" sz="1400" dirty="0">
                <a:latin typeface="Calibri Light" panose="020F0302020204030204" pitchFamily="34" charset="0"/>
                <a:cs typeface="Calibri Light" panose="020F0302020204030204" pitchFamily="34" charset="0"/>
              </a:rPr>
              <a:t>. Hence, the final probability is the exact chance of the observed scenario occurring. Exact ≠ </a:t>
            </a:r>
            <a:r>
              <a:rPr lang="en-US" sz="1400">
                <a:latin typeface="Calibri Light" panose="020F0302020204030204" pitchFamily="34" charset="0"/>
                <a:cs typeface="Calibri Light" panose="020F0302020204030204" pitchFamily="34" charset="0"/>
              </a:rPr>
              <a:t>more correct.</a:t>
            </a:r>
            <a:endParaRPr lang="en-US" sz="1400" dirty="0">
              <a:latin typeface="Calibri Light" panose="020F0302020204030204" pitchFamily="34" charset="0"/>
              <a:cs typeface="Calibri Light" panose="020F0302020204030204" pitchFamily="34" charset="0"/>
            </a:endParaRPr>
          </a:p>
          <a:p>
            <a:pPr lvl="1"/>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Tests in software called Fisher's exact test refer to this test, and is appropriate for the analysis of small frequency tables</a:t>
            </a:r>
            <a:endParaRPr lang="fr-CH"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Lady </a:t>
            </a:r>
            <a:r>
              <a:rPr lang="fr-CH" sz="3200" dirty="0" err="1">
                <a:solidFill>
                  <a:schemeClr val="tx2">
                    <a:lumMod val="75000"/>
                  </a:schemeClr>
                </a:solidFill>
                <a:latin typeface="Tw Cen MT" panose="020B0602020104020603" pitchFamily="34" charset="0"/>
              </a:rPr>
              <a:t>Tasting</a:t>
            </a:r>
            <a:r>
              <a:rPr lang="fr-CH" sz="3200" dirty="0">
                <a:solidFill>
                  <a:schemeClr val="tx2">
                    <a:lumMod val="75000"/>
                  </a:schemeClr>
                </a:solidFill>
                <a:latin typeface="Tw Cen MT" panose="020B0602020104020603" pitchFamily="34" charset="0"/>
              </a:rPr>
              <a:t> Tea</a:t>
            </a:r>
            <a:endParaRPr lang="en-GB" sz="3200" dirty="0">
              <a:solidFill>
                <a:schemeClr val="tx2">
                  <a:lumMod val="75000"/>
                </a:schemeClr>
              </a:solidFill>
              <a:latin typeface="Tw Cen MT" panose="020B0602020104020603" pitchFamily="34" charset="0"/>
            </a:endParaRPr>
          </a:p>
        </p:txBody>
      </p:sp>
      <p:pic>
        <p:nvPicPr>
          <p:cNvPr id="5" name="Picture 4">
            <a:extLst>
              <a:ext uri="{FF2B5EF4-FFF2-40B4-BE49-F238E27FC236}">
                <a16:creationId xmlns:a16="http://schemas.microsoft.com/office/drawing/2014/main" id="{CA3C6416-24F3-49AA-B881-FF5EADA1C8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290" t="4609" r="19290" b="44327"/>
          <a:stretch/>
        </p:blipFill>
        <p:spPr>
          <a:xfrm>
            <a:off x="10848528" y="188643"/>
            <a:ext cx="1160128" cy="1491590"/>
          </a:xfrm>
          <a:prstGeom prst="rect">
            <a:avLst/>
          </a:prstGeom>
        </p:spPr>
      </p:pic>
    </p:spTree>
    <p:extLst>
      <p:ext uri="{BB962C8B-B14F-4D97-AF65-F5344CB8AC3E}">
        <p14:creationId xmlns:p14="http://schemas.microsoft.com/office/powerpoint/2010/main" val="3838286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492" y="3121804"/>
            <a:ext cx="9145017" cy="523220"/>
          </a:xfrm>
          <a:prstGeom prst="rect">
            <a:avLst/>
          </a:prstGeom>
          <a:noFill/>
        </p:spPr>
        <p:txBody>
          <a:bodyPr wrap="square" rtlCol="0">
            <a:spAutoFit/>
          </a:bodyPr>
          <a:lstStyle/>
          <a:p>
            <a:pPr algn="ctr"/>
            <a:r>
              <a:rPr lang="fr-CH" sz="2800" b="1" dirty="0">
                <a:solidFill>
                  <a:schemeClr val="tx2">
                    <a:lumMod val="75000"/>
                  </a:schemeClr>
                </a:solidFill>
                <a:latin typeface="Tw Cen MT" panose="020B0602020104020603" pitchFamily="34" charset="0"/>
              </a:rPr>
              <a:t>4. Permutation tests</a:t>
            </a:r>
            <a:endParaRPr lang="en-GB" sz="2800" b="1" dirty="0">
              <a:solidFill>
                <a:schemeClr val="tx2">
                  <a:lumMod val="75000"/>
                </a:schemeClr>
              </a:solidFill>
              <a:latin typeface="Tw Cen MT" panose="020B0602020104020603" pitchFamily="34" charset="0"/>
            </a:endParaRPr>
          </a:p>
        </p:txBody>
      </p:sp>
      <p:cxnSp>
        <p:nvCxnSpPr>
          <p:cNvPr id="6" name="Straight Connector 5"/>
          <p:cNvCxnSpPr/>
          <p:nvPr/>
        </p:nvCxnSpPr>
        <p:spPr>
          <a:xfrm>
            <a:off x="1416000" y="2924944"/>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36F5AD-2CF7-43D1-9AC1-2EA2FE52F9F9}"/>
              </a:ext>
            </a:extLst>
          </p:cNvPr>
          <p:cNvCxnSpPr/>
          <p:nvPr/>
        </p:nvCxnSpPr>
        <p:spPr>
          <a:xfrm>
            <a:off x="1416000" y="3861048"/>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B12382B-F540-426B-B8B2-5E806C501C92}"/>
              </a:ext>
            </a:extLst>
          </p:cNvPr>
          <p:cNvSpPr txBox="1"/>
          <p:nvPr/>
        </p:nvSpPr>
        <p:spPr>
          <a:xfrm>
            <a:off x="4172818" y="4153648"/>
            <a:ext cx="3846374" cy="461665"/>
          </a:xfrm>
          <a:prstGeom prst="rect">
            <a:avLst/>
          </a:prstGeom>
          <a:noFill/>
        </p:spPr>
        <p:txBody>
          <a:bodyPr wrap="none" rtlCol="0">
            <a:spAutoFit/>
          </a:bodyPr>
          <a:lstStyle/>
          <a:p>
            <a:pPr algn="ctr"/>
            <a:r>
              <a:rPr lang="en-US" sz="2400" i="1" dirty="0">
                <a:solidFill>
                  <a:schemeClr val="bg2">
                    <a:lumMod val="50000"/>
                  </a:schemeClr>
                </a:solidFill>
                <a:latin typeface="Tw Cen MT" panose="020B0602020104020603" pitchFamily="34" charset="0"/>
                <a:cs typeface="Calibri Light" panose="020F0302020204030204" pitchFamily="34" charset="0"/>
              </a:rPr>
              <a:t>B. Exact and approximate tests</a:t>
            </a:r>
            <a:endParaRPr lang="en-CH" sz="2400" i="1" dirty="0">
              <a:solidFill>
                <a:schemeClr val="bg2">
                  <a:lumMod val="50000"/>
                </a:schemeClr>
              </a:solidFill>
              <a:latin typeface="Tw Cen MT" panose="020B0602020104020603" pitchFamily="34" charset="0"/>
              <a:cs typeface="Calibri Light" panose="020F0302020204030204" pitchFamily="34" charset="0"/>
            </a:endParaRPr>
          </a:p>
        </p:txBody>
      </p:sp>
    </p:spTree>
    <p:extLst>
      <p:ext uri="{BB962C8B-B14F-4D97-AF65-F5344CB8AC3E}">
        <p14:creationId xmlns:p14="http://schemas.microsoft.com/office/powerpoint/2010/main" val="2086563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dirty="0">
                <a:latin typeface="Calibri Light" panose="020F0302020204030204" pitchFamily="34" charset="0"/>
                <a:cs typeface="Calibri Light" panose="020F0302020204030204" pitchFamily="34" charset="0"/>
              </a:rPr>
              <a:t>Let us now apply the principle of the Lady Tasting Tea to an ordinary </a:t>
            </a:r>
            <a:r>
              <a:rPr lang="en-US" sz="1600" dirty="0">
                <a:solidFill>
                  <a:srgbClr val="0070C0"/>
                </a:solidFill>
                <a:latin typeface="Calibri Light" panose="020F0302020204030204" pitchFamily="34" charset="0"/>
                <a:cs typeface="Calibri Light" panose="020F0302020204030204" pitchFamily="34" charset="0"/>
              </a:rPr>
              <a:t>independent two-group comparison</a:t>
            </a:r>
            <a:r>
              <a:rPr lang="en-US" sz="1600">
                <a:latin typeface="Calibri Light" panose="020F0302020204030204" pitchFamily="34" charset="0"/>
                <a:cs typeface="Calibri Light" panose="020F0302020204030204" pitchFamily="34" charset="0"/>
              </a:rPr>
              <a:t>. We consider </a:t>
            </a:r>
            <a:r>
              <a:rPr lang="en-US" sz="1600" dirty="0">
                <a:latin typeface="Calibri Light" panose="020F0302020204030204" pitchFamily="34" charset="0"/>
                <a:cs typeface="Calibri Light" panose="020F0302020204030204" pitchFamily="34" charset="0"/>
              </a:rPr>
              <a:t>the following scenario: Professor Ned is running a team of five PhD students. General morale is low,* so he decides to run an intervention. In quasi-experimental fashion, he randomly assigns two students to a mentoring program. After one year, he measures the improvement in morale as times participated in the monthly lab drinks, and observes the following data:</a:t>
            </a:r>
          </a:p>
          <a:p>
            <a:pPr marL="0" indent="0">
              <a:buNone/>
            </a:pPr>
            <a:endParaRPr lang="en-US" sz="1600" dirty="0">
              <a:latin typeface="Calibri Light" panose="020F0302020204030204" pitchFamily="34" charset="0"/>
              <a:cs typeface="Calibri Light" panose="020F0302020204030204" pitchFamily="34" charset="0"/>
            </a:endParaRPr>
          </a:p>
          <a:p>
            <a:pPr marL="0" indent="0">
              <a:buNone/>
            </a:pPr>
            <a:endParaRPr lang="en-US" sz="1600" dirty="0">
              <a:latin typeface="Calibri Light" panose="020F0302020204030204" pitchFamily="34" charset="0"/>
              <a:cs typeface="Calibri Light" panose="020F0302020204030204" pitchFamily="34" charset="0"/>
            </a:endParaRPr>
          </a:p>
          <a:p>
            <a:pPr marL="0" indent="0">
              <a:buNone/>
            </a:pP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Although the observed means are in the right direction (more participation by the mentored students), it is hard to conclude if the intervention was truly effective. A parametric </a:t>
            </a:r>
            <a:r>
              <a:rPr lang="en-US" sz="1600" i="1" dirty="0">
                <a:latin typeface="Calibri Light" panose="020F0302020204030204" pitchFamily="34" charset="0"/>
                <a:cs typeface="Calibri Light" panose="020F0302020204030204" pitchFamily="34" charset="0"/>
              </a:rPr>
              <a:t>t</a:t>
            </a:r>
            <a:r>
              <a:rPr lang="en-US" sz="1600" dirty="0">
                <a:latin typeface="Calibri Light" panose="020F0302020204030204" pitchFamily="34" charset="0"/>
                <a:cs typeface="Calibri Light" panose="020F0302020204030204" pitchFamily="34" charset="0"/>
              </a:rPr>
              <a:t>-test is not significant, </a:t>
            </a:r>
            <a:r>
              <a:rPr lang="en-US" sz="1600" i="1" dirty="0">
                <a:latin typeface="Calibri Light" panose="020F0302020204030204" pitchFamily="34" charset="0"/>
                <a:cs typeface="Calibri Light" panose="020F0302020204030204" pitchFamily="34" charset="0"/>
              </a:rPr>
              <a:t>t</a:t>
            </a:r>
            <a:r>
              <a:rPr lang="en-US" sz="1600" dirty="0">
                <a:latin typeface="Calibri Light" panose="020F0302020204030204" pitchFamily="34" charset="0"/>
                <a:cs typeface="Calibri Light" panose="020F0302020204030204" pitchFamily="34" charset="0"/>
              </a:rPr>
              <a:t>(3) = -0.9922, </a:t>
            </a:r>
            <a:r>
              <a:rPr lang="en-US" sz="1600" i="1" dirty="0">
                <a:latin typeface="Calibri Light" panose="020F0302020204030204" pitchFamily="34" charset="0"/>
                <a:cs typeface="Calibri Light" panose="020F0302020204030204" pitchFamily="34" charset="0"/>
              </a:rPr>
              <a:t>p</a:t>
            </a:r>
            <a:r>
              <a:rPr lang="en-US" sz="1600" dirty="0">
                <a:latin typeface="Calibri Light" panose="020F0302020204030204" pitchFamily="34" charset="0"/>
                <a:cs typeface="Calibri Light" panose="020F0302020204030204" pitchFamily="34" charset="0"/>
              </a:rPr>
              <a:t> = 0.3942. With this small sample size, standard distributional assumptions are highly questionable. Checking them seems entirely pointless…</a:t>
            </a:r>
            <a:endParaRPr lang="fr-CH"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3888432"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 permutation </a:t>
            </a:r>
            <a:r>
              <a:rPr lang="fr-CH" sz="3200" i="1">
                <a:solidFill>
                  <a:schemeClr val="tx2">
                    <a:lumMod val="75000"/>
                  </a:schemeClr>
                </a:solidFill>
                <a:latin typeface="Tw Cen MT" panose="020B0602020104020603" pitchFamily="34" charset="0"/>
              </a:rPr>
              <a:t>t</a:t>
            </a:r>
            <a:r>
              <a:rPr lang="fr-CH" sz="3200">
                <a:solidFill>
                  <a:schemeClr val="tx2">
                    <a:lumMod val="75000"/>
                  </a:schemeClr>
                </a:solidFill>
                <a:latin typeface="Tw Cen MT" panose="020B0602020104020603" pitchFamily="34" charset="0"/>
              </a:rPr>
              <a:t>-test</a:t>
            </a:r>
            <a:endParaRPr lang="en-GB" sz="3200" dirty="0">
              <a:solidFill>
                <a:schemeClr val="tx2">
                  <a:lumMod val="75000"/>
                </a:schemeClr>
              </a:solidFill>
              <a:latin typeface="Tw Cen MT" panose="020B0602020104020603" pitchFamily="34" charset="0"/>
            </a:endParaRPr>
          </a:p>
        </p:txBody>
      </p:sp>
      <p:sp>
        <p:nvSpPr>
          <p:cNvPr id="2" name="Rectangle 1">
            <a:extLst>
              <a:ext uri="{FF2B5EF4-FFF2-40B4-BE49-F238E27FC236}">
                <a16:creationId xmlns:a16="http://schemas.microsoft.com/office/drawing/2014/main" id="{6A095027-67DC-4E4B-B442-C0CCB151DE9D}"/>
              </a:ext>
            </a:extLst>
          </p:cNvPr>
          <p:cNvSpPr/>
          <p:nvPr/>
        </p:nvSpPr>
        <p:spPr>
          <a:xfrm>
            <a:off x="3431704" y="3284984"/>
            <a:ext cx="4032448" cy="1569660"/>
          </a:xfrm>
          <a:prstGeom prst="rect">
            <a:avLst/>
          </a:prstGeom>
          <a:ln>
            <a:solidFill>
              <a:schemeClr val="tx1">
                <a:lumMod val="50000"/>
                <a:lumOff val="50000"/>
              </a:schemeClr>
            </a:solidFill>
            <a:prstDash val="sysDot"/>
          </a:ln>
        </p:spPr>
        <p:txBody>
          <a:bodyPr wrap="square">
            <a:spAutoFit/>
          </a:bodyPr>
          <a:lstStyle/>
          <a:p>
            <a:r>
              <a:rPr lang="en-US" sz="1600" dirty="0">
                <a:latin typeface="Courier New" panose="02070309020205020404" pitchFamily="49" charset="0"/>
                <a:cs typeface="Courier New" panose="02070309020205020404" pitchFamily="49" charset="0"/>
              </a:rPr>
              <a:t>No mentoring      </a:t>
            </a:r>
            <a:r>
              <a:rPr lang="en-US" sz="1600" dirty="0" err="1">
                <a:latin typeface="Courier New" panose="02070309020205020404" pitchFamily="49" charset="0"/>
                <a:cs typeface="Courier New" panose="02070309020205020404" pitchFamily="49" charset="0"/>
              </a:rPr>
              <a:t>Mentoring</a:t>
            </a:r>
            <a:endParaRPr lang="en-US" sz="1600" dirty="0">
              <a:latin typeface="Courier New" panose="02070309020205020404" pitchFamily="49" charset="0"/>
              <a:cs typeface="Courier New" panose="02070309020205020404" pitchFamily="49" charset="0"/>
            </a:endParaRPr>
          </a:p>
          <a:p>
            <a:r>
              <a:rPr lang="en-US" sz="1600" dirty="0">
                <a:latin typeface="Courier New" panose="02070309020205020404" pitchFamily="49" charset="0"/>
                <a:cs typeface="Courier New" panose="02070309020205020404" pitchFamily="49" charset="0"/>
              </a:rPr>
              <a:t>    Jon    5       Sansa 10</a:t>
            </a:r>
          </a:p>
          <a:p>
            <a:r>
              <a:rPr lang="en-US" sz="1600" dirty="0">
                <a:latin typeface="Courier New" panose="02070309020205020404" pitchFamily="49" charset="0"/>
                <a:cs typeface="Courier New" panose="02070309020205020404" pitchFamily="49" charset="0"/>
              </a:rPr>
              <a:t>    Robb   7       Bran   5</a:t>
            </a:r>
          </a:p>
          <a:p>
            <a:r>
              <a:rPr lang="en-US" sz="1600" dirty="0">
                <a:latin typeface="Courier New" panose="02070309020205020404" pitchFamily="49" charset="0"/>
                <a:cs typeface="Courier New" panose="02070309020205020404" pitchFamily="49" charset="0"/>
              </a:rPr>
              <a:t>    Arya   4</a:t>
            </a:r>
          </a:p>
          <a:p>
            <a:endParaRPr lang="en-US" sz="1600" dirty="0">
              <a:latin typeface="Courier New" panose="02070309020205020404" pitchFamily="49" charset="0"/>
              <a:cs typeface="Courier New" panose="02070309020205020404" pitchFamily="49" charset="0"/>
            </a:endParaRPr>
          </a:p>
          <a:p>
            <a:r>
              <a:rPr lang="en-US" sz="1600" dirty="0">
                <a:latin typeface="Courier New" panose="02070309020205020404" pitchFamily="49" charset="0"/>
                <a:cs typeface="Courier New" panose="02070309020205020404" pitchFamily="49" charset="0"/>
              </a:rPr>
              <a:t>   Mean 5.33      Mean  7.5</a:t>
            </a:r>
          </a:p>
        </p:txBody>
      </p:sp>
      <p:sp>
        <p:nvSpPr>
          <p:cNvPr id="4" name="TextBox 3">
            <a:extLst>
              <a:ext uri="{FF2B5EF4-FFF2-40B4-BE49-F238E27FC236}">
                <a16:creationId xmlns:a16="http://schemas.microsoft.com/office/drawing/2014/main" id="{FCA5B26B-4247-4B35-88D7-4F616E311EA2}"/>
              </a:ext>
            </a:extLst>
          </p:cNvPr>
          <p:cNvSpPr txBox="1"/>
          <p:nvPr/>
        </p:nvSpPr>
        <p:spPr>
          <a:xfrm>
            <a:off x="5346701" y="6398386"/>
            <a:ext cx="5501827" cy="253916"/>
          </a:xfrm>
          <a:prstGeom prst="rect">
            <a:avLst/>
          </a:prstGeom>
          <a:noFill/>
        </p:spPr>
        <p:txBody>
          <a:bodyPr wrap="none" rtlCol="0">
            <a:spAutoFit/>
          </a:bodyPr>
          <a:lstStyle/>
          <a:p>
            <a:pPr algn="r"/>
            <a:r>
              <a:rPr lang="en-US" sz="1050" dirty="0"/>
              <a:t>* In reality Ned’s poor management is to blame but he lacks the self-awareness to understand this</a:t>
            </a:r>
            <a:endParaRPr lang="en-CH" sz="1050" dirty="0"/>
          </a:p>
        </p:txBody>
      </p:sp>
    </p:spTree>
    <p:extLst>
      <p:ext uri="{BB962C8B-B14F-4D97-AF65-F5344CB8AC3E}">
        <p14:creationId xmlns:p14="http://schemas.microsoft.com/office/powerpoint/2010/main" val="520810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lnSpcReduction="10000"/>
          </a:bodyPr>
          <a:lstStyle/>
          <a:p>
            <a:r>
              <a:rPr lang="en-US" sz="1600">
                <a:latin typeface="Calibri Light" panose="020F0302020204030204" pitchFamily="34" charset="0"/>
                <a:cs typeface="Calibri Light" panose="020F0302020204030204" pitchFamily="34" charset="0"/>
              </a:rPr>
              <a:t>Perhaps we can exploit the observed data a bit more, by simulating some alternate scenarios. Our null hypothesis would say that the intervention had no effect. If this was true, it implies we do not really have two groups of people, but one group. Under the null hypothesis, Sansa's value of 10 could have been observed in the no mentoring group, or Arya's value of 4 could have been observed in the mentoring group. We say that, under the null hypothesis, data are </a:t>
            </a:r>
            <a:r>
              <a:rPr lang="en-US" sz="1600">
                <a:solidFill>
                  <a:srgbClr val="0070C0"/>
                </a:solidFill>
                <a:latin typeface="Calibri Light" panose="020F0302020204030204" pitchFamily="34" charset="0"/>
                <a:cs typeface="Calibri Light" panose="020F0302020204030204" pitchFamily="34" charset="0"/>
              </a:rPr>
              <a:t>exchangeable</a:t>
            </a:r>
            <a:r>
              <a:rPr lang="en-US" sz="1600">
                <a:latin typeface="Calibri Light" panose="020F0302020204030204" pitchFamily="34" charset="0"/>
                <a:cs typeface="Calibri Light" panose="020F0302020204030204" pitchFamily="34" charset="0"/>
              </a:rPr>
              <a:t>.</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We can simulate that type of data shuffle, simply by swapping people between groups. This swap would result in a </a:t>
            </a:r>
            <a:r>
              <a:rPr lang="en-US" sz="1600">
                <a:solidFill>
                  <a:srgbClr val="0070C0"/>
                </a:solidFill>
                <a:latin typeface="Calibri Light" panose="020F0302020204030204" pitchFamily="34" charset="0"/>
                <a:cs typeface="Calibri Light" panose="020F0302020204030204" pitchFamily="34" charset="0"/>
              </a:rPr>
              <a:t>permutation</a:t>
            </a:r>
            <a:r>
              <a:rPr lang="en-US" sz="1600">
                <a:latin typeface="Calibri Light" panose="020F0302020204030204" pitchFamily="34" charset="0"/>
                <a:cs typeface="Calibri Light" panose="020F0302020204030204" pitchFamily="34" charset="0"/>
              </a:rPr>
              <a:t> of the original data:</a:t>
            </a:r>
          </a:p>
          <a:p>
            <a:pPr marL="0" indent="0">
              <a:buNone/>
            </a:pPr>
            <a:endParaRPr lang="en-US" sz="1600">
              <a:latin typeface="Calibri Light" panose="020F0302020204030204" pitchFamily="34" charset="0"/>
              <a:cs typeface="Calibri Light" panose="020F0302020204030204" pitchFamily="34" charset="0"/>
            </a:endParaRPr>
          </a:p>
          <a:p>
            <a:pPr marL="0" indent="0">
              <a:buNone/>
            </a:pPr>
            <a:endParaRPr lang="en-US" sz="1600">
              <a:latin typeface="Calibri Light" panose="020F0302020204030204" pitchFamily="34" charset="0"/>
              <a:cs typeface="Calibri Light" panose="020F0302020204030204" pitchFamily="34" charset="0"/>
            </a:endParaRPr>
          </a:p>
          <a:p>
            <a:pPr marL="0" indent="0">
              <a:buNone/>
            </a:pPr>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pPr marL="0" indent="0">
              <a:buNone/>
            </a:pPr>
            <a:endParaRPr lang="en-US" sz="1600">
              <a:latin typeface="Calibri Light" panose="020F0302020204030204" pitchFamily="34" charset="0"/>
              <a:cs typeface="Calibri Light" panose="020F0302020204030204" pitchFamily="34" charset="0"/>
            </a:endParaRPr>
          </a:p>
          <a:p>
            <a:pPr marL="0" indent="0">
              <a:buNone/>
            </a:pPr>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We recompute our test statistic for this permutation and obtain a </a:t>
            </a:r>
            <a:r>
              <a:rPr lang="en-US" sz="1600" i="1">
                <a:latin typeface="Calibri Light" panose="020F0302020204030204" pitchFamily="34" charset="0"/>
                <a:cs typeface="Calibri Light" panose="020F0302020204030204" pitchFamily="34" charset="0"/>
              </a:rPr>
              <a:t>t</a:t>
            </a:r>
            <a:r>
              <a:rPr lang="en-US" sz="1600">
                <a:latin typeface="Calibri Light" panose="020F0302020204030204" pitchFamily="34" charset="0"/>
                <a:cs typeface="Calibri Light" panose="020F0302020204030204" pitchFamily="34" charset="0"/>
              </a:rPr>
              <a:t>-value of 1.4815. Now we can repeat this process, enumerate every possible permutation of these data, and recompute our test statistic. It turns out that there are 10 such permutations in total.</a:t>
            </a:r>
            <a:endParaRPr lang="fr-CH" sz="16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3888432"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 permutation </a:t>
            </a:r>
            <a:r>
              <a:rPr lang="fr-CH" sz="3200" i="1">
                <a:solidFill>
                  <a:schemeClr val="tx2">
                    <a:lumMod val="75000"/>
                  </a:schemeClr>
                </a:solidFill>
                <a:latin typeface="Tw Cen MT" panose="020B0602020104020603" pitchFamily="34" charset="0"/>
              </a:rPr>
              <a:t>t</a:t>
            </a:r>
            <a:r>
              <a:rPr lang="fr-CH" sz="3200">
                <a:solidFill>
                  <a:schemeClr val="tx2">
                    <a:lumMod val="75000"/>
                  </a:schemeClr>
                </a:solidFill>
                <a:latin typeface="Tw Cen MT" panose="020B0602020104020603" pitchFamily="34" charset="0"/>
              </a:rPr>
              <a:t>-test</a:t>
            </a:r>
            <a:endParaRPr lang="en-GB" sz="3200" dirty="0">
              <a:solidFill>
                <a:schemeClr val="tx2">
                  <a:lumMod val="75000"/>
                </a:schemeClr>
              </a:solidFill>
              <a:latin typeface="Tw Cen MT" panose="020B0602020104020603" pitchFamily="34" charset="0"/>
            </a:endParaRPr>
          </a:p>
        </p:txBody>
      </p:sp>
      <p:sp>
        <p:nvSpPr>
          <p:cNvPr id="2" name="Rectangle 1">
            <a:extLst>
              <a:ext uri="{FF2B5EF4-FFF2-40B4-BE49-F238E27FC236}">
                <a16:creationId xmlns:a16="http://schemas.microsoft.com/office/drawing/2014/main" id="{6A095027-67DC-4E4B-B442-C0CCB151DE9D}"/>
              </a:ext>
            </a:extLst>
          </p:cNvPr>
          <p:cNvSpPr/>
          <p:nvPr/>
        </p:nvSpPr>
        <p:spPr>
          <a:xfrm>
            <a:off x="6672064" y="3789040"/>
            <a:ext cx="3924436" cy="1384995"/>
          </a:xfrm>
          <a:prstGeom prst="rect">
            <a:avLst/>
          </a:prstGeom>
          <a:ln>
            <a:solidFill>
              <a:schemeClr val="tx1">
                <a:lumMod val="50000"/>
                <a:lumOff val="50000"/>
              </a:schemeClr>
            </a:solidFill>
            <a:prstDash val="sysDot"/>
          </a:ln>
        </p:spPr>
        <p:txBody>
          <a:bodyPr wrap="square">
            <a:spAutoFit/>
          </a:bodyPr>
          <a:lstStyle/>
          <a:p>
            <a:r>
              <a:rPr lang="en-US" sz="1400" dirty="0">
                <a:latin typeface="Courier New" panose="02070309020205020404" pitchFamily="49" charset="0"/>
                <a:cs typeface="Courier New" panose="02070309020205020404" pitchFamily="49" charset="0"/>
              </a:rPr>
              <a:t>No mentoring      </a:t>
            </a:r>
            <a:r>
              <a:rPr lang="en-US" sz="1400" dirty="0" err="1">
                <a:latin typeface="Courier New" panose="02070309020205020404" pitchFamily="49" charset="0"/>
                <a:cs typeface="Courier New" panose="02070309020205020404" pitchFamily="49" charset="0"/>
              </a:rPr>
              <a:t>Mentoring</a:t>
            </a:r>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Jon    5       </a:t>
            </a:r>
            <a:r>
              <a:rPr lang="en-US" sz="1400" b="1" dirty="0">
                <a:solidFill>
                  <a:srgbClr val="FF0000"/>
                </a:solidFill>
                <a:latin typeface="Courier New" panose="02070309020205020404" pitchFamily="49" charset="0"/>
                <a:cs typeface="Courier New" panose="02070309020205020404" pitchFamily="49" charset="0"/>
              </a:rPr>
              <a:t>Arya   4</a:t>
            </a:r>
          </a:p>
          <a:p>
            <a:r>
              <a:rPr lang="en-US" sz="1400" dirty="0">
                <a:latin typeface="Courier New" panose="02070309020205020404" pitchFamily="49" charset="0"/>
                <a:cs typeface="Courier New" panose="02070309020205020404" pitchFamily="49" charset="0"/>
              </a:rPr>
              <a:t>    Robb   7       Bran   5</a:t>
            </a:r>
          </a:p>
          <a:p>
            <a:r>
              <a:rPr lang="en-US" sz="1400" dirty="0">
                <a:latin typeface="Courier New" panose="02070309020205020404" pitchFamily="49" charset="0"/>
                <a:cs typeface="Courier New" panose="02070309020205020404" pitchFamily="49" charset="0"/>
              </a:rPr>
              <a:t>    </a:t>
            </a:r>
            <a:r>
              <a:rPr lang="en-US" sz="1400" b="1" dirty="0">
                <a:solidFill>
                  <a:srgbClr val="FF0000"/>
                </a:solidFill>
                <a:latin typeface="Courier New" panose="02070309020205020404" pitchFamily="49" charset="0"/>
                <a:cs typeface="Courier New" panose="02070309020205020404" pitchFamily="49" charset="0"/>
              </a:rPr>
              <a:t>Sansa 10</a:t>
            </a:r>
          </a:p>
          <a:p>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Mean 7.33      Mean  4.5</a:t>
            </a:r>
          </a:p>
        </p:txBody>
      </p:sp>
      <p:cxnSp>
        <p:nvCxnSpPr>
          <p:cNvPr id="6" name="Straight Arrow Connector 5">
            <a:extLst>
              <a:ext uri="{FF2B5EF4-FFF2-40B4-BE49-F238E27FC236}">
                <a16:creationId xmlns:a16="http://schemas.microsoft.com/office/drawing/2014/main" id="{19AAF16D-182C-4D52-A42B-AF054D119D6B}"/>
              </a:ext>
            </a:extLst>
          </p:cNvPr>
          <p:cNvCxnSpPr/>
          <p:nvPr/>
        </p:nvCxnSpPr>
        <p:spPr>
          <a:xfrm flipH="1">
            <a:off x="8112224" y="4149080"/>
            <a:ext cx="648072" cy="432048"/>
          </a:xfrm>
          <a:prstGeom prst="straightConnector1">
            <a:avLst/>
          </a:prstGeom>
          <a:ln>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F88BA84-5F81-4542-AAF1-13C0DEB72B9A}"/>
              </a:ext>
            </a:extLst>
          </p:cNvPr>
          <p:cNvSpPr/>
          <p:nvPr/>
        </p:nvSpPr>
        <p:spPr>
          <a:xfrm>
            <a:off x="2423592" y="3789040"/>
            <a:ext cx="4032448" cy="1384995"/>
          </a:xfrm>
          <a:prstGeom prst="rect">
            <a:avLst/>
          </a:prstGeom>
          <a:ln>
            <a:solidFill>
              <a:schemeClr val="tx1">
                <a:lumMod val="50000"/>
                <a:lumOff val="50000"/>
              </a:schemeClr>
            </a:solidFill>
            <a:prstDash val="sysDot"/>
          </a:ln>
        </p:spPr>
        <p:txBody>
          <a:bodyPr wrap="square">
            <a:spAutoFit/>
          </a:bodyPr>
          <a:lstStyle/>
          <a:p>
            <a:r>
              <a:rPr lang="en-US" sz="1400" dirty="0">
                <a:latin typeface="Courier New" panose="02070309020205020404" pitchFamily="49" charset="0"/>
                <a:cs typeface="Courier New" panose="02070309020205020404" pitchFamily="49" charset="0"/>
              </a:rPr>
              <a:t>No mentoring      </a:t>
            </a:r>
            <a:r>
              <a:rPr lang="en-US" sz="1400" dirty="0" err="1">
                <a:latin typeface="Courier New" panose="02070309020205020404" pitchFamily="49" charset="0"/>
                <a:cs typeface="Courier New" panose="02070309020205020404" pitchFamily="49" charset="0"/>
              </a:rPr>
              <a:t>Mentoring</a:t>
            </a:r>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Jon    5       Sansa 10</a:t>
            </a:r>
          </a:p>
          <a:p>
            <a:r>
              <a:rPr lang="en-US" sz="1400" dirty="0">
                <a:latin typeface="Courier New" panose="02070309020205020404" pitchFamily="49" charset="0"/>
                <a:cs typeface="Courier New" panose="02070309020205020404" pitchFamily="49" charset="0"/>
              </a:rPr>
              <a:t>    Robb   7       Bran   5</a:t>
            </a:r>
          </a:p>
          <a:p>
            <a:r>
              <a:rPr lang="en-US" sz="1400" dirty="0">
                <a:latin typeface="Courier New" panose="02070309020205020404" pitchFamily="49" charset="0"/>
                <a:cs typeface="Courier New" panose="02070309020205020404" pitchFamily="49" charset="0"/>
              </a:rPr>
              <a:t>    Arya   4</a:t>
            </a:r>
          </a:p>
          <a:p>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Mean 5.33      Mean  7.5</a:t>
            </a:r>
          </a:p>
        </p:txBody>
      </p:sp>
    </p:spTree>
    <p:extLst>
      <p:ext uri="{BB962C8B-B14F-4D97-AF65-F5344CB8AC3E}">
        <p14:creationId xmlns:p14="http://schemas.microsoft.com/office/powerpoint/2010/main" val="3547419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a:latin typeface="Calibri Light" panose="020F0302020204030204" pitchFamily="34" charset="0"/>
                <a:cs typeface="Calibri Light" panose="020F0302020204030204" pitchFamily="34" charset="0"/>
              </a:rPr>
              <a:t>These are the 10 permutations in full, written out as reshufflings of the mentoring group labels (Yes or No):</a:t>
            </a: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We now have a collection of </a:t>
            </a:r>
            <a:r>
              <a:rPr lang="en-US" sz="1600" i="1">
                <a:latin typeface="Calibri Light" panose="020F0302020204030204" pitchFamily="34" charset="0"/>
                <a:cs typeface="Calibri Light" panose="020F0302020204030204" pitchFamily="34" charset="0"/>
              </a:rPr>
              <a:t>t</a:t>
            </a:r>
            <a:r>
              <a:rPr lang="en-US" sz="1600">
                <a:latin typeface="Calibri Light" panose="020F0302020204030204" pitchFamily="34" charset="0"/>
                <a:cs typeface="Calibri Light" panose="020F0302020204030204" pitchFamily="34" charset="0"/>
              </a:rPr>
              <a:t>-statistics (in red), calculated </a:t>
            </a:r>
            <a:r>
              <a:rPr lang="en-US" sz="1600">
                <a:solidFill>
                  <a:srgbClr val="0070C0"/>
                </a:solidFill>
                <a:latin typeface="Calibri Light" panose="020F0302020204030204" pitchFamily="34" charset="0"/>
                <a:cs typeface="Calibri Light" panose="020F0302020204030204" pitchFamily="34" charset="0"/>
              </a:rPr>
              <a:t>under the assumption of exchangeability</a:t>
            </a:r>
            <a:r>
              <a:rPr lang="en-US" sz="1600">
                <a:latin typeface="Calibri Light" panose="020F0302020204030204" pitchFamily="34" charset="0"/>
                <a:cs typeface="Calibri Light" panose="020F0302020204030204" pitchFamily="34" charset="0"/>
              </a:rPr>
              <a:t> (no group differences).</a:t>
            </a:r>
            <a:endParaRPr lang="fr-CH" sz="16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3888432"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 permutation </a:t>
            </a:r>
            <a:r>
              <a:rPr lang="fr-CH" sz="3200" i="1">
                <a:solidFill>
                  <a:schemeClr val="tx2">
                    <a:lumMod val="75000"/>
                  </a:schemeClr>
                </a:solidFill>
                <a:latin typeface="Tw Cen MT" panose="020B0602020104020603" pitchFamily="34" charset="0"/>
              </a:rPr>
              <a:t>t</a:t>
            </a:r>
            <a:r>
              <a:rPr lang="fr-CH" sz="3200">
                <a:solidFill>
                  <a:schemeClr val="tx2">
                    <a:lumMod val="75000"/>
                  </a:schemeClr>
                </a:solidFill>
                <a:latin typeface="Tw Cen MT" panose="020B0602020104020603" pitchFamily="34" charset="0"/>
              </a:rPr>
              <a:t>-test</a:t>
            </a:r>
            <a:endParaRPr lang="en-GB" sz="3200" dirty="0">
              <a:solidFill>
                <a:schemeClr val="tx2">
                  <a:lumMod val="75000"/>
                </a:schemeClr>
              </a:solidFill>
              <a:latin typeface="Tw Cen MT" panose="020B0602020104020603" pitchFamily="34" charset="0"/>
            </a:endParaRPr>
          </a:p>
        </p:txBody>
      </p:sp>
      <p:graphicFrame>
        <p:nvGraphicFramePr>
          <p:cNvPr id="6" name="Table 4">
            <a:extLst>
              <a:ext uri="{FF2B5EF4-FFF2-40B4-BE49-F238E27FC236}">
                <a16:creationId xmlns:a16="http://schemas.microsoft.com/office/drawing/2014/main" id="{8675C6BD-ECB5-45E8-9EF8-755F57FA3B3A}"/>
              </a:ext>
            </a:extLst>
          </p:cNvPr>
          <p:cNvGraphicFramePr>
            <a:graphicFrameLocks noGrp="1"/>
          </p:cNvGraphicFramePr>
          <p:nvPr>
            <p:extLst>
              <p:ext uri="{D42A27DB-BD31-4B8C-83A1-F6EECF244321}">
                <p14:modId xmlns:p14="http://schemas.microsoft.com/office/powerpoint/2010/main" val="2393538933"/>
              </p:ext>
            </p:extLst>
          </p:nvPr>
        </p:nvGraphicFramePr>
        <p:xfrm>
          <a:off x="1883532" y="2348882"/>
          <a:ext cx="8424936" cy="2880318"/>
        </p:xfrm>
        <a:graphic>
          <a:graphicData uri="http://schemas.openxmlformats.org/drawingml/2006/table">
            <a:tbl>
              <a:tblPr firstRow="1" bandRow="1">
                <a:tableStyleId>{5940675A-B579-460E-94D1-54222C63F5DA}</a:tableStyleId>
              </a:tblPr>
              <a:tblGrid>
                <a:gridCol w="648072">
                  <a:extLst>
                    <a:ext uri="{9D8B030D-6E8A-4147-A177-3AD203B41FA5}">
                      <a16:colId xmlns:a16="http://schemas.microsoft.com/office/drawing/2014/main" val="1906934229"/>
                    </a:ext>
                  </a:extLst>
                </a:gridCol>
                <a:gridCol w="648072">
                  <a:extLst>
                    <a:ext uri="{9D8B030D-6E8A-4147-A177-3AD203B41FA5}">
                      <a16:colId xmlns:a16="http://schemas.microsoft.com/office/drawing/2014/main" val="2517548254"/>
                    </a:ext>
                  </a:extLst>
                </a:gridCol>
                <a:gridCol w="648072">
                  <a:extLst>
                    <a:ext uri="{9D8B030D-6E8A-4147-A177-3AD203B41FA5}">
                      <a16:colId xmlns:a16="http://schemas.microsoft.com/office/drawing/2014/main" val="678027304"/>
                    </a:ext>
                  </a:extLst>
                </a:gridCol>
                <a:gridCol w="648072">
                  <a:extLst>
                    <a:ext uri="{9D8B030D-6E8A-4147-A177-3AD203B41FA5}">
                      <a16:colId xmlns:a16="http://schemas.microsoft.com/office/drawing/2014/main" val="2746373904"/>
                    </a:ext>
                  </a:extLst>
                </a:gridCol>
                <a:gridCol w="648072">
                  <a:extLst>
                    <a:ext uri="{9D8B030D-6E8A-4147-A177-3AD203B41FA5}">
                      <a16:colId xmlns:a16="http://schemas.microsoft.com/office/drawing/2014/main" val="4020787834"/>
                    </a:ext>
                  </a:extLst>
                </a:gridCol>
                <a:gridCol w="648072">
                  <a:extLst>
                    <a:ext uri="{9D8B030D-6E8A-4147-A177-3AD203B41FA5}">
                      <a16:colId xmlns:a16="http://schemas.microsoft.com/office/drawing/2014/main" val="1613757153"/>
                    </a:ext>
                  </a:extLst>
                </a:gridCol>
                <a:gridCol w="648072">
                  <a:extLst>
                    <a:ext uri="{9D8B030D-6E8A-4147-A177-3AD203B41FA5}">
                      <a16:colId xmlns:a16="http://schemas.microsoft.com/office/drawing/2014/main" val="1531588112"/>
                    </a:ext>
                  </a:extLst>
                </a:gridCol>
                <a:gridCol w="648072">
                  <a:extLst>
                    <a:ext uri="{9D8B030D-6E8A-4147-A177-3AD203B41FA5}">
                      <a16:colId xmlns:a16="http://schemas.microsoft.com/office/drawing/2014/main" val="735581563"/>
                    </a:ext>
                  </a:extLst>
                </a:gridCol>
                <a:gridCol w="648072">
                  <a:extLst>
                    <a:ext uri="{9D8B030D-6E8A-4147-A177-3AD203B41FA5}">
                      <a16:colId xmlns:a16="http://schemas.microsoft.com/office/drawing/2014/main" val="45817211"/>
                    </a:ext>
                  </a:extLst>
                </a:gridCol>
                <a:gridCol w="648072">
                  <a:extLst>
                    <a:ext uri="{9D8B030D-6E8A-4147-A177-3AD203B41FA5}">
                      <a16:colId xmlns:a16="http://schemas.microsoft.com/office/drawing/2014/main" val="2585558027"/>
                    </a:ext>
                  </a:extLst>
                </a:gridCol>
                <a:gridCol w="648072">
                  <a:extLst>
                    <a:ext uri="{9D8B030D-6E8A-4147-A177-3AD203B41FA5}">
                      <a16:colId xmlns:a16="http://schemas.microsoft.com/office/drawing/2014/main" val="4908933"/>
                    </a:ext>
                  </a:extLst>
                </a:gridCol>
                <a:gridCol w="648072">
                  <a:extLst>
                    <a:ext uri="{9D8B030D-6E8A-4147-A177-3AD203B41FA5}">
                      <a16:colId xmlns:a16="http://schemas.microsoft.com/office/drawing/2014/main" val="3517254872"/>
                    </a:ext>
                  </a:extLst>
                </a:gridCol>
                <a:gridCol w="648072">
                  <a:extLst>
                    <a:ext uri="{9D8B030D-6E8A-4147-A177-3AD203B41FA5}">
                      <a16:colId xmlns:a16="http://schemas.microsoft.com/office/drawing/2014/main" val="2547654345"/>
                    </a:ext>
                  </a:extLst>
                </a:gridCol>
              </a:tblGrid>
              <a:tr h="411474">
                <a:tc>
                  <a:txBody>
                    <a:bodyPr/>
                    <a:lstStyle/>
                    <a:p>
                      <a:pPr algn="ctr"/>
                      <a:r>
                        <a:rPr lang="en-US" sz="1200" b="1">
                          <a:latin typeface="Courier New" panose="02070309020205020404" pitchFamily="49" charset="0"/>
                          <a:cs typeface="Courier New" panose="02070309020205020404" pitchFamily="49" charset="0"/>
                        </a:rPr>
                        <a:t>S</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200" b="1">
                          <a:latin typeface="Courier New" panose="02070309020205020404" pitchFamily="49" charset="0"/>
                          <a:cs typeface="Courier New" panose="02070309020205020404" pitchFamily="49" charset="0"/>
                        </a:rPr>
                        <a:t>Y</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200" b="1">
                          <a:latin typeface="Courier New" panose="02070309020205020404" pitchFamily="49" charset="0"/>
                          <a:cs typeface="Courier New" panose="02070309020205020404" pitchFamily="49" charset="0"/>
                        </a:rPr>
                        <a:t>O</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200" b="1">
                          <a:latin typeface="Courier New" panose="02070309020205020404" pitchFamily="49" charset="0"/>
                          <a:cs typeface="Courier New" panose="02070309020205020404" pitchFamily="49" charset="0"/>
                        </a:rPr>
                        <a:t>P1</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a:latin typeface="Courier New" panose="02070309020205020404" pitchFamily="49" charset="0"/>
                          <a:cs typeface="Courier New" panose="02070309020205020404" pitchFamily="49" charset="0"/>
                        </a:rPr>
                        <a:t>P2</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a:latin typeface="Courier New" panose="02070309020205020404" pitchFamily="49" charset="0"/>
                          <a:cs typeface="Courier New" panose="02070309020205020404" pitchFamily="49" charset="0"/>
                        </a:rPr>
                        <a:t>P3</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a:latin typeface="Courier New" panose="02070309020205020404" pitchFamily="49" charset="0"/>
                          <a:cs typeface="Courier New" panose="02070309020205020404" pitchFamily="49" charset="0"/>
                        </a:rPr>
                        <a:t>P4</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a:latin typeface="Courier New" panose="02070309020205020404" pitchFamily="49" charset="0"/>
                          <a:cs typeface="Courier New" panose="02070309020205020404" pitchFamily="49" charset="0"/>
                        </a:rPr>
                        <a:t>P5</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a:latin typeface="Courier New" panose="02070309020205020404" pitchFamily="49" charset="0"/>
                          <a:cs typeface="Courier New" panose="02070309020205020404" pitchFamily="49" charset="0"/>
                        </a:rPr>
                        <a:t>P6</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a:latin typeface="Courier New" panose="02070309020205020404" pitchFamily="49" charset="0"/>
                          <a:cs typeface="Courier New" panose="02070309020205020404" pitchFamily="49" charset="0"/>
                        </a:rPr>
                        <a:t>P7</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a:latin typeface="Courier New" panose="02070309020205020404" pitchFamily="49" charset="0"/>
                          <a:cs typeface="Courier New" panose="02070309020205020404" pitchFamily="49" charset="0"/>
                        </a:rPr>
                        <a:t>P8</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a:latin typeface="Courier New" panose="02070309020205020404" pitchFamily="49" charset="0"/>
                          <a:cs typeface="Courier New" panose="02070309020205020404" pitchFamily="49" charset="0"/>
                        </a:rPr>
                        <a:t>P9</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a:latin typeface="Courier New" panose="02070309020205020404" pitchFamily="49" charset="0"/>
                          <a:cs typeface="Courier New" panose="02070309020205020404" pitchFamily="49" charset="0"/>
                        </a:rPr>
                        <a:t>P10</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9996618"/>
                  </a:ext>
                </a:extLst>
              </a:tr>
              <a:tr h="411474">
                <a:tc>
                  <a:txBody>
                    <a:bodyPr/>
                    <a:lstStyle/>
                    <a:p>
                      <a:pPr algn="ctr"/>
                      <a:r>
                        <a:rPr lang="en-US" sz="1200" b="1">
                          <a:latin typeface="Courier New" panose="02070309020205020404" pitchFamily="49" charset="0"/>
                          <a:cs typeface="Courier New" panose="02070309020205020404" pitchFamily="49" charset="0"/>
                        </a:rPr>
                        <a:t>Jon</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US" sz="1200">
                          <a:latin typeface="Courier New" panose="02070309020205020404" pitchFamily="49" charset="0"/>
                          <a:cs typeface="Courier New" panose="02070309020205020404" pitchFamily="49" charset="0"/>
                        </a:rPr>
                        <a:t>7</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771628736"/>
                  </a:ext>
                </a:extLst>
              </a:tr>
              <a:tr h="411474">
                <a:tc>
                  <a:txBody>
                    <a:bodyPr/>
                    <a:lstStyle/>
                    <a:p>
                      <a:pPr algn="ctr"/>
                      <a:r>
                        <a:rPr lang="en-US" sz="1200" b="1">
                          <a:latin typeface="Courier New" panose="02070309020205020404" pitchFamily="49" charset="0"/>
                          <a:cs typeface="Courier New" panose="02070309020205020404" pitchFamily="49" charset="0"/>
                        </a:rPr>
                        <a:t>Robb</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US" sz="1200">
                          <a:latin typeface="Courier New" panose="02070309020205020404" pitchFamily="49" charset="0"/>
                          <a:cs typeface="Courier New" panose="02070309020205020404" pitchFamily="49" charset="0"/>
                        </a:rPr>
                        <a:t>5</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538057726"/>
                  </a:ext>
                </a:extLst>
              </a:tr>
              <a:tr h="411474">
                <a:tc>
                  <a:txBody>
                    <a:bodyPr/>
                    <a:lstStyle/>
                    <a:p>
                      <a:pPr algn="ctr"/>
                      <a:r>
                        <a:rPr lang="en-US" sz="1200" b="1">
                          <a:latin typeface="Courier New" panose="02070309020205020404" pitchFamily="49" charset="0"/>
                          <a:cs typeface="Courier New" panose="02070309020205020404" pitchFamily="49" charset="0"/>
                        </a:rPr>
                        <a:t>Arya</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US" sz="1200">
                          <a:latin typeface="Courier New" panose="02070309020205020404" pitchFamily="49" charset="0"/>
                          <a:cs typeface="Courier New" panose="02070309020205020404" pitchFamily="49" charset="0"/>
                        </a:rPr>
                        <a:t>4</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625734230"/>
                  </a:ext>
                </a:extLst>
              </a:tr>
              <a:tr h="411474">
                <a:tc>
                  <a:txBody>
                    <a:bodyPr/>
                    <a:lstStyle/>
                    <a:p>
                      <a:pPr algn="ctr"/>
                      <a:r>
                        <a:rPr lang="en-US" sz="1200" b="1">
                          <a:latin typeface="Courier New" panose="02070309020205020404" pitchFamily="49" charset="0"/>
                          <a:cs typeface="Courier New" panose="02070309020205020404" pitchFamily="49" charset="0"/>
                        </a:rPr>
                        <a:t>Sansa</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US" sz="1200">
                          <a:latin typeface="Courier New" panose="02070309020205020404" pitchFamily="49" charset="0"/>
                          <a:cs typeface="Courier New" panose="02070309020205020404" pitchFamily="49" charset="0"/>
                        </a:rPr>
                        <a:t>10</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663482055"/>
                  </a:ext>
                </a:extLst>
              </a:tr>
              <a:tr h="411474">
                <a:tc>
                  <a:txBody>
                    <a:bodyPr/>
                    <a:lstStyle/>
                    <a:p>
                      <a:pPr algn="ctr"/>
                      <a:r>
                        <a:rPr lang="en-US" sz="1200" b="1">
                          <a:latin typeface="Courier New" panose="02070309020205020404" pitchFamily="49" charset="0"/>
                          <a:cs typeface="Courier New" panose="02070309020205020404" pitchFamily="49" charset="0"/>
                        </a:rPr>
                        <a:t>Bran</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200">
                          <a:latin typeface="Courier New" panose="02070309020205020404" pitchFamily="49" charset="0"/>
                          <a:cs typeface="Courier New" panose="02070309020205020404" pitchFamily="49" charset="0"/>
                        </a:rPr>
                        <a:t>5</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N</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Y</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166685"/>
                  </a:ext>
                </a:extLst>
              </a:tr>
              <a:tr h="411474">
                <a:tc>
                  <a:txBody>
                    <a:bodyPr/>
                    <a:lstStyle/>
                    <a:p>
                      <a:pPr algn="ctr"/>
                      <a:r>
                        <a:rPr lang="en-US" sz="1200" b="1" i="1">
                          <a:latin typeface="Courier New" panose="02070309020205020404" pitchFamily="49" charset="0"/>
                          <a:cs typeface="Courier New" panose="02070309020205020404" pitchFamily="49" charset="0"/>
                        </a:rPr>
                        <a:t>t</a:t>
                      </a:r>
                      <a:endParaRPr lang="en-CH" sz="1200" b="1" i="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a:latin typeface="Courier New" panose="02070309020205020404" pitchFamily="49" charset="0"/>
                          <a:cs typeface="Courier New" panose="02070309020205020404" pitchFamily="49" charset="0"/>
                        </a:rPr>
                        <a:t>-0.99</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200">
                          <a:latin typeface="Courier New" panose="02070309020205020404" pitchFamily="49" charset="0"/>
                          <a:cs typeface="Courier New" panose="02070309020205020404" pitchFamily="49" charset="0"/>
                        </a:rPr>
                        <a:t>1.48</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dirty="0">
                          <a:latin typeface="Courier New" panose="02070309020205020404" pitchFamily="49" charset="0"/>
                          <a:cs typeface="Courier New" panose="02070309020205020404" pitchFamily="49" charset="0"/>
                        </a:rPr>
                        <a:t>1.48</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a:latin typeface="Courier New" panose="02070309020205020404" pitchFamily="49" charset="0"/>
                          <a:cs typeface="Courier New" panose="02070309020205020404" pitchFamily="49" charset="0"/>
                        </a:rPr>
                        <a:t>-0.55</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a:latin typeface="Courier New" panose="02070309020205020404" pitchFamily="49" charset="0"/>
                          <a:cs typeface="Courier New" panose="02070309020205020404" pitchFamily="49" charset="0"/>
                        </a:rPr>
                        <a:t>0.13</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a:latin typeface="Courier New" panose="02070309020205020404" pitchFamily="49" charset="0"/>
                          <a:cs typeface="Courier New" panose="02070309020205020404" pitchFamily="49" charset="0"/>
                        </a:rPr>
                        <a:t>-3.19</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a:latin typeface="Courier New" panose="02070309020205020404" pitchFamily="49" charset="0"/>
                          <a:cs typeface="Courier New" panose="02070309020205020404" pitchFamily="49" charset="0"/>
                        </a:rPr>
                        <a:t>0.48</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a:latin typeface="Courier New" panose="02070309020205020404" pitchFamily="49" charset="0"/>
                          <a:cs typeface="Courier New" panose="02070309020205020404" pitchFamily="49" charset="0"/>
                        </a:rPr>
                        <a:t>0.89</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a:latin typeface="Courier New" panose="02070309020205020404" pitchFamily="49" charset="0"/>
                          <a:cs typeface="Courier New" panose="02070309020205020404" pitchFamily="49" charset="0"/>
                        </a:rPr>
                        <a:t>-0.99</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a:latin typeface="Courier New" panose="02070309020205020404" pitchFamily="49" charset="0"/>
                          <a:cs typeface="Courier New" panose="02070309020205020404" pitchFamily="49" charset="0"/>
                        </a:rPr>
                        <a:t>1.48</a:t>
                      </a:r>
                      <a:endParaRPr lang="en-CH" sz="120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200" dirty="0">
                          <a:latin typeface="Courier New" panose="02070309020205020404" pitchFamily="49" charset="0"/>
                          <a:cs typeface="Courier New" panose="02070309020205020404" pitchFamily="49" charset="0"/>
                        </a:rPr>
                        <a:t>0.13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32103509"/>
                  </a:ext>
                </a:extLst>
              </a:tr>
            </a:tbl>
          </a:graphicData>
        </a:graphic>
      </p:graphicFrame>
    </p:spTree>
    <p:extLst>
      <p:ext uri="{BB962C8B-B14F-4D97-AF65-F5344CB8AC3E}">
        <p14:creationId xmlns:p14="http://schemas.microsoft.com/office/powerpoint/2010/main" val="3665756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In these </a:t>
            </a:r>
            <a:r>
              <a:rPr lang="en-US" sz="1600" i="1">
                <a:latin typeface="Calibri Light" panose="020F0302020204030204" pitchFamily="34" charset="0"/>
                <a:cs typeface="Calibri Light" panose="020F0302020204030204" pitchFamily="34" charset="0"/>
              </a:rPr>
              <a:t>t</a:t>
            </a:r>
            <a:r>
              <a:rPr lang="en-US" sz="1600">
                <a:latin typeface="Calibri Light" panose="020F0302020204030204" pitchFamily="34" charset="0"/>
                <a:cs typeface="Calibri Light" panose="020F0302020204030204" pitchFamily="34" charset="0"/>
              </a:rPr>
              <a:t>-statistics, the proportion of values equal or larger than the original observed t-statistic, is 0.50. This is much larger than 0.05, and hence we conclude there is insufficient evidence to reject the null hypothesis. We reached this conclusion without reference to any theoretical </a:t>
            </a:r>
            <a:r>
              <a:rPr lang="en-US" sz="1600" i="1">
                <a:latin typeface="Calibri Light" panose="020F0302020204030204" pitchFamily="34" charset="0"/>
                <a:cs typeface="Calibri Light" panose="020F0302020204030204" pitchFamily="34" charset="0"/>
              </a:rPr>
              <a:t>t</a:t>
            </a:r>
            <a:r>
              <a:rPr lang="en-US" sz="1600">
                <a:latin typeface="Calibri Light" panose="020F0302020204030204" pitchFamily="34" charset="0"/>
                <a:cs typeface="Calibri Light" panose="020F0302020204030204" pitchFamily="34" charset="0"/>
              </a:rPr>
              <a:t>-distribution! As the density plot shows, our </a:t>
            </a:r>
            <a:r>
              <a:rPr lang="en-US" sz="1600">
                <a:solidFill>
                  <a:srgbClr val="0070C0"/>
                </a:solidFill>
                <a:latin typeface="Calibri Light" panose="020F0302020204030204" pitchFamily="34" charset="0"/>
                <a:cs typeface="Calibri Light" panose="020F0302020204030204" pitchFamily="34" charset="0"/>
              </a:rPr>
              <a:t>empirical </a:t>
            </a:r>
            <a:r>
              <a:rPr lang="en-US" sz="1600" i="1">
                <a:solidFill>
                  <a:srgbClr val="0070C0"/>
                </a:solidFill>
                <a:latin typeface="Calibri Light" panose="020F0302020204030204" pitchFamily="34" charset="0"/>
                <a:cs typeface="Calibri Light" panose="020F0302020204030204" pitchFamily="34" charset="0"/>
              </a:rPr>
              <a:t>t</a:t>
            </a:r>
            <a:r>
              <a:rPr lang="en-US" sz="1600">
                <a:solidFill>
                  <a:srgbClr val="0070C0"/>
                </a:solidFill>
                <a:latin typeface="Calibri Light" panose="020F0302020204030204" pitchFamily="34" charset="0"/>
                <a:cs typeface="Calibri Light" panose="020F0302020204030204" pitchFamily="34" charset="0"/>
              </a:rPr>
              <a:t>-distribution is clearly non-normal</a:t>
            </a:r>
            <a:r>
              <a:rPr lang="en-US" sz="1600">
                <a:latin typeface="Calibri Light" panose="020F0302020204030204" pitchFamily="34" charset="0"/>
                <a:cs typeface="Calibri Light" panose="020F0302020204030204" pitchFamily="34" charset="0"/>
              </a:rPr>
              <a:t>!</a:t>
            </a:r>
            <a:endParaRPr lang="fr-CH" sz="16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3888432"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 permutation </a:t>
            </a:r>
            <a:r>
              <a:rPr lang="fr-CH" sz="3200" i="1">
                <a:solidFill>
                  <a:schemeClr val="tx2">
                    <a:lumMod val="75000"/>
                  </a:schemeClr>
                </a:solidFill>
                <a:latin typeface="Tw Cen MT" panose="020B0602020104020603" pitchFamily="34" charset="0"/>
              </a:rPr>
              <a:t>t</a:t>
            </a:r>
            <a:r>
              <a:rPr lang="fr-CH" sz="3200">
                <a:solidFill>
                  <a:schemeClr val="tx2">
                    <a:lumMod val="75000"/>
                  </a:schemeClr>
                </a:solidFill>
                <a:latin typeface="Tw Cen MT" panose="020B0602020104020603" pitchFamily="34" charset="0"/>
              </a:rPr>
              <a:t>-test</a:t>
            </a:r>
            <a:endParaRPr lang="en-GB" sz="3200" dirty="0">
              <a:solidFill>
                <a:schemeClr val="tx2">
                  <a:lumMod val="75000"/>
                </a:schemeClr>
              </a:solidFill>
              <a:latin typeface="Tw Cen MT" panose="020B0602020104020603" pitchFamily="34" charset="0"/>
            </a:endParaRPr>
          </a:p>
        </p:txBody>
      </p:sp>
      <p:pic>
        <p:nvPicPr>
          <p:cNvPr id="4" name="Picture 3">
            <a:extLst>
              <a:ext uri="{FF2B5EF4-FFF2-40B4-BE49-F238E27FC236}">
                <a16:creationId xmlns:a16="http://schemas.microsoft.com/office/drawing/2014/main" id="{D92469A3-5B9D-472F-A3D6-2E1D7D1F79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2426" y="1600200"/>
            <a:ext cx="7453849" cy="3610292"/>
          </a:xfrm>
          <a:prstGeom prst="rect">
            <a:avLst/>
          </a:prstGeom>
        </p:spPr>
      </p:pic>
    </p:spTree>
    <p:extLst>
      <p:ext uri="{BB962C8B-B14F-4D97-AF65-F5344CB8AC3E}">
        <p14:creationId xmlns:p14="http://schemas.microsoft.com/office/powerpoint/2010/main" val="285768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199"/>
            <a:ext cx="9505056" cy="5141167"/>
          </a:xfrm>
        </p:spPr>
        <p:txBody>
          <a:bodyPr>
            <a:normAutofit lnSpcReduction="10000"/>
          </a:bodyPr>
          <a:lstStyle/>
          <a:p>
            <a:r>
              <a:rPr lang="en-US" sz="1600">
                <a:latin typeface="Calibri Light" panose="020F0302020204030204" pitchFamily="34" charset="0"/>
                <a:cs typeface="Calibri Light" panose="020F0302020204030204" pitchFamily="34" charset="0"/>
              </a:rPr>
              <a:t>These are the 10 permutations in full, written out as reshufflings of the mentoring group labels (Yes or No):</a:t>
            </a:r>
          </a:p>
          <a:p>
            <a:pPr marL="0" indent="0">
              <a:buNone/>
            </a:pPr>
            <a:endParaRPr lang="en-US" sz="1600">
              <a:latin typeface="Calibri Light" panose="020F0302020204030204" pitchFamily="34" charset="0"/>
              <a:cs typeface="Calibri Light" panose="020F0302020204030204" pitchFamily="34" charset="0"/>
            </a:endParaRPr>
          </a:p>
          <a:p>
            <a:pPr marL="0" indent="0">
              <a:buNone/>
            </a:pPr>
            <a:r>
              <a:rPr lang="en-US" sz="1200">
                <a:latin typeface="Courier New" panose="02070309020205020404" pitchFamily="49" charset="0"/>
                <a:cs typeface="Courier New" panose="02070309020205020404" pitchFamily="49" charset="0"/>
              </a:rPr>
              <a:t>	phd &lt;- data.frame(student=c("Jon","Robb","Arya","Sansa","Bran"), </a:t>
            </a:r>
          </a:p>
          <a:p>
            <a:pPr marL="0" indent="0">
              <a:buNone/>
            </a:pPr>
            <a:r>
              <a:rPr lang="en-US" sz="1200">
                <a:latin typeface="Courier New" panose="02070309020205020404" pitchFamily="49" charset="0"/>
                <a:cs typeface="Courier New" panose="02070309020205020404" pitchFamily="49" charset="0"/>
              </a:rPr>
              <a:t>	  mentoring=rep(c("No","Yes"),times=c(3,2)),drinks=c(5,7,4,10,5))</a:t>
            </a:r>
          </a:p>
          <a:p>
            <a:pPr marL="0" indent="0">
              <a:buNone/>
            </a:pPr>
            <a:r>
              <a:rPr lang="en-US" sz="1200">
                <a:latin typeface="Courier New" panose="02070309020205020404" pitchFamily="49" charset="0"/>
                <a:cs typeface="Courier New" panose="02070309020205020404" pitchFamily="49" charset="0"/>
              </a:rPr>
              <a:t>	t.test(drinks~mentoring,data=phd,var.equal=TRUE)</a:t>
            </a:r>
          </a:p>
          <a:p>
            <a:pPr marL="0" indent="0">
              <a:buNone/>
            </a:pPr>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Next we need a for-loop to cycle through all possible permutations. Enumerating these is done with the </a:t>
            </a:r>
            <a:r>
              <a:rPr lang="en-US" sz="1600">
                <a:latin typeface="Courier New" panose="02070309020205020404" pitchFamily="49" charset="0"/>
                <a:cs typeface="Courier New" panose="02070309020205020404" pitchFamily="49" charset="0"/>
              </a:rPr>
              <a:t>combn</a:t>
            </a:r>
            <a:r>
              <a:rPr lang="en-US" sz="1600">
                <a:latin typeface="Calibri Light" panose="020F0302020204030204" pitchFamily="34" charset="0"/>
                <a:cs typeface="Calibri Light" panose="020F0302020204030204" pitchFamily="34" charset="0"/>
              </a:rPr>
              <a:t> function, and is mostly a cumbersome process. Later we will simplify this part with approximate permutation tests.</a:t>
            </a:r>
          </a:p>
          <a:p>
            <a:pPr marL="0" indent="0">
              <a:buNone/>
            </a:pPr>
            <a:endParaRPr lang="en-US" sz="1600">
              <a:latin typeface="Calibri Light" panose="020F0302020204030204" pitchFamily="34" charset="0"/>
              <a:cs typeface="Calibri Light" panose="020F0302020204030204" pitchFamily="34" charset="0"/>
            </a:endParaRPr>
          </a:p>
          <a:p>
            <a:pPr marL="0" indent="0">
              <a:buNone/>
            </a:pPr>
            <a:r>
              <a:rPr lang="en-US" sz="1200">
                <a:latin typeface="Courier New" panose="02070309020205020404" pitchFamily="49" charset="0"/>
                <a:cs typeface="Courier New" panose="02070309020205020404" pitchFamily="49" charset="0"/>
              </a:rPr>
              <a:t>	permutations &lt;- combn(c("Jon","Robb","Arya","Sansa","Bran"),3)</a:t>
            </a:r>
          </a:p>
          <a:p>
            <a:pPr marL="0" indent="0">
              <a:buNone/>
            </a:pPr>
            <a:r>
              <a:rPr lang="en-US" sz="1200">
                <a:latin typeface="Courier New" panose="02070309020205020404" pitchFamily="49" charset="0"/>
                <a:cs typeface="Courier New" panose="02070309020205020404" pitchFamily="49" charset="0"/>
              </a:rPr>
              <a:t>	tvals &lt;- foreach(i=1:ncol(permutations),.combine="c") %do% {</a:t>
            </a:r>
          </a:p>
          <a:p>
            <a:pPr marL="0" indent="0">
              <a:buNone/>
            </a:pPr>
            <a:r>
              <a:rPr lang="en-US" sz="1200">
                <a:latin typeface="Courier New" panose="02070309020205020404" pitchFamily="49" charset="0"/>
                <a:cs typeface="Courier New" panose="02070309020205020404" pitchFamily="49" charset="0"/>
              </a:rPr>
              <a:t>  		select &lt;- c(match(permutations[,i],phd$student),(1:5)</a:t>
            </a:r>
          </a:p>
          <a:p>
            <a:pPr marL="0" indent="0">
              <a:buNone/>
            </a:pPr>
            <a:r>
              <a:rPr lang="en-US" sz="1200">
                <a:latin typeface="Courier New" panose="02070309020205020404" pitchFamily="49" charset="0"/>
                <a:cs typeface="Courier New" panose="02070309020205020404" pitchFamily="49" charset="0"/>
              </a:rPr>
              <a:t>			[-match(permutations[,i],phd$student)])</a:t>
            </a:r>
          </a:p>
          <a:p>
            <a:pPr marL="0" indent="0">
              <a:buNone/>
            </a:pPr>
            <a:r>
              <a:rPr lang="en-US" sz="1200">
                <a:latin typeface="Courier New" panose="02070309020205020404" pitchFamily="49" charset="0"/>
                <a:cs typeface="Courier New" panose="02070309020205020404" pitchFamily="49" charset="0"/>
              </a:rPr>
              <a:t>  	  	print(select)</a:t>
            </a:r>
          </a:p>
          <a:p>
            <a:pPr marL="0" indent="0">
              <a:buNone/>
            </a:pPr>
            <a:r>
              <a:rPr lang="en-US" sz="1200">
                <a:latin typeface="Courier New" panose="02070309020205020404" pitchFamily="49" charset="0"/>
                <a:cs typeface="Courier New" panose="02070309020205020404" pitchFamily="49" charset="0"/>
              </a:rPr>
              <a:t>  	  	t.test(drinks</a:t>
            </a:r>
            <a:r>
              <a:rPr lang="en-US" sz="1200" b="1">
                <a:solidFill>
                  <a:srgbClr val="FF0000"/>
                </a:solidFill>
                <a:latin typeface="Courier New" panose="02070309020205020404" pitchFamily="49" charset="0"/>
                <a:cs typeface="Courier New" panose="02070309020205020404" pitchFamily="49" charset="0"/>
              </a:rPr>
              <a:t>[select]</a:t>
            </a:r>
            <a:r>
              <a:rPr lang="en-US" sz="1200">
                <a:latin typeface="Courier New" panose="02070309020205020404" pitchFamily="49" charset="0"/>
                <a:cs typeface="Courier New" panose="02070309020205020404" pitchFamily="49" charset="0"/>
              </a:rPr>
              <a:t>~mentoring,data=perm,</a:t>
            </a:r>
            <a:r>
              <a:rPr lang="en-US" sz="1200" b="1">
                <a:solidFill>
                  <a:srgbClr val="FF0000"/>
                </a:solidFill>
                <a:latin typeface="Courier New" panose="02070309020205020404" pitchFamily="49" charset="0"/>
                <a:cs typeface="Courier New" panose="02070309020205020404" pitchFamily="49" charset="0"/>
              </a:rPr>
              <a:t>var.equal=TRUE</a:t>
            </a:r>
            <a:r>
              <a:rPr lang="en-US" sz="1200">
                <a:latin typeface="Courier New" panose="02070309020205020404" pitchFamily="49" charset="0"/>
                <a:cs typeface="Courier New" panose="02070309020205020404" pitchFamily="49" charset="0"/>
              </a:rPr>
              <a:t>)$stat</a:t>
            </a:r>
          </a:p>
          <a:p>
            <a:pPr marL="0" indent="0">
              <a:buNone/>
            </a:pPr>
            <a:r>
              <a:rPr lang="en-US" sz="1200">
                <a:latin typeface="Courier New" panose="02070309020205020404" pitchFamily="49" charset="0"/>
                <a:cs typeface="Courier New" panose="02070309020205020404" pitchFamily="49" charset="0"/>
              </a:rPr>
              <a:t>	}</a:t>
            </a:r>
          </a:p>
          <a:p>
            <a:pPr marL="0" indent="0">
              <a:buNone/>
            </a:pPr>
            <a:r>
              <a:rPr lang="en-US" sz="1200">
                <a:latin typeface="Courier New" panose="02070309020205020404" pitchFamily="49" charset="0"/>
                <a:cs typeface="Courier New" panose="02070309020205020404" pitchFamily="49" charset="0"/>
              </a:rPr>
              <a:t>	mean(abs(tvals)&gt;=0.99)</a:t>
            </a:r>
          </a:p>
          <a:p>
            <a:pPr marL="0" indent="0">
              <a:buNone/>
            </a:pPr>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The two-sided test is then given by calculating which of the absolute permutation </a:t>
            </a:r>
            <a:r>
              <a:rPr lang="en-US" sz="1600" i="1">
                <a:latin typeface="Calibri Light" panose="020F0302020204030204" pitchFamily="34" charset="0"/>
                <a:cs typeface="Calibri Light" panose="020F0302020204030204" pitchFamily="34" charset="0"/>
              </a:rPr>
              <a:t>t</a:t>
            </a:r>
            <a:r>
              <a:rPr lang="en-US" sz="1600">
                <a:latin typeface="Calibri Light" panose="020F0302020204030204" pitchFamily="34" charset="0"/>
                <a:cs typeface="Calibri Light" panose="020F0302020204030204" pitchFamily="34" charset="0"/>
              </a:rPr>
              <a:t>-values are equal or larger than the absolute original </a:t>
            </a:r>
            <a:r>
              <a:rPr lang="en-US" sz="1600" i="1">
                <a:latin typeface="Calibri Light" panose="020F0302020204030204" pitchFamily="34" charset="0"/>
                <a:cs typeface="Calibri Light" panose="020F0302020204030204" pitchFamily="34" charset="0"/>
              </a:rPr>
              <a:t>t</a:t>
            </a:r>
            <a:r>
              <a:rPr lang="en-US" sz="1600">
                <a:latin typeface="Calibri Light" panose="020F0302020204030204" pitchFamily="34" charset="0"/>
                <a:cs typeface="Calibri Light" panose="020F0302020204030204" pitchFamily="34" charset="0"/>
              </a:rPr>
              <a:t>-value. We could also construct a one-sided test but this is generally not recommended.</a:t>
            </a:r>
          </a:p>
        </p:txBody>
      </p: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561662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Permutation </a:t>
            </a:r>
            <a:r>
              <a:rPr lang="fr-CH" sz="3200" i="1">
                <a:solidFill>
                  <a:schemeClr val="tx2">
                    <a:lumMod val="75000"/>
                  </a:schemeClr>
                </a:solidFill>
                <a:latin typeface="Tw Cen MT" panose="020B0602020104020603" pitchFamily="34" charset="0"/>
              </a:rPr>
              <a:t>t</a:t>
            </a:r>
            <a:r>
              <a:rPr lang="fr-CH" sz="3200">
                <a:solidFill>
                  <a:schemeClr val="tx2">
                    <a:lumMod val="75000"/>
                  </a:schemeClr>
                </a:solidFill>
                <a:latin typeface="Tw Cen MT" panose="020B0602020104020603" pitchFamily="34" charset="0"/>
              </a:rPr>
              <a:t>-test example in R</a:t>
            </a:r>
            <a:endParaRPr lang="en-GB" sz="3200" dirty="0">
              <a:solidFill>
                <a:schemeClr val="tx2">
                  <a:lumMod val="75000"/>
                </a:schemeClr>
              </a:solidFill>
              <a:latin typeface="Tw Cen MT" panose="020B0602020104020603" pitchFamily="34" charset="0"/>
            </a:endParaRPr>
          </a:p>
        </p:txBody>
      </p:sp>
      <p:cxnSp>
        <p:nvCxnSpPr>
          <p:cNvPr id="8" name="Straight Connector 7">
            <a:extLst>
              <a:ext uri="{FF2B5EF4-FFF2-40B4-BE49-F238E27FC236}">
                <a16:creationId xmlns:a16="http://schemas.microsoft.com/office/drawing/2014/main" id="{BB4B5301-ACEE-4E57-A9A9-068E8801B44D}"/>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DE92C99-87DE-4101-AF44-3C754E9E1B6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1331228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a:latin typeface="Calibri Light" panose="020F0302020204030204" pitchFamily="34" charset="0"/>
                <a:cs typeface="Calibri Light" panose="020F0302020204030204" pitchFamily="34" charset="0"/>
              </a:rPr>
              <a:t>The term non-parametric is somewhat ambiguous, and most often used in two distinct ways:</a:t>
            </a:r>
          </a:p>
          <a:p>
            <a:endParaRPr lang="en-US" sz="1600">
              <a:latin typeface="Calibri Light" panose="020F0302020204030204" pitchFamily="34" charset="0"/>
              <a:cs typeface="Calibri Light" panose="020F0302020204030204" pitchFamily="34" charset="0"/>
            </a:endParaRPr>
          </a:p>
          <a:p>
            <a:pPr lvl="1"/>
            <a:r>
              <a:rPr lang="fr-CH" sz="1600">
                <a:solidFill>
                  <a:srgbClr val="0070C0"/>
                </a:solidFill>
                <a:latin typeface="Calibri Light" panose="020F0302020204030204" pitchFamily="34" charset="0"/>
                <a:cs typeface="Calibri Light" panose="020F0302020204030204" pitchFamily="34" charset="0"/>
              </a:rPr>
              <a:t>NP1</a:t>
            </a:r>
            <a:r>
              <a:rPr lang="fr-CH" sz="1600" b="1">
                <a:solidFill>
                  <a:srgbClr val="0070C0"/>
                </a:solidFill>
                <a:latin typeface="Calibri Light" panose="020F0302020204030204" pitchFamily="34" charset="0"/>
                <a:cs typeface="Calibri Light" panose="020F0302020204030204" pitchFamily="34" charset="0"/>
              </a:rPr>
              <a:t>: </a:t>
            </a:r>
            <a:r>
              <a:rPr lang="fr-CH" sz="1600">
                <a:latin typeface="Calibri Light" panose="020F0302020204030204" pitchFamily="34" charset="0"/>
                <a:cs typeface="Calibri Light" panose="020F0302020204030204" pitchFamily="34" charset="0"/>
              </a:rPr>
              <a:t>Non-parametric as not assuming a </a:t>
            </a:r>
            <a:r>
              <a:rPr lang="fr-CH" sz="1600">
                <a:solidFill>
                  <a:srgbClr val="0070C0"/>
                </a:solidFill>
                <a:latin typeface="Calibri Light" panose="020F0302020204030204" pitchFamily="34" charset="0"/>
                <a:cs typeface="Calibri Light" panose="020F0302020204030204" pitchFamily="34" charset="0"/>
              </a:rPr>
              <a:t>shape of the distribution</a:t>
            </a:r>
            <a:r>
              <a:rPr lang="fr-CH" sz="1600">
                <a:latin typeface="Calibri Light" panose="020F0302020204030204" pitchFamily="34" charset="0"/>
                <a:cs typeface="Calibri Light" panose="020F0302020204030204" pitchFamily="34" charset="0"/>
              </a:rPr>
              <a:t> of a test statistic (e.g., normally distributed). For example, a permutation </a:t>
            </a:r>
            <a:r>
              <a:rPr lang="fr-CH" sz="1600" i="1">
                <a:latin typeface="Calibri Light" panose="020F0302020204030204" pitchFamily="34" charset="0"/>
                <a:cs typeface="Calibri Light" panose="020F0302020204030204" pitchFamily="34" charset="0"/>
              </a:rPr>
              <a:t>t</a:t>
            </a:r>
            <a:r>
              <a:rPr lang="fr-CH" sz="1600">
                <a:latin typeface="Calibri Light" panose="020F0302020204030204" pitchFamily="34" charset="0"/>
                <a:cs typeface="Calibri Light" panose="020F0302020204030204" pitchFamily="34" charset="0"/>
              </a:rPr>
              <a:t>-test does not assume normality of the test statistic.</a:t>
            </a:r>
          </a:p>
          <a:p>
            <a:pPr lvl="1"/>
            <a:endParaRPr lang="fr-CH" sz="1600">
              <a:latin typeface="Calibri Light" panose="020F0302020204030204" pitchFamily="34" charset="0"/>
              <a:cs typeface="Calibri Light" panose="020F0302020204030204" pitchFamily="34" charset="0"/>
            </a:endParaRPr>
          </a:p>
          <a:p>
            <a:pPr lvl="1"/>
            <a:r>
              <a:rPr lang="fr-CH" sz="1600">
                <a:solidFill>
                  <a:srgbClr val="0070C0"/>
                </a:solidFill>
                <a:latin typeface="Calibri Light" panose="020F0302020204030204" pitchFamily="34" charset="0"/>
                <a:cs typeface="Calibri Light" panose="020F0302020204030204" pitchFamily="34" charset="0"/>
              </a:rPr>
              <a:t>NP2</a:t>
            </a:r>
            <a:r>
              <a:rPr lang="fr-CH" sz="1600" b="1">
                <a:solidFill>
                  <a:srgbClr val="0070C0"/>
                </a:solidFill>
                <a:latin typeface="Calibri Light" panose="020F0302020204030204" pitchFamily="34" charset="0"/>
                <a:cs typeface="Calibri Light" panose="020F0302020204030204" pitchFamily="34" charset="0"/>
              </a:rPr>
              <a:t>: </a:t>
            </a:r>
            <a:r>
              <a:rPr lang="fr-CH" sz="1600">
                <a:latin typeface="Calibri Light" panose="020F0302020204030204" pitchFamily="34" charset="0"/>
                <a:cs typeface="Calibri Light" panose="020F0302020204030204" pitchFamily="34" charset="0"/>
              </a:rPr>
              <a:t>Non-parametric as not assuming a </a:t>
            </a:r>
            <a:r>
              <a:rPr lang="fr-CH" sz="1600">
                <a:solidFill>
                  <a:srgbClr val="0070C0"/>
                </a:solidFill>
                <a:latin typeface="Calibri Light" panose="020F0302020204030204" pitchFamily="34" charset="0"/>
                <a:cs typeface="Calibri Light" panose="020F0302020204030204" pitchFamily="34" charset="0"/>
              </a:rPr>
              <a:t>shape of an association</a:t>
            </a:r>
            <a:r>
              <a:rPr lang="fr-CH" sz="1600">
                <a:latin typeface="Calibri Light" panose="020F0302020204030204" pitchFamily="34" charset="0"/>
                <a:cs typeface="Calibri Light" panose="020F0302020204030204" pitchFamily="34" charset="0"/>
              </a:rPr>
              <a:t>. For example, lowess smoothers estimate associations in a data-driven, local way, which does not assume a specific linear or nonlinear association in the data.* This is also a property of prediction models such as </a:t>
            </a:r>
            <a:r>
              <a:rPr lang="fr-CH" sz="1600" i="1">
                <a:latin typeface="Calibri Light" panose="020F0302020204030204" pitchFamily="34" charset="0"/>
                <a:cs typeface="Calibri Light" panose="020F0302020204030204" pitchFamily="34" charset="0"/>
              </a:rPr>
              <a:t>K</a:t>
            </a:r>
            <a:r>
              <a:rPr lang="fr-CH" sz="1600">
                <a:latin typeface="Calibri Light" panose="020F0302020204030204" pitchFamily="34" charset="0"/>
                <a:cs typeface="Calibri Light" panose="020F0302020204030204" pitchFamily="34" charset="0"/>
              </a:rPr>
              <a:t>-nearest neighbors.</a:t>
            </a:r>
          </a:p>
          <a:p>
            <a:pPr lvl="1"/>
            <a:endParaRPr lang="fr-CH" sz="160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It is entirely possible for a non-parametric analysis to make one assumption and not the other, or both simultaneously…</a:t>
            </a: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What</a:t>
            </a:r>
            <a:r>
              <a:rPr lang="fr-CH" sz="3200" dirty="0">
                <a:solidFill>
                  <a:schemeClr val="tx2">
                    <a:lumMod val="75000"/>
                  </a:schemeClr>
                </a:solidFill>
                <a:latin typeface="Tw Cen MT" panose="020B0602020104020603" pitchFamily="34" charset="0"/>
              </a:rPr>
              <a:t> do </a:t>
            </a:r>
            <a:r>
              <a:rPr lang="fr-CH" sz="3200" dirty="0" err="1">
                <a:solidFill>
                  <a:schemeClr val="tx2">
                    <a:lumMod val="75000"/>
                  </a:schemeClr>
                </a:solidFill>
                <a:latin typeface="Tw Cen MT" panose="020B0602020104020603" pitchFamily="34" charset="0"/>
              </a:rPr>
              <a:t>we</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mean</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with</a:t>
            </a:r>
            <a:r>
              <a:rPr lang="fr-CH" sz="3200" dirty="0">
                <a:solidFill>
                  <a:schemeClr val="tx2">
                    <a:lumMod val="75000"/>
                  </a:schemeClr>
                </a:solidFill>
                <a:latin typeface="Tw Cen MT" panose="020B0602020104020603" pitchFamily="34" charset="0"/>
              </a:rPr>
              <a:t> non-</a:t>
            </a:r>
            <a:r>
              <a:rPr lang="fr-CH" sz="3200" dirty="0" err="1">
                <a:solidFill>
                  <a:schemeClr val="tx2">
                    <a:lumMod val="75000"/>
                  </a:schemeClr>
                </a:solidFill>
                <a:latin typeface="Tw Cen MT" panose="020B0602020104020603" pitchFamily="34" charset="0"/>
              </a:rPr>
              <a:t>parametric</a:t>
            </a:r>
            <a:r>
              <a:rPr lang="fr-CH" sz="3200" dirty="0">
                <a:solidFill>
                  <a:schemeClr val="tx2">
                    <a:lumMod val="75000"/>
                  </a:schemeClr>
                </a:solidFill>
                <a:latin typeface="Tw Cen MT" panose="020B0602020104020603" pitchFamily="34" charset="0"/>
              </a:rPr>
              <a:t>?</a:t>
            </a:r>
            <a:endParaRPr lang="en-GB" sz="3200" dirty="0">
              <a:solidFill>
                <a:schemeClr val="tx2">
                  <a:lumMod val="75000"/>
                </a:schemeClr>
              </a:solidFill>
              <a:latin typeface="Tw Cen MT" panose="020B0602020104020603" pitchFamily="34" charset="0"/>
            </a:endParaRPr>
          </a:p>
        </p:txBody>
      </p:sp>
      <p:sp>
        <p:nvSpPr>
          <p:cNvPr id="10" name="TextBox 9">
            <a:extLst>
              <a:ext uri="{FF2B5EF4-FFF2-40B4-BE49-F238E27FC236}">
                <a16:creationId xmlns:a16="http://schemas.microsoft.com/office/drawing/2014/main" id="{35130ADE-9886-4925-9F3B-6B842FB4EB63}"/>
              </a:ext>
            </a:extLst>
          </p:cNvPr>
          <p:cNvSpPr txBox="1"/>
          <p:nvPr/>
        </p:nvSpPr>
        <p:spPr>
          <a:xfrm>
            <a:off x="7204645" y="6248345"/>
            <a:ext cx="3643883" cy="276999"/>
          </a:xfrm>
          <a:prstGeom prst="rect">
            <a:avLst/>
          </a:prstGeom>
          <a:noFill/>
        </p:spPr>
        <p:txBody>
          <a:bodyPr wrap="none" rtlCol="0">
            <a:spAutoFit/>
          </a:bodyPr>
          <a:lstStyle/>
          <a:p>
            <a:r>
              <a:rPr lang="en-US" sz="1200">
                <a:latin typeface="Calibri Light" panose="020F0302020204030204" pitchFamily="34" charset="0"/>
                <a:cs typeface="Calibri Light" panose="020F0302020204030204" pitchFamily="34" charset="0"/>
              </a:rPr>
              <a:t>* Still assumed to be a functional relationship, however!</a:t>
            </a:r>
            <a:endParaRPr lang="en-CH" sz="12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92154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dirty="0">
                <a:latin typeface="Calibri Light" panose="020F0302020204030204" pitchFamily="34" charset="0"/>
                <a:cs typeface="Calibri Light" panose="020F0302020204030204" pitchFamily="34" charset="0"/>
              </a:rPr>
              <a:t>Exact tests are </a:t>
            </a:r>
            <a:r>
              <a:rPr lang="en-US" sz="1600" dirty="0">
                <a:solidFill>
                  <a:srgbClr val="0070C0"/>
                </a:solidFill>
                <a:latin typeface="Calibri Light" panose="020F0302020204030204" pitchFamily="34" charset="0"/>
                <a:cs typeface="Calibri Light" panose="020F0302020204030204" pitchFamily="34" charset="0"/>
              </a:rPr>
              <a:t>appropriate for small sample problems</a:t>
            </a:r>
            <a:r>
              <a:rPr lang="en-US" sz="1600" dirty="0">
                <a:latin typeface="Calibri Light" panose="020F0302020204030204" pitchFamily="34" charset="0"/>
                <a:cs typeface="Calibri Light" panose="020F0302020204030204" pitchFamily="34" charset="0"/>
              </a:rPr>
              <a:t>, since all possible permutations can be </a:t>
            </a:r>
            <a:br>
              <a:rPr lang="en-US" sz="1600" dirty="0">
                <a:latin typeface="Calibri Light" panose="020F0302020204030204" pitchFamily="34" charset="0"/>
                <a:cs typeface="Calibri Light" panose="020F0302020204030204" pitchFamily="34" charset="0"/>
              </a:rPr>
            </a:br>
            <a:r>
              <a:rPr lang="en-US" sz="1600" dirty="0">
                <a:latin typeface="Calibri Light" panose="020F0302020204030204" pitchFamily="34" charset="0"/>
                <a:cs typeface="Calibri Light" panose="020F0302020204030204" pitchFamily="34" charset="0"/>
              </a:rPr>
              <a:t>enumerated, and as such an exact probability can be calculated under the null hypothesis.</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Exact tests are also attractive because they improve the </a:t>
            </a:r>
            <a:r>
              <a:rPr lang="en-US" sz="1600" dirty="0">
                <a:solidFill>
                  <a:srgbClr val="0070C0"/>
                </a:solidFill>
                <a:latin typeface="Calibri Light" panose="020F0302020204030204" pitchFamily="34" charset="0"/>
                <a:cs typeface="Calibri Light" panose="020F0302020204030204" pitchFamily="34" charset="0"/>
              </a:rPr>
              <a:t>in-sample generalizability</a:t>
            </a:r>
            <a:r>
              <a:rPr lang="en-US" sz="1600" dirty="0">
                <a:latin typeface="Calibri Light" panose="020F0302020204030204" pitchFamily="34" charset="0"/>
                <a:cs typeface="Calibri Light" panose="020F0302020204030204" pitchFamily="34" charset="0"/>
              </a:rPr>
              <a:t> of the conclusion somewhat. That is, by </a:t>
            </a:r>
            <a:r>
              <a:rPr lang="en-US" sz="1600" dirty="0">
                <a:solidFill>
                  <a:srgbClr val="0070C0"/>
                </a:solidFill>
                <a:latin typeface="Calibri Light" panose="020F0302020204030204" pitchFamily="34" charset="0"/>
                <a:cs typeface="Calibri Light" panose="020F0302020204030204" pitchFamily="34" charset="0"/>
              </a:rPr>
              <a:t>simulating alternate scenarios</a:t>
            </a:r>
            <a:r>
              <a:rPr lang="en-US" sz="1600" dirty="0">
                <a:latin typeface="Calibri Light" panose="020F0302020204030204" pitchFamily="34" charset="0"/>
                <a:cs typeface="Calibri Light" panose="020F0302020204030204" pitchFamily="34" charset="0"/>
              </a:rPr>
              <a:t> with the same data, we get a much better idea of how (un)usual our original result really was. It's as if we were able to run an experiment on our own data.</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This does not mean the test improves generalizability to the population of interest. However, there may be situations were the </a:t>
            </a:r>
            <a:r>
              <a:rPr lang="en-US" sz="1600" dirty="0">
                <a:solidFill>
                  <a:srgbClr val="0070C0"/>
                </a:solidFill>
                <a:latin typeface="Calibri Light" panose="020F0302020204030204" pitchFamily="34" charset="0"/>
                <a:cs typeface="Calibri Light" panose="020F0302020204030204" pitchFamily="34" charset="0"/>
              </a:rPr>
              <a:t>population of subjects is itself small</a:t>
            </a:r>
            <a:r>
              <a:rPr lang="en-US" sz="1600" dirty="0">
                <a:latin typeface="Calibri Light" panose="020F0302020204030204" pitchFamily="34" charset="0"/>
                <a:cs typeface="Calibri Light" panose="020F0302020204030204" pitchFamily="34" charset="0"/>
              </a:rPr>
              <a:t> (e.g., rare medical conditions), and hence permutations could be an important tool to maximize the information in our data. In the PhD example, the professor may even be satisfied simply with the descriptive increase in drinks participation, if that is the entire population of interest.</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The permutation principle can be extended to tests in larger samples as well. However, one problem is that the number of possible permutations grows exponentially with the number of observations. For this reason, we run </a:t>
            </a:r>
            <a:r>
              <a:rPr lang="en-US" sz="1600" i="1" dirty="0">
                <a:solidFill>
                  <a:srgbClr val="0070C0"/>
                </a:solidFill>
                <a:latin typeface="Calibri Light" panose="020F0302020204030204" pitchFamily="34" charset="0"/>
                <a:cs typeface="Calibri Light" panose="020F0302020204030204" pitchFamily="34" charset="0"/>
              </a:rPr>
              <a:t>approximate </a:t>
            </a:r>
            <a:r>
              <a:rPr lang="en-US" sz="1600" dirty="0">
                <a:solidFill>
                  <a:srgbClr val="0070C0"/>
                </a:solidFill>
                <a:latin typeface="Calibri Light" panose="020F0302020204030204" pitchFamily="34" charset="0"/>
                <a:cs typeface="Calibri Light" panose="020F0302020204030204" pitchFamily="34" charset="0"/>
              </a:rPr>
              <a:t>permutation tests </a:t>
            </a:r>
            <a:r>
              <a:rPr lang="en-US" sz="1600" dirty="0">
                <a:latin typeface="Calibri Light" panose="020F0302020204030204" pitchFamily="34" charset="0"/>
                <a:cs typeface="Calibri Light" panose="020F0302020204030204" pitchFamily="34" charset="0"/>
              </a:rPr>
              <a:t>instead. Rather than enumerating all possible permutations, we will draw a </a:t>
            </a:r>
            <a:r>
              <a:rPr lang="en-US" sz="1600" dirty="0">
                <a:solidFill>
                  <a:srgbClr val="0070C0"/>
                </a:solidFill>
                <a:latin typeface="Calibri Light" panose="020F0302020204030204" pitchFamily="34" charset="0"/>
                <a:cs typeface="Calibri Light" panose="020F0302020204030204" pitchFamily="34" charset="0"/>
              </a:rPr>
              <a:t>random sample of permutations</a:t>
            </a:r>
            <a:r>
              <a:rPr lang="en-US" sz="1600" dirty="0">
                <a:latin typeface="Calibri Light" panose="020F0302020204030204" pitchFamily="34" charset="0"/>
                <a:cs typeface="Calibri Light" panose="020F0302020204030204" pitchFamily="34" charset="0"/>
              </a:rPr>
              <a:t>…</a:t>
            </a:r>
            <a:endParaRPr lang="fr-CH"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081120"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Generalizability in exact tests</a:t>
            </a:r>
            <a:endParaRPr lang="en-GB" sz="3200" dirty="0">
              <a:solidFill>
                <a:schemeClr val="tx2">
                  <a:lumMod val="75000"/>
                </a:schemeClr>
              </a:solidFill>
              <a:latin typeface="Tw Cen MT" panose="020B0602020104020603" pitchFamily="34" charset="0"/>
            </a:endParaRPr>
          </a:p>
        </p:txBody>
      </p:sp>
      <p:pic>
        <p:nvPicPr>
          <p:cNvPr id="4" name="Picture 3">
            <a:extLst>
              <a:ext uri="{FF2B5EF4-FFF2-40B4-BE49-F238E27FC236}">
                <a16:creationId xmlns:a16="http://schemas.microsoft.com/office/drawing/2014/main" id="{3D79E2A9-6BCF-4B8E-9825-48E2506EB8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05" r="10876"/>
          <a:stretch/>
        </p:blipFill>
        <p:spPr>
          <a:xfrm>
            <a:off x="10056440" y="0"/>
            <a:ext cx="2016224" cy="2028550"/>
          </a:xfrm>
          <a:prstGeom prst="rect">
            <a:avLst/>
          </a:prstGeom>
        </p:spPr>
      </p:pic>
    </p:spTree>
    <p:extLst>
      <p:ext uri="{BB962C8B-B14F-4D97-AF65-F5344CB8AC3E}">
        <p14:creationId xmlns:p14="http://schemas.microsoft.com/office/powerpoint/2010/main" val="2574073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dirty="0">
                <a:latin typeface="Calibri Light" panose="020F0302020204030204" pitchFamily="34" charset="0"/>
                <a:cs typeface="Calibri Light" panose="020F0302020204030204" pitchFamily="34" charset="0"/>
              </a:rPr>
              <a:t>In R it is trivial to generate random permutations. Consider a data set with measurements Y and a grouping factor G:</a:t>
            </a:r>
          </a:p>
          <a:p>
            <a:pPr marL="0" indent="0">
              <a:buNone/>
            </a:pPr>
            <a:endParaRPr lang="en-US" sz="1600" dirty="0">
              <a:latin typeface="Times New Roman" panose="02020603050405020304" pitchFamily="18" charset="0"/>
              <a:cs typeface="Times New Roman" panose="02020603050405020304" pitchFamily="18" charset="0"/>
            </a:endParaRP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set.seed</a:t>
            </a:r>
            <a:r>
              <a:rPr lang="en-US" sz="1200" dirty="0">
                <a:latin typeface="Courier New" panose="02070309020205020404" pitchFamily="49" charset="0"/>
                <a:cs typeface="Courier New" panose="02070309020205020404" pitchFamily="49" charset="0"/>
              </a:rPr>
              <a:t>(1606)</a:t>
            </a:r>
          </a:p>
          <a:p>
            <a:pPr marL="0" indent="0">
              <a:buNone/>
            </a:pPr>
            <a:r>
              <a:rPr lang="en-US" sz="1200" dirty="0">
                <a:latin typeface="Courier New" panose="02070309020205020404" pitchFamily="49" charset="0"/>
                <a:cs typeface="Courier New" panose="02070309020205020404" pitchFamily="49" charset="0"/>
              </a:rPr>
              <a:t>	x &lt;- scale(-150:150)</a:t>
            </a:r>
          </a:p>
          <a:p>
            <a:pPr marL="0" indent="0">
              <a:buNone/>
            </a:pPr>
            <a:r>
              <a:rPr lang="en-US" sz="1200">
                <a:latin typeface="Courier New" panose="02070309020205020404" pitchFamily="49" charset="0"/>
                <a:cs typeface="Courier New" panose="02070309020205020404" pitchFamily="49" charset="0"/>
              </a:rPr>
              <a:t>	g1 &lt;- sample(rep(0:1,times=c(150,151)))</a:t>
            </a:r>
          </a:p>
          <a:p>
            <a:pPr marL="0" indent="0">
              <a:buNone/>
            </a:pPr>
            <a:r>
              <a:rPr lang="en-US" sz="1200" dirty="0">
                <a:latin typeface="Courier New" panose="02070309020205020404" pitchFamily="49" charset="0"/>
                <a:cs typeface="Courier New" panose="02070309020205020404" pitchFamily="49" charset="0"/>
              </a:rPr>
              <a:t>	g &lt;- sample(rep(c("A","B"),times=c(150,151)))</a:t>
            </a:r>
          </a:p>
          <a:p>
            <a:pPr marL="0" indent="0">
              <a:buNone/>
            </a:pPr>
            <a:r>
              <a:rPr lang="en-US" sz="1200" dirty="0">
                <a:latin typeface="Courier New" panose="02070309020205020404" pitchFamily="49" charset="0"/>
                <a:cs typeface="Courier New" panose="02070309020205020404" pitchFamily="49" charset="0"/>
              </a:rPr>
              <a:t>	y &lt;- 2</a:t>
            </a:r>
            <a:r>
              <a:rPr lang="en-US" sz="1200">
                <a:latin typeface="Courier New" panose="02070309020205020404" pitchFamily="49" charset="0"/>
                <a:cs typeface="Courier New" panose="02070309020205020404" pitchFamily="49" charset="0"/>
              </a:rPr>
              <a:t>*g1+</a:t>
            </a:r>
            <a:r>
              <a:rPr lang="en-US" sz="1200" dirty="0" err="1">
                <a:latin typeface="Courier New" panose="02070309020205020404" pitchFamily="49" charset="0"/>
                <a:cs typeface="Courier New" panose="02070309020205020404" pitchFamily="49" charset="0"/>
              </a:rPr>
              <a:t>ifelse</a:t>
            </a:r>
            <a:r>
              <a:rPr lang="en-US" sz="1200" dirty="0">
                <a:latin typeface="Courier New" panose="02070309020205020404" pitchFamily="49" charset="0"/>
                <a:cs typeface="Courier New" panose="02070309020205020404" pitchFamily="49" charset="0"/>
              </a:rPr>
              <a:t>(g1==0,rnorm(150,0,0.8),</a:t>
            </a:r>
            <a:r>
              <a:rPr lang="en-US" sz="1200" dirty="0" err="1">
                <a:latin typeface="Courier New" panose="02070309020205020404" pitchFamily="49" charset="0"/>
                <a:cs typeface="Courier New" panose="02070309020205020404" pitchFamily="49" charset="0"/>
              </a:rPr>
              <a:t>rnorm</a:t>
            </a:r>
            <a:r>
              <a:rPr lang="en-US" sz="1200" dirty="0">
                <a:latin typeface="Courier New" panose="02070309020205020404" pitchFamily="49" charset="0"/>
                <a:cs typeface="Courier New" panose="02070309020205020404" pitchFamily="49" charset="0"/>
              </a:rPr>
              <a:t>(151,0,3))</a:t>
            </a:r>
          </a:p>
          <a:p>
            <a:pPr marL="0" indent="0">
              <a:buNone/>
            </a:pPr>
            <a:r>
              <a:rPr lang="en-US" sz="1200" dirty="0">
                <a:latin typeface="Courier New" panose="02070309020205020404" pitchFamily="49" charset="0"/>
                <a:cs typeface="Courier New" panose="02070309020205020404" pitchFamily="49" charset="0"/>
              </a:rPr>
              <a:t>	data &lt;- </a:t>
            </a:r>
            <a:r>
              <a:rPr lang="en-US" sz="1200" dirty="0" err="1">
                <a:latin typeface="Courier New" panose="02070309020205020404" pitchFamily="49" charset="0"/>
                <a:cs typeface="Courier New" panose="02070309020205020404" pitchFamily="49" charset="0"/>
              </a:rPr>
              <a:t>data.frame</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y,x,g</a:t>
            </a:r>
            <a:r>
              <a:rPr lang="en-US" sz="1200" dirty="0">
                <a:latin typeface="Courier New" panose="02070309020205020404" pitchFamily="49" charset="0"/>
                <a:cs typeface="Courier New" panose="02070309020205020404" pitchFamily="49" charset="0"/>
              </a:rPr>
              <a:t>)</a:t>
            </a:r>
          </a:p>
          <a:p>
            <a:pPr marL="0" indent="0">
              <a:buNone/>
            </a:pPr>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We can add a permuted version of G to the data by the </a:t>
            </a:r>
            <a:r>
              <a:rPr lang="en-US" sz="1600" dirty="0">
                <a:latin typeface="Courier New" panose="02070309020205020404" pitchFamily="49" charset="0"/>
                <a:cs typeface="Courier New" panose="02070309020205020404" pitchFamily="49" charset="0"/>
              </a:rPr>
              <a:t>sample</a:t>
            </a:r>
            <a:r>
              <a:rPr lang="en-US" sz="1600" dirty="0">
                <a:latin typeface="Calibri Light" panose="020F0302020204030204" pitchFamily="34" charset="0"/>
                <a:cs typeface="Calibri Light" panose="020F0302020204030204" pitchFamily="34" charset="0"/>
              </a:rPr>
              <a:t> function:</a:t>
            </a:r>
          </a:p>
          <a:p>
            <a:pPr marL="0" indent="0">
              <a:buNone/>
            </a:pPr>
            <a:endParaRPr lang="en-US" sz="1600" dirty="0">
              <a:latin typeface="Calibri Light" panose="020F0302020204030204" pitchFamily="34" charset="0"/>
              <a:cs typeface="Calibri Light" panose="020F0302020204030204" pitchFamily="34" charset="0"/>
            </a:endParaRP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set.seed</a:t>
            </a:r>
            <a:r>
              <a:rPr lang="en-US" sz="1200" dirty="0">
                <a:latin typeface="Courier New" panose="02070309020205020404" pitchFamily="49" charset="0"/>
                <a:cs typeface="Courier New" panose="02070309020205020404" pitchFamily="49" charset="0"/>
              </a:rPr>
              <a:t>(2337)</a:t>
            </a:r>
          </a:p>
          <a:p>
            <a:pPr marL="0" indent="0">
              <a:buNone/>
            </a:pPr>
            <a:r>
              <a:rPr lang="en-US" sz="1200" dirty="0">
                <a:latin typeface="Courier New" panose="02070309020205020404" pitchFamily="49" charset="0"/>
                <a:cs typeface="Courier New" panose="02070309020205020404" pitchFamily="49" charset="0"/>
              </a:rPr>
              <a:t>	data$gp1 &lt;- sample(</a:t>
            </a:r>
            <a:r>
              <a:rPr lang="en-US" sz="1200" dirty="0" err="1">
                <a:latin typeface="Courier New" panose="02070309020205020404" pitchFamily="49" charset="0"/>
                <a:cs typeface="Courier New" panose="02070309020205020404" pitchFamily="49" charset="0"/>
              </a:rPr>
              <a:t>data$g</a:t>
            </a:r>
            <a:r>
              <a:rPr lang="en-US" sz="1200" dirty="0">
                <a:latin typeface="Courier New" panose="02070309020205020404" pitchFamily="49" charset="0"/>
                <a:cs typeface="Courier New" panose="02070309020205020404" pitchFamily="49" charset="0"/>
              </a:rPr>
              <a:t>)</a:t>
            </a:r>
          </a:p>
          <a:p>
            <a:endParaRPr lang="en-US" sz="1600" dirty="0">
              <a:latin typeface="Times New Roman" panose="02020603050405020304" pitchFamily="18" charset="0"/>
              <a:cs typeface="Times New Roman" panose="02020603050405020304" pitchFamily="18" charset="0"/>
            </a:endParaRPr>
          </a:p>
          <a:p>
            <a:r>
              <a:rPr lang="en-US" sz="1600" dirty="0">
                <a:latin typeface="Calibri Light" panose="020F0302020204030204" pitchFamily="34" charset="0"/>
                <a:cs typeface="Calibri Light" panose="020F0302020204030204" pitchFamily="34" charset="0"/>
              </a:rPr>
              <a:t>Note that it is important to precede random draws by </a:t>
            </a:r>
            <a:r>
              <a:rPr lang="en-US" sz="1600" dirty="0" err="1">
                <a:latin typeface="Courier New" panose="02070309020205020404" pitchFamily="49" charset="0"/>
                <a:cs typeface="Courier New" panose="02070309020205020404" pitchFamily="49" charset="0"/>
              </a:rPr>
              <a:t>set.seed</a:t>
            </a:r>
            <a:r>
              <a:rPr lang="en-US" sz="1600" dirty="0">
                <a:latin typeface="Courier New" panose="02070309020205020404" pitchFamily="49" charset="0"/>
                <a:cs typeface="Courier New" panose="02070309020205020404" pitchFamily="49" charset="0"/>
              </a:rPr>
              <a:t>()</a:t>
            </a:r>
            <a:r>
              <a:rPr lang="en-US" sz="1600" dirty="0">
                <a:latin typeface="Calibri Light" panose="020F0302020204030204" pitchFamily="34" charset="0"/>
                <a:cs typeface="Calibri Light" panose="020F0302020204030204" pitchFamily="34" charset="0"/>
              </a:rPr>
              <a:t>, to ensure reproducibility of your script! With the new permuted columns we can rerun our test and generate a statistic for our permutation null distribution. We can repeat this </a:t>
            </a:r>
            <a:r>
              <a:rPr lang="en-US" sz="1600" i="1" dirty="0">
                <a:latin typeface="Calibri Light" panose="020F0302020204030204" pitchFamily="34" charset="0"/>
                <a:cs typeface="Calibri Light" panose="020F0302020204030204" pitchFamily="34" charset="0"/>
              </a:rPr>
              <a:t>P</a:t>
            </a:r>
            <a:r>
              <a:rPr lang="en-US" sz="1600" dirty="0">
                <a:latin typeface="Calibri Light" panose="020F0302020204030204" pitchFamily="34" charset="0"/>
                <a:cs typeface="Calibri Light" panose="020F0302020204030204" pitchFamily="34" charset="0"/>
              </a:rPr>
              <a:t> times, e.g., a 999 random permutations:</a:t>
            </a:r>
            <a:endParaRPr lang="fr-CH" sz="1600" dirty="0">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081120"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Approximate permutation </a:t>
            </a:r>
            <a:r>
              <a:rPr lang="fr-CH" sz="3200" i="1">
                <a:solidFill>
                  <a:schemeClr val="tx2">
                    <a:lumMod val="75000"/>
                  </a:schemeClr>
                </a:solidFill>
                <a:latin typeface="Tw Cen MT" panose="020B0602020104020603" pitchFamily="34" charset="0"/>
              </a:rPr>
              <a:t>t</a:t>
            </a:r>
            <a:r>
              <a:rPr lang="fr-CH" sz="3200">
                <a:solidFill>
                  <a:schemeClr val="tx2">
                    <a:lumMod val="75000"/>
                  </a:schemeClr>
                </a:solidFill>
                <a:latin typeface="Tw Cen MT" panose="020B0602020104020603" pitchFamily="34" charset="0"/>
              </a:rPr>
              <a:t>-test</a:t>
            </a:r>
            <a:endParaRPr lang="en-GB" sz="3200" dirty="0">
              <a:solidFill>
                <a:schemeClr val="tx2">
                  <a:lumMod val="75000"/>
                </a:schemeClr>
              </a:solidFill>
              <a:latin typeface="Tw Cen MT" panose="020B0602020104020603" pitchFamily="34" charset="0"/>
            </a:endParaRPr>
          </a:p>
        </p:txBody>
      </p:sp>
      <p:cxnSp>
        <p:nvCxnSpPr>
          <p:cNvPr id="5" name="Straight Connector 4">
            <a:extLst>
              <a:ext uri="{FF2B5EF4-FFF2-40B4-BE49-F238E27FC236}">
                <a16:creationId xmlns:a16="http://schemas.microsoft.com/office/drawing/2014/main" id="{573E9DE7-9C08-4B86-BDE1-0CEEFCE0D551}"/>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C8DA8BE-9E13-4EE2-944E-23287F81F63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3051588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pPr marL="0" indent="0">
              <a:buNone/>
            </a:pPr>
            <a:r>
              <a:rPr lang="en-US" sz="1200" dirty="0">
                <a:latin typeface="Courier New" panose="02070309020205020404" pitchFamily="49" charset="0"/>
                <a:cs typeface="Courier New" panose="02070309020205020404" pitchFamily="49" charset="0"/>
              </a:rPr>
              <a:t>	</a:t>
            </a: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tvals</a:t>
            </a:r>
            <a:r>
              <a:rPr lang="en-US" sz="1200" dirty="0">
                <a:latin typeface="Courier New" panose="02070309020205020404" pitchFamily="49" charset="0"/>
                <a:cs typeface="Courier New" panose="02070309020205020404" pitchFamily="49" charset="0"/>
              </a:rPr>
              <a:t> &lt;- foreach(P=1:999,.combine="c") %do% {</a:t>
            </a: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set.seed</a:t>
            </a:r>
            <a:r>
              <a:rPr lang="en-US" sz="1200" dirty="0">
                <a:latin typeface="Courier New" panose="02070309020205020404" pitchFamily="49" charset="0"/>
                <a:cs typeface="Courier New" panose="02070309020205020404" pitchFamily="49" charset="0"/>
              </a:rPr>
              <a:t>(P)</a:t>
            </a: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data$gp</a:t>
            </a:r>
            <a:r>
              <a:rPr lang="en-US" sz="1200" dirty="0">
                <a:latin typeface="Courier New" panose="02070309020205020404" pitchFamily="49" charset="0"/>
                <a:cs typeface="Courier New" panose="02070309020205020404" pitchFamily="49" charset="0"/>
              </a:rPr>
              <a:t> &lt;- sample(</a:t>
            </a:r>
            <a:r>
              <a:rPr lang="en-US" sz="1200" dirty="0" err="1">
                <a:latin typeface="Courier New" panose="02070309020205020404" pitchFamily="49" charset="0"/>
                <a:cs typeface="Courier New" panose="02070309020205020404" pitchFamily="49" charset="0"/>
              </a:rPr>
              <a:t>data$g</a:t>
            </a:r>
            <a:r>
              <a:rPr lang="en-US" sz="1200" dirty="0">
                <a:latin typeface="Courier New" panose="02070309020205020404" pitchFamily="49" charset="0"/>
                <a:cs typeface="Courier New" panose="02070309020205020404" pitchFamily="49" charset="0"/>
              </a:rPr>
              <a:t>) </a:t>
            </a:r>
            <a:r>
              <a:rPr lang="en-US" sz="1200" dirty="0">
                <a:solidFill>
                  <a:srgbClr val="0070C0"/>
                </a:solidFill>
                <a:latin typeface="Courier New" panose="02070309020205020404" pitchFamily="49" charset="0"/>
                <a:cs typeface="Courier New" panose="02070309020205020404" pitchFamily="49" charset="0"/>
              </a:rPr>
              <a:t># random permutation of group labels</a:t>
            </a: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t.test</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y~gp,data</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data,</a:t>
            </a:r>
            <a:r>
              <a:rPr lang="en-US" sz="1200" b="1" dirty="0" err="1">
                <a:solidFill>
                  <a:srgbClr val="FF0000"/>
                </a:solidFill>
                <a:latin typeface="Courier New" panose="02070309020205020404" pitchFamily="49" charset="0"/>
                <a:cs typeface="Courier New" panose="02070309020205020404" pitchFamily="49" charset="0"/>
              </a:rPr>
              <a:t>var.equal</a:t>
            </a:r>
            <a:r>
              <a:rPr lang="en-US" sz="1200" b="1" dirty="0">
                <a:solidFill>
                  <a:srgbClr val="FF0000"/>
                </a:solidFill>
                <a:latin typeface="Courier New" panose="02070309020205020404" pitchFamily="49" charset="0"/>
                <a:cs typeface="Courier New" panose="02070309020205020404" pitchFamily="49" charset="0"/>
              </a:rPr>
              <a:t>=TRUE</a:t>
            </a:r>
            <a:r>
              <a:rPr lang="en-US" sz="1200" dirty="0">
                <a:latin typeface="Courier New" panose="02070309020205020404" pitchFamily="49" charset="0"/>
                <a:cs typeface="Courier New" panose="02070309020205020404" pitchFamily="49" charset="0"/>
              </a:rPr>
              <a:t>)$stat</a:t>
            </a:r>
          </a:p>
          <a:p>
            <a:pPr marL="0" indent="0">
              <a:buNone/>
            </a:pPr>
            <a:r>
              <a:rPr lang="en-US" sz="1200" dirty="0">
                <a:latin typeface="Courier New" panose="02070309020205020404" pitchFamily="49" charset="0"/>
                <a:cs typeface="Courier New" panose="02070309020205020404" pitchFamily="49" charset="0"/>
              </a:rPr>
              <a:t>	}</a:t>
            </a: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tvals</a:t>
            </a:r>
            <a:r>
              <a:rPr lang="en-US" sz="1200" dirty="0">
                <a:latin typeface="Courier New" panose="02070309020205020404" pitchFamily="49" charset="0"/>
                <a:cs typeface="Courier New" panose="02070309020205020404" pitchFamily="49" charset="0"/>
              </a:rPr>
              <a:t> &lt;- c(</a:t>
            </a:r>
            <a:r>
              <a:rPr lang="en-US" sz="1200" dirty="0" err="1">
                <a:latin typeface="Courier New" panose="02070309020205020404" pitchFamily="49" charset="0"/>
                <a:cs typeface="Courier New" panose="02070309020205020404" pitchFamily="49" charset="0"/>
              </a:rPr>
              <a:t>tvals,t.test</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y~g,data</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data,</a:t>
            </a:r>
            <a:r>
              <a:rPr lang="en-US" sz="1200" b="1" dirty="0" err="1">
                <a:solidFill>
                  <a:srgbClr val="FF0000"/>
                </a:solidFill>
                <a:latin typeface="Courier New" panose="02070309020205020404" pitchFamily="49" charset="0"/>
                <a:cs typeface="Courier New" panose="02070309020205020404" pitchFamily="49" charset="0"/>
              </a:rPr>
              <a:t>var.equal</a:t>
            </a:r>
            <a:r>
              <a:rPr lang="en-US" sz="1200" b="1" dirty="0">
                <a:solidFill>
                  <a:srgbClr val="FF0000"/>
                </a:solidFill>
                <a:latin typeface="Courier New" panose="02070309020205020404" pitchFamily="49" charset="0"/>
                <a:cs typeface="Courier New" panose="02070309020205020404" pitchFamily="49" charset="0"/>
              </a:rPr>
              <a:t>=TRUE</a:t>
            </a:r>
            <a:r>
              <a:rPr lang="en-US" sz="1200" dirty="0">
                <a:latin typeface="Courier New" panose="02070309020205020404" pitchFamily="49" charset="0"/>
                <a:cs typeface="Courier New" panose="02070309020205020404" pitchFamily="49" charset="0"/>
              </a:rPr>
              <a:t>)$stat)</a:t>
            </a:r>
          </a:p>
          <a:p>
            <a:pPr marL="0" indent="0">
              <a:buNone/>
            </a:pPr>
            <a:r>
              <a:rPr lang="en-US" sz="1200" dirty="0">
                <a:latin typeface="Courier New" panose="02070309020205020404" pitchFamily="49" charset="0"/>
                <a:cs typeface="Courier New" panose="02070309020205020404" pitchFamily="49" charset="0"/>
              </a:rPr>
              <a:t>	</a:t>
            </a:r>
          </a:p>
          <a:p>
            <a:pPr marL="0" indent="0">
              <a:buNone/>
            </a:pPr>
            <a:r>
              <a:rPr lang="en-US" sz="1200" dirty="0">
                <a:latin typeface="Courier New" panose="02070309020205020404" pitchFamily="49" charset="0"/>
                <a:cs typeface="Courier New" panose="02070309020205020404" pitchFamily="49" charset="0"/>
              </a:rPr>
              <a:t>	plot(density(</a:t>
            </a:r>
            <a:r>
              <a:rPr lang="en-US" sz="1200" dirty="0" err="1">
                <a:latin typeface="Courier New" panose="02070309020205020404" pitchFamily="49" charset="0"/>
                <a:cs typeface="Courier New" panose="02070309020205020404" pitchFamily="49" charset="0"/>
              </a:rPr>
              <a:t>tvals</a:t>
            </a:r>
            <a:r>
              <a:rPr lang="en-US" sz="1200" dirty="0">
                <a:latin typeface="Courier New" panose="02070309020205020404" pitchFamily="49" charset="0"/>
                <a:cs typeface="Courier New" panose="02070309020205020404" pitchFamily="49" charset="0"/>
              </a:rPr>
              <a:t>))</a:t>
            </a:r>
          </a:p>
          <a:p>
            <a:pPr marL="0" indent="0">
              <a:buNone/>
            </a:pPr>
            <a:r>
              <a:rPr lang="en-US" sz="1200" dirty="0">
                <a:latin typeface="Courier New" panose="02070309020205020404" pitchFamily="49" charset="0"/>
                <a:cs typeface="Courier New" panose="02070309020205020404" pitchFamily="49" charset="0"/>
              </a:rPr>
              <a:t>	quantile(abs(</a:t>
            </a:r>
            <a:r>
              <a:rPr lang="en-US" sz="1200" dirty="0" err="1">
                <a:latin typeface="Courier New" panose="02070309020205020404" pitchFamily="49" charset="0"/>
                <a:cs typeface="Courier New" panose="02070309020205020404" pitchFamily="49" charset="0"/>
              </a:rPr>
              <a:t>tvals</a:t>
            </a:r>
            <a:r>
              <a:rPr lang="en-US" sz="1200" dirty="0">
                <a:latin typeface="Courier New" panose="02070309020205020404" pitchFamily="49" charset="0"/>
                <a:cs typeface="Courier New" panose="02070309020205020404" pitchFamily="49" charset="0"/>
              </a:rPr>
              <a:t>),0.95)</a:t>
            </a:r>
          </a:p>
          <a:p>
            <a:pPr marL="0" indent="0">
              <a:buNone/>
            </a:pPr>
            <a:r>
              <a:rPr lang="en-US" sz="1200" dirty="0">
                <a:latin typeface="Courier New" panose="02070309020205020404" pitchFamily="49" charset="0"/>
                <a:cs typeface="Courier New" panose="02070309020205020404" pitchFamily="49" charset="0"/>
              </a:rPr>
              <a:t>	mean(abs(</a:t>
            </a:r>
            <a:r>
              <a:rPr lang="en-US" sz="1200" dirty="0" err="1">
                <a:latin typeface="Courier New" panose="02070309020205020404" pitchFamily="49" charset="0"/>
                <a:cs typeface="Courier New" panose="02070309020205020404" pitchFamily="49" charset="0"/>
              </a:rPr>
              <a:t>tvals</a:t>
            </a:r>
            <a:r>
              <a:rPr lang="en-US" sz="1200" dirty="0">
                <a:latin typeface="Courier New" panose="02070309020205020404" pitchFamily="49" charset="0"/>
                <a:cs typeface="Courier New" panose="02070309020205020404" pitchFamily="49" charset="0"/>
              </a:rPr>
              <a:t>)&gt;=abs(</a:t>
            </a:r>
            <a:r>
              <a:rPr lang="en-US" sz="1200" dirty="0" err="1">
                <a:latin typeface="Courier New" panose="02070309020205020404" pitchFamily="49" charset="0"/>
                <a:cs typeface="Courier New" panose="02070309020205020404" pitchFamily="49" charset="0"/>
              </a:rPr>
              <a:t>tvals</a:t>
            </a:r>
            <a:r>
              <a:rPr lang="en-US" sz="1200" dirty="0">
                <a:latin typeface="Courier New" panose="02070309020205020404" pitchFamily="49" charset="0"/>
                <a:cs typeface="Courier New" panose="02070309020205020404" pitchFamily="49" charset="0"/>
              </a:rPr>
              <a:t>[1000]))</a:t>
            </a:r>
          </a:p>
          <a:p>
            <a:pPr marL="0" indent="0">
              <a:buNone/>
            </a:pPr>
            <a:endParaRPr lang="en-US" sz="1200" dirty="0">
              <a:latin typeface="Courier New" panose="02070309020205020404" pitchFamily="49" charset="0"/>
              <a:cs typeface="Courier New" panose="02070309020205020404" pitchFamily="49" charset="0"/>
            </a:endParaRPr>
          </a:p>
          <a:p>
            <a:pPr marL="0" indent="0">
              <a:buNone/>
            </a:pPr>
            <a:r>
              <a:rPr lang="en-US" sz="1200" dirty="0">
                <a:latin typeface="Courier New" panose="02070309020205020404" pitchFamily="49" charset="0"/>
                <a:cs typeface="Courier New" panose="02070309020205020404" pitchFamily="49" charset="0"/>
              </a:rPr>
              <a:t>	&gt;      95% </a:t>
            </a:r>
          </a:p>
          <a:p>
            <a:pPr marL="0" indent="0">
              <a:buNone/>
            </a:pPr>
            <a:r>
              <a:rPr lang="en-US" sz="1200" dirty="0">
                <a:latin typeface="Courier New" panose="02070309020205020404" pitchFamily="49" charset="0"/>
                <a:cs typeface="Courier New" panose="02070309020205020404" pitchFamily="49" charset="0"/>
              </a:rPr>
              <a:t>	&gt; 1.890885</a:t>
            </a:r>
          </a:p>
          <a:p>
            <a:pPr marL="0" indent="0">
              <a:buNone/>
            </a:pPr>
            <a:r>
              <a:rPr lang="en-US" sz="1200" dirty="0">
                <a:latin typeface="Courier New" panose="02070309020205020404" pitchFamily="49" charset="0"/>
                <a:cs typeface="Courier New" panose="02070309020205020404" pitchFamily="49" charset="0"/>
              </a:rPr>
              <a:t>	&gt; 0.001</a:t>
            </a:r>
            <a:endParaRPr lang="en-US" sz="1600" dirty="0">
              <a:latin typeface="Times New Roman" panose="02020603050405020304" pitchFamily="18" charset="0"/>
              <a:cs typeface="Times New Roman" panose="02020603050405020304" pitchFamily="18" charset="0"/>
            </a:endParaRP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Enormous evidence against the null hypothesis. No permutation </a:t>
            </a:r>
            <a:r>
              <a:rPr lang="en-US" sz="1600" i="1" dirty="0">
                <a:latin typeface="Calibri Light" panose="020F0302020204030204" pitchFamily="34" charset="0"/>
                <a:cs typeface="Calibri Light" panose="020F0302020204030204" pitchFamily="34" charset="0"/>
              </a:rPr>
              <a:t>t</a:t>
            </a:r>
            <a:r>
              <a:rPr lang="en-US" sz="1600" dirty="0">
                <a:latin typeface="Calibri Light" panose="020F0302020204030204" pitchFamily="34" charset="0"/>
                <a:cs typeface="Calibri Light" panose="020F0302020204030204" pitchFamily="34" charset="0"/>
              </a:rPr>
              <a:t>-value was larger or equal to the observed one, hence </a:t>
            </a:r>
            <a:r>
              <a:rPr lang="en-US" sz="1600" i="1" dirty="0">
                <a:latin typeface="Calibri Light" panose="020F0302020204030204" pitchFamily="34" charset="0"/>
                <a:cs typeface="Calibri Light" panose="020F0302020204030204" pitchFamily="34" charset="0"/>
              </a:rPr>
              <a:t>p</a:t>
            </a:r>
            <a:r>
              <a:rPr lang="en-US" sz="1600" dirty="0">
                <a:latin typeface="Calibri Light" panose="020F0302020204030204" pitchFamily="34" charset="0"/>
                <a:cs typeface="Calibri Light" panose="020F0302020204030204" pitchFamily="34" charset="0"/>
              </a:rPr>
              <a:t> = 0.001. Note that we took 999 random permutations because we later added the original observed </a:t>
            </a:r>
            <a:r>
              <a:rPr lang="en-US" sz="1600" i="1" dirty="0">
                <a:latin typeface="Calibri Light" panose="020F0302020204030204" pitchFamily="34" charset="0"/>
                <a:cs typeface="Calibri Light" panose="020F0302020204030204" pitchFamily="34" charset="0"/>
              </a:rPr>
              <a:t>t</a:t>
            </a:r>
            <a:r>
              <a:rPr lang="en-US" sz="1600" dirty="0">
                <a:latin typeface="Calibri Light" panose="020F0302020204030204" pitchFamily="34" charset="0"/>
                <a:cs typeface="Calibri Light" panose="020F0302020204030204" pitchFamily="34" charset="0"/>
              </a:rPr>
              <a:t>-value to our null distribution, to round out to 1000.</a:t>
            </a:r>
          </a:p>
        </p:txBody>
      </p: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081120"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Approximate permutation </a:t>
            </a:r>
            <a:r>
              <a:rPr lang="fr-CH" sz="3200" i="1">
                <a:solidFill>
                  <a:schemeClr val="tx2">
                    <a:lumMod val="75000"/>
                  </a:schemeClr>
                </a:solidFill>
                <a:latin typeface="Tw Cen MT" panose="020B0602020104020603" pitchFamily="34" charset="0"/>
              </a:rPr>
              <a:t>t</a:t>
            </a:r>
            <a:r>
              <a:rPr lang="fr-CH" sz="3200">
                <a:solidFill>
                  <a:schemeClr val="tx2">
                    <a:lumMod val="75000"/>
                  </a:schemeClr>
                </a:solidFill>
                <a:latin typeface="Tw Cen MT" panose="020B0602020104020603" pitchFamily="34" charset="0"/>
              </a:rPr>
              <a:t>-test</a:t>
            </a:r>
            <a:endParaRPr lang="en-GB" sz="3200" dirty="0">
              <a:solidFill>
                <a:schemeClr val="tx2">
                  <a:lumMod val="75000"/>
                </a:schemeClr>
              </a:solidFill>
              <a:latin typeface="Tw Cen MT" panose="020B0602020104020603" pitchFamily="34" charset="0"/>
            </a:endParaRPr>
          </a:p>
        </p:txBody>
      </p:sp>
      <p:pic>
        <p:nvPicPr>
          <p:cNvPr id="4" name="Picture 3">
            <a:extLst>
              <a:ext uri="{FF2B5EF4-FFF2-40B4-BE49-F238E27FC236}">
                <a16:creationId xmlns:a16="http://schemas.microsoft.com/office/drawing/2014/main" id="{35E6B974-4960-4F5F-B990-F5D1A0DBCE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2088"/>
          <a:stretch/>
        </p:blipFill>
        <p:spPr>
          <a:xfrm>
            <a:off x="8571899" y="1936536"/>
            <a:ext cx="2952328" cy="3017365"/>
          </a:xfrm>
          <a:prstGeom prst="rect">
            <a:avLst/>
          </a:prstGeom>
        </p:spPr>
      </p:pic>
      <p:sp>
        <p:nvSpPr>
          <p:cNvPr id="5" name="TextBox 4">
            <a:extLst>
              <a:ext uri="{FF2B5EF4-FFF2-40B4-BE49-F238E27FC236}">
                <a16:creationId xmlns:a16="http://schemas.microsoft.com/office/drawing/2014/main" id="{F496234E-5E29-4EDD-B1A0-0062D4A87AA4}"/>
              </a:ext>
            </a:extLst>
          </p:cNvPr>
          <p:cNvSpPr txBox="1"/>
          <p:nvPr/>
        </p:nvSpPr>
        <p:spPr>
          <a:xfrm>
            <a:off x="7812034" y="1390598"/>
            <a:ext cx="972446"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Observed </a:t>
            </a:r>
            <a:r>
              <a:rPr lang="en-US" sz="1400" i="1" dirty="0">
                <a:latin typeface="Calibri Light" panose="020F0302020204030204" pitchFamily="34" charset="0"/>
                <a:cs typeface="Calibri Light" panose="020F0302020204030204" pitchFamily="34" charset="0"/>
              </a:rPr>
              <a:t>t</a:t>
            </a:r>
            <a:endParaRPr lang="en-CH" sz="1400" i="1" dirty="0">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D3AABDEE-3E23-4171-8A7C-64C45A10C66C}"/>
              </a:ext>
            </a:extLst>
          </p:cNvPr>
          <p:cNvSpPr txBox="1"/>
          <p:nvPr/>
        </p:nvSpPr>
        <p:spPr>
          <a:xfrm>
            <a:off x="9892319" y="1406593"/>
            <a:ext cx="1892313"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0.025 critical rejection </a:t>
            </a:r>
            <a:r>
              <a:rPr lang="en-US" sz="1400" i="1" dirty="0">
                <a:latin typeface="Calibri Light" panose="020F0302020204030204" pitchFamily="34" charset="0"/>
                <a:cs typeface="Calibri Light" panose="020F0302020204030204" pitchFamily="34" charset="0"/>
              </a:rPr>
              <a:t>t</a:t>
            </a:r>
            <a:endParaRPr lang="en-CH" sz="1400" i="1" dirty="0">
              <a:latin typeface="Calibri Light" panose="020F0302020204030204" pitchFamily="34" charset="0"/>
              <a:cs typeface="Calibri Light" panose="020F0302020204030204" pitchFamily="34" charset="0"/>
            </a:endParaRPr>
          </a:p>
        </p:txBody>
      </p:sp>
      <p:cxnSp>
        <p:nvCxnSpPr>
          <p:cNvPr id="10" name="Straight Arrow Connector 9">
            <a:extLst>
              <a:ext uri="{FF2B5EF4-FFF2-40B4-BE49-F238E27FC236}">
                <a16:creationId xmlns:a16="http://schemas.microsoft.com/office/drawing/2014/main" id="{059C030D-B74F-474C-86EE-49ADCA7DFC7B}"/>
              </a:ext>
            </a:extLst>
          </p:cNvPr>
          <p:cNvCxnSpPr>
            <a:cxnSpLocks/>
            <a:stCxn id="8" idx="2"/>
          </p:cNvCxnSpPr>
          <p:nvPr/>
        </p:nvCxnSpPr>
        <p:spPr>
          <a:xfrm flipH="1">
            <a:off x="10456393" y="1714370"/>
            <a:ext cx="382083" cy="6345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D2945B5-0EF9-419B-ADEB-EF613502CD75}"/>
              </a:ext>
            </a:extLst>
          </p:cNvPr>
          <p:cNvCxnSpPr>
            <a:cxnSpLocks/>
            <a:stCxn id="5" idx="2"/>
          </p:cNvCxnSpPr>
          <p:nvPr/>
        </p:nvCxnSpPr>
        <p:spPr>
          <a:xfrm>
            <a:off x="8298257" y="1698375"/>
            <a:ext cx="1124243" cy="5736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6325213-BA07-4D3C-89DC-8512B780A142}"/>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7D1A57C-8A3E-42D0-A136-E6F80B44E1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4281924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lnSpcReduction="10000"/>
          </a:bodyPr>
          <a:lstStyle/>
          <a:p>
            <a:r>
              <a:rPr lang="en-US" sz="1600">
                <a:latin typeface="Calibri Light" panose="020F0302020204030204" pitchFamily="34" charset="0"/>
                <a:cs typeface="Calibri Light" panose="020F0302020204030204" pitchFamily="34" charset="0"/>
              </a:rPr>
              <a:t>While it is useful to how to script a manual permutation test, in practice we can use existing implementations, ssuch as from the </a:t>
            </a:r>
            <a:r>
              <a:rPr lang="en-US" sz="1600">
                <a:latin typeface="Courier New" panose="02070309020205020404" pitchFamily="49" charset="0"/>
                <a:cs typeface="Courier New" panose="02070309020205020404" pitchFamily="49" charset="0"/>
              </a:rPr>
              <a:t>DAAG</a:t>
            </a:r>
            <a:r>
              <a:rPr lang="en-US" sz="1600">
                <a:latin typeface="Calibri Light" panose="020F0302020204030204" pitchFamily="34" charset="0"/>
                <a:cs typeface="Calibri Light" panose="020F0302020204030204" pitchFamily="34" charset="0"/>
              </a:rPr>
              <a:t> package. It is useful to keep in mind, however, that a </a:t>
            </a:r>
            <a:r>
              <a:rPr lang="en-US" sz="1600" dirty="0">
                <a:latin typeface="Calibri Light" panose="020F0302020204030204" pitchFamily="34" charset="0"/>
                <a:cs typeface="Calibri Light" panose="020F0302020204030204" pitchFamily="34" charset="0"/>
              </a:rPr>
              <a:t>basic permutation test will usually involve these components:</a:t>
            </a:r>
          </a:p>
          <a:p>
            <a:endParaRPr lang="en-US" sz="1600" dirty="0">
              <a:latin typeface="Calibri Light" panose="020F0302020204030204" pitchFamily="34" charset="0"/>
              <a:cs typeface="Calibri Light" panose="020F0302020204030204" pitchFamily="34" charset="0"/>
            </a:endParaRPr>
          </a:p>
          <a:p>
            <a:pPr lvl="1">
              <a:buFont typeface="+mj-lt"/>
              <a:buAutoNum type="arabicPeriod"/>
            </a:pPr>
            <a:r>
              <a:rPr lang="en-US" sz="1400">
                <a:latin typeface="Calibri Light" panose="020F0302020204030204" pitchFamily="34" charset="0"/>
                <a:cs typeface="Calibri Light" panose="020F0302020204030204" pitchFamily="34" charset="0"/>
              </a:rPr>
              <a:t>Sample </a:t>
            </a:r>
            <a:r>
              <a:rPr lang="en-US" sz="1400" dirty="0">
                <a:latin typeface="Calibri Light" panose="020F0302020204030204" pitchFamily="34" charset="0"/>
                <a:cs typeface="Calibri Light" panose="020F0302020204030204" pitchFamily="34" charset="0"/>
              </a:rPr>
              <a:t>a random permutation of the predictor of interest (e.g., </a:t>
            </a:r>
            <a:r>
              <a:rPr lang="en-US" sz="1400" dirty="0">
                <a:latin typeface="Courier New" panose="02070309020205020404" pitchFamily="49" charset="0"/>
                <a:cs typeface="Courier New" panose="02070309020205020404" pitchFamily="49" charset="0"/>
              </a:rPr>
              <a:t>sample(x)</a:t>
            </a:r>
            <a:r>
              <a:rPr lang="en-US" sz="1400" dirty="0">
                <a:latin typeface="Calibri Light" panose="020F0302020204030204" pitchFamily="34" charset="0"/>
                <a:cs typeface="Calibri Light" panose="020F0302020204030204" pitchFamily="34" charset="0"/>
              </a:rPr>
              <a:t>)</a:t>
            </a:r>
          </a:p>
          <a:p>
            <a:pPr lvl="1">
              <a:buFont typeface="+mj-lt"/>
              <a:buAutoNum type="arabicPeriod"/>
            </a:pPr>
            <a:r>
              <a:rPr lang="en-US" sz="1400">
                <a:latin typeface="Calibri Light" panose="020F0302020204030204" pitchFamily="34" charset="0"/>
                <a:cs typeface="Calibri Light" panose="020F0302020204030204" pitchFamily="34" charset="0"/>
              </a:rPr>
              <a:t>Run </a:t>
            </a:r>
            <a:r>
              <a:rPr lang="en-US" sz="1400" dirty="0">
                <a:latin typeface="Calibri Light" panose="020F0302020204030204" pitchFamily="34" charset="0"/>
                <a:cs typeface="Calibri Light" panose="020F0302020204030204" pitchFamily="34" charset="0"/>
              </a:rPr>
              <a:t>an analysis with the original dependent and the permuted predictor (e.g., </a:t>
            </a:r>
            <a:r>
              <a:rPr lang="en-US" sz="1400" dirty="0" err="1">
                <a:latin typeface="Courier New" panose="02070309020205020404" pitchFamily="49" charset="0"/>
                <a:cs typeface="Courier New" panose="02070309020205020404" pitchFamily="49" charset="0"/>
              </a:rPr>
              <a:t>lm</a:t>
            </a:r>
            <a:r>
              <a:rPr lang="en-US" sz="1400" dirty="0">
                <a:latin typeface="Calibri Light" panose="020F0302020204030204" pitchFamily="34" charset="0"/>
                <a:cs typeface="Calibri Light" panose="020F0302020204030204" pitchFamily="34" charset="0"/>
              </a:rPr>
              <a:t>, </a:t>
            </a:r>
            <a:r>
              <a:rPr lang="en-US" sz="1400" dirty="0" err="1">
                <a:latin typeface="Courier New" panose="02070309020205020404" pitchFamily="49" charset="0"/>
                <a:cs typeface="Courier New" panose="02070309020205020404" pitchFamily="49" charset="0"/>
              </a:rPr>
              <a:t>cor.test</a:t>
            </a:r>
            <a:r>
              <a:rPr lang="en-US" sz="1400" dirty="0">
                <a:latin typeface="Calibri Light" panose="020F0302020204030204" pitchFamily="34" charset="0"/>
                <a:cs typeface="Calibri Light" panose="020F0302020204030204" pitchFamily="34" charset="0"/>
              </a:rPr>
              <a:t>, </a:t>
            </a:r>
            <a:r>
              <a:rPr lang="en-US" sz="1400" dirty="0" err="1">
                <a:latin typeface="Courier New" panose="02070309020205020404" pitchFamily="49" charset="0"/>
                <a:cs typeface="Courier New" panose="02070309020205020404" pitchFamily="49" charset="0"/>
              </a:rPr>
              <a:t>t.test</a:t>
            </a:r>
            <a:r>
              <a:rPr lang="en-US" sz="1400" dirty="0">
                <a:latin typeface="Calibri Light" panose="020F0302020204030204" pitchFamily="34" charset="0"/>
                <a:cs typeface="Calibri Light" panose="020F0302020204030204" pitchFamily="34" charset="0"/>
              </a:rPr>
              <a:t>)</a:t>
            </a:r>
          </a:p>
          <a:p>
            <a:pPr lvl="1">
              <a:buFont typeface="+mj-lt"/>
              <a:buAutoNum type="arabicPeriod"/>
            </a:pPr>
            <a:r>
              <a:rPr lang="en-US" sz="1400">
                <a:latin typeface="Calibri Light" panose="020F0302020204030204" pitchFamily="34" charset="0"/>
                <a:cs typeface="Calibri Light" panose="020F0302020204030204" pitchFamily="34" charset="0"/>
              </a:rPr>
              <a:t>Extract </a:t>
            </a:r>
            <a:r>
              <a:rPr lang="en-US" sz="1400" dirty="0">
                <a:latin typeface="Calibri Light" panose="020F0302020204030204" pitchFamily="34" charset="0"/>
                <a:cs typeface="Calibri Light" panose="020F0302020204030204" pitchFamily="34" charset="0"/>
              </a:rPr>
              <a:t>the statistic of interest</a:t>
            </a:r>
          </a:p>
          <a:p>
            <a:pPr lvl="1">
              <a:buFont typeface="+mj-lt"/>
              <a:buAutoNum type="arabicPeriod"/>
            </a:pPr>
            <a:r>
              <a:rPr lang="en-US" sz="1400" dirty="0">
                <a:latin typeface="Calibri Light" panose="020F0302020204030204" pitchFamily="34" charset="0"/>
                <a:cs typeface="Calibri Light" panose="020F0302020204030204" pitchFamily="34" charset="0"/>
              </a:rPr>
              <a:t>Repeat steps 1–3 in a </a:t>
            </a:r>
            <a:r>
              <a:rPr lang="en-US" sz="1400" dirty="0">
                <a:latin typeface="Courier New" panose="02070309020205020404" pitchFamily="49" charset="0"/>
                <a:cs typeface="Courier New" panose="02070309020205020404" pitchFamily="49" charset="0"/>
              </a:rPr>
              <a:t>for</a:t>
            </a:r>
            <a:r>
              <a:rPr lang="en-US" sz="1400" dirty="0">
                <a:latin typeface="Calibri Light" panose="020F0302020204030204" pitchFamily="34" charset="0"/>
                <a:cs typeface="Calibri Light" panose="020F0302020204030204" pitchFamily="34" charset="0"/>
              </a:rPr>
              <a:t>-loop for </a:t>
            </a:r>
            <a:r>
              <a:rPr lang="en-US" sz="1400" i="1" dirty="0">
                <a:latin typeface="Calibri Light" panose="020F0302020204030204" pitchFamily="34" charset="0"/>
                <a:cs typeface="Calibri Light" panose="020F0302020204030204" pitchFamily="34" charset="0"/>
              </a:rPr>
              <a:t>P</a:t>
            </a:r>
            <a:r>
              <a:rPr lang="en-US" sz="1400" dirty="0">
                <a:latin typeface="Calibri Light" panose="020F0302020204030204" pitchFamily="34" charset="0"/>
                <a:cs typeface="Calibri Light" panose="020F0302020204030204" pitchFamily="34" charset="0"/>
              </a:rPr>
              <a:t> times</a:t>
            </a:r>
          </a:p>
          <a:p>
            <a:pPr lvl="1">
              <a:buFont typeface="+mj-lt"/>
              <a:buAutoNum type="arabicPeriod"/>
            </a:pPr>
            <a:r>
              <a:rPr lang="en-US" sz="1400" dirty="0">
                <a:latin typeface="Calibri Light" panose="020F0302020204030204" pitchFamily="34" charset="0"/>
                <a:cs typeface="Calibri Light" panose="020F0302020204030204" pitchFamily="34" charset="0"/>
              </a:rPr>
              <a:t>Collect all outputted statistics in a vector and add the original test statistic from the unpermuted analysis</a:t>
            </a:r>
          </a:p>
          <a:p>
            <a:pPr lvl="1">
              <a:buFont typeface="+mj-lt"/>
              <a:buAutoNum type="arabicPeriod"/>
            </a:pPr>
            <a:r>
              <a:rPr lang="en-US" sz="1400" dirty="0">
                <a:latin typeface="Calibri Light" panose="020F0302020204030204" pitchFamily="34" charset="0"/>
                <a:cs typeface="Calibri Light" panose="020F0302020204030204" pitchFamily="34" charset="0"/>
              </a:rPr>
              <a:t>Calculate the fraction of permutation statistics larger or equal than the original one (=p-value)</a:t>
            </a:r>
          </a:p>
          <a:p>
            <a:pPr lvl="1"/>
            <a:endParaRPr lang="en-US" sz="12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For short, </a:t>
            </a:r>
            <a:r>
              <a:rPr lang="en-US" sz="1600">
                <a:latin typeface="Calibri Light" panose="020F0302020204030204" pitchFamily="34" charset="0"/>
                <a:cs typeface="Calibri Light" panose="020F0302020204030204" pitchFamily="34" charset="0"/>
              </a:rPr>
              <a:t>we can use </a:t>
            </a:r>
            <a:r>
              <a:rPr lang="en-GB" sz="1600">
                <a:latin typeface="Courier New" panose="02070309020205020404" pitchFamily="49" charset="0"/>
                <a:cs typeface="Courier New" panose="02070309020205020404" pitchFamily="49" charset="0"/>
              </a:rPr>
              <a:t>twotPermutation</a:t>
            </a:r>
            <a:r>
              <a:rPr lang="en-GB" sz="1600">
                <a:latin typeface="Calibri Light" panose="020F0302020204030204" pitchFamily="34" charset="0"/>
                <a:cs typeface="Calibri Light" panose="020F0302020204030204" pitchFamily="34" charset="0"/>
              </a:rPr>
              <a:t> </a:t>
            </a:r>
            <a:r>
              <a:rPr lang="en-GB" sz="1600" dirty="0">
                <a:latin typeface="Calibri Light" panose="020F0302020204030204" pitchFamily="34" charset="0"/>
                <a:cs typeface="Calibri Light" panose="020F0302020204030204" pitchFamily="34" charset="0"/>
              </a:rPr>
              <a:t>from the </a:t>
            </a:r>
            <a:r>
              <a:rPr lang="en-GB" sz="1600" dirty="0">
                <a:latin typeface="Courier New" panose="02070309020205020404" pitchFamily="49" charset="0"/>
                <a:cs typeface="Courier New" panose="02070309020205020404" pitchFamily="49" charset="0"/>
              </a:rPr>
              <a:t>DAAG</a:t>
            </a:r>
            <a:r>
              <a:rPr lang="en-GB" sz="1600" dirty="0">
                <a:latin typeface="Calibri Light" panose="020F0302020204030204" pitchFamily="34" charset="0"/>
                <a:cs typeface="Calibri Light" panose="020F0302020204030204" pitchFamily="34" charset="0"/>
              </a:rPr>
              <a:t> package:</a:t>
            </a:r>
          </a:p>
          <a:p>
            <a:endParaRPr lang="en-GB" sz="1600" dirty="0">
              <a:latin typeface="Times New Roman" panose="02020603050405020304" pitchFamily="18" charset="0"/>
              <a:cs typeface="Times New Roman" panose="02020603050405020304" pitchFamily="18" charset="0"/>
            </a:endParaRPr>
          </a:p>
          <a:p>
            <a:pPr marL="0" indent="0">
              <a:buNone/>
            </a:pP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twotPermutation</a:t>
            </a:r>
            <a:r>
              <a:rPr lang="en-GB" sz="1200" dirty="0">
                <a:latin typeface="Courier New" panose="02070309020205020404" pitchFamily="49" charset="0"/>
                <a:cs typeface="Courier New" panose="02070309020205020404" pitchFamily="49" charset="0"/>
              </a:rPr>
              <a:t>(y[g=="A"],y[g=="B"], </a:t>
            </a:r>
            <a:r>
              <a:rPr lang="en-GB" sz="1200" dirty="0" err="1">
                <a:solidFill>
                  <a:srgbClr val="0070C0"/>
                </a:solidFill>
                <a:latin typeface="Courier New" panose="02070309020205020404" pitchFamily="49" charset="0"/>
                <a:cs typeface="Courier New" panose="02070309020205020404" pitchFamily="49" charset="0"/>
              </a:rPr>
              <a:t>nsim</a:t>
            </a:r>
            <a:r>
              <a:rPr lang="en-GB" sz="1200" dirty="0">
                <a:solidFill>
                  <a:srgbClr val="0070C0"/>
                </a:solidFill>
                <a:latin typeface="Courier New" panose="02070309020205020404" pitchFamily="49" charset="0"/>
                <a:cs typeface="Courier New" panose="02070309020205020404" pitchFamily="49" charset="0"/>
              </a:rPr>
              <a:t>=2000</a:t>
            </a:r>
            <a:r>
              <a:rPr lang="en-GB" sz="1200" dirty="0">
                <a:latin typeface="Courier New" panose="02070309020205020404" pitchFamily="49" charset="0"/>
                <a:cs typeface="Courier New" panose="02070309020205020404" pitchFamily="49" charset="0"/>
              </a:rPr>
              <a:t>)</a:t>
            </a:r>
          </a:p>
          <a:p>
            <a:pPr marL="0" indent="0">
              <a:buNone/>
            </a:pPr>
            <a:r>
              <a:rPr lang="en-GB" sz="1200" dirty="0">
                <a:latin typeface="Courier New" panose="02070309020205020404" pitchFamily="49" charset="0"/>
                <a:cs typeface="Courier New" panose="02070309020205020404" pitchFamily="49" charset="0"/>
              </a:rPr>
              <a:t>	&gt; </a:t>
            </a:r>
            <a:r>
              <a:rPr lang="en-GB" sz="1200" b="1" u="sng" dirty="0">
                <a:solidFill>
                  <a:srgbClr val="FF0000"/>
                </a:solidFill>
                <a:latin typeface="Courier New" panose="02070309020205020404" pitchFamily="49" charset="0"/>
                <a:cs typeface="Courier New" panose="02070309020205020404" pitchFamily="49" charset="0"/>
              </a:rPr>
              <a:t>p-value: </a:t>
            </a:r>
          </a:p>
          <a:p>
            <a:pPr marL="0" indent="0">
              <a:buNone/>
            </a:pPr>
            <a:r>
              <a:rPr lang="en-GB" sz="1200" dirty="0">
                <a:latin typeface="Courier New" panose="02070309020205020404" pitchFamily="49" charset="0"/>
                <a:cs typeface="Courier New" panose="02070309020205020404" pitchFamily="49" charset="0"/>
              </a:rPr>
              <a:t>	&gt;        </a:t>
            </a:r>
            <a:r>
              <a:rPr lang="en-GB" sz="1200" b="1" u="sng" dirty="0">
                <a:solidFill>
                  <a:srgbClr val="FF0000"/>
                </a:solidFill>
                <a:latin typeface="Courier New" panose="02070309020205020404" pitchFamily="49" charset="0"/>
                <a:cs typeface="Courier New" panose="02070309020205020404" pitchFamily="49" charset="0"/>
              </a:rPr>
              <a:t>0</a:t>
            </a:r>
          </a:p>
          <a:p>
            <a:endParaRPr lang="en-GB" sz="16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Which is an extremely stripped down version of the information we obtained with our manual </a:t>
            </a:r>
            <a:r>
              <a:rPr lang="en-GB" sz="1600">
                <a:latin typeface="Calibri Light" panose="020F0302020204030204" pitchFamily="34" charset="0"/>
                <a:cs typeface="Calibri Light" panose="020F0302020204030204" pitchFamily="34" charset="0"/>
              </a:rPr>
              <a:t>test construction. Only a p-value is reported. Not even the null distribution is stored.</a:t>
            </a:r>
            <a:endParaRPr lang="en-GB" sz="1600" dirty="0">
              <a:latin typeface="Calibri Light" panose="020F0302020204030204" pitchFamily="34" charset="0"/>
              <a:cs typeface="Calibri Light" panose="020F0302020204030204" pitchFamily="34" charset="0"/>
            </a:endParaRPr>
          </a:p>
          <a:p>
            <a:endParaRPr lang="en-GB" sz="1600" dirty="0">
              <a:latin typeface="Times New Roman" panose="02020603050405020304" pitchFamily="18" charset="0"/>
              <a:cs typeface="Times New Roman" panose="02020603050405020304" pitchFamily="18" charset="0"/>
            </a:endParaRPr>
          </a:p>
          <a:p>
            <a:endParaRPr lang="fr-CH" sz="1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081120"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Permutation </a:t>
            </a:r>
            <a:r>
              <a:rPr lang="fr-CH" sz="3200" i="1" dirty="0">
                <a:solidFill>
                  <a:schemeClr val="tx2">
                    <a:lumMod val="75000"/>
                  </a:schemeClr>
                </a:solidFill>
                <a:latin typeface="Tw Cen MT" panose="020B0602020104020603" pitchFamily="34" charset="0"/>
              </a:rPr>
              <a:t>t</a:t>
            </a:r>
            <a:r>
              <a:rPr lang="fr-CH" sz="3200" dirty="0">
                <a:solidFill>
                  <a:schemeClr val="tx2">
                    <a:lumMod val="75000"/>
                  </a:schemeClr>
                </a:solidFill>
                <a:latin typeface="Tw Cen MT" panose="020B0602020104020603" pitchFamily="34" charset="0"/>
              </a:rPr>
              <a:t>-test </a:t>
            </a:r>
            <a:r>
              <a:rPr lang="fr-CH" sz="3200" dirty="0" err="1">
                <a:solidFill>
                  <a:schemeClr val="tx2">
                    <a:lumMod val="75000"/>
                  </a:schemeClr>
                </a:solidFill>
                <a:latin typeface="Tw Cen MT" panose="020B0602020104020603" pitchFamily="34" charset="0"/>
              </a:rPr>
              <a:t>with</a:t>
            </a:r>
            <a:r>
              <a:rPr lang="fr-CH" sz="3200" dirty="0">
                <a:solidFill>
                  <a:schemeClr val="tx2">
                    <a:lumMod val="75000"/>
                  </a:schemeClr>
                </a:solidFill>
                <a:latin typeface="Tw Cen MT" panose="020B0602020104020603" pitchFamily="34" charset="0"/>
              </a:rPr>
              <a:t> the DAAG package</a:t>
            </a:r>
            <a:endParaRPr lang="en-GB" sz="3200" dirty="0">
              <a:solidFill>
                <a:schemeClr val="tx2">
                  <a:lumMod val="75000"/>
                </a:schemeClr>
              </a:solidFill>
              <a:latin typeface="Tw Cen MT" panose="020B0602020104020603" pitchFamily="34" charset="0"/>
            </a:endParaRPr>
          </a:p>
        </p:txBody>
      </p:sp>
      <p:cxnSp>
        <p:nvCxnSpPr>
          <p:cNvPr id="5" name="Straight Connector 4">
            <a:extLst>
              <a:ext uri="{FF2B5EF4-FFF2-40B4-BE49-F238E27FC236}">
                <a16:creationId xmlns:a16="http://schemas.microsoft.com/office/drawing/2014/main" id="{D414B321-A005-4145-90FD-6070ADB78C87}"/>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5582E84-6CCF-4E9D-862C-6E406814416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3836923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dirty="0">
                <a:latin typeface="Calibri Light" panose="020F0302020204030204" pitchFamily="34" charset="0"/>
                <a:cs typeface="Calibri Light" panose="020F0302020204030204" pitchFamily="34" charset="0"/>
              </a:rPr>
              <a:t>The </a:t>
            </a:r>
            <a:r>
              <a:rPr lang="en-GB" sz="1600" dirty="0" err="1">
                <a:latin typeface="Courier New" panose="02070309020205020404" pitchFamily="49" charset="0"/>
                <a:cs typeface="Courier New" panose="02070309020205020404" pitchFamily="49" charset="0"/>
              </a:rPr>
              <a:t>twotPermutation</a:t>
            </a:r>
            <a:r>
              <a:rPr lang="en-GB" sz="1600" dirty="0">
                <a:latin typeface="Calibri Light" panose="020F0302020204030204" pitchFamily="34" charset="0"/>
                <a:cs typeface="Calibri Light" panose="020F0302020204030204" pitchFamily="34" charset="0"/>
              </a:rPr>
              <a:t> </a:t>
            </a:r>
            <a:r>
              <a:rPr lang="en-US" sz="1600" dirty="0">
                <a:latin typeface="Calibri Light" panose="020F0302020204030204" pitchFamily="34" charset="0"/>
                <a:cs typeface="Calibri Light" panose="020F0302020204030204" pitchFamily="34" charset="0"/>
              </a:rPr>
              <a:t>function outputted a </a:t>
            </a:r>
            <a:r>
              <a:rPr lang="en-US" sz="1600" dirty="0">
                <a:solidFill>
                  <a:srgbClr val="0070C0"/>
                </a:solidFill>
                <a:latin typeface="Calibri Light" panose="020F0302020204030204" pitchFamily="34" charset="0"/>
                <a:cs typeface="Calibri Light" panose="020F0302020204030204" pitchFamily="34" charset="0"/>
              </a:rPr>
              <a:t>p-value of exactly 0</a:t>
            </a:r>
            <a:r>
              <a:rPr lang="en-US" sz="1600" dirty="0">
                <a:latin typeface="Calibri Light" panose="020F0302020204030204" pitchFamily="34" charset="0"/>
                <a:cs typeface="Calibri Light" panose="020F0302020204030204" pitchFamily="34" charset="0"/>
              </a:rPr>
              <a:t>? This is not a rounding error, but a consequence of not adding the original test statistic (from the unpermuted analysis) to the vector of permutation test statistics. If the effect is large, it is likely that none of the permutation test statistics exceed the observed ones, hence 0 </a:t>
            </a:r>
            <a:r>
              <a:rPr lang="en-US" sz="1600" i="1" dirty="0">
                <a:latin typeface="Calibri Light" panose="020F0302020204030204" pitchFamily="34" charset="0"/>
                <a:cs typeface="Calibri Light" panose="020F0302020204030204" pitchFamily="34" charset="0"/>
              </a:rPr>
              <a:t>p</a:t>
            </a:r>
            <a:r>
              <a:rPr lang="en-US" sz="1600" dirty="0">
                <a:latin typeface="Calibri Light" panose="020F0302020204030204" pitchFamily="34" charset="0"/>
                <a:cs typeface="Calibri Light" panose="020F0302020204030204" pitchFamily="34" charset="0"/>
              </a:rPr>
              <a:t>-value.</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Although this practice is not uncommon in permutation tests, </a:t>
            </a:r>
            <a:r>
              <a:rPr lang="en-US" sz="1600">
                <a:latin typeface="Calibri Light" panose="020F0302020204030204" pitchFamily="34" charset="0"/>
                <a:cs typeface="Calibri Light" panose="020F0302020204030204" pitchFamily="34" charset="0"/>
              </a:rPr>
              <a:t>having </a:t>
            </a:r>
            <a:r>
              <a:rPr lang="en-US" sz="1600" i="1">
                <a:latin typeface="Calibri Light" panose="020F0302020204030204" pitchFamily="34" charset="0"/>
                <a:cs typeface="Calibri Light" panose="020F0302020204030204" pitchFamily="34" charset="0"/>
              </a:rPr>
              <a:t>p</a:t>
            </a:r>
            <a:r>
              <a:rPr lang="en-US" sz="1600">
                <a:latin typeface="Calibri Light" panose="020F0302020204030204" pitchFamily="34" charset="0"/>
                <a:cs typeface="Calibri Light" panose="020F0302020204030204" pitchFamily="34" charset="0"/>
              </a:rPr>
              <a:t>-values equal to 0 tends </a:t>
            </a:r>
            <a:r>
              <a:rPr lang="en-US" sz="1600" dirty="0">
                <a:latin typeface="Calibri Light" panose="020F0302020204030204" pitchFamily="34" charset="0"/>
                <a:cs typeface="Calibri Light" panose="020F0302020204030204" pitchFamily="34" charset="0"/>
              </a:rPr>
              <a:t>to raise eyebrows in statistical reporting, and preferably should be avoided. When reporting such values, it is in any case important to use some subscripting, e.g., </a:t>
            </a:r>
            <a:r>
              <a:rPr lang="en-US" sz="1600" i="1" dirty="0" err="1">
                <a:latin typeface="Calibri Light" panose="020F0302020204030204" pitchFamily="34" charset="0"/>
                <a:cs typeface="Calibri Light" panose="020F0302020204030204" pitchFamily="34" charset="0"/>
              </a:rPr>
              <a:t>p</a:t>
            </a:r>
            <a:r>
              <a:rPr lang="en-US" sz="1600" baseline="-25000" dirty="0" err="1">
                <a:latin typeface="Calibri Light" panose="020F0302020204030204" pitchFamily="34" charset="0"/>
                <a:cs typeface="Calibri Light" panose="020F0302020204030204" pitchFamily="34" charset="0"/>
              </a:rPr>
              <a:t>perm</a:t>
            </a:r>
            <a:r>
              <a:rPr lang="en-US" sz="1600" dirty="0">
                <a:latin typeface="Calibri Light" panose="020F0302020204030204" pitchFamily="34" charset="0"/>
                <a:cs typeface="Calibri Light" panose="020F0302020204030204" pitchFamily="34" charset="0"/>
              </a:rPr>
              <a:t> = 0.0001, and even if the </a:t>
            </a:r>
            <a:r>
              <a:rPr lang="en-US" sz="1600" i="1" dirty="0">
                <a:latin typeface="Calibri Light" panose="020F0302020204030204" pitchFamily="34" charset="0"/>
                <a:cs typeface="Calibri Light" panose="020F0302020204030204" pitchFamily="34" charset="0"/>
              </a:rPr>
              <a:t>p</a:t>
            </a:r>
            <a:r>
              <a:rPr lang="en-US" sz="1600" dirty="0">
                <a:latin typeface="Calibri Light" panose="020F0302020204030204" pitchFamily="34" charset="0"/>
                <a:cs typeface="Calibri Light" panose="020F0302020204030204" pitchFamily="34" charset="0"/>
              </a:rPr>
              <a:t>-value were 0 then, e.g., </a:t>
            </a:r>
            <a:r>
              <a:rPr lang="en-US" sz="1600" i="1" dirty="0" err="1">
                <a:latin typeface="Calibri Light" panose="020F0302020204030204" pitchFamily="34" charset="0"/>
                <a:cs typeface="Calibri Light" panose="020F0302020204030204" pitchFamily="34" charset="0"/>
              </a:rPr>
              <a:t>p</a:t>
            </a:r>
            <a:r>
              <a:rPr lang="en-US" sz="1600" baseline="-25000" dirty="0" err="1">
                <a:latin typeface="Calibri Light" panose="020F0302020204030204" pitchFamily="34" charset="0"/>
                <a:cs typeface="Calibri Light" panose="020F0302020204030204" pitchFamily="34" charset="0"/>
              </a:rPr>
              <a:t>perm</a:t>
            </a:r>
            <a:r>
              <a:rPr lang="en-US" sz="1600" dirty="0">
                <a:latin typeface="Calibri Light" panose="020F0302020204030204" pitchFamily="34" charset="0"/>
                <a:cs typeface="Calibri Light" panose="020F0302020204030204" pitchFamily="34" charset="0"/>
              </a:rPr>
              <a:t> ≈ 0, is preferred to denote that the </a:t>
            </a:r>
            <a:r>
              <a:rPr lang="en-US" sz="1600" dirty="0">
                <a:solidFill>
                  <a:srgbClr val="0070C0"/>
                </a:solidFill>
                <a:latin typeface="Calibri Light" panose="020F0302020204030204" pitchFamily="34" charset="0"/>
                <a:cs typeface="Calibri Light" panose="020F0302020204030204" pitchFamily="34" charset="0"/>
              </a:rPr>
              <a:t>result is approximate</a:t>
            </a:r>
            <a:r>
              <a:rPr lang="en-US" sz="1600" dirty="0">
                <a:latin typeface="Calibri Light" panose="020F0302020204030204" pitchFamily="34" charset="0"/>
                <a:cs typeface="Calibri Light" panose="020F0302020204030204" pitchFamily="34" charset="0"/>
              </a:rPr>
              <a:t>.</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Likewise, permutation tests </a:t>
            </a:r>
            <a:r>
              <a:rPr lang="en-US" sz="1600" dirty="0">
                <a:solidFill>
                  <a:srgbClr val="0070C0"/>
                </a:solidFill>
                <a:latin typeface="Calibri Light" panose="020F0302020204030204" pitchFamily="34" charset="0"/>
                <a:cs typeface="Calibri Light" panose="020F0302020204030204" pitchFamily="34" charset="0"/>
              </a:rPr>
              <a:t>do not have (conventional) degrees of freedom</a:t>
            </a:r>
            <a:r>
              <a:rPr lang="en-US" sz="1600" dirty="0">
                <a:latin typeface="Calibri Light" panose="020F0302020204030204" pitchFamily="34" charset="0"/>
                <a:cs typeface="Calibri Light" panose="020F0302020204030204" pitchFamily="34" charset="0"/>
              </a:rPr>
              <a:t> associated with them. Reporting </a:t>
            </a:r>
            <a:r>
              <a:rPr lang="en-US" sz="1600">
                <a:latin typeface="Calibri Light" panose="020F0302020204030204" pitchFamily="34" charset="0"/>
                <a:cs typeface="Calibri Light" panose="020F0302020204030204" pitchFamily="34" charset="0"/>
              </a:rPr>
              <a:t>the DF </a:t>
            </a:r>
            <a:r>
              <a:rPr lang="en-US" sz="1600" dirty="0">
                <a:latin typeface="Calibri Light" panose="020F0302020204030204" pitchFamily="34" charset="0"/>
                <a:cs typeface="Calibri Light" panose="020F0302020204030204" pitchFamily="34" charset="0"/>
              </a:rPr>
              <a:t>from the original test is not recommended, since these refer to theoretical distributions of test statistics, whereas the permutation distribution is constructed entirely empirically. It is not clear exactly how to quantify </a:t>
            </a:r>
            <a:r>
              <a:rPr lang="en-US" sz="1600">
                <a:latin typeface="Calibri Light" panose="020F0302020204030204" pitchFamily="34" charset="0"/>
                <a:cs typeface="Calibri Light" panose="020F0302020204030204" pitchFamily="34" charset="0"/>
              </a:rPr>
              <a:t>the DF </a:t>
            </a:r>
            <a:r>
              <a:rPr lang="en-US" sz="1600" dirty="0">
                <a:latin typeface="Calibri Light" panose="020F0302020204030204" pitchFamily="34" charset="0"/>
                <a:cs typeface="Calibri Light" panose="020F0302020204030204" pitchFamily="34" charset="0"/>
              </a:rPr>
              <a:t>in such a distribution.</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Once again, for reporting, degrees of freedom could be omitted as follows, e.g., </a:t>
            </a:r>
            <a:r>
              <a:rPr lang="en-US" sz="1600" i="1" dirty="0">
                <a:latin typeface="Calibri Light" panose="020F0302020204030204" pitchFamily="34" charset="0"/>
                <a:cs typeface="Calibri Light" panose="020F0302020204030204" pitchFamily="34" charset="0"/>
              </a:rPr>
              <a:t>t</a:t>
            </a:r>
            <a:r>
              <a:rPr lang="en-US" sz="1600" dirty="0">
                <a:latin typeface="Calibri Light" panose="020F0302020204030204" pitchFamily="34" charset="0"/>
                <a:cs typeface="Calibri Light" panose="020F0302020204030204" pitchFamily="34" charset="0"/>
              </a:rPr>
              <a:t>(*) = -0.99, or </a:t>
            </a:r>
            <a:r>
              <a:rPr lang="en-US" sz="1600" i="1" dirty="0">
                <a:latin typeface="Calibri Light" panose="020F0302020204030204" pitchFamily="34" charset="0"/>
                <a:cs typeface="Calibri Light" panose="020F0302020204030204" pitchFamily="34" charset="0"/>
              </a:rPr>
              <a:t>t</a:t>
            </a:r>
            <a:r>
              <a:rPr lang="en-US" sz="1600" dirty="0">
                <a:latin typeface="Calibri Light" panose="020F0302020204030204" pitchFamily="34" charset="0"/>
                <a:cs typeface="Calibri Light" panose="020F0302020204030204" pitchFamily="34" charset="0"/>
              </a:rPr>
              <a:t>(P) = -0.99. Note also that the data analysis section of your paper should always specify which analysis was run, which test statistic was extracted, and how the data were permuted!</a:t>
            </a:r>
            <a:endParaRPr lang="fr-CH" sz="1600" dirty="0">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9721080"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Degrees</a:t>
            </a:r>
            <a:r>
              <a:rPr lang="fr-CH" sz="3200" dirty="0">
                <a:solidFill>
                  <a:schemeClr val="tx2">
                    <a:lumMod val="75000"/>
                  </a:schemeClr>
                </a:solidFill>
                <a:latin typeface="Tw Cen MT" panose="020B0602020104020603" pitchFamily="34" charset="0"/>
              </a:rPr>
              <a:t> of </a:t>
            </a:r>
            <a:r>
              <a:rPr lang="fr-CH" sz="3200" dirty="0" err="1">
                <a:solidFill>
                  <a:schemeClr val="tx2">
                    <a:lumMod val="75000"/>
                  </a:schemeClr>
                </a:solidFill>
                <a:latin typeface="Tw Cen MT" panose="020B0602020104020603" pitchFamily="34" charset="0"/>
              </a:rPr>
              <a:t>freedom</a:t>
            </a:r>
            <a:r>
              <a:rPr lang="fr-CH" sz="3200" dirty="0">
                <a:solidFill>
                  <a:schemeClr val="tx2">
                    <a:lumMod val="75000"/>
                  </a:schemeClr>
                </a:solidFill>
                <a:latin typeface="Tw Cen MT" panose="020B0602020104020603" pitchFamily="34" charset="0"/>
              </a:rPr>
              <a:t> and </a:t>
            </a:r>
            <a:r>
              <a:rPr lang="fr-CH" sz="3200" i="1" dirty="0">
                <a:solidFill>
                  <a:schemeClr val="tx2">
                    <a:lumMod val="75000"/>
                  </a:schemeClr>
                </a:solidFill>
                <a:latin typeface="Tw Cen MT" panose="020B0602020104020603" pitchFamily="34" charset="0"/>
              </a:rPr>
              <a:t>p</a:t>
            </a:r>
            <a:r>
              <a:rPr lang="fr-CH" sz="3200" dirty="0">
                <a:solidFill>
                  <a:schemeClr val="tx2">
                    <a:lumMod val="75000"/>
                  </a:schemeClr>
                </a:solidFill>
                <a:latin typeface="Tw Cen MT" panose="020B0602020104020603" pitchFamily="34" charset="0"/>
              </a:rPr>
              <a:t>-values</a:t>
            </a:r>
            <a:endParaRPr lang="en-GB" sz="3200" dirty="0">
              <a:solidFill>
                <a:schemeClr val="tx2">
                  <a:lumMod val="75000"/>
                </a:schemeClr>
              </a:solidFill>
              <a:latin typeface="Tw Cen MT" panose="020B0602020104020603" pitchFamily="34" charset="0"/>
            </a:endParaRPr>
          </a:p>
        </p:txBody>
      </p:sp>
      <p:cxnSp>
        <p:nvCxnSpPr>
          <p:cNvPr id="5" name="Straight Connector 4">
            <a:extLst>
              <a:ext uri="{FF2B5EF4-FFF2-40B4-BE49-F238E27FC236}">
                <a16:creationId xmlns:a16="http://schemas.microsoft.com/office/drawing/2014/main" id="{DA92A564-A0B7-4EFB-879D-EE9F508DE99B}"/>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E189BE7-B6C7-4FBF-8283-345E58AF262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3852029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dirty="0">
                <a:latin typeface="Calibri Light" panose="020F0302020204030204" pitchFamily="34" charset="0"/>
                <a:cs typeface="Calibri Light" panose="020F0302020204030204" pitchFamily="34" charset="0"/>
              </a:rPr>
              <a:t>In the previous examples, we used </a:t>
            </a:r>
            <a:r>
              <a:rPr lang="en-US" sz="1600" i="1" dirty="0">
                <a:latin typeface="Calibri Light" panose="020F0302020204030204" pitchFamily="34" charset="0"/>
                <a:cs typeface="Calibri Light" panose="020F0302020204030204" pitchFamily="34" charset="0"/>
              </a:rPr>
              <a:t>t</a:t>
            </a:r>
            <a:r>
              <a:rPr lang="en-US" sz="1600" dirty="0">
                <a:latin typeface="Calibri Light" panose="020F0302020204030204" pitchFamily="34" charset="0"/>
                <a:cs typeface="Calibri Light" panose="020F0302020204030204" pitchFamily="34" charset="0"/>
              </a:rPr>
              <a:t>-values to construct our permutation null distribution. However, one of the great flexibilities of permutation testing is that we can basically choose </a:t>
            </a:r>
            <a:r>
              <a:rPr lang="en-US" sz="1600" dirty="0">
                <a:solidFill>
                  <a:srgbClr val="0070C0"/>
                </a:solidFill>
                <a:latin typeface="Calibri Light" panose="020F0302020204030204" pitchFamily="34" charset="0"/>
                <a:cs typeface="Calibri Light" panose="020F0302020204030204" pitchFamily="34" charset="0"/>
              </a:rPr>
              <a:t>any test statistic we want</a:t>
            </a:r>
            <a:r>
              <a:rPr lang="en-US" sz="1600" dirty="0">
                <a:latin typeface="Calibri Light" panose="020F0302020204030204" pitchFamily="34" charset="0"/>
                <a:cs typeface="Calibri Light" panose="020F0302020204030204" pitchFamily="34" charset="0"/>
              </a:rPr>
              <a:t>. Recall in the telepathy example that our test statistic was a simple sum of hits.</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Not only do we have freedom to choose our test statistic, we can run permutation tests on quantities that might otherwise be difficult to test, such as variances, covariances, random effects, factor loadings, fit statistics and </a:t>
            </a:r>
            <a:r>
              <a:rPr lang="en-US" sz="1600" dirty="0">
                <a:solidFill>
                  <a:srgbClr val="0070C0"/>
                </a:solidFill>
                <a:latin typeface="Calibri Light" panose="020F0302020204030204" pitchFamily="34" charset="0"/>
                <a:cs typeface="Calibri Light" panose="020F0302020204030204" pitchFamily="34" charset="0"/>
              </a:rPr>
              <a:t>effect sizes</a:t>
            </a:r>
            <a:r>
              <a:rPr lang="en-US" sz="1600" dirty="0">
                <a:latin typeface="Calibri Light" panose="020F0302020204030204" pitchFamily="34" charset="0"/>
                <a:cs typeface="Calibri Light" panose="020F0302020204030204" pitchFamily="34" charset="0"/>
              </a:rPr>
              <a:t>. This is a property that permutation testing has in common with </a:t>
            </a:r>
            <a:r>
              <a:rPr lang="en-US" sz="1600" dirty="0" err="1">
                <a:latin typeface="Calibri Light" panose="020F0302020204030204" pitchFamily="34" charset="0"/>
                <a:cs typeface="Calibri Light" panose="020F0302020204030204" pitchFamily="34" charset="0"/>
              </a:rPr>
              <a:t>boostrap</a:t>
            </a:r>
            <a:r>
              <a:rPr lang="en-US" sz="1600" dirty="0">
                <a:latin typeface="Calibri Light" panose="020F0302020204030204" pitchFamily="34" charset="0"/>
                <a:cs typeface="Calibri Light" panose="020F0302020204030204" pitchFamily="34" charset="0"/>
              </a:rPr>
              <a:t> testing (see later).</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In fact, one could argue that </a:t>
            </a:r>
            <a:r>
              <a:rPr lang="en-US" sz="1600" i="1" dirty="0">
                <a:latin typeface="Calibri Light" panose="020F0302020204030204" pitchFamily="34" charset="0"/>
                <a:cs typeface="Calibri Light" panose="020F0302020204030204" pitchFamily="34" charset="0"/>
              </a:rPr>
              <a:t>t</a:t>
            </a:r>
            <a:r>
              <a:rPr lang="en-US" sz="1600" dirty="0">
                <a:latin typeface="Calibri Light" panose="020F0302020204030204" pitchFamily="34" charset="0"/>
                <a:cs typeface="Calibri Light" panose="020F0302020204030204" pitchFamily="34" charset="0"/>
              </a:rPr>
              <a:t>-values are among the less interesting quantities to simulate, and instead we should choose something interpretable like an effect size, or even a simple value on the dependent variable's original scale. For added robustness, we could also consider </a:t>
            </a:r>
            <a:r>
              <a:rPr lang="en-US" sz="1600" dirty="0">
                <a:solidFill>
                  <a:srgbClr val="0070C0"/>
                </a:solidFill>
                <a:latin typeface="Calibri Light" panose="020F0302020204030204" pitchFamily="34" charset="0"/>
                <a:cs typeface="Calibri Light" panose="020F0302020204030204" pitchFamily="34" charset="0"/>
              </a:rPr>
              <a:t>permutation rank tests </a:t>
            </a:r>
            <a:r>
              <a:rPr lang="en-US" sz="1600" dirty="0">
                <a:latin typeface="Calibri Light" panose="020F0302020204030204" pitchFamily="34" charset="0"/>
                <a:cs typeface="Calibri Light" panose="020F0302020204030204" pitchFamily="34" charset="0"/>
              </a:rPr>
              <a:t>(e.g., permutation Spearman test)!</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Once you start running your own permutation tests, try different statistics and see how the conclusions might be altered…</a:t>
            </a:r>
            <a:endParaRPr lang="fr-CH"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585176"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Which</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statistic</a:t>
            </a:r>
            <a:r>
              <a:rPr lang="fr-CH" sz="3200" dirty="0">
                <a:solidFill>
                  <a:schemeClr val="tx2">
                    <a:lumMod val="75000"/>
                  </a:schemeClr>
                </a:solidFill>
                <a:latin typeface="Tw Cen MT" panose="020B0602020104020603" pitchFamily="34" charset="0"/>
              </a:rPr>
              <a:t> to </a:t>
            </a:r>
            <a:r>
              <a:rPr lang="fr-CH" sz="3200" dirty="0" err="1">
                <a:solidFill>
                  <a:schemeClr val="tx2">
                    <a:lumMod val="75000"/>
                  </a:schemeClr>
                </a:solidFill>
                <a:latin typeface="Tw Cen MT" panose="020B0602020104020603" pitchFamily="34" charset="0"/>
              </a:rPr>
              <a:t>construct</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our</a:t>
            </a:r>
            <a:r>
              <a:rPr lang="fr-CH" sz="3200" dirty="0">
                <a:solidFill>
                  <a:schemeClr val="tx2">
                    <a:lumMod val="75000"/>
                  </a:schemeClr>
                </a:solidFill>
                <a:latin typeface="Tw Cen MT" panose="020B0602020104020603" pitchFamily="34" charset="0"/>
              </a:rPr>
              <a:t> permutation </a:t>
            </a:r>
            <a:r>
              <a:rPr lang="fr-CH" sz="3200" dirty="0" err="1">
                <a:solidFill>
                  <a:schemeClr val="tx2">
                    <a:lumMod val="75000"/>
                  </a:schemeClr>
                </a:solidFill>
                <a:latin typeface="Tw Cen MT" panose="020B0602020104020603" pitchFamily="34" charset="0"/>
              </a:rPr>
              <a:t>null</a:t>
            </a:r>
            <a:r>
              <a:rPr lang="fr-CH" sz="3200" dirty="0">
                <a:solidFill>
                  <a:schemeClr val="tx2">
                    <a:lumMod val="75000"/>
                  </a:schemeClr>
                </a:solidFill>
                <a:latin typeface="Tw Cen MT" panose="020B0602020104020603" pitchFamily="34" charset="0"/>
              </a:rPr>
              <a:t> distribution?</a:t>
            </a:r>
            <a:endParaRPr lang="en-GB" sz="3200" dirty="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1485433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dirty="0">
                <a:latin typeface="Calibri Light" panose="020F0302020204030204" pitchFamily="34" charset="0"/>
                <a:cs typeface="Calibri Light" panose="020F0302020204030204" pitchFamily="34" charset="0"/>
              </a:rPr>
              <a:t>In our previous example the data were generated to be heteroscedastic. So what about instead running a </a:t>
            </a:r>
            <a:r>
              <a:rPr lang="en-US" sz="1600" dirty="0">
                <a:solidFill>
                  <a:srgbClr val="0070C0"/>
                </a:solidFill>
                <a:latin typeface="Calibri Light" panose="020F0302020204030204" pitchFamily="34" charset="0"/>
                <a:cs typeface="Calibri Light" panose="020F0302020204030204" pitchFamily="34" charset="0"/>
              </a:rPr>
              <a:t>permutation Welch test</a:t>
            </a:r>
            <a:r>
              <a:rPr lang="en-US" sz="1600" dirty="0">
                <a:latin typeface="Calibri Light" panose="020F0302020204030204" pitchFamily="34" charset="0"/>
                <a:cs typeface="Calibri Light" panose="020F0302020204030204" pitchFamily="34" charset="0"/>
              </a:rPr>
              <a:t>, instead </a:t>
            </a:r>
            <a:r>
              <a:rPr lang="en-US" sz="1600">
                <a:latin typeface="Calibri Light" panose="020F0302020204030204" pitchFamily="34" charset="0"/>
                <a:cs typeface="Calibri Light" panose="020F0302020204030204" pitchFamily="34" charset="0"/>
              </a:rPr>
              <a:t>of an </a:t>
            </a:r>
            <a:r>
              <a:rPr lang="en-US" sz="1600" dirty="0">
                <a:latin typeface="Calibri Light" panose="020F0302020204030204" pitchFamily="34" charset="0"/>
                <a:cs typeface="Calibri Light" panose="020F0302020204030204" pitchFamily="34" charset="0"/>
              </a:rPr>
              <a:t>uncorrected </a:t>
            </a:r>
            <a:r>
              <a:rPr lang="en-US" sz="1600" i="1" dirty="0">
                <a:latin typeface="Calibri Light" panose="020F0302020204030204" pitchFamily="34" charset="0"/>
                <a:cs typeface="Calibri Light" panose="020F0302020204030204" pitchFamily="34" charset="0"/>
              </a:rPr>
              <a:t>t</a:t>
            </a:r>
            <a:r>
              <a:rPr lang="en-US" sz="1600" dirty="0">
                <a:latin typeface="Calibri Light" panose="020F0302020204030204" pitchFamily="34" charset="0"/>
                <a:cs typeface="Calibri Light" panose="020F0302020204030204" pitchFamily="34" charset="0"/>
              </a:rPr>
              <a:t>-test</a:t>
            </a:r>
            <a:r>
              <a:rPr lang="en-US" sz="1600">
                <a:latin typeface="Calibri Light" panose="020F0302020204030204" pitchFamily="34" charset="0"/>
                <a:cs typeface="Calibri Light" panose="020F0302020204030204" pitchFamily="34" charset="0"/>
              </a:rPr>
              <a:t>? </a:t>
            </a:r>
            <a:r>
              <a:rPr lang="en-US" sz="1600" b="1">
                <a:latin typeface="Calibri Light" panose="020F0302020204030204" pitchFamily="34" charset="0"/>
                <a:cs typeface="Calibri Light" panose="020F0302020204030204" pitchFamily="34" charset="0"/>
              </a:rPr>
              <a:t>Spoiler: </a:t>
            </a:r>
            <a:r>
              <a:rPr lang="en-US" sz="1600">
                <a:latin typeface="Calibri Light" panose="020F0302020204030204" pitchFamily="34" charset="0"/>
                <a:cs typeface="Calibri Light" panose="020F0302020204030204" pitchFamily="34" charset="0"/>
              </a:rPr>
              <a:t>the result will be identical. Why is that…?</a:t>
            </a:r>
          </a:p>
          <a:p>
            <a:endParaRPr lang="en-US" sz="1600">
              <a:latin typeface="Calibri Light" panose="020F0302020204030204" pitchFamily="34" charset="0"/>
              <a:cs typeface="Calibri Light" panose="020F0302020204030204" pitchFamily="34" charset="0"/>
            </a:endParaRPr>
          </a:p>
          <a:p>
            <a:pPr lvl="1"/>
            <a:r>
              <a:rPr lang="en-US" sz="1600">
                <a:latin typeface="Calibri Light" panose="020F0302020204030204" pitchFamily="34" charset="0"/>
                <a:cs typeface="Calibri Light" panose="020F0302020204030204" pitchFamily="34" charset="0"/>
              </a:rPr>
              <a:t>Firstly, the </a:t>
            </a:r>
            <a:r>
              <a:rPr lang="en-US" sz="1600" dirty="0">
                <a:latin typeface="Calibri Light" panose="020F0302020204030204" pitchFamily="34" charset="0"/>
                <a:cs typeface="Calibri Light" panose="020F0302020204030204" pitchFamily="34" charset="0"/>
              </a:rPr>
              <a:t>Welch </a:t>
            </a:r>
            <a:r>
              <a:rPr lang="en-US" sz="1600">
                <a:latin typeface="Calibri Light" panose="020F0302020204030204" pitchFamily="34" charset="0"/>
                <a:cs typeface="Calibri Light" panose="020F0302020204030204" pitchFamily="34" charset="0"/>
              </a:rPr>
              <a:t>correction is primarily applied to the test's DF for calculating the </a:t>
            </a:r>
            <a:r>
              <a:rPr lang="en-US" sz="1600" i="1">
                <a:latin typeface="Calibri Light" panose="020F0302020204030204" pitchFamily="34" charset="0"/>
                <a:cs typeface="Calibri Light" panose="020F0302020204030204" pitchFamily="34" charset="0"/>
              </a:rPr>
              <a:t>p</a:t>
            </a:r>
            <a:r>
              <a:rPr lang="en-US" sz="1600">
                <a:latin typeface="Calibri Light" panose="020F0302020204030204" pitchFamily="34" charset="0"/>
                <a:cs typeface="Calibri Light" panose="020F0302020204030204" pitchFamily="34" charset="0"/>
              </a:rPr>
              <a:t>-value, not so much the t-value.</a:t>
            </a:r>
          </a:p>
          <a:p>
            <a:pPr lvl="1"/>
            <a:r>
              <a:rPr lang="en-US" sz="1600">
                <a:latin typeface="Calibri Light" panose="020F0302020204030204" pitchFamily="34" charset="0"/>
                <a:cs typeface="Calibri Light" panose="020F0302020204030204" pitchFamily="34" charset="0"/>
              </a:rPr>
              <a:t>Secondly, permuting </a:t>
            </a:r>
            <a:r>
              <a:rPr lang="en-US" sz="1600" dirty="0">
                <a:latin typeface="Calibri Light" panose="020F0302020204030204" pitchFamily="34" charset="0"/>
                <a:cs typeface="Calibri Light" panose="020F0302020204030204" pitchFamily="34" charset="0"/>
              </a:rPr>
              <a:t>the grouping factor G breaks not just the mean differences in Y between the groups, it </a:t>
            </a:r>
            <a:r>
              <a:rPr lang="en-US" sz="1600" dirty="0">
                <a:solidFill>
                  <a:srgbClr val="0070C0"/>
                </a:solidFill>
                <a:latin typeface="Calibri Light" panose="020F0302020204030204" pitchFamily="34" charset="0"/>
                <a:cs typeface="Calibri Light" panose="020F0302020204030204" pitchFamily="34" charset="0"/>
              </a:rPr>
              <a:t>also destroys any difference </a:t>
            </a:r>
            <a:r>
              <a:rPr lang="en-US" sz="1600">
                <a:solidFill>
                  <a:srgbClr val="0070C0"/>
                </a:solidFill>
                <a:latin typeface="Calibri Light" panose="020F0302020204030204" pitchFamily="34" charset="0"/>
                <a:cs typeface="Calibri Light" panose="020F0302020204030204" pitchFamily="34" charset="0"/>
              </a:rPr>
              <a:t>in variances</a:t>
            </a:r>
            <a:r>
              <a:rPr lang="en-US" sz="1600" dirty="0">
                <a:solidFill>
                  <a:srgbClr val="0070C0"/>
                </a:solidFill>
                <a:latin typeface="Calibri Light" panose="020F0302020204030204" pitchFamily="34" charset="0"/>
                <a:cs typeface="Calibri Light" panose="020F0302020204030204" pitchFamily="34" charset="0"/>
              </a:rPr>
              <a:t>!</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Some permutations </a:t>
            </a:r>
            <a:r>
              <a:rPr lang="en-US" sz="1600" dirty="0">
                <a:latin typeface="Calibri Light" panose="020F0302020204030204" pitchFamily="34" charset="0"/>
                <a:cs typeface="Calibri Light" panose="020F0302020204030204" pitchFamily="34" charset="0"/>
              </a:rPr>
              <a:t>among the </a:t>
            </a:r>
            <a:r>
              <a:rPr lang="en-US" sz="1600">
                <a:latin typeface="Calibri Light" panose="020F0302020204030204" pitchFamily="34" charset="0"/>
                <a:cs typeface="Calibri Light" panose="020F0302020204030204" pitchFamily="34" charset="0"/>
              </a:rPr>
              <a:t>999 may have exhibited </a:t>
            </a:r>
            <a:r>
              <a:rPr lang="en-US" sz="1600" dirty="0">
                <a:latin typeface="Calibri Light" panose="020F0302020204030204" pitchFamily="34" charset="0"/>
                <a:cs typeface="Calibri Light" panose="020F0302020204030204" pitchFamily="34" charset="0"/>
              </a:rPr>
              <a:t>the same heteroscedasticity as the original data</a:t>
            </a:r>
            <a:r>
              <a:rPr lang="en-US" sz="1600">
                <a:latin typeface="Calibri Light" panose="020F0302020204030204" pitchFamily="34" charset="0"/>
                <a:cs typeface="Calibri Light" panose="020F0302020204030204" pitchFamily="34" charset="0"/>
              </a:rPr>
              <a:t>, but the </a:t>
            </a:r>
            <a:r>
              <a:rPr lang="en-US" sz="1600" dirty="0">
                <a:latin typeface="Calibri Light" panose="020F0302020204030204" pitchFamily="34" charset="0"/>
                <a:cs typeface="Calibri Light" panose="020F0302020204030204" pitchFamily="34" charset="0"/>
              </a:rPr>
              <a:t>vast majority will not. In that sense, drawing 999 random permutations when the exact number could be billions is very limited. Unfortunately, even with </a:t>
            </a:r>
            <a:r>
              <a:rPr lang="en-US" sz="1600" i="1" dirty="0">
                <a:latin typeface="Calibri Light" panose="020F0302020204030204" pitchFamily="34" charset="0"/>
                <a:cs typeface="Calibri Light" panose="020F0302020204030204" pitchFamily="34" charset="0"/>
              </a:rPr>
              <a:t>P</a:t>
            </a:r>
            <a:r>
              <a:rPr lang="en-US" sz="1600" dirty="0">
                <a:latin typeface="Calibri Light" panose="020F0302020204030204" pitchFamily="34" charset="0"/>
                <a:cs typeface="Calibri Light" panose="020F0302020204030204" pitchFamily="34" charset="0"/>
              </a:rPr>
              <a:t> = 99,999 we are </a:t>
            </a:r>
            <a:r>
              <a:rPr lang="en-US" sz="1600" dirty="0">
                <a:solidFill>
                  <a:srgbClr val="0070C0"/>
                </a:solidFill>
                <a:latin typeface="Calibri Light" panose="020F0302020204030204" pitchFamily="34" charset="0"/>
                <a:cs typeface="Calibri Light" panose="020F0302020204030204" pitchFamily="34" charset="0"/>
              </a:rPr>
              <a:t>unlikely to find enough permutations that </a:t>
            </a:r>
            <a:r>
              <a:rPr lang="en-US" sz="1600">
                <a:solidFill>
                  <a:srgbClr val="0070C0"/>
                </a:solidFill>
                <a:latin typeface="Calibri Light" panose="020F0302020204030204" pitchFamily="34" charset="0"/>
                <a:cs typeface="Calibri Light" panose="020F0302020204030204" pitchFamily="34" charset="0"/>
              </a:rPr>
              <a:t>preserve heteroscedasticity</a:t>
            </a:r>
            <a:r>
              <a:rPr lang="en-US" sz="1600">
                <a:latin typeface="Calibri Light" panose="020F0302020204030204" pitchFamily="34" charset="0"/>
                <a:cs typeface="Calibri Light" panose="020F0302020204030204" pitchFamily="34" charset="0"/>
              </a:rPr>
              <a:t>, and checking would be extremely cumbersome.</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For the heteroscedasticity case, we will later examine a solution using the </a:t>
            </a:r>
            <a:r>
              <a:rPr lang="en-US" sz="1600" dirty="0">
                <a:solidFill>
                  <a:srgbClr val="0070C0"/>
                </a:solidFill>
                <a:latin typeface="Calibri Light" panose="020F0302020204030204" pitchFamily="34" charset="0"/>
                <a:cs typeface="Calibri Light" panose="020F0302020204030204" pitchFamily="34" charset="0"/>
              </a:rPr>
              <a:t>bootstrap</a:t>
            </a:r>
            <a:r>
              <a:rPr lang="en-US" sz="1600" dirty="0">
                <a:latin typeface="Calibri Light" panose="020F0302020204030204" pitchFamily="34" charset="0"/>
                <a:cs typeface="Calibri Light" panose="020F0302020204030204" pitchFamily="34" charset="0"/>
              </a:rPr>
              <a:t>. However, in general, the previous example illustrates that if we want to generalize the principle of the two-group permutation </a:t>
            </a:r>
            <a:r>
              <a:rPr lang="en-US" sz="1600" i="1" dirty="0">
                <a:latin typeface="Calibri Light" panose="020F0302020204030204" pitchFamily="34" charset="0"/>
                <a:cs typeface="Calibri Light" panose="020F0302020204030204" pitchFamily="34" charset="0"/>
              </a:rPr>
              <a:t>t</a:t>
            </a:r>
            <a:r>
              <a:rPr lang="en-US" sz="1600" dirty="0">
                <a:latin typeface="Calibri Light" panose="020F0302020204030204" pitchFamily="34" charset="0"/>
                <a:cs typeface="Calibri Light" panose="020F0302020204030204" pitchFamily="34" charset="0"/>
              </a:rPr>
              <a:t>-test to other models, we will need to be cautious in how we </a:t>
            </a:r>
            <a:r>
              <a:rPr lang="en-US" sz="1600">
                <a:latin typeface="Calibri Light" panose="020F0302020204030204" pitchFamily="34" charset="0"/>
                <a:cs typeface="Calibri Light" panose="020F0302020204030204" pitchFamily="34" charset="0"/>
              </a:rPr>
              <a:t>permute.</a:t>
            </a:r>
            <a:endParaRPr lang="en-US"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081120"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Dangers with random permutations</a:t>
            </a:r>
            <a:endParaRPr lang="en-GB" sz="3200" dirty="0">
              <a:solidFill>
                <a:schemeClr val="tx2">
                  <a:lumMod val="75000"/>
                </a:schemeClr>
              </a:solidFill>
              <a:latin typeface="Tw Cen MT" panose="020B0602020104020603" pitchFamily="34" charset="0"/>
            </a:endParaRPr>
          </a:p>
        </p:txBody>
      </p:sp>
      <p:pic>
        <p:nvPicPr>
          <p:cNvPr id="5" name="Picture 4">
            <a:extLst>
              <a:ext uri="{FF2B5EF4-FFF2-40B4-BE49-F238E27FC236}">
                <a16:creationId xmlns:a16="http://schemas.microsoft.com/office/drawing/2014/main" id="{6434B14C-5E8D-417F-9801-9A5968C372EA}"/>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10684582" y="187890"/>
            <a:ext cx="1316074" cy="1168881"/>
          </a:xfrm>
          <a:prstGeom prst="rect">
            <a:avLst/>
          </a:prstGeom>
        </p:spPr>
      </p:pic>
    </p:spTree>
    <p:extLst>
      <p:ext uri="{BB962C8B-B14F-4D97-AF65-F5344CB8AC3E}">
        <p14:creationId xmlns:p14="http://schemas.microsoft.com/office/powerpoint/2010/main" val="2296600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5040560" cy="4925144"/>
          </a:xfrm>
        </p:spPr>
        <p:txBody>
          <a:bodyPr>
            <a:normAutofit/>
          </a:bodyPr>
          <a:lstStyle/>
          <a:p>
            <a:r>
              <a:rPr lang="en-US" sz="1600" dirty="0">
                <a:latin typeface="Calibri Light" panose="020F0302020204030204" pitchFamily="34" charset="0"/>
                <a:cs typeface="Calibri Light" panose="020F0302020204030204" pitchFamily="34" charset="0"/>
              </a:rPr>
              <a:t>This time we have a paired data sample. </a:t>
            </a:r>
            <a:r>
              <a:rPr lang="en-US" sz="1600">
                <a:latin typeface="Calibri Light" panose="020F0302020204030204" pitchFamily="34" charset="0"/>
                <a:cs typeface="Calibri Light" panose="020F0302020204030204" pitchFamily="34" charset="0"/>
              </a:rPr>
              <a:t>All the </a:t>
            </a:r>
            <a:r>
              <a:rPr lang="en-US" sz="1600" dirty="0">
                <a:latin typeface="Calibri Light" panose="020F0302020204030204" pitchFamily="34" charset="0"/>
                <a:cs typeface="Calibri Light" panose="020F0302020204030204" pitchFamily="34" charset="0"/>
              </a:rPr>
              <a:t>PhD students in the Thrones department took part </a:t>
            </a:r>
            <a:r>
              <a:rPr lang="en-US" sz="1600">
                <a:latin typeface="Calibri Light" panose="020F0302020204030204" pitchFamily="34" charset="0"/>
                <a:cs typeface="Calibri Light" panose="020F0302020204030204" pitchFamily="34" charset="0"/>
              </a:rPr>
              <a:t>in the mentoring intervention and </a:t>
            </a:r>
            <a:r>
              <a:rPr lang="en-US" sz="1600" dirty="0">
                <a:latin typeface="Calibri Light" panose="020F0302020204030204" pitchFamily="34" charset="0"/>
                <a:cs typeface="Calibri Light" panose="020F0302020204030204" pitchFamily="34" charset="0"/>
              </a:rPr>
              <a:t>we recorded their combined output (papers, posters, talks) for 2017 and 2018, which is pre- and post mentoring:</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As well, </a:t>
            </a:r>
            <a:r>
              <a:rPr lang="en-US" sz="1600">
                <a:latin typeface="Calibri Light" panose="020F0302020204030204" pitchFamily="34" charset="0"/>
                <a:cs typeface="Calibri Light" panose="020F0302020204030204" pitchFamily="34" charset="0"/>
              </a:rPr>
              <a:t>we calculate </a:t>
            </a:r>
            <a:r>
              <a:rPr lang="en-US" sz="1600">
                <a:solidFill>
                  <a:srgbClr val="0070C0"/>
                </a:solidFill>
                <a:latin typeface="Calibri Light" panose="020F0302020204030204" pitchFamily="34" charset="0"/>
                <a:cs typeface="Calibri Light" panose="020F0302020204030204" pitchFamily="34" charset="0"/>
              </a:rPr>
              <a:t>difference scores </a:t>
            </a:r>
            <a:r>
              <a:rPr lang="en-US" sz="1600">
                <a:latin typeface="Calibri Light" panose="020F0302020204030204" pitchFamily="34" charset="0"/>
                <a:cs typeface="Calibri Light" panose="020F0302020204030204" pitchFamily="34" charset="0"/>
              </a:rPr>
              <a:t>(2018−2017), as we would for </a:t>
            </a:r>
            <a:r>
              <a:rPr lang="en-US" sz="1600" dirty="0">
                <a:latin typeface="Calibri Light" panose="020F0302020204030204" pitchFamily="34" charset="0"/>
                <a:cs typeface="Calibri Light" panose="020F0302020204030204" pitchFamily="34" charset="0"/>
              </a:rPr>
              <a:t>a paired </a:t>
            </a:r>
            <a:r>
              <a:rPr lang="en-US" sz="1600" i="1" dirty="0">
                <a:latin typeface="Calibri Light" panose="020F0302020204030204" pitchFamily="34" charset="0"/>
                <a:cs typeface="Calibri Light" panose="020F0302020204030204" pitchFamily="34" charset="0"/>
              </a:rPr>
              <a:t>t</a:t>
            </a:r>
            <a:r>
              <a:rPr lang="en-US" sz="1600" dirty="0">
                <a:latin typeface="Calibri Light" panose="020F0302020204030204" pitchFamily="34" charset="0"/>
                <a:cs typeface="Calibri Light" panose="020F0302020204030204" pitchFamily="34" charset="0"/>
              </a:rPr>
              <a:t>-test. It seems that students generally improved their output after mentoring, except for Jon and Theon.</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The sample is not </a:t>
            </a:r>
            <a:r>
              <a:rPr lang="en-US" sz="1600" i="1" dirty="0">
                <a:latin typeface="Calibri Light" panose="020F0302020204030204" pitchFamily="34" charset="0"/>
                <a:cs typeface="Calibri Light" panose="020F0302020204030204" pitchFamily="34" charset="0"/>
              </a:rPr>
              <a:t>extremely</a:t>
            </a:r>
            <a:r>
              <a:rPr lang="en-US" sz="1600" dirty="0">
                <a:latin typeface="Calibri Light" panose="020F0302020204030204" pitchFamily="34" charset="0"/>
                <a:cs typeface="Calibri Light" panose="020F0302020204030204" pitchFamily="34" charset="0"/>
              </a:rPr>
              <a:t> small so a paired </a:t>
            </a:r>
            <a:r>
              <a:rPr lang="en-US" sz="1600" i="1" dirty="0">
                <a:latin typeface="Calibri Light" panose="020F0302020204030204" pitchFamily="34" charset="0"/>
                <a:cs typeface="Calibri Light" panose="020F0302020204030204" pitchFamily="34" charset="0"/>
              </a:rPr>
              <a:t>t</a:t>
            </a:r>
            <a:r>
              <a:rPr lang="en-US" sz="1600" dirty="0">
                <a:latin typeface="Calibri Light" panose="020F0302020204030204" pitchFamily="34" charset="0"/>
                <a:cs typeface="Calibri Light" panose="020F0302020204030204" pitchFamily="34" charset="0"/>
              </a:rPr>
              <a:t>-test may not be invalid, but we are interested in relaxing the distributional assumption of normality for the difference scores.</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How do we construct suitable permutations for this example…?</a:t>
            </a:r>
            <a:endParaRPr lang="fr-CH"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C1F1B84E-731C-44B1-9DAB-F3C660F97BDD}"/>
              </a:ext>
            </a:extLst>
          </p:cNvPr>
          <p:cNvGraphicFramePr>
            <a:graphicFrameLocks noGrp="1"/>
          </p:cNvGraphicFramePr>
          <p:nvPr>
            <p:extLst>
              <p:ext uri="{D42A27DB-BD31-4B8C-83A1-F6EECF244321}">
                <p14:modId xmlns:p14="http://schemas.microsoft.com/office/powerpoint/2010/main" val="1313684278"/>
              </p:ext>
            </p:extLst>
          </p:nvPr>
        </p:nvGraphicFramePr>
        <p:xfrm>
          <a:off x="6744071" y="1500720"/>
          <a:ext cx="5112569" cy="5024624"/>
        </p:xfrm>
        <a:graphic>
          <a:graphicData uri="http://schemas.openxmlformats.org/drawingml/2006/table">
            <a:tbl>
              <a:tblPr firstRow="1" bandRow="1">
                <a:tableStyleId>{5940675A-B579-460E-94D1-54222C63F5DA}</a:tableStyleId>
              </a:tblPr>
              <a:tblGrid>
                <a:gridCol w="1140654">
                  <a:extLst>
                    <a:ext uri="{9D8B030D-6E8A-4147-A177-3AD203B41FA5}">
                      <a16:colId xmlns:a16="http://schemas.microsoft.com/office/drawing/2014/main" val="3535433235"/>
                    </a:ext>
                  </a:extLst>
                </a:gridCol>
                <a:gridCol w="794383">
                  <a:extLst>
                    <a:ext uri="{9D8B030D-6E8A-4147-A177-3AD203B41FA5}">
                      <a16:colId xmlns:a16="http://schemas.microsoft.com/office/drawing/2014/main" val="4076266033"/>
                    </a:ext>
                  </a:extLst>
                </a:gridCol>
                <a:gridCol w="794383">
                  <a:extLst>
                    <a:ext uri="{9D8B030D-6E8A-4147-A177-3AD203B41FA5}">
                      <a16:colId xmlns:a16="http://schemas.microsoft.com/office/drawing/2014/main" val="1871969406"/>
                    </a:ext>
                  </a:extLst>
                </a:gridCol>
                <a:gridCol w="794383">
                  <a:extLst>
                    <a:ext uri="{9D8B030D-6E8A-4147-A177-3AD203B41FA5}">
                      <a16:colId xmlns:a16="http://schemas.microsoft.com/office/drawing/2014/main" val="4011463768"/>
                    </a:ext>
                  </a:extLst>
                </a:gridCol>
                <a:gridCol w="794383">
                  <a:extLst>
                    <a:ext uri="{9D8B030D-6E8A-4147-A177-3AD203B41FA5}">
                      <a16:colId xmlns:a16="http://schemas.microsoft.com/office/drawing/2014/main" val="3641426334"/>
                    </a:ext>
                  </a:extLst>
                </a:gridCol>
                <a:gridCol w="794383">
                  <a:extLst>
                    <a:ext uri="{9D8B030D-6E8A-4147-A177-3AD203B41FA5}">
                      <a16:colId xmlns:a16="http://schemas.microsoft.com/office/drawing/2014/main" val="3255171136"/>
                    </a:ext>
                  </a:extLst>
                </a:gridCol>
              </a:tblGrid>
              <a:tr h="456784">
                <a:tc>
                  <a:txBody>
                    <a:bodyPr/>
                    <a:lstStyle/>
                    <a:p>
                      <a:pPr algn="ctr"/>
                      <a:r>
                        <a:rPr lang="en-US" sz="1200" b="1" dirty="0">
                          <a:latin typeface="Courier New" panose="02070309020205020404" pitchFamily="49" charset="0"/>
                          <a:cs typeface="Courier New" panose="02070309020205020404" pitchFamily="49" charset="0"/>
                        </a:rPr>
                        <a:t>Student</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00" b="1" dirty="0">
                          <a:latin typeface="Courier New" panose="02070309020205020404" pitchFamily="49" charset="0"/>
                          <a:cs typeface="Courier New" panose="02070309020205020404" pitchFamily="49" charset="0"/>
                        </a:rPr>
                        <a:t>PI</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200" b="1" dirty="0">
                          <a:latin typeface="Courier New" panose="02070309020205020404" pitchFamily="49" charset="0"/>
                          <a:cs typeface="Courier New" panose="02070309020205020404" pitchFamily="49" charset="0"/>
                        </a:rPr>
                        <a:t>2017</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ourier New" panose="02070309020205020404" pitchFamily="49" charset="0"/>
                          <a:cs typeface="Courier New" panose="02070309020205020404" pitchFamily="49" charset="0"/>
                        </a:rPr>
                        <a:t>2018</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ourier New" panose="02070309020205020404" pitchFamily="49" charset="0"/>
                          <a:cs typeface="Courier New" panose="02070309020205020404" pitchFamily="49" charset="0"/>
                        </a:rPr>
                        <a:t>Diff</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CH" sz="1200" b="1" dirty="0">
                        <a:latin typeface="Courier New" panose="02070309020205020404" pitchFamily="49" charset="0"/>
                        <a:cs typeface="Courier New" panose="02070309020205020404" pitchFamily="49"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9552292"/>
                  </a:ext>
                </a:extLst>
              </a:tr>
              <a:tr h="456784">
                <a:tc>
                  <a:txBody>
                    <a:bodyPr/>
                    <a:lstStyle/>
                    <a:p>
                      <a:pPr algn="ctr"/>
                      <a:r>
                        <a:rPr lang="en-US" sz="1200" b="1">
                          <a:latin typeface="Courier New" panose="02070309020205020404" pitchFamily="49" charset="0"/>
                          <a:cs typeface="Courier New" panose="02070309020205020404" pitchFamily="49" charset="0"/>
                        </a:rPr>
                        <a:t>Jon</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Ned</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7</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4</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endParaRPr lang="en-CH" sz="1200">
                        <a:latin typeface="Courier New" panose="02070309020205020404" pitchFamily="49" charset="0"/>
                        <a:cs typeface="Courier New" panose="02070309020205020404" pitchFamily="49"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8527543"/>
                  </a:ext>
                </a:extLst>
              </a:tr>
              <a:tr h="456784">
                <a:tc>
                  <a:txBody>
                    <a:bodyPr/>
                    <a:lstStyle/>
                    <a:p>
                      <a:pPr algn="ctr"/>
                      <a:r>
                        <a:rPr lang="en-US" sz="1200" b="1">
                          <a:latin typeface="Courier New" panose="02070309020205020404" pitchFamily="49" charset="0"/>
                          <a:cs typeface="Courier New" panose="02070309020205020404" pitchFamily="49" charset="0"/>
                        </a:rPr>
                        <a:t>Robb</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Ned</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4</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6</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endParaRPr lang="en-CH" sz="1200" dirty="0">
                        <a:latin typeface="Courier New" panose="02070309020205020404" pitchFamily="49" charset="0"/>
                        <a:cs typeface="Courier New" panose="02070309020205020404" pitchFamily="49"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6261604"/>
                  </a:ext>
                </a:extLst>
              </a:tr>
              <a:tr h="456784">
                <a:tc>
                  <a:txBody>
                    <a:bodyPr/>
                    <a:lstStyle/>
                    <a:p>
                      <a:pPr algn="ctr"/>
                      <a:r>
                        <a:rPr lang="en-US" sz="1200" b="1">
                          <a:latin typeface="Courier New" panose="02070309020205020404" pitchFamily="49" charset="0"/>
                          <a:cs typeface="Courier New" panose="02070309020205020404" pitchFamily="49" charset="0"/>
                        </a:rPr>
                        <a:t>Arya</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Ned</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6</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endParaRPr lang="en-CH" sz="1200" dirty="0">
                        <a:latin typeface="Courier New" panose="02070309020205020404" pitchFamily="49" charset="0"/>
                        <a:cs typeface="Courier New" panose="02070309020205020404" pitchFamily="49"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3630277"/>
                  </a:ext>
                </a:extLst>
              </a:tr>
              <a:tr h="456784">
                <a:tc>
                  <a:txBody>
                    <a:bodyPr/>
                    <a:lstStyle/>
                    <a:p>
                      <a:pPr algn="ctr"/>
                      <a:r>
                        <a:rPr lang="en-US" sz="1200" b="1">
                          <a:latin typeface="Courier New" panose="02070309020205020404" pitchFamily="49" charset="0"/>
                          <a:cs typeface="Courier New" panose="02070309020205020404" pitchFamily="49" charset="0"/>
                        </a:rPr>
                        <a:t>Sansa</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Ned</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6</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8</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endParaRPr lang="en-CH" sz="1200" dirty="0">
                        <a:latin typeface="Courier New" panose="02070309020205020404" pitchFamily="49" charset="0"/>
                        <a:cs typeface="Courier New" panose="02070309020205020404" pitchFamily="49"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929098"/>
                  </a:ext>
                </a:extLst>
              </a:tr>
              <a:tr h="456784">
                <a:tc>
                  <a:txBody>
                    <a:bodyPr/>
                    <a:lstStyle/>
                    <a:p>
                      <a:pPr algn="ctr"/>
                      <a:r>
                        <a:rPr lang="en-US" sz="1200" b="1">
                          <a:latin typeface="Courier New" panose="02070309020205020404" pitchFamily="49" charset="0"/>
                          <a:cs typeface="Courier New" panose="02070309020205020404" pitchFamily="49" charset="0"/>
                        </a:rPr>
                        <a:t>Bran</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Ned</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8</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10</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endParaRPr lang="en-CH" sz="1200" dirty="0">
                        <a:latin typeface="Courier New" panose="02070309020205020404" pitchFamily="49" charset="0"/>
                        <a:cs typeface="Courier New" panose="02070309020205020404" pitchFamily="49"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7517497"/>
                  </a:ext>
                </a:extLst>
              </a:tr>
              <a:tr h="456784">
                <a:tc>
                  <a:txBody>
                    <a:bodyPr/>
                    <a:lstStyle/>
                    <a:p>
                      <a:pPr algn="ctr"/>
                      <a:r>
                        <a:rPr lang="en-GB" sz="1200" b="1" dirty="0">
                          <a:latin typeface="Courier New" panose="02070309020205020404" pitchFamily="49" charset="0"/>
                          <a:cs typeface="Courier New" panose="02070309020205020404" pitchFamily="49" charset="0"/>
                        </a:rPr>
                        <a:t>Theon</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err="1">
                          <a:latin typeface="Courier New" panose="02070309020205020404" pitchFamily="49" charset="0"/>
                          <a:cs typeface="Courier New" panose="02070309020205020404" pitchFamily="49" charset="0"/>
                        </a:rPr>
                        <a:t>Balon</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1</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-1</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endParaRPr lang="en-CH" sz="1200" dirty="0">
                        <a:latin typeface="Courier New" panose="02070309020205020404" pitchFamily="49" charset="0"/>
                        <a:cs typeface="Courier New" panose="02070309020205020404" pitchFamily="49"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5461890"/>
                  </a:ext>
                </a:extLst>
              </a:tr>
              <a:tr h="456784">
                <a:tc>
                  <a:txBody>
                    <a:bodyPr/>
                    <a:lstStyle/>
                    <a:p>
                      <a:pPr algn="ctr"/>
                      <a:r>
                        <a:rPr lang="en-GB" sz="1200" b="1" dirty="0">
                          <a:latin typeface="Courier New" panose="02070309020205020404" pitchFamily="49" charset="0"/>
                          <a:cs typeface="Courier New" panose="02070309020205020404" pitchFamily="49" charset="0"/>
                        </a:rPr>
                        <a:t>Yara</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err="1">
                          <a:latin typeface="Courier New" panose="02070309020205020404" pitchFamily="49" charset="0"/>
                          <a:cs typeface="Courier New" panose="02070309020205020404" pitchFamily="49" charset="0"/>
                        </a:rPr>
                        <a:t>Balon</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4</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1</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endParaRPr lang="en-CH" sz="1200" dirty="0">
                        <a:latin typeface="Courier New" panose="02070309020205020404" pitchFamily="49" charset="0"/>
                        <a:cs typeface="Courier New" panose="02070309020205020404" pitchFamily="49"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0008257"/>
                  </a:ext>
                </a:extLst>
              </a:tr>
              <a:tr h="456784">
                <a:tc>
                  <a:txBody>
                    <a:bodyPr/>
                    <a:lstStyle/>
                    <a:p>
                      <a:pPr algn="ctr"/>
                      <a:r>
                        <a:rPr lang="en-GB" sz="1200" b="1" dirty="0">
                          <a:latin typeface="Courier New" panose="02070309020205020404" pitchFamily="49" charset="0"/>
                          <a:cs typeface="Courier New" panose="02070309020205020404" pitchFamily="49" charset="0"/>
                        </a:rPr>
                        <a:t>Cersei</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Tywin</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5</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5</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0</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endParaRPr lang="en-CH" sz="1200" dirty="0">
                        <a:latin typeface="Courier New" panose="02070309020205020404" pitchFamily="49" charset="0"/>
                        <a:cs typeface="Courier New" panose="02070309020205020404" pitchFamily="49"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0207582"/>
                  </a:ext>
                </a:extLst>
              </a:tr>
              <a:tr h="456784">
                <a:tc>
                  <a:txBody>
                    <a:bodyPr/>
                    <a:lstStyle/>
                    <a:p>
                      <a:pPr algn="ctr"/>
                      <a:r>
                        <a:rPr lang="en-GB" sz="1200" b="1" dirty="0">
                          <a:latin typeface="Courier New" panose="02070309020205020404" pitchFamily="49" charset="0"/>
                          <a:cs typeface="Courier New" panose="02070309020205020404" pitchFamily="49" charset="0"/>
                        </a:rPr>
                        <a:t>Jaime</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Tywin</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1</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endParaRPr lang="en-CH" sz="1200" dirty="0">
                        <a:latin typeface="Courier New" panose="02070309020205020404" pitchFamily="49" charset="0"/>
                        <a:cs typeface="Courier New" panose="02070309020205020404" pitchFamily="49"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9423607"/>
                  </a:ext>
                </a:extLst>
              </a:tr>
              <a:tr h="456784">
                <a:tc>
                  <a:txBody>
                    <a:bodyPr/>
                    <a:lstStyle/>
                    <a:p>
                      <a:pPr algn="ctr"/>
                      <a:r>
                        <a:rPr lang="en-GB" sz="1200" b="1" dirty="0">
                          <a:latin typeface="Courier New" panose="02070309020205020404" pitchFamily="49" charset="0"/>
                          <a:cs typeface="Courier New" panose="02070309020205020404" pitchFamily="49" charset="0"/>
                        </a:rPr>
                        <a:t>Tyrion</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Tywin</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6</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8</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CH" sz="1200" dirty="0">
                        <a:latin typeface="Courier New" panose="02070309020205020404" pitchFamily="49" charset="0"/>
                        <a:cs typeface="Courier New" panose="02070309020205020404" pitchFamily="49" charset="0"/>
                      </a:endParaRPr>
                    </a:p>
                  </a:txBody>
                  <a:tcPr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38946"/>
                  </a:ext>
                </a:extLst>
              </a:tr>
            </a:tbl>
          </a:graphicData>
        </a:graphic>
      </p:graphicFrame>
      <p:sp>
        <p:nvSpPr>
          <p:cNvPr id="6" name="TextBox 5">
            <a:extLst>
              <a:ext uri="{FF2B5EF4-FFF2-40B4-BE49-F238E27FC236}">
                <a16:creationId xmlns:a16="http://schemas.microsoft.com/office/drawing/2014/main" id="{079C47DC-CC30-41BC-83EA-2843176DA7A4}"/>
              </a:ext>
            </a:extLst>
          </p:cNvPr>
          <p:cNvSpPr txBox="1"/>
          <p:nvPr/>
        </p:nvSpPr>
        <p:spPr>
          <a:xfrm>
            <a:off x="335360" y="292297"/>
            <a:ext cx="5832648"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Permutation </a:t>
            </a:r>
            <a:r>
              <a:rPr lang="fr-CH" sz="3200" dirty="0" err="1">
                <a:solidFill>
                  <a:schemeClr val="tx2">
                    <a:lumMod val="75000"/>
                  </a:schemeClr>
                </a:solidFill>
                <a:latin typeface="Tw Cen MT" panose="020B0602020104020603" pitchFamily="34" charset="0"/>
              </a:rPr>
              <a:t>paired</a:t>
            </a:r>
            <a:r>
              <a:rPr lang="fr-CH" sz="3200" dirty="0">
                <a:solidFill>
                  <a:schemeClr val="tx2">
                    <a:lumMod val="75000"/>
                  </a:schemeClr>
                </a:solidFill>
                <a:latin typeface="Tw Cen MT" panose="020B0602020104020603" pitchFamily="34" charset="0"/>
              </a:rPr>
              <a:t> </a:t>
            </a:r>
            <a:r>
              <a:rPr lang="fr-CH" sz="3200" i="1" dirty="0">
                <a:solidFill>
                  <a:schemeClr val="tx2">
                    <a:lumMod val="75000"/>
                  </a:schemeClr>
                </a:solidFill>
                <a:latin typeface="Tw Cen MT" panose="020B0602020104020603" pitchFamily="34" charset="0"/>
              </a:rPr>
              <a:t>t</a:t>
            </a:r>
            <a:r>
              <a:rPr lang="fr-CH" sz="3200" dirty="0">
                <a:solidFill>
                  <a:schemeClr val="tx2">
                    <a:lumMod val="75000"/>
                  </a:schemeClr>
                </a:solidFill>
                <a:latin typeface="Tw Cen MT" panose="020B0602020104020603" pitchFamily="34" charset="0"/>
              </a:rPr>
              <a:t>-test</a:t>
            </a:r>
            <a:endParaRPr lang="en-GB" sz="3200" dirty="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1744683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5040560" cy="4925144"/>
          </a:xfrm>
        </p:spPr>
        <p:txBody>
          <a:bodyPr>
            <a:normAutofit lnSpcReduction="10000"/>
          </a:bodyPr>
          <a:lstStyle/>
          <a:p>
            <a:r>
              <a:rPr lang="en-US" sz="1600" dirty="0">
                <a:latin typeface="Calibri Light" panose="020F0302020204030204" pitchFamily="34" charset="0"/>
                <a:cs typeface="Calibri Light" panose="020F0302020204030204" pitchFamily="34" charset="0"/>
              </a:rPr>
              <a:t>This time the two groups are paired. We can still swap values between groups, </a:t>
            </a:r>
            <a:r>
              <a:rPr lang="en-US" sz="1600" dirty="0">
                <a:solidFill>
                  <a:srgbClr val="FF0000"/>
                </a:solidFill>
                <a:latin typeface="Calibri Light" panose="020F0302020204030204" pitchFamily="34" charset="0"/>
                <a:cs typeface="Calibri Light" panose="020F0302020204030204" pitchFamily="34" charset="0"/>
              </a:rPr>
              <a:t>but not across subjects!</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The reason is that swapping values </a:t>
            </a:r>
            <a:r>
              <a:rPr lang="en-US" sz="1600" i="1" dirty="0">
                <a:latin typeface="Calibri Light" panose="020F0302020204030204" pitchFamily="34" charset="0"/>
                <a:cs typeface="Calibri Light" panose="020F0302020204030204" pitchFamily="34" charset="0"/>
              </a:rPr>
              <a:t>across</a:t>
            </a:r>
            <a:r>
              <a:rPr lang="en-US" sz="1600" dirty="0">
                <a:latin typeface="Calibri Light" panose="020F0302020204030204" pitchFamily="34" charset="0"/>
                <a:cs typeface="Calibri Light" panose="020F0302020204030204" pitchFamily="34" charset="0"/>
              </a:rPr>
              <a:t> subjects </a:t>
            </a:r>
            <a:r>
              <a:rPr lang="en-US" sz="1600" dirty="0">
                <a:solidFill>
                  <a:srgbClr val="0070C0"/>
                </a:solidFill>
                <a:latin typeface="Calibri Light" panose="020F0302020204030204" pitchFamily="34" charset="0"/>
                <a:cs typeface="Calibri Light" panose="020F0302020204030204" pitchFamily="34" charset="0"/>
              </a:rPr>
              <a:t>would break the (within-subjects) correlation between 2017 and 2018</a:t>
            </a:r>
            <a:r>
              <a:rPr lang="en-US" sz="1600" dirty="0">
                <a:latin typeface="Calibri Light" panose="020F0302020204030204" pitchFamily="34" charset="0"/>
                <a:cs typeface="Calibri Light" panose="020F0302020204030204" pitchFamily="34" charset="0"/>
              </a:rPr>
              <a:t>, which must be preserved to obtain a valid test! For permutation tests of repeated measures data, this is an extremely important caution.</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Swapping between subjects but not between groups (e.g., permuting 2017) would allow for a valid </a:t>
            </a:r>
            <a:r>
              <a:rPr lang="en-US" sz="1600" dirty="0">
                <a:solidFill>
                  <a:srgbClr val="0070C0"/>
                </a:solidFill>
                <a:latin typeface="Calibri Light" panose="020F0302020204030204" pitchFamily="34" charset="0"/>
                <a:cs typeface="Calibri Light" panose="020F0302020204030204" pitchFamily="34" charset="0"/>
              </a:rPr>
              <a:t>permutation correlation test </a:t>
            </a:r>
            <a:r>
              <a:rPr lang="en-US" sz="1600" dirty="0">
                <a:latin typeface="Calibri Light" panose="020F0302020204030204" pitchFamily="34" charset="0"/>
                <a:cs typeface="Calibri Light" panose="020F0302020204030204" pitchFamily="34" charset="0"/>
              </a:rPr>
              <a:t>on the 2017–2018 correlation. This is not our interest for the example, however.</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Since we are only allowed to swap groups within subjects, there are only two possible permutations per subject, and hence </a:t>
            </a:r>
            <a:r>
              <a:rPr lang="en-US" sz="1600" dirty="0">
                <a:solidFill>
                  <a:srgbClr val="0070C0"/>
                </a:solidFill>
                <a:latin typeface="Calibri Light" panose="020F0302020204030204" pitchFamily="34" charset="0"/>
                <a:cs typeface="Calibri Light" panose="020F0302020204030204" pitchFamily="34" charset="0"/>
              </a:rPr>
              <a:t>two possible difference scores</a:t>
            </a:r>
            <a:r>
              <a:rPr lang="en-US" sz="1600" dirty="0">
                <a:latin typeface="Calibri Light" panose="020F0302020204030204" pitchFamily="34" charset="0"/>
                <a:cs typeface="Calibri Light" panose="020F0302020204030204" pitchFamily="34" charset="0"/>
              </a:rPr>
              <a:t>, a negative and a positive one.</a:t>
            </a:r>
            <a:endParaRPr lang="fr-CH"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C1F1B84E-731C-44B1-9DAB-F3C660F97BDD}"/>
              </a:ext>
            </a:extLst>
          </p:cNvPr>
          <p:cNvGraphicFramePr>
            <a:graphicFrameLocks noGrp="1"/>
          </p:cNvGraphicFramePr>
          <p:nvPr>
            <p:extLst>
              <p:ext uri="{D42A27DB-BD31-4B8C-83A1-F6EECF244321}">
                <p14:modId xmlns:p14="http://schemas.microsoft.com/office/powerpoint/2010/main" val="3505050975"/>
              </p:ext>
            </p:extLst>
          </p:nvPr>
        </p:nvGraphicFramePr>
        <p:xfrm>
          <a:off x="6744071" y="1500720"/>
          <a:ext cx="5112569" cy="5024624"/>
        </p:xfrm>
        <a:graphic>
          <a:graphicData uri="http://schemas.openxmlformats.org/drawingml/2006/table">
            <a:tbl>
              <a:tblPr firstRow="1" bandRow="1">
                <a:tableStyleId>{5940675A-B579-460E-94D1-54222C63F5DA}</a:tableStyleId>
              </a:tblPr>
              <a:tblGrid>
                <a:gridCol w="1140654">
                  <a:extLst>
                    <a:ext uri="{9D8B030D-6E8A-4147-A177-3AD203B41FA5}">
                      <a16:colId xmlns:a16="http://schemas.microsoft.com/office/drawing/2014/main" val="3535433235"/>
                    </a:ext>
                  </a:extLst>
                </a:gridCol>
                <a:gridCol w="794383">
                  <a:extLst>
                    <a:ext uri="{9D8B030D-6E8A-4147-A177-3AD203B41FA5}">
                      <a16:colId xmlns:a16="http://schemas.microsoft.com/office/drawing/2014/main" val="4076266033"/>
                    </a:ext>
                  </a:extLst>
                </a:gridCol>
                <a:gridCol w="794383">
                  <a:extLst>
                    <a:ext uri="{9D8B030D-6E8A-4147-A177-3AD203B41FA5}">
                      <a16:colId xmlns:a16="http://schemas.microsoft.com/office/drawing/2014/main" val="1871969406"/>
                    </a:ext>
                  </a:extLst>
                </a:gridCol>
                <a:gridCol w="794383">
                  <a:extLst>
                    <a:ext uri="{9D8B030D-6E8A-4147-A177-3AD203B41FA5}">
                      <a16:colId xmlns:a16="http://schemas.microsoft.com/office/drawing/2014/main" val="4011463768"/>
                    </a:ext>
                  </a:extLst>
                </a:gridCol>
                <a:gridCol w="794383">
                  <a:extLst>
                    <a:ext uri="{9D8B030D-6E8A-4147-A177-3AD203B41FA5}">
                      <a16:colId xmlns:a16="http://schemas.microsoft.com/office/drawing/2014/main" val="3641426334"/>
                    </a:ext>
                  </a:extLst>
                </a:gridCol>
                <a:gridCol w="794383">
                  <a:extLst>
                    <a:ext uri="{9D8B030D-6E8A-4147-A177-3AD203B41FA5}">
                      <a16:colId xmlns:a16="http://schemas.microsoft.com/office/drawing/2014/main" val="3255171136"/>
                    </a:ext>
                  </a:extLst>
                </a:gridCol>
              </a:tblGrid>
              <a:tr h="456784">
                <a:tc>
                  <a:txBody>
                    <a:bodyPr/>
                    <a:lstStyle/>
                    <a:p>
                      <a:pPr algn="ctr"/>
                      <a:r>
                        <a:rPr lang="en-US" sz="1200" b="1" dirty="0">
                          <a:latin typeface="Courier New" panose="02070309020205020404" pitchFamily="49" charset="0"/>
                          <a:cs typeface="Courier New" panose="02070309020205020404" pitchFamily="49" charset="0"/>
                        </a:rPr>
                        <a:t>Student</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00" b="1" dirty="0">
                          <a:latin typeface="Courier New" panose="02070309020205020404" pitchFamily="49" charset="0"/>
                          <a:cs typeface="Courier New" panose="02070309020205020404" pitchFamily="49" charset="0"/>
                        </a:rPr>
                        <a:t>PI</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200" b="1" dirty="0">
                          <a:latin typeface="Courier New" panose="02070309020205020404" pitchFamily="49" charset="0"/>
                          <a:cs typeface="Courier New" panose="02070309020205020404" pitchFamily="49" charset="0"/>
                        </a:rPr>
                        <a:t>2017</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ourier New" panose="02070309020205020404" pitchFamily="49" charset="0"/>
                          <a:cs typeface="Courier New" panose="02070309020205020404" pitchFamily="49" charset="0"/>
                        </a:rPr>
                        <a:t>2018</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ourier New" panose="02070309020205020404" pitchFamily="49" charset="0"/>
                          <a:cs typeface="Courier New" panose="02070309020205020404" pitchFamily="49" charset="0"/>
                        </a:rPr>
                        <a:t>Diff</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ourier New" panose="02070309020205020404" pitchFamily="49" charset="0"/>
                          <a:cs typeface="Courier New" panose="02070309020205020404" pitchFamily="49" charset="0"/>
                        </a:rPr>
                        <a:t>PDiff</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9552292"/>
                  </a:ext>
                </a:extLst>
              </a:tr>
              <a:tr h="456784">
                <a:tc>
                  <a:txBody>
                    <a:bodyPr/>
                    <a:lstStyle/>
                    <a:p>
                      <a:pPr algn="ctr"/>
                      <a:r>
                        <a:rPr lang="en-US" sz="1200" b="1">
                          <a:latin typeface="Courier New" panose="02070309020205020404" pitchFamily="49" charset="0"/>
                          <a:cs typeface="Courier New" panose="02070309020205020404" pitchFamily="49" charset="0"/>
                        </a:rPr>
                        <a:t>Jon</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Ned</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4</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7</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8527543"/>
                  </a:ext>
                </a:extLst>
              </a:tr>
              <a:tr h="456784">
                <a:tc>
                  <a:txBody>
                    <a:bodyPr/>
                    <a:lstStyle/>
                    <a:p>
                      <a:pPr algn="ctr"/>
                      <a:r>
                        <a:rPr lang="en-US" sz="1200" b="1">
                          <a:latin typeface="Courier New" panose="02070309020205020404" pitchFamily="49" charset="0"/>
                          <a:cs typeface="Courier New" panose="02070309020205020404" pitchFamily="49" charset="0"/>
                        </a:rPr>
                        <a:t>Robb</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Ned</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6</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4</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6261604"/>
                  </a:ext>
                </a:extLst>
              </a:tr>
              <a:tr h="456784">
                <a:tc>
                  <a:txBody>
                    <a:bodyPr/>
                    <a:lstStyle/>
                    <a:p>
                      <a:pPr algn="ctr"/>
                      <a:r>
                        <a:rPr lang="en-US" sz="1200" b="1">
                          <a:latin typeface="Courier New" panose="02070309020205020404" pitchFamily="49" charset="0"/>
                          <a:cs typeface="Courier New" panose="02070309020205020404" pitchFamily="49" charset="0"/>
                        </a:rPr>
                        <a:t>Arya</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Ned</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6</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3630277"/>
                  </a:ext>
                </a:extLst>
              </a:tr>
              <a:tr h="456784">
                <a:tc>
                  <a:txBody>
                    <a:bodyPr/>
                    <a:lstStyle/>
                    <a:p>
                      <a:pPr algn="ctr"/>
                      <a:r>
                        <a:rPr lang="en-US" sz="1200" b="1">
                          <a:latin typeface="Courier New" panose="02070309020205020404" pitchFamily="49" charset="0"/>
                          <a:cs typeface="Courier New" panose="02070309020205020404" pitchFamily="49" charset="0"/>
                        </a:rPr>
                        <a:t>Sansa</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Ned</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6</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8</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7929098"/>
                  </a:ext>
                </a:extLst>
              </a:tr>
              <a:tr h="456784">
                <a:tc>
                  <a:txBody>
                    <a:bodyPr/>
                    <a:lstStyle/>
                    <a:p>
                      <a:pPr algn="ctr"/>
                      <a:r>
                        <a:rPr lang="en-US" sz="1200" b="1">
                          <a:latin typeface="Courier New" panose="02070309020205020404" pitchFamily="49" charset="0"/>
                          <a:cs typeface="Courier New" panose="02070309020205020404" pitchFamily="49" charset="0"/>
                        </a:rPr>
                        <a:t>Bran</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Ned</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10</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8</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7517497"/>
                  </a:ext>
                </a:extLst>
              </a:tr>
              <a:tr h="456784">
                <a:tc>
                  <a:txBody>
                    <a:bodyPr/>
                    <a:lstStyle/>
                    <a:p>
                      <a:pPr algn="ctr"/>
                      <a:r>
                        <a:rPr lang="en-GB" sz="1200" b="1" dirty="0">
                          <a:latin typeface="Courier New" panose="02070309020205020404" pitchFamily="49" charset="0"/>
                          <a:cs typeface="Courier New" panose="02070309020205020404" pitchFamily="49" charset="0"/>
                        </a:rPr>
                        <a:t>Theon</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err="1">
                          <a:latin typeface="Courier New" panose="02070309020205020404" pitchFamily="49" charset="0"/>
                          <a:cs typeface="Courier New" panose="02070309020205020404" pitchFamily="49" charset="0"/>
                        </a:rPr>
                        <a:t>Balon</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1</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-1</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-1</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5461890"/>
                  </a:ext>
                </a:extLst>
              </a:tr>
              <a:tr h="456784">
                <a:tc>
                  <a:txBody>
                    <a:bodyPr/>
                    <a:lstStyle/>
                    <a:p>
                      <a:pPr algn="ctr"/>
                      <a:r>
                        <a:rPr lang="en-GB" sz="1200" b="1" dirty="0">
                          <a:latin typeface="Courier New" panose="02070309020205020404" pitchFamily="49" charset="0"/>
                          <a:cs typeface="Courier New" panose="02070309020205020404" pitchFamily="49" charset="0"/>
                        </a:rPr>
                        <a:t>Yara</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err="1">
                          <a:latin typeface="Courier New" panose="02070309020205020404" pitchFamily="49" charset="0"/>
                          <a:cs typeface="Courier New" panose="02070309020205020404" pitchFamily="49" charset="0"/>
                        </a:rPr>
                        <a:t>Balon</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4</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1</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1</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0008257"/>
                  </a:ext>
                </a:extLst>
              </a:tr>
              <a:tr h="456784">
                <a:tc>
                  <a:txBody>
                    <a:bodyPr/>
                    <a:lstStyle/>
                    <a:p>
                      <a:pPr algn="ctr"/>
                      <a:r>
                        <a:rPr lang="en-GB" sz="1200" b="1" dirty="0">
                          <a:latin typeface="Courier New" panose="02070309020205020404" pitchFamily="49" charset="0"/>
                          <a:cs typeface="Courier New" panose="02070309020205020404" pitchFamily="49" charset="0"/>
                        </a:rPr>
                        <a:t>Cersei</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Tywin</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5</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5</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0</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0</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0207582"/>
                  </a:ext>
                </a:extLst>
              </a:tr>
              <a:tr h="456784">
                <a:tc>
                  <a:txBody>
                    <a:bodyPr/>
                    <a:lstStyle/>
                    <a:p>
                      <a:pPr algn="ctr"/>
                      <a:r>
                        <a:rPr lang="en-GB" sz="1200" b="1" dirty="0">
                          <a:latin typeface="Courier New" panose="02070309020205020404" pitchFamily="49" charset="0"/>
                          <a:cs typeface="Courier New" panose="02070309020205020404" pitchFamily="49" charset="0"/>
                        </a:rPr>
                        <a:t>Jaime</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Tywin</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1</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9423607"/>
                  </a:ext>
                </a:extLst>
              </a:tr>
              <a:tr h="456784">
                <a:tc>
                  <a:txBody>
                    <a:bodyPr/>
                    <a:lstStyle/>
                    <a:p>
                      <a:pPr algn="ctr"/>
                      <a:r>
                        <a:rPr lang="en-GB" sz="1200" b="1" dirty="0">
                          <a:latin typeface="Courier New" panose="02070309020205020404" pitchFamily="49" charset="0"/>
                          <a:cs typeface="Courier New" panose="02070309020205020404" pitchFamily="49" charset="0"/>
                        </a:rPr>
                        <a:t>Tyrion</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Tywin</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6</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8</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38946"/>
                  </a:ext>
                </a:extLst>
              </a:tr>
            </a:tbl>
          </a:graphicData>
        </a:graphic>
      </p:graphicFrame>
      <p:sp>
        <p:nvSpPr>
          <p:cNvPr id="6" name="TextBox 5">
            <a:extLst>
              <a:ext uri="{FF2B5EF4-FFF2-40B4-BE49-F238E27FC236}">
                <a16:creationId xmlns:a16="http://schemas.microsoft.com/office/drawing/2014/main" id="{024A6A8B-7F02-4005-B802-BBEBC20FD769}"/>
              </a:ext>
            </a:extLst>
          </p:cNvPr>
          <p:cNvSpPr txBox="1"/>
          <p:nvPr/>
        </p:nvSpPr>
        <p:spPr>
          <a:xfrm>
            <a:off x="335360" y="292297"/>
            <a:ext cx="5832648"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Permutation </a:t>
            </a:r>
            <a:r>
              <a:rPr lang="fr-CH" sz="3200" dirty="0" err="1">
                <a:solidFill>
                  <a:schemeClr val="tx2">
                    <a:lumMod val="75000"/>
                  </a:schemeClr>
                </a:solidFill>
                <a:latin typeface="Tw Cen MT" panose="020B0602020104020603" pitchFamily="34" charset="0"/>
              </a:rPr>
              <a:t>paired</a:t>
            </a:r>
            <a:r>
              <a:rPr lang="fr-CH" sz="3200" dirty="0">
                <a:solidFill>
                  <a:schemeClr val="tx2">
                    <a:lumMod val="75000"/>
                  </a:schemeClr>
                </a:solidFill>
                <a:latin typeface="Tw Cen MT" panose="020B0602020104020603" pitchFamily="34" charset="0"/>
              </a:rPr>
              <a:t> </a:t>
            </a:r>
            <a:r>
              <a:rPr lang="fr-CH" sz="3200" i="1" dirty="0">
                <a:solidFill>
                  <a:schemeClr val="tx2">
                    <a:lumMod val="75000"/>
                  </a:schemeClr>
                </a:solidFill>
                <a:latin typeface="Tw Cen MT" panose="020B0602020104020603" pitchFamily="34" charset="0"/>
              </a:rPr>
              <a:t>t</a:t>
            </a:r>
            <a:r>
              <a:rPr lang="fr-CH" sz="3200" dirty="0">
                <a:solidFill>
                  <a:schemeClr val="tx2">
                    <a:lumMod val="75000"/>
                  </a:schemeClr>
                </a:solidFill>
                <a:latin typeface="Tw Cen MT" panose="020B0602020104020603" pitchFamily="34" charset="0"/>
              </a:rPr>
              <a:t>-test</a:t>
            </a:r>
            <a:endParaRPr lang="en-GB" sz="3200" dirty="0">
              <a:solidFill>
                <a:schemeClr val="tx2">
                  <a:lumMod val="75000"/>
                </a:schemeClr>
              </a:solidFill>
              <a:latin typeface="Tw Cen MT" panose="020B0602020104020603" pitchFamily="34" charset="0"/>
            </a:endParaRPr>
          </a:p>
        </p:txBody>
      </p:sp>
      <p:sp>
        <p:nvSpPr>
          <p:cNvPr id="8" name="Oval 7">
            <a:extLst>
              <a:ext uri="{FF2B5EF4-FFF2-40B4-BE49-F238E27FC236}">
                <a16:creationId xmlns:a16="http://schemas.microsoft.com/office/drawing/2014/main" id="{0F71F8E4-4873-4717-9546-D7288CB66CA9}"/>
              </a:ext>
            </a:extLst>
          </p:cNvPr>
          <p:cNvSpPr/>
          <p:nvPr/>
        </p:nvSpPr>
        <p:spPr>
          <a:xfrm>
            <a:off x="8976319" y="1413331"/>
            <a:ext cx="216024" cy="2000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Oval 8">
            <a:extLst>
              <a:ext uri="{FF2B5EF4-FFF2-40B4-BE49-F238E27FC236}">
                <a16:creationId xmlns:a16="http://schemas.microsoft.com/office/drawing/2014/main" id="{18FD75CB-448A-46B2-87D4-05562E46B8C8}"/>
              </a:ext>
            </a:extLst>
          </p:cNvPr>
          <p:cNvSpPr/>
          <p:nvPr/>
        </p:nvSpPr>
        <p:spPr>
          <a:xfrm>
            <a:off x="9768407" y="1412776"/>
            <a:ext cx="216024" cy="2000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5" name="Connector: Curved 4">
            <a:extLst>
              <a:ext uri="{FF2B5EF4-FFF2-40B4-BE49-F238E27FC236}">
                <a16:creationId xmlns:a16="http://schemas.microsoft.com/office/drawing/2014/main" id="{E3690C2A-0998-424D-AC85-AD9991E099BB}"/>
              </a:ext>
            </a:extLst>
          </p:cNvPr>
          <p:cNvCxnSpPr>
            <a:stCxn id="8" idx="0"/>
            <a:endCxn id="9" idx="0"/>
          </p:cNvCxnSpPr>
          <p:nvPr/>
        </p:nvCxnSpPr>
        <p:spPr>
          <a:xfrm rot="5400000" flipH="1" flipV="1">
            <a:off x="9480098" y="1017010"/>
            <a:ext cx="555" cy="792088"/>
          </a:xfrm>
          <a:prstGeom prst="curvedConnector3">
            <a:avLst>
              <a:gd name="adj1" fmla="val 41289189"/>
            </a:avLst>
          </a:prstGeom>
          <a:ln w="28575">
            <a:solidFill>
              <a:srgbClr val="C0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770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5112568" cy="4925144"/>
          </a:xfrm>
        </p:spPr>
        <p:txBody>
          <a:bodyPr>
            <a:normAutofit lnSpcReduction="10000"/>
          </a:bodyPr>
          <a:lstStyle/>
          <a:p>
            <a:r>
              <a:rPr lang="en-US" sz="1600" dirty="0">
                <a:latin typeface="Calibri Light" panose="020F0302020204030204" pitchFamily="34" charset="0"/>
                <a:cs typeface="Calibri Light" panose="020F0302020204030204" pitchFamily="34" charset="0"/>
              </a:rPr>
              <a:t>This restriction allows a handy shortcut for generating permutations for a paired </a:t>
            </a:r>
            <a:r>
              <a:rPr lang="en-US" sz="1600" i="1" dirty="0">
                <a:latin typeface="Calibri Light" panose="020F0302020204030204" pitchFamily="34" charset="0"/>
                <a:cs typeface="Calibri Light" panose="020F0302020204030204" pitchFamily="34" charset="0"/>
              </a:rPr>
              <a:t>t</a:t>
            </a:r>
            <a:r>
              <a:rPr lang="en-US" sz="1600" dirty="0">
                <a:latin typeface="Calibri Light" panose="020F0302020204030204" pitchFamily="34" charset="0"/>
                <a:cs typeface="Calibri Light" panose="020F0302020204030204" pitchFamily="34" charset="0"/>
              </a:rPr>
              <a:t>-test.</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Rather than literally permuting across groups, we can simply calculate our difference score, and generate a permutation by </a:t>
            </a:r>
            <a:r>
              <a:rPr lang="en-US" sz="1600" dirty="0">
                <a:solidFill>
                  <a:srgbClr val="0070C0"/>
                </a:solidFill>
                <a:latin typeface="Calibri Light" panose="020F0302020204030204" pitchFamily="34" charset="0"/>
                <a:cs typeface="Calibri Light" panose="020F0302020204030204" pitchFamily="34" charset="0"/>
              </a:rPr>
              <a:t>randomly flipping the sign</a:t>
            </a:r>
            <a:r>
              <a:rPr lang="en-US" sz="1600" dirty="0">
                <a:latin typeface="Calibri Light" panose="020F0302020204030204" pitchFamily="34" charset="0"/>
                <a:cs typeface="Calibri Light" panose="020F0302020204030204" pitchFamily="34" charset="0"/>
              </a:rPr>
              <a:t> of the values (+ or −).</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In R, we can achieve this as follows:</a:t>
            </a:r>
          </a:p>
          <a:p>
            <a:endParaRPr lang="en-US" sz="1600" dirty="0">
              <a:latin typeface="Times New Roman" panose="02020603050405020304" pitchFamily="18" charset="0"/>
              <a:cs typeface="Times New Roman" panose="02020603050405020304" pitchFamily="18" charset="0"/>
            </a:endParaRPr>
          </a:p>
          <a:p>
            <a:pPr marL="0" indent="0">
              <a:buNone/>
            </a:pPr>
            <a:r>
              <a:rPr lang="en-US" sz="1200" dirty="0">
                <a:latin typeface="Courier New" panose="02070309020205020404" pitchFamily="49" charset="0"/>
                <a:cs typeface="Courier New" panose="02070309020205020404" pitchFamily="49" charset="0"/>
              </a:rPr>
              <a:t>	thrones &lt;- read.csv("thrones_phd.csv")</a:t>
            </a: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thrones$Diff</a:t>
            </a:r>
            <a:r>
              <a:rPr lang="en-US" sz="1200" dirty="0">
                <a:latin typeface="Courier New" panose="02070309020205020404" pitchFamily="49" charset="0"/>
                <a:cs typeface="Courier New" panose="02070309020205020404" pitchFamily="49" charset="0"/>
              </a:rPr>
              <a:t> &lt;- thrones$X2018-thrones$X2017</a:t>
            </a:r>
          </a:p>
          <a:p>
            <a:pPr marL="0" indent="0">
              <a:buNone/>
            </a:pPr>
            <a:endParaRPr lang="en-US" sz="1200" dirty="0">
              <a:latin typeface="Courier New" panose="02070309020205020404" pitchFamily="49" charset="0"/>
              <a:cs typeface="Courier New" panose="02070309020205020404" pitchFamily="49" charset="0"/>
            </a:endParaRP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set.seed</a:t>
            </a:r>
            <a:r>
              <a:rPr lang="en-US" sz="1200" dirty="0">
                <a:latin typeface="Courier New" panose="02070309020205020404" pitchFamily="49" charset="0"/>
                <a:cs typeface="Courier New" panose="02070309020205020404" pitchFamily="49" charset="0"/>
              </a:rPr>
              <a:t>(1027)</a:t>
            </a:r>
          </a:p>
          <a:p>
            <a:pPr marL="0" indent="0">
              <a:buNone/>
            </a:pPr>
            <a:r>
              <a:rPr lang="en-US" sz="1200" dirty="0">
                <a:latin typeface="Courier New" panose="02070309020205020404" pitchFamily="49" charset="0"/>
                <a:cs typeface="Courier New" panose="02070309020205020404" pitchFamily="49" charset="0"/>
              </a:rPr>
              <a:t>	flips &lt;- sample(</a:t>
            </a:r>
            <a:r>
              <a:rPr lang="en-US" sz="1200" b="1" dirty="0">
                <a:solidFill>
                  <a:srgbClr val="FF0000"/>
                </a:solidFill>
                <a:latin typeface="Courier New" panose="02070309020205020404" pitchFamily="49" charset="0"/>
                <a:cs typeface="Courier New" panose="02070309020205020404" pitchFamily="49" charset="0"/>
              </a:rPr>
              <a:t>c(-1,1)</a:t>
            </a:r>
            <a:r>
              <a:rPr lang="en-US" sz="1200" dirty="0">
                <a:latin typeface="Courier New" panose="02070309020205020404" pitchFamily="49" charset="0"/>
                <a:cs typeface="Courier New" panose="02070309020205020404" pitchFamily="49" charset="0"/>
              </a:rPr>
              <a:t>,size=</a:t>
            </a:r>
            <a:r>
              <a:rPr lang="en-US" sz="1200" dirty="0" err="1">
                <a:latin typeface="Courier New" panose="02070309020205020404" pitchFamily="49" charset="0"/>
                <a:cs typeface="Courier New" panose="02070309020205020404" pitchFamily="49" charset="0"/>
              </a:rPr>
              <a:t>nrow</a:t>
            </a:r>
            <a:r>
              <a:rPr lang="en-US" sz="1200" dirty="0">
                <a:latin typeface="Courier New" panose="02070309020205020404" pitchFamily="49" charset="0"/>
                <a:cs typeface="Courier New" panose="02070309020205020404" pitchFamily="49" charset="0"/>
              </a:rPr>
              <a:t>(thrones), 	  	  replace=TRUE)</a:t>
            </a: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thrones$Diff</a:t>
            </a:r>
            <a:r>
              <a:rPr lang="en-US" sz="1200" dirty="0">
                <a:latin typeface="Courier New" panose="02070309020205020404" pitchFamily="49" charset="0"/>
                <a:cs typeface="Courier New" panose="02070309020205020404" pitchFamily="49" charset="0"/>
              </a:rPr>
              <a:t>*flips</a:t>
            </a:r>
          </a:p>
          <a:p>
            <a:pPr marL="0" indent="0">
              <a:buNone/>
            </a:pPr>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Basically, we just sample </a:t>
            </a:r>
            <a:r>
              <a:rPr lang="en-US" sz="1600">
                <a:latin typeface="Calibri Light" panose="020F0302020204030204" pitchFamily="34" charset="0"/>
                <a:cs typeface="Calibri Light" panose="020F0302020204030204" pitchFamily="34" charset="0"/>
              </a:rPr>
              <a:t>a random vector </a:t>
            </a:r>
            <a:r>
              <a:rPr lang="en-US" sz="1600" dirty="0">
                <a:latin typeface="Calibri Light" panose="020F0302020204030204" pitchFamily="34" charset="0"/>
                <a:cs typeface="Calibri Light" panose="020F0302020204030204" pitchFamily="34" charset="0"/>
              </a:rPr>
              <a:t>of -1 and 1 values, and multiply it with our original difference score.</a:t>
            </a:r>
            <a:endParaRPr lang="fr-CH" sz="1600" dirty="0">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5832648"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Permutation </a:t>
            </a:r>
            <a:r>
              <a:rPr lang="fr-CH" sz="3200" dirty="0" err="1">
                <a:solidFill>
                  <a:schemeClr val="tx2">
                    <a:lumMod val="75000"/>
                  </a:schemeClr>
                </a:solidFill>
                <a:latin typeface="Tw Cen MT" panose="020B0602020104020603" pitchFamily="34" charset="0"/>
              </a:rPr>
              <a:t>paired</a:t>
            </a:r>
            <a:r>
              <a:rPr lang="fr-CH" sz="3200" dirty="0">
                <a:solidFill>
                  <a:schemeClr val="tx2">
                    <a:lumMod val="75000"/>
                  </a:schemeClr>
                </a:solidFill>
                <a:latin typeface="Tw Cen MT" panose="020B0602020104020603" pitchFamily="34" charset="0"/>
              </a:rPr>
              <a:t> </a:t>
            </a:r>
            <a:r>
              <a:rPr lang="fr-CH" sz="3200" i="1" dirty="0">
                <a:solidFill>
                  <a:schemeClr val="tx2">
                    <a:lumMod val="75000"/>
                  </a:schemeClr>
                </a:solidFill>
                <a:latin typeface="Tw Cen MT" panose="020B0602020104020603" pitchFamily="34" charset="0"/>
              </a:rPr>
              <a:t>t</a:t>
            </a:r>
            <a:r>
              <a:rPr lang="fr-CH" sz="3200" dirty="0">
                <a:solidFill>
                  <a:schemeClr val="tx2">
                    <a:lumMod val="75000"/>
                  </a:schemeClr>
                </a:solidFill>
                <a:latin typeface="Tw Cen MT" panose="020B0602020104020603" pitchFamily="34" charset="0"/>
              </a:rPr>
              <a:t>-test</a:t>
            </a:r>
            <a:endParaRPr lang="en-GB" sz="3200" dirty="0">
              <a:solidFill>
                <a:schemeClr val="tx2">
                  <a:lumMod val="75000"/>
                </a:schemeClr>
              </a:solidFill>
              <a:latin typeface="Tw Cen MT" panose="020B0602020104020603" pitchFamily="34" charset="0"/>
            </a:endParaRPr>
          </a:p>
        </p:txBody>
      </p:sp>
      <p:graphicFrame>
        <p:nvGraphicFramePr>
          <p:cNvPr id="2" name="Table 1">
            <a:extLst>
              <a:ext uri="{FF2B5EF4-FFF2-40B4-BE49-F238E27FC236}">
                <a16:creationId xmlns:a16="http://schemas.microsoft.com/office/drawing/2014/main" id="{C1F1B84E-731C-44B1-9DAB-F3C660F97BDD}"/>
              </a:ext>
            </a:extLst>
          </p:cNvPr>
          <p:cNvGraphicFramePr>
            <a:graphicFrameLocks noGrp="1"/>
          </p:cNvGraphicFramePr>
          <p:nvPr>
            <p:extLst>
              <p:ext uri="{D42A27DB-BD31-4B8C-83A1-F6EECF244321}">
                <p14:modId xmlns:p14="http://schemas.microsoft.com/office/powerpoint/2010/main" val="182235001"/>
              </p:ext>
            </p:extLst>
          </p:nvPr>
        </p:nvGraphicFramePr>
        <p:xfrm>
          <a:off x="6744071" y="1500720"/>
          <a:ext cx="5112569" cy="5024624"/>
        </p:xfrm>
        <a:graphic>
          <a:graphicData uri="http://schemas.openxmlformats.org/drawingml/2006/table">
            <a:tbl>
              <a:tblPr firstRow="1" bandRow="1">
                <a:tableStyleId>{5940675A-B579-460E-94D1-54222C63F5DA}</a:tableStyleId>
              </a:tblPr>
              <a:tblGrid>
                <a:gridCol w="1140654">
                  <a:extLst>
                    <a:ext uri="{9D8B030D-6E8A-4147-A177-3AD203B41FA5}">
                      <a16:colId xmlns:a16="http://schemas.microsoft.com/office/drawing/2014/main" val="3535433235"/>
                    </a:ext>
                  </a:extLst>
                </a:gridCol>
                <a:gridCol w="794383">
                  <a:extLst>
                    <a:ext uri="{9D8B030D-6E8A-4147-A177-3AD203B41FA5}">
                      <a16:colId xmlns:a16="http://schemas.microsoft.com/office/drawing/2014/main" val="4076266033"/>
                    </a:ext>
                  </a:extLst>
                </a:gridCol>
                <a:gridCol w="794383">
                  <a:extLst>
                    <a:ext uri="{9D8B030D-6E8A-4147-A177-3AD203B41FA5}">
                      <a16:colId xmlns:a16="http://schemas.microsoft.com/office/drawing/2014/main" val="1871969406"/>
                    </a:ext>
                  </a:extLst>
                </a:gridCol>
                <a:gridCol w="794383">
                  <a:extLst>
                    <a:ext uri="{9D8B030D-6E8A-4147-A177-3AD203B41FA5}">
                      <a16:colId xmlns:a16="http://schemas.microsoft.com/office/drawing/2014/main" val="4011463768"/>
                    </a:ext>
                  </a:extLst>
                </a:gridCol>
                <a:gridCol w="794383">
                  <a:extLst>
                    <a:ext uri="{9D8B030D-6E8A-4147-A177-3AD203B41FA5}">
                      <a16:colId xmlns:a16="http://schemas.microsoft.com/office/drawing/2014/main" val="3641426334"/>
                    </a:ext>
                  </a:extLst>
                </a:gridCol>
                <a:gridCol w="794383">
                  <a:extLst>
                    <a:ext uri="{9D8B030D-6E8A-4147-A177-3AD203B41FA5}">
                      <a16:colId xmlns:a16="http://schemas.microsoft.com/office/drawing/2014/main" val="3255171136"/>
                    </a:ext>
                  </a:extLst>
                </a:gridCol>
              </a:tblGrid>
              <a:tr h="456784">
                <a:tc>
                  <a:txBody>
                    <a:bodyPr/>
                    <a:lstStyle/>
                    <a:p>
                      <a:pPr algn="ctr"/>
                      <a:r>
                        <a:rPr lang="en-US" sz="1200" b="1" dirty="0">
                          <a:latin typeface="Courier New" panose="02070309020205020404" pitchFamily="49" charset="0"/>
                          <a:cs typeface="Courier New" panose="02070309020205020404" pitchFamily="49" charset="0"/>
                        </a:rPr>
                        <a:t>Student</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00" b="1" dirty="0">
                          <a:latin typeface="Courier New" panose="02070309020205020404" pitchFamily="49" charset="0"/>
                          <a:cs typeface="Courier New" panose="02070309020205020404" pitchFamily="49" charset="0"/>
                        </a:rPr>
                        <a:t>PI</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200" b="1" dirty="0">
                          <a:latin typeface="Courier New" panose="02070309020205020404" pitchFamily="49" charset="0"/>
                          <a:cs typeface="Courier New" panose="02070309020205020404" pitchFamily="49" charset="0"/>
                        </a:rPr>
                        <a:t>2017</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ourier New" panose="02070309020205020404" pitchFamily="49" charset="0"/>
                          <a:cs typeface="Courier New" panose="02070309020205020404" pitchFamily="49" charset="0"/>
                        </a:rPr>
                        <a:t>2018</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ourier New" panose="02070309020205020404" pitchFamily="49" charset="0"/>
                          <a:cs typeface="Courier New" panose="02070309020205020404" pitchFamily="49" charset="0"/>
                        </a:rPr>
                        <a:t>Diff</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ourier New" panose="02070309020205020404" pitchFamily="49" charset="0"/>
                          <a:cs typeface="Courier New" panose="02070309020205020404" pitchFamily="49" charset="0"/>
                        </a:rPr>
                        <a:t>PDiff</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49552292"/>
                  </a:ext>
                </a:extLst>
              </a:tr>
              <a:tr h="456784">
                <a:tc>
                  <a:txBody>
                    <a:bodyPr/>
                    <a:lstStyle/>
                    <a:p>
                      <a:pPr algn="ctr"/>
                      <a:r>
                        <a:rPr lang="en-US" sz="1200" b="1">
                          <a:latin typeface="Courier New" panose="02070309020205020404" pitchFamily="49" charset="0"/>
                          <a:cs typeface="Courier New" panose="02070309020205020404" pitchFamily="49" charset="0"/>
                        </a:rPr>
                        <a:t>Jon</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Ned</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4</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7</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b="1">
                          <a:solidFill>
                            <a:srgbClr val="FF0000"/>
                          </a:solidFill>
                          <a:latin typeface="Courier New" panose="02070309020205020404" pitchFamily="49" charset="0"/>
                          <a:cs typeface="Courier New" panose="02070309020205020404" pitchFamily="49" charset="0"/>
                        </a:rPr>
                        <a:t>+</a:t>
                      </a:r>
                      <a:r>
                        <a:rPr lang="en-GB" sz="120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778527543"/>
                  </a:ext>
                </a:extLst>
              </a:tr>
              <a:tr h="456784">
                <a:tc>
                  <a:txBody>
                    <a:bodyPr/>
                    <a:lstStyle/>
                    <a:p>
                      <a:pPr algn="ctr"/>
                      <a:r>
                        <a:rPr lang="en-US" sz="1200" b="1">
                          <a:latin typeface="Courier New" panose="02070309020205020404" pitchFamily="49" charset="0"/>
                          <a:cs typeface="Courier New" panose="02070309020205020404" pitchFamily="49" charset="0"/>
                        </a:rPr>
                        <a:t>Robb</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Ned</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6</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4</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b="1" dirty="0">
                          <a:solidFill>
                            <a:srgbClr val="FF0000"/>
                          </a:solidFill>
                          <a:latin typeface="Courier New" panose="02070309020205020404" pitchFamily="49" charset="0"/>
                          <a:cs typeface="Courier New" panose="02070309020205020404" pitchFamily="49" charset="0"/>
                        </a:rPr>
                        <a:t>-</a:t>
                      </a: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06261604"/>
                  </a:ext>
                </a:extLst>
              </a:tr>
              <a:tr h="456784">
                <a:tc>
                  <a:txBody>
                    <a:bodyPr/>
                    <a:lstStyle/>
                    <a:p>
                      <a:pPr algn="ctr"/>
                      <a:r>
                        <a:rPr lang="en-US" sz="1200" b="1">
                          <a:latin typeface="Courier New" panose="02070309020205020404" pitchFamily="49" charset="0"/>
                          <a:cs typeface="Courier New" panose="02070309020205020404" pitchFamily="49" charset="0"/>
                        </a:rPr>
                        <a:t>Arya</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Ned</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6</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b="1">
                          <a:solidFill>
                            <a:srgbClr val="FF0000"/>
                          </a:solidFill>
                          <a:latin typeface="Courier New" panose="02070309020205020404" pitchFamily="49" charset="0"/>
                          <a:cs typeface="Courier New" panose="02070309020205020404" pitchFamily="49" charset="0"/>
                        </a:rPr>
                        <a:t>+</a:t>
                      </a:r>
                      <a:r>
                        <a:rPr lang="en-GB" sz="120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243630277"/>
                  </a:ext>
                </a:extLst>
              </a:tr>
              <a:tr h="456784">
                <a:tc>
                  <a:txBody>
                    <a:bodyPr/>
                    <a:lstStyle/>
                    <a:p>
                      <a:pPr algn="ctr"/>
                      <a:r>
                        <a:rPr lang="en-US" sz="1200" b="1">
                          <a:latin typeface="Courier New" panose="02070309020205020404" pitchFamily="49" charset="0"/>
                          <a:cs typeface="Courier New" panose="02070309020205020404" pitchFamily="49" charset="0"/>
                        </a:rPr>
                        <a:t>Sansa</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Ned</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6</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8</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b="1">
                          <a:solidFill>
                            <a:srgbClr val="FF0000"/>
                          </a:solidFill>
                          <a:latin typeface="Courier New" panose="02070309020205020404" pitchFamily="49" charset="0"/>
                          <a:cs typeface="Courier New" panose="02070309020205020404" pitchFamily="49" charset="0"/>
                        </a:rPr>
                        <a:t>+</a:t>
                      </a:r>
                      <a:r>
                        <a:rPr lang="en-GB" sz="120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427929098"/>
                  </a:ext>
                </a:extLst>
              </a:tr>
              <a:tr h="456784">
                <a:tc>
                  <a:txBody>
                    <a:bodyPr/>
                    <a:lstStyle/>
                    <a:p>
                      <a:pPr algn="ctr"/>
                      <a:r>
                        <a:rPr lang="en-US" sz="1200" b="1">
                          <a:latin typeface="Courier New" panose="02070309020205020404" pitchFamily="49" charset="0"/>
                          <a:cs typeface="Courier New" panose="02070309020205020404" pitchFamily="49" charset="0"/>
                        </a:rPr>
                        <a:t>Bran</a:t>
                      </a:r>
                      <a:endParaRPr lang="en-CH" sz="120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Ned</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10</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8</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b="1" dirty="0">
                          <a:solidFill>
                            <a:srgbClr val="FF0000"/>
                          </a:solidFill>
                          <a:latin typeface="Courier New" panose="02070309020205020404" pitchFamily="49" charset="0"/>
                          <a:cs typeface="Courier New" panose="02070309020205020404" pitchFamily="49" charset="0"/>
                        </a:rPr>
                        <a:t>-</a:t>
                      </a: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897517497"/>
                  </a:ext>
                </a:extLst>
              </a:tr>
              <a:tr h="456784">
                <a:tc>
                  <a:txBody>
                    <a:bodyPr/>
                    <a:lstStyle/>
                    <a:p>
                      <a:pPr algn="ctr"/>
                      <a:r>
                        <a:rPr lang="en-GB" sz="1200" b="1" dirty="0">
                          <a:latin typeface="Courier New" panose="02070309020205020404" pitchFamily="49" charset="0"/>
                          <a:cs typeface="Courier New" panose="02070309020205020404" pitchFamily="49" charset="0"/>
                        </a:rPr>
                        <a:t>Theon</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err="1">
                          <a:latin typeface="Courier New" panose="02070309020205020404" pitchFamily="49" charset="0"/>
                          <a:cs typeface="Courier New" panose="02070309020205020404" pitchFamily="49" charset="0"/>
                        </a:rPr>
                        <a:t>Balon</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1</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-1</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b="1" dirty="0">
                          <a:solidFill>
                            <a:srgbClr val="FF0000"/>
                          </a:solidFill>
                          <a:latin typeface="Courier New" panose="02070309020205020404" pitchFamily="49" charset="0"/>
                          <a:cs typeface="Courier New" panose="02070309020205020404" pitchFamily="49" charset="0"/>
                        </a:rPr>
                        <a:t>-</a:t>
                      </a:r>
                      <a:r>
                        <a:rPr lang="en-GB" sz="1200" dirty="0">
                          <a:latin typeface="Courier New" panose="02070309020205020404" pitchFamily="49" charset="0"/>
                          <a:cs typeface="Courier New" panose="02070309020205020404" pitchFamily="49" charset="0"/>
                        </a:rPr>
                        <a:t>1</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865461890"/>
                  </a:ext>
                </a:extLst>
              </a:tr>
              <a:tr h="456784">
                <a:tc>
                  <a:txBody>
                    <a:bodyPr/>
                    <a:lstStyle/>
                    <a:p>
                      <a:pPr algn="ctr"/>
                      <a:r>
                        <a:rPr lang="en-GB" sz="1200" b="1" dirty="0">
                          <a:latin typeface="Courier New" panose="02070309020205020404" pitchFamily="49" charset="0"/>
                          <a:cs typeface="Courier New" panose="02070309020205020404" pitchFamily="49" charset="0"/>
                        </a:rPr>
                        <a:t>Yara</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err="1">
                          <a:latin typeface="Courier New" panose="02070309020205020404" pitchFamily="49" charset="0"/>
                          <a:cs typeface="Courier New" panose="02070309020205020404" pitchFamily="49" charset="0"/>
                        </a:rPr>
                        <a:t>Balon</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4</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1</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b="1">
                          <a:solidFill>
                            <a:srgbClr val="FF0000"/>
                          </a:solidFill>
                          <a:latin typeface="Courier New" panose="02070309020205020404" pitchFamily="49" charset="0"/>
                          <a:cs typeface="Courier New" panose="02070309020205020404" pitchFamily="49" charset="0"/>
                        </a:rPr>
                        <a:t>+</a:t>
                      </a:r>
                      <a:r>
                        <a:rPr lang="en-GB" sz="1200">
                          <a:latin typeface="Courier New" panose="02070309020205020404" pitchFamily="49" charset="0"/>
                          <a:cs typeface="Courier New" panose="02070309020205020404" pitchFamily="49" charset="0"/>
                        </a:rPr>
                        <a:t>1</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110008257"/>
                  </a:ext>
                </a:extLst>
              </a:tr>
              <a:tr h="456784">
                <a:tc>
                  <a:txBody>
                    <a:bodyPr/>
                    <a:lstStyle/>
                    <a:p>
                      <a:pPr algn="ctr"/>
                      <a:r>
                        <a:rPr lang="en-GB" sz="1200" b="1" dirty="0">
                          <a:latin typeface="Courier New" panose="02070309020205020404" pitchFamily="49" charset="0"/>
                          <a:cs typeface="Courier New" panose="02070309020205020404" pitchFamily="49" charset="0"/>
                        </a:rPr>
                        <a:t>Cersei</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Tywin</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5</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5</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0</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b="1">
                          <a:solidFill>
                            <a:srgbClr val="FF0000"/>
                          </a:solidFill>
                          <a:latin typeface="Courier New" panose="02070309020205020404" pitchFamily="49" charset="0"/>
                          <a:cs typeface="Courier New" panose="02070309020205020404" pitchFamily="49" charset="0"/>
                        </a:rPr>
                        <a:t>+</a:t>
                      </a:r>
                      <a:r>
                        <a:rPr lang="en-GB" sz="1200">
                          <a:latin typeface="Courier New" panose="02070309020205020404" pitchFamily="49" charset="0"/>
                          <a:cs typeface="Courier New" panose="02070309020205020404" pitchFamily="49" charset="0"/>
                        </a:rPr>
                        <a:t>0</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90207582"/>
                  </a:ext>
                </a:extLst>
              </a:tr>
              <a:tr h="456784">
                <a:tc>
                  <a:txBody>
                    <a:bodyPr/>
                    <a:lstStyle/>
                    <a:p>
                      <a:pPr algn="ctr"/>
                      <a:r>
                        <a:rPr lang="en-GB" sz="1200" b="1" dirty="0">
                          <a:latin typeface="Courier New" panose="02070309020205020404" pitchFamily="49" charset="0"/>
                          <a:cs typeface="Courier New" panose="02070309020205020404" pitchFamily="49" charset="0"/>
                        </a:rPr>
                        <a:t>Jaime</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Tywin</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3</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1</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200" b="1" dirty="0">
                          <a:solidFill>
                            <a:srgbClr val="FF0000"/>
                          </a:solidFill>
                          <a:latin typeface="Courier New" panose="02070309020205020404" pitchFamily="49" charset="0"/>
                          <a:cs typeface="Courier New" panose="02070309020205020404" pitchFamily="49" charset="0"/>
                        </a:rPr>
                        <a:t>-</a:t>
                      </a: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889423607"/>
                  </a:ext>
                </a:extLst>
              </a:tr>
              <a:tr h="456784">
                <a:tc>
                  <a:txBody>
                    <a:bodyPr/>
                    <a:lstStyle/>
                    <a:p>
                      <a:pPr algn="ctr"/>
                      <a:r>
                        <a:rPr lang="en-GB" sz="1200" b="1" dirty="0">
                          <a:latin typeface="Courier New" panose="02070309020205020404" pitchFamily="49" charset="0"/>
                          <a:cs typeface="Courier New" panose="02070309020205020404" pitchFamily="49" charset="0"/>
                        </a:rPr>
                        <a:t>Tyrion</a:t>
                      </a:r>
                      <a:endParaRPr lang="en-CH" sz="120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200" dirty="0">
                          <a:latin typeface="Courier New" panose="02070309020205020404" pitchFamily="49" charset="0"/>
                          <a:cs typeface="Courier New" panose="02070309020205020404" pitchFamily="49" charset="0"/>
                        </a:rPr>
                        <a:t>Tywin</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200" dirty="0">
                          <a:latin typeface="Courier New" panose="02070309020205020404" pitchFamily="49" charset="0"/>
                          <a:cs typeface="Courier New" panose="02070309020205020404" pitchFamily="49" charset="0"/>
                        </a:rPr>
                        <a:t>6</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8</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a:solidFill>
                            <a:srgbClr val="FF0000"/>
                          </a:solidFill>
                          <a:latin typeface="Courier New" panose="02070309020205020404" pitchFamily="49" charset="0"/>
                          <a:cs typeface="Courier New" panose="02070309020205020404" pitchFamily="49" charset="0"/>
                        </a:rPr>
                        <a:t>+</a:t>
                      </a:r>
                      <a:r>
                        <a:rPr lang="en-GB" sz="1200">
                          <a:latin typeface="Courier New" panose="02070309020205020404" pitchFamily="49" charset="0"/>
                          <a:cs typeface="Courier New" panose="02070309020205020404" pitchFamily="49" charset="0"/>
                        </a:rPr>
                        <a:t>2</a:t>
                      </a:r>
                      <a:endParaRPr lang="en-CH" sz="120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56638946"/>
                  </a:ext>
                </a:extLst>
              </a:tr>
            </a:tbl>
          </a:graphicData>
        </a:graphic>
      </p:graphicFrame>
      <p:cxnSp>
        <p:nvCxnSpPr>
          <p:cNvPr id="6" name="Straight Connector 5">
            <a:extLst>
              <a:ext uri="{FF2B5EF4-FFF2-40B4-BE49-F238E27FC236}">
                <a16:creationId xmlns:a16="http://schemas.microsoft.com/office/drawing/2014/main" id="{836B9BFE-9948-4296-B010-DF497B968490}"/>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8BD3FC7-00FE-4106-9954-CF96CC72756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4134573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F715B5-E74F-4E37-B07F-2BE52C2789D9}"/>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What</a:t>
            </a:r>
            <a:r>
              <a:rPr lang="fr-CH" sz="3200" dirty="0">
                <a:solidFill>
                  <a:schemeClr val="tx2">
                    <a:lumMod val="75000"/>
                  </a:schemeClr>
                </a:solidFill>
                <a:latin typeface="Tw Cen MT" panose="020B0602020104020603" pitchFamily="34" charset="0"/>
              </a:rPr>
              <a:t> do </a:t>
            </a:r>
            <a:r>
              <a:rPr lang="fr-CH" sz="3200" dirty="0" err="1">
                <a:solidFill>
                  <a:schemeClr val="tx2">
                    <a:lumMod val="75000"/>
                  </a:schemeClr>
                </a:solidFill>
                <a:latin typeface="Tw Cen MT" panose="020B0602020104020603" pitchFamily="34" charset="0"/>
              </a:rPr>
              <a:t>we</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mean</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with</a:t>
            </a:r>
            <a:r>
              <a:rPr lang="fr-CH" sz="3200" dirty="0">
                <a:solidFill>
                  <a:schemeClr val="tx2">
                    <a:lumMod val="75000"/>
                  </a:schemeClr>
                </a:solidFill>
                <a:latin typeface="Tw Cen MT" panose="020B0602020104020603" pitchFamily="34" charset="0"/>
              </a:rPr>
              <a:t> non-</a:t>
            </a:r>
            <a:r>
              <a:rPr lang="fr-CH" sz="3200" dirty="0" err="1">
                <a:solidFill>
                  <a:schemeClr val="tx2">
                    <a:lumMod val="75000"/>
                  </a:schemeClr>
                </a:solidFill>
                <a:latin typeface="Tw Cen MT" panose="020B0602020104020603" pitchFamily="34" charset="0"/>
              </a:rPr>
              <a:t>parametric</a:t>
            </a:r>
            <a:r>
              <a:rPr lang="fr-CH" sz="3200" dirty="0">
                <a:solidFill>
                  <a:schemeClr val="tx2">
                    <a:lumMod val="75000"/>
                  </a:schemeClr>
                </a:solidFill>
                <a:latin typeface="Tw Cen MT" panose="020B0602020104020603" pitchFamily="34" charset="0"/>
              </a:rPr>
              <a:t>?</a:t>
            </a:r>
            <a:endParaRPr lang="en-GB" sz="3200" dirty="0">
              <a:solidFill>
                <a:schemeClr val="tx2">
                  <a:lumMod val="75000"/>
                </a:schemeClr>
              </a:solidFill>
              <a:latin typeface="Tw Cen MT" panose="020B0602020104020603" pitchFamily="34" charset="0"/>
            </a:endParaRPr>
          </a:p>
        </p:txBody>
      </p:sp>
      <p:cxnSp>
        <p:nvCxnSpPr>
          <p:cNvPr id="8" name="Straight Connector 7">
            <a:extLst>
              <a:ext uri="{FF2B5EF4-FFF2-40B4-BE49-F238E27FC236}">
                <a16:creationId xmlns:a16="http://schemas.microsoft.com/office/drawing/2014/main" id="{AC8C0D40-058F-4D19-AE6F-015E5603B432}"/>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4D394BB-EDF4-47AA-B8B1-CD023D0EC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9300" y="1971666"/>
            <a:ext cx="8353400" cy="4576133"/>
          </a:xfrm>
          <a:prstGeom prst="rect">
            <a:avLst/>
          </a:prstGeom>
        </p:spPr>
      </p:pic>
      <p:sp>
        <p:nvSpPr>
          <p:cNvPr id="12" name="TextBox 11">
            <a:extLst>
              <a:ext uri="{FF2B5EF4-FFF2-40B4-BE49-F238E27FC236}">
                <a16:creationId xmlns:a16="http://schemas.microsoft.com/office/drawing/2014/main" id="{FE47278C-60C2-4366-9BA4-C036EFD397F7}"/>
              </a:ext>
            </a:extLst>
          </p:cNvPr>
          <p:cNvSpPr txBox="1"/>
          <p:nvPr/>
        </p:nvSpPr>
        <p:spPr>
          <a:xfrm>
            <a:off x="8256240" y="1554716"/>
            <a:ext cx="1550424" cy="338554"/>
          </a:xfrm>
          <a:prstGeom prst="rect">
            <a:avLst/>
          </a:prstGeom>
          <a:noFill/>
        </p:spPr>
        <p:txBody>
          <a:bodyPr wrap="none" rtlCol="0">
            <a:spAutoFit/>
          </a:bodyPr>
          <a:lstStyle/>
          <a:p>
            <a:pPr algn="ctr"/>
            <a:r>
              <a:rPr lang="en-GB" sz="1600" dirty="0">
                <a:solidFill>
                  <a:srgbClr val="0070C0"/>
                </a:solidFill>
                <a:latin typeface="Calibri Light" panose="020F0302020204030204" pitchFamily="34" charset="0"/>
                <a:cs typeface="Calibri Light" panose="020F0302020204030204" pitchFamily="34" charset="0"/>
              </a:rPr>
              <a:t>Residual density</a:t>
            </a:r>
          </a:p>
        </p:txBody>
      </p:sp>
      <p:sp>
        <p:nvSpPr>
          <p:cNvPr id="13" name="TextBox 12">
            <a:extLst>
              <a:ext uri="{FF2B5EF4-FFF2-40B4-BE49-F238E27FC236}">
                <a16:creationId xmlns:a16="http://schemas.microsoft.com/office/drawing/2014/main" id="{D7075AFF-B564-4B3F-8719-10DBD126AC23}"/>
              </a:ext>
            </a:extLst>
          </p:cNvPr>
          <p:cNvSpPr txBox="1"/>
          <p:nvPr/>
        </p:nvSpPr>
        <p:spPr>
          <a:xfrm>
            <a:off x="3158900" y="1554716"/>
            <a:ext cx="691215" cy="338554"/>
          </a:xfrm>
          <a:prstGeom prst="rect">
            <a:avLst/>
          </a:prstGeom>
          <a:noFill/>
        </p:spPr>
        <p:txBody>
          <a:bodyPr wrap="none" rtlCol="0">
            <a:spAutoFit/>
          </a:bodyPr>
          <a:lstStyle/>
          <a:p>
            <a:pPr algn="ctr"/>
            <a:r>
              <a:rPr lang="en-GB" sz="1600" dirty="0">
                <a:latin typeface="Calibri Light" panose="020F0302020204030204" pitchFamily="34" charset="0"/>
                <a:cs typeface="Calibri Light" panose="020F0302020204030204" pitchFamily="34" charset="0"/>
              </a:rPr>
              <a:t>Linear</a:t>
            </a:r>
          </a:p>
        </p:txBody>
      </p:sp>
      <p:sp>
        <p:nvSpPr>
          <p:cNvPr id="14" name="TextBox 13">
            <a:extLst>
              <a:ext uri="{FF2B5EF4-FFF2-40B4-BE49-F238E27FC236}">
                <a16:creationId xmlns:a16="http://schemas.microsoft.com/office/drawing/2014/main" id="{DFDF0801-EB31-4CD8-9440-8491478EA5FA}"/>
              </a:ext>
            </a:extLst>
          </p:cNvPr>
          <p:cNvSpPr txBox="1"/>
          <p:nvPr/>
        </p:nvSpPr>
        <p:spPr>
          <a:xfrm>
            <a:off x="5851027" y="1554716"/>
            <a:ext cx="779572" cy="338554"/>
          </a:xfrm>
          <a:prstGeom prst="rect">
            <a:avLst/>
          </a:prstGeom>
          <a:noFill/>
        </p:spPr>
        <p:txBody>
          <a:bodyPr wrap="none" rtlCol="0">
            <a:spAutoFit/>
          </a:bodyPr>
          <a:lstStyle/>
          <a:p>
            <a:pPr algn="ctr"/>
            <a:r>
              <a:rPr lang="en-GB" sz="1600">
                <a:latin typeface="Calibri Light" panose="020F0302020204030204" pitchFamily="34" charset="0"/>
                <a:cs typeface="Calibri Light" panose="020F0302020204030204" pitchFamily="34" charset="0"/>
              </a:rPr>
              <a:t>Lowess</a:t>
            </a:r>
            <a:endParaRPr lang="en-GB" sz="1600" dirty="0">
              <a:latin typeface="Calibri Light" panose="020F03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30501A77-2A54-4419-898E-657B156BDA63}"/>
              </a:ext>
            </a:extLst>
          </p:cNvPr>
          <p:cNvSpPr txBox="1"/>
          <p:nvPr/>
        </p:nvSpPr>
        <p:spPr>
          <a:xfrm rot="16200000">
            <a:off x="1339573" y="2748240"/>
            <a:ext cx="813043" cy="338554"/>
          </a:xfrm>
          <a:prstGeom prst="rect">
            <a:avLst/>
          </a:prstGeom>
          <a:noFill/>
        </p:spPr>
        <p:txBody>
          <a:bodyPr wrap="none" rtlCol="0">
            <a:spAutoFit/>
          </a:bodyPr>
          <a:lstStyle/>
          <a:p>
            <a:pPr algn="ctr"/>
            <a:r>
              <a:rPr lang="en-GB" sz="1600" dirty="0">
                <a:latin typeface="Calibri Light" panose="020F0302020204030204" pitchFamily="34" charset="0"/>
                <a:cs typeface="Calibri Light" panose="020F0302020204030204" pitchFamily="34" charset="0"/>
              </a:rPr>
              <a:t>Normal</a:t>
            </a:r>
          </a:p>
        </p:txBody>
      </p:sp>
      <p:sp>
        <p:nvSpPr>
          <p:cNvPr id="16" name="TextBox 15">
            <a:extLst>
              <a:ext uri="{FF2B5EF4-FFF2-40B4-BE49-F238E27FC236}">
                <a16:creationId xmlns:a16="http://schemas.microsoft.com/office/drawing/2014/main" id="{974753B3-47B1-482D-A00F-5C6C94A8D5F0}"/>
              </a:ext>
            </a:extLst>
          </p:cNvPr>
          <p:cNvSpPr txBox="1"/>
          <p:nvPr/>
        </p:nvSpPr>
        <p:spPr>
          <a:xfrm rot="16200000">
            <a:off x="1151220" y="5004648"/>
            <a:ext cx="1189749" cy="338554"/>
          </a:xfrm>
          <a:prstGeom prst="rect">
            <a:avLst/>
          </a:prstGeom>
          <a:noFill/>
        </p:spPr>
        <p:txBody>
          <a:bodyPr wrap="none" rtlCol="0">
            <a:spAutoFit/>
          </a:bodyPr>
          <a:lstStyle/>
          <a:p>
            <a:pPr algn="ctr"/>
            <a:r>
              <a:rPr lang="en-GB" sz="1600" dirty="0">
                <a:latin typeface="Calibri Light" panose="020F0302020204030204" pitchFamily="34" charset="0"/>
                <a:cs typeface="Calibri Light" panose="020F0302020204030204" pitchFamily="34" charset="0"/>
              </a:rPr>
              <a:t>Non-normal</a:t>
            </a:r>
          </a:p>
        </p:txBody>
      </p:sp>
      <p:sp>
        <p:nvSpPr>
          <p:cNvPr id="17" name="TextBox 16">
            <a:extLst>
              <a:ext uri="{FF2B5EF4-FFF2-40B4-BE49-F238E27FC236}">
                <a16:creationId xmlns:a16="http://schemas.microsoft.com/office/drawing/2014/main" id="{89F0E966-6BF9-4427-83B5-50A0069454D1}"/>
              </a:ext>
            </a:extLst>
          </p:cNvPr>
          <p:cNvSpPr txBox="1"/>
          <p:nvPr/>
        </p:nvSpPr>
        <p:spPr>
          <a:xfrm>
            <a:off x="3954257" y="1229444"/>
            <a:ext cx="1835374" cy="338554"/>
          </a:xfrm>
          <a:prstGeom prst="rect">
            <a:avLst/>
          </a:prstGeom>
          <a:noFill/>
        </p:spPr>
        <p:txBody>
          <a:bodyPr wrap="none" rtlCol="0">
            <a:spAutoFit/>
          </a:bodyPr>
          <a:lstStyle/>
          <a:p>
            <a:pPr algn="ctr"/>
            <a:r>
              <a:rPr lang="en-GB" sz="1600" b="1" dirty="0">
                <a:latin typeface="Calibri Light" panose="020F0302020204030204" pitchFamily="34" charset="0"/>
                <a:cs typeface="Calibri Light" panose="020F0302020204030204" pitchFamily="34" charset="0"/>
              </a:rPr>
              <a:t>Shape of association</a:t>
            </a:r>
          </a:p>
        </p:txBody>
      </p:sp>
      <p:sp>
        <p:nvSpPr>
          <p:cNvPr id="18" name="TextBox 17">
            <a:extLst>
              <a:ext uri="{FF2B5EF4-FFF2-40B4-BE49-F238E27FC236}">
                <a16:creationId xmlns:a16="http://schemas.microsoft.com/office/drawing/2014/main" id="{F7EF8E2D-D90C-4C9C-88F5-D8C09664B6D7}"/>
              </a:ext>
            </a:extLst>
          </p:cNvPr>
          <p:cNvSpPr txBox="1"/>
          <p:nvPr/>
        </p:nvSpPr>
        <p:spPr>
          <a:xfrm rot="16200000">
            <a:off x="362463" y="3838059"/>
            <a:ext cx="1868525" cy="338554"/>
          </a:xfrm>
          <a:prstGeom prst="rect">
            <a:avLst/>
          </a:prstGeom>
          <a:noFill/>
        </p:spPr>
        <p:txBody>
          <a:bodyPr wrap="none" rtlCol="0">
            <a:spAutoFit/>
          </a:bodyPr>
          <a:lstStyle/>
          <a:p>
            <a:pPr algn="ctr"/>
            <a:r>
              <a:rPr lang="en-GB" sz="1600" b="1" dirty="0">
                <a:latin typeface="Calibri Light" panose="020F0302020204030204" pitchFamily="34" charset="0"/>
                <a:cs typeface="Calibri Light" panose="020F0302020204030204" pitchFamily="34" charset="0"/>
              </a:rPr>
              <a:t>Shape of distribution</a:t>
            </a:r>
          </a:p>
        </p:txBody>
      </p:sp>
      <p:sp>
        <p:nvSpPr>
          <p:cNvPr id="2" name="Rectangle 1">
            <a:extLst>
              <a:ext uri="{FF2B5EF4-FFF2-40B4-BE49-F238E27FC236}">
                <a16:creationId xmlns:a16="http://schemas.microsoft.com/office/drawing/2014/main" id="{25973BA4-45BD-4460-AFCA-2BD809A629C7}"/>
              </a:ext>
            </a:extLst>
          </p:cNvPr>
          <p:cNvSpPr/>
          <p:nvPr/>
        </p:nvSpPr>
        <p:spPr>
          <a:xfrm>
            <a:off x="7536160" y="1395602"/>
            <a:ext cx="155531" cy="5040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latin typeface="Calibri Light" panose="020F0302020204030204" pitchFamily="34" charset="0"/>
              <a:cs typeface="Calibri Light" panose="020F0302020204030204" pitchFamily="34" charset="0"/>
            </a:endParaRPr>
          </a:p>
        </p:txBody>
      </p:sp>
      <p:sp>
        <p:nvSpPr>
          <p:cNvPr id="3" name="Rectangle 2">
            <a:extLst>
              <a:ext uri="{FF2B5EF4-FFF2-40B4-BE49-F238E27FC236}">
                <a16:creationId xmlns:a16="http://schemas.microsoft.com/office/drawing/2014/main" id="{FAEA98C7-7B03-4CAB-8ED4-D926B660A82F}"/>
              </a:ext>
            </a:extLst>
          </p:cNvPr>
          <p:cNvSpPr/>
          <p:nvPr/>
        </p:nvSpPr>
        <p:spPr>
          <a:xfrm>
            <a:off x="7608169" y="1554716"/>
            <a:ext cx="2806964" cy="4993081"/>
          </a:xfrm>
          <a:prstGeom prst="rect">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73863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lnSpcReduction="10000"/>
          </a:bodyPr>
          <a:lstStyle/>
          <a:p>
            <a:r>
              <a:rPr lang="en-US" sz="1600" dirty="0">
                <a:latin typeface="Calibri Light" panose="020F0302020204030204" pitchFamily="34" charset="0"/>
                <a:cs typeface="Calibri Light" panose="020F0302020204030204" pitchFamily="34" charset="0"/>
              </a:rPr>
              <a:t>Once again, we can choose to proceed with the </a:t>
            </a:r>
            <a:r>
              <a:rPr lang="en-US" sz="1600" dirty="0">
                <a:latin typeface="Courier New" panose="02070309020205020404" pitchFamily="49" charset="0"/>
                <a:cs typeface="Courier New" panose="02070309020205020404" pitchFamily="49" charset="0"/>
              </a:rPr>
              <a:t>DAAG</a:t>
            </a:r>
            <a:r>
              <a:rPr lang="en-US" sz="1600" dirty="0">
                <a:latin typeface="Calibri Light" panose="020F0302020204030204" pitchFamily="34" charset="0"/>
                <a:cs typeface="Calibri Light" panose="020F0302020204030204" pitchFamily="34" charset="0"/>
              </a:rPr>
              <a:t> package, and apply the </a:t>
            </a:r>
            <a:r>
              <a:rPr lang="en-GB" sz="1600" dirty="0" err="1">
                <a:latin typeface="Courier New" panose="02070309020205020404" pitchFamily="49" charset="0"/>
                <a:cs typeface="Courier New" panose="02070309020205020404" pitchFamily="49" charset="0"/>
              </a:rPr>
              <a:t>onet.permutation</a:t>
            </a:r>
            <a:r>
              <a:rPr lang="en-GB" sz="1600" dirty="0">
                <a:latin typeface="Calibri Light" panose="020F0302020204030204" pitchFamily="34" charset="0"/>
                <a:cs typeface="Calibri Light" panose="020F0302020204030204" pitchFamily="34" charset="0"/>
              </a:rPr>
              <a:t> function to our difference score:</a:t>
            </a:r>
          </a:p>
          <a:p>
            <a:pPr marL="0" indent="0">
              <a:buNone/>
            </a:pPr>
            <a:endParaRPr lang="en-GB" sz="1600" dirty="0">
              <a:latin typeface="Times New Roman" panose="02020603050405020304" pitchFamily="18" charset="0"/>
              <a:cs typeface="Times New Roman" panose="02020603050405020304" pitchFamily="18" charset="0"/>
            </a:endParaRPr>
          </a:p>
          <a:p>
            <a:pPr marL="0" indent="0">
              <a:buNone/>
            </a:pPr>
            <a:r>
              <a:rPr lang="en-GB" sz="1200" dirty="0">
                <a:latin typeface="Courier New" panose="02070309020205020404" pitchFamily="49" charset="0"/>
                <a:cs typeface="Courier New" panose="02070309020205020404" pitchFamily="49" charset="0"/>
              </a:rPr>
              <a:t>	</a:t>
            </a:r>
          </a:p>
          <a:p>
            <a:pPr marL="0" indent="0">
              <a:buNone/>
            </a:pP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onet.permutation</a:t>
            </a:r>
            <a:r>
              <a:rPr lang="en-GB" sz="1200" dirty="0">
                <a:latin typeface="Courier New" panose="02070309020205020404" pitchFamily="49" charset="0"/>
                <a:cs typeface="Courier New" panose="02070309020205020404" pitchFamily="49" charset="0"/>
              </a:rPr>
              <a:t>(</a:t>
            </a:r>
            <a:r>
              <a:rPr lang="en-GB" sz="1200" dirty="0" err="1">
                <a:latin typeface="Courier New" panose="02070309020205020404" pitchFamily="49" charset="0"/>
                <a:cs typeface="Courier New" panose="02070309020205020404" pitchFamily="49" charset="0"/>
              </a:rPr>
              <a:t>thrones$Diff</a:t>
            </a:r>
            <a:r>
              <a:rPr lang="en-GB" sz="1200" dirty="0">
                <a:latin typeface="Courier New" panose="02070309020205020404" pitchFamily="49" charset="0"/>
                <a:cs typeface="Courier New" panose="02070309020205020404" pitchFamily="49" charset="0"/>
              </a:rPr>
              <a:t>)</a:t>
            </a:r>
          </a:p>
          <a:p>
            <a:pPr marL="0" indent="0">
              <a:buNone/>
            </a:pPr>
            <a:r>
              <a:rPr lang="en-GB" sz="1200" dirty="0">
                <a:latin typeface="Courier New" panose="02070309020205020404" pitchFamily="49" charset="0"/>
                <a:cs typeface="Courier New" panose="02070309020205020404" pitchFamily="49" charset="0"/>
              </a:rPr>
              <a:t>	&gt; 0.158</a:t>
            </a:r>
          </a:p>
          <a:p>
            <a:pPr marL="0" indent="0">
              <a:buNone/>
            </a:pPr>
            <a:endParaRPr lang="en-GB" sz="1600" dirty="0">
              <a:latin typeface="Times New Roman" panose="02020603050405020304" pitchFamily="18" charset="0"/>
              <a:cs typeface="Times New Roman" panose="02020603050405020304" pitchFamily="18" charset="0"/>
            </a:endParaRPr>
          </a:p>
          <a:p>
            <a:pPr marL="0" indent="0">
              <a:buNone/>
            </a:pPr>
            <a:endParaRPr lang="en-GB" sz="1600" dirty="0">
              <a:latin typeface="Times New Roman" panose="02020603050405020304" pitchFamily="18" charset="0"/>
              <a:cs typeface="Times New Roman" panose="02020603050405020304" pitchFamily="18" charset="0"/>
            </a:endParaRPr>
          </a:p>
          <a:p>
            <a:pPr marL="0" indent="0">
              <a:buNone/>
            </a:pPr>
            <a:endParaRPr lang="en-GB" sz="1600" dirty="0">
              <a:latin typeface="Times New Roman" panose="02020603050405020304" pitchFamily="18" charset="0"/>
              <a:cs typeface="Times New Roman" panose="02020603050405020304" pitchFamily="18" charset="0"/>
            </a:endParaRPr>
          </a:p>
          <a:p>
            <a:r>
              <a:rPr lang="en-GB" sz="1600" dirty="0">
                <a:latin typeface="Calibri Light" panose="020F0302020204030204" pitchFamily="34" charset="0"/>
                <a:cs typeface="Calibri Light" panose="020F0302020204030204" pitchFamily="34" charset="0"/>
              </a:rPr>
              <a:t>Once again extremely minimal output (just </a:t>
            </a:r>
            <a:r>
              <a:rPr lang="en-GB" sz="1600">
                <a:latin typeface="Calibri Light" panose="020F0302020204030204" pitchFamily="34" charset="0"/>
                <a:cs typeface="Calibri Light" panose="020F0302020204030204" pitchFamily="34" charset="0"/>
              </a:rPr>
              <a:t>a p-value). However</a:t>
            </a:r>
            <a:r>
              <a:rPr lang="en-GB" sz="1600" dirty="0">
                <a:latin typeface="Calibri Light" panose="020F0302020204030204" pitchFamily="34" charset="0"/>
                <a:cs typeface="Calibri Light" panose="020F0302020204030204" pitchFamily="34" charset="0"/>
              </a:rPr>
              <a:t>, the function illustrates that, just like the parametric paired </a:t>
            </a:r>
            <a:r>
              <a:rPr lang="en-GB" sz="1600" i="1" dirty="0">
                <a:latin typeface="Calibri Light" panose="020F0302020204030204" pitchFamily="34" charset="0"/>
                <a:cs typeface="Calibri Light" panose="020F0302020204030204" pitchFamily="34" charset="0"/>
              </a:rPr>
              <a:t>t</a:t>
            </a:r>
            <a:r>
              <a:rPr lang="en-GB" sz="1600" dirty="0">
                <a:latin typeface="Calibri Light" panose="020F0302020204030204" pitchFamily="34" charset="0"/>
                <a:cs typeface="Calibri Light" panose="020F0302020204030204" pitchFamily="34" charset="0"/>
              </a:rPr>
              <a:t>-test, the permutation paired </a:t>
            </a:r>
            <a:r>
              <a:rPr lang="en-GB" sz="1600" i="1" dirty="0">
                <a:latin typeface="Calibri Light" panose="020F0302020204030204" pitchFamily="34" charset="0"/>
                <a:cs typeface="Calibri Light" panose="020F0302020204030204" pitchFamily="34" charset="0"/>
              </a:rPr>
              <a:t>t</a:t>
            </a:r>
            <a:r>
              <a:rPr lang="en-GB" sz="1600" dirty="0">
                <a:latin typeface="Calibri Light" panose="020F0302020204030204" pitchFamily="34" charset="0"/>
                <a:cs typeface="Calibri Light" panose="020F0302020204030204" pitchFamily="34" charset="0"/>
              </a:rPr>
              <a:t>-test is </a:t>
            </a:r>
            <a:r>
              <a:rPr lang="en-GB" sz="1600" dirty="0">
                <a:solidFill>
                  <a:srgbClr val="0070C0"/>
                </a:solidFill>
                <a:latin typeface="Calibri Light" panose="020F0302020204030204" pitchFamily="34" charset="0"/>
                <a:cs typeface="Calibri Light" panose="020F0302020204030204" pitchFamily="34" charset="0"/>
              </a:rPr>
              <a:t>actually a one-sample test on a difference score</a:t>
            </a:r>
            <a:r>
              <a:rPr lang="en-GB" sz="1600" dirty="0">
                <a:latin typeface="Calibri Light" panose="020F0302020204030204" pitchFamily="34" charset="0"/>
                <a:cs typeface="Calibri Light" panose="020F0302020204030204" pitchFamily="34" charset="0"/>
              </a:rPr>
              <a:t>. Hence, why the </a:t>
            </a:r>
            <a:r>
              <a:rPr lang="en-GB" sz="1600" dirty="0">
                <a:latin typeface="Courier New" panose="02070309020205020404" pitchFamily="49" charset="0"/>
                <a:cs typeface="Courier New" panose="02070309020205020404" pitchFamily="49" charset="0"/>
              </a:rPr>
              <a:t>DAAG</a:t>
            </a:r>
            <a:r>
              <a:rPr lang="en-GB" sz="1600" dirty="0">
                <a:latin typeface="Calibri Light" panose="020F0302020204030204" pitchFamily="34" charset="0"/>
                <a:cs typeface="Calibri Light" panose="020F0302020204030204" pitchFamily="34" charset="0"/>
              </a:rPr>
              <a:t> function is called </a:t>
            </a:r>
            <a:r>
              <a:rPr lang="en-GB" sz="1600" dirty="0" err="1">
                <a:latin typeface="Courier New" panose="02070309020205020404" pitchFamily="49" charset="0"/>
                <a:cs typeface="Courier New" panose="02070309020205020404" pitchFamily="49" charset="0"/>
              </a:rPr>
              <a:t>onet.permutation</a:t>
            </a:r>
            <a:r>
              <a:rPr lang="en-GB" sz="1600" dirty="0">
                <a:latin typeface="Calibri Light" panose="020F0302020204030204" pitchFamily="34" charset="0"/>
                <a:cs typeface="Calibri Light" panose="020F0302020204030204" pitchFamily="34" charset="0"/>
              </a:rPr>
              <a:t>.</a:t>
            </a:r>
          </a:p>
          <a:p>
            <a:endParaRPr lang="en-GB" sz="16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In other words, the principle of random sign flips for generating permutations extends to the one-sample case. Given data </a:t>
            </a:r>
            <a:r>
              <a:rPr lang="en-GB" sz="1600" i="1" dirty="0">
                <a:latin typeface="Calibri Light" panose="020F0302020204030204" pitchFamily="34" charset="0"/>
                <a:cs typeface="Calibri Light" panose="020F0302020204030204" pitchFamily="34" charset="0"/>
              </a:rPr>
              <a:t>X</a:t>
            </a:r>
            <a:r>
              <a:rPr lang="en-GB" sz="1600" dirty="0">
                <a:latin typeface="Calibri Light" panose="020F0302020204030204" pitchFamily="34" charset="0"/>
                <a:cs typeface="Calibri Light" panose="020F0302020204030204" pitchFamily="34" charset="0"/>
              </a:rPr>
              <a:t>, and a null hypothesis value for a statistic, e.g., </a:t>
            </a:r>
            <a:r>
              <a:rPr lang="el-GR" sz="1600" dirty="0">
                <a:latin typeface="Calibri Light" panose="020F0302020204030204" pitchFamily="34" charset="0"/>
                <a:cs typeface="Calibri Light" panose="020F0302020204030204" pitchFamily="34" charset="0"/>
              </a:rPr>
              <a:t>μ</a:t>
            </a:r>
            <a:r>
              <a:rPr lang="en-GB" sz="1600" baseline="-25000" dirty="0">
                <a:latin typeface="Calibri Light" panose="020F0302020204030204" pitchFamily="34" charset="0"/>
                <a:cs typeface="Calibri Light" panose="020F0302020204030204" pitchFamily="34" charset="0"/>
              </a:rPr>
              <a:t>0</a:t>
            </a:r>
            <a:r>
              <a:rPr lang="en-GB" sz="1600" dirty="0">
                <a:latin typeface="Calibri Light" panose="020F0302020204030204" pitchFamily="34" charset="0"/>
                <a:cs typeface="Calibri Light" panose="020F0302020204030204" pitchFamily="34" charset="0"/>
              </a:rPr>
              <a:t> = 10, a permutation one-sample </a:t>
            </a:r>
            <a:r>
              <a:rPr lang="en-GB" sz="1600" i="1" dirty="0">
                <a:latin typeface="Calibri Light" panose="020F0302020204030204" pitchFamily="34" charset="0"/>
                <a:cs typeface="Calibri Light" panose="020F0302020204030204" pitchFamily="34" charset="0"/>
              </a:rPr>
              <a:t>t</a:t>
            </a:r>
            <a:r>
              <a:rPr lang="en-GB" sz="1600" dirty="0">
                <a:latin typeface="Calibri Light" panose="020F0302020204030204" pitchFamily="34" charset="0"/>
                <a:cs typeface="Calibri Light" panose="020F0302020204030204" pitchFamily="34" charset="0"/>
              </a:rPr>
              <a:t>-test would proceed as follows:</a:t>
            </a:r>
          </a:p>
          <a:p>
            <a:endParaRPr lang="en-GB" sz="1600" dirty="0">
              <a:latin typeface="Calibri Light" panose="020F0302020204030204" pitchFamily="34" charset="0"/>
              <a:cs typeface="Calibri Light" panose="020F0302020204030204" pitchFamily="34" charset="0"/>
            </a:endParaRPr>
          </a:p>
          <a:p>
            <a:pPr lvl="1"/>
            <a:r>
              <a:rPr lang="en-GB" sz="1400" dirty="0">
                <a:latin typeface="Calibri Light" panose="020F0302020204030204" pitchFamily="34" charset="0"/>
                <a:cs typeface="Calibri Light" panose="020F0302020204030204" pitchFamily="34" charset="0"/>
              </a:rPr>
              <a:t>Create a difference score by calculating X − 10</a:t>
            </a:r>
          </a:p>
          <a:p>
            <a:pPr lvl="1"/>
            <a:r>
              <a:rPr lang="en-GB" sz="1400" dirty="0">
                <a:latin typeface="Calibri Light" panose="020F0302020204030204" pitchFamily="34" charset="0"/>
                <a:cs typeface="Calibri Light" panose="020F0302020204030204" pitchFamily="34" charset="0"/>
              </a:rPr>
              <a:t>Enter the difference score into a permutation test with random sign flipping (e.g., </a:t>
            </a:r>
            <a:r>
              <a:rPr lang="en-GB" sz="1400" dirty="0" err="1">
                <a:latin typeface="Calibri Light" panose="020F0302020204030204" pitchFamily="34" charset="0"/>
                <a:cs typeface="Calibri Light" panose="020F0302020204030204" pitchFamily="34" charset="0"/>
              </a:rPr>
              <a:t>onet.permutation</a:t>
            </a:r>
            <a:r>
              <a:rPr lang="en-GB" sz="1400" dirty="0">
                <a:latin typeface="Calibri Light" panose="020F0302020204030204" pitchFamily="34" charset="0"/>
                <a:cs typeface="Calibri Light" panose="020F0302020204030204" pitchFamily="34" charset="0"/>
              </a:rPr>
              <a:t>)</a:t>
            </a:r>
            <a:endParaRPr lang="fr-CH" sz="1400" dirty="0">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081120"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Permutation one-</a:t>
            </a:r>
            <a:r>
              <a:rPr lang="fr-CH" sz="3200" dirty="0" err="1">
                <a:solidFill>
                  <a:schemeClr val="tx2">
                    <a:lumMod val="75000"/>
                  </a:schemeClr>
                </a:solidFill>
                <a:latin typeface="Tw Cen MT" panose="020B0602020104020603" pitchFamily="34" charset="0"/>
              </a:rPr>
              <a:t>sample</a:t>
            </a:r>
            <a:r>
              <a:rPr lang="fr-CH" sz="3200" dirty="0">
                <a:solidFill>
                  <a:schemeClr val="tx2">
                    <a:lumMod val="75000"/>
                  </a:schemeClr>
                </a:solidFill>
                <a:latin typeface="Tw Cen MT" panose="020B0602020104020603" pitchFamily="34" charset="0"/>
              </a:rPr>
              <a:t> </a:t>
            </a:r>
            <a:r>
              <a:rPr lang="fr-CH" sz="3200" i="1" dirty="0">
                <a:solidFill>
                  <a:schemeClr val="tx2">
                    <a:lumMod val="75000"/>
                  </a:schemeClr>
                </a:solidFill>
                <a:latin typeface="Tw Cen MT" panose="020B0602020104020603" pitchFamily="34" charset="0"/>
              </a:rPr>
              <a:t>t</a:t>
            </a:r>
            <a:r>
              <a:rPr lang="fr-CH" sz="3200" dirty="0">
                <a:solidFill>
                  <a:schemeClr val="tx2">
                    <a:lumMod val="75000"/>
                  </a:schemeClr>
                </a:solidFill>
                <a:latin typeface="Tw Cen MT" panose="020B0602020104020603" pitchFamily="34" charset="0"/>
              </a:rPr>
              <a:t>-test</a:t>
            </a:r>
            <a:endParaRPr lang="en-GB" sz="3200" dirty="0">
              <a:solidFill>
                <a:schemeClr val="tx2">
                  <a:lumMod val="75000"/>
                </a:schemeClr>
              </a:solidFill>
              <a:latin typeface="Tw Cen MT" panose="020B0602020104020603" pitchFamily="34" charset="0"/>
            </a:endParaRPr>
          </a:p>
        </p:txBody>
      </p:sp>
      <p:cxnSp>
        <p:nvCxnSpPr>
          <p:cNvPr id="5" name="Straight Connector 4">
            <a:extLst>
              <a:ext uri="{FF2B5EF4-FFF2-40B4-BE49-F238E27FC236}">
                <a16:creationId xmlns:a16="http://schemas.microsoft.com/office/drawing/2014/main" id="{0EF8F8C9-7E59-4EE7-9708-C461B3A4C12D}"/>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BFBD440-7E2E-4621-9F47-44506679F8B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
        <p:nvSpPr>
          <p:cNvPr id="2" name="Rectangle 1">
            <a:extLst>
              <a:ext uri="{FF2B5EF4-FFF2-40B4-BE49-F238E27FC236}">
                <a16:creationId xmlns:a16="http://schemas.microsoft.com/office/drawing/2014/main" id="{F57D73D8-5A27-4EC1-8247-46AC8CFF8BC2}"/>
              </a:ext>
            </a:extLst>
          </p:cNvPr>
          <p:cNvSpPr/>
          <p:nvPr/>
        </p:nvSpPr>
        <p:spPr>
          <a:xfrm>
            <a:off x="5375920" y="2321004"/>
            <a:ext cx="4848200" cy="1107996"/>
          </a:xfrm>
          <a:prstGeom prst="rect">
            <a:avLst/>
          </a:prstGeom>
          <a:ln>
            <a:solidFill>
              <a:schemeClr val="tx1">
                <a:lumMod val="50000"/>
                <a:lumOff val="50000"/>
              </a:schemeClr>
            </a:solidFill>
            <a:prstDash val="sysDot"/>
          </a:ln>
        </p:spPr>
        <p:txBody>
          <a:bodyPr wrap="square">
            <a:spAutoFit/>
          </a:bodyPr>
          <a:lstStyle/>
          <a:p>
            <a:r>
              <a:rPr lang="en-GB" sz="1100" dirty="0" err="1">
                <a:latin typeface="Courier New" panose="02070309020205020404" pitchFamily="49" charset="0"/>
                <a:cs typeface="Courier New" panose="02070309020205020404" pitchFamily="49" charset="0"/>
              </a:rPr>
              <a:t>t.test</a:t>
            </a:r>
            <a:r>
              <a:rPr lang="en-GB" sz="1100" dirty="0">
                <a:latin typeface="Courier New" panose="02070309020205020404" pitchFamily="49" charset="0"/>
                <a:cs typeface="Courier New" panose="02070309020205020404" pitchFamily="49" charset="0"/>
              </a:rPr>
              <a:t>(thrones$X2017,thrones$X2018,paired=TRUE)</a:t>
            </a:r>
          </a:p>
          <a:p>
            <a:endParaRPr lang="en-GB" sz="1100" dirty="0">
              <a:latin typeface="Courier New" panose="02070309020205020404" pitchFamily="49" charset="0"/>
              <a:cs typeface="Courier New" panose="02070309020205020404" pitchFamily="49" charset="0"/>
            </a:endParaRPr>
          </a:p>
          <a:p>
            <a:r>
              <a:rPr lang="en-GB" sz="1100" dirty="0">
                <a:latin typeface="Courier New" panose="02070309020205020404" pitchFamily="49" charset="0"/>
                <a:cs typeface="Courier New" panose="02070309020205020404" pitchFamily="49" charset="0"/>
              </a:rPr>
              <a:t>&gt; Paired t-test</a:t>
            </a:r>
          </a:p>
          <a:p>
            <a:r>
              <a:rPr lang="en-GB" sz="1100" dirty="0">
                <a:latin typeface="Courier New" panose="02070309020205020404" pitchFamily="49" charset="0"/>
                <a:cs typeface="Courier New" panose="02070309020205020404" pitchFamily="49" charset="0"/>
              </a:rPr>
              <a:t>&gt; t = -1.7321, df = 9, </a:t>
            </a:r>
            <a:r>
              <a:rPr lang="en-GB" sz="1100" b="1" dirty="0">
                <a:solidFill>
                  <a:srgbClr val="FF0000"/>
                </a:solidFill>
                <a:latin typeface="Courier New" panose="02070309020205020404" pitchFamily="49" charset="0"/>
                <a:cs typeface="Courier New" panose="02070309020205020404" pitchFamily="49" charset="0"/>
              </a:rPr>
              <a:t>p-value = 0.1173</a:t>
            </a:r>
          </a:p>
          <a:p>
            <a:r>
              <a:rPr lang="en-GB" sz="1100" dirty="0">
                <a:latin typeface="Courier New" panose="02070309020205020404" pitchFamily="49" charset="0"/>
                <a:cs typeface="Courier New" panose="02070309020205020404" pitchFamily="49" charset="0"/>
              </a:rPr>
              <a:t>&gt; mean of the differences </a:t>
            </a:r>
          </a:p>
          <a:p>
            <a:r>
              <a:rPr lang="en-GB" sz="1100" dirty="0">
                <a:latin typeface="Courier New" panose="02070309020205020404" pitchFamily="49" charset="0"/>
                <a:cs typeface="Courier New" panose="02070309020205020404" pitchFamily="49" charset="0"/>
              </a:rPr>
              <a:t>&gt;                      -1</a:t>
            </a:r>
          </a:p>
        </p:txBody>
      </p:sp>
    </p:spTree>
    <p:extLst>
      <p:ext uri="{BB962C8B-B14F-4D97-AF65-F5344CB8AC3E}">
        <p14:creationId xmlns:p14="http://schemas.microsoft.com/office/powerpoint/2010/main" val="3030238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51</a:t>
            </a:fld>
            <a:endParaRPr lang="en-GB"/>
          </a:p>
        </p:txBody>
      </p:sp>
      <p:pic>
        <p:nvPicPr>
          <p:cNvPr id="8" name="Picture 7">
            <a:extLst>
              <a:ext uri="{FF2B5EF4-FFF2-40B4-BE49-F238E27FC236}">
                <a16:creationId xmlns:a16="http://schemas.microsoft.com/office/drawing/2014/main" id="{E3307D38-C66E-F827-A027-397EFD7B5A4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3637" y="1137320"/>
            <a:ext cx="4896544" cy="4896544"/>
          </a:xfrm>
          <a:prstGeom prst="rect">
            <a:avLst/>
          </a:prstGeom>
        </p:spPr>
      </p:pic>
      <p:sp>
        <p:nvSpPr>
          <p:cNvPr id="9" name="TextBox 8">
            <a:extLst>
              <a:ext uri="{FF2B5EF4-FFF2-40B4-BE49-F238E27FC236}">
                <a16:creationId xmlns:a16="http://schemas.microsoft.com/office/drawing/2014/main" id="{2FA062F5-3CF3-DDA6-2F80-FA38610712B1}"/>
              </a:ext>
            </a:extLst>
          </p:cNvPr>
          <p:cNvSpPr txBox="1"/>
          <p:nvPr/>
        </p:nvSpPr>
        <p:spPr>
          <a:xfrm>
            <a:off x="2062986" y="548680"/>
            <a:ext cx="2957862" cy="400110"/>
          </a:xfrm>
          <a:prstGeom prst="rect">
            <a:avLst/>
          </a:prstGeom>
          <a:noFill/>
        </p:spPr>
        <p:txBody>
          <a:bodyPr wrap="none" rtlCol="0">
            <a:spAutoFit/>
          </a:bodyPr>
          <a:lstStyle/>
          <a:p>
            <a:pPr algn="ctr"/>
            <a:r>
              <a:rPr lang="en-US" sz="2000" b="1">
                <a:solidFill>
                  <a:schemeClr val="accent1">
                    <a:lumMod val="75000"/>
                  </a:schemeClr>
                </a:solidFill>
                <a:latin typeface="Century Gothic" panose="020B0502020202020204" pitchFamily="34" charset="0"/>
                <a:ea typeface="Verdana" panose="020B0604030504040204" pitchFamily="34" charset="0"/>
                <a:cs typeface="Calibri Light" panose="020F0302020204030204" pitchFamily="34" charset="0"/>
              </a:rPr>
              <a:t>Exact permutation test</a:t>
            </a:r>
            <a:endParaRPr lang="en-GB" sz="2000" b="1">
              <a:solidFill>
                <a:schemeClr val="accent1">
                  <a:lumMod val="75000"/>
                </a:schemeClr>
              </a:solidFill>
              <a:latin typeface="Century Gothic" panose="020B0502020202020204" pitchFamily="34" charset="0"/>
              <a:ea typeface="Verdana" panose="020B0604030504040204" pitchFamily="34" charset="0"/>
              <a:cs typeface="Calibri Light" panose="020F0302020204030204" pitchFamily="34" charset="0"/>
            </a:endParaRPr>
          </a:p>
        </p:txBody>
      </p:sp>
      <p:pic>
        <p:nvPicPr>
          <p:cNvPr id="2" name="Picture 1">
            <a:extLst>
              <a:ext uri="{FF2B5EF4-FFF2-40B4-BE49-F238E27FC236}">
                <a16:creationId xmlns:a16="http://schemas.microsoft.com/office/drawing/2014/main" id="{600CCA6F-F1E3-847E-27D1-5823CCE9FC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89328" y="1124744"/>
            <a:ext cx="4896544" cy="4896544"/>
          </a:xfrm>
          <a:prstGeom prst="rect">
            <a:avLst/>
          </a:prstGeom>
        </p:spPr>
      </p:pic>
      <p:sp>
        <p:nvSpPr>
          <p:cNvPr id="3" name="TextBox 2">
            <a:extLst>
              <a:ext uri="{FF2B5EF4-FFF2-40B4-BE49-F238E27FC236}">
                <a16:creationId xmlns:a16="http://schemas.microsoft.com/office/drawing/2014/main" id="{2493461E-8F20-87EB-EE81-2BAC440CA134}"/>
              </a:ext>
            </a:extLst>
          </p:cNvPr>
          <p:cNvSpPr txBox="1"/>
          <p:nvPr/>
        </p:nvSpPr>
        <p:spPr>
          <a:xfrm>
            <a:off x="6787400" y="548680"/>
            <a:ext cx="3900427" cy="400110"/>
          </a:xfrm>
          <a:prstGeom prst="rect">
            <a:avLst/>
          </a:prstGeom>
          <a:noFill/>
        </p:spPr>
        <p:txBody>
          <a:bodyPr wrap="none" rtlCol="0">
            <a:spAutoFit/>
          </a:bodyPr>
          <a:lstStyle/>
          <a:p>
            <a:pPr algn="ctr"/>
            <a:r>
              <a:rPr lang="en-US" sz="2000" b="1">
                <a:solidFill>
                  <a:schemeClr val="accent1">
                    <a:lumMod val="75000"/>
                  </a:schemeClr>
                </a:solidFill>
                <a:latin typeface="Century Gothic" panose="020B0502020202020204" pitchFamily="34" charset="0"/>
                <a:ea typeface="Verdana" panose="020B0604030504040204" pitchFamily="34" charset="0"/>
                <a:cs typeface="Calibri Light" panose="020F0302020204030204" pitchFamily="34" charset="0"/>
              </a:rPr>
              <a:t>Approximate permutation test</a:t>
            </a:r>
            <a:endParaRPr lang="en-GB" sz="2000" b="1">
              <a:solidFill>
                <a:schemeClr val="accent1">
                  <a:lumMod val="75000"/>
                </a:schemeClr>
              </a:solidFill>
              <a:latin typeface="Century Gothic" panose="020B0502020202020204" pitchFamily="34" charset="0"/>
              <a:ea typeface="Verdana" panose="020B0604030504040204" pitchFamily="34" charset="0"/>
              <a:cs typeface="Calibri Light" panose="020F0302020204030204" pitchFamily="34" charset="0"/>
            </a:endParaRPr>
          </a:p>
        </p:txBody>
      </p:sp>
    </p:spTree>
    <p:extLst>
      <p:ext uri="{BB962C8B-B14F-4D97-AF65-F5344CB8AC3E}">
        <p14:creationId xmlns:p14="http://schemas.microsoft.com/office/powerpoint/2010/main" val="12178284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492" y="3121804"/>
            <a:ext cx="9145017" cy="523220"/>
          </a:xfrm>
          <a:prstGeom prst="rect">
            <a:avLst/>
          </a:prstGeom>
          <a:noFill/>
        </p:spPr>
        <p:txBody>
          <a:bodyPr wrap="square" rtlCol="0">
            <a:spAutoFit/>
          </a:bodyPr>
          <a:lstStyle/>
          <a:p>
            <a:pPr algn="ctr"/>
            <a:r>
              <a:rPr lang="fr-CH" sz="2800" b="1" dirty="0">
                <a:solidFill>
                  <a:schemeClr val="tx2">
                    <a:lumMod val="75000"/>
                  </a:schemeClr>
                </a:solidFill>
                <a:latin typeface="Tw Cen MT" panose="020B0602020104020603" pitchFamily="34" charset="0"/>
              </a:rPr>
              <a:t>4. Permutation tests</a:t>
            </a:r>
            <a:endParaRPr lang="en-GB" sz="2800" b="1" dirty="0">
              <a:solidFill>
                <a:schemeClr val="tx2">
                  <a:lumMod val="75000"/>
                </a:schemeClr>
              </a:solidFill>
              <a:latin typeface="Tw Cen MT" panose="020B0602020104020603" pitchFamily="34" charset="0"/>
            </a:endParaRPr>
          </a:p>
        </p:txBody>
      </p:sp>
      <p:cxnSp>
        <p:nvCxnSpPr>
          <p:cNvPr id="6" name="Straight Connector 5"/>
          <p:cNvCxnSpPr/>
          <p:nvPr/>
        </p:nvCxnSpPr>
        <p:spPr>
          <a:xfrm>
            <a:off x="1416000" y="2924944"/>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36F5AD-2CF7-43D1-9AC1-2EA2FE52F9F9}"/>
              </a:ext>
            </a:extLst>
          </p:cNvPr>
          <p:cNvCxnSpPr/>
          <p:nvPr/>
        </p:nvCxnSpPr>
        <p:spPr>
          <a:xfrm>
            <a:off x="1416000" y="3861048"/>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B12382B-F540-426B-B8B2-5E806C501C92}"/>
              </a:ext>
            </a:extLst>
          </p:cNvPr>
          <p:cNvSpPr txBox="1"/>
          <p:nvPr/>
        </p:nvSpPr>
        <p:spPr>
          <a:xfrm>
            <a:off x="3942921" y="4153648"/>
            <a:ext cx="4306180" cy="461665"/>
          </a:xfrm>
          <a:prstGeom prst="rect">
            <a:avLst/>
          </a:prstGeom>
          <a:noFill/>
        </p:spPr>
        <p:txBody>
          <a:bodyPr wrap="none" rtlCol="0">
            <a:spAutoFit/>
          </a:bodyPr>
          <a:lstStyle/>
          <a:p>
            <a:pPr algn="ctr"/>
            <a:r>
              <a:rPr lang="en-US" sz="2400" i="1" dirty="0">
                <a:solidFill>
                  <a:schemeClr val="bg2">
                    <a:lumMod val="50000"/>
                  </a:schemeClr>
                </a:solidFill>
                <a:latin typeface="Tw Cen MT" panose="020B0602020104020603" pitchFamily="34" charset="0"/>
                <a:cs typeface="Calibri Light" panose="020F0302020204030204" pitchFamily="34" charset="0"/>
              </a:rPr>
              <a:t>C. General regression permutations</a:t>
            </a:r>
            <a:endParaRPr lang="en-CH" sz="2400" i="1" dirty="0">
              <a:solidFill>
                <a:schemeClr val="bg2">
                  <a:lumMod val="50000"/>
                </a:schemeClr>
              </a:solidFill>
              <a:latin typeface="Tw Cen MT" panose="020B0602020104020603" pitchFamily="34" charset="0"/>
              <a:cs typeface="Calibri Light" panose="020F0302020204030204" pitchFamily="34" charset="0"/>
            </a:endParaRPr>
          </a:p>
        </p:txBody>
      </p:sp>
    </p:spTree>
    <p:extLst>
      <p:ext uri="{BB962C8B-B14F-4D97-AF65-F5344CB8AC3E}">
        <p14:creationId xmlns:p14="http://schemas.microsoft.com/office/powerpoint/2010/main" val="3229398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10153128" cy="4925144"/>
          </a:xfrm>
        </p:spPr>
        <p:txBody>
          <a:bodyPr>
            <a:normAutofit/>
          </a:bodyPr>
          <a:lstStyle/>
          <a:p>
            <a:r>
              <a:rPr lang="en-US" sz="1600" dirty="0">
                <a:latin typeface="Calibri Light" panose="020F0302020204030204" pitchFamily="34" charset="0"/>
                <a:cs typeface="Calibri Light" panose="020F0302020204030204" pitchFamily="34" charset="0"/>
              </a:rPr>
              <a:t>Let us now consider the general case of multiple regression. We expand our Thrones example further with age and gender variables. This time our interest is to check if the mentoring effect on output (Diff variable) differs </a:t>
            </a:r>
            <a:r>
              <a:rPr lang="en-US" sz="1600">
                <a:latin typeface="Calibri Light" panose="020F0302020204030204" pitchFamily="34" charset="0"/>
                <a:cs typeface="Calibri Light" panose="020F0302020204030204" pitchFamily="34" charset="0"/>
              </a:rPr>
              <a:t>by PI.  </a:t>
            </a:r>
            <a:r>
              <a:rPr lang="en-US" sz="1600" dirty="0">
                <a:latin typeface="Calibri Light" panose="020F0302020204030204" pitchFamily="34" charset="0"/>
                <a:cs typeface="Calibri Light" panose="020F0302020204030204" pitchFamily="34" charset="0"/>
              </a:rPr>
              <a:t>Crucially, we would like to </a:t>
            </a:r>
            <a:r>
              <a:rPr lang="en-US" sz="1600">
                <a:solidFill>
                  <a:srgbClr val="0070C0"/>
                </a:solidFill>
                <a:latin typeface="Calibri Light" panose="020F0302020204030204" pitchFamily="34" charset="0"/>
                <a:cs typeface="Calibri Light" panose="020F0302020204030204" pitchFamily="34" charset="0"/>
              </a:rPr>
              <a:t>control for the covariates age and gender</a:t>
            </a:r>
            <a:r>
              <a:rPr lang="en-US" sz="1600">
                <a:latin typeface="Calibri Light" panose="020F0302020204030204" pitchFamily="34" charset="0"/>
                <a:cs typeface="Calibri Light" panose="020F0302020204030204" pitchFamily="34" charset="0"/>
              </a:rPr>
              <a:t>. </a:t>
            </a:r>
            <a:r>
              <a:rPr lang="en-US" sz="1600" dirty="0">
                <a:latin typeface="Calibri Light" panose="020F0302020204030204" pitchFamily="34" charset="0"/>
                <a:cs typeface="Calibri Light" panose="020F0302020204030204" pitchFamily="34" charset="0"/>
              </a:rPr>
              <a:t>How do we construct a suitable permutation test for </a:t>
            </a:r>
            <a:r>
              <a:rPr lang="en-US" sz="1600">
                <a:latin typeface="Calibri Light" panose="020F0302020204030204" pitchFamily="34" charset="0"/>
                <a:cs typeface="Calibri Light" panose="020F0302020204030204" pitchFamily="34" charset="0"/>
              </a:rPr>
              <a:t>the PI </a:t>
            </a:r>
            <a:r>
              <a:rPr lang="en-US" sz="1600" dirty="0">
                <a:latin typeface="Calibri Light" panose="020F0302020204030204" pitchFamily="34" charset="0"/>
                <a:cs typeface="Calibri Light" panose="020F0302020204030204" pitchFamily="34" charset="0"/>
              </a:rPr>
              <a:t>effect…?</a:t>
            </a:r>
            <a:endParaRPr lang="fr-CH"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9145016"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General permutation </a:t>
            </a:r>
            <a:r>
              <a:rPr lang="fr-CH" sz="3200" dirty="0" err="1">
                <a:solidFill>
                  <a:schemeClr val="tx2">
                    <a:lumMod val="75000"/>
                  </a:schemeClr>
                </a:solidFill>
                <a:latin typeface="Tw Cen MT" panose="020B0602020104020603" pitchFamily="34" charset="0"/>
              </a:rPr>
              <a:t>regression</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approach</a:t>
            </a:r>
            <a:endParaRPr lang="en-GB" sz="3200" dirty="0">
              <a:solidFill>
                <a:schemeClr val="tx2">
                  <a:lumMod val="75000"/>
                </a:schemeClr>
              </a:solidFill>
              <a:latin typeface="Tw Cen MT" panose="020B0602020104020603" pitchFamily="34" charset="0"/>
            </a:endParaRPr>
          </a:p>
        </p:txBody>
      </p:sp>
      <p:graphicFrame>
        <p:nvGraphicFramePr>
          <p:cNvPr id="5" name="Table 4">
            <a:extLst>
              <a:ext uri="{FF2B5EF4-FFF2-40B4-BE49-F238E27FC236}">
                <a16:creationId xmlns:a16="http://schemas.microsoft.com/office/drawing/2014/main" id="{FC988AAA-B71A-435B-A024-B12902184CED}"/>
              </a:ext>
            </a:extLst>
          </p:cNvPr>
          <p:cNvGraphicFramePr>
            <a:graphicFrameLocks noGrp="1"/>
          </p:cNvGraphicFramePr>
          <p:nvPr>
            <p:extLst>
              <p:ext uri="{D42A27DB-BD31-4B8C-83A1-F6EECF244321}">
                <p14:modId xmlns:p14="http://schemas.microsoft.com/office/powerpoint/2010/main" val="944678646"/>
              </p:ext>
            </p:extLst>
          </p:nvPr>
        </p:nvGraphicFramePr>
        <p:xfrm>
          <a:off x="719680" y="2915302"/>
          <a:ext cx="6048674" cy="3312375"/>
        </p:xfrm>
        <a:graphic>
          <a:graphicData uri="http://schemas.openxmlformats.org/drawingml/2006/table">
            <a:tbl>
              <a:tblPr firstRow="1" bandRow="1">
                <a:tableStyleId>{5940675A-B579-460E-94D1-54222C63F5DA}</a:tableStyleId>
              </a:tblPr>
              <a:tblGrid>
                <a:gridCol w="1168022">
                  <a:extLst>
                    <a:ext uri="{9D8B030D-6E8A-4147-A177-3AD203B41FA5}">
                      <a16:colId xmlns:a16="http://schemas.microsoft.com/office/drawing/2014/main" val="3535433235"/>
                    </a:ext>
                  </a:extLst>
                </a:gridCol>
                <a:gridCol w="813442">
                  <a:extLst>
                    <a:ext uri="{9D8B030D-6E8A-4147-A177-3AD203B41FA5}">
                      <a16:colId xmlns:a16="http://schemas.microsoft.com/office/drawing/2014/main" val="4076266033"/>
                    </a:ext>
                  </a:extLst>
                </a:gridCol>
                <a:gridCol w="813442">
                  <a:extLst>
                    <a:ext uri="{9D8B030D-6E8A-4147-A177-3AD203B41FA5}">
                      <a16:colId xmlns:a16="http://schemas.microsoft.com/office/drawing/2014/main" val="897309287"/>
                    </a:ext>
                  </a:extLst>
                </a:gridCol>
                <a:gridCol w="813442">
                  <a:extLst>
                    <a:ext uri="{9D8B030D-6E8A-4147-A177-3AD203B41FA5}">
                      <a16:colId xmlns:a16="http://schemas.microsoft.com/office/drawing/2014/main" val="1252616315"/>
                    </a:ext>
                  </a:extLst>
                </a:gridCol>
                <a:gridCol w="813442">
                  <a:extLst>
                    <a:ext uri="{9D8B030D-6E8A-4147-A177-3AD203B41FA5}">
                      <a16:colId xmlns:a16="http://schemas.microsoft.com/office/drawing/2014/main" val="1871969406"/>
                    </a:ext>
                  </a:extLst>
                </a:gridCol>
                <a:gridCol w="813442">
                  <a:extLst>
                    <a:ext uri="{9D8B030D-6E8A-4147-A177-3AD203B41FA5}">
                      <a16:colId xmlns:a16="http://schemas.microsoft.com/office/drawing/2014/main" val="4011463768"/>
                    </a:ext>
                  </a:extLst>
                </a:gridCol>
                <a:gridCol w="813442">
                  <a:extLst>
                    <a:ext uri="{9D8B030D-6E8A-4147-A177-3AD203B41FA5}">
                      <a16:colId xmlns:a16="http://schemas.microsoft.com/office/drawing/2014/main" val="3080287510"/>
                    </a:ext>
                  </a:extLst>
                </a:gridCol>
              </a:tblGrid>
              <a:tr h="301125">
                <a:tc>
                  <a:txBody>
                    <a:bodyPr/>
                    <a:lstStyle/>
                    <a:p>
                      <a:pPr algn="ctr"/>
                      <a:r>
                        <a:rPr lang="en-US" sz="1050" b="1" dirty="0">
                          <a:latin typeface="Courier New" panose="02070309020205020404" pitchFamily="49" charset="0"/>
                          <a:cs typeface="Courier New" panose="02070309020205020404" pitchFamily="49" charset="0"/>
                        </a:rPr>
                        <a:t>Student</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050" b="1" dirty="0">
                          <a:latin typeface="Courier New" panose="02070309020205020404" pitchFamily="49" charset="0"/>
                          <a:cs typeface="Courier New" panose="02070309020205020404" pitchFamily="49" charset="0"/>
                        </a:rPr>
                        <a:t>PI</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050" b="1" dirty="0">
                          <a:latin typeface="Courier New" panose="02070309020205020404" pitchFamily="49" charset="0"/>
                          <a:cs typeface="Courier New" panose="02070309020205020404" pitchFamily="49" charset="0"/>
                        </a:rPr>
                        <a:t>Age</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GB" sz="1050" b="1" dirty="0">
                          <a:latin typeface="Courier New" panose="02070309020205020404" pitchFamily="49" charset="0"/>
                          <a:cs typeface="Courier New" panose="02070309020205020404" pitchFamily="49" charset="0"/>
                        </a:rPr>
                        <a:t>Gender</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GB" sz="1050" b="1" dirty="0">
                          <a:latin typeface="Courier New" panose="02070309020205020404" pitchFamily="49" charset="0"/>
                          <a:cs typeface="Courier New" panose="02070309020205020404" pitchFamily="49" charset="0"/>
                        </a:rPr>
                        <a:t>2017</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50" b="1" dirty="0">
                          <a:latin typeface="Courier New" panose="02070309020205020404" pitchFamily="49" charset="0"/>
                          <a:cs typeface="Courier New" panose="02070309020205020404" pitchFamily="49" charset="0"/>
                        </a:rPr>
                        <a:t>2018</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50" b="1" dirty="0">
                          <a:latin typeface="Courier New" panose="02070309020205020404" pitchFamily="49" charset="0"/>
                          <a:cs typeface="Courier New" panose="02070309020205020404" pitchFamily="49" charset="0"/>
                        </a:rPr>
                        <a:t>Diff</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49552292"/>
                  </a:ext>
                </a:extLst>
              </a:tr>
              <a:tr h="301125">
                <a:tc>
                  <a:txBody>
                    <a:bodyPr/>
                    <a:lstStyle/>
                    <a:p>
                      <a:pPr algn="ctr"/>
                      <a:r>
                        <a:rPr lang="en-US" sz="1050" b="1">
                          <a:latin typeface="Courier New" panose="02070309020205020404" pitchFamily="49" charset="0"/>
                          <a:cs typeface="Courier New" panose="02070309020205020404" pitchFamily="49" charset="0"/>
                        </a:rPr>
                        <a:t>Jon</a:t>
                      </a:r>
                      <a:endParaRPr lang="en-CH" sz="105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050" dirty="0">
                          <a:latin typeface="Courier New" panose="02070309020205020404" pitchFamily="49" charset="0"/>
                          <a:cs typeface="Courier New" panose="02070309020205020404" pitchFamily="49" charset="0"/>
                        </a:rPr>
                        <a:t>Ned</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25</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M</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7</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4</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-3</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78527543"/>
                  </a:ext>
                </a:extLst>
              </a:tr>
              <a:tr h="301125">
                <a:tc>
                  <a:txBody>
                    <a:bodyPr/>
                    <a:lstStyle/>
                    <a:p>
                      <a:pPr algn="ctr"/>
                      <a:r>
                        <a:rPr lang="en-US" sz="1050" b="1">
                          <a:latin typeface="Courier New" panose="02070309020205020404" pitchFamily="49" charset="0"/>
                          <a:cs typeface="Courier New" panose="02070309020205020404" pitchFamily="49" charset="0"/>
                        </a:rPr>
                        <a:t>Robb</a:t>
                      </a:r>
                      <a:endParaRPr lang="en-CH" sz="105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050" dirty="0">
                          <a:latin typeface="Courier New" panose="02070309020205020404" pitchFamily="49" charset="0"/>
                          <a:cs typeface="Courier New" panose="02070309020205020404" pitchFamily="49" charset="0"/>
                        </a:rPr>
                        <a:t>Ned</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25</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M</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4</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6</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2</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06261604"/>
                  </a:ext>
                </a:extLst>
              </a:tr>
              <a:tr h="301125">
                <a:tc>
                  <a:txBody>
                    <a:bodyPr/>
                    <a:lstStyle/>
                    <a:p>
                      <a:pPr algn="ctr"/>
                      <a:r>
                        <a:rPr lang="en-US" sz="1050" b="1">
                          <a:latin typeface="Courier New" panose="02070309020205020404" pitchFamily="49" charset="0"/>
                          <a:cs typeface="Courier New" panose="02070309020205020404" pitchFamily="49" charset="0"/>
                        </a:rPr>
                        <a:t>Arya</a:t>
                      </a:r>
                      <a:endParaRPr lang="en-CH" sz="105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050" dirty="0">
                          <a:latin typeface="Courier New" panose="02070309020205020404" pitchFamily="49" charset="0"/>
                          <a:cs typeface="Courier New" panose="02070309020205020404" pitchFamily="49" charset="0"/>
                        </a:rPr>
                        <a:t>Ned</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19</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F</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3</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6</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3</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43630277"/>
                  </a:ext>
                </a:extLst>
              </a:tr>
              <a:tr h="301125">
                <a:tc>
                  <a:txBody>
                    <a:bodyPr/>
                    <a:lstStyle/>
                    <a:p>
                      <a:pPr algn="ctr"/>
                      <a:r>
                        <a:rPr lang="en-US" sz="1050" b="1">
                          <a:latin typeface="Courier New" panose="02070309020205020404" pitchFamily="49" charset="0"/>
                          <a:cs typeface="Courier New" panose="02070309020205020404" pitchFamily="49" charset="0"/>
                        </a:rPr>
                        <a:t>Sansa</a:t>
                      </a:r>
                      <a:endParaRPr lang="en-CH" sz="105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050" dirty="0">
                          <a:latin typeface="Courier New" panose="02070309020205020404" pitchFamily="49" charset="0"/>
                          <a:cs typeface="Courier New" panose="02070309020205020404" pitchFamily="49" charset="0"/>
                        </a:rPr>
                        <a:t>Ned</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22</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F</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6</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8</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2</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27929098"/>
                  </a:ext>
                </a:extLst>
              </a:tr>
              <a:tr h="301125">
                <a:tc>
                  <a:txBody>
                    <a:bodyPr/>
                    <a:lstStyle/>
                    <a:p>
                      <a:pPr algn="ctr"/>
                      <a:r>
                        <a:rPr lang="en-US" sz="1050" b="1">
                          <a:latin typeface="Courier New" panose="02070309020205020404" pitchFamily="49" charset="0"/>
                          <a:cs typeface="Courier New" panose="02070309020205020404" pitchFamily="49" charset="0"/>
                        </a:rPr>
                        <a:t>Bran</a:t>
                      </a:r>
                      <a:endParaRPr lang="en-CH" sz="105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050" dirty="0">
                          <a:latin typeface="Courier New" panose="02070309020205020404" pitchFamily="49" charset="0"/>
                          <a:cs typeface="Courier New" panose="02070309020205020404" pitchFamily="49" charset="0"/>
                        </a:rPr>
                        <a:t>Ned</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18</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M</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8</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10</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2</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97517497"/>
                  </a:ext>
                </a:extLst>
              </a:tr>
              <a:tr h="301125">
                <a:tc>
                  <a:txBody>
                    <a:bodyPr/>
                    <a:lstStyle/>
                    <a:p>
                      <a:pPr algn="ctr"/>
                      <a:r>
                        <a:rPr lang="en-GB" sz="1050" b="1" dirty="0">
                          <a:latin typeface="Courier New" panose="02070309020205020404" pitchFamily="49" charset="0"/>
                          <a:cs typeface="Courier New" panose="02070309020205020404" pitchFamily="49" charset="0"/>
                        </a:rPr>
                        <a:t>Theon</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050" dirty="0" err="1">
                          <a:latin typeface="Courier New" panose="02070309020205020404" pitchFamily="49" charset="0"/>
                          <a:cs typeface="Courier New" panose="02070309020205020404" pitchFamily="49" charset="0"/>
                        </a:rPr>
                        <a:t>Balon</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29</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M</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2</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1</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-1</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65461890"/>
                  </a:ext>
                </a:extLst>
              </a:tr>
              <a:tr h="301125">
                <a:tc>
                  <a:txBody>
                    <a:bodyPr/>
                    <a:lstStyle/>
                    <a:p>
                      <a:pPr algn="ctr"/>
                      <a:r>
                        <a:rPr lang="en-GB" sz="1050" b="1" dirty="0">
                          <a:latin typeface="Courier New" panose="02070309020205020404" pitchFamily="49" charset="0"/>
                          <a:cs typeface="Courier New" panose="02070309020205020404" pitchFamily="49" charset="0"/>
                        </a:rPr>
                        <a:t>Yara</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050" dirty="0" err="1">
                          <a:latin typeface="Courier New" panose="02070309020205020404" pitchFamily="49" charset="0"/>
                          <a:cs typeface="Courier New" panose="02070309020205020404" pitchFamily="49" charset="0"/>
                        </a:rPr>
                        <a:t>Balon</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27</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F</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3</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4</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1</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10008257"/>
                  </a:ext>
                </a:extLst>
              </a:tr>
              <a:tr h="301125">
                <a:tc>
                  <a:txBody>
                    <a:bodyPr/>
                    <a:lstStyle/>
                    <a:p>
                      <a:pPr algn="ctr"/>
                      <a:r>
                        <a:rPr lang="en-GB" sz="1050" b="1" dirty="0">
                          <a:latin typeface="Courier New" panose="02070309020205020404" pitchFamily="49" charset="0"/>
                          <a:cs typeface="Courier New" panose="02070309020205020404" pitchFamily="49" charset="0"/>
                        </a:rPr>
                        <a:t>Cersei</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050" dirty="0">
                          <a:latin typeface="Courier New" panose="02070309020205020404" pitchFamily="49" charset="0"/>
                          <a:cs typeface="Courier New" panose="02070309020205020404" pitchFamily="49" charset="0"/>
                        </a:rPr>
                        <a:t>Tywin</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36</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F</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5</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5</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0</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90207582"/>
                  </a:ext>
                </a:extLst>
              </a:tr>
              <a:tr h="301125">
                <a:tc>
                  <a:txBody>
                    <a:bodyPr/>
                    <a:lstStyle/>
                    <a:p>
                      <a:pPr algn="ctr"/>
                      <a:r>
                        <a:rPr lang="en-GB" sz="1050" b="1" dirty="0">
                          <a:latin typeface="Courier New" panose="02070309020205020404" pitchFamily="49" charset="0"/>
                          <a:cs typeface="Courier New" panose="02070309020205020404" pitchFamily="49" charset="0"/>
                        </a:rPr>
                        <a:t>Jaime</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050" dirty="0">
                          <a:latin typeface="Courier New" panose="02070309020205020404" pitchFamily="49" charset="0"/>
                          <a:cs typeface="Courier New" panose="02070309020205020404" pitchFamily="49" charset="0"/>
                        </a:rPr>
                        <a:t>Tywin</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36</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M</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1</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3</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2</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89423607"/>
                  </a:ext>
                </a:extLst>
              </a:tr>
              <a:tr h="301125">
                <a:tc>
                  <a:txBody>
                    <a:bodyPr/>
                    <a:lstStyle/>
                    <a:p>
                      <a:pPr algn="ctr"/>
                      <a:r>
                        <a:rPr lang="en-GB" sz="1050" b="1" dirty="0">
                          <a:latin typeface="Courier New" panose="02070309020205020404" pitchFamily="49" charset="0"/>
                          <a:cs typeface="Courier New" panose="02070309020205020404" pitchFamily="49" charset="0"/>
                        </a:rPr>
                        <a:t>Tyrion</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050" dirty="0">
                          <a:latin typeface="Courier New" panose="02070309020205020404" pitchFamily="49" charset="0"/>
                          <a:cs typeface="Courier New" panose="02070309020205020404" pitchFamily="49" charset="0"/>
                        </a:rPr>
                        <a:t>Tywin</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32</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M</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6</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8</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2</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56638946"/>
                  </a:ext>
                </a:extLst>
              </a:tr>
            </a:tbl>
          </a:graphicData>
        </a:graphic>
      </p:graphicFrame>
      <p:sp>
        <p:nvSpPr>
          <p:cNvPr id="2" name="TextBox 1">
            <a:extLst>
              <a:ext uri="{FF2B5EF4-FFF2-40B4-BE49-F238E27FC236}">
                <a16:creationId xmlns:a16="http://schemas.microsoft.com/office/drawing/2014/main" id="{5580D918-0740-4842-99D1-2991EA1E7C40}"/>
              </a:ext>
            </a:extLst>
          </p:cNvPr>
          <p:cNvSpPr txBox="1"/>
          <p:nvPr/>
        </p:nvSpPr>
        <p:spPr>
          <a:xfrm>
            <a:off x="7249541" y="2924944"/>
            <a:ext cx="4248472" cy="3785652"/>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We cannot simply draw random permutations of PI, since this would break not only its association with the outcome, but also its association with the covariates.</a:t>
            </a:r>
          </a:p>
          <a:p>
            <a:pPr marL="285750" indent="-285750">
              <a:buFont typeface="Arial" panose="020B0604020202020204" pitchFamily="34" charset="0"/>
              <a:buChar char="•"/>
            </a:pPr>
            <a:endParaRPr lang="en-GB" sz="16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We could permute all predictors jointly*, but this still breaks the association between the covariates and the outcome, so not a proper controlling procedure.</a:t>
            </a:r>
          </a:p>
          <a:p>
            <a:pPr marL="285750" indent="-285750">
              <a:buFont typeface="Arial" panose="020B0604020202020204" pitchFamily="34" charset="0"/>
              <a:buChar char="•"/>
            </a:pPr>
            <a:endParaRPr lang="en-GB" sz="16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Somehow we need to </a:t>
            </a:r>
            <a:r>
              <a:rPr lang="en-GB" sz="1600" dirty="0">
                <a:solidFill>
                  <a:srgbClr val="0070C0"/>
                </a:solidFill>
                <a:latin typeface="Calibri Light" panose="020F0302020204030204" pitchFamily="34" charset="0"/>
                <a:cs typeface="Calibri Light" panose="020F0302020204030204" pitchFamily="34" charset="0"/>
              </a:rPr>
              <a:t>preserve the correlation structure </a:t>
            </a:r>
            <a:r>
              <a:rPr lang="en-GB" sz="1600" dirty="0">
                <a:latin typeface="Calibri Light" panose="020F0302020204030204" pitchFamily="34" charset="0"/>
                <a:cs typeface="Calibri Light" panose="020F0302020204030204" pitchFamily="34" charset="0"/>
              </a:rPr>
              <a:t>between PI and covariates, and between covariates and outcome.</a:t>
            </a:r>
          </a:p>
          <a:p>
            <a:pPr marL="285750" indent="-285750">
              <a:buFont typeface="Arial" panose="020B0604020202020204" pitchFamily="34" charset="0"/>
              <a:buChar char="•"/>
            </a:pPr>
            <a:endParaRPr lang="en-GB" sz="1600" dirty="0">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17604BE2-133E-4B81-85D4-4C1952DF8A66}"/>
              </a:ext>
            </a:extLst>
          </p:cNvPr>
          <p:cNvSpPr txBox="1"/>
          <p:nvPr/>
        </p:nvSpPr>
        <p:spPr>
          <a:xfrm>
            <a:off x="637453" y="6329510"/>
            <a:ext cx="5458547" cy="253916"/>
          </a:xfrm>
          <a:prstGeom prst="rect">
            <a:avLst/>
          </a:prstGeom>
          <a:noFill/>
        </p:spPr>
        <p:txBody>
          <a:bodyPr wrap="none" rtlCol="0">
            <a:spAutoFit/>
          </a:bodyPr>
          <a:lstStyle/>
          <a:p>
            <a:pPr algn="r"/>
            <a:r>
              <a:rPr lang="en-US" sz="1050" dirty="0"/>
              <a:t>* Whenever we swap </a:t>
            </a:r>
            <a:r>
              <a:rPr lang="en-US" sz="1050"/>
              <a:t>a PI </a:t>
            </a:r>
            <a:r>
              <a:rPr lang="en-US" sz="1050" dirty="0"/>
              <a:t>label, its connected </a:t>
            </a:r>
            <a:r>
              <a:rPr lang="en-US" sz="1050"/>
              <a:t>age and gender values </a:t>
            </a:r>
            <a:r>
              <a:rPr lang="en-US" sz="1050" dirty="0"/>
              <a:t>gets swapped along with it </a:t>
            </a:r>
            <a:endParaRPr lang="en-CH" sz="1050" dirty="0"/>
          </a:p>
        </p:txBody>
      </p:sp>
    </p:spTree>
    <p:extLst>
      <p:ext uri="{BB962C8B-B14F-4D97-AF65-F5344CB8AC3E}">
        <p14:creationId xmlns:p14="http://schemas.microsoft.com/office/powerpoint/2010/main" val="3423547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7805" y="1600200"/>
            <a:ext cx="9510724" cy="4925144"/>
          </a:xfrm>
        </p:spPr>
        <p:txBody>
          <a:bodyPr>
            <a:normAutofit/>
          </a:bodyPr>
          <a:lstStyle/>
          <a:p>
            <a:r>
              <a:rPr lang="en-US" sz="1600" dirty="0">
                <a:latin typeface="Calibri Light" panose="020F0302020204030204" pitchFamily="34" charset="0"/>
                <a:cs typeface="Calibri Light" panose="020F0302020204030204" pitchFamily="34" charset="0"/>
              </a:rPr>
              <a:t>In the general regression setting for permutation, the effects of interest are usually denoted as </a:t>
            </a:r>
            <a:r>
              <a:rPr lang="en-US" sz="1600" i="1" dirty="0">
                <a:latin typeface="Calibri Light" panose="020F0302020204030204" pitchFamily="34" charset="0"/>
                <a:cs typeface="Calibri Light" panose="020F0302020204030204" pitchFamily="34" charset="0"/>
              </a:rPr>
              <a:t>X</a:t>
            </a:r>
            <a:r>
              <a:rPr lang="en-US" sz="1600" dirty="0">
                <a:latin typeface="Calibri Light" panose="020F0302020204030204" pitchFamily="34" charset="0"/>
                <a:cs typeface="Calibri Light" panose="020F0302020204030204" pitchFamily="34" charset="0"/>
              </a:rPr>
              <a:t>, while controlling covariates are considered as </a:t>
            </a:r>
            <a:r>
              <a:rPr lang="en-GB" sz="1600" dirty="0">
                <a:solidFill>
                  <a:srgbClr val="0070C0"/>
                </a:solidFill>
                <a:latin typeface="Calibri Light" panose="020F0302020204030204" pitchFamily="34" charset="0"/>
                <a:cs typeface="Calibri Light" panose="020F0302020204030204" pitchFamily="34" charset="0"/>
              </a:rPr>
              <a:t>“</a:t>
            </a:r>
            <a:r>
              <a:rPr lang="en-US" sz="1600" dirty="0">
                <a:solidFill>
                  <a:srgbClr val="0070C0"/>
                </a:solidFill>
                <a:latin typeface="Calibri Light" panose="020F0302020204030204" pitchFamily="34" charset="0"/>
                <a:cs typeface="Calibri Light" panose="020F0302020204030204" pitchFamily="34" charset="0"/>
              </a:rPr>
              <a:t>nuisance variables</a:t>
            </a:r>
            <a:r>
              <a:rPr lang="en-GB" sz="1600" dirty="0">
                <a:solidFill>
                  <a:srgbClr val="0070C0"/>
                </a:solidFill>
                <a:latin typeface="Calibri Light" panose="020F0302020204030204" pitchFamily="34" charset="0"/>
                <a:cs typeface="Calibri Light" panose="020F0302020204030204" pitchFamily="34" charset="0"/>
              </a:rPr>
              <a:t>”</a:t>
            </a:r>
            <a:r>
              <a:rPr lang="en-US" sz="1600" dirty="0">
                <a:latin typeface="Calibri Light" panose="020F0302020204030204" pitchFamily="34" charset="0"/>
                <a:cs typeface="Calibri Light" panose="020F0302020204030204" pitchFamily="34" charset="0"/>
              </a:rPr>
              <a:t>, denoted </a:t>
            </a:r>
            <a:r>
              <a:rPr lang="en-US" sz="1600" i="1" dirty="0">
                <a:latin typeface="Calibri Light" panose="020F0302020204030204" pitchFamily="34" charset="0"/>
                <a:cs typeface="Calibri Light" panose="020F0302020204030204" pitchFamily="34" charset="0"/>
              </a:rPr>
              <a:t>D</a:t>
            </a:r>
            <a:r>
              <a:rPr lang="en-US" sz="1600" dirty="0">
                <a:latin typeface="Calibri Light" panose="020F0302020204030204" pitchFamily="34" charset="0"/>
                <a:cs typeface="Calibri Light" panose="020F0302020204030204" pitchFamily="34" charset="0"/>
              </a:rPr>
              <a:t>. Various strategies exist for conducting a permutation test of </a:t>
            </a:r>
            <a:r>
              <a:rPr lang="en-US" sz="1600" i="1" dirty="0">
                <a:latin typeface="Calibri Light" panose="020F0302020204030204" pitchFamily="34" charset="0"/>
                <a:cs typeface="Calibri Light" panose="020F0302020204030204" pitchFamily="34" charset="0"/>
              </a:rPr>
              <a:t>X</a:t>
            </a:r>
            <a:r>
              <a:rPr lang="en-US" sz="1600" dirty="0">
                <a:latin typeface="Calibri Light" panose="020F0302020204030204" pitchFamily="34" charset="0"/>
                <a:cs typeface="Calibri Light" panose="020F0302020204030204" pitchFamily="34" charset="0"/>
              </a:rPr>
              <a:t> on </a:t>
            </a:r>
            <a:r>
              <a:rPr lang="en-US" sz="1600" i="1" dirty="0">
                <a:latin typeface="Calibri Light" panose="020F0302020204030204" pitchFamily="34" charset="0"/>
                <a:cs typeface="Calibri Light" panose="020F0302020204030204" pitchFamily="34" charset="0"/>
              </a:rPr>
              <a:t>y</a:t>
            </a:r>
            <a:r>
              <a:rPr lang="en-US" sz="1600" dirty="0">
                <a:latin typeface="Calibri Light" panose="020F0302020204030204" pitchFamily="34" charset="0"/>
                <a:cs typeface="Calibri Light" panose="020F0302020204030204" pitchFamily="34" charset="0"/>
              </a:rPr>
              <a:t> while dealing with </a:t>
            </a:r>
            <a:r>
              <a:rPr lang="en-US" sz="1600" i="1" dirty="0">
                <a:latin typeface="Calibri Light" panose="020F0302020204030204" pitchFamily="34" charset="0"/>
                <a:cs typeface="Calibri Light" panose="020F0302020204030204" pitchFamily="34" charset="0"/>
              </a:rPr>
              <a:t>D</a:t>
            </a:r>
            <a:r>
              <a:rPr lang="en-US" sz="1600" dirty="0">
                <a:latin typeface="Calibri Light" panose="020F0302020204030204" pitchFamily="34" charset="0"/>
                <a:cs typeface="Calibri Light" panose="020F0302020204030204" pitchFamily="34" charset="0"/>
              </a:rPr>
              <a:t>. Many of these attempt to </a:t>
            </a:r>
            <a:r>
              <a:rPr lang="en-US" sz="1600" dirty="0">
                <a:solidFill>
                  <a:srgbClr val="0070C0"/>
                </a:solidFill>
                <a:latin typeface="Calibri Light" panose="020F0302020204030204" pitchFamily="34" charset="0"/>
                <a:cs typeface="Calibri Light" panose="020F0302020204030204" pitchFamily="34" charset="0"/>
              </a:rPr>
              <a:t>partial out the nuisance variables</a:t>
            </a:r>
            <a:r>
              <a:rPr lang="en-US" sz="1600" dirty="0">
                <a:latin typeface="Calibri Light" panose="020F0302020204030204" pitchFamily="34" charset="0"/>
                <a:cs typeface="Calibri Light" panose="020F0302020204030204" pitchFamily="34" charset="0"/>
              </a:rPr>
              <a:t> </a:t>
            </a:r>
            <a:r>
              <a:rPr lang="en-US" sz="1600" i="1" dirty="0">
                <a:latin typeface="Calibri Light" panose="020F0302020204030204" pitchFamily="34" charset="0"/>
                <a:cs typeface="Calibri Light" panose="020F0302020204030204" pitchFamily="34" charset="0"/>
              </a:rPr>
              <a:t>D</a:t>
            </a:r>
            <a:r>
              <a:rPr lang="en-US" sz="1600" dirty="0">
                <a:latin typeface="Calibri Light" panose="020F0302020204030204" pitchFamily="34" charset="0"/>
                <a:cs typeface="Calibri Light" panose="020F0302020204030204" pitchFamily="34" charset="0"/>
              </a:rPr>
              <a:t> by first creating appropriate residual values…</a:t>
            </a:r>
            <a:endParaRPr lang="fr-CH"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9145016"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General permutation </a:t>
            </a:r>
            <a:r>
              <a:rPr lang="fr-CH" sz="3200" dirty="0" err="1">
                <a:solidFill>
                  <a:schemeClr val="tx2">
                    <a:lumMod val="75000"/>
                  </a:schemeClr>
                </a:solidFill>
                <a:latin typeface="Tw Cen MT" panose="020B0602020104020603" pitchFamily="34" charset="0"/>
              </a:rPr>
              <a:t>regression</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approach</a:t>
            </a:r>
            <a:endParaRPr lang="en-GB" sz="3200" dirty="0">
              <a:solidFill>
                <a:schemeClr val="tx2">
                  <a:lumMod val="75000"/>
                </a:schemeClr>
              </a:solidFill>
              <a:latin typeface="Tw Cen MT" panose="020B0602020104020603" pitchFamily="34" charset="0"/>
            </a:endParaRPr>
          </a:p>
        </p:txBody>
      </p:sp>
      <p:graphicFrame>
        <p:nvGraphicFramePr>
          <p:cNvPr id="8" name="Table 7">
            <a:extLst>
              <a:ext uri="{FF2B5EF4-FFF2-40B4-BE49-F238E27FC236}">
                <a16:creationId xmlns:a16="http://schemas.microsoft.com/office/drawing/2014/main" id="{E7E847A0-40FE-470A-882C-AFD8E41B2DDC}"/>
              </a:ext>
            </a:extLst>
          </p:cNvPr>
          <p:cNvGraphicFramePr>
            <a:graphicFrameLocks noGrp="1"/>
          </p:cNvGraphicFramePr>
          <p:nvPr>
            <p:extLst>
              <p:ext uri="{D42A27DB-BD31-4B8C-83A1-F6EECF244321}">
                <p14:modId xmlns:p14="http://schemas.microsoft.com/office/powerpoint/2010/main" val="1200533658"/>
              </p:ext>
            </p:extLst>
          </p:nvPr>
        </p:nvGraphicFramePr>
        <p:xfrm>
          <a:off x="3647728" y="2924944"/>
          <a:ext cx="6048674" cy="3312375"/>
        </p:xfrm>
        <a:graphic>
          <a:graphicData uri="http://schemas.openxmlformats.org/drawingml/2006/table">
            <a:tbl>
              <a:tblPr firstRow="1" bandRow="1">
                <a:tableStyleId>{5940675A-B579-460E-94D1-54222C63F5DA}</a:tableStyleId>
              </a:tblPr>
              <a:tblGrid>
                <a:gridCol w="1168022">
                  <a:extLst>
                    <a:ext uri="{9D8B030D-6E8A-4147-A177-3AD203B41FA5}">
                      <a16:colId xmlns:a16="http://schemas.microsoft.com/office/drawing/2014/main" val="3535433235"/>
                    </a:ext>
                  </a:extLst>
                </a:gridCol>
                <a:gridCol w="813442">
                  <a:extLst>
                    <a:ext uri="{9D8B030D-6E8A-4147-A177-3AD203B41FA5}">
                      <a16:colId xmlns:a16="http://schemas.microsoft.com/office/drawing/2014/main" val="4076266033"/>
                    </a:ext>
                  </a:extLst>
                </a:gridCol>
                <a:gridCol w="813442">
                  <a:extLst>
                    <a:ext uri="{9D8B030D-6E8A-4147-A177-3AD203B41FA5}">
                      <a16:colId xmlns:a16="http://schemas.microsoft.com/office/drawing/2014/main" val="897309287"/>
                    </a:ext>
                  </a:extLst>
                </a:gridCol>
                <a:gridCol w="813442">
                  <a:extLst>
                    <a:ext uri="{9D8B030D-6E8A-4147-A177-3AD203B41FA5}">
                      <a16:colId xmlns:a16="http://schemas.microsoft.com/office/drawing/2014/main" val="1252616315"/>
                    </a:ext>
                  </a:extLst>
                </a:gridCol>
                <a:gridCol w="813442">
                  <a:extLst>
                    <a:ext uri="{9D8B030D-6E8A-4147-A177-3AD203B41FA5}">
                      <a16:colId xmlns:a16="http://schemas.microsoft.com/office/drawing/2014/main" val="1871969406"/>
                    </a:ext>
                  </a:extLst>
                </a:gridCol>
                <a:gridCol w="813442">
                  <a:extLst>
                    <a:ext uri="{9D8B030D-6E8A-4147-A177-3AD203B41FA5}">
                      <a16:colId xmlns:a16="http://schemas.microsoft.com/office/drawing/2014/main" val="4011463768"/>
                    </a:ext>
                  </a:extLst>
                </a:gridCol>
                <a:gridCol w="813442">
                  <a:extLst>
                    <a:ext uri="{9D8B030D-6E8A-4147-A177-3AD203B41FA5}">
                      <a16:colId xmlns:a16="http://schemas.microsoft.com/office/drawing/2014/main" val="3080287510"/>
                    </a:ext>
                  </a:extLst>
                </a:gridCol>
              </a:tblGrid>
              <a:tr h="301125">
                <a:tc>
                  <a:txBody>
                    <a:bodyPr/>
                    <a:lstStyle/>
                    <a:p>
                      <a:pPr algn="ctr"/>
                      <a:r>
                        <a:rPr lang="en-US" sz="1050" b="1" dirty="0">
                          <a:latin typeface="Courier New" panose="02070309020205020404" pitchFamily="49" charset="0"/>
                          <a:cs typeface="Courier New" panose="02070309020205020404" pitchFamily="49" charset="0"/>
                        </a:rPr>
                        <a:t>Student</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050" b="1" dirty="0">
                          <a:latin typeface="Courier New" panose="02070309020205020404" pitchFamily="49" charset="0"/>
                          <a:cs typeface="Courier New" panose="02070309020205020404" pitchFamily="49" charset="0"/>
                        </a:rPr>
                        <a:t>PI</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050" b="1" dirty="0">
                          <a:latin typeface="Courier New" panose="02070309020205020404" pitchFamily="49" charset="0"/>
                          <a:cs typeface="Courier New" panose="02070309020205020404" pitchFamily="49" charset="0"/>
                        </a:rPr>
                        <a:t>Age</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GB" sz="1050" b="1" dirty="0">
                          <a:latin typeface="Courier New" panose="02070309020205020404" pitchFamily="49" charset="0"/>
                          <a:cs typeface="Courier New" panose="02070309020205020404" pitchFamily="49" charset="0"/>
                        </a:rPr>
                        <a:t>Gender</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GB" sz="1050" b="1" dirty="0">
                          <a:latin typeface="Courier New" panose="02070309020205020404" pitchFamily="49" charset="0"/>
                          <a:cs typeface="Courier New" panose="02070309020205020404" pitchFamily="49" charset="0"/>
                        </a:rPr>
                        <a:t>2017</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50" b="1" dirty="0">
                          <a:latin typeface="Courier New" panose="02070309020205020404" pitchFamily="49" charset="0"/>
                          <a:cs typeface="Courier New" panose="02070309020205020404" pitchFamily="49" charset="0"/>
                        </a:rPr>
                        <a:t>2018</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50" b="1" dirty="0">
                          <a:latin typeface="Courier New" panose="02070309020205020404" pitchFamily="49" charset="0"/>
                          <a:cs typeface="Courier New" panose="02070309020205020404" pitchFamily="49" charset="0"/>
                        </a:rPr>
                        <a:t>Diff</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49552292"/>
                  </a:ext>
                </a:extLst>
              </a:tr>
              <a:tr h="301125">
                <a:tc>
                  <a:txBody>
                    <a:bodyPr/>
                    <a:lstStyle/>
                    <a:p>
                      <a:pPr algn="ctr"/>
                      <a:r>
                        <a:rPr lang="en-US" sz="1050" b="1">
                          <a:latin typeface="Courier New" panose="02070309020205020404" pitchFamily="49" charset="0"/>
                          <a:cs typeface="Courier New" panose="02070309020205020404" pitchFamily="49" charset="0"/>
                        </a:rPr>
                        <a:t>Jon</a:t>
                      </a:r>
                      <a:endParaRPr lang="en-CH" sz="105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050" dirty="0">
                          <a:latin typeface="Courier New" panose="02070309020205020404" pitchFamily="49" charset="0"/>
                          <a:cs typeface="Courier New" panose="02070309020205020404" pitchFamily="49" charset="0"/>
                        </a:rPr>
                        <a:t>Ned</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25</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M</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7</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4</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-3</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78527543"/>
                  </a:ext>
                </a:extLst>
              </a:tr>
              <a:tr h="301125">
                <a:tc>
                  <a:txBody>
                    <a:bodyPr/>
                    <a:lstStyle/>
                    <a:p>
                      <a:pPr algn="ctr"/>
                      <a:r>
                        <a:rPr lang="en-US" sz="1050" b="1">
                          <a:latin typeface="Courier New" panose="02070309020205020404" pitchFamily="49" charset="0"/>
                          <a:cs typeface="Courier New" panose="02070309020205020404" pitchFamily="49" charset="0"/>
                        </a:rPr>
                        <a:t>Robb</a:t>
                      </a:r>
                      <a:endParaRPr lang="en-CH" sz="105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050" dirty="0">
                          <a:latin typeface="Courier New" panose="02070309020205020404" pitchFamily="49" charset="0"/>
                          <a:cs typeface="Courier New" panose="02070309020205020404" pitchFamily="49" charset="0"/>
                        </a:rPr>
                        <a:t>Ned</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25</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M</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4</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6</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2</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06261604"/>
                  </a:ext>
                </a:extLst>
              </a:tr>
              <a:tr h="301125">
                <a:tc>
                  <a:txBody>
                    <a:bodyPr/>
                    <a:lstStyle/>
                    <a:p>
                      <a:pPr algn="ctr"/>
                      <a:r>
                        <a:rPr lang="en-US" sz="1050" b="1">
                          <a:latin typeface="Courier New" panose="02070309020205020404" pitchFamily="49" charset="0"/>
                          <a:cs typeface="Courier New" panose="02070309020205020404" pitchFamily="49" charset="0"/>
                        </a:rPr>
                        <a:t>Arya</a:t>
                      </a:r>
                      <a:endParaRPr lang="en-CH" sz="105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050" dirty="0">
                          <a:latin typeface="Courier New" panose="02070309020205020404" pitchFamily="49" charset="0"/>
                          <a:cs typeface="Courier New" panose="02070309020205020404" pitchFamily="49" charset="0"/>
                        </a:rPr>
                        <a:t>Ned</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19</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F</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3</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6</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3</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43630277"/>
                  </a:ext>
                </a:extLst>
              </a:tr>
              <a:tr h="301125">
                <a:tc>
                  <a:txBody>
                    <a:bodyPr/>
                    <a:lstStyle/>
                    <a:p>
                      <a:pPr algn="ctr"/>
                      <a:r>
                        <a:rPr lang="en-US" sz="1050" b="1">
                          <a:latin typeface="Courier New" panose="02070309020205020404" pitchFamily="49" charset="0"/>
                          <a:cs typeface="Courier New" panose="02070309020205020404" pitchFamily="49" charset="0"/>
                        </a:rPr>
                        <a:t>Sansa</a:t>
                      </a:r>
                      <a:endParaRPr lang="en-CH" sz="105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050" dirty="0">
                          <a:latin typeface="Courier New" panose="02070309020205020404" pitchFamily="49" charset="0"/>
                          <a:cs typeface="Courier New" panose="02070309020205020404" pitchFamily="49" charset="0"/>
                        </a:rPr>
                        <a:t>Ned</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22</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F</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6</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8</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2</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27929098"/>
                  </a:ext>
                </a:extLst>
              </a:tr>
              <a:tr h="301125">
                <a:tc>
                  <a:txBody>
                    <a:bodyPr/>
                    <a:lstStyle/>
                    <a:p>
                      <a:pPr algn="ctr"/>
                      <a:r>
                        <a:rPr lang="en-US" sz="1050" b="1">
                          <a:latin typeface="Courier New" panose="02070309020205020404" pitchFamily="49" charset="0"/>
                          <a:cs typeface="Courier New" panose="02070309020205020404" pitchFamily="49" charset="0"/>
                        </a:rPr>
                        <a:t>Bran</a:t>
                      </a:r>
                      <a:endParaRPr lang="en-CH" sz="1050" b="1">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050" dirty="0">
                          <a:latin typeface="Courier New" panose="02070309020205020404" pitchFamily="49" charset="0"/>
                          <a:cs typeface="Courier New" panose="02070309020205020404" pitchFamily="49" charset="0"/>
                        </a:rPr>
                        <a:t>Ned</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18</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M</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8</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10</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2</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97517497"/>
                  </a:ext>
                </a:extLst>
              </a:tr>
              <a:tr h="301125">
                <a:tc>
                  <a:txBody>
                    <a:bodyPr/>
                    <a:lstStyle/>
                    <a:p>
                      <a:pPr algn="ctr"/>
                      <a:r>
                        <a:rPr lang="en-GB" sz="1050" b="1" dirty="0">
                          <a:latin typeface="Courier New" panose="02070309020205020404" pitchFamily="49" charset="0"/>
                          <a:cs typeface="Courier New" panose="02070309020205020404" pitchFamily="49" charset="0"/>
                        </a:rPr>
                        <a:t>Theon</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050" dirty="0" err="1">
                          <a:latin typeface="Courier New" panose="02070309020205020404" pitchFamily="49" charset="0"/>
                          <a:cs typeface="Courier New" panose="02070309020205020404" pitchFamily="49" charset="0"/>
                        </a:rPr>
                        <a:t>Balon</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29</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M</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2</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1</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-1</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65461890"/>
                  </a:ext>
                </a:extLst>
              </a:tr>
              <a:tr h="301125">
                <a:tc>
                  <a:txBody>
                    <a:bodyPr/>
                    <a:lstStyle/>
                    <a:p>
                      <a:pPr algn="ctr"/>
                      <a:r>
                        <a:rPr lang="en-GB" sz="1050" b="1" dirty="0">
                          <a:latin typeface="Courier New" panose="02070309020205020404" pitchFamily="49" charset="0"/>
                          <a:cs typeface="Courier New" panose="02070309020205020404" pitchFamily="49" charset="0"/>
                        </a:rPr>
                        <a:t>Yara</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050" dirty="0" err="1">
                          <a:latin typeface="Courier New" panose="02070309020205020404" pitchFamily="49" charset="0"/>
                          <a:cs typeface="Courier New" panose="02070309020205020404" pitchFamily="49" charset="0"/>
                        </a:rPr>
                        <a:t>Balon</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27</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F</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3</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4</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1</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10008257"/>
                  </a:ext>
                </a:extLst>
              </a:tr>
              <a:tr h="301125">
                <a:tc>
                  <a:txBody>
                    <a:bodyPr/>
                    <a:lstStyle/>
                    <a:p>
                      <a:pPr algn="ctr"/>
                      <a:r>
                        <a:rPr lang="en-GB" sz="1050" b="1" dirty="0">
                          <a:latin typeface="Courier New" panose="02070309020205020404" pitchFamily="49" charset="0"/>
                          <a:cs typeface="Courier New" panose="02070309020205020404" pitchFamily="49" charset="0"/>
                        </a:rPr>
                        <a:t>Cersei</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050" dirty="0">
                          <a:latin typeface="Courier New" panose="02070309020205020404" pitchFamily="49" charset="0"/>
                          <a:cs typeface="Courier New" panose="02070309020205020404" pitchFamily="49" charset="0"/>
                        </a:rPr>
                        <a:t>Tywin</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36</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F</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5</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5</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0</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90207582"/>
                  </a:ext>
                </a:extLst>
              </a:tr>
              <a:tr h="301125">
                <a:tc>
                  <a:txBody>
                    <a:bodyPr/>
                    <a:lstStyle/>
                    <a:p>
                      <a:pPr algn="ctr"/>
                      <a:r>
                        <a:rPr lang="en-GB" sz="1050" b="1" dirty="0">
                          <a:latin typeface="Courier New" panose="02070309020205020404" pitchFamily="49" charset="0"/>
                          <a:cs typeface="Courier New" panose="02070309020205020404" pitchFamily="49" charset="0"/>
                        </a:rPr>
                        <a:t>Jaime</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60000"/>
                        <a:lumOff val="40000"/>
                      </a:schemeClr>
                    </a:solidFill>
                  </a:tcPr>
                </a:tc>
                <a:tc>
                  <a:txBody>
                    <a:bodyPr/>
                    <a:lstStyle/>
                    <a:p>
                      <a:pPr algn="ctr"/>
                      <a:r>
                        <a:rPr lang="en-GB" sz="1050" dirty="0">
                          <a:latin typeface="Courier New" panose="02070309020205020404" pitchFamily="49" charset="0"/>
                          <a:cs typeface="Courier New" panose="02070309020205020404" pitchFamily="49" charset="0"/>
                        </a:rPr>
                        <a:t>Tywin</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36</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M</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1</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3</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2</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89423607"/>
                  </a:ext>
                </a:extLst>
              </a:tr>
              <a:tr h="301125">
                <a:tc>
                  <a:txBody>
                    <a:bodyPr/>
                    <a:lstStyle/>
                    <a:p>
                      <a:pPr algn="ctr"/>
                      <a:r>
                        <a:rPr lang="en-GB" sz="1050" b="1" dirty="0">
                          <a:latin typeface="Courier New" panose="02070309020205020404" pitchFamily="49" charset="0"/>
                          <a:cs typeface="Courier New" panose="02070309020205020404" pitchFamily="49" charset="0"/>
                        </a:rPr>
                        <a:t>Tyrion</a:t>
                      </a:r>
                      <a:endParaRPr lang="en-CH" sz="1050" b="1"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050" dirty="0">
                          <a:latin typeface="Courier New" panose="02070309020205020404" pitchFamily="49" charset="0"/>
                          <a:cs typeface="Courier New" panose="02070309020205020404" pitchFamily="49" charset="0"/>
                        </a:rPr>
                        <a:t>Tywin</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32</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M</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GB" sz="1050" dirty="0">
                          <a:latin typeface="Courier New" panose="02070309020205020404" pitchFamily="49" charset="0"/>
                          <a:cs typeface="Courier New" panose="02070309020205020404" pitchFamily="49" charset="0"/>
                        </a:rPr>
                        <a:t>6</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8</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050" dirty="0">
                          <a:latin typeface="Courier New" panose="02070309020205020404" pitchFamily="49" charset="0"/>
                          <a:cs typeface="Courier New" panose="02070309020205020404" pitchFamily="49" charset="0"/>
                        </a:rPr>
                        <a:t>2</a:t>
                      </a:r>
                      <a:endParaRPr lang="en-CH" sz="1050" dirty="0">
                        <a:latin typeface="Courier New" panose="02070309020205020404" pitchFamily="49" charset="0"/>
                        <a:cs typeface="Courier New" panose="02070309020205020404" pitchFamily="49"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56638946"/>
                  </a:ext>
                </a:extLst>
              </a:tr>
            </a:tbl>
          </a:graphicData>
        </a:graphic>
      </p:graphicFrame>
      <p:sp>
        <p:nvSpPr>
          <p:cNvPr id="2" name="TextBox 1">
            <a:extLst>
              <a:ext uri="{FF2B5EF4-FFF2-40B4-BE49-F238E27FC236}">
                <a16:creationId xmlns:a16="http://schemas.microsoft.com/office/drawing/2014/main" id="{E407ECE6-B748-4457-B37E-A0AB2923A8E1}"/>
              </a:ext>
            </a:extLst>
          </p:cNvPr>
          <p:cNvSpPr txBox="1"/>
          <p:nvPr/>
        </p:nvSpPr>
        <p:spPr>
          <a:xfrm>
            <a:off x="1399265" y="3275111"/>
            <a:ext cx="1328569"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Effect variable </a:t>
            </a:r>
            <a:r>
              <a:rPr lang="en-US" sz="1400" i="1" dirty="0">
                <a:latin typeface="Calibri Light" panose="020F0302020204030204" pitchFamily="34" charset="0"/>
                <a:cs typeface="Calibri Light" panose="020F0302020204030204" pitchFamily="34" charset="0"/>
              </a:rPr>
              <a:t>X</a:t>
            </a:r>
            <a:endParaRPr lang="en-CH" sz="1400" i="1" dirty="0">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9447BDD6-57C0-48C6-A8AC-791600EF8C6A}"/>
              </a:ext>
            </a:extLst>
          </p:cNvPr>
          <p:cNvSpPr txBox="1"/>
          <p:nvPr/>
        </p:nvSpPr>
        <p:spPr>
          <a:xfrm>
            <a:off x="1399265" y="3627566"/>
            <a:ext cx="1671227"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Nuisance variables </a:t>
            </a:r>
            <a:r>
              <a:rPr lang="en-US" sz="1400" i="1" dirty="0">
                <a:latin typeface="Calibri Light" panose="020F0302020204030204" pitchFamily="34" charset="0"/>
                <a:cs typeface="Calibri Light" panose="020F0302020204030204" pitchFamily="34" charset="0"/>
              </a:rPr>
              <a:t>D</a:t>
            </a:r>
            <a:endParaRPr lang="en-CH" sz="1400" i="1" dirty="0">
              <a:latin typeface="Calibri Light" panose="020F0302020204030204" pitchFamily="34" charset="0"/>
              <a:cs typeface="Calibri Light" panose="020F0302020204030204" pitchFamily="34" charset="0"/>
            </a:endParaRPr>
          </a:p>
        </p:txBody>
      </p:sp>
      <p:sp>
        <p:nvSpPr>
          <p:cNvPr id="4" name="Rectangle 3">
            <a:extLst>
              <a:ext uri="{FF2B5EF4-FFF2-40B4-BE49-F238E27FC236}">
                <a16:creationId xmlns:a16="http://schemas.microsoft.com/office/drawing/2014/main" id="{3F91C8D4-75B6-4FAB-8B0D-2CD75605527A}"/>
              </a:ext>
            </a:extLst>
          </p:cNvPr>
          <p:cNvSpPr/>
          <p:nvPr/>
        </p:nvSpPr>
        <p:spPr>
          <a:xfrm>
            <a:off x="1049773" y="3330858"/>
            <a:ext cx="288032" cy="196282"/>
          </a:xfrm>
          <a:prstGeom prst="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Rectangle 10">
            <a:extLst>
              <a:ext uri="{FF2B5EF4-FFF2-40B4-BE49-F238E27FC236}">
                <a16:creationId xmlns:a16="http://schemas.microsoft.com/office/drawing/2014/main" id="{A54F39E5-CA16-4295-9338-74B4C2E08967}"/>
              </a:ext>
            </a:extLst>
          </p:cNvPr>
          <p:cNvSpPr/>
          <p:nvPr/>
        </p:nvSpPr>
        <p:spPr>
          <a:xfrm>
            <a:off x="1049773" y="3683313"/>
            <a:ext cx="288032" cy="196282"/>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26025061-062F-45D2-B620-FD409B1F7528}"/>
              </a:ext>
            </a:extLst>
          </p:cNvPr>
          <p:cNvSpPr txBox="1"/>
          <p:nvPr/>
        </p:nvSpPr>
        <p:spPr>
          <a:xfrm>
            <a:off x="1399265" y="3986481"/>
            <a:ext cx="995465"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Response </a:t>
            </a:r>
            <a:r>
              <a:rPr lang="en-US" sz="1400" i="1" dirty="0">
                <a:latin typeface="Calibri Light" panose="020F0302020204030204" pitchFamily="34" charset="0"/>
                <a:cs typeface="Calibri Light" panose="020F0302020204030204" pitchFamily="34" charset="0"/>
              </a:rPr>
              <a:t>y</a:t>
            </a:r>
            <a:endParaRPr lang="en-CH" sz="1400" i="1" dirty="0">
              <a:latin typeface="Calibri Light" panose="020F0302020204030204" pitchFamily="34" charset="0"/>
              <a:cs typeface="Calibri Light" panose="020F0302020204030204" pitchFamily="34" charset="0"/>
            </a:endParaRPr>
          </a:p>
        </p:txBody>
      </p:sp>
      <p:sp>
        <p:nvSpPr>
          <p:cNvPr id="13" name="Rectangle 12">
            <a:extLst>
              <a:ext uri="{FF2B5EF4-FFF2-40B4-BE49-F238E27FC236}">
                <a16:creationId xmlns:a16="http://schemas.microsoft.com/office/drawing/2014/main" id="{A035156C-91CB-45C0-8EA2-242F12E1F731}"/>
              </a:ext>
            </a:extLst>
          </p:cNvPr>
          <p:cNvSpPr/>
          <p:nvPr/>
        </p:nvSpPr>
        <p:spPr>
          <a:xfrm>
            <a:off x="1049773" y="4035768"/>
            <a:ext cx="288032" cy="196282"/>
          </a:xfrm>
          <a:prstGeom prst="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7496657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dirty="0">
                <a:latin typeface="Calibri Light" panose="020F0302020204030204" pitchFamily="34" charset="0"/>
                <a:cs typeface="Calibri Light" panose="020F0302020204030204" pitchFamily="34" charset="0"/>
              </a:rPr>
              <a:t>In the table below, whenever a variable is preceded by </a:t>
            </a:r>
            <a:r>
              <a:rPr lang="en-GB" sz="1600" dirty="0">
                <a:latin typeface="Calibri Light" panose="020F0302020204030204" pitchFamily="34" charset="0"/>
                <a:cs typeface="Calibri Light" panose="020F0302020204030204" pitchFamily="34" charset="0"/>
              </a:rPr>
              <a:t>“</a:t>
            </a:r>
            <a:r>
              <a:rPr lang="en-US" sz="1600" dirty="0">
                <a:latin typeface="Calibri Light" panose="020F0302020204030204" pitchFamily="34" charset="0"/>
                <a:cs typeface="Calibri Light" panose="020F0302020204030204" pitchFamily="34" charset="0"/>
              </a:rPr>
              <a:t>p</a:t>
            </a:r>
            <a:r>
              <a:rPr lang="en-GB" sz="1600" dirty="0">
                <a:latin typeface="Calibri Light" panose="020F0302020204030204" pitchFamily="34" charset="0"/>
                <a:cs typeface="Calibri Light" panose="020F0302020204030204" pitchFamily="34" charset="0"/>
              </a:rPr>
              <a:t>”, it denotes a permuted version of the original variable, while “</a:t>
            </a:r>
            <a:r>
              <a:rPr lang="en-US" sz="1600" dirty="0">
                <a:latin typeface="Calibri Light" panose="020F0302020204030204" pitchFamily="34" charset="0"/>
                <a:cs typeface="Calibri Light" panose="020F0302020204030204" pitchFamily="34" charset="0"/>
              </a:rPr>
              <a:t>r.</a:t>
            </a:r>
            <a:r>
              <a:rPr lang="en-GB" sz="1600" dirty="0">
                <a:latin typeface="Calibri Light" panose="020F0302020204030204" pitchFamily="34" charset="0"/>
                <a:cs typeface="Calibri Light" panose="020F0302020204030204" pitchFamily="34" charset="0"/>
              </a:rPr>
              <a:t>” denotes a variables </a:t>
            </a:r>
            <a:r>
              <a:rPr lang="en-GB" sz="1600" dirty="0" err="1">
                <a:latin typeface="Calibri Light" panose="020F0302020204030204" pitchFamily="34" charset="0"/>
                <a:cs typeface="Calibri Light" panose="020F0302020204030204" pitchFamily="34" charset="0"/>
              </a:rPr>
              <a:t>residualized</a:t>
            </a:r>
            <a:r>
              <a:rPr lang="en-GB" sz="1600" dirty="0">
                <a:latin typeface="Calibri Light" panose="020F0302020204030204" pitchFamily="34" charset="0"/>
                <a:cs typeface="Calibri Light" panose="020F0302020204030204" pitchFamily="34" charset="0"/>
              </a:rPr>
              <a:t> from another variable “</a:t>
            </a:r>
            <a:r>
              <a:rPr lang="en-US" sz="1600" dirty="0">
                <a:latin typeface="Calibri Light" panose="020F0302020204030204" pitchFamily="34" charset="0"/>
                <a:cs typeface="Calibri Light" panose="020F0302020204030204" pitchFamily="34" charset="0"/>
              </a:rPr>
              <a:t>.</a:t>
            </a:r>
            <a:r>
              <a:rPr lang="en-GB" sz="1600" dirty="0">
                <a:latin typeface="Calibri Light" panose="020F0302020204030204" pitchFamily="34" charset="0"/>
                <a:cs typeface="Calibri Light" panose="020F0302020204030204" pitchFamily="34" charset="0"/>
              </a:rPr>
              <a:t>”:</a:t>
            </a:r>
            <a:endParaRPr lang="fr-CH"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9145016"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General permutation </a:t>
            </a:r>
            <a:r>
              <a:rPr lang="fr-CH" sz="3200" dirty="0" err="1">
                <a:solidFill>
                  <a:schemeClr val="tx2">
                    <a:lumMod val="75000"/>
                  </a:schemeClr>
                </a:solidFill>
                <a:latin typeface="Tw Cen MT" panose="020B0602020104020603" pitchFamily="34" charset="0"/>
              </a:rPr>
              <a:t>regression</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approach</a:t>
            </a:r>
            <a:endParaRPr lang="en-GB" sz="3200" dirty="0">
              <a:solidFill>
                <a:schemeClr val="tx2">
                  <a:lumMod val="75000"/>
                </a:schemeClr>
              </a:solidFill>
              <a:latin typeface="Tw Cen MT" panose="020B0602020104020603" pitchFamily="34" charset="0"/>
            </a:endParaRPr>
          </a:p>
        </p:txBody>
      </p:sp>
      <p:graphicFrame>
        <p:nvGraphicFramePr>
          <p:cNvPr id="5" name="Table 5">
            <a:extLst>
              <a:ext uri="{FF2B5EF4-FFF2-40B4-BE49-F238E27FC236}">
                <a16:creationId xmlns:a16="http://schemas.microsoft.com/office/drawing/2014/main" id="{ACB80635-FDEC-4468-8B55-CE0DC4B584D8}"/>
              </a:ext>
            </a:extLst>
          </p:cNvPr>
          <p:cNvGraphicFramePr>
            <a:graphicFrameLocks noGrp="1"/>
          </p:cNvGraphicFramePr>
          <p:nvPr>
            <p:extLst>
              <p:ext uri="{D42A27DB-BD31-4B8C-83A1-F6EECF244321}">
                <p14:modId xmlns:p14="http://schemas.microsoft.com/office/powerpoint/2010/main" val="3317740672"/>
              </p:ext>
            </p:extLst>
          </p:nvPr>
        </p:nvGraphicFramePr>
        <p:xfrm>
          <a:off x="839416" y="2564904"/>
          <a:ext cx="10513168" cy="3754120"/>
        </p:xfrm>
        <a:graphic>
          <a:graphicData uri="http://schemas.openxmlformats.org/drawingml/2006/table">
            <a:tbl>
              <a:tblPr firstRow="1" bandRow="1">
                <a:tableStyleId>{2D5ABB26-0587-4C30-8999-92F81FD0307C}</a:tableStyleId>
              </a:tblPr>
              <a:tblGrid>
                <a:gridCol w="2011779">
                  <a:extLst>
                    <a:ext uri="{9D8B030D-6E8A-4147-A177-3AD203B41FA5}">
                      <a16:colId xmlns:a16="http://schemas.microsoft.com/office/drawing/2014/main" val="1370911470"/>
                    </a:ext>
                  </a:extLst>
                </a:gridCol>
                <a:gridCol w="3580332">
                  <a:extLst>
                    <a:ext uri="{9D8B030D-6E8A-4147-A177-3AD203B41FA5}">
                      <a16:colId xmlns:a16="http://schemas.microsoft.com/office/drawing/2014/main" val="2545509756"/>
                    </a:ext>
                  </a:extLst>
                </a:gridCol>
                <a:gridCol w="1506523">
                  <a:extLst>
                    <a:ext uri="{9D8B030D-6E8A-4147-A177-3AD203B41FA5}">
                      <a16:colId xmlns:a16="http://schemas.microsoft.com/office/drawing/2014/main" val="3969663253"/>
                    </a:ext>
                  </a:extLst>
                </a:gridCol>
                <a:gridCol w="3414534">
                  <a:extLst>
                    <a:ext uri="{9D8B030D-6E8A-4147-A177-3AD203B41FA5}">
                      <a16:colId xmlns:a16="http://schemas.microsoft.com/office/drawing/2014/main" val="1810464883"/>
                    </a:ext>
                  </a:extLst>
                </a:gridCol>
              </a:tblGrid>
              <a:tr h="370840">
                <a:tc>
                  <a:txBody>
                    <a:bodyPr/>
                    <a:lstStyle/>
                    <a:p>
                      <a:r>
                        <a:rPr lang="en-US" sz="1200" b="1">
                          <a:latin typeface="Calibri Light" panose="020F0302020204030204" pitchFamily="34" charset="0"/>
                          <a:cs typeface="Calibri Light" panose="020F0302020204030204" pitchFamily="34" charset="0"/>
                        </a:rPr>
                        <a:t>Reference</a:t>
                      </a:r>
                      <a:endParaRPr lang="en-CH"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a:latin typeface="Calibri Light" panose="020F0302020204030204" pitchFamily="34" charset="0"/>
                          <a:cs typeface="Calibri Light" panose="020F0302020204030204" pitchFamily="34" charset="0"/>
                        </a:rPr>
                        <a:t>Permutation strategy</a:t>
                      </a:r>
                      <a:endParaRPr lang="en-CH"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a:latin typeface="Calibri Light" panose="020F0302020204030204" pitchFamily="34" charset="0"/>
                          <a:cs typeface="Calibri Light" panose="020F0302020204030204" pitchFamily="34" charset="0"/>
                        </a:rPr>
                        <a:t>Implied model</a:t>
                      </a:r>
                      <a:endParaRPr lang="en-CH"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a:latin typeface="Calibri Light" panose="020F0302020204030204" pitchFamily="34" charset="0"/>
                          <a:cs typeface="Calibri Light" panose="020F0302020204030204" pitchFamily="34" charset="0"/>
                        </a:rPr>
                        <a:t>Notes</a:t>
                      </a:r>
                      <a:endParaRPr lang="en-CH" sz="1200" b="1">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450357"/>
                  </a:ext>
                </a:extLst>
              </a:tr>
              <a:tr h="370840">
                <a:tc>
                  <a:txBody>
                    <a:bodyPr/>
                    <a:lstStyle/>
                    <a:p>
                      <a:r>
                        <a:rPr lang="en-US" sz="1200">
                          <a:latin typeface="Calibri Light" panose="020F0302020204030204" pitchFamily="34" charset="0"/>
                          <a:cs typeface="Calibri Light" panose="020F0302020204030204" pitchFamily="34" charset="0"/>
                        </a:rPr>
                        <a:t>Draper &amp; Stoneman (1966)</a:t>
                      </a: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200">
                          <a:latin typeface="Calibri Light" panose="020F0302020204030204" pitchFamily="34" charset="0"/>
                          <a:cs typeface="Calibri Light" panose="020F0302020204030204" pitchFamily="34" charset="0"/>
                        </a:rPr>
                        <a:t>Permute X, not y or D</a:t>
                      </a: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a:latin typeface="Calibri Light" panose="020F0302020204030204" pitchFamily="34" charset="0"/>
                          <a:cs typeface="Calibri Light" panose="020F0302020204030204" pitchFamily="34" charset="0"/>
                        </a:rPr>
                        <a:t>Y ~ pX + D</a:t>
                      </a:r>
                      <a:endParaRPr lang="en-CH"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200">
                          <a:latin typeface="Calibri Light" panose="020F0302020204030204" pitchFamily="34" charset="0"/>
                          <a:cs typeface="Calibri Light" panose="020F0302020204030204" pitchFamily="34" charset="0"/>
                        </a:rPr>
                        <a:t>Preserves (D,y) association but ignores (X,D) association.</a:t>
                      </a:r>
                      <a:endParaRPr lang="en-CH" sz="12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18901425"/>
                  </a:ext>
                </a:extLst>
              </a:tr>
              <a:tr h="370840">
                <a:tc>
                  <a:txBody>
                    <a:bodyPr/>
                    <a:lstStyle/>
                    <a:p>
                      <a:r>
                        <a:rPr lang="en-US" sz="1200">
                          <a:latin typeface="Calibri Light" panose="020F0302020204030204" pitchFamily="34" charset="0"/>
                          <a:cs typeface="Calibri Light" panose="020F0302020204030204" pitchFamily="34" charset="0"/>
                        </a:rPr>
                        <a:t>Manly (1991)</a:t>
                      </a:r>
                      <a:endParaRPr lang="en-CH" sz="1200">
                        <a:latin typeface="Calibri Light" panose="020F0302020204030204" pitchFamily="34" charset="0"/>
                        <a:cs typeface="Calibri Light" panose="020F0302020204030204" pitchFamily="34" charset="0"/>
                      </a:endParaRPr>
                    </a:p>
                  </a:txBody>
                  <a:tcPr anchor="ctr">
                    <a:lnT w="12700" cap="flat" cmpd="sng" algn="ctr">
                      <a:noFill/>
                      <a:prstDash val="solid"/>
                      <a:round/>
                      <a:headEnd type="none" w="med" len="med"/>
                      <a:tailEnd type="none" w="med" len="med"/>
                    </a:lnT>
                  </a:tcPr>
                </a:tc>
                <a:tc>
                  <a:txBody>
                    <a:bodyPr/>
                    <a:lstStyle/>
                    <a:p>
                      <a:r>
                        <a:rPr lang="en-US" sz="1200">
                          <a:latin typeface="Calibri Light" panose="020F0302020204030204" pitchFamily="34" charset="0"/>
                          <a:cs typeface="Calibri Light" panose="020F0302020204030204" pitchFamily="34" charset="0"/>
                        </a:rPr>
                        <a:t>Permute y, not D or X</a:t>
                      </a:r>
                      <a:endParaRPr lang="en-CH" sz="1200">
                        <a:latin typeface="Calibri Light" panose="020F0302020204030204" pitchFamily="34" charset="0"/>
                        <a:cs typeface="Calibri Light" panose="020F0302020204030204" pitchFamily="34" charset="0"/>
                      </a:endParaRPr>
                    </a:p>
                  </a:txBody>
                  <a:tcPr anchor="ctr">
                    <a:lnT w="12700" cap="flat" cmpd="sng" algn="ctr">
                      <a:noFill/>
                      <a:prstDash val="solid"/>
                      <a:round/>
                      <a:headEnd type="none" w="med" len="med"/>
                      <a:tailEnd type="none" w="med" len="med"/>
                    </a:lnT>
                  </a:tcPr>
                </a:tc>
                <a:tc>
                  <a:txBody>
                    <a:bodyPr/>
                    <a:lstStyle/>
                    <a:p>
                      <a:r>
                        <a:rPr lang="en-US" sz="1400">
                          <a:latin typeface="Calibri Light" panose="020F0302020204030204" pitchFamily="34" charset="0"/>
                          <a:cs typeface="Calibri Light" panose="020F0302020204030204" pitchFamily="34" charset="0"/>
                        </a:rPr>
                        <a:t>pY ~ X + D</a:t>
                      </a:r>
                      <a:endParaRPr lang="en-CH" sz="1400">
                        <a:latin typeface="Calibri Light" panose="020F0302020204030204" pitchFamily="34" charset="0"/>
                        <a:cs typeface="Calibri Light" panose="020F0302020204030204" pitchFamily="34" charset="0"/>
                      </a:endParaRPr>
                    </a:p>
                  </a:txBody>
                  <a:tcPr anchor="ctr">
                    <a:lnT w="12700" cap="flat" cmpd="sng" algn="ctr">
                      <a:noFill/>
                      <a:prstDash val="solid"/>
                      <a:round/>
                      <a:headEnd type="none" w="med" len="med"/>
                      <a:tailEnd type="none" w="med" len="med"/>
                    </a:lnT>
                  </a:tcPr>
                </a:tc>
                <a:tc>
                  <a:txBody>
                    <a:bodyPr/>
                    <a:lstStyle/>
                    <a:p>
                      <a:r>
                        <a:rPr lang="en-US" sz="1200">
                          <a:latin typeface="Calibri Light" panose="020F0302020204030204" pitchFamily="34" charset="0"/>
                          <a:cs typeface="Calibri Light" panose="020F0302020204030204" pitchFamily="34" charset="0"/>
                        </a:rPr>
                        <a:t>Preserves (X,D) association but ignores (D,y) association.</a:t>
                      </a:r>
                      <a:endParaRPr lang="en-CH" sz="1200">
                        <a:latin typeface="Calibri Light" panose="020F0302020204030204" pitchFamily="34" charset="0"/>
                        <a:cs typeface="Calibri Light" panose="020F0302020204030204" pitchFamily="34" charset="0"/>
                      </a:endParaRP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3285263080"/>
                  </a:ext>
                </a:extLst>
              </a:tr>
              <a:tr h="370840">
                <a:tc>
                  <a:txBody>
                    <a:bodyPr/>
                    <a:lstStyle/>
                    <a:p>
                      <a:r>
                        <a:rPr lang="en-US" sz="1200">
                          <a:latin typeface="Calibri Light" panose="020F0302020204030204" pitchFamily="34" charset="0"/>
                          <a:cs typeface="Calibri Light" panose="020F0302020204030204" pitchFamily="34" charset="0"/>
                        </a:rPr>
                        <a:t>Dekker et al. (2007)</a:t>
                      </a:r>
                      <a:endParaRPr lang="en-CH" sz="1200">
                        <a:latin typeface="Calibri Light" panose="020F0302020204030204" pitchFamily="34" charset="0"/>
                        <a:cs typeface="Calibri Light" panose="020F0302020204030204" pitchFamily="34" charset="0"/>
                      </a:endParaRPr>
                    </a:p>
                  </a:txBody>
                  <a:tcPr anchor="ctr"/>
                </a:tc>
                <a:tc>
                  <a:txBody>
                    <a:bodyPr/>
                    <a:lstStyle/>
                    <a:p>
                      <a:r>
                        <a:rPr lang="en-US" sz="1200">
                          <a:latin typeface="Calibri Light" panose="020F0302020204030204" pitchFamily="34" charset="0"/>
                          <a:cs typeface="Calibri Light" panose="020F0302020204030204" pitchFamily="34" charset="0"/>
                        </a:rPr>
                        <a:t>Permute X after residualizing X from D</a:t>
                      </a:r>
                      <a:endParaRPr lang="en-CH" sz="1200">
                        <a:latin typeface="Calibri Light" panose="020F0302020204030204" pitchFamily="34" charset="0"/>
                        <a:cs typeface="Calibri Light" panose="020F0302020204030204" pitchFamily="34" charset="0"/>
                      </a:endParaRPr>
                    </a:p>
                  </a:txBody>
                  <a:tcPr anchor="ctr"/>
                </a:tc>
                <a:tc>
                  <a:txBody>
                    <a:bodyPr/>
                    <a:lstStyle/>
                    <a:p>
                      <a:r>
                        <a:rPr lang="en-US" sz="1400">
                          <a:latin typeface="Calibri Light" panose="020F0302020204030204" pitchFamily="34" charset="0"/>
                          <a:cs typeface="Calibri Light" panose="020F0302020204030204" pitchFamily="34" charset="0"/>
                        </a:rPr>
                        <a:t>Y ~ pX</a:t>
                      </a:r>
                      <a:r>
                        <a:rPr lang="en-US" sz="1400" baseline="-25000">
                          <a:latin typeface="Calibri Light" panose="020F0302020204030204" pitchFamily="34" charset="0"/>
                          <a:cs typeface="Calibri Light" panose="020F0302020204030204" pitchFamily="34" charset="0"/>
                        </a:rPr>
                        <a:t>rD</a:t>
                      </a:r>
                      <a:r>
                        <a:rPr lang="en-US" sz="1400">
                          <a:latin typeface="Calibri Light" panose="020F0302020204030204" pitchFamily="34" charset="0"/>
                          <a:cs typeface="Calibri Light" panose="020F0302020204030204" pitchFamily="34" charset="0"/>
                        </a:rPr>
                        <a:t> + D</a:t>
                      </a:r>
                      <a:endParaRPr lang="en-CH" sz="1400">
                        <a:latin typeface="Calibri Light" panose="020F0302020204030204" pitchFamily="34" charset="0"/>
                        <a:cs typeface="Calibri Light" panose="020F03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Light" panose="020F0302020204030204" pitchFamily="34" charset="0"/>
                          <a:cs typeface="Calibri Light" panose="020F0302020204030204" pitchFamily="34" charset="0"/>
                        </a:rPr>
                        <a:t>Preserves (X,D) and (D,y) association. Appropriate for unbalanced X designs</a:t>
                      </a:r>
                      <a:endParaRPr lang="en-CH" sz="1200">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036594510"/>
                  </a:ext>
                </a:extLst>
              </a:tr>
              <a:tr h="370840">
                <a:tc>
                  <a:txBody>
                    <a:bodyPr/>
                    <a:lstStyle/>
                    <a:p>
                      <a:r>
                        <a:rPr lang="en-US" sz="1200">
                          <a:latin typeface="Calibri Light" panose="020F0302020204030204" pitchFamily="34" charset="0"/>
                          <a:cs typeface="Calibri Light" panose="020F0302020204030204" pitchFamily="34" charset="0"/>
                        </a:rPr>
                        <a:t>Kennedy (1995)</a:t>
                      </a:r>
                      <a:endParaRPr lang="en-CH" sz="1200">
                        <a:latin typeface="Calibri Light" panose="020F0302020204030204" pitchFamily="34" charset="0"/>
                        <a:cs typeface="Calibri Light" panose="020F0302020204030204" pitchFamily="34" charset="0"/>
                      </a:endParaRPr>
                    </a:p>
                  </a:txBody>
                  <a:tcPr anchor="ctr"/>
                </a:tc>
                <a:tc>
                  <a:txBody>
                    <a:bodyPr/>
                    <a:lstStyle/>
                    <a:p>
                      <a:r>
                        <a:rPr lang="en-US" sz="1200">
                          <a:latin typeface="Calibri Light" panose="020F0302020204030204" pitchFamily="34" charset="0"/>
                          <a:cs typeface="Calibri Light" panose="020F0302020204030204" pitchFamily="34" charset="0"/>
                        </a:rPr>
                        <a:t>Permute y </a:t>
                      </a:r>
                      <a:r>
                        <a:rPr lang="en-US" sz="1200" i="0">
                          <a:latin typeface="Calibri Light" panose="020F0302020204030204" pitchFamily="34" charset="0"/>
                          <a:cs typeface="Calibri Light" panose="020F0302020204030204" pitchFamily="34" charset="0"/>
                        </a:rPr>
                        <a:t>after residualizing (X,y) from D</a:t>
                      </a:r>
                      <a:endParaRPr lang="en-CH" sz="1200">
                        <a:latin typeface="Calibri Light" panose="020F0302020204030204" pitchFamily="34" charset="0"/>
                        <a:cs typeface="Calibri Light" panose="020F03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Calibri Light" panose="020F0302020204030204" pitchFamily="34" charset="0"/>
                          <a:cs typeface="Calibri Light" panose="020F0302020204030204" pitchFamily="34" charset="0"/>
                        </a:rPr>
                        <a:t>pY</a:t>
                      </a:r>
                      <a:r>
                        <a:rPr lang="en-US" sz="1400" baseline="-25000">
                          <a:latin typeface="Calibri Light" panose="020F0302020204030204" pitchFamily="34" charset="0"/>
                          <a:cs typeface="Calibri Light" panose="020F0302020204030204" pitchFamily="34" charset="0"/>
                        </a:rPr>
                        <a:t>rD</a:t>
                      </a:r>
                      <a:r>
                        <a:rPr lang="en-US" sz="1400">
                          <a:latin typeface="Calibri Light" panose="020F0302020204030204" pitchFamily="34" charset="0"/>
                          <a:cs typeface="Calibri Light" panose="020F0302020204030204" pitchFamily="34" charset="0"/>
                        </a:rPr>
                        <a:t> ~ X</a:t>
                      </a:r>
                      <a:r>
                        <a:rPr lang="en-US" sz="1400" baseline="-25000">
                          <a:latin typeface="Calibri Light" panose="020F0302020204030204" pitchFamily="34" charset="0"/>
                          <a:cs typeface="Calibri Light" panose="020F0302020204030204" pitchFamily="34" charset="0"/>
                        </a:rPr>
                        <a:t>rD</a:t>
                      </a:r>
                      <a:endParaRPr lang="en-CH" sz="1400" baseline="-25000">
                        <a:latin typeface="Calibri Light" panose="020F0302020204030204" pitchFamily="34" charset="0"/>
                        <a:cs typeface="Calibri Light" panose="020F0302020204030204" pitchFamily="34" charset="0"/>
                      </a:endParaRPr>
                    </a:p>
                  </a:txBody>
                  <a:tcPr anchor="ctr"/>
                </a:tc>
                <a:tc>
                  <a:txBody>
                    <a:bodyPr/>
                    <a:lstStyle/>
                    <a:p>
                      <a:r>
                        <a:rPr lang="en-US" sz="1200">
                          <a:latin typeface="Calibri Light" panose="020F0302020204030204" pitchFamily="34" charset="0"/>
                          <a:cs typeface="Calibri Light" panose="020F0302020204030204" pitchFamily="34" charset="0"/>
                        </a:rPr>
                        <a:t>Preserves (X,D) and (D,y) association. Loss of exchangeability of residuals!</a:t>
                      </a:r>
                      <a:endParaRPr lang="en-CH" sz="1200">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2058618270"/>
                  </a:ext>
                </a:extLst>
              </a:tr>
              <a:tr h="370840">
                <a:tc>
                  <a:txBody>
                    <a:bodyPr/>
                    <a:lstStyle/>
                    <a:p>
                      <a:r>
                        <a:rPr lang="en-US" sz="1200">
                          <a:latin typeface="Calibri Light" panose="020F0302020204030204" pitchFamily="34" charset="0"/>
                          <a:cs typeface="Calibri Light" panose="020F0302020204030204" pitchFamily="34" charset="0"/>
                        </a:rPr>
                        <a:t>Huh &amp; Jhun (2001)</a:t>
                      </a:r>
                      <a:endParaRPr lang="en-CH" sz="1200">
                        <a:latin typeface="Calibri Light" panose="020F0302020204030204" pitchFamily="34" charset="0"/>
                        <a:cs typeface="Calibri Light" panose="020F03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Light" panose="020F0302020204030204" pitchFamily="34" charset="0"/>
                          <a:cs typeface="Calibri Light" panose="020F0302020204030204" pitchFamily="34" charset="0"/>
                        </a:rPr>
                        <a:t>Permute y </a:t>
                      </a:r>
                      <a:r>
                        <a:rPr lang="en-US" sz="1200" i="0">
                          <a:latin typeface="Calibri Light" panose="020F0302020204030204" pitchFamily="34" charset="0"/>
                          <a:cs typeface="Calibri Light" panose="020F0302020204030204" pitchFamily="34" charset="0"/>
                        </a:rPr>
                        <a:t>after residualizing (X,y) from D </a:t>
                      </a:r>
                      <a:r>
                        <a:rPr lang="en-US" sz="1200">
                          <a:latin typeface="Calibri Light" panose="020F0302020204030204" pitchFamily="34" charset="0"/>
                          <a:cs typeface="Calibri Light" panose="020F0302020204030204" pitchFamily="34" charset="0"/>
                        </a:rPr>
                        <a:t>+ QR transformation</a:t>
                      </a:r>
                      <a:endParaRPr lang="en-CH" sz="1200">
                        <a:latin typeface="Calibri Light" panose="020F0302020204030204" pitchFamily="34" charset="0"/>
                        <a:cs typeface="Calibri Light" panose="020F0302020204030204" pitchFamily="34" charset="0"/>
                      </a:endParaRPr>
                    </a:p>
                  </a:txBody>
                  <a:tcPr anchor="ctr"/>
                </a:tc>
                <a:tc>
                  <a:txBody>
                    <a:bodyPr/>
                    <a:lstStyle/>
                    <a:p>
                      <a:endParaRPr lang="en-CH" sz="1400">
                        <a:latin typeface="Calibri Light" panose="020F0302020204030204" pitchFamily="34" charset="0"/>
                        <a:cs typeface="Calibri Light" panose="020F0302020204030204" pitchFamily="34" charset="0"/>
                      </a:endParaRPr>
                    </a:p>
                  </a:txBody>
                  <a:tcPr anchor="ctr"/>
                </a:tc>
                <a:tc>
                  <a:txBody>
                    <a:bodyPr/>
                    <a:lstStyle/>
                    <a:p>
                      <a:r>
                        <a:rPr lang="en-US" sz="1200">
                          <a:latin typeface="Calibri Light" panose="020F0302020204030204" pitchFamily="34" charset="0"/>
                          <a:cs typeface="Calibri Light" panose="020F0302020204030204" pitchFamily="34" charset="0"/>
                        </a:rPr>
                        <a:t>Correction to the Kennedy method to preserve exchangeability of residuals. Reduces dimensionality of the data</a:t>
                      </a:r>
                      <a:endParaRPr lang="en-CH" sz="1200">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2393732200"/>
                  </a:ext>
                </a:extLst>
              </a:tr>
              <a:tr h="370840">
                <a:tc>
                  <a:txBody>
                    <a:bodyPr/>
                    <a:lstStyle/>
                    <a:p>
                      <a:r>
                        <a:rPr lang="en-US" sz="1200">
                          <a:latin typeface="Calibri Light" panose="020F0302020204030204" pitchFamily="34" charset="0"/>
                          <a:cs typeface="Calibri Light" panose="020F0302020204030204" pitchFamily="34" charset="0"/>
                        </a:rPr>
                        <a:t>Freedman &amp; Lane (1983)</a:t>
                      </a:r>
                      <a:endParaRPr lang="en-CH" sz="1200">
                        <a:latin typeface="Calibri Light" panose="020F0302020204030204" pitchFamily="34" charset="0"/>
                        <a:cs typeface="Calibri Light" panose="020F0302020204030204" pitchFamily="34" charset="0"/>
                      </a:endParaRPr>
                    </a:p>
                  </a:txBody>
                  <a:tcPr anchor="ctr"/>
                </a:tc>
                <a:tc>
                  <a:txBody>
                    <a:bodyPr/>
                    <a:lstStyle/>
                    <a:p>
                      <a:r>
                        <a:rPr lang="en-US" sz="1200">
                          <a:latin typeface="Calibri Light" panose="020F0302020204030204" pitchFamily="34" charset="0"/>
                          <a:cs typeface="Calibri Light" panose="020F0302020204030204" pitchFamily="34" charset="0"/>
                        </a:rPr>
                        <a:t>Permute y after residualizing y from D, then add the permuted y-values to the original y values</a:t>
                      </a:r>
                      <a:endParaRPr lang="en-CH" sz="1200">
                        <a:latin typeface="Calibri Light" panose="020F0302020204030204" pitchFamily="34" charset="0"/>
                        <a:cs typeface="Calibri Light" panose="020F0302020204030204" pitchFamily="34" charset="0"/>
                      </a:endParaRPr>
                    </a:p>
                  </a:txBody>
                  <a:tcPr anchor="ctr"/>
                </a:tc>
                <a:tc>
                  <a:txBody>
                    <a:bodyPr/>
                    <a:lstStyle/>
                    <a:p>
                      <a:r>
                        <a:rPr lang="en-US" sz="1400">
                          <a:latin typeface="Calibri Light" panose="020F0302020204030204" pitchFamily="34" charset="0"/>
                          <a:cs typeface="Calibri Light" panose="020F0302020204030204" pitchFamily="34" charset="0"/>
                        </a:rPr>
                        <a:t>(Y + pY</a:t>
                      </a:r>
                      <a:r>
                        <a:rPr lang="en-US" sz="1400" baseline="-25000">
                          <a:latin typeface="Calibri Light" panose="020F0302020204030204" pitchFamily="34" charset="0"/>
                          <a:cs typeface="Calibri Light" panose="020F0302020204030204" pitchFamily="34" charset="0"/>
                        </a:rPr>
                        <a:t>rD</a:t>
                      </a:r>
                      <a:r>
                        <a:rPr lang="en-US" sz="1400">
                          <a:latin typeface="Calibri Light" panose="020F0302020204030204" pitchFamily="34" charset="0"/>
                          <a:cs typeface="Calibri Light" panose="020F0302020204030204" pitchFamily="34" charset="0"/>
                        </a:rPr>
                        <a:t>) ~ X + D</a:t>
                      </a:r>
                      <a:endParaRPr lang="en-CH" sz="1400">
                        <a:latin typeface="Calibri Light" panose="020F0302020204030204" pitchFamily="34" charset="0"/>
                        <a:cs typeface="Calibri Light" panose="020F0302020204030204" pitchFamily="34" charset="0"/>
                      </a:endParaRPr>
                    </a:p>
                  </a:txBody>
                  <a:tcPr anchor="ctr"/>
                </a:tc>
                <a:tc>
                  <a:txBody>
                    <a:bodyPr/>
                    <a:lstStyle/>
                    <a:p>
                      <a:r>
                        <a:rPr lang="en-US" sz="1200">
                          <a:latin typeface="Calibri Light" panose="020F0302020204030204" pitchFamily="34" charset="0"/>
                          <a:cs typeface="Calibri Light" panose="020F0302020204030204" pitchFamily="34" charset="0"/>
                        </a:rPr>
                        <a:t>Default in permuco R package</a:t>
                      </a:r>
                      <a:endParaRPr lang="en-CH" sz="1200">
                        <a:latin typeface="Calibri Light" panose="020F0302020204030204" pitchFamily="34" charset="0"/>
                        <a:cs typeface="Calibri Light" panose="020F0302020204030204" pitchFamily="34" charset="0"/>
                      </a:endParaRPr>
                    </a:p>
                  </a:txBody>
                  <a:tcPr anchor="ctr"/>
                </a:tc>
                <a:extLst>
                  <a:ext uri="{0D108BD9-81ED-4DB2-BD59-A6C34878D82A}">
                    <a16:rowId xmlns:a16="http://schemas.microsoft.com/office/drawing/2014/main" val="1587802737"/>
                  </a:ext>
                </a:extLst>
              </a:tr>
              <a:tr h="370840">
                <a:tc>
                  <a:txBody>
                    <a:bodyPr/>
                    <a:lstStyle/>
                    <a:p>
                      <a:r>
                        <a:rPr lang="en-US" sz="1200">
                          <a:latin typeface="Calibri Light" panose="020F0302020204030204" pitchFamily="34" charset="0"/>
                          <a:cs typeface="Calibri Light" panose="020F0302020204030204" pitchFamily="34" charset="0"/>
                        </a:rPr>
                        <a:t>Ter Braak (1992)</a:t>
                      </a:r>
                      <a:endParaRPr lang="en-CH"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Light" panose="020F0302020204030204" pitchFamily="34" charset="0"/>
                          <a:cs typeface="Calibri Light" panose="020F0302020204030204" pitchFamily="34" charset="0"/>
                        </a:rPr>
                        <a:t>Permute y after residualizing y from (X,D), then add the permuted y-values to the original y values</a:t>
                      </a:r>
                      <a:endParaRPr lang="en-CH"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Calibri Light" panose="020F0302020204030204" pitchFamily="34" charset="0"/>
                          <a:cs typeface="Calibri Light" panose="020F0302020204030204" pitchFamily="34" charset="0"/>
                        </a:rPr>
                        <a:t>(Y + pY</a:t>
                      </a:r>
                      <a:r>
                        <a:rPr lang="en-US" sz="1400" baseline="-25000">
                          <a:latin typeface="Calibri Light" panose="020F0302020204030204" pitchFamily="34" charset="0"/>
                          <a:cs typeface="Calibri Light" panose="020F0302020204030204" pitchFamily="34" charset="0"/>
                        </a:rPr>
                        <a:t>rXD</a:t>
                      </a:r>
                      <a:r>
                        <a:rPr lang="en-US" sz="1400">
                          <a:latin typeface="Calibri Light" panose="020F0302020204030204" pitchFamily="34" charset="0"/>
                          <a:cs typeface="Calibri Light" panose="020F0302020204030204" pitchFamily="34" charset="0"/>
                        </a:rPr>
                        <a:t>) ~ X + D</a:t>
                      </a:r>
                      <a:endParaRPr lang="en-CH" sz="14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tc>
                  <a:txBody>
                    <a:bodyPr/>
                    <a:lstStyle/>
                    <a:p>
                      <a:r>
                        <a:rPr lang="en-US" sz="1200">
                          <a:latin typeface="Calibri Light" panose="020F0302020204030204" pitchFamily="34" charset="0"/>
                          <a:cs typeface="Calibri Light" panose="020F0302020204030204" pitchFamily="34" charset="0"/>
                        </a:rPr>
                        <a:t>Similar to Freedman &amp; Lane method</a:t>
                      </a:r>
                      <a:endParaRPr lang="en-CH" sz="12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9175516"/>
                  </a:ext>
                </a:extLst>
              </a:tr>
            </a:tbl>
          </a:graphicData>
        </a:graphic>
      </p:graphicFrame>
      <p:sp>
        <p:nvSpPr>
          <p:cNvPr id="14" name="TextBox 13">
            <a:extLst>
              <a:ext uri="{FF2B5EF4-FFF2-40B4-BE49-F238E27FC236}">
                <a16:creationId xmlns:a16="http://schemas.microsoft.com/office/drawing/2014/main" id="{EA8BC335-507E-4BEB-80BF-9F8EB7101C52}"/>
              </a:ext>
            </a:extLst>
          </p:cNvPr>
          <p:cNvSpPr txBox="1"/>
          <p:nvPr/>
        </p:nvSpPr>
        <p:spPr>
          <a:xfrm>
            <a:off x="9526699" y="6386844"/>
            <a:ext cx="1825885" cy="276999"/>
          </a:xfrm>
          <a:prstGeom prst="rect">
            <a:avLst/>
          </a:prstGeom>
          <a:noFill/>
        </p:spPr>
        <p:txBody>
          <a:bodyPr wrap="none" rtlCol="0">
            <a:spAutoFit/>
          </a:bodyPr>
          <a:lstStyle/>
          <a:p>
            <a:pPr algn="r"/>
            <a:r>
              <a:rPr lang="en-GB" sz="1200">
                <a:latin typeface="Calibri Light" panose="020F0302020204030204" pitchFamily="34" charset="0"/>
                <a:cs typeface="Calibri Light" panose="020F0302020204030204" pitchFamily="34" charset="0"/>
              </a:rPr>
              <a:t>(Frossard &amp; Renaud, 2019)</a:t>
            </a:r>
            <a:endParaRPr lang="en-GB" sz="1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958713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lnSpcReduction="10000"/>
          </a:bodyPr>
          <a:lstStyle/>
          <a:p>
            <a:r>
              <a:rPr lang="en-US" sz="1600" dirty="0">
                <a:latin typeface="Calibri Light" panose="020F0302020204030204" pitchFamily="34" charset="0"/>
                <a:cs typeface="Calibri Light" panose="020F0302020204030204" pitchFamily="34" charset="0"/>
              </a:rPr>
              <a:t>The good news is that we do not need </a:t>
            </a:r>
            <a:r>
              <a:rPr lang="en-US" sz="1600">
                <a:latin typeface="Calibri Light" panose="020F0302020204030204" pitchFamily="34" charset="0"/>
                <a:cs typeface="Calibri Light" panose="020F0302020204030204" pitchFamily="34" charset="0"/>
              </a:rPr>
              <a:t>decide on the </a:t>
            </a:r>
            <a:r>
              <a:rPr lang="en-US" sz="1600" dirty="0">
                <a:latin typeface="Calibri Light" panose="020F0302020204030204" pitchFamily="34" charset="0"/>
                <a:cs typeface="Calibri Light" panose="020F0302020204030204" pitchFamily="34" charset="0"/>
              </a:rPr>
              <a:t>permutation strategies by ourselves. In R, the </a:t>
            </a:r>
            <a:r>
              <a:rPr lang="en-US" sz="1600" dirty="0" err="1">
                <a:latin typeface="Courier New" panose="02070309020205020404" pitchFamily="49" charset="0"/>
                <a:cs typeface="Courier New" panose="02070309020205020404" pitchFamily="49" charset="0"/>
              </a:rPr>
              <a:t>permuco</a:t>
            </a:r>
            <a:r>
              <a:rPr lang="en-US" sz="1600" dirty="0">
                <a:latin typeface="Calibri Light" panose="020F0302020204030204" pitchFamily="34" charset="0"/>
                <a:cs typeface="Calibri Light" panose="020F0302020204030204" pitchFamily="34" charset="0"/>
              </a:rPr>
              <a:t> package (</a:t>
            </a:r>
            <a:r>
              <a:rPr lang="en-US" sz="1600" dirty="0" err="1">
                <a:latin typeface="Calibri Light" panose="020F0302020204030204" pitchFamily="34" charset="0"/>
                <a:cs typeface="Calibri Light" panose="020F0302020204030204" pitchFamily="34" charset="0"/>
              </a:rPr>
              <a:t>Frossard</a:t>
            </a:r>
            <a:r>
              <a:rPr lang="en-US" sz="1600" dirty="0">
                <a:latin typeface="Calibri Light" panose="020F0302020204030204" pitchFamily="34" charset="0"/>
                <a:cs typeface="Calibri Light" panose="020F0302020204030204" pitchFamily="34" charset="0"/>
              </a:rPr>
              <a:t> &amp; Renaud, 2019) can execute it all for us, with the recommended default being the Freedman &amp; Lane method for permutation.* The package further includes functions to handle repeated measures ANOVA, and signal comparison.</a:t>
            </a:r>
          </a:p>
          <a:p>
            <a:pPr marL="0" indent="0">
              <a:buNone/>
            </a:pPr>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For the Thrones data set, we may proceed with a general regression analysis as follows:</a:t>
            </a:r>
          </a:p>
          <a:p>
            <a:pPr marL="0" indent="0">
              <a:buNone/>
            </a:pPr>
            <a:endParaRPr lang="en-US" sz="1600" dirty="0">
              <a:latin typeface="Times New Roman" panose="02020603050405020304" pitchFamily="18" charset="0"/>
              <a:cs typeface="Times New Roman" panose="02020603050405020304" pitchFamily="18" charset="0"/>
            </a:endParaRPr>
          </a:p>
          <a:p>
            <a:pPr marL="0" indent="0">
              <a:buNone/>
            </a:pP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set.seed</a:t>
            </a:r>
            <a:r>
              <a:rPr lang="en-GB" sz="1200" dirty="0">
                <a:latin typeface="Courier New" panose="02070309020205020404" pitchFamily="49" charset="0"/>
                <a:cs typeface="Courier New" panose="02070309020205020404" pitchFamily="49" charset="0"/>
              </a:rPr>
              <a:t>(2128)</a:t>
            </a:r>
          </a:p>
          <a:p>
            <a:pPr marL="0" indent="0">
              <a:buNone/>
            </a:pP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lmperm</a:t>
            </a:r>
            <a:r>
              <a:rPr lang="en-GB" sz="1200" dirty="0">
                <a:latin typeface="Courier New" panose="02070309020205020404" pitchFamily="49" charset="0"/>
                <a:cs typeface="Courier New" panose="02070309020205020404" pitchFamily="49" charset="0"/>
              </a:rPr>
              <a:t>(</a:t>
            </a:r>
            <a:r>
              <a:rPr lang="en-GB" sz="1200" dirty="0" err="1">
                <a:latin typeface="Courier New" panose="02070309020205020404" pitchFamily="49" charset="0"/>
                <a:cs typeface="Courier New" panose="02070309020205020404" pitchFamily="49" charset="0"/>
              </a:rPr>
              <a:t>Diff~PI+Gender+Age,data</a:t>
            </a:r>
            <a:r>
              <a:rPr lang="en-GB" sz="1200" dirty="0">
                <a:latin typeface="Courier New" panose="02070309020205020404" pitchFamily="49" charset="0"/>
                <a:cs typeface="Courier New" panose="02070309020205020404" pitchFamily="49" charset="0"/>
              </a:rPr>
              <a:t>=thrones, np=5000, method="</a:t>
            </a:r>
            <a:r>
              <a:rPr lang="en-GB" sz="1200" dirty="0" err="1">
                <a:latin typeface="Courier New" panose="02070309020205020404" pitchFamily="49" charset="0"/>
                <a:cs typeface="Courier New" panose="02070309020205020404" pitchFamily="49" charset="0"/>
              </a:rPr>
              <a:t>freedman_lane</a:t>
            </a:r>
            <a:r>
              <a:rPr lang="en-GB" sz="1200" dirty="0">
                <a:latin typeface="Courier New" panose="02070309020205020404" pitchFamily="49" charset="0"/>
                <a:cs typeface="Courier New" panose="02070309020205020404" pitchFamily="49" charset="0"/>
              </a:rPr>
              <a:t>")</a:t>
            </a:r>
          </a:p>
          <a:p>
            <a:endParaRPr lang="en-GB" sz="1600" dirty="0">
              <a:latin typeface="Calibri Light" panose="020F0302020204030204" pitchFamily="34" charset="0"/>
              <a:cs typeface="Calibri Light" panose="020F0302020204030204" pitchFamily="34" charset="0"/>
            </a:endParaRPr>
          </a:p>
          <a:p>
            <a:endParaRPr lang="en-GB" sz="1600" dirty="0">
              <a:latin typeface="Calibri Light" panose="020F0302020204030204" pitchFamily="34" charset="0"/>
              <a:cs typeface="Calibri Light" panose="020F0302020204030204" pitchFamily="34" charset="0"/>
            </a:endParaRPr>
          </a:p>
          <a:p>
            <a:endParaRPr lang="en-GB" sz="1600" dirty="0">
              <a:latin typeface="Calibri Light" panose="020F0302020204030204" pitchFamily="34" charset="0"/>
              <a:cs typeface="Calibri Light" panose="020F0302020204030204" pitchFamily="34" charset="0"/>
            </a:endParaRPr>
          </a:p>
          <a:p>
            <a:endParaRPr lang="en-GB" sz="1600" dirty="0">
              <a:latin typeface="Calibri Light" panose="020F0302020204030204" pitchFamily="34" charset="0"/>
              <a:cs typeface="Calibri Light" panose="020F0302020204030204" pitchFamily="34" charset="0"/>
            </a:endParaRPr>
          </a:p>
          <a:p>
            <a:endParaRPr lang="en-GB" sz="1600" dirty="0">
              <a:latin typeface="Calibri Light" panose="020F0302020204030204" pitchFamily="34" charset="0"/>
              <a:cs typeface="Calibri Light" panose="020F0302020204030204" pitchFamily="34" charset="0"/>
            </a:endParaRPr>
          </a:p>
          <a:p>
            <a:endParaRPr lang="en-GB" sz="1600" dirty="0">
              <a:latin typeface="Calibri Light" panose="020F0302020204030204" pitchFamily="34" charset="0"/>
              <a:cs typeface="Calibri Light" panose="020F0302020204030204" pitchFamily="34" charset="0"/>
            </a:endParaRPr>
          </a:p>
          <a:p>
            <a:endParaRPr lang="en-GB" sz="16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No significant effects </a:t>
            </a:r>
            <a:r>
              <a:rPr lang="en-GB" sz="1600">
                <a:latin typeface="Calibri Light" panose="020F0302020204030204" pitchFamily="34" charset="0"/>
                <a:cs typeface="Calibri Light" panose="020F0302020204030204" pitchFamily="34" charset="0"/>
              </a:rPr>
              <a:t>and little </a:t>
            </a:r>
            <a:r>
              <a:rPr lang="en-GB" sz="1600" dirty="0">
                <a:latin typeface="Calibri Light" panose="020F0302020204030204" pitchFamily="34" charset="0"/>
                <a:cs typeface="Calibri Light" panose="020F0302020204030204" pitchFamily="34" charset="0"/>
              </a:rPr>
              <a:t>difference between the parametric and non-parametric p-values. However, the PI effect is broken down into individual dummy-level contrasts. Ideally, we would like an </a:t>
            </a:r>
            <a:r>
              <a:rPr lang="en-GB" sz="1600" dirty="0">
                <a:solidFill>
                  <a:srgbClr val="0070C0"/>
                </a:solidFill>
                <a:latin typeface="Calibri Light" panose="020F0302020204030204" pitchFamily="34" charset="0"/>
                <a:cs typeface="Calibri Light" panose="020F0302020204030204" pitchFamily="34" charset="0"/>
              </a:rPr>
              <a:t>omnibus </a:t>
            </a:r>
            <a:r>
              <a:rPr lang="en-GB" sz="1600" i="1" dirty="0">
                <a:solidFill>
                  <a:srgbClr val="0070C0"/>
                </a:solidFill>
                <a:latin typeface="Calibri Light" panose="020F0302020204030204" pitchFamily="34" charset="0"/>
                <a:cs typeface="Calibri Light" panose="020F0302020204030204" pitchFamily="34" charset="0"/>
              </a:rPr>
              <a:t>F</a:t>
            </a:r>
            <a:r>
              <a:rPr lang="en-GB" sz="1600" dirty="0">
                <a:solidFill>
                  <a:srgbClr val="0070C0"/>
                </a:solidFill>
                <a:latin typeface="Calibri Light" panose="020F0302020204030204" pitchFamily="34" charset="0"/>
                <a:cs typeface="Calibri Light" panose="020F0302020204030204" pitchFamily="34" charset="0"/>
              </a:rPr>
              <a:t>-test</a:t>
            </a:r>
            <a:r>
              <a:rPr lang="en-GB" sz="1600" dirty="0">
                <a:latin typeface="Calibri Light" panose="020F0302020204030204" pitchFamily="34" charset="0"/>
                <a:cs typeface="Calibri Light" panose="020F0302020204030204" pitchFamily="34" charset="0"/>
              </a:rPr>
              <a:t> for this variable…</a:t>
            </a:r>
            <a:endParaRPr lang="en-US" sz="1600" dirty="0">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9145016"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Permuco package in R</a:t>
            </a:r>
            <a:endParaRPr lang="en-GB" sz="3200" dirty="0">
              <a:solidFill>
                <a:schemeClr val="tx2">
                  <a:lumMod val="75000"/>
                </a:schemeClr>
              </a:solidFill>
              <a:latin typeface="Tw Cen MT" panose="020B0602020104020603" pitchFamily="34" charset="0"/>
            </a:endParaRPr>
          </a:p>
        </p:txBody>
      </p:sp>
      <p:cxnSp>
        <p:nvCxnSpPr>
          <p:cNvPr id="10" name="Straight Connector 9">
            <a:extLst>
              <a:ext uri="{FF2B5EF4-FFF2-40B4-BE49-F238E27FC236}">
                <a16:creationId xmlns:a16="http://schemas.microsoft.com/office/drawing/2014/main" id="{66F1A745-C604-4199-8C4B-D04EEB6FBB7A}"/>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3757C72-0E39-44F8-8D6F-E6431866CF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
        <p:nvSpPr>
          <p:cNvPr id="2" name="Rectangle 1">
            <a:extLst>
              <a:ext uri="{FF2B5EF4-FFF2-40B4-BE49-F238E27FC236}">
                <a16:creationId xmlns:a16="http://schemas.microsoft.com/office/drawing/2014/main" id="{B9199C3F-4638-4EDB-A26C-63CFE289A4CD}"/>
              </a:ext>
            </a:extLst>
          </p:cNvPr>
          <p:cNvSpPr/>
          <p:nvPr/>
        </p:nvSpPr>
        <p:spPr>
          <a:xfrm>
            <a:off x="2805613" y="6434898"/>
            <a:ext cx="8592616" cy="261610"/>
          </a:xfrm>
          <a:prstGeom prst="rect">
            <a:avLst/>
          </a:prstGeom>
        </p:spPr>
        <p:txBody>
          <a:bodyPr wrap="square">
            <a:spAutoFit/>
          </a:bodyPr>
          <a:lstStyle/>
          <a:p>
            <a:pPr algn="r"/>
            <a:r>
              <a:rPr lang="en-US" sz="1050" dirty="0">
                <a:latin typeface="Calibri Light" panose="020F0302020204030204" pitchFamily="34" charset="0"/>
                <a:cs typeface="Calibri Light" panose="020F0302020204030204" pitchFamily="34" charset="0"/>
              </a:rPr>
              <a:t>* Simulations indicate that also the Dekker, Huh &amp; </a:t>
            </a:r>
            <a:r>
              <a:rPr lang="en-US" sz="1050" dirty="0" err="1">
                <a:latin typeface="Calibri Light" panose="020F0302020204030204" pitchFamily="34" charset="0"/>
                <a:cs typeface="Calibri Light" panose="020F0302020204030204" pitchFamily="34" charset="0"/>
              </a:rPr>
              <a:t>Jhun</a:t>
            </a:r>
            <a:r>
              <a:rPr lang="en-US" sz="1050" dirty="0">
                <a:latin typeface="Calibri Light" panose="020F0302020204030204" pitchFamily="34" charset="0"/>
                <a:cs typeface="Calibri Light" panose="020F0302020204030204" pitchFamily="34" charset="0"/>
              </a:rPr>
              <a:t>, and </a:t>
            </a:r>
            <a:r>
              <a:rPr lang="en-US" sz="1050" dirty="0" err="1">
                <a:latin typeface="Calibri Light" panose="020F0302020204030204" pitchFamily="34" charset="0"/>
                <a:cs typeface="Calibri Light" panose="020F0302020204030204" pitchFamily="34" charset="0"/>
              </a:rPr>
              <a:t>ter</a:t>
            </a:r>
            <a:r>
              <a:rPr lang="en-US" sz="1050" dirty="0">
                <a:latin typeface="Calibri Light" panose="020F0302020204030204" pitchFamily="34" charset="0"/>
                <a:cs typeface="Calibri Light" panose="020F0302020204030204" pitchFamily="34" charset="0"/>
              </a:rPr>
              <a:t> </a:t>
            </a:r>
            <a:r>
              <a:rPr lang="en-US" sz="1050" dirty="0" err="1">
                <a:latin typeface="Calibri Light" panose="020F0302020204030204" pitchFamily="34" charset="0"/>
                <a:cs typeface="Calibri Light" panose="020F0302020204030204" pitchFamily="34" charset="0"/>
              </a:rPr>
              <a:t>Braak</a:t>
            </a:r>
            <a:r>
              <a:rPr lang="en-US" sz="1050" dirty="0">
                <a:latin typeface="Calibri Light" panose="020F0302020204030204" pitchFamily="34" charset="0"/>
                <a:cs typeface="Calibri Light" panose="020F0302020204030204" pitchFamily="34" charset="0"/>
              </a:rPr>
              <a:t> methods perform well (</a:t>
            </a:r>
            <a:r>
              <a:rPr lang="en-US" sz="1050" dirty="0" err="1">
                <a:latin typeface="Calibri Light" panose="020F0302020204030204" pitchFamily="34" charset="0"/>
                <a:cs typeface="Calibri Light" panose="020F0302020204030204" pitchFamily="34" charset="0"/>
              </a:rPr>
              <a:t>Kherad-Pajouh</a:t>
            </a:r>
            <a:r>
              <a:rPr lang="en-US" sz="1050" dirty="0">
                <a:latin typeface="Calibri Light" panose="020F0302020204030204" pitchFamily="34" charset="0"/>
                <a:cs typeface="Calibri Light" panose="020F0302020204030204" pitchFamily="34" charset="0"/>
              </a:rPr>
              <a:t> &amp; Renaud 2010; Winkler et al., 2014).</a:t>
            </a:r>
          </a:p>
        </p:txBody>
      </p:sp>
      <p:sp>
        <p:nvSpPr>
          <p:cNvPr id="7" name="Rectangle 6">
            <a:extLst>
              <a:ext uri="{FF2B5EF4-FFF2-40B4-BE49-F238E27FC236}">
                <a16:creationId xmlns:a16="http://schemas.microsoft.com/office/drawing/2014/main" id="{83655C4D-71E7-4522-B47C-4B908C4B3220}"/>
              </a:ext>
            </a:extLst>
          </p:cNvPr>
          <p:cNvSpPr/>
          <p:nvPr/>
        </p:nvSpPr>
        <p:spPr>
          <a:xfrm>
            <a:off x="2351584" y="3861048"/>
            <a:ext cx="9001000" cy="1446550"/>
          </a:xfrm>
          <a:prstGeom prst="rect">
            <a:avLst/>
          </a:prstGeom>
          <a:ln>
            <a:solidFill>
              <a:schemeClr val="tx1">
                <a:lumMod val="50000"/>
                <a:lumOff val="50000"/>
              </a:schemeClr>
            </a:solidFill>
            <a:prstDash val="sysDot"/>
          </a:ln>
        </p:spPr>
        <p:txBody>
          <a:bodyPr wrap="square">
            <a:spAutoFit/>
          </a:bodyPr>
          <a:lstStyle/>
          <a:p>
            <a:r>
              <a:rPr lang="en-GB" sz="1100" dirty="0">
                <a:latin typeface="Courier New" panose="02070309020205020404" pitchFamily="49" charset="0"/>
                <a:cs typeface="Courier New" panose="02070309020205020404" pitchFamily="49" charset="0"/>
              </a:rPr>
              <a:t>&gt; Table of marginal t-test of the betas</a:t>
            </a:r>
          </a:p>
          <a:p>
            <a:r>
              <a:rPr lang="en-GB" sz="1100" dirty="0">
                <a:latin typeface="Courier New" panose="02070309020205020404" pitchFamily="49" charset="0"/>
                <a:cs typeface="Courier New" panose="02070309020205020404" pitchFamily="49" charset="0"/>
              </a:rPr>
              <a:t>&gt; Permutation test using </a:t>
            </a:r>
            <a:r>
              <a:rPr lang="en-GB" sz="1100" b="1" dirty="0" err="1">
                <a:solidFill>
                  <a:srgbClr val="FF0000"/>
                </a:solidFill>
                <a:latin typeface="Courier New" panose="02070309020205020404" pitchFamily="49" charset="0"/>
                <a:cs typeface="Courier New" panose="02070309020205020404" pitchFamily="49" charset="0"/>
              </a:rPr>
              <a:t>freedman_lane</a:t>
            </a:r>
            <a:r>
              <a:rPr lang="en-GB" sz="1100" b="1" dirty="0">
                <a:solidFill>
                  <a:srgbClr val="FF0000"/>
                </a:solidFill>
                <a:latin typeface="Courier New" panose="02070309020205020404" pitchFamily="49" charset="0"/>
                <a:cs typeface="Courier New" panose="02070309020205020404" pitchFamily="49" charset="0"/>
              </a:rPr>
              <a:t> </a:t>
            </a:r>
            <a:r>
              <a:rPr lang="en-GB" sz="1100" dirty="0">
                <a:latin typeface="Courier New" panose="02070309020205020404" pitchFamily="49" charset="0"/>
                <a:cs typeface="Courier New" panose="02070309020205020404" pitchFamily="49" charset="0"/>
              </a:rPr>
              <a:t>to handle nuisance variables and 5000 permutations.</a:t>
            </a:r>
          </a:p>
          <a:p>
            <a:r>
              <a:rPr lang="en-GB" sz="1100" dirty="0">
                <a:latin typeface="Courier New" panose="02070309020205020404" pitchFamily="49" charset="0"/>
                <a:cs typeface="Courier New" panose="02070309020205020404" pitchFamily="49" charset="0"/>
              </a:rPr>
              <a:t>&gt;             Estimate Std. Error t value </a:t>
            </a:r>
            <a:r>
              <a:rPr lang="en-GB" sz="1100" b="1" dirty="0">
                <a:solidFill>
                  <a:srgbClr val="FF0000"/>
                </a:solidFill>
                <a:latin typeface="Courier New" panose="02070309020205020404" pitchFamily="49" charset="0"/>
                <a:cs typeface="Courier New" panose="02070309020205020404" pitchFamily="49" charset="0"/>
              </a:rPr>
              <a:t>parametric </a:t>
            </a:r>
            <a:r>
              <a:rPr lang="en-GB" sz="1100" b="1" dirty="0" err="1">
                <a:solidFill>
                  <a:srgbClr val="FF0000"/>
                </a:solidFill>
                <a:latin typeface="Courier New" panose="02070309020205020404" pitchFamily="49" charset="0"/>
                <a:cs typeface="Courier New" panose="02070309020205020404" pitchFamily="49" charset="0"/>
              </a:rPr>
              <a:t>Pr</a:t>
            </a:r>
            <a:r>
              <a:rPr lang="en-GB" sz="1100" b="1" dirty="0">
                <a:solidFill>
                  <a:srgbClr val="FF0000"/>
                </a:solidFill>
                <a:latin typeface="Courier New" panose="02070309020205020404" pitchFamily="49" charset="0"/>
                <a:cs typeface="Courier New" panose="02070309020205020404" pitchFamily="49" charset="0"/>
              </a:rPr>
              <a:t>(&gt;|t|) </a:t>
            </a:r>
            <a:r>
              <a:rPr lang="en-GB" sz="1100" dirty="0">
                <a:latin typeface="Courier New" panose="02070309020205020404" pitchFamily="49" charset="0"/>
                <a:cs typeface="Courier New" panose="02070309020205020404" pitchFamily="49" charset="0"/>
              </a:rPr>
              <a:t>perm. </a:t>
            </a:r>
            <a:r>
              <a:rPr lang="en-GB" sz="1100" dirty="0" err="1">
                <a:latin typeface="Courier New" panose="02070309020205020404" pitchFamily="49" charset="0"/>
                <a:cs typeface="Courier New" panose="02070309020205020404" pitchFamily="49" charset="0"/>
              </a:rPr>
              <a:t>Pr</a:t>
            </a:r>
            <a:r>
              <a:rPr lang="en-GB" sz="1100" dirty="0">
                <a:latin typeface="Courier New" panose="02070309020205020404" pitchFamily="49" charset="0"/>
                <a:cs typeface="Courier New" panose="02070309020205020404" pitchFamily="49" charset="0"/>
              </a:rPr>
              <a:t>(&lt;t) perm. </a:t>
            </a:r>
            <a:r>
              <a:rPr lang="en-GB" sz="1100" dirty="0" err="1">
                <a:latin typeface="Courier New" panose="02070309020205020404" pitchFamily="49" charset="0"/>
                <a:cs typeface="Courier New" panose="02070309020205020404" pitchFamily="49" charset="0"/>
              </a:rPr>
              <a:t>Pr</a:t>
            </a:r>
            <a:r>
              <a:rPr lang="en-GB" sz="1100" dirty="0">
                <a:latin typeface="Courier New" panose="02070309020205020404" pitchFamily="49" charset="0"/>
                <a:cs typeface="Courier New" panose="02070309020205020404" pitchFamily="49" charset="0"/>
              </a:rPr>
              <a:t>(&gt;t) </a:t>
            </a:r>
            <a:r>
              <a:rPr lang="en-GB" sz="1100" b="1" dirty="0">
                <a:solidFill>
                  <a:srgbClr val="FF0000"/>
                </a:solidFill>
                <a:latin typeface="Courier New" panose="02070309020205020404" pitchFamily="49" charset="0"/>
                <a:cs typeface="Courier New" panose="02070309020205020404" pitchFamily="49" charset="0"/>
              </a:rPr>
              <a:t>perm. </a:t>
            </a:r>
            <a:r>
              <a:rPr lang="en-GB" sz="1100" b="1" dirty="0" err="1">
                <a:solidFill>
                  <a:srgbClr val="FF0000"/>
                </a:solidFill>
                <a:latin typeface="Courier New" panose="02070309020205020404" pitchFamily="49" charset="0"/>
                <a:cs typeface="Courier New" panose="02070309020205020404" pitchFamily="49" charset="0"/>
              </a:rPr>
              <a:t>Pr</a:t>
            </a:r>
            <a:r>
              <a:rPr lang="en-GB" sz="1100" b="1" dirty="0">
                <a:solidFill>
                  <a:srgbClr val="FF0000"/>
                </a:solidFill>
                <a:latin typeface="Courier New" panose="02070309020205020404" pitchFamily="49" charset="0"/>
                <a:cs typeface="Courier New" panose="02070309020205020404" pitchFamily="49" charset="0"/>
              </a:rPr>
              <a:t>(&gt;|t|)</a:t>
            </a:r>
          </a:p>
          <a:p>
            <a:r>
              <a:rPr lang="en-GB" sz="1100" dirty="0">
                <a:latin typeface="Courier New" panose="02070309020205020404" pitchFamily="49" charset="0"/>
                <a:cs typeface="Courier New" panose="02070309020205020404" pitchFamily="49" charset="0"/>
              </a:rPr>
              <a:t>&gt; (Intercept)  11.4757      7.053  1.6271              </a:t>
            </a:r>
            <a:r>
              <a:rPr lang="en-GB" sz="1100" b="1" dirty="0">
                <a:solidFill>
                  <a:srgbClr val="FF0000"/>
                </a:solidFill>
                <a:latin typeface="Courier New" panose="02070309020205020404" pitchFamily="49" charset="0"/>
                <a:cs typeface="Courier New" panose="02070309020205020404" pitchFamily="49" charset="0"/>
              </a:rPr>
              <a:t>0.1647</a:t>
            </a:r>
            <a:r>
              <a:rPr lang="en-GB" sz="1100" dirty="0">
                <a:latin typeface="Courier New" panose="02070309020205020404" pitchFamily="49" charset="0"/>
                <a:cs typeface="Courier New" panose="02070309020205020404" pitchFamily="49" charset="0"/>
              </a:rPr>
              <a:t>                                                           </a:t>
            </a:r>
          </a:p>
          <a:p>
            <a:r>
              <a:rPr lang="en-GB" sz="1100" dirty="0">
                <a:latin typeface="Courier New" panose="02070309020205020404" pitchFamily="49" charset="0"/>
                <a:cs typeface="Courier New" panose="02070309020205020404" pitchFamily="49" charset="0"/>
              </a:rPr>
              <a:t>&gt; </a:t>
            </a:r>
            <a:r>
              <a:rPr lang="en-GB" sz="1100" dirty="0" err="1">
                <a:latin typeface="Courier New" panose="02070309020205020404" pitchFamily="49" charset="0"/>
                <a:cs typeface="Courier New" panose="02070309020205020404" pitchFamily="49" charset="0"/>
              </a:rPr>
              <a:t>PINed</a:t>
            </a:r>
            <a:r>
              <a:rPr lang="en-GB" sz="1100" dirty="0">
                <a:latin typeface="Courier New" panose="02070309020205020404" pitchFamily="49" charset="0"/>
                <a:cs typeface="Courier New" panose="02070309020205020404" pitchFamily="49" charset="0"/>
              </a:rPr>
              <a:t>        -1.2199      2.205 -0.5533              </a:t>
            </a:r>
            <a:r>
              <a:rPr lang="en-GB" sz="1100" b="1" dirty="0">
                <a:solidFill>
                  <a:srgbClr val="FF0000"/>
                </a:solidFill>
                <a:latin typeface="Courier New" panose="02070309020205020404" pitchFamily="49" charset="0"/>
                <a:cs typeface="Courier New" panose="02070309020205020404" pitchFamily="49" charset="0"/>
              </a:rPr>
              <a:t>0.6039</a:t>
            </a:r>
            <a:r>
              <a:rPr lang="en-GB" sz="1100" dirty="0">
                <a:latin typeface="Courier New" panose="02070309020205020404" pitchFamily="49" charset="0"/>
                <a:cs typeface="Courier New" panose="02070309020205020404" pitchFamily="49" charset="0"/>
              </a:rPr>
              <a:t>       0.3070       0.6932         </a:t>
            </a:r>
            <a:r>
              <a:rPr lang="en-GB" sz="1100" b="1" dirty="0">
                <a:solidFill>
                  <a:srgbClr val="FF0000"/>
                </a:solidFill>
                <a:latin typeface="Courier New" panose="02070309020205020404" pitchFamily="49" charset="0"/>
                <a:cs typeface="Courier New" panose="02070309020205020404" pitchFamily="49" charset="0"/>
              </a:rPr>
              <a:t>0.6270</a:t>
            </a:r>
          </a:p>
          <a:p>
            <a:r>
              <a:rPr lang="en-GB" sz="1100" dirty="0">
                <a:latin typeface="Courier New" panose="02070309020205020404" pitchFamily="49" charset="0"/>
                <a:cs typeface="Courier New" panose="02070309020205020404" pitchFamily="49" charset="0"/>
              </a:rPr>
              <a:t>&gt; </a:t>
            </a:r>
            <a:r>
              <a:rPr lang="en-GB" sz="1100" dirty="0" err="1">
                <a:latin typeface="Courier New" panose="02070309020205020404" pitchFamily="49" charset="0"/>
                <a:cs typeface="Courier New" panose="02070309020205020404" pitchFamily="49" charset="0"/>
              </a:rPr>
              <a:t>PITywin</a:t>
            </a:r>
            <a:r>
              <a:rPr lang="en-GB" sz="1100" dirty="0">
                <a:latin typeface="Courier New" panose="02070309020205020404" pitchFamily="49" charset="0"/>
                <a:cs typeface="Courier New" panose="02070309020205020404" pitchFamily="49" charset="0"/>
              </a:rPr>
              <a:t>       4.0930      2.346  1.7446              </a:t>
            </a:r>
            <a:r>
              <a:rPr lang="en-GB" sz="1100" b="1" dirty="0">
                <a:solidFill>
                  <a:srgbClr val="FF0000"/>
                </a:solidFill>
                <a:latin typeface="Courier New" panose="02070309020205020404" pitchFamily="49" charset="0"/>
                <a:cs typeface="Courier New" panose="02070309020205020404" pitchFamily="49" charset="0"/>
              </a:rPr>
              <a:t>0.1415</a:t>
            </a:r>
            <a:r>
              <a:rPr lang="en-GB" sz="1100" dirty="0">
                <a:latin typeface="Courier New" panose="02070309020205020404" pitchFamily="49" charset="0"/>
                <a:cs typeface="Courier New" panose="02070309020205020404" pitchFamily="49" charset="0"/>
              </a:rPr>
              <a:t>       0.9298       0.0704         </a:t>
            </a:r>
            <a:r>
              <a:rPr lang="en-GB" sz="1100" b="1" dirty="0">
                <a:solidFill>
                  <a:srgbClr val="FF0000"/>
                </a:solidFill>
                <a:latin typeface="Courier New" panose="02070309020205020404" pitchFamily="49" charset="0"/>
                <a:cs typeface="Courier New" panose="02070309020205020404" pitchFamily="49" charset="0"/>
              </a:rPr>
              <a:t>0.1442</a:t>
            </a:r>
          </a:p>
          <a:p>
            <a:r>
              <a:rPr lang="en-GB" sz="1100" dirty="0">
                <a:latin typeface="Courier New" panose="02070309020205020404" pitchFamily="49" charset="0"/>
                <a:cs typeface="Courier New" panose="02070309020205020404" pitchFamily="49" charset="0"/>
              </a:rPr>
              <a:t>&gt; </a:t>
            </a:r>
            <a:r>
              <a:rPr lang="en-GB" sz="1100" dirty="0" err="1">
                <a:latin typeface="Courier New" panose="02070309020205020404" pitchFamily="49" charset="0"/>
                <a:cs typeface="Courier New" panose="02070309020205020404" pitchFamily="49" charset="0"/>
              </a:rPr>
              <a:t>GenderM</a:t>
            </a:r>
            <a:r>
              <a:rPr lang="en-GB" sz="1100" dirty="0">
                <a:latin typeface="Courier New" panose="02070309020205020404" pitchFamily="49" charset="0"/>
                <a:cs typeface="Courier New" panose="02070309020205020404" pitchFamily="49" charset="0"/>
              </a:rPr>
              <a:t>      -0.5751      1.215 -0.4733              </a:t>
            </a:r>
            <a:r>
              <a:rPr lang="en-GB" sz="1100" b="1" dirty="0">
                <a:solidFill>
                  <a:srgbClr val="FF0000"/>
                </a:solidFill>
                <a:latin typeface="Courier New" panose="02070309020205020404" pitchFamily="49" charset="0"/>
                <a:cs typeface="Courier New" panose="02070309020205020404" pitchFamily="49" charset="0"/>
              </a:rPr>
              <a:t>0.6560</a:t>
            </a:r>
            <a:r>
              <a:rPr lang="en-GB" sz="1100" dirty="0">
                <a:latin typeface="Courier New" panose="02070309020205020404" pitchFamily="49" charset="0"/>
                <a:cs typeface="Courier New" panose="02070309020205020404" pitchFamily="49" charset="0"/>
              </a:rPr>
              <a:t>       0.3370       0.6632         </a:t>
            </a:r>
            <a:r>
              <a:rPr lang="en-GB" sz="1100" b="1" dirty="0">
                <a:solidFill>
                  <a:srgbClr val="FF0000"/>
                </a:solidFill>
                <a:latin typeface="Courier New" panose="02070309020205020404" pitchFamily="49" charset="0"/>
                <a:cs typeface="Courier New" panose="02070309020205020404" pitchFamily="49" charset="0"/>
              </a:rPr>
              <a:t>0.6608</a:t>
            </a:r>
          </a:p>
          <a:p>
            <a:r>
              <a:rPr lang="en-GB" sz="1100" dirty="0">
                <a:latin typeface="Courier New" panose="02070309020205020404" pitchFamily="49" charset="0"/>
                <a:cs typeface="Courier New" panose="02070309020205020404" pitchFamily="49" charset="0"/>
              </a:rPr>
              <a:t>&gt; Age          -0.3996      0.251 -1.5920              </a:t>
            </a:r>
            <a:r>
              <a:rPr lang="en-GB" sz="1100" b="1" dirty="0">
                <a:solidFill>
                  <a:srgbClr val="FF0000"/>
                </a:solidFill>
                <a:latin typeface="Courier New" panose="02070309020205020404" pitchFamily="49" charset="0"/>
                <a:cs typeface="Courier New" panose="02070309020205020404" pitchFamily="49" charset="0"/>
              </a:rPr>
              <a:t>0.1723</a:t>
            </a:r>
            <a:r>
              <a:rPr lang="en-GB" sz="1100" dirty="0">
                <a:latin typeface="Courier New" panose="02070309020205020404" pitchFamily="49" charset="0"/>
                <a:cs typeface="Courier New" panose="02070309020205020404" pitchFamily="49" charset="0"/>
              </a:rPr>
              <a:t>       0.0610       0.9392         </a:t>
            </a:r>
            <a:r>
              <a:rPr lang="en-GB" sz="1100" b="1" dirty="0">
                <a:solidFill>
                  <a:srgbClr val="FF0000"/>
                </a:solidFill>
                <a:latin typeface="Courier New" panose="02070309020205020404" pitchFamily="49" charset="0"/>
                <a:cs typeface="Courier New" panose="02070309020205020404" pitchFamily="49" charset="0"/>
              </a:rPr>
              <a:t>0.1500</a:t>
            </a:r>
          </a:p>
        </p:txBody>
      </p:sp>
    </p:spTree>
    <p:extLst>
      <p:ext uri="{BB962C8B-B14F-4D97-AF65-F5344CB8AC3E}">
        <p14:creationId xmlns:p14="http://schemas.microsoft.com/office/powerpoint/2010/main" val="515248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dirty="0">
                <a:latin typeface="Calibri Light" panose="020F0302020204030204" pitchFamily="34" charset="0"/>
                <a:cs typeface="Calibri Light" panose="020F0302020204030204" pitchFamily="34" charset="0"/>
              </a:rPr>
              <a:t>To get a more general breakdown of effects we can use the </a:t>
            </a:r>
            <a:r>
              <a:rPr lang="en-US" sz="1600" dirty="0" err="1">
                <a:latin typeface="Calibri Light" panose="020F0302020204030204" pitchFamily="34" charset="0"/>
                <a:cs typeface="Calibri Light" panose="020F0302020204030204" pitchFamily="34" charset="0"/>
              </a:rPr>
              <a:t>aovperm</a:t>
            </a:r>
            <a:r>
              <a:rPr lang="en-US" sz="1600" dirty="0">
                <a:latin typeface="Calibri Light" panose="020F0302020204030204" pitchFamily="34" charset="0"/>
                <a:cs typeface="Calibri Light" panose="020F0302020204030204" pitchFamily="34" charset="0"/>
              </a:rPr>
              <a:t> function, which provides a Type III ANOVA:</a:t>
            </a:r>
          </a:p>
          <a:p>
            <a:pPr marL="0" indent="0">
              <a:buNone/>
            </a:pPr>
            <a:endParaRPr lang="en-US" sz="1600" dirty="0">
              <a:latin typeface="Times New Roman" panose="02020603050405020304" pitchFamily="18" charset="0"/>
              <a:cs typeface="Times New Roman" panose="02020603050405020304" pitchFamily="18" charset="0"/>
            </a:endParaRPr>
          </a:p>
          <a:p>
            <a:pPr marL="0" indent="0">
              <a:buNone/>
            </a:pP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set.seed</a:t>
            </a:r>
            <a:r>
              <a:rPr lang="en-GB" sz="1200" dirty="0">
                <a:latin typeface="Courier New" panose="02070309020205020404" pitchFamily="49" charset="0"/>
                <a:cs typeface="Courier New" panose="02070309020205020404" pitchFamily="49" charset="0"/>
              </a:rPr>
              <a:t>(2128)</a:t>
            </a:r>
          </a:p>
          <a:p>
            <a:pPr marL="0" indent="0">
              <a:buNone/>
            </a:pP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aovperm</a:t>
            </a:r>
            <a:r>
              <a:rPr lang="en-GB" sz="1200" dirty="0">
                <a:latin typeface="Courier New" panose="02070309020205020404" pitchFamily="49" charset="0"/>
                <a:cs typeface="Courier New" panose="02070309020205020404" pitchFamily="49" charset="0"/>
              </a:rPr>
              <a:t>(</a:t>
            </a:r>
            <a:r>
              <a:rPr lang="en-GB" sz="1200" dirty="0" err="1">
                <a:latin typeface="Courier New" panose="02070309020205020404" pitchFamily="49" charset="0"/>
                <a:cs typeface="Courier New" panose="02070309020205020404" pitchFamily="49" charset="0"/>
              </a:rPr>
              <a:t>Diff~PI+Gender+Age,data</a:t>
            </a:r>
            <a:r>
              <a:rPr lang="en-GB" sz="1200" dirty="0">
                <a:latin typeface="Courier New" panose="02070309020205020404" pitchFamily="49" charset="0"/>
                <a:cs typeface="Courier New" panose="02070309020205020404" pitchFamily="49" charset="0"/>
              </a:rPr>
              <a:t>=thrones, method="</a:t>
            </a:r>
            <a:r>
              <a:rPr lang="en-GB" sz="1200" dirty="0" err="1">
                <a:latin typeface="Courier New" panose="02070309020205020404" pitchFamily="49" charset="0"/>
                <a:cs typeface="Courier New" panose="02070309020205020404" pitchFamily="49" charset="0"/>
              </a:rPr>
              <a:t>freedman_lane</a:t>
            </a:r>
            <a:r>
              <a:rPr lang="en-GB" sz="1200" dirty="0">
                <a:latin typeface="Courier New" panose="02070309020205020404" pitchFamily="49" charset="0"/>
                <a:cs typeface="Courier New" panose="02070309020205020404" pitchFamily="49" charset="0"/>
              </a:rPr>
              <a:t>")</a:t>
            </a:r>
          </a:p>
          <a:p>
            <a:endParaRPr lang="en-GB" sz="1600" dirty="0">
              <a:latin typeface="Times New Roman" panose="02020603050405020304" pitchFamily="18" charset="0"/>
              <a:cs typeface="Times New Roman" panose="02020603050405020304" pitchFamily="18" charset="0"/>
            </a:endParaRPr>
          </a:p>
          <a:p>
            <a:endParaRPr lang="en-GB" sz="1600" dirty="0">
              <a:latin typeface="Times New Roman" panose="02020603050405020304" pitchFamily="18" charset="0"/>
              <a:cs typeface="Times New Roman" panose="02020603050405020304" pitchFamily="18" charset="0"/>
            </a:endParaRPr>
          </a:p>
          <a:p>
            <a:endParaRPr lang="en-GB" sz="1600" dirty="0">
              <a:latin typeface="Times New Roman" panose="02020603050405020304" pitchFamily="18" charset="0"/>
              <a:cs typeface="Times New Roman" panose="02020603050405020304" pitchFamily="18" charset="0"/>
            </a:endParaRPr>
          </a:p>
          <a:p>
            <a:endParaRPr lang="en-GB" sz="1600" dirty="0">
              <a:latin typeface="Times New Roman" panose="02020603050405020304" pitchFamily="18" charset="0"/>
              <a:cs typeface="Times New Roman" panose="02020603050405020304" pitchFamily="18" charset="0"/>
            </a:endParaRPr>
          </a:p>
          <a:p>
            <a:endParaRPr lang="en-GB" sz="1600" dirty="0">
              <a:latin typeface="Times New Roman" panose="02020603050405020304" pitchFamily="18" charset="0"/>
              <a:cs typeface="Times New Roman" panose="02020603050405020304" pitchFamily="18" charset="0"/>
            </a:endParaRPr>
          </a:p>
          <a:p>
            <a:endParaRPr lang="en-GB" sz="1600" i="1" dirty="0">
              <a:latin typeface="Times New Roman" panose="02020603050405020304" pitchFamily="18" charset="0"/>
              <a:cs typeface="Times New Roman" panose="02020603050405020304" pitchFamily="18" charset="0"/>
            </a:endParaRPr>
          </a:p>
          <a:p>
            <a:r>
              <a:rPr lang="en-GB" sz="1600">
                <a:latin typeface="Calibri Light" panose="020F0302020204030204" pitchFamily="34" charset="0"/>
                <a:cs typeface="Calibri Light" panose="020F0302020204030204" pitchFamily="34" charset="0"/>
              </a:rPr>
              <a:t>We </a:t>
            </a:r>
            <a:r>
              <a:rPr lang="en-GB" sz="1600" dirty="0">
                <a:latin typeface="Calibri Light" panose="020F0302020204030204" pitchFamily="34" charset="0"/>
                <a:cs typeface="Calibri Light" panose="020F0302020204030204" pitchFamily="34" charset="0"/>
              </a:rPr>
              <a:t>can compare the </a:t>
            </a:r>
            <a:r>
              <a:rPr lang="en-GB" sz="1600" i="1" dirty="0">
                <a:latin typeface="Calibri Light" panose="020F0302020204030204" pitchFamily="34" charset="0"/>
                <a:cs typeface="Calibri Light" panose="020F0302020204030204" pitchFamily="34" charset="0"/>
              </a:rPr>
              <a:t>p</a:t>
            </a:r>
            <a:r>
              <a:rPr lang="en-GB" sz="1600" dirty="0">
                <a:latin typeface="Calibri Light" panose="020F0302020204030204" pitchFamily="34" charset="0"/>
                <a:cs typeface="Calibri Light" panose="020F0302020204030204" pitchFamily="34" charset="0"/>
              </a:rPr>
              <a:t>-values from the different methods. Only the Kennedy method gives substantially different p-values. However, the Kennedy method may be unreliable without the Huh &amp; </a:t>
            </a:r>
            <a:r>
              <a:rPr lang="en-GB" sz="1600" dirty="0" err="1">
                <a:latin typeface="Calibri Light" panose="020F0302020204030204" pitchFamily="34" charset="0"/>
                <a:cs typeface="Calibri Light" panose="020F0302020204030204" pitchFamily="34" charset="0"/>
              </a:rPr>
              <a:t>Jhun</a:t>
            </a:r>
            <a:r>
              <a:rPr lang="en-GB" sz="1600" dirty="0">
                <a:latin typeface="Calibri Light" panose="020F0302020204030204" pitchFamily="34" charset="0"/>
                <a:cs typeface="Calibri Light" panose="020F0302020204030204" pitchFamily="34" charset="0"/>
              </a:rPr>
              <a:t> correction</a:t>
            </a:r>
            <a:r>
              <a:rPr lang="en-GB"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9145016"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Permuco package in R</a:t>
            </a:r>
            <a:endParaRPr lang="en-GB" sz="3200" dirty="0">
              <a:solidFill>
                <a:schemeClr val="tx2">
                  <a:lumMod val="75000"/>
                </a:schemeClr>
              </a:solidFill>
              <a:latin typeface="Tw Cen MT" panose="020B0602020104020603" pitchFamily="34" charset="0"/>
            </a:endParaRPr>
          </a:p>
        </p:txBody>
      </p:sp>
      <p:cxnSp>
        <p:nvCxnSpPr>
          <p:cNvPr id="10" name="Straight Connector 9">
            <a:extLst>
              <a:ext uri="{FF2B5EF4-FFF2-40B4-BE49-F238E27FC236}">
                <a16:creationId xmlns:a16="http://schemas.microsoft.com/office/drawing/2014/main" id="{66F1A745-C604-4199-8C4B-D04EEB6FBB7A}"/>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3757C72-0E39-44F8-8D6F-E6431866CF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
        <p:nvSpPr>
          <p:cNvPr id="7" name="Rectangle 6">
            <a:extLst>
              <a:ext uri="{FF2B5EF4-FFF2-40B4-BE49-F238E27FC236}">
                <a16:creationId xmlns:a16="http://schemas.microsoft.com/office/drawing/2014/main" id="{83655C4D-71E7-4522-B47C-4B908C4B3220}"/>
              </a:ext>
            </a:extLst>
          </p:cNvPr>
          <p:cNvSpPr/>
          <p:nvPr/>
        </p:nvSpPr>
        <p:spPr>
          <a:xfrm>
            <a:off x="2351584" y="2980993"/>
            <a:ext cx="8136904" cy="1277273"/>
          </a:xfrm>
          <a:prstGeom prst="rect">
            <a:avLst/>
          </a:prstGeom>
          <a:ln>
            <a:solidFill>
              <a:schemeClr val="tx1">
                <a:lumMod val="50000"/>
                <a:lumOff val="50000"/>
              </a:schemeClr>
            </a:solidFill>
            <a:prstDash val="sysDot"/>
          </a:ln>
        </p:spPr>
        <p:txBody>
          <a:bodyPr wrap="square">
            <a:spAutoFit/>
          </a:bodyPr>
          <a:lstStyle/>
          <a:p>
            <a:r>
              <a:rPr lang="en-GB" sz="1100" dirty="0">
                <a:latin typeface="Courier New" panose="02070309020205020404" pitchFamily="49" charset="0"/>
                <a:cs typeface="Courier New" panose="02070309020205020404" pitchFamily="49" charset="0"/>
              </a:rPr>
              <a:t>&gt; </a:t>
            </a:r>
            <a:r>
              <a:rPr lang="en-GB" sz="1100" dirty="0" err="1">
                <a:latin typeface="Courier New" panose="02070309020205020404" pitchFamily="49" charset="0"/>
                <a:cs typeface="Courier New" panose="02070309020205020404" pitchFamily="49" charset="0"/>
              </a:rPr>
              <a:t>Anova</a:t>
            </a:r>
            <a:r>
              <a:rPr lang="en-GB" sz="1100" dirty="0">
                <a:latin typeface="Courier New" panose="02070309020205020404" pitchFamily="49" charset="0"/>
                <a:cs typeface="Courier New" panose="02070309020205020404" pitchFamily="49" charset="0"/>
              </a:rPr>
              <a:t> Table</a:t>
            </a:r>
          </a:p>
          <a:p>
            <a:r>
              <a:rPr lang="en-GB" sz="1100" dirty="0">
                <a:latin typeface="Courier New" panose="02070309020205020404" pitchFamily="49" charset="0"/>
                <a:cs typeface="Courier New" panose="02070309020205020404" pitchFamily="49" charset="0"/>
              </a:rPr>
              <a:t>&gt; Permutation test using </a:t>
            </a:r>
            <a:r>
              <a:rPr lang="en-GB" sz="1100" dirty="0" err="1">
                <a:latin typeface="Courier New" panose="02070309020205020404" pitchFamily="49" charset="0"/>
                <a:cs typeface="Courier New" panose="02070309020205020404" pitchFamily="49" charset="0"/>
              </a:rPr>
              <a:t>freedman_lane</a:t>
            </a:r>
            <a:r>
              <a:rPr lang="en-GB" sz="1100" dirty="0">
                <a:latin typeface="Courier New" panose="02070309020205020404" pitchFamily="49" charset="0"/>
                <a:cs typeface="Courier New" panose="02070309020205020404" pitchFamily="49" charset="0"/>
              </a:rPr>
              <a:t> to handle nuisance variables and 5000 permutations.</a:t>
            </a:r>
          </a:p>
          <a:p>
            <a:r>
              <a:rPr lang="en-GB" sz="1100" dirty="0">
                <a:latin typeface="Courier New" panose="02070309020205020404" pitchFamily="49" charset="0"/>
                <a:cs typeface="Courier New" panose="02070309020205020404" pitchFamily="49" charset="0"/>
              </a:rPr>
              <a:t>&gt;               SS df     F parametric P(&gt;F) permutation P(&gt;F)</a:t>
            </a:r>
          </a:p>
          <a:p>
            <a:r>
              <a:rPr lang="en-GB" sz="1100" dirty="0">
                <a:latin typeface="Courier New" panose="02070309020205020404" pitchFamily="49" charset="0"/>
                <a:cs typeface="Courier New" panose="02070309020205020404" pitchFamily="49" charset="0"/>
              </a:rPr>
              <a:t>&gt; PI        10.446  2 1.556           0.2983            0.2602</a:t>
            </a:r>
          </a:p>
          <a:p>
            <a:r>
              <a:rPr lang="en-GB" sz="1100" dirty="0">
                <a:latin typeface="Courier New" panose="02070309020205020404" pitchFamily="49" charset="0"/>
                <a:cs typeface="Courier New" panose="02070309020205020404" pitchFamily="49" charset="0"/>
              </a:rPr>
              <a:t>&gt; Gender     0.752  1 0.224           0.6560            0.6682</a:t>
            </a:r>
          </a:p>
          <a:p>
            <a:r>
              <a:rPr lang="en-GB" sz="1100" dirty="0">
                <a:latin typeface="Courier New" panose="02070309020205020404" pitchFamily="49" charset="0"/>
                <a:cs typeface="Courier New" panose="02070309020205020404" pitchFamily="49" charset="0"/>
              </a:rPr>
              <a:t>&gt; Age        8.509  1 2.535           0.1723            0.1422</a:t>
            </a:r>
          </a:p>
          <a:p>
            <a:r>
              <a:rPr lang="en-GB" sz="1100" dirty="0">
                <a:latin typeface="Courier New" panose="02070309020205020404" pitchFamily="49" charset="0"/>
                <a:cs typeface="Courier New" panose="02070309020205020404" pitchFamily="49" charset="0"/>
              </a:rPr>
              <a:t>&gt; Residuals 16.786  5</a:t>
            </a:r>
            <a:endParaRPr lang="en-GB" sz="1100" b="1" dirty="0">
              <a:solidFill>
                <a:srgbClr val="FF0000"/>
              </a:solidFill>
              <a:latin typeface="Courier New" panose="02070309020205020404" pitchFamily="49" charset="0"/>
              <a:cs typeface="Courier New" panose="02070309020205020404" pitchFamily="49" charset="0"/>
            </a:endParaRPr>
          </a:p>
        </p:txBody>
      </p:sp>
      <p:sp>
        <p:nvSpPr>
          <p:cNvPr id="8" name="Rectangle 7">
            <a:extLst>
              <a:ext uri="{FF2B5EF4-FFF2-40B4-BE49-F238E27FC236}">
                <a16:creationId xmlns:a16="http://schemas.microsoft.com/office/drawing/2014/main" id="{A4131FAF-2E26-4C99-8734-21B2E300DF22}"/>
              </a:ext>
            </a:extLst>
          </p:cNvPr>
          <p:cNvSpPr/>
          <p:nvPr/>
        </p:nvSpPr>
        <p:spPr>
          <a:xfrm>
            <a:off x="2351584" y="5489721"/>
            <a:ext cx="8136904" cy="830997"/>
          </a:xfrm>
          <a:prstGeom prst="rect">
            <a:avLst/>
          </a:prstGeom>
          <a:ln>
            <a:solidFill>
              <a:schemeClr val="tx1">
                <a:lumMod val="50000"/>
                <a:lumOff val="50000"/>
              </a:schemeClr>
            </a:solidFill>
            <a:prstDash val="sysDot"/>
          </a:ln>
        </p:spPr>
        <p:txBody>
          <a:bodyPr wrap="square">
            <a:spAutoFit/>
          </a:bodyPr>
          <a:lstStyle/>
          <a:p>
            <a:r>
              <a:rPr lang="en-GB" sz="1200" dirty="0">
                <a:latin typeface="Courier New" panose="02070309020205020404" pitchFamily="49" charset="0"/>
                <a:cs typeface="Courier New" panose="02070309020205020404" pitchFamily="49" charset="0"/>
              </a:rPr>
              <a:t>&gt;  </a:t>
            </a:r>
            <a:r>
              <a:rPr lang="en-GB" sz="1200" dirty="0" err="1">
                <a:latin typeface="Courier New" panose="02070309020205020404" pitchFamily="49" charset="0"/>
                <a:cs typeface="Courier New" panose="02070309020205020404" pitchFamily="49" charset="0"/>
              </a:rPr>
              <a:t>freedman_lane</a:t>
            </a: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terBraak</a:t>
            </a: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dekker</a:t>
            </a: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kennedy</a:t>
            </a:r>
            <a:r>
              <a:rPr lang="en-GB" sz="1200" dirty="0">
                <a:latin typeface="Courier New" panose="02070309020205020404" pitchFamily="49" charset="0"/>
                <a:cs typeface="Courier New" panose="02070309020205020404" pitchFamily="49" charset="0"/>
              </a:rPr>
              <a:t> manly </a:t>
            </a:r>
            <a:r>
              <a:rPr lang="en-GB" sz="1200" dirty="0" err="1">
                <a:latin typeface="Courier New" panose="02070309020205020404" pitchFamily="49" charset="0"/>
                <a:cs typeface="Courier New" panose="02070309020205020404" pitchFamily="49" charset="0"/>
              </a:rPr>
              <a:t>draper_Stoneman</a:t>
            </a: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huh_jhun</a:t>
            </a:r>
            <a:endParaRPr lang="en-GB" sz="1200" dirty="0">
              <a:latin typeface="Courier New" panose="02070309020205020404" pitchFamily="49" charset="0"/>
              <a:cs typeface="Courier New" panose="02070309020205020404" pitchFamily="49" charset="0"/>
            </a:endParaRPr>
          </a:p>
          <a:p>
            <a:r>
              <a:rPr lang="en-GB" sz="1200" dirty="0">
                <a:latin typeface="Courier New" panose="02070309020205020404" pitchFamily="49" charset="0"/>
                <a:cs typeface="Courier New" panose="02070309020205020404" pitchFamily="49" charset="0"/>
              </a:rPr>
              <a:t>&gt;          0.276    0.298  0.271   0.174 0.269           0.260    0.314</a:t>
            </a:r>
          </a:p>
          <a:p>
            <a:r>
              <a:rPr lang="en-GB" sz="1200" dirty="0">
                <a:latin typeface="Courier New" panose="02070309020205020404" pitchFamily="49" charset="0"/>
                <a:cs typeface="Courier New" panose="02070309020205020404" pitchFamily="49" charset="0"/>
              </a:rPr>
              <a:t>&gt;          0.666    0.650  0.664   0.583 0.673           0.693    0.657</a:t>
            </a:r>
          </a:p>
          <a:p>
            <a:r>
              <a:rPr lang="en-GB" sz="1200" dirty="0">
                <a:latin typeface="Courier New" panose="02070309020205020404" pitchFamily="49" charset="0"/>
                <a:cs typeface="Courier New" panose="02070309020205020404" pitchFamily="49" charset="0"/>
              </a:rPr>
              <a:t>&gt;          0.142    0.173  0.155   </a:t>
            </a:r>
            <a:r>
              <a:rPr lang="en-GB" sz="1200" b="1" u="sng" dirty="0">
                <a:solidFill>
                  <a:srgbClr val="FF0000"/>
                </a:solidFill>
                <a:latin typeface="Courier New" panose="02070309020205020404" pitchFamily="49" charset="0"/>
                <a:cs typeface="Courier New" panose="02070309020205020404" pitchFamily="49" charset="0"/>
              </a:rPr>
              <a:t>0.078</a:t>
            </a:r>
            <a:r>
              <a:rPr lang="en-GB" sz="1200" dirty="0">
                <a:latin typeface="Courier New" panose="02070309020205020404" pitchFamily="49" charset="0"/>
                <a:cs typeface="Courier New" panose="02070309020205020404" pitchFamily="49" charset="0"/>
              </a:rPr>
              <a:t> 0.157           0.168    0.232</a:t>
            </a:r>
            <a:endParaRPr lang="en-GB" sz="1200" b="1" dirty="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8538478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dirty="0">
                <a:latin typeface="Calibri Light" panose="020F0302020204030204" pitchFamily="34" charset="0"/>
                <a:cs typeface="Calibri Light" panose="020F0302020204030204" pitchFamily="34" charset="0"/>
              </a:rPr>
              <a:t>The preceding principles extend to multiway ANOVA with </a:t>
            </a:r>
            <a:r>
              <a:rPr lang="en-US" sz="1600" dirty="0">
                <a:solidFill>
                  <a:srgbClr val="0070C0"/>
                </a:solidFill>
                <a:latin typeface="Calibri Light" panose="020F0302020204030204" pitchFamily="34" charset="0"/>
                <a:cs typeface="Calibri Light" panose="020F0302020204030204" pitchFamily="34" charset="0"/>
              </a:rPr>
              <a:t>factorial designs</a:t>
            </a:r>
            <a:r>
              <a:rPr lang="en-US" sz="1600" dirty="0">
                <a:latin typeface="Calibri Light" panose="020F0302020204030204" pitchFamily="34" charset="0"/>
                <a:cs typeface="Calibri Light" panose="020F0302020204030204" pitchFamily="34" charset="0"/>
              </a:rPr>
              <a:t>. For example, let’s say we have a simple 2 × 3 design of factors A × B. Then we need to find a way to correctly conduct an interaction and main effects permutation tests.</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There is debate in the literature whether these permutations should be conditional (e.g., never permute A without residualizing B) or fully unconditional (e.g., everything can be permuted), and for which tests. If the factors are </a:t>
            </a:r>
            <a:r>
              <a:rPr lang="en-US" sz="1600" dirty="0">
                <a:solidFill>
                  <a:srgbClr val="0070C0"/>
                </a:solidFill>
                <a:latin typeface="Calibri Light" panose="020F0302020204030204" pitchFamily="34" charset="0"/>
                <a:cs typeface="Calibri Light" panose="020F0302020204030204" pitchFamily="34" charset="0"/>
              </a:rPr>
              <a:t>orthogonal</a:t>
            </a:r>
            <a:r>
              <a:rPr lang="en-US" sz="1600" dirty="0">
                <a:latin typeface="Calibri Light" panose="020F0302020204030204" pitchFamily="34" charset="0"/>
                <a:cs typeface="Calibri Light" panose="020F0302020204030204" pitchFamily="34" charset="0"/>
              </a:rPr>
              <a:t> (e.g., experimental manipulations), there is no need to </a:t>
            </a:r>
            <a:r>
              <a:rPr lang="en-US" sz="1600" dirty="0" err="1">
                <a:latin typeface="Calibri Light" panose="020F0302020204030204" pitchFamily="34" charset="0"/>
                <a:cs typeface="Calibri Light" panose="020F0302020204030204" pitchFamily="34" charset="0"/>
              </a:rPr>
              <a:t>residualize</a:t>
            </a:r>
            <a:r>
              <a:rPr lang="en-US" sz="1600" dirty="0">
                <a:latin typeface="Calibri Light" panose="020F0302020204030204" pitchFamily="34" charset="0"/>
                <a:cs typeface="Calibri Light" panose="020F0302020204030204" pitchFamily="34" charset="0"/>
              </a:rPr>
              <a:t>, strictly speaking.</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However, a critical question would be what to do with the interaction terms in the model, when we want to get a permutation test for a main effect. However, if one follows a </a:t>
            </a:r>
            <a:r>
              <a:rPr lang="en-US" sz="1600" dirty="0">
                <a:solidFill>
                  <a:srgbClr val="0070C0"/>
                </a:solidFill>
                <a:latin typeface="Calibri Light" panose="020F0302020204030204" pitchFamily="34" charset="0"/>
                <a:cs typeface="Calibri Light" panose="020F0302020204030204" pitchFamily="34" charset="0"/>
              </a:rPr>
              <a:t>Type II ANOVA philosophy</a:t>
            </a:r>
            <a:r>
              <a:rPr lang="en-US" sz="1600" dirty="0">
                <a:latin typeface="Calibri Light" panose="020F0302020204030204" pitchFamily="34" charset="0"/>
                <a:cs typeface="Calibri Light" panose="020F0302020204030204" pitchFamily="34" charset="0"/>
              </a:rPr>
              <a:t>, then this problem should not matter. Recall that Type II and Type III ANOVA imply the following model comparisons:</a:t>
            </a:r>
            <a:endParaRPr lang="fr-CH"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7488832"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Permutation ANOVA with factorial designs</a:t>
            </a:r>
            <a:endParaRPr lang="en-GB" sz="3200" dirty="0">
              <a:solidFill>
                <a:schemeClr val="tx2">
                  <a:lumMod val="75000"/>
                </a:schemeClr>
              </a:solidFill>
              <a:latin typeface="Tw Cen MT" panose="020B0602020104020603" pitchFamily="34" charset="0"/>
            </a:endParaRPr>
          </a:p>
        </p:txBody>
      </p:sp>
      <p:sp>
        <p:nvSpPr>
          <p:cNvPr id="2" name="TextBox 1">
            <a:extLst>
              <a:ext uri="{FF2B5EF4-FFF2-40B4-BE49-F238E27FC236}">
                <a16:creationId xmlns:a16="http://schemas.microsoft.com/office/drawing/2014/main" id="{C0C66327-9D99-4FBE-9A3B-30E2C77BF7EA}"/>
              </a:ext>
            </a:extLst>
          </p:cNvPr>
          <p:cNvSpPr txBox="1"/>
          <p:nvPr/>
        </p:nvSpPr>
        <p:spPr>
          <a:xfrm>
            <a:off x="2927648" y="4869160"/>
            <a:ext cx="4251485" cy="1600438"/>
          </a:xfrm>
          <a:prstGeom prst="rect">
            <a:avLst/>
          </a:prstGeom>
          <a:noFill/>
        </p:spPr>
        <p:txBody>
          <a:bodyPr wrap="none" rtlCol="0">
            <a:spAutoFit/>
          </a:bodyPr>
          <a:lstStyle/>
          <a:p>
            <a:r>
              <a:rPr lang="en-GB" sz="1400" dirty="0">
                <a:latin typeface="Calibri Light" panose="020F0302020204030204" pitchFamily="34" charset="0"/>
                <a:cs typeface="Calibri Light" panose="020F0302020204030204" pitchFamily="34" charset="0"/>
              </a:rPr>
              <a:t>Full model:	</a:t>
            </a:r>
            <a:r>
              <a:rPr lang="en-GB" sz="1400">
                <a:latin typeface="Calibri Light" panose="020F0302020204030204" pitchFamily="34" charset="0"/>
                <a:cs typeface="Calibri Light" panose="020F0302020204030204" pitchFamily="34" charset="0"/>
              </a:rPr>
              <a:t>		Y </a:t>
            </a:r>
            <a:r>
              <a:rPr lang="en-GB" sz="1400" dirty="0">
                <a:latin typeface="Calibri Light" panose="020F0302020204030204" pitchFamily="34" charset="0"/>
                <a:cs typeface="Calibri Light" panose="020F0302020204030204" pitchFamily="34" charset="0"/>
              </a:rPr>
              <a:t>~ 1 + A + B + A:B</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Type III – A effect		Y ~ 1 + A + B + A:B</a:t>
            </a:r>
          </a:p>
          <a:p>
            <a:r>
              <a:rPr lang="en-GB" sz="1400" dirty="0">
                <a:latin typeface="Calibri Light" panose="020F0302020204030204" pitchFamily="34" charset="0"/>
                <a:cs typeface="Calibri Light" panose="020F0302020204030204" pitchFamily="34" charset="0"/>
              </a:rPr>
              <a:t>			Y ~ 1 + B + A:B</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Type II – A effect		Y ~ 1 + A + B</a:t>
            </a:r>
          </a:p>
          <a:p>
            <a:r>
              <a:rPr lang="en-GB" sz="1400" dirty="0">
                <a:latin typeface="Calibri Light" panose="020F0302020204030204" pitchFamily="34" charset="0"/>
                <a:cs typeface="Calibri Light" panose="020F0302020204030204" pitchFamily="34" charset="0"/>
              </a:rPr>
              <a:t>			Y ~ 1 + B</a:t>
            </a:r>
          </a:p>
        </p:txBody>
      </p:sp>
      <p:sp>
        <p:nvSpPr>
          <p:cNvPr id="4" name="TextBox 3">
            <a:extLst>
              <a:ext uri="{FF2B5EF4-FFF2-40B4-BE49-F238E27FC236}">
                <a16:creationId xmlns:a16="http://schemas.microsoft.com/office/drawing/2014/main" id="{84EE2FAD-5E83-4276-A65B-3F0B49CC9F07}"/>
              </a:ext>
            </a:extLst>
          </p:cNvPr>
          <p:cNvSpPr txBox="1"/>
          <p:nvPr/>
        </p:nvSpPr>
        <p:spPr>
          <a:xfrm>
            <a:off x="7896200" y="4869160"/>
            <a:ext cx="3096344" cy="738664"/>
          </a:xfrm>
          <a:prstGeom prst="rect">
            <a:avLst/>
          </a:prstGeom>
          <a:noFill/>
        </p:spPr>
        <p:txBody>
          <a:bodyPr wrap="square" rtlCol="0">
            <a:spAutoFit/>
          </a:bodyPr>
          <a:lstStyle/>
          <a:p>
            <a:pPr algn="r"/>
            <a:r>
              <a:rPr lang="en-GB" sz="1400" dirty="0">
                <a:solidFill>
                  <a:srgbClr val="FF0000"/>
                </a:solidFill>
                <a:latin typeface="Calibri Light" panose="020F0302020204030204" pitchFamily="34" charset="0"/>
                <a:cs typeface="Calibri Light" panose="020F0302020204030204" pitchFamily="34" charset="0"/>
              </a:rPr>
              <a:t>In Type II ANOVA, higher-order terms are always removed when testing effects of lower-order terms!</a:t>
            </a:r>
          </a:p>
        </p:txBody>
      </p:sp>
    </p:spTree>
    <p:extLst>
      <p:ext uri="{BB962C8B-B14F-4D97-AF65-F5344CB8AC3E}">
        <p14:creationId xmlns:p14="http://schemas.microsoft.com/office/powerpoint/2010/main" val="15386378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dirty="0">
                <a:latin typeface="Calibri Light" panose="020F0302020204030204" pitchFamily="34" charset="0"/>
                <a:cs typeface="Calibri Light" panose="020F0302020204030204" pitchFamily="34" charset="0"/>
              </a:rPr>
              <a:t>In other words, for testing the highest-order interaction, one could permute A and B independently (i.e., </a:t>
            </a:r>
            <a:r>
              <a:rPr lang="en-US" sz="1600" dirty="0" err="1">
                <a:latin typeface="Calibri Light" panose="020F0302020204030204" pitchFamily="34" charset="0"/>
                <a:cs typeface="Calibri Light" panose="020F0302020204030204" pitchFamily="34" charset="0"/>
              </a:rPr>
              <a:t>resamplings</a:t>
            </a:r>
            <a:r>
              <a:rPr lang="en-US" sz="1600" dirty="0">
                <a:latin typeface="Calibri Light" panose="020F0302020204030204" pitchFamily="34" charset="0"/>
                <a:cs typeface="Calibri Light" panose="020F0302020204030204" pitchFamily="34" charset="0"/>
              </a:rPr>
              <a:t> of A do not depend on </a:t>
            </a:r>
            <a:r>
              <a:rPr lang="en-US" sz="1600" dirty="0" err="1">
                <a:latin typeface="Calibri Light" panose="020F0302020204030204" pitchFamily="34" charset="0"/>
                <a:cs typeface="Calibri Light" panose="020F0302020204030204" pitchFamily="34" charset="0"/>
              </a:rPr>
              <a:t>resamplings</a:t>
            </a:r>
            <a:r>
              <a:rPr lang="en-US" sz="1600" dirty="0">
                <a:latin typeface="Calibri Light" panose="020F0302020204030204" pitchFamily="34" charset="0"/>
                <a:cs typeface="Calibri Light" panose="020F0302020204030204" pitchFamily="34" charset="0"/>
              </a:rPr>
              <a:t> of B), and compute the interaction test statistic.</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For testing the main effects, we first </a:t>
            </a:r>
            <a:r>
              <a:rPr lang="en-US" sz="1600" dirty="0">
                <a:solidFill>
                  <a:srgbClr val="0070C0"/>
                </a:solidFill>
                <a:latin typeface="Calibri Light" panose="020F0302020204030204" pitchFamily="34" charset="0"/>
                <a:cs typeface="Calibri Light" panose="020F0302020204030204" pitchFamily="34" charset="0"/>
              </a:rPr>
              <a:t>remove the interaction from our model </a:t>
            </a:r>
            <a:r>
              <a:rPr lang="en-US" sz="1600" dirty="0">
                <a:latin typeface="Calibri Light" panose="020F0302020204030204" pitchFamily="34" charset="0"/>
                <a:cs typeface="Calibri Light" panose="020F0302020204030204" pitchFamily="34" charset="0"/>
              </a:rPr>
              <a:t>and proceed with our permutation regression on this model. Because the </a:t>
            </a:r>
            <a:r>
              <a:rPr lang="en-US" sz="1600" dirty="0" err="1">
                <a:latin typeface="Calibri Light" panose="020F0302020204030204" pitchFamily="34" charset="0"/>
                <a:cs typeface="Calibri Light" panose="020F0302020204030204" pitchFamily="34" charset="0"/>
              </a:rPr>
              <a:t>permuco</a:t>
            </a:r>
            <a:r>
              <a:rPr lang="en-US" sz="1600" dirty="0">
                <a:latin typeface="Calibri Light" panose="020F0302020204030204" pitchFamily="34" charset="0"/>
                <a:cs typeface="Calibri Light" panose="020F0302020204030204" pitchFamily="34" charset="0"/>
              </a:rPr>
              <a:t> package only performs Type III ANOVA, we need to run our Type II ANOVA </a:t>
            </a:r>
            <a:r>
              <a:rPr lang="en-GB" sz="1600" dirty="0">
                <a:latin typeface="Calibri Light" panose="020F0302020204030204" pitchFamily="34" charset="0"/>
                <a:cs typeface="Calibri Light" panose="020F0302020204030204" pitchFamily="34" charset="0"/>
              </a:rPr>
              <a:t>“</a:t>
            </a:r>
            <a:r>
              <a:rPr lang="en-US" sz="1600" dirty="0">
                <a:latin typeface="Calibri Light" panose="020F0302020204030204" pitchFamily="34" charset="0"/>
                <a:cs typeface="Calibri Light" panose="020F0302020204030204" pitchFamily="34" charset="0"/>
              </a:rPr>
              <a:t>manually</a:t>
            </a:r>
            <a:r>
              <a:rPr lang="en-GB" sz="1600" dirty="0">
                <a:latin typeface="Calibri Light" panose="020F0302020204030204" pitchFamily="34" charset="0"/>
                <a:cs typeface="Calibri Light" panose="020F0302020204030204" pitchFamily="34" charset="0"/>
              </a:rPr>
              <a:t>”</a:t>
            </a:r>
            <a:r>
              <a:rPr lang="en-US" sz="1600" dirty="0">
                <a:latin typeface="Calibri Light" panose="020F0302020204030204" pitchFamily="34" charset="0"/>
                <a:cs typeface="Calibri Light" panose="020F0302020204030204" pitchFamily="34" charset="0"/>
              </a:rPr>
              <a:t>. For example, for a three-way A × B × C design on Y:</a:t>
            </a: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aovperm</a:t>
            </a:r>
            <a:r>
              <a:rPr lang="en-US" sz="1200" dirty="0">
                <a:latin typeface="Courier New" panose="02070309020205020404" pitchFamily="49" charset="0"/>
                <a:cs typeface="Courier New" panose="02070309020205020404" pitchFamily="49" charset="0"/>
              </a:rPr>
              <a:t>(</a:t>
            </a:r>
            <a:r>
              <a:rPr lang="en-GB" sz="1200" dirty="0">
                <a:latin typeface="Courier New" panose="02070309020205020404" pitchFamily="49" charset="0"/>
                <a:cs typeface="Courier New" panose="02070309020205020404" pitchFamily="49" charset="0"/>
              </a:rPr>
              <a:t>Y ~ A*B*C, data=</a:t>
            </a:r>
            <a:r>
              <a:rPr lang="en-GB" sz="1200" dirty="0" err="1">
                <a:latin typeface="Courier New" panose="02070309020205020404" pitchFamily="49" charset="0"/>
                <a:cs typeface="Courier New" panose="02070309020205020404" pitchFamily="49" charset="0"/>
              </a:rPr>
              <a:t>mydata</a:t>
            </a:r>
            <a:r>
              <a:rPr lang="en-US" sz="1200" dirty="0">
                <a:latin typeface="Courier New" panose="02070309020205020404" pitchFamily="49" charset="0"/>
                <a:cs typeface="Courier New" panose="02070309020205020404" pitchFamily="49" charset="0"/>
              </a:rPr>
              <a:t>)	# look only at the three-way interaction here</a:t>
            </a: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aovperm</a:t>
            </a:r>
            <a:r>
              <a:rPr lang="en-US" sz="1200" dirty="0">
                <a:latin typeface="Courier New" panose="02070309020205020404" pitchFamily="49" charset="0"/>
                <a:cs typeface="Courier New" panose="02070309020205020404" pitchFamily="49" charset="0"/>
              </a:rPr>
              <a:t>(</a:t>
            </a:r>
            <a:r>
              <a:rPr lang="en-GB" sz="1200" dirty="0">
                <a:latin typeface="Courier New" panose="02070309020205020404" pitchFamily="49" charset="0"/>
                <a:cs typeface="Courier New" panose="02070309020205020404" pitchFamily="49" charset="0"/>
              </a:rPr>
              <a:t>Y ~ (A+B+C)^2, data=</a:t>
            </a:r>
            <a:r>
              <a:rPr lang="en-GB" sz="1200" dirty="0" err="1">
                <a:latin typeface="Courier New" panose="02070309020205020404" pitchFamily="49" charset="0"/>
                <a:cs typeface="Courier New" panose="02070309020205020404" pitchFamily="49" charset="0"/>
              </a:rPr>
              <a:t>mydata</a:t>
            </a:r>
            <a:r>
              <a:rPr lang="en-US" sz="1200" dirty="0">
                <a:latin typeface="Courier New" panose="02070309020205020404" pitchFamily="49" charset="0"/>
                <a:cs typeface="Courier New" panose="02070309020205020404" pitchFamily="49" charset="0"/>
              </a:rPr>
              <a:t>)	# look only at the two-way interactions here</a:t>
            </a: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aovperm</a:t>
            </a:r>
            <a:r>
              <a:rPr lang="en-US" sz="1200" dirty="0">
                <a:latin typeface="Courier New" panose="02070309020205020404" pitchFamily="49" charset="0"/>
                <a:cs typeface="Courier New" panose="02070309020205020404" pitchFamily="49" charset="0"/>
              </a:rPr>
              <a:t>(</a:t>
            </a:r>
            <a:r>
              <a:rPr lang="en-GB" sz="1200" dirty="0">
                <a:latin typeface="Courier New" panose="02070309020205020404" pitchFamily="49" charset="0"/>
                <a:cs typeface="Courier New" panose="02070309020205020404" pitchFamily="49" charset="0"/>
              </a:rPr>
              <a:t>Y ~ A+B+C, data=</a:t>
            </a:r>
            <a:r>
              <a:rPr lang="en-GB" sz="1200" dirty="0" err="1">
                <a:latin typeface="Courier New" panose="02070309020205020404" pitchFamily="49" charset="0"/>
                <a:cs typeface="Courier New" panose="02070309020205020404" pitchFamily="49" charset="0"/>
              </a:rPr>
              <a:t>mydata</a:t>
            </a:r>
            <a:r>
              <a:rPr lang="en-US" sz="1200" dirty="0">
                <a:latin typeface="Courier New" panose="02070309020205020404" pitchFamily="49" charset="0"/>
                <a:cs typeface="Courier New" panose="02070309020205020404" pitchFamily="49" charset="0"/>
              </a:rPr>
              <a:t>)	# main effects only from this model</a:t>
            </a:r>
          </a:p>
          <a:p>
            <a:endParaRPr lang="en-US" sz="1600" dirty="0">
              <a:latin typeface="Times New Roman" panose="02020603050405020304" pitchFamily="18" charset="0"/>
              <a:cs typeface="Times New Roman" panose="02020603050405020304" pitchFamily="18" charset="0"/>
            </a:endParaRP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Be cautioned, however, that interpreting lower-order effects in the presence of higher-order effects may not be a good idea! Recall that a </a:t>
            </a:r>
            <a:r>
              <a:rPr lang="en-GB" sz="1600" dirty="0">
                <a:latin typeface="Calibri Light" panose="020F0302020204030204" pitchFamily="34" charset="0"/>
                <a:cs typeface="Calibri Light" panose="020F0302020204030204" pitchFamily="34" charset="0"/>
              </a:rPr>
              <a:t>“</a:t>
            </a:r>
            <a:r>
              <a:rPr lang="en-US" sz="1600" dirty="0">
                <a:latin typeface="Calibri Light" panose="020F0302020204030204" pitchFamily="34" charset="0"/>
                <a:cs typeface="Calibri Light" panose="020F0302020204030204" pitchFamily="34" charset="0"/>
              </a:rPr>
              <a:t>main effect</a:t>
            </a:r>
            <a:r>
              <a:rPr lang="en-GB" sz="1600" dirty="0">
                <a:latin typeface="Calibri Light" panose="020F0302020204030204" pitchFamily="34" charset="0"/>
                <a:cs typeface="Calibri Light" panose="020F0302020204030204" pitchFamily="34" charset="0"/>
              </a:rPr>
              <a:t>” by definition contradicts the idea of an interaction (e.g., main effect of A implies that the effect stays the same across levels of B; an interaction states the reverse). If you choose to report such effects they should be supported </a:t>
            </a:r>
            <a:r>
              <a:rPr lang="en-GB" sz="1600">
                <a:latin typeface="Calibri Light" panose="020F0302020204030204" pitchFamily="34" charset="0"/>
                <a:cs typeface="Calibri Light" panose="020F0302020204030204" pitchFamily="34" charset="0"/>
              </a:rPr>
              <a:t>by descriptive/visual </a:t>
            </a:r>
            <a:r>
              <a:rPr lang="en-GB" sz="1600" dirty="0">
                <a:latin typeface="Calibri Light" panose="020F0302020204030204" pitchFamily="34" charset="0"/>
                <a:cs typeface="Calibri Light" panose="020F0302020204030204" pitchFamily="34" charset="0"/>
              </a:rPr>
              <a:t>evidence that they do not contradict the interaction.</a:t>
            </a:r>
            <a:endParaRPr lang="fr-CH"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7488832"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Permutation ANOVA with factorial designs</a:t>
            </a:r>
            <a:endParaRPr lang="en-GB" sz="3200" dirty="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140192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a:latin typeface="Calibri Light" panose="020F0302020204030204" pitchFamily="34" charset="0"/>
                <a:cs typeface="Calibri Light" panose="020F0302020204030204" pitchFamily="34" charset="0"/>
              </a:rPr>
              <a:t>Especially in the case of non-parametric associations, it is </a:t>
            </a:r>
            <a:r>
              <a:rPr lang="en-US" sz="1600">
                <a:solidFill>
                  <a:srgbClr val="0070C0"/>
                </a:solidFill>
                <a:latin typeface="Calibri Light" panose="020F0302020204030204" pitchFamily="34" charset="0"/>
                <a:cs typeface="Calibri Light" panose="020F0302020204030204" pitchFamily="34" charset="0"/>
              </a:rPr>
              <a:t>dubious to claim that the analyses assume no parameters</a:t>
            </a:r>
            <a:r>
              <a:rPr lang="en-US" sz="1600">
                <a:latin typeface="Calibri Light" panose="020F0302020204030204" pitchFamily="34" charset="0"/>
                <a:cs typeface="Calibri Light" panose="020F0302020204030204" pitchFamily="34" charset="0"/>
              </a:rPr>
              <a:t>. </a:t>
            </a:r>
            <a:r>
              <a:rPr lang="fr-CH" sz="1600">
                <a:latin typeface="Calibri Light" panose="020F0302020204030204" pitchFamily="34" charset="0"/>
                <a:cs typeface="Calibri Light" panose="020F0302020204030204" pitchFamily="34" charset="0"/>
              </a:rPr>
              <a:t>A one-way linear regression slope requires only two parameters (intercept and slope). A lowess smoother, on the other hand, will estimate dozens of slopes on a moving window and join them together. All these individual slopes could be said to be parameters of the model, so </a:t>
            </a:r>
            <a:r>
              <a:rPr lang="fr-CH" sz="1600">
                <a:solidFill>
                  <a:srgbClr val="0070C0"/>
                </a:solidFill>
                <a:latin typeface="Calibri Light" panose="020F0302020204030204" pitchFamily="34" charset="0"/>
                <a:cs typeface="Calibri Light" panose="020F0302020204030204" pitchFamily="34" charset="0"/>
              </a:rPr>
              <a:t>very parametric</a:t>
            </a:r>
            <a:r>
              <a:rPr lang="fr-CH" sz="1600">
                <a:latin typeface="Calibri Light" panose="020F0302020204030204" pitchFamily="34" charset="0"/>
                <a:cs typeface="Calibri Light" panose="020F0302020204030204" pitchFamily="34" charset="0"/>
              </a:rPr>
              <a:t>!</a:t>
            </a:r>
          </a:p>
          <a:p>
            <a:endParaRPr lang="fr-CH" sz="160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Even in the case of non-parametric distributions, there will always be </a:t>
            </a:r>
            <a:r>
              <a:rPr lang="fr-CH" sz="1600" b="1">
                <a:solidFill>
                  <a:srgbClr val="0070C0"/>
                </a:solidFill>
                <a:latin typeface="Calibri Light" panose="020F0302020204030204" pitchFamily="34" charset="0"/>
                <a:cs typeface="Calibri Light" panose="020F0302020204030204" pitchFamily="34" charset="0"/>
              </a:rPr>
              <a:t>(a) </a:t>
            </a:r>
            <a:r>
              <a:rPr lang="fr-CH" sz="1600">
                <a:latin typeface="Calibri Light" panose="020F0302020204030204" pitchFamily="34" charset="0"/>
                <a:cs typeface="Calibri Light" panose="020F0302020204030204" pitchFamily="34" charset="0"/>
              </a:rPr>
              <a:t>an implied distributional assumption (e.g., equal shape), and </a:t>
            </a:r>
            <a:r>
              <a:rPr lang="fr-CH" sz="1600" b="1">
                <a:solidFill>
                  <a:srgbClr val="0070C0"/>
                </a:solidFill>
                <a:latin typeface="Calibri Light" panose="020F0302020204030204" pitchFamily="34" charset="0"/>
                <a:cs typeface="Calibri Light" panose="020F0302020204030204" pitchFamily="34" charset="0"/>
              </a:rPr>
              <a:t>(b)</a:t>
            </a:r>
            <a:r>
              <a:rPr lang="fr-CH" sz="1600">
                <a:latin typeface="Calibri Light" panose="020F0302020204030204" pitchFamily="34" charset="0"/>
                <a:cs typeface="Calibri Light" panose="020F0302020204030204" pitchFamily="34" charset="0"/>
              </a:rPr>
              <a:t> the non-parametric distribution may be derived from the data itself. This puts much more weight on the data as a source of (statistical) decision making, and hence could be said to turn the data themselves into parameters.</a:t>
            </a:r>
          </a:p>
          <a:p>
            <a:endParaRPr lang="fr-CH"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Some non-parametric methods take this philosophy to the extreme and make every individual observation a parameter in the analysis, for example in </a:t>
            </a:r>
            <a:r>
              <a:rPr lang="en-US" sz="1600" i="1">
                <a:latin typeface="Calibri Light" panose="020F0302020204030204" pitchFamily="34" charset="0"/>
                <a:cs typeface="Calibri Light" panose="020F0302020204030204" pitchFamily="34" charset="0"/>
              </a:rPr>
              <a:t>K</a:t>
            </a:r>
            <a:r>
              <a:rPr lang="en-US" sz="1600">
                <a:latin typeface="Calibri Light" panose="020F0302020204030204" pitchFamily="34" charset="0"/>
                <a:cs typeface="Calibri Light" panose="020F0302020204030204" pitchFamily="34" charset="0"/>
              </a:rPr>
              <a:t>-nearest neighbors…</a:t>
            </a:r>
            <a:endParaRPr lang="en-GB"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err="1">
                <a:solidFill>
                  <a:schemeClr val="tx2">
                    <a:lumMod val="75000"/>
                  </a:schemeClr>
                </a:solidFill>
                <a:latin typeface="Tw Cen MT" panose="020B0602020104020603" pitchFamily="34" charset="0"/>
              </a:rPr>
              <a:t>What</a:t>
            </a:r>
            <a:r>
              <a:rPr lang="fr-CH" sz="3200">
                <a:solidFill>
                  <a:schemeClr val="tx2">
                    <a:lumMod val="75000"/>
                  </a:schemeClr>
                </a:solidFill>
                <a:latin typeface="Tw Cen MT" panose="020B0602020104020603" pitchFamily="34" charset="0"/>
              </a:rPr>
              <a:t> are the parameters?</a:t>
            </a:r>
            <a:endParaRPr lang="en-GB" sz="3200" dirty="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3207381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dirty="0">
                <a:latin typeface="Calibri Light" panose="020F0302020204030204" pitchFamily="34" charset="0"/>
                <a:cs typeface="Calibri Light" panose="020F0302020204030204" pitchFamily="34" charset="0"/>
              </a:rPr>
              <a:t>The </a:t>
            </a:r>
            <a:r>
              <a:rPr lang="en-US" sz="1600" dirty="0" err="1">
                <a:latin typeface="Courier New" panose="02070309020205020404" pitchFamily="49" charset="0"/>
                <a:cs typeface="Courier New" panose="02070309020205020404" pitchFamily="49" charset="0"/>
              </a:rPr>
              <a:t>permuco</a:t>
            </a:r>
            <a:r>
              <a:rPr lang="en-US" sz="1600" dirty="0">
                <a:latin typeface="Calibri Light" panose="020F0302020204030204" pitchFamily="34" charset="0"/>
                <a:cs typeface="Calibri Light" panose="020F0302020204030204" pitchFamily="34" charset="0"/>
              </a:rPr>
              <a:t> package extends its functionalities to repeated measures ANOVA. It borrows the formula notation from R’s base </a:t>
            </a:r>
            <a:r>
              <a:rPr lang="en-US" sz="1600" dirty="0" err="1">
                <a:latin typeface="Courier New" panose="02070309020205020404" pitchFamily="49" charset="0"/>
                <a:cs typeface="Courier New" panose="02070309020205020404" pitchFamily="49" charset="0"/>
              </a:rPr>
              <a:t>aov</a:t>
            </a:r>
            <a:r>
              <a:rPr lang="en-US" sz="1600" dirty="0">
                <a:latin typeface="Calibri Light" panose="020F0302020204030204" pitchFamily="34" charset="0"/>
                <a:cs typeface="Calibri Light" panose="020F0302020204030204" pitchFamily="34" charset="0"/>
              </a:rPr>
              <a:t> function for this and requires that the data are in </a:t>
            </a:r>
            <a:r>
              <a:rPr lang="en-GB" sz="1600" dirty="0">
                <a:latin typeface="Calibri Light" panose="020F0302020204030204" pitchFamily="34" charset="0"/>
                <a:cs typeface="Calibri Light" panose="020F0302020204030204" pitchFamily="34" charset="0"/>
              </a:rPr>
              <a:t>“</a:t>
            </a:r>
            <a:r>
              <a:rPr lang="en-US" sz="1600" dirty="0">
                <a:solidFill>
                  <a:srgbClr val="0070C0"/>
                </a:solidFill>
                <a:latin typeface="Calibri Light" panose="020F0302020204030204" pitchFamily="34" charset="0"/>
                <a:cs typeface="Calibri Light" panose="020F0302020204030204" pitchFamily="34" charset="0"/>
              </a:rPr>
              <a:t>long format</a:t>
            </a:r>
            <a:r>
              <a:rPr lang="en-GB" sz="1600" dirty="0">
                <a:latin typeface="Calibri Light" panose="020F0302020204030204" pitchFamily="34" charset="0"/>
                <a:cs typeface="Calibri Light" panose="020F0302020204030204" pitchFamily="34" charset="0"/>
              </a:rPr>
              <a:t>”, i.e.:</a:t>
            </a:r>
            <a:endParaRPr lang="fr-CH"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7488832"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Permutation </a:t>
            </a:r>
            <a:r>
              <a:rPr lang="fr-CH" sz="3200" dirty="0" err="1">
                <a:solidFill>
                  <a:schemeClr val="tx2">
                    <a:lumMod val="75000"/>
                  </a:schemeClr>
                </a:solidFill>
                <a:latin typeface="Tw Cen MT" panose="020B0602020104020603" pitchFamily="34" charset="0"/>
              </a:rPr>
              <a:t>repeated</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measures</a:t>
            </a:r>
            <a:r>
              <a:rPr lang="fr-CH" sz="3200" dirty="0">
                <a:solidFill>
                  <a:schemeClr val="tx2">
                    <a:lumMod val="75000"/>
                  </a:schemeClr>
                </a:solidFill>
                <a:latin typeface="Tw Cen MT" panose="020B0602020104020603" pitchFamily="34" charset="0"/>
              </a:rPr>
              <a:t> ANOVA</a:t>
            </a:r>
            <a:endParaRPr lang="en-GB" sz="3200" dirty="0">
              <a:solidFill>
                <a:schemeClr val="tx2">
                  <a:lumMod val="75000"/>
                </a:schemeClr>
              </a:solidFill>
              <a:latin typeface="Tw Cen MT" panose="020B0602020104020603" pitchFamily="34" charset="0"/>
            </a:endParaRPr>
          </a:p>
        </p:txBody>
      </p:sp>
      <p:sp>
        <p:nvSpPr>
          <p:cNvPr id="5" name="Rectangle 4">
            <a:extLst>
              <a:ext uri="{FF2B5EF4-FFF2-40B4-BE49-F238E27FC236}">
                <a16:creationId xmlns:a16="http://schemas.microsoft.com/office/drawing/2014/main" id="{3AA6C694-1E13-4189-B777-3F78D4EDFDEC}"/>
              </a:ext>
            </a:extLst>
          </p:cNvPr>
          <p:cNvSpPr/>
          <p:nvPr/>
        </p:nvSpPr>
        <p:spPr>
          <a:xfrm>
            <a:off x="2977551" y="3673553"/>
            <a:ext cx="720080"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Light" panose="020F0302020204030204" pitchFamily="34" charset="0"/>
              <a:cs typeface="Calibri Light" panose="020F0302020204030204" pitchFamily="34" charset="0"/>
            </a:endParaRPr>
          </a:p>
        </p:txBody>
      </p:sp>
      <p:sp>
        <p:nvSpPr>
          <p:cNvPr id="6" name="Rectangle 5">
            <a:extLst>
              <a:ext uri="{FF2B5EF4-FFF2-40B4-BE49-F238E27FC236}">
                <a16:creationId xmlns:a16="http://schemas.microsoft.com/office/drawing/2014/main" id="{DE1E72C4-EE97-4100-B6CE-239DE7FEF2A9}"/>
              </a:ext>
            </a:extLst>
          </p:cNvPr>
          <p:cNvSpPr/>
          <p:nvPr/>
        </p:nvSpPr>
        <p:spPr>
          <a:xfrm>
            <a:off x="6240016" y="3002567"/>
            <a:ext cx="720080"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Light" panose="020F0302020204030204" pitchFamily="34" charset="0"/>
              <a:cs typeface="Calibri Light" panose="020F0302020204030204" pitchFamily="34" charset="0"/>
            </a:endParaRPr>
          </a:p>
        </p:txBody>
      </p:sp>
      <p:graphicFrame>
        <p:nvGraphicFramePr>
          <p:cNvPr id="8" name="Content Placeholder 3">
            <a:extLst>
              <a:ext uri="{FF2B5EF4-FFF2-40B4-BE49-F238E27FC236}">
                <a16:creationId xmlns:a16="http://schemas.microsoft.com/office/drawing/2014/main" id="{05069D6D-931C-47F0-814E-D6CAB750FCA7}"/>
              </a:ext>
            </a:extLst>
          </p:cNvPr>
          <p:cNvGraphicFramePr>
            <a:graphicFrameLocks/>
          </p:cNvGraphicFramePr>
          <p:nvPr>
            <p:extLst>
              <p:ext uri="{D42A27DB-BD31-4B8C-83A1-F6EECF244321}">
                <p14:modId xmlns:p14="http://schemas.microsoft.com/office/powerpoint/2010/main" val="2989749671"/>
              </p:ext>
            </p:extLst>
          </p:nvPr>
        </p:nvGraphicFramePr>
        <p:xfrm>
          <a:off x="6960096" y="2852936"/>
          <a:ext cx="3425792" cy="3225948"/>
        </p:xfrm>
        <a:graphic>
          <a:graphicData uri="http://schemas.openxmlformats.org/drawingml/2006/table">
            <a:tbl>
              <a:tblPr firstRow="1" bandRow="1">
                <a:tableStyleId>{2D5ABB26-0587-4C30-8999-92F81FD0307C}</a:tableStyleId>
              </a:tblPr>
              <a:tblGrid>
                <a:gridCol w="856448">
                  <a:extLst>
                    <a:ext uri="{9D8B030D-6E8A-4147-A177-3AD203B41FA5}">
                      <a16:colId xmlns:a16="http://schemas.microsoft.com/office/drawing/2014/main" val="20000"/>
                    </a:ext>
                  </a:extLst>
                </a:gridCol>
                <a:gridCol w="856448">
                  <a:extLst>
                    <a:ext uri="{9D8B030D-6E8A-4147-A177-3AD203B41FA5}">
                      <a16:colId xmlns:a16="http://schemas.microsoft.com/office/drawing/2014/main" val="20001"/>
                    </a:ext>
                  </a:extLst>
                </a:gridCol>
                <a:gridCol w="856448">
                  <a:extLst>
                    <a:ext uri="{9D8B030D-6E8A-4147-A177-3AD203B41FA5}">
                      <a16:colId xmlns:a16="http://schemas.microsoft.com/office/drawing/2014/main" val="20002"/>
                    </a:ext>
                  </a:extLst>
                </a:gridCol>
                <a:gridCol w="856448">
                  <a:extLst>
                    <a:ext uri="{9D8B030D-6E8A-4147-A177-3AD203B41FA5}">
                      <a16:colId xmlns:a16="http://schemas.microsoft.com/office/drawing/2014/main" val="20003"/>
                    </a:ext>
                  </a:extLst>
                </a:gridCol>
              </a:tblGrid>
              <a:tr h="268829">
                <a:tc>
                  <a:txBody>
                    <a:bodyPr/>
                    <a:lstStyle/>
                    <a:p>
                      <a:pPr algn="ctr"/>
                      <a:r>
                        <a:rPr lang="nl-BE" sz="1100" b="1">
                          <a:latin typeface="Times New Roman" panose="02020603050405020304" pitchFamily="18" charset="0"/>
                          <a:cs typeface="Times New Roman" panose="02020603050405020304" pitchFamily="18" charset="0"/>
                        </a:rPr>
                        <a:t>Obs.</a:t>
                      </a:r>
                      <a:endParaRPr lang="nl-BE" sz="1100" b="1" dirty="0">
                        <a:latin typeface="Times New Roman" panose="02020603050405020304" pitchFamily="18" charset="0"/>
                        <a:cs typeface="Times New Roman" panose="02020603050405020304" pitchFamily="18" charset="0"/>
                      </a:endParaRP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100" b="1" dirty="0">
                          <a:latin typeface="Times New Roman" panose="02020603050405020304" pitchFamily="18" charset="0"/>
                          <a:cs typeface="Times New Roman" panose="02020603050405020304" pitchFamily="18" charset="0"/>
                        </a:rPr>
                        <a:t>Subject</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100" b="1" dirty="0">
                          <a:latin typeface="Times New Roman" panose="02020603050405020304" pitchFamily="18" charset="0"/>
                          <a:cs typeface="Times New Roman" panose="02020603050405020304" pitchFamily="18" charset="0"/>
                        </a:rPr>
                        <a:t>Time</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100" b="1" dirty="0">
                          <a:latin typeface="Times New Roman" panose="02020603050405020304" pitchFamily="18" charset="0"/>
                          <a:cs typeface="Times New Roman" panose="02020603050405020304" pitchFamily="18" charset="0"/>
                        </a:rPr>
                        <a:t>Score</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8829">
                <a:tc>
                  <a:txBody>
                    <a:bodyPr/>
                    <a:lstStyle/>
                    <a:p>
                      <a:pPr algn="ctr"/>
                      <a:r>
                        <a:rPr lang="nl-BE" sz="1100" dirty="0">
                          <a:latin typeface="Times New Roman" panose="02020603050405020304" pitchFamily="18" charset="0"/>
                          <a:cs typeface="Times New Roman" panose="02020603050405020304" pitchFamily="18" charset="0"/>
                        </a:rPr>
                        <a:t>1</a:t>
                      </a:r>
                    </a:p>
                  </a:txBody>
                  <a:tcPr>
                    <a:lnT w="12700" cap="flat" cmpd="sng" algn="ctr">
                      <a:solidFill>
                        <a:schemeClr val="tx1"/>
                      </a:solidFill>
                      <a:prstDash val="solid"/>
                      <a:round/>
                      <a:headEnd type="none" w="med" len="med"/>
                      <a:tailEnd type="none" w="med" len="med"/>
                    </a:lnT>
                  </a:tcPr>
                </a:tc>
                <a:tc>
                  <a:txBody>
                    <a:bodyPr/>
                    <a:lstStyle/>
                    <a:p>
                      <a:pPr algn="ctr"/>
                      <a:r>
                        <a:rPr lang="nl-BE" sz="1100" dirty="0">
                          <a:latin typeface="Times New Roman" panose="02020603050405020304" pitchFamily="18" charset="0"/>
                          <a:cs typeface="Times New Roman" panose="02020603050405020304" pitchFamily="18" charset="0"/>
                        </a:rPr>
                        <a:t>AH</a:t>
                      </a:r>
                    </a:p>
                  </a:txBody>
                  <a:tcPr>
                    <a:lnT w="12700" cap="flat" cmpd="sng" algn="ctr">
                      <a:solidFill>
                        <a:schemeClr val="tx1"/>
                      </a:solidFill>
                      <a:prstDash val="solid"/>
                      <a:round/>
                      <a:headEnd type="none" w="med" len="med"/>
                      <a:tailEnd type="none" w="med" len="med"/>
                    </a:lnT>
                  </a:tcPr>
                </a:tc>
                <a:tc>
                  <a:txBody>
                    <a:bodyPr/>
                    <a:lstStyle/>
                    <a:p>
                      <a:pPr algn="ctr"/>
                      <a:r>
                        <a:rPr lang="nl-BE" sz="1100" dirty="0">
                          <a:latin typeface="Times New Roman" panose="02020603050405020304" pitchFamily="18" charset="0"/>
                          <a:cs typeface="Times New Roman" panose="02020603050405020304" pitchFamily="18" charset="0"/>
                        </a:rPr>
                        <a:t>T1</a:t>
                      </a:r>
                    </a:p>
                  </a:txBody>
                  <a:tcPr>
                    <a:lnT w="12700" cap="flat" cmpd="sng" algn="ctr">
                      <a:solidFill>
                        <a:schemeClr val="tx1"/>
                      </a:solidFill>
                      <a:prstDash val="solid"/>
                      <a:round/>
                      <a:headEnd type="none" w="med" len="med"/>
                      <a:tailEnd type="none" w="med" len="med"/>
                    </a:lnT>
                  </a:tcPr>
                </a:tc>
                <a:tc>
                  <a:txBody>
                    <a:bodyPr/>
                    <a:lstStyle/>
                    <a:p>
                      <a:pPr algn="ctr"/>
                      <a:r>
                        <a:rPr lang="nl-BE" sz="1100">
                          <a:latin typeface="Times New Roman" panose="02020603050405020304" pitchFamily="18" charset="0"/>
                          <a:cs typeface="Times New Roman" panose="02020603050405020304" pitchFamily="18" charset="0"/>
                        </a:rPr>
                        <a:t>60</a:t>
                      </a:r>
                      <a:endParaRPr lang="nl-BE" sz="1100"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68829">
                <a:tc>
                  <a:txBody>
                    <a:bodyPr/>
                    <a:lstStyle/>
                    <a:p>
                      <a:pPr algn="ctr"/>
                      <a:r>
                        <a:rPr lang="nl-BE" sz="1100" dirty="0">
                          <a:latin typeface="Times New Roman" panose="02020603050405020304" pitchFamily="18" charset="0"/>
                          <a:cs typeface="Times New Roman" panose="02020603050405020304" pitchFamily="18" charset="0"/>
                        </a:rPr>
                        <a:t>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AH</a:t>
                      </a:r>
                      <a:endParaRPr kumimoji="0" lang="nl-BE"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nl-BE" sz="1100" dirty="0">
                          <a:latin typeface="Times New Roman" panose="02020603050405020304" pitchFamily="18" charset="0"/>
                          <a:cs typeface="Times New Roman" panose="02020603050405020304" pitchFamily="18" charset="0"/>
                        </a:rPr>
                        <a:t>T2</a:t>
                      </a:r>
                    </a:p>
                  </a:txBody>
                  <a:tcPr/>
                </a:tc>
                <a:tc>
                  <a:txBody>
                    <a:bodyPr/>
                    <a:lstStyle/>
                    <a:p>
                      <a:pPr algn="ctr"/>
                      <a:r>
                        <a:rPr lang="nl-BE" sz="1100">
                          <a:latin typeface="Times New Roman" panose="02020603050405020304" pitchFamily="18" charset="0"/>
                          <a:cs typeface="Times New Roman" panose="02020603050405020304" pitchFamily="18" charset="0"/>
                        </a:rPr>
                        <a:t>40</a:t>
                      </a:r>
                      <a:endParaRPr lang="nl-BE"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268829">
                <a:tc>
                  <a:txBody>
                    <a:bodyPr/>
                    <a:lstStyle/>
                    <a:p>
                      <a:pPr algn="ctr"/>
                      <a:r>
                        <a:rPr lang="nl-BE" sz="1100" dirty="0">
                          <a:latin typeface="Times New Roman" panose="02020603050405020304" pitchFamily="18" charset="0"/>
                          <a:cs typeface="Times New Roman" panose="02020603050405020304" pitchFamily="18" charset="0"/>
                        </a:rPr>
                        <a:t>3</a:t>
                      </a:r>
                    </a:p>
                  </a:txBody>
                  <a:tcPr>
                    <a:lnB w="12700" cap="flat" cmpd="sng" algn="ctr">
                      <a:solidFill>
                        <a:schemeClr val="tx1">
                          <a:lumMod val="50000"/>
                          <a:lumOff val="50000"/>
                        </a:schemeClr>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AH</a:t>
                      </a:r>
                    </a:p>
                  </a:txBody>
                  <a:tcPr>
                    <a:lnB w="12700" cap="flat" cmpd="sng" algn="ctr">
                      <a:solidFill>
                        <a:schemeClr val="tx1">
                          <a:lumMod val="50000"/>
                          <a:lumOff val="50000"/>
                        </a:schemeClr>
                      </a:solidFill>
                      <a:prstDash val="sysDot"/>
                      <a:round/>
                      <a:headEnd type="none" w="med" len="med"/>
                      <a:tailEnd type="none" w="med" len="med"/>
                    </a:lnB>
                  </a:tcPr>
                </a:tc>
                <a:tc>
                  <a:txBody>
                    <a:bodyPr/>
                    <a:lstStyle/>
                    <a:p>
                      <a:pPr algn="ctr"/>
                      <a:r>
                        <a:rPr lang="nl-BE" sz="1100" dirty="0">
                          <a:latin typeface="Times New Roman" panose="02020603050405020304" pitchFamily="18" charset="0"/>
                          <a:cs typeface="Times New Roman" panose="02020603050405020304" pitchFamily="18" charset="0"/>
                        </a:rPr>
                        <a:t>T3</a:t>
                      </a:r>
                    </a:p>
                  </a:txBody>
                  <a:tcPr>
                    <a:lnB w="12700" cap="flat" cmpd="sng" algn="ctr">
                      <a:solidFill>
                        <a:schemeClr val="tx1">
                          <a:lumMod val="50000"/>
                          <a:lumOff val="50000"/>
                        </a:schemeClr>
                      </a:solidFill>
                      <a:prstDash val="sysDot"/>
                      <a:round/>
                      <a:headEnd type="none" w="med" len="med"/>
                      <a:tailEnd type="none" w="med" len="med"/>
                    </a:lnB>
                  </a:tcPr>
                </a:tc>
                <a:tc>
                  <a:txBody>
                    <a:bodyPr/>
                    <a:lstStyle/>
                    <a:p>
                      <a:pPr algn="ctr"/>
                      <a:r>
                        <a:rPr lang="nl-BE" sz="1100">
                          <a:latin typeface="Times New Roman" panose="02020603050405020304" pitchFamily="18" charset="0"/>
                          <a:cs typeface="Times New Roman" panose="02020603050405020304" pitchFamily="18" charset="0"/>
                        </a:rPr>
                        <a:t>50</a:t>
                      </a:r>
                      <a:endParaRPr lang="nl-BE" sz="1100" dirty="0">
                        <a:latin typeface="Times New Roman" panose="02020603050405020304" pitchFamily="18" charset="0"/>
                        <a:cs typeface="Times New Roman" panose="02020603050405020304" pitchFamily="18" charset="0"/>
                      </a:endParaRPr>
                    </a:p>
                  </a:txBody>
                  <a:tcPr>
                    <a:lnB w="12700"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10003"/>
                  </a:ext>
                </a:extLst>
              </a:tr>
              <a:tr h="268829">
                <a:tc>
                  <a:txBody>
                    <a:bodyPr/>
                    <a:lstStyle/>
                    <a:p>
                      <a:pPr algn="ctr"/>
                      <a:r>
                        <a:rPr lang="nl-BE" sz="1100" dirty="0">
                          <a:latin typeface="Times New Roman" panose="02020603050405020304" pitchFamily="18" charset="0"/>
                          <a:cs typeface="Times New Roman" panose="02020603050405020304" pitchFamily="18" charset="0"/>
                        </a:rPr>
                        <a:t>4</a:t>
                      </a:r>
                    </a:p>
                  </a:txBody>
                  <a:tcPr>
                    <a:lnT w="12700" cap="flat" cmpd="sng" algn="ctr">
                      <a:solidFill>
                        <a:schemeClr val="tx1">
                          <a:lumMod val="50000"/>
                          <a:lumOff val="50000"/>
                        </a:schemeClr>
                      </a:solidFill>
                      <a:prstDash val="sysDot"/>
                      <a:round/>
                      <a:headEnd type="none" w="med" len="med"/>
                      <a:tailEnd type="none" w="med" len="med"/>
                    </a:lnT>
                  </a:tcPr>
                </a:tc>
                <a:tc>
                  <a:txBody>
                    <a:bodyPr/>
                    <a:lstStyle/>
                    <a:p>
                      <a:pPr algn="ctr"/>
                      <a:r>
                        <a:rPr lang="nl-BE" sz="1100" dirty="0">
                          <a:latin typeface="Times New Roman" panose="02020603050405020304" pitchFamily="18" charset="0"/>
                          <a:cs typeface="Times New Roman" panose="02020603050405020304" pitchFamily="18" charset="0"/>
                        </a:rPr>
                        <a:t>LL</a:t>
                      </a:r>
                    </a:p>
                  </a:txBody>
                  <a:tcPr>
                    <a:lnT w="12700" cap="flat" cmpd="sng" algn="ctr">
                      <a:solidFill>
                        <a:schemeClr val="tx1">
                          <a:lumMod val="50000"/>
                          <a:lumOff val="50000"/>
                        </a:schemeClr>
                      </a:solidFill>
                      <a:prstDash val="sysDot"/>
                      <a:round/>
                      <a:headEnd type="none" w="med" len="med"/>
                      <a:tailEnd type="none" w="med" len="med"/>
                    </a:lnT>
                  </a:tcPr>
                </a:tc>
                <a:tc>
                  <a:txBody>
                    <a:bodyPr/>
                    <a:lstStyle/>
                    <a:p>
                      <a:pPr algn="ctr"/>
                      <a:r>
                        <a:rPr lang="nl-BE" sz="1100" dirty="0">
                          <a:latin typeface="Times New Roman" panose="02020603050405020304" pitchFamily="18" charset="0"/>
                          <a:cs typeface="Times New Roman" panose="02020603050405020304" pitchFamily="18" charset="0"/>
                        </a:rPr>
                        <a:t>T1</a:t>
                      </a:r>
                    </a:p>
                  </a:txBody>
                  <a:tcPr>
                    <a:lnT w="12700" cap="flat" cmpd="sng" algn="ctr">
                      <a:solidFill>
                        <a:schemeClr val="tx1">
                          <a:lumMod val="50000"/>
                          <a:lumOff val="50000"/>
                        </a:schemeClr>
                      </a:solidFill>
                      <a:prstDash val="sysDot"/>
                      <a:round/>
                      <a:headEnd type="none" w="med" len="med"/>
                      <a:tailEnd type="none" w="med" len="med"/>
                    </a:lnT>
                  </a:tcPr>
                </a:tc>
                <a:tc>
                  <a:txBody>
                    <a:bodyPr/>
                    <a:lstStyle/>
                    <a:p>
                      <a:pPr algn="ctr"/>
                      <a:r>
                        <a:rPr lang="nl-BE" sz="1100">
                          <a:latin typeface="Times New Roman" panose="02020603050405020304" pitchFamily="18" charset="0"/>
                          <a:cs typeface="Times New Roman" panose="02020603050405020304" pitchFamily="18" charset="0"/>
                        </a:rPr>
                        <a:t>1</a:t>
                      </a:r>
                      <a:endParaRPr lang="nl-BE" sz="1100" dirty="0">
                        <a:latin typeface="Times New Roman" panose="02020603050405020304" pitchFamily="18" charset="0"/>
                        <a:cs typeface="Times New Roman" panose="02020603050405020304" pitchFamily="18" charset="0"/>
                      </a:endParaRPr>
                    </a:p>
                  </a:txBody>
                  <a:tcPr>
                    <a:lnT w="12700" cap="flat" cmpd="sng" algn="ctr">
                      <a:solidFill>
                        <a:schemeClr val="tx1">
                          <a:lumMod val="50000"/>
                          <a:lumOff val="50000"/>
                        </a:schemeClr>
                      </a:solidFill>
                      <a:prstDash val="sysDot"/>
                      <a:round/>
                      <a:headEnd type="none" w="med" len="med"/>
                      <a:tailEnd type="none" w="med" len="med"/>
                    </a:lnT>
                  </a:tcPr>
                </a:tc>
                <a:extLst>
                  <a:ext uri="{0D108BD9-81ED-4DB2-BD59-A6C34878D82A}">
                    <a16:rowId xmlns:a16="http://schemas.microsoft.com/office/drawing/2014/main" val="10004"/>
                  </a:ext>
                </a:extLst>
              </a:tr>
              <a:tr h="268829">
                <a:tc>
                  <a:txBody>
                    <a:bodyPr/>
                    <a:lstStyle/>
                    <a:p>
                      <a:pPr algn="ctr"/>
                      <a:r>
                        <a:rPr lang="nl-BE" sz="1100" dirty="0">
                          <a:latin typeface="Times New Roman" panose="02020603050405020304" pitchFamily="18" charset="0"/>
                          <a:cs typeface="Times New Roman" panose="02020603050405020304" pitchFamily="18" charset="0"/>
                        </a:rPr>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LL</a:t>
                      </a:r>
                      <a:endParaRPr kumimoji="0" lang="nl-BE"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nl-BE" sz="1100" dirty="0">
                          <a:latin typeface="Times New Roman" panose="02020603050405020304" pitchFamily="18" charset="0"/>
                          <a:cs typeface="Times New Roman" panose="02020603050405020304" pitchFamily="18" charset="0"/>
                        </a:rPr>
                        <a:t>T2</a:t>
                      </a:r>
                    </a:p>
                  </a:txBody>
                  <a:tcPr/>
                </a:tc>
                <a:tc>
                  <a:txBody>
                    <a:bodyPr/>
                    <a:lstStyle/>
                    <a:p>
                      <a:pPr algn="ctr"/>
                      <a:r>
                        <a:rPr lang="nl-BE" sz="1100">
                          <a:latin typeface="Times New Roman" panose="02020603050405020304" pitchFamily="18" charset="0"/>
                          <a:cs typeface="Times New Roman" panose="02020603050405020304" pitchFamily="18" charset="0"/>
                        </a:rPr>
                        <a:t>10</a:t>
                      </a:r>
                      <a:endParaRPr lang="nl-BE"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268829">
                <a:tc>
                  <a:txBody>
                    <a:bodyPr/>
                    <a:lstStyle/>
                    <a:p>
                      <a:pPr algn="ctr"/>
                      <a:r>
                        <a:rPr lang="nl-BE" sz="1100" dirty="0">
                          <a:latin typeface="Times New Roman" panose="02020603050405020304" pitchFamily="18" charset="0"/>
                          <a:cs typeface="Times New Roman" panose="02020603050405020304" pitchFamily="18" charset="0"/>
                        </a:rPr>
                        <a:t>6</a:t>
                      </a:r>
                    </a:p>
                  </a:txBody>
                  <a:tcPr>
                    <a:lnB w="12700" cap="flat" cmpd="sng" algn="ctr">
                      <a:solidFill>
                        <a:schemeClr val="tx1">
                          <a:lumMod val="50000"/>
                          <a:lumOff val="50000"/>
                        </a:schemeClr>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LL</a:t>
                      </a:r>
                    </a:p>
                  </a:txBody>
                  <a:tcPr>
                    <a:lnB w="12700" cap="flat" cmpd="sng" algn="ctr">
                      <a:solidFill>
                        <a:schemeClr val="tx1">
                          <a:lumMod val="50000"/>
                          <a:lumOff val="50000"/>
                        </a:schemeClr>
                      </a:solidFill>
                      <a:prstDash val="sysDot"/>
                      <a:round/>
                      <a:headEnd type="none" w="med" len="med"/>
                      <a:tailEnd type="none" w="med" len="med"/>
                    </a:lnB>
                  </a:tcPr>
                </a:tc>
                <a:tc>
                  <a:txBody>
                    <a:bodyPr/>
                    <a:lstStyle/>
                    <a:p>
                      <a:pPr algn="ctr"/>
                      <a:r>
                        <a:rPr lang="nl-BE" sz="1100" dirty="0">
                          <a:latin typeface="Times New Roman" panose="02020603050405020304" pitchFamily="18" charset="0"/>
                          <a:cs typeface="Times New Roman" panose="02020603050405020304" pitchFamily="18" charset="0"/>
                        </a:rPr>
                        <a:t>T3</a:t>
                      </a:r>
                    </a:p>
                  </a:txBody>
                  <a:tcPr>
                    <a:lnB w="12700" cap="flat" cmpd="sng" algn="ctr">
                      <a:solidFill>
                        <a:schemeClr val="tx1">
                          <a:lumMod val="50000"/>
                          <a:lumOff val="50000"/>
                        </a:schemeClr>
                      </a:solidFill>
                      <a:prstDash val="sysDot"/>
                      <a:round/>
                      <a:headEnd type="none" w="med" len="med"/>
                      <a:tailEnd type="none" w="med" len="med"/>
                    </a:lnB>
                  </a:tcPr>
                </a:tc>
                <a:tc>
                  <a:txBody>
                    <a:bodyPr/>
                    <a:lstStyle/>
                    <a:p>
                      <a:pPr algn="ctr"/>
                      <a:r>
                        <a:rPr lang="nl-BE" sz="1100">
                          <a:latin typeface="Times New Roman" panose="02020603050405020304" pitchFamily="18" charset="0"/>
                          <a:cs typeface="Times New Roman" panose="02020603050405020304" pitchFamily="18" charset="0"/>
                        </a:rPr>
                        <a:t>25</a:t>
                      </a:r>
                      <a:endParaRPr lang="nl-BE" sz="1100" dirty="0">
                        <a:latin typeface="Times New Roman" panose="02020603050405020304" pitchFamily="18" charset="0"/>
                        <a:cs typeface="Times New Roman" panose="02020603050405020304" pitchFamily="18" charset="0"/>
                      </a:endParaRPr>
                    </a:p>
                  </a:txBody>
                  <a:tcPr>
                    <a:lnB w="12700"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10006"/>
                  </a:ext>
                </a:extLst>
              </a:tr>
              <a:tr h="268829">
                <a:tc>
                  <a:txBody>
                    <a:bodyPr/>
                    <a:lstStyle/>
                    <a:p>
                      <a:pPr algn="ctr"/>
                      <a:r>
                        <a:rPr lang="nl-BE" sz="1100" dirty="0">
                          <a:latin typeface="Times New Roman" panose="02020603050405020304" pitchFamily="18" charset="0"/>
                          <a:cs typeface="Times New Roman" panose="02020603050405020304" pitchFamily="18" charset="0"/>
                        </a:rPr>
                        <a:t>7</a:t>
                      </a:r>
                    </a:p>
                  </a:txBody>
                  <a:tcPr>
                    <a:lnT w="12700" cap="flat" cmpd="sng" algn="ctr">
                      <a:solidFill>
                        <a:schemeClr val="tx1">
                          <a:lumMod val="50000"/>
                          <a:lumOff val="50000"/>
                        </a:schemeClr>
                      </a:solidFill>
                      <a:prstDash val="sysDot"/>
                      <a:round/>
                      <a:headEnd type="none" w="med" len="med"/>
                      <a:tailEnd type="none" w="med" len="med"/>
                    </a:lnT>
                  </a:tcPr>
                </a:tc>
                <a:tc>
                  <a:txBody>
                    <a:bodyPr/>
                    <a:lstStyle/>
                    <a:p>
                      <a:pPr algn="ctr"/>
                      <a:r>
                        <a:rPr lang="nl-BE" sz="1100" dirty="0">
                          <a:latin typeface="Times New Roman" panose="02020603050405020304" pitchFamily="18" charset="0"/>
                          <a:cs typeface="Times New Roman" panose="02020603050405020304" pitchFamily="18" charset="0"/>
                        </a:rPr>
                        <a:t>KW</a:t>
                      </a:r>
                    </a:p>
                  </a:txBody>
                  <a:tcPr>
                    <a:lnT w="12700" cap="flat" cmpd="sng" algn="ctr">
                      <a:solidFill>
                        <a:schemeClr val="tx1">
                          <a:lumMod val="50000"/>
                          <a:lumOff val="50000"/>
                        </a:schemeClr>
                      </a:solidFill>
                      <a:prstDash val="sysDot"/>
                      <a:round/>
                      <a:headEnd type="none" w="med" len="med"/>
                      <a:tailEnd type="none" w="med" len="med"/>
                    </a:lnT>
                  </a:tcPr>
                </a:tc>
                <a:tc>
                  <a:txBody>
                    <a:bodyPr/>
                    <a:lstStyle/>
                    <a:p>
                      <a:pPr algn="ctr"/>
                      <a:r>
                        <a:rPr lang="nl-BE" sz="1100" dirty="0">
                          <a:latin typeface="Times New Roman" panose="02020603050405020304" pitchFamily="18" charset="0"/>
                          <a:cs typeface="Times New Roman" panose="02020603050405020304" pitchFamily="18" charset="0"/>
                        </a:rPr>
                        <a:t>T1</a:t>
                      </a:r>
                    </a:p>
                  </a:txBody>
                  <a:tcPr>
                    <a:lnT w="12700" cap="flat" cmpd="sng" algn="ctr">
                      <a:solidFill>
                        <a:schemeClr val="tx1">
                          <a:lumMod val="50000"/>
                          <a:lumOff val="50000"/>
                        </a:schemeClr>
                      </a:solidFill>
                      <a:prstDash val="sysDot"/>
                      <a:round/>
                      <a:headEnd type="none" w="med" len="med"/>
                      <a:tailEnd type="none" w="med" len="med"/>
                    </a:lnT>
                  </a:tcPr>
                </a:tc>
                <a:tc>
                  <a:txBody>
                    <a:bodyPr/>
                    <a:lstStyle/>
                    <a:p>
                      <a:pPr algn="ctr"/>
                      <a:r>
                        <a:rPr lang="nl-BE" sz="1100">
                          <a:latin typeface="Times New Roman" panose="02020603050405020304" pitchFamily="18" charset="0"/>
                          <a:cs typeface="Times New Roman" panose="02020603050405020304" pitchFamily="18" charset="0"/>
                        </a:rPr>
                        <a:t>50</a:t>
                      </a:r>
                      <a:endParaRPr lang="nl-BE" sz="1100" dirty="0">
                        <a:latin typeface="Times New Roman" panose="02020603050405020304" pitchFamily="18" charset="0"/>
                        <a:cs typeface="Times New Roman" panose="02020603050405020304" pitchFamily="18" charset="0"/>
                      </a:endParaRPr>
                    </a:p>
                  </a:txBody>
                  <a:tcPr>
                    <a:lnT w="12700" cap="flat" cmpd="sng" algn="ctr">
                      <a:solidFill>
                        <a:schemeClr val="tx1">
                          <a:lumMod val="50000"/>
                          <a:lumOff val="50000"/>
                        </a:schemeClr>
                      </a:solidFill>
                      <a:prstDash val="sysDot"/>
                      <a:round/>
                      <a:headEnd type="none" w="med" len="med"/>
                      <a:tailEnd type="none" w="med" len="med"/>
                    </a:lnT>
                  </a:tcPr>
                </a:tc>
                <a:extLst>
                  <a:ext uri="{0D108BD9-81ED-4DB2-BD59-A6C34878D82A}">
                    <a16:rowId xmlns:a16="http://schemas.microsoft.com/office/drawing/2014/main" val="10007"/>
                  </a:ext>
                </a:extLst>
              </a:tr>
              <a:tr h="268829">
                <a:tc>
                  <a:txBody>
                    <a:bodyPr/>
                    <a:lstStyle/>
                    <a:p>
                      <a:pPr algn="ctr"/>
                      <a:r>
                        <a:rPr lang="nl-BE" sz="1100" dirty="0">
                          <a:latin typeface="Times New Roman" panose="02020603050405020304" pitchFamily="18" charset="0"/>
                          <a:cs typeface="Times New Roman" panose="02020603050405020304" pitchFamily="18" charset="0"/>
                        </a:rPr>
                        <a:t>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KW</a:t>
                      </a:r>
                      <a:endParaRPr kumimoji="0" lang="nl-BE"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nl-BE" sz="1100" dirty="0">
                          <a:latin typeface="Times New Roman" panose="02020603050405020304" pitchFamily="18" charset="0"/>
                          <a:cs typeface="Times New Roman" panose="02020603050405020304" pitchFamily="18" charset="0"/>
                        </a:rPr>
                        <a:t>T2</a:t>
                      </a:r>
                    </a:p>
                  </a:txBody>
                  <a:tcPr/>
                </a:tc>
                <a:tc>
                  <a:txBody>
                    <a:bodyPr/>
                    <a:lstStyle/>
                    <a:p>
                      <a:pPr algn="ctr"/>
                      <a:r>
                        <a:rPr lang="nl-BE" sz="1100">
                          <a:latin typeface="Times New Roman" panose="02020603050405020304" pitchFamily="18" charset="0"/>
                          <a:cs typeface="Times New Roman" panose="02020603050405020304" pitchFamily="18" charset="0"/>
                        </a:rPr>
                        <a:t>15</a:t>
                      </a:r>
                      <a:endParaRPr lang="nl-BE"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8"/>
                  </a:ext>
                </a:extLst>
              </a:tr>
              <a:tr h="268829">
                <a:tc>
                  <a:txBody>
                    <a:bodyPr/>
                    <a:lstStyle/>
                    <a:p>
                      <a:pPr algn="ctr"/>
                      <a:r>
                        <a:rPr lang="nl-BE" sz="1100" dirty="0">
                          <a:latin typeface="Times New Roman" panose="02020603050405020304" pitchFamily="18" charset="0"/>
                          <a:cs typeface="Times New Roman" panose="02020603050405020304" pitchFamily="18" charset="0"/>
                        </a:rPr>
                        <a:t>9</a:t>
                      </a:r>
                    </a:p>
                  </a:txBody>
                  <a:tcPr>
                    <a:lnB w="12700" cap="flat" cmpd="sng" algn="ctr">
                      <a:solidFill>
                        <a:schemeClr val="tx1">
                          <a:lumMod val="50000"/>
                          <a:lumOff val="50000"/>
                        </a:schemeClr>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KW</a:t>
                      </a:r>
                    </a:p>
                  </a:txBody>
                  <a:tcPr>
                    <a:lnB w="12700" cap="flat" cmpd="sng" algn="ctr">
                      <a:solidFill>
                        <a:schemeClr val="tx1">
                          <a:lumMod val="50000"/>
                          <a:lumOff val="50000"/>
                        </a:schemeClr>
                      </a:solidFill>
                      <a:prstDash val="sysDot"/>
                      <a:round/>
                      <a:headEnd type="none" w="med" len="med"/>
                      <a:tailEnd type="none" w="med" len="med"/>
                    </a:lnB>
                  </a:tcPr>
                </a:tc>
                <a:tc>
                  <a:txBody>
                    <a:bodyPr/>
                    <a:lstStyle/>
                    <a:p>
                      <a:pPr algn="ctr"/>
                      <a:r>
                        <a:rPr lang="nl-BE" sz="1100" dirty="0">
                          <a:latin typeface="Times New Roman" panose="02020603050405020304" pitchFamily="18" charset="0"/>
                          <a:cs typeface="Times New Roman" panose="02020603050405020304" pitchFamily="18" charset="0"/>
                        </a:rPr>
                        <a:t>T3</a:t>
                      </a:r>
                    </a:p>
                  </a:txBody>
                  <a:tcPr>
                    <a:lnB w="12700" cap="flat" cmpd="sng" algn="ctr">
                      <a:solidFill>
                        <a:schemeClr val="tx1">
                          <a:lumMod val="50000"/>
                          <a:lumOff val="50000"/>
                        </a:schemeClr>
                      </a:solidFill>
                      <a:prstDash val="sysDot"/>
                      <a:round/>
                      <a:headEnd type="none" w="med" len="med"/>
                      <a:tailEnd type="none" w="med" len="med"/>
                    </a:lnB>
                  </a:tcPr>
                </a:tc>
                <a:tc>
                  <a:txBody>
                    <a:bodyPr/>
                    <a:lstStyle/>
                    <a:p>
                      <a:pPr algn="ctr"/>
                      <a:r>
                        <a:rPr lang="nl-BE" sz="1100">
                          <a:latin typeface="Times New Roman" panose="02020603050405020304" pitchFamily="18" charset="0"/>
                          <a:cs typeface="Times New Roman" panose="02020603050405020304" pitchFamily="18" charset="0"/>
                        </a:rPr>
                        <a:t>11</a:t>
                      </a:r>
                      <a:endParaRPr lang="nl-BE" sz="1100" dirty="0">
                        <a:latin typeface="Times New Roman" panose="02020603050405020304" pitchFamily="18" charset="0"/>
                        <a:cs typeface="Times New Roman" panose="02020603050405020304" pitchFamily="18" charset="0"/>
                      </a:endParaRPr>
                    </a:p>
                  </a:txBody>
                  <a:tcPr>
                    <a:lnB w="12700"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10009"/>
                  </a:ext>
                </a:extLst>
              </a:tr>
              <a:tr h="268829">
                <a:tc>
                  <a:txBody>
                    <a:bodyPr/>
                    <a:lstStyle/>
                    <a:p>
                      <a:pPr algn="ctr"/>
                      <a:r>
                        <a:rPr lang="nl-BE" sz="1100">
                          <a:latin typeface="Times New Roman" panose="02020603050405020304" pitchFamily="18" charset="0"/>
                          <a:cs typeface="Times New Roman" panose="02020603050405020304" pitchFamily="18" charset="0"/>
                        </a:rPr>
                        <a:t>...</a:t>
                      </a:r>
                      <a:endParaRPr lang="nl-BE" sz="1100" dirty="0">
                        <a:latin typeface="Times New Roman" panose="02020603050405020304" pitchFamily="18" charset="0"/>
                        <a:cs typeface="Times New Roman" panose="02020603050405020304" pitchFamily="18" charset="0"/>
                      </a:endParaRPr>
                    </a:p>
                  </a:txBody>
                  <a:tcPr>
                    <a:lnT w="12700" cap="flat" cmpd="sng" algn="ctr">
                      <a:solidFill>
                        <a:schemeClr val="tx1">
                          <a:lumMod val="50000"/>
                          <a:lumOff val="50000"/>
                        </a:schemeClr>
                      </a:solidFill>
                      <a:prstDash val="sysDot"/>
                      <a:round/>
                      <a:headEnd type="none" w="med" len="med"/>
                      <a:tailEnd type="none" w="med" len="med"/>
                    </a:lnT>
                    <a:lnB w="12700" cap="flat" cmpd="sng" algn="ctr">
                      <a:noFill/>
                      <a:prstDash val="sysDot"/>
                      <a:round/>
                      <a:headEnd type="none" w="med" len="med"/>
                      <a:tailEnd type="none" w="med" len="med"/>
                    </a:lnB>
                  </a:tcPr>
                </a:tc>
                <a:tc>
                  <a:txBody>
                    <a:bodyPr/>
                    <a:lstStyle/>
                    <a:p>
                      <a:pPr algn="ctr"/>
                      <a:r>
                        <a:rPr lang="nl-BE" sz="1100">
                          <a:latin typeface="Times New Roman" panose="02020603050405020304" pitchFamily="18" charset="0"/>
                          <a:cs typeface="Times New Roman" panose="02020603050405020304" pitchFamily="18" charset="0"/>
                        </a:rPr>
                        <a:t>...</a:t>
                      </a:r>
                      <a:endParaRPr lang="nl-BE" sz="1100" dirty="0">
                        <a:latin typeface="Times New Roman" panose="02020603050405020304" pitchFamily="18" charset="0"/>
                        <a:cs typeface="Times New Roman" panose="02020603050405020304" pitchFamily="18" charset="0"/>
                      </a:endParaRPr>
                    </a:p>
                  </a:txBody>
                  <a:tcPr>
                    <a:lnT w="12700" cap="flat" cmpd="sng" algn="ctr">
                      <a:solidFill>
                        <a:schemeClr val="tx1">
                          <a:lumMod val="50000"/>
                          <a:lumOff val="50000"/>
                        </a:schemeClr>
                      </a:solidFill>
                      <a:prstDash val="sysDot"/>
                      <a:round/>
                      <a:headEnd type="none" w="med" len="med"/>
                      <a:tailEnd type="none" w="med" len="med"/>
                    </a:lnT>
                    <a:lnB w="12700" cap="flat" cmpd="sng" algn="ctr">
                      <a:noFill/>
                      <a:prstDash val="sysDot"/>
                      <a:round/>
                      <a:headEnd type="none" w="med" len="med"/>
                      <a:tailEnd type="none" w="med" len="med"/>
                    </a:lnB>
                  </a:tcPr>
                </a:tc>
                <a:tc>
                  <a:txBody>
                    <a:bodyPr/>
                    <a:lstStyle/>
                    <a:p>
                      <a:pPr algn="ctr"/>
                      <a:r>
                        <a:rPr lang="nl-BE" sz="1100">
                          <a:latin typeface="Times New Roman" panose="02020603050405020304" pitchFamily="18" charset="0"/>
                          <a:cs typeface="Times New Roman" panose="02020603050405020304" pitchFamily="18" charset="0"/>
                        </a:rPr>
                        <a:t>...</a:t>
                      </a:r>
                      <a:endParaRPr lang="nl-BE" sz="1100" dirty="0">
                        <a:latin typeface="Times New Roman" panose="02020603050405020304" pitchFamily="18" charset="0"/>
                        <a:cs typeface="Times New Roman" panose="02020603050405020304" pitchFamily="18" charset="0"/>
                      </a:endParaRPr>
                    </a:p>
                  </a:txBody>
                  <a:tcPr>
                    <a:lnT w="12700" cap="flat" cmpd="sng" algn="ctr">
                      <a:solidFill>
                        <a:schemeClr val="tx1">
                          <a:lumMod val="50000"/>
                          <a:lumOff val="50000"/>
                        </a:schemeClr>
                      </a:solidFill>
                      <a:prstDash val="sysDot"/>
                      <a:round/>
                      <a:headEnd type="none" w="med" len="med"/>
                      <a:tailEnd type="none" w="med" len="med"/>
                    </a:lnT>
                    <a:lnB w="12700" cap="flat" cmpd="sng" algn="ctr">
                      <a:noFill/>
                      <a:prstDash val="sysDot"/>
                      <a:round/>
                      <a:headEnd type="none" w="med" len="med"/>
                      <a:tailEnd type="none" w="med" len="med"/>
                    </a:lnB>
                  </a:tcPr>
                </a:tc>
                <a:tc>
                  <a:txBody>
                    <a:bodyPr/>
                    <a:lstStyle/>
                    <a:p>
                      <a:pPr algn="ctr"/>
                      <a:r>
                        <a:rPr lang="nl-BE" sz="1100">
                          <a:latin typeface="Times New Roman" panose="02020603050405020304" pitchFamily="18" charset="0"/>
                          <a:cs typeface="Times New Roman" panose="02020603050405020304" pitchFamily="18" charset="0"/>
                        </a:rPr>
                        <a:t>...</a:t>
                      </a:r>
                      <a:endParaRPr lang="nl-BE" sz="1100" dirty="0">
                        <a:latin typeface="Times New Roman" panose="02020603050405020304" pitchFamily="18" charset="0"/>
                        <a:cs typeface="Times New Roman" panose="02020603050405020304" pitchFamily="18" charset="0"/>
                      </a:endParaRPr>
                    </a:p>
                  </a:txBody>
                  <a:tcPr>
                    <a:lnT w="12700" cap="flat" cmpd="sng" algn="ctr">
                      <a:solidFill>
                        <a:schemeClr val="tx1">
                          <a:lumMod val="50000"/>
                          <a:lumOff val="50000"/>
                        </a:schemeClr>
                      </a:solidFill>
                      <a:prstDash val="sysDot"/>
                      <a:round/>
                      <a:headEnd type="none" w="med" len="med"/>
                      <a:tailEnd type="none" w="med" len="med"/>
                    </a:lnT>
                    <a:lnB w="12700" cap="flat" cmpd="sng" algn="ctr">
                      <a:noFill/>
                      <a:prstDash val="sysDot"/>
                      <a:round/>
                      <a:headEnd type="none" w="med" len="med"/>
                      <a:tailEnd type="none" w="med" len="med"/>
                    </a:lnB>
                  </a:tcPr>
                </a:tc>
                <a:extLst>
                  <a:ext uri="{0D108BD9-81ED-4DB2-BD59-A6C34878D82A}">
                    <a16:rowId xmlns:a16="http://schemas.microsoft.com/office/drawing/2014/main" val="10010"/>
                  </a:ext>
                </a:extLst>
              </a:tr>
              <a:tr h="268829">
                <a:tc>
                  <a:txBody>
                    <a:bodyPr/>
                    <a:lstStyle/>
                    <a:p>
                      <a:pPr algn="ctr"/>
                      <a:r>
                        <a:rPr lang="nl-BE" sz="1100">
                          <a:latin typeface="Times New Roman" panose="02020603050405020304" pitchFamily="18" charset="0"/>
                          <a:cs typeface="Times New Roman" panose="02020603050405020304" pitchFamily="18" charset="0"/>
                        </a:rPr>
                        <a:t>36</a:t>
                      </a:r>
                      <a:endParaRPr lang="nl-BE" sz="1100" dirty="0">
                        <a:latin typeface="Times New Roman" panose="02020603050405020304" pitchFamily="18" charset="0"/>
                        <a:cs typeface="Times New Roman" panose="02020603050405020304" pitchFamily="18" charset="0"/>
                      </a:endParaRPr>
                    </a:p>
                  </a:txBody>
                  <a:tcP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100">
                          <a:latin typeface="Times New Roman" panose="02020603050405020304" pitchFamily="18" charset="0"/>
                          <a:cs typeface="Times New Roman" panose="02020603050405020304" pitchFamily="18" charset="0"/>
                        </a:rPr>
                        <a:t>AZ</a:t>
                      </a:r>
                      <a:endParaRPr lang="nl-BE" sz="1100" dirty="0">
                        <a:latin typeface="Times New Roman" panose="02020603050405020304" pitchFamily="18" charset="0"/>
                        <a:cs typeface="Times New Roman" panose="02020603050405020304" pitchFamily="18" charset="0"/>
                      </a:endParaRPr>
                    </a:p>
                  </a:txBody>
                  <a:tcP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100">
                          <a:latin typeface="Times New Roman" panose="02020603050405020304" pitchFamily="18" charset="0"/>
                          <a:cs typeface="Times New Roman" panose="02020603050405020304" pitchFamily="18" charset="0"/>
                        </a:rPr>
                        <a:t>T3</a:t>
                      </a:r>
                      <a:endParaRPr lang="nl-BE" sz="1100" dirty="0">
                        <a:latin typeface="Times New Roman" panose="02020603050405020304" pitchFamily="18" charset="0"/>
                        <a:cs typeface="Times New Roman" panose="02020603050405020304" pitchFamily="18" charset="0"/>
                      </a:endParaRPr>
                    </a:p>
                  </a:txBody>
                  <a:tcP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100" dirty="0">
                          <a:latin typeface="Times New Roman" panose="02020603050405020304" pitchFamily="18" charset="0"/>
                          <a:cs typeface="Times New Roman" panose="02020603050405020304" pitchFamily="18" charset="0"/>
                        </a:rPr>
                        <a:t>19</a:t>
                      </a:r>
                    </a:p>
                  </a:txBody>
                  <a:tcP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10" name="Content Placeholder 3">
            <a:extLst>
              <a:ext uri="{FF2B5EF4-FFF2-40B4-BE49-F238E27FC236}">
                <a16:creationId xmlns:a16="http://schemas.microsoft.com/office/drawing/2014/main" id="{C67CB4E1-2430-47A2-BA35-9C68398A9BC9}"/>
              </a:ext>
            </a:extLst>
          </p:cNvPr>
          <p:cNvGraphicFramePr>
            <a:graphicFrameLocks/>
          </p:cNvGraphicFramePr>
          <p:nvPr>
            <p:extLst>
              <p:ext uri="{D42A27DB-BD31-4B8C-83A1-F6EECF244321}">
                <p14:modId xmlns:p14="http://schemas.microsoft.com/office/powerpoint/2010/main" val="3827249059"/>
              </p:ext>
            </p:extLst>
          </p:nvPr>
        </p:nvGraphicFramePr>
        <p:xfrm>
          <a:off x="1662096" y="3802058"/>
          <a:ext cx="4248471" cy="1612974"/>
        </p:xfrm>
        <a:graphic>
          <a:graphicData uri="http://schemas.openxmlformats.org/drawingml/2006/table">
            <a:tbl>
              <a:tblPr firstRow="1" bandRow="1">
                <a:tableStyleId>{2D5ABB26-0587-4C30-8999-92F81FD0307C}</a:tableStyleId>
              </a:tblPr>
              <a:tblGrid>
                <a:gridCol w="849694">
                  <a:extLst>
                    <a:ext uri="{9D8B030D-6E8A-4147-A177-3AD203B41FA5}">
                      <a16:colId xmlns:a16="http://schemas.microsoft.com/office/drawing/2014/main" val="20000"/>
                    </a:ext>
                  </a:extLst>
                </a:gridCol>
                <a:gridCol w="886638">
                  <a:extLst>
                    <a:ext uri="{9D8B030D-6E8A-4147-A177-3AD203B41FA5}">
                      <a16:colId xmlns:a16="http://schemas.microsoft.com/office/drawing/2014/main" val="20001"/>
                    </a:ext>
                  </a:extLst>
                </a:gridCol>
                <a:gridCol w="812751">
                  <a:extLst>
                    <a:ext uri="{9D8B030D-6E8A-4147-A177-3AD203B41FA5}">
                      <a16:colId xmlns:a16="http://schemas.microsoft.com/office/drawing/2014/main" val="20002"/>
                    </a:ext>
                  </a:extLst>
                </a:gridCol>
                <a:gridCol w="849694">
                  <a:extLst>
                    <a:ext uri="{9D8B030D-6E8A-4147-A177-3AD203B41FA5}">
                      <a16:colId xmlns:a16="http://schemas.microsoft.com/office/drawing/2014/main" val="20003"/>
                    </a:ext>
                  </a:extLst>
                </a:gridCol>
                <a:gridCol w="849694">
                  <a:extLst>
                    <a:ext uri="{9D8B030D-6E8A-4147-A177-3AD203B41FA5}">
                      <a16:colId xmlns:a16="http://schemas.microsoft.com/office/drawing/2014/main" val="20004"/>
                    </a:ext>
                  </a:extLst>
                </a:gridCol>
              </a:tblGrid>
              <a:tr h="268829">
                <a:tc>
                  <a:txBody>
                    <a:bodyPr/>
                    <a:lstStyle/>
                    <a:p>
                      <a:pPr algn="ctr"/>
                      <a:r>
                        <a:rPr lang="nl-BE" sz="1100" b="1">
                          <a:latin typeface="Times New Roman" panose="02020603050405020304" pitchFamily="18" charset="0"/>
                          <a:cs typeface="Times New Roman" panose="02020603050405020304" pitchFamily="18" charset="0"/>
                        </a:rPr>
                        <a:t>Obs.</a:t>
                      </a:r>
                      <a:endParaRPr lang="nl-BE" sz="1100" b="1" dirty="0">
                        <a:latin typeface="Times New Roman" panose="02020603050405020304" pitchFamily="18" charset="0"/>
                        <a:cs typeface="Times New Roman" panose="02020603050405020304" pitchFamily="18" charset="0"/>
                      </a:endParaRP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100" b="1" dirty="0">
                          <a:latin typeface="Times New Roman" panose="02020603050405020304" pitchFamily="18" charset="0"/>
                          <a:cs typeface="Times New Roman" panose="02020603050405020304" pitchFamily="18" charset="0"/>
                        </a:rPr>
                        <a:t>Subject</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100" b="1">
                          <a:latin typeface="Times New Roman" panose="02020603050405020304" pitchFamily="18" charset="0"/>
                          <a:cs typeface="Times New Roman" panose="02020603050405020304" pitchFamily="18" charset="0"/>
                        </a:rPr>
                        <a:t>T1</a:t>
                      </a:r>
                      <a:endParaRPr lang="nl-BE" sz="1100" b="1" dirty="0">
                        <a:latin typeface="Times New Roman" panose="02020603050405020304" pitchFamily="18" charset="0"/>
                        <a:cs typeface="Times New Roman" panose="02020603050405020304" pitchFamily="18" charset="0"/>
                      </a:endParaRP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100" b="1">
                          <a:latin typeface="Times New Roman" panose="02020603050405020304" pitchFamily="18" charset="0"/>
                          <a:cs typeface="Times New Roman" panose="02020603050405020304" pitchFamily="18" charset="0"/>
                        </a:rPr>
                        <a:t>T2</a:t>
                      </a:r>
                      <a:endParaRPr lang="nl-BE" sz="1100" b="1" dirty="0">
                        <a:latin typeface="Times New Roman" panose="02020603050405020304" pitchFamily="18" charset="0"/>
                        <a:cs typeface="Times New Roman" panose="02020603050405020304" pitchFamily="18" charset="0"/>
                      </a:endParaRP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100" b="1">
                          <a:latin typeface="Times New Roman" panose="02020603050405020304" pitchFamily="18" charset="0"/>
                          <a:cs typeface="Times New Roman" panose="02020603050405020304" pitchFamily="18" charset="0"/>
                        </a:rPr>
                        <a:t>T3</a:t>
                      </a:r>
                      <a:endParaRPr lang="nl-BE" sz="1100" b="1" dirty="0">
                        <a:latin typeface="Times New Roman" panose="02020603050405020304" pitchFamily="18" charset="0"/>
                        <a:cs typeface="Times New Roman" panose="02020603050405020304" pitchFamily="18" charset="0"/>
                      </a:endParaRP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8829">
                <a:tc>
                  <a:txBody>
                    <a:bodyPr/>
                    <a:lstStyle/>
                    <a:p>
                      <a:pPr algn="ctr"/>
                      <a:r>
                        <a:rPr lang="nl-BE" sz="1100" dirty="0">
                          <a:latin typeface="Times New Roman" panose="02020603050405020304" pitchFamily="18" charset="0"/>
                          <a:cs typeface="Times New Roman" panose="02020603050405020304" pitchFamily="18" charset="0"/>
                        </a:rPr>
                        <a:t>1</a:t>
                      </a:r>
                    </a:p>
                  </a:txBody>
                  <a:tcPr>
                    <a:lnT w="12700" cap="flat" cmpd="sng" algn="ctr">
                      <a:solidFill>
                        <a:schemeClr val="tx1"/>
                      </a:solidFill>
                      <a:prstDash val="solid"/>
                      <a:round/>
                      <a:headEnd type="none" w="med" len="med"/>
                      <a:tailEnd type="none" w="med" len="med"/>
                    </a:lnT>
                  </a:tcPr>
                </a:tc>
                <a:tc>
                  <a:txBody>
                    <a:bodyPr/>
                    <a:lstStyle/>
                    <a:p>
                      <a:pPr algn="ctr" fontAlgn="b"/>
                      <a:r>
                        <a:rPr lang="en-GB" sz="1100" u="none" strike="noStrike">
                          <a:effectLst/>
                          <a:latin typeface="Times New Roman" panose="02020603050405020304" pitchFamily="18" charset="0"/>
                          <a:cs typeface="Times New Roman" panose="02020603050405020304" pitchFamily="18" charset="0"/>
                        </a:rPr>
                        <a:t>AH</a:t>
                      </a:r>
                      <a:endParaRPr lang="en-GB"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a:r>
                        <a:rPr lang="nl-BE" sz="1100">
                          <a:latin typeface="Times New Roman" panose="02020603050405020304" pitchFamily="18" charset="0"/>
                          <a:cs typeface="Times New Roman" panose="02020603050405020304" pitchFamily="18" charset="0"/>
                        </a:rPr>
                        <a:t>60</a:t>
                      </a:r>
                      <a:endParaRPr lang="nl-BE" sz="1100"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tc>
                  <a:txBody>
                    <a:bodyPr/>
                    <a:lstStyle/>
                    <a:p>
                      <a:pPr algn="ctr"/>
                      <a:r>
                        <a:rPr lang="nl-BE" sz="1100">
                          <a:latin typeface="Times New Roman" panose="02020603050405020304" pitchFamily="18" charset="0"/>
                          <a:cs typeface="Times New Roman" panose="02020603050405020304" pitchFamily="18" charset="0"/>
                        </a:rPr>
                        <a:t>40</a:t>
                      </a:r>
                      <a:endParaRPr lang="nl-BE" sz="1100"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tc>
                  <a:txBody>
                    <a:bodyPr/>
                    <a:lstStyle/>
                    <a:p>
                      <a:pPr algn="ctr"/>
                      <a:r>
                        <a:rPr lang="nl-BE" sz="1100">
                          <a:latin typeface="Times New Roman" panose="02020603050405020304" pitchFamily="18" charset="0"/>
                          <a:cs typeface="Times New Roman" panose="02020603050405020304" pitchFamily="18" charset="0"/>
                        </a:rPr>
                        <a:t>50</a:t>
                      </a:r>
                      <a:endParaRPr lang="nl-BE" sz="1100"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68829">
                <a:tc>
                  <a:txBody>
                    <a:bodyPr/>
                    <a:lstStyle/>
                    <a:p>
                      <a:pPr algn="ctr"/>
                      <a:r>
                        <a:rPr lang="nl-BE" sz="1100">
                          <a:latin typeface="Times New Roman" panose="02020603050405020304" pitchFamily="18" charset="0"/>
                          <a:cs typeface="Times New Roman" panose="02020603050405020304" pitchFamily="18" charset="0"/>
                        </a:rPr>
                        <a:t>2</a:t>
                      </a:r>
                      <a:endParaRPr lang="nl-BE" sz="1100" dirty="0">
                        <a:latin typeface="Times New Roman" panose="02020603050405020304" pitchFamily="18" charset="0"/>
                        <a:cs typeface="Times New Roman" panose="02020603050405020304" pitchFamily="18" charset="0"/>
                      </a:endParaRPr>
                    </a:p>
                  </a:txBody>
                  <a:tcPr/>
                </a:tc>
                <a:tc>
                  <a:txBody>
                    <a:bodyPr/>
                    <a:lstStyle/>
                    <a:p>
                      <a:pPr algn="ctr" fontAlgn="b"/>
                      <a:r>
                        <a:rPr lang="en-GB" sz="1100" b="0" i="0" u="none" strike="noStrike">
                          <a:solidFill>
                            <a:srgbClr val="000000"/>
                          </a:solidFill>
                          <a:effectLst/>
                          <a:latin typeface="Times New Roman" panose="02020603050405020304" pitchFamily="18" charset="0"/>
                          <a:cs typeface="Times New Roman" panose="02020603050405020304" pitchFamily="18" charset="0"/>
                        </a:rPr>
                        <a:t>LL</a:t>
                      </a:r>
                    </a:p>
                  </a:txBody>
                  <a:tcPr marL="9525" marR="9525" marT="9525" marB="0" anchor="ctr"/>
                </a:tc>
                <a:tc>
                  <a:txBody>
                    <a:bodyPr/>
                    <a:lstStyle/>
                    <a:p>
                      <a:pPr algn="ctr"/>
                      <a:r>
                        <a:rPr lang="nl-BE" sz="1100">
                          <a:latin typeface="Times New Roman" panose="02020603050405020304" pitchFamily="18" charset="0"/>
                          <a:cs typeface="Times New Roman" panose="02020603050405020304" pitchFamily="18" charset="0"/>
                        </a:rPr>
                        <a:t>1</a:t>
                      </a:r>
                      <a:endParaRPr lang="nl-BE" sz="1100" dirty="0">
                        <a:latin typeface="Times New Roman" panose="02020603050405020304" pitchFamily="18" charset="0"/>
                        <a:cs typeface="Times New Roman" panose="02020603050405020304" pitchFamily="18" charset="0"/>
                      </a:endParaRPr>
                    </a:p>
                  </a:txBody>
                  <a:tcPr/>
                </a:tc>
                <a:tc>
                  <a:txBody>
                    <a:bodyPr/>
                    <a:lstStyle/>
                    <a:p>
                      <a:pPr algn="ctr"/>
                      <a:r>
                        <a:rPr lang="nl-BE" sz="1100">
                          <a:latin typeface="Times New Roman" panose="02020603050405020304" pitchFamily="18" charset="0"/>
                          <a:cs typeface="Times New Roman" panose="02020603050405020304" pitchFamily="18" charset="0"/>
                        </a:rPr>
                        <a:t>10</a:t>
                      </a:r>
                      <a:endParaRPr lang="nl-BE" sz="1100" dirty="0">
                        <a:latin typeface="Times New Roman" panose="02020603050405020304" pitchFamily="18" charset="0"/>
                        <a:cs typeface="Times New Roman" panose="02020603050405020304" pitchFamily="18" charset="0"/>
                      </a:endParaRPr>
                    </a:p>
                  </a:txBody>
                  <a:tcPr/>
                </a:tc>
                <a:tc>
                  <a:txBody>
                    <a:bodyPr/>
                    <a:lstStyle/>
                    <a:p>
                      <a:pPr algn="ctr"/>
                      <a:r>
                        <a:rPr lang="nl-BE" sz="1100">
                          <a:latin typeface="Times New Roman" panose="02020603050405020304" pitchFamily="18" charset="0"/>
                          <a:cs typeface="Times New Roman" panose="02020603050405020304" pitchFamily="18" charset="0"/>
                        </a:rPr>
                        <a:t>25</a:t>
                      </a:r>
                      <a:endParaRPr lang="nl-BE" sz="11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268829">
                <a:tc>
                  <a:txBody>
                    <a:bodyPr/>
                    <a:lstStyle/>
                    <a:p>
                      <a:pPr algn="ctr"/>
                      <a:r>
                        <a:rPr lang="nl-BE" sz="1100">
                          <a:latin typeface="Times New Roman" panose="02020603050405020304" pitchFamily="18" charset="0"/>
                          <a:cs typeface="Times New Roman" panose="02020603050405020304" pitchFamily="18" charset="0"/>
                        </a:rPr>
                        <a:t>3</a:t>
                      </a:r>
                      <a:endParaRPr lang="nl-BE" sz="1100" dirty="0">
                        <a:latin typeface="Times New Roman" panose="02020603050405020304" pitchFamily="18" charset="0"/>
                        <a:cs typeface="Times New Roman" panose="02020603050405020304" pitchFamily="18" charset="0"/>
                      </a:endParaRPr>
                    </a:p>
                  </a:txBody>
                  <a:tcPr>
                    <a:lnB w="12700" cap="flat" cmpd="sng" algn="ctr">
                      <a:noFill/>
                      <a:prstDash val="sysDot"/>
                      <a:round/>
                      <a:headEnd type="none" w="med" len="med"/>
                      <a:tailEnd type="none" w="med" len="med"/>
                    </a:lnB>
                  </a:tcPr>
                </a:tc>
                <a:tc>
                  <a:txBody>
                    <a:bodyPr/>
                    <a:lstStyle/>
                    <a:p>
                      <a:pPr algn="ctr" fontAlgn="b"/>
                      <a:r>
                        <a:rPr lang="en-GB" sz="1100" b="0" i="0" u="none" strike="noStrike">
                          <a:solidFill>
                            <a:srgbClr val="000000"/>
                          </a:solidFill>
                          <a:effectLst/>
                          <a:latin typeface="Times New Roman" panose="02020603050405020304" pitchFamily="18" charset="0"/>
                          <a:cs typeface="Times New Roman" panose="02020603050405020304" pitchFamily="18" charset="0"/>
                        </a:rPr>
                        <a:t>KW</a:t>
                      </a:r>
                    </a:p>
                  </a:txBody>
                  <a:tcPr marL="9525" marR="9525" marT="9525" marB="0" anchor="ctr">
                    <a:lnB w="12700" cap="flat" cmpd="sng" algn="ctr">
                      <a:noFill/>
                      <a:prstDash val="sysDot"/>
                      <a:round/>
                      <a:headEnd type="none" w="med" len="med"/>
                      <a:tailEnd type="none" w="med" len="med"/>
                    </a:lnB>
                  </a:tcPr>
                </a:tc>
                <a:tc>
                  <a:txBody>
                    <a:bodyPr/>
                    <a:lstStyle/>
                    <a:p>
                      <a:pPr algn="ctr"/>
                      <a:r>
                        <a:rPr lang="nl-BE" sz="1100">
                          <a:latin typeface="Times New Roman" panose="02020603050405020304" pitchFamily="18" charset="0"/>
                          <a:cs typeface="Times New Roman" panose="02020603050405020304" pitchFamily="18" charset="0"/>
                        </a:rPr>
                        <a:t>50</a:t>
                      </a:r>
                      <a:endParaRPr lang="nl-BE" sz="1100" dirty="0">
                        <a:latin typeface="Times New Roman" panose="02020603050405020304" pitchFamily="18" charset="0"/>
                        <a:cs typeface="Times New Roman" panose="02020603050405020304" pitchFamily="18" charset="0"/>
                      </a:endParaRPr>
                    </a:p>
                  </a:txBody>
                  <a:tcPr>
                    <a:lnB w="12700" cap="flat" cmpd="sng" algn="ctr">
                      <a:noFill/>
                      <a:prstDash val="sysDot"/>
                      <a:round/>
                      <a:headEnd type="none" w="med" len="med"/>
                      <a:tailEnd type="none" w="med" len="med"/>
                    </a:lnB>
                  </a:tcPr>
                </a:tc>
                <a:tc>
                  <a:txBody>
                    <a:bodyPr/>
                    <a:lstStyle/>
                    <a:p>
                      <a:pPr algn="ctr"/>
                      <a:r>
                        <a:rPr lang="nl-BE" sz="1100">
                          <a:latin typeface="Times New Roman" panose="02020603050405020304" pitchFamily="18" charset="0"/>
                          <a:cs typeface="Times New Roman" panose="02020603050405020304" pitchFamily="18" charset="0"/>
                        </a:rPr>
                        <a:t>15</a:t>
                      </a:r>
                      <a:endParaRPr lang="nl-BE" sz="1100" dirty="0">
                        <a:latin typeface="Times New Roman" panose="02020603050405020304" pitchFamily="18" charset="0"/>
                        <a:cs typeface="Times New Roman" panose="02020603050405020304" pitchFamily="18" charset="0"/>
                      </a:endParaRPr>
                    </a:p>
                  </a:txBody>
                  <a:tcPr>
                    <a:lnB w="12700" cap="flat" cmpd="sng" algn="ctr">
                      <a:noFill/>
                      <a:prstDash val="sysDot"/>
                      <a:round/>
                      <a:headEnd type="none" w="med" len="med"/>
                      <a:tailEnd type="none" w="med" len="med"/>
                    </a:lnB>
                  </a:tcPr>
                </a:tc>
                <a:tc>
                  <a:txBody>
                    <a:bodyPr/>
                    <a:lstStyle/>
                    <a:p>
                      <a:pPr algn="ctr"/>
                      <a:r>
                        <a:rPr lang="nl-BE" sz="1100">
                          <a:latin typeface="Times New Roman" panose="02020603050405020304" pitchFamily="18" charset="0"/>
                          <a:cs typeface="Times New Roman" panose="02020603050405020304" pitchFamily="18" charset="0"/>
                        </a:rPr>
                        <a:t>11</a:t>
                      </a:r>
                      <a:endParaRPr lang="nl-BE" sz="1100" dirty="0">
                        <a:latin typeface="Times New Roman" panose="02020603050405020304" pitchFamily="18" charset="0"/>
                        <a:cs typeface="Times New Roman" panose="02020603050405020304" pitchFamily="18" charset="0"/>
                      </a:endParaRPr>
                    </a:p>
                  </a:txBody>
                  <a:tcPr>
                    <a:lnB w="12700" cap="flat" cmpd="sng" algn="ctr">
                      <a:noFill/>
                      <a:prstDash val="sysDot"/>
                      <a:round/>
                      <a:headEnd type="none" w="med" len="med"/>
                      <a:tailEnd type="none" w="med" len="med"/>
                    </a:lnB>
                  </a:tcPr>
                </a:tc>
                <a:extLst>
                  <a:ext uri="{0D108BD9-81ED-4DB2-BD59-A6C34878D82A}">
                    <a16:rowId xmlns:a16="http://schemas.microsoft.com/office/drawing/2014/main" val="10003"/>
                  </a:ext>
                </a:extLst>
              </a:tr>
              <a:tr h="268829">
                <a:tc>
                  <a:txBody>
                    <a:bodyPr/>
                    <a:lstStyle/>
                    <a:p>
                      <a:pPr algn="ctr"/>
                      <a:r>
                        <a:rPr lang="nl-BE" sz="1100" dirty="0">
                          <a:latin typeface="Times New Roman" panose="02020603050405020304" pitchFamily="18" charset="0"/>
                          <a:cs typeface="Times New Roman" panose="02020603050405020304" pitchFamily="18" charset="0"/>
                        </a:rPr>
                        <a:t>...</a:t>
                      </a:r>
                    </a:p>
                  </a:txBody>
                  <a:tcPr>
                    <a:lnT w="12700" cap="flat" cmpd="sng" algn="ctr">
                      <a:noFill/>
                      <a:prstDash val="sysDot"/>
                      <a:round/>
                      <a:headEnd type="none" w="med" len="med"/>
                      <a:tailEnd type="none" w="med" len="med"/>
                    </a:lnT>
                    <a:lnB w="12700" cap="flat" cmpd="sng" algn="ctr">
                      <a:noFill/>
                      <a:prstDash val="sysDot"/>
                      <a:round/>
                      <a:headEnd type="none" w="med" len="med"/>
                      <a:tailEnd type="none" w="med" len="med"/>
                    </a:lnB>
                  </a:tcPr>
                </a:tc>
                <a:tc>
                  <a:txBody>
                    <a:bodyPr/>
                    <a:lstStyle/>
                    <a:p>
                      <a:pPr algn="ctr" fontAlgn="b"/>
                      <a:r>
                        <a:rPr lang="en-GB" sz="11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9525" marR="9525" marT="9525" marB="0" anchor="ctr">
                    <a:lnT w="12700" cap="flat" cmpd="sng" algn="ctr">
                      <a:noFill/>
                      <a:prstDash val="sysDot"/>
                      <a:round/>
                      <a:headEnd type="none" w="med" len="med"/>
                      <a:tailEnd type="none" w="med" len="med"/>
                    </a:lnT>
                    <a:lnB w="12700" cap="flat" cmpd="sng" algn="ctr">
                      <a:noFill/>
                      <a:prstDash val="sysDot"/>
                      <a:round/>
                      <a:headEnd type="none" w="med" len="med"/>
                      <a:tailEnd type="none" w="med" len="med"/>
                    </a:lnB>
                  </a:tcPr>
                </a:tc>
                <a:tc>
                  <a:txBody>
                    <a:bodyPr/>
                    <a:lstStyle/>
                    <a:p>
                      <a:pPr algn="ctr"/>
                      <a:r>
                        <a:rPr lang="nl-BE" sz="1100">
                          <a:latin typeface="Times New Roman" panose="02020603050405020304" pitchFamily="18" charset="0"/>
                          <a:cs typeface="Times New Roman" panose="02020603050405020304" pitchFamily="18" charset="0"/>
                        </a:rPr>
                        <a:t>...</a:t>
                      </a:r>
                      <a:endParaRPr lang="nl-BE" sz="1100" dirty="0">
                        <a:latin typeface="Times New Roman" panose="02020603050405020304" pitchFamily="18" charset="0"/>
                        <a:cs typeface="Times New Roman" panose="02020603050405020304" pitchFamily="18" charset="0"/>
                      </a:endParaRPr>
                    </a:p>
                  </a:txBody>
                  <a:tcPr>
                    <a:lnT w="12700" cap="flat" cmpd="sng" algn="ctr">
                      <a:noFill/>
                      <a:prstDash val="sysDot"/>
                      <a:round/>
                      <a:headEnd type="none" w="med" len="med"/>
                      <a:tailEnd type="none" w="med" len="med"/>
                    </a:lnT>
                    <a:lnB w="12700" cap="flat" cmpd="sng" algn="ctr">
                      <a:noFill/>
                      <a:prstDash val="sysDot"/>
                      <a:round/>
                      <a:headEnd type="none" w="med" len="med"/>
                      <a:tailEnd type="none" w="med" len="med"/>
                    </a:lnB>
                  </a:tcPr>
                </a:tc>
                <a:tc>
                  <a:txBody>
                    <a:bodyPr/>
                    <a:lstStyle/>
                    <a:p>
                      <a:pPr algn="ctr"/>
                      <a:r>
                        <a:rPr lang="nl-BE" sz="1100">
                          <a:latin typeface="Times New Roman" panose="02020603050405020304" pitchFamily="18" charset="0"/>
                          <a:cs typeface="Times New Roman" panose="02020603050405020304" pitchFamily="18" charset="0"/>
                        </a:rPr>
                        <a:t>...</a:t>
                      </a:r>
                      <a:endParaRPr lang="nl-BE" sz="1100" dirty="0">
                        <a:latin typeface="Times New Roman" panose="02020603050405020304" pitchFamily="18" charset="0"/>
                        <a:cs typeface="Times New Roman" panose="02020603050405020304" pitchFamily="18" charset="0"/>
                      </a:endParaRPr>
                    </a:p>
                  </a:txBody>
                  <a:tcPr>
                    <a:lnT w="12700" cap="flat" cmpd="sng" algn="ctr">
                      <a:noFill/>
                      <a:prstDash val="sysDot"/>
                      <a:round/>
                      <a:headEnd type="none" w="med" len="med"/>
                      <a:tailEnd type="none" w="med" len="med"/>
                    </a:lnT>
                    <a:lnB w="12700" cap="flat" cmpd="sng" algn="ctr">
                      <a:noFill/>
                      <a:prstDash val="sysDot"/>
                      <a:round/>
                      <a:headEnd type="none" w="med" len="med"/>
                      <a:tailEnd type="none" w="med" len="med"/>
                    </a:lnB>
                  </a:tcPr>
                </a:tc>
                <a:tc>
                  <a:txBody>
                    <a:bodyPr/>
                    <a:lstStyle/>
                    <a:p>
                      <a:pPr algn="ctr"/>
                      <a:endParaRPr lang="nl-BE" sz="1100" dirty="0">
                        <a:latin typeface="Times New Roman" panose="02020603050405020304" pitchFamily="18" charset="0"/>
                        <a:cs typeface="Times New Roman" panose="02020603050405020304" pitchFamily="18" charset="0"/>
                      </a:endParaRPr>
                    </a:p>
                  </a:txBody>
                  <a:tcPr>
                    <a:lnT w="12700" cap="flat" cmpd="sng" algn="ctr">
                      <a:noFill/>
                      <a:prstDash val="sysDot"/>
                      <a:round/>
                      <a:headEnd type="none" w="med" len="med"/>
                      <a:tailEnd type="none" w="med" len="med"/>
                    </a:lnT>
                    <a:lnB w="12700" cap="flat" cmpd="sng" algn="ctr">
                      <a:noFill/>
                      <a:prstDash val="sysDot"/>
                      <a:round/>
                      <a:headEnd type="none" w="med" len="med"/>
                      <a:tailEnd type="none" w="med" len="med"/>
                    </a:lnB>
                  </a:tcPr>
                </a:tc>
                <a:extLst>
                  <a:ext uri="{0D108BD9-81ED-4DB2-BD59-A6C34878D82A}">
                    <a16:rowId xmlns:a16="http://schemas.microsoft.com/office/drawing/2014/main" val="10004"/>
                  </a:ext>
                </a:extLst>
              </a:tr>
              <a:tr h="268829">
                <a:tc>
                  <a:txBody>
                    <a:bodyPr/>
                    <a:lstStyle/>
                    <a:p>
                      <a:pPr algn="ctr"/>
                      <a:r>
                        <a:rPr lang="nl-BE" sz="1100">
                          <a:latin typeface="Times New Roman" panose="02020603050405020304" pitchFamily="18" charset="0"/>
                          <a:cs typeface="Times New Roman" panose="02020603050405020304" pitchFamily="18" charset="0"/>
                        </a:rPr>
                        <a:t>12</a:t>
                      </a:r>
                      <a:endParaRPr lang="nl-BE" sz="1100" dirty="0">
                        <a:latin typeface="Times New Roman" panose="02020603050405020304" pitchFamily="18" charset="0"/>
                        <a:cs typeface="Times New Roman" panose="02020603050405020304" pitchFamily="18" charset="0"/>
                      </a:endParaRPr>
                    </a:p>
                  </a:txBody>
                  <a:tcP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Times New Roman" panose="02020603050405020304" pitchFamily="18" charset="0"/>
                          <a:cs typeface="Times New Roman" panose="02020603050405020304" pitchFamily="18" charset="0"/>
                        </a:rPr>
                        <a:t>AZ</a:t>
                      </a:r>
                      <a:endParaRPr lang="en-GB"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100">
                          <a:latin typeface="Times New Roman" panose="02020603050405020304" pitchFamily="18" charset="0"/>
                          <a:cs typeface="Times New Roman" panose="02020603050405020304" pitchFamily="18" charset="0"/>
                        </a:rPr>
                        <a:t>5</a:t>
                      </a:r>
                      <a:endParaRPr lang="nl-BE" sz="1100" dirty="0">
                        <a:latin typeface="Times New Roman" panose="02020603050405020304" pitchFamily="18" charset="0"/>
                        <a:cs typeface="Times New Roman" panose="02020603050405020304" pitchFamily="18" charset="0"/>
                      </a:endParaRPr>
                    </a:p>
                  </a:txBody>
                  <a:tcP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100">
                          <a:latin typeface="Times New Roman" panose="02020603050405020304" pitchFamily="18" charset="0"/>
                          <a:cs typeface="Times New Roman" panose="02020603050405020304" pitchFamily="18" charset="0"/>
                        </a:rPr>
                        <a:t>12</a:t>
                      </a:r>
                      <a:endParaRPr lang="nl-BE" sz="1100" dirty="0">
                        <a:latin typeface="Times New Roman" panose="02020603050405020304" pitchFamily="18" charset="0"/>
                        <a:cs typeface="Times New Roman" panose="02020603050405020304" pitchFamily="18" charset="0"/>
                      </a:endParaRPr>
                    </a:p>
                  </a:txBody>
                  <a:tcP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100" dirty="0">
                          <a:latin typeface="Times New Roman" panose="02020603050405020304" pitchFamily="18" charset="0"/>
                          <a:cs typeface="Times New Roman" panose="02020603050405020304" pitchFamily="18" charset="0"/>
                        </a:rPr>
                        <a:t>19</a:t>
                      </a:r>
                    </a:p>
                  </a:txBody>
                  <a:tcP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11" name="Curved Connector 11">
            <a:extLst>
              <a:ext uri="{FF2B5EF4-FFF2-40B4-BE49-F238E27FC236}">
                <a16:creationId xmlns:a16="http://schemas.microsoft.com/office/drawing/2014/main" id="{600F8513-DE96-424C-ADD5-CC128FE177B1}"/>
              </a:ext>
            </a:extLst>
          </p:cNvPr>
          <p:cNvCxnSpPr>
            <a:stCxn id="5" idx="0"/>
            <a:endCxn id="6" idx="0"/>
          </p:cNvCxnSpPr>
          <p:nvPr/>
        </p:nvCxnSpPr>
        <p:spPr>
          <a:xfrm rot="5400000" flipH="1" flipV="1">
            <a:off x="4633330" y="1706828"/>
            <a:ext cx="670986" cy="3262465"/>
          </a:xfrm>
          <a:prstGeom prst="curvedConnector3">
            <a:avLst>
              <a:gd name="adj1" fmla="val 134069"/>
            </a:avLst>
          </a:prstGeom>
          <a:ln w="38100">
            <a:solidFill>
              <a:schemeClr val="accent6">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6882B29-480D-4E88-903F-062CDB5102C2}"/>
              </a:ext>
            </a:extLst>
          </p:cNvPr>
          <p:cNvSpPr txBox="1"/>
          <p:nvPr/>
        </p:nvSpPr>
        <p:spPr>
          <a:xfrm>
            <a:off x="7968208" y="6244956"/>
            <a:ext cx="1612942" cy="338554"/>
          </a:xfrm>
          <a:prstGeom prst="rect">
            <a:avLst/>
          </a:prstGeom>
          <a:noFill/>
        </p:spPr>
        <p:txBody>
          <a:bodyPr wrap="none" rtlCol="0">
            <a:spAutoFit/>
          </a:bodyPr>
          <a:lstStyle/>
          <a:p>
            <a:r>
              <a:rPr lang="fr-CH" sz="1600" dirty="0">
                <a:solidFill>
                  <a:schemeClr val="accent6">
                    <a:lumMod val="50000"/>
                  </a:schemeClr>
                </a:solidFill>
                <a:latin typeface="Calibri Light" panose="020F0302020204030204" pitchFamily="34" charset="0"/>
                <a:cs typeface="Calibri Light" panose="020F0302020204030204" pitchFamily="34" charset="0"/>
              </a:rPr>
              <a:t>Long format data</a:t>
            </a:r>
            <a:endParaRPr lang="en-GB" sz="1600" dirty="0">
              <a:solidFill>
                <a:schemeClr val="accent6">
                  <a:lumMod val="50000"/>
                </a:schemeClr>
              </a:solidFill>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A70B1B64-8158-4D69-9C80-A147C06D9E51}"/>
              </a:ext>
            </a:extLst>
          </p:cNvPr>
          <p:cNvSpPr txBox="1"/>
          <p:nvPr/>
        </p:nvSpPr>
        <p:spPr>
          <a:xfrm>
            <a:off x="2888851" y="5631634"/>
            <a:ext cx="1617559" cy="338554"/>
          </a:xfrm>
          <a:prstGeom prst="rect">
            <a:avLst/>
          </a:prstGeom>
          <a:noFill/>
        </p:spPr>
        <p:txBody>
          <a:bodyPr wrap="none" rtlCol="0">
            <a:spAutoFit/>
          </a:bodyPr>
          <a:lstStyle/>
          <a:p>
            <a:r>
              <a:rPr lang="fr-CH" sz="1600" dirty="0">
                <a:solidFill>
                  <a:schemeClr val="accent6">
                    <a:lumMod val="50000"/>
                  </a:schemeClr>
                </a:solidFill>
                <a:latin typeface="Calibri Light" panose="020F0302020204030204" pitchFamily="34" charset="0"/>
                <a:cs typeface="Calibri Light" panose="020F0302020204030204" pitchFamily="34" charset="0"/>
              </a:rPr>
              <a:t>Wide format data</a:t>
            </a:r>
            <a:endParaRPr lang="en-GB" sz="1600" dirty="0">
              <a:solidFill>
                <a:schemeClr val="accent6">
                  <a:lumMod val="5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824051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10009112" cy="4925144"/>
          </a:xfrm>
        </p:spPr>
        <p:txBody>
          <a:bodyPr>
            <a:normAutofit/>
          </a:bodyPr>
          <a:lstStyle/>
          <a:p>
            <a:r>
              <a:rPr lang="en-GB" sz="1600" dirty="0">
                <a:latin typeface="Calibri Light" panose="020F0302020204030204" pitchFamily="34" charset="0"/>
                <a:cs typeface="Calibri Light" panose="020F0302020204030204" pitchFamily="34" charset="0"/>
              </a:rPr>
              <a:t>For the Thrones data, we can achieve this conversion quickly with the reshape function:</a:t>
            </a:r>
          </a:p>
          <a:p>
            <a:endParaRPr lang="en-GB" sz="1600" dirty="0">
              <a:latin typeface="Calibri Light" panose="020F0302020204030204" pitchFamily="34" charset="0"/>
              <a:cs typeface="Calibri Light" panose="020F0302020204030204" pitchFamily="34" charset="0"/>
            </a:endParaRPr>
          </a:p>
          <a:p>
            <a:pPr marL="0" indent="0">
              <a:buNone/>
            </a:pPr>
            <a:r>
              <a:rPr lang="en-GB" sz="1200" dirty="0">
                <a:latin typeface="Courier New" panose="02070309020205020404" pitchFamily="49" charset="0"/>
                <a:cs typeface="Courier New" panose="02070309020205020404" pitchFamily="49" charset="0"/>
              </a:rPr>
              <a:t>	thrones &lt;- read.csv("thrones_phd.csv")</a:t>
            </a:r>
          </a:p>
          <a:p>
            <a:pPr marL="0" indent="0">
              <a:buNone/>
            </a:pPr>
            <a:r>
              <a:rPr lang="en-GB" sz="1200" dirty="0">
                <a:latin typeface="Courier New" panose="02070309020205020404" pitchFamily="49" charset="0"/>
                <a:cs typeface="Courier New" panose="02070309020205020404" pitchFamily="49" charset="0"/>
              </a:rPr>
              <a:t>	thrones2 &lt;- reshape(</a:t>
            </a:r>
            <a:r>
              <a:rPr lang="en-GB" sz="1200" dirty="0" err="1">
                <a:latin typeface="Courier New" panose="02070309020205020404" pitchFamily="49" charset="0"/>
                <a:cs typeface="Courier New" panose="02070309020205020404" pitchFamily="49" charset="0"/>
              </a:rPr>
              <a:t>thrones,</a:t>
            </a:r>
            <a:r>
              <a:rPr lang="en-GB" sz="1200" dirty="0" err="1">
                <a:solidFill>
                  <a:srgbClr val="FF0000"/>
                </a:solidFill>
                <a:latin typeface="Courier New" panose="02070309020205020404" pitchFamily="49" charset="0"/>
                <a:cs typeface="Courier New" panose="02070309020205020404" pitchFamily="49" charset="0"/>
              </a:rPr>
              <a:t>direction</a:t>
            </a:r>
            <a:r>
              <a:rPr lang="en-GB" sz="1200" dirty="0">
                <a:solidFill>
                  <a:srgbClr val="FF0000"/>
                </a:solidFill>
                <a:latin typeface="Courier New" panose="02070309020205020404" pitchFamily="49" charset="0"/>
                <a:cs typeface="Courier New" panose="02070309020205020404" pitchFamily="49" charset="0"/>
              </a:rPr>
              <a:t>="</a:t>
            </a:r>
            <a:r>
              <a:rPr lang="en-GB" sz="1200" dirty="0" err="1">
                <a:solidFill>
                  <a:srgbClr val="FF0000"/>
                </a:solidFill>
                <a:latin typeface="Courier New" panose="02070309020205020404" pitchFamily="49" charset="0"/>
                <a:cs typeface="Courier New" panose="02070309020205020404" pitchFamily="49" charset="0"/>
              </a:rPr>
              <a:t>long"</a:t>
            </a:r>
            <a:r>
              <a:rPr lang="en-GB" sz="1200" dirty="0" err="1">
                <a:latin typeface="Courier New" panose="02070309020205020404" pitchFamily="49" charset="0"/>
                <a:cs typeface="Courier New" panose="02070309020205020404" pitchFamily="49" charset="0"/>
              </a:rPr>
              <a:t>,varying</a:t>
            </a:r>
            <a:r>
              <a:rPr lang="en-GB" sz="1200" dirty="0">
                <a:latin typeface="Courier New" panose="02070309020205020404" pitchFamily="49" charset="0"/>
                <a:cs typeface="Courier New" panose="02070309020205020404" pitchFamily="49" charset="0"/>
              </a:rPr>
              <a:t>=c("X2017","X2018"), 					</a:t>
            </a:r>
            <a:r>
              <a:rPr lang="en-GB" sz="1200" dirty="0" err="1">
                <a:latin typeface="Courier New" panose="02070309020205020404" pitchFamily="49" charset="0"/>
                <a:cs typeface="Courier New" panose="02070309020205020404" pitchFamily="49" charset="0"/>
              </a:rPr>
              <a:t>idvar</a:t>
            </a:r>
            <a:r>
              <a:rPr lang="en-GB" sz="1200" dirty="0">
                <a:latin typeface="Courier New" panose="02070309020205020404" pitchFamily="49" charset="0"/>
                <a:cs typeface="Courier New" panose="02070309020205020404" pitchFamily="49" charset="0"/>
              </a:rPr>
              <a:t>=c("</a:t>
            </a:r>
            <a:r>
              <a:rPr lang="en-GB" sz="1200" dirty="0" err="1">
                <a:latin typeface="Courier New" panose="02070309020205020404" pitchFamily="49" charset="0"/>
                <a:cs typeface="Courier New" panose="02070309020205020404" pitchFamily="49" charset="0"/>
              </a:rPr>
              <a:t>Student","PI","Age","Gender</a:t>
            </a:r>
            <a:r>
              <a:rPr lang="en-GB" sz="1200" dirty="0">
                <a:latin typeface="Courier New" panose="02070309020205020404" pitchFamily="49" charset="0"/>
                <a:cs typeface="Courier New" panose="02070309020205020404" pitchFamily="49" charset="0"/>
              </a:rPr>
              <a:t>"),times=c(2017,2018),</a:t>
            </a:r>
          </a:p>
          <a:p>
            <a:pPr marL="0" indent="0">
              <a:buNone/>
            </a:pP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v.names</a:t>
            </a:r>
            <a:r>
              <a:rPr lang="en-GB" sz="1200" dirty="0">
                <a:latin typeface="Courier New" panose="02070309020205020404" pitchFamily="49" charset="0"/>
                <a:cs typeface="Courier New" panose="02070309020205020404" pitchFamily="49" charset="0"/>
              </a:rPr>
              <a:t>=c("Output"),</a:t>
            </a:r>
            <a:r>
              <a:rPr lang="en-GB" sz="1200" dirty="0" err="1">
                <a:latin typeface="Courier New" panose="02070309020205020404" pitchFamily="49" charset="0"/>
                <a:cs typeface="Courier New" panose="02070309020205020404" pitchFamily="49" charset="0"/>
              </a:rPr>
              <a:t>timevar</a:t>
            </a:r>
            <a:r>
              <a:rPr lang="en-GB" sz="1200" dirty="0">
                <a:latin typeface="Courier New" panose="02070309020205020404" pitchFamily="49" charset="0"/>
                <a:cs typeface="Courier New" panose="02070309020205020404" pitchFamily="49" charset="0"/>
              </a:rPr>
              <a:t>="Year")</a:t>
            </a:r>
          </a:p>
          <a:p>
            <a:endParaRPr lang="en-GB" sz="1600">
              <a:latin typeface="Times New Roman" panose="02020603050405020304" pitchFamily="18" charset="0"/>
              <a:cs typeface="Times New Roman" panose="02020603050405020304" pitchFamily="18" charset="0"/>
            </a:endParaRPr>
          </a:p>
          <a:p>
            <a:r>
              <a:rPr lang="en-GB" sz="1600">
                <a:latin typeface="Calibri Light" panose="020F0302020204030204" pitchFamily="34" charset="0"/>
                <a:cs typeface="Calibri Light" panose="020F0302020204030204" pitchFamily="34" charset="0"/>
              </a:rPr>
              <a:t>Next we run aovperm using a modified formula to specify an additional error term for repeated measures in subjects:</a:t>
            </a:r>
          </a:p>
          <a:p>
            <a:endParaRPr lang="en-GB" sz="1600">
              <a:latin typeface="Times New Roman" panose="02020603050405020304" pitchFamily="18" charset="0"/>
              <a:cs typeface="Times New Roman" panose="02020603050405020304" pitchFamily="18" charset="0"/>
            </a:endParaRPr>
          </a:p>
          <a:p>
            <a:pPr marL="0" indent="0">
              <a:buNone/>
            </a:pPr>
            <a:r>
              <a:rPr lang="en-GB" sz="1200">
                <a:latin typeface="Courier New" panose="02070309020205020404" pitchFamily="49" charset="0"/>
                <a:cs typeface="Courier New" panose="02070309020205020404" pitchFamily="49" charset="0"/>
              </a:rPr>
              <a:t>	set</a:t>
            </a:r>
            <a:r>
              <a:rPr lang="en-GB" sz="1200" dirty="0" err="1">
                <a:latin typeface="Courier New" panose="02070309020205020404" pitchFamily="49" charset="0"/>
                <a:cs typeface="Courier New" panose="02070309020205020404" pitchFamily="49" charset="0"/>
              </a:rPr>
              <a:t>.seed</a:t>
            </a:r>
            <a:r>
              <a:rPr lang="en-GB" sz="1200" dirty="0">
                <a:latin typeface="Courier New" panose="02070309020205020404" pitchFamily="49" charset="0"/>
                <a:cs typeface="Courier New" panose="02070309020205020404" pitchFamily="49" charset="0"/>
              </a:rPr>
              <a:t>(1856)</a:t>
            </a:r>
          </a:p>
          <a:p>
            <a:pPr marL="0" indent="0">
              <a:buNone/>
            </a:pP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aovperm</a:t>
            </a:r>
            <a:r>
              <a:rPr lang="en-GB" sz="1200" dirty="0">
                <a:latin typeface="Courier New" panose="02070309020205020404" pitchFamily="49" charset="0"/>
                <a:cs typeface="Courier New" panose="02070309020205020404" pitchFamily="49" charset="0"/>
              </a:rPr>
              <a:t>(</a:t>
            </a:r>
            <a:r>
              <a:rPr lang="en-GB" sz="1200" dirty="0" err="1">
                <a:latin typeface="Courier New" panose="02070309020205020404" pitchFamily="49" charset="0"/>
                <a:cs typeface="Courier New" panose="02070309020205020404" pitchFamily="49" charset="0"/>
              </a:rPr>
              <a:t>Output~Year</a:t>
            </a:r>
            <a:r>
              <a:rPr lang="en-GB" sz="1200" dirty="0">
                <a:latin typeface="Courier New" panose="02070309020205020404" pitchFamily="49" charset="0"/>
                <a:cs typeface="Courier New" panose="02070309020205020404" pitchFamily="49" charset="0"/>
              </a:rPr>
              <a:t>*PI + </a:t>
            </a:r>
            <a:r>
              <a:rPr lang="en-GB" sz="1200" dirty="0">
                <a:solidFill>
                  <a:srgbClr val="FF0000"/>
                </a:solidFill>
                <a:latin typeface="Courier New" panose="02070309020205020404" pitchFamily="49" charset="0"/>
                <a:cs typeface="Courier New" panose="02070309020205020404" pitchFamily="49" charset="0"/>
              </a:rPr>
              <a:t>Error(Student/Year)</a:t>
            </a:r>
            <a:r>
              <a:rPr lang="en-GB" sz="1200" dirty="0">
                <a:latin typeface="Courier New" panose="02070309020205020404" pitchFamily="49" charset="0"/>
                <a:cs typeface="Courier New" panose="02070309020205020404" pitchFamily="49" charset="0"/>
              </a:rPr>
              <a:t>,data</a:t>
            </a:r>
            <a:r>
              <a:rPr lang="en-GB" sz="1200">
                <a:latin typeface="Courier New" panose="02070309020205020404" pitchFamily="49" charset="0"/>
                <a:cs typeface="Courier New" panose="02070309020205020404" pitchFamily="49" charset="0"/>
              </a:rPr>
              <a:t>=thrones2, </a:t>
            </a:r>
            <a:r>
              <a:rPr lang="en-GB" sz="1200">
                <a:solidFill>
                  <a:srgbClr val="FF0000"/>
                </a:solidFill>
                <a:latin typeface="Courier New" panose="02070309020205020404" pitchFamily="49" charset="0"/>
                <a:cs typeface="Courier New" panose="02070309020205020404" pitchFamily="49" charset="0"/>
              </a:rPr>
              <a:t>method="Rde_kheradPajouh_renaud"</a:t>
            </a:r>
            <a:r>
              <a:rPr lang="en-GB" sz="1200">
                <a:latin typeface="Courier New" panose="02070309020205020404" pitchFamily="49" charset="0"/>
                <a:cs typeface="Courier New" panose="02070309020205020404" pitchFamily="49" charset="0"/>
              </a:rPr>
              <a:t>)</a:t>
            </a:r>
            <a:endParaRPr lang="en-GB" sz="1200" dirty="0">
              <a:latin typeface="Courier New" panose="02070309020205020404" pitchFamily="49" charset="0"/>
              <a:cs typeface="Courier New" panose="02070309020205020404" pitchFamily="49" charset="0"/>
            </a:endParaRPr>
          </a:p>
          <a:p>
            <a:endParaRPr lang="en-GB" sz="1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7488832"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Permutation </a:t>
            </a:r>
            <a:r>
              <a:rPr lang="fr-CH" sz="3200" dirty="0" err="1">
                <a:solidFill>
                  <a:schemeClr val="tx2">
                    <a:lumMod val="75000"/>
                  </a:schemeClr>
                </a:solidFill>
                <a:latin typeface="Tw Cen MT" panose="020B0602020104020603" pitchFamily="34" charset="0"/>
              </a:rPr>
              <a:t>repeated</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measures</a:t>
            </a:r>
            <a:r>
              <a:rPr lang="fr-CH" sz="3200" dirty="0">
                <a:solidFill>
                  <a:schemeClr val="tx2">
                    <a:lumMod val="75000"/>
                  </a:schemeClr>
                </a:solidFill>
                <a:latin typeface="Tw Cen MT" panose="020B0602020104020603" pitchFamily="34" charset="0"/>
              </a:rPr>
              <a:t> ANOVA</a:t>
            </a:r>
            <a:endParaRPr lang="en-GB" sz="3200" dirty="0">
              <a:solidFill>
                <a:schemeClr val="tx2">
                  <a:lumMod val="75000"/>
                </a:schemeClr>
              </a:solidFill>
              <a:latin typeface="Tw Cen MT" panose="020B0602020104020603" pitchFamily="34" charset="0"/>
            </a:endParaRPr>
          </a:p>
        </p:txBody>
      </p:sp>
      <p:sp>
        <p:nvSpPr>
          <p:cNvPr id="2" name="Rectangle 1">
            <a:extLst>
              <a:ext uri="{FF2B5EF4-FFF2-40B4-BE49-F238E27FC236}">
                <a16:creationId xmlns:a16="http://schemas.microsoft.com/office/drawing/2014/main" id="{0F7768B9-61B2-44E4-B6A5-47884CE8CC45}"/>
              </a:ext>
            </a:extLst>
          </p:cNvPr>
          <p:cNvSpPr/>
          <p:nvPr/>
        </p:nvSpPr>
        <p:spPr>
          <a:xfrm>
            <a:off x="2351584" y="4797152"/>
            <a:ext cx="8784976" cy="1446550"/>
          </a:xfrm>
          <a:prstGeom prst="rect">
            <a:avLst/>
          </a:prstGeom>
          <a:ln>
            <a:solidFill>
              <a:schemeClr val="tx1">
                <a:lumMod val="50000"/>
                <a:lumOff val="50000"/>
              </a:schemeClr>
            </a:solidFill>
            <a:prstDash val="sysDot"/>
          </a:ln>
        </p:spPr>
        <p:txBody>
          <a:bodyPr wrap="square">
            <a:spAutoFit/>
          </a:bodyPr>
          <a:lstStyle/>
          <a:p>
            <a:r>
              <a:rPr lang="en-US" sz="1100">
                <a:latin typeface="Courier New" panose="02070309020205020404" pitchFamily="49" charset="0"/>
                <a:cs typeface="Courier New" panose="02070309020205020404" pitchFamily="49" charset="0"/>
              </a:rPr>
              <a:t>&gt; Permutation test using Rde_kheradPajouh_renaud to handle nuisance variables and 5000 permutations.</a:t>
            </a:r>
          </a:p>
          <a:p>
            <a:r>
              <a:rPr lang="en-US" sz="1100">
                <a:latin typeface="Courier New" panose="02070309020205020404" pitchFamily="49" charset="0"/>
                <a:cs typeface="Courier New" panose="02070309020205020404" pitchFamily="49" charset="0"/>
              </a:rPr>
              <a:t>&gt;          SSn dfn   SSd dfd   MSEn  MSEd       F parametric P(&gt;F) permutation P(&gt;F)</a:t>
            </a:r>
          </a:p>
          <a:p>
            <a:r>
              <a:rPr lang="en-US" sz="1100">
                <a:latin typeface="Courier New" panose="02070309020205020404" pitchFamily="49" charset="0"/>
                <a:cs typeface="Courier New" panose="02070309020205020404" pitchFamily="49" charset="0"/>
              </a:rPr>
              <a:t>&gt; PI      1.264   2 55.93   7 0.6319 7.990 0.07908           0.9248            0.9220</a:t>
            </a:r>
          </a:p>
          <a:p>
            <a:r>
              <a:rPr lang="en-US" sz="1100">
                <a:latin typeface="Courier New" panose="02070309020205020404" pitchFamily="49" charset="0"/>
                <a:cs typeface="Courier New" panose="02070309020205020404" pitchFamily="49" charset="0"/>
              </a:rPr>
              <a:t>&gt; Year    3.105   1 55.93   7 3.1054 7.991 0.38862           0.5528            0.5542</a:t>
            </a:r>
          </a:p>
          <a:p>
            <a:r>
              <a:rPr lang="en-US" sz="1100">
                <a:latin typeface="Courier New" panose="02070309020205020404" pitchFamily="49" charset="0"/>
                <a:cs typeface="Courier New" panose="02070309020205020404" pitchFamily="49" charset="0"/>
              </a:rPr>
              <a:t>&gt; Year:PI 1.267   2 55.93   7 0.6333 7.991 0.07926           0.9246            0.9222</a:t>
            </a:r>
          </a:p>
          <a:p>
            <a:r>
              <a:rPr lang="en-US" sz="1100">
                <a:latin typeface="Courier New" panose="02070309020205020404" pitchFamily="49" charset="0"/>
                <a:cs typeface="Courier New" panose="02070309020205020404" pitchFamily="49" charset="0"/>
              </a:rPr>
              <a:t>&gt; Warning message:</a:t>
            </a:r>
          </a:p>
          <a:p>
            <a:r>
              <a:rPr lang="en-US" sz="1100">
                <a:latin typeface="Courier New" panose="02070309020205020404" pitchFamily="49" charset="0"/>
                <a:cs typeface="Courier New" panose="02070309020205020404" pitchFamily="49" charset="0"/>
              </a:rPr>
              <a:t>&gt; In checkBalancedData(fixed_formula = formula_f, data = cbind(y,  :</a:t>
            </a:r>
          </a:p>
          <a:p>
            <a:r>
              <a:rPr lang="en-US" sz="1100">
                <a:latin typeface="Courier New" panose="02070309020205020404" pitchFamily="49" charset="0"/>
                <a:cs typeface="Courier New" panose="02070309020205020404" pitchFamily="49" charset="0"/>
              </a:rPr>
              <a:t>&gt;  </a:t>
            </a:r>
            <a:r>
              <a:rPr lang="en-US" sz="1100">
                <a:solidFill>
                  <a:srgbClr val="FF0000"/>
                </a:solidFill>
                <a:latin typeface="Courier New" panose="02070309020205020404" pitchFamily="49" charset="0"/>
                <a:cs typeface="Courier New" panose="02070309020205020404" pitchFamily="49" charset="0"/>
              </a:rPr>
              <a:t>The data are not balanced, the results may not be exact</a:t>
            </a:r>
            <a:r>
              <a:rPr lang="en-US" sz="1100">
                <a:latin typeface="Courier New" panose="02070309020205020404" pitchFamily="49" charset="0"/>
                <a:cs typeface="Courier New" panose="02070309020205020404" pitchFamily="49" charset="0"/>
              </a:rPr>
              <a:t>.</a:t>
            </a:r>
            <a:endParaRPr lang="en-CH" sz="1100">
              <a:latin typeface="Courier New" panose="02070309020205020404" pitchFamily="49" charset="0"/>
              <a:cs typeface="Courier New" panose="02070309020205020404" pitchFamily="49" charset="0"/>
            </a:endParaRPr>
          </a:p>
        </p:txBody>
      </p:sp>
      <p:cxnSp>
        <p:nvCxnSpPr>
          <p:cNvPr id="6" name="Straight Connector 5">
            <a:extLst>
              <a:ext uri="{FF2B5EF4-FFF2-40B4-BE49-F238E27FC236}">
                <a16:creationId xmlns:a16="http://schemas.microsoft.com/office/drawing/2014/main" id="{89138499-D4B7-4B86-95C7-73C9025D2B6D}"/>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2ECED0C-1E23-42BA-90E8-17DE5035DA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9449423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GB" sz="1600">
                <a:latin typeface="Calibri Light" panose="020F0302020204030204" pitchFamily="34" charset="0"/>
                <a:cs typeface="Calibri Light" panose="020F0302020204030204" pitchFamily="34" charset="0"/>
              </a:rPr>
              <a:t>A couple of points are worth noting for this example. Firstly, the default permutation method for rm-ANOVA in aovperm is </a:t>
            </a:r>
            <a:r>
              <a:rPr lang="en-GB" sz="1400">
                <a:latin typeface="Courier New" panose="02070309020205020404" pitchFamily="49" charset="0"/>
                <a:cs typeface="Courier New" panose="02070309020205020404" pitchFamily="49" charset="0"/>
              </a:rPr>
              <a:t>"Rd_kheradPajouh_Renaud"</a:t>
            </a:r>
            <a:r>
              <a:rPr lang="en-GB" sz="1600">
                <a:latin typeface="Calibri Light" panose="020F0302020204030204" pitchFamily="34" charset="0"/>
                <a:cs typeface="Calibri Light" panose="020F0302020204030204" pitchFamily="34" charset="0"/>
              </a:rPr>
              <a:t>, whereas the authors themselves recommend </a:t>
            </a:r>
            <a:r>
              <a:rPr lang="en-GB" sz="1400">
                <a:latin typeface="Courier New" panose="02070309020205020404" pitchFamily="49" charset="0"/>
                <a:cs typeface="Courier New" panose="02070309020205020404" pitchFamily="49" charset="0"/>
              </a:rPr>
              <a:t>"Rde_kheradPajouh_Renaud"</a:t>
            </a:r>
            <a:r>
              <a:rPr lang="en-GB" sz="1400">
                <a:latin typeface="Calibri Light" panose="020F0302020204030204" pitchFamily="34" charset="0"/>
                <a:cs typeface="Calibri Light" panose="020F0302020204030204" pitchFamily="34" charset="0"/>
              </a:rPr>
              <a:t> </a:t>
            </a:r>
            <a:r>
              <a:rPr lang="en-GB" sz="1600">
                <a:latin typeface="Calibri Light" panose="020F0302020204030204" pitchFamily="34" charset="0"/>
                <a:cs typeface="Calibri Light" panose="020F0302020204030204" pitchFamily="34" charset="0"/>
              </a:rPr>
              <a:t>as more secure (Kherad-Pajouh &amp; Renaud, 2015).</a:t>
            </a:r>
          </a:p>
          <a:p>
            <a:endParaRPr lang="en-GB" sz="1600">
              <a:latin typeface="Calibri Light" panose="020F0302020204030204" pitchFamily="34" charset="0"/>
              <a:cs typeface="Calibri Light" panose="020F0302020204030204" pitchFamily="34" charset="0"/>
            </a:endParaRPr>
          </a:p>
          <a:p>
            <a:r>
              <a:rPr lang="en-GB" sz="1600">
                <a:latin typeface="Calibri Light" panose="020F0302020204030204" pitchFamily="34" charset="0"/>
                <a:cs typeface="Calibri Light" panose="020F0302020204030204" pitchFamily="34" charset="0"/>
              </a:rPr>
              <a:t>Secondly, once again the </a:t>
            </a:r>
            <a:r>
              <a:rPr lang="en-GB" sz="1600" i="1">
                <a:latin typeface="Calibri Light" panose="020F0302020204030204" pitchFamily="34" charset="0"/>
                <a:cs typeface="Calibri Light" panose="020F0302020204030204" pitchFamily="34" charset="0"/>
              </a:rPr>
              <a:t>p</a:t>
            </a:r>
            <a:r>
              <a:rPr lang="en-GB" sz="1600">
                <a:latin typeface="Calibri Light" panose="020F0302020204030204" pitchFamily="34" charset="0"/>
                <a:cs typeface="Calibri Light" panose="020F0302020204030204" pitchFamily="34" charset="0"/>
              </a:rPr>
              <a:t>-values barely differ between the parametric and non-parametric tests, despite the fact that the sample size is very small (N=2 for PI Balon!).</a:t>
            </a:r>
          </a:p>
          <a:p>
            <a:endParaRPr lang="en-GB" sz="1600">
              <a:latin typeface="Calibri Light" panose="020F0302020204030204" pitchFamily="34" charset="0"/>
              <a:cs typeface="Calibri Light" panose="020F0302020204030204" pitchFamily="34" charset="0"/>
            </a:endParaRPr>
          </a:p>
          <a:p>
            <a:r>
              <a:rPr lang="en-GB" sz="1600">
                <a:latin typeface="Calibri Light" panose="020F0302020204030204" pitchFamily="34" charset="0"/>
                <a:cs typeface="Calibri Light" panose="020F0302020204030204" pitchFamily="34" charset="0"/>
              </a:rPr>
              <a:t>Thirdly, the rm-ANOVA allowed us to formulate our hypothesis test explicitly as an interaction test of PI × Year. For the conventional regression examples we saw previously, the Year effect was </a:t>
            </a:r>
            <a:r>
              <a:rPr lang="en-GB" sz="1600" i="1">
                <a:latin typeface="Calibri Light" panose="020F0302020204030204" pitchFamily="34" charset="0"/>
                <a:cs typeface="Calibri Light" panose="020F0302020204030204" pitchFamily="34" charset="0"/>
              </a:rPr>
              <a:t>encoded</a:t>
            </a:r>
            <a:r>
              <a:rPr lang="en-GB" sz="1600">
                <a:latin typeface="Calibri Light" panose="020F0302020204030204" pitchFamily="34" charset="0"/>
                <a:cs typeface="Calibri Light" panose="020F0302020204030204" pitchFamily="34" charset="0"/>
              </a:rPr>
              <a:t> into our difference score Diff. However, it is technically the same test as the explicit interaction formulated in the rm-ANOVA (i.e., is the difference in academic output influenced by PI?).</a:t>
            </a:r>
          </a:p>
          <a:p>
            <a:endParaRPr lang="en-GB" sz="1600">
              <a:latin typeface="Calibri Light" panose="020F0302020204030204" pitchFamily="34" charset="0"/>
              <a:cs typeface="Calibri Light" panose="020F0302020204030204" pitchFamily="34" charset="0"/>
            </a:endParaRPr>
          </a:p>
          <a:p>
            <a:r>
              <a:rPr lang="en-GB" sz="1600">
                <a:latin typeface="Calibri Light" panose="020F0302020204030204" pitchFamily="34" charset="0"/>
                <a:cs typeface="Calibri Light" panose="020F0302020204030204" pitchFamily="34" charset="0"/>
              </a:rPr>
              <a:t>Fourthly, the rm-ANOVA would also allow us to test the main effects of PI and Year on output, the latter thus being a permutation paired </a:t>
            </a:r>
            <a:r>
              <a:rPr lang="en-GB" sz="1600" i="1">
                <a:latin typeface="Calibri Light" panose="020F0302020204030204" pitchFamily="34" charset="0"/>
                <a:cs typeface="Calibri Light" panose="020F0302020204030204" pitchFamily="34" charset="0"/>
              </a:rPr>
              <a:t>t</a:t>
            </a:r>
            <a:r>
              <a:rPr lang="en-GB" sz="1600">
                <a:latin typeface="Calibri Light" panose="020F0302020204030204" pitchFamily="34" charset="0"/>
                <a:cs typeface="Calibri Light" panose="020F0302020204030204" pitchFamily="34" charset="0"/>
              </a:rPr>
              <a:t>-test. However, in order to obtain correct Type II main effects, one would first have to refit the model as </a:t>
            </a:r>
            <a:r>
              <a:rPr lang="en-GB" sz="1400">
                <a:latin typeface="Calibri Light" panose="020F0302020204030204" pitchFamily="34" charset="0"/>
                <a:cs typeface="Calibri Light" panose="020F0302020204030204" pitchFamily="34" charset="0"/>
              </a:rPr>
              <a:t>"Output~Year</a:t>
            </a:r>
            <a:r>
              <a:rPr lang="en-GB" sz="1400" b="1">
                <a:solidFill>
                  <a:srgbClr val="FF0000"/>
                </a:solidFill>
                <a:latin typeface="Calibri Light" panose="020F0302020204030204" pitchFamily="34" charset="0"/>
                <a:cs typeface="Calibri Light" panose="020F0302020204030204" pitchFamily="34" charset="0"/>
              </a:rPr>
              <a:t>+</a:t>
            </a:r>
            <a:r>
              <a:rPr lang="en-GB" sz="1400">
                <a:latin typeface="Calibri Light" panose="020F0302020204030204" pitchFamily="34" charset="0"/>
                <a:cs typeface="Calibri Light" panose="020F0302020204030204" pitchFamily="34" charset="0"/>
              </a:rPr>
              <a:t>PI + Error(Student/Year)".</a:t>
            </a:r>
            <a:endParaRPr lang="en-GB" sz="1600">
              <a:latin typeface="Calibri Light" panose="020F0302020204030204" pitchFamily="34" charset="0"/>
              <a:cs typeface="Calibri Light" panose="020F0302020204030204" pitchFamily="34" charset="0"/>
            </a:endParaRPr>
          </a:p>
          <a:p>
            <a:endParaRPr lang="en-GB" sz="1600">
              <a:latin typeface="Calibri Light" panose="020F0302020204030204" pitchFamily="34" charset="0"/>
              <a:cs typeface="Calibri Light" panose="020F0302020204030204" pitchFamily="34" charset="0"/>
            </a:endParaRPr>
          </a:p>
          <a:p>
            <a:r>
              <a:rPr lang="en-GB" sz="1600">
                <a:latin typeface="Calibri Light" panose="020F0302020204030204" pitchFamily="34" charset="0"/>
                <a:cs typeface="Calibri Light" panose="020F0302020204030204" pitchFamily="34" charset="0"/>
              </a:rPr>
              <a:t>Fifthly, be warned that this output </a:t>
            </a:r>
            <a:r>
              <a:rPr lang="en-GB" sz="1600">
                <a:solidFill>
                  <a:srgbClr val="FF0000"/>
                </a:solidFill>
                <a:latin typeface="Calibri Light" panose="020F0302020204030204" pitchFamily="34" charset="0"/>
                <a:cs typeface="Calibri Light" panose="020F0302020204030204" pitchFamily="34" charset="0"/>
              </a:rPr>
              <a:t>does not provide a Greenhouse-Geisser correction</a:t>
            </a:r>
            <a:r>
              <a:rPr lang="en-GB" sz="1600">
                <a:latin typeface="Calibri Light" panose="020F0302020204030204" pitchFamily="34" charset="0"/>
                <a:cs typeface="Calibri Light" panose="020F0302020204030204" pitchFamily="34" charset="0"/>
              </a:rPr>
              <a:t> to the tests of within-subjects! The </a:t>
            </a:r>
            <a:r>
              <a:rPr lang="en-GB" sz="1600">
                <a:latin typeface="Courier New" panose="02070309020205020404" pitchFamily="49" charset="0"/>
                <a:cs typeface="Courier New" panose="02070309020205020404" pitchFamily="49" charset="0"/>
              </a:rPr>
              <a:t>aovperm</a:t>
            </a:r>
            <a:r>
              <a:rPr lang="en-GB" sz="1600">
                <a:latin typeface="Calibri Light" panose="020F0302020204030204" pitchFamily="34" charset="0"/>
                <a:cs typeface="Calibri Light" panose="020F0302020204030204" pitchFamily="34" charset="0"/>
              </a:rPr>
              <a:t> assumes sphericity, which is a serious limitation of this procedure (see earlier).</a:t>
            </a: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29714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Notes on aovperm output</a:t>
            </a:r>
            <a:endParaRPr lang="en-GB" sz="3200" dirty="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2963491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GB" sz="1600">
                <a:latin typeface="Calibri Light" panose="020F0302020204030204" pitchFamily="34" charset="0"/>
                <a:cs typeface="Calibri Light" panose="020F0302020204030204" pitchFamily="34" charset="0"/>
              </a:rPr>
              <a:t>The </a:t>
            </a:r>
            <a:r>
              <a:rPr lang="en-GB" sz="1600">
                <a:latin typeface="Courier New" panose="02070309020205020404" pitchFamily="49" charset="0"/>
                <a:cs typeface="Courier New" panose="02070309020205020404" pitchFamily="49" charset="0"/>
              </a:rPr>
              <a:t>permuco</a:t>
            </a:r>
            <a:r>
              <a:rPr lang="en-GB" sz="1600">
                <a:latin typeface="Calibri Light" panose="020F0302020204030204" pitchFamily="34" charset="0"/>
                <a:cs typeface="Calibri Light" panose="020F0302020204030204" pitchFamily="34" charset="0"/>
              </a:rPr>
              <a:t> package provides an intuitive interface for general regression permutation and basic repeated measures permutation tests (paired </a:t>
            </a:r>
            <a:r>
              <a:rPr lang="en-GB" sz="1600" i="1">
                <a:latin typeface="Calibri Light" panose="020F0302020204030204" pitchFamily="34" charset="0"/>
                <a:cs typeface="Calibri Light" panose="020F0302020204030204" pitchFamily="34" charset="0"/>
              </a:rPr>
              <a:t>t</a:t>
            </a:r>
            <a:r>
              <a:rPr lang="en-GB" sz="1600">
                <a:latin typeface="Calibri Light" panose="020F0302020204030204" pitchFamily="34" charset="0"/>
                <a:cs typeface="Calibri Light" panose="020F0302020204030204" pitchFamily="34" charset="0"/>
              </a:rPr>
              <a:t>-test, and spherical repeated measures ANOVA). A custom script is also available with this workshop for a </a:t>
            </a:r>
            <a:r>
              <a:rPr lang="en-GB" sz="1600">
                <a:solidFill>
                  <a:srgbClr val="0070C0"/>
                </a:solidFill>
                <a:latin typeface="Calibri Light" panose="020F0302020204030204" pitchFamily="34" charset="0"/>
                <a:cs typeface="Calibri Light" panose="020F0302020204030204" pitchFamily="34" charset="0"/>
              </a:rPr>
              <a:t>permutation repeated measures MANOVA</a:t>
            </a:r>
            <a:r>
              <a:rPr lang="en-GB" sz="1600">
                <a:latin typeface="Calibri Light" panose="020F0302020204030204" pitchFamily="34" charset="0"/>
                <a:cs typeface="Calibri Light" panose="020F0302020204030204" pitchFamily="34" charset="0"/>
              </a:rPr>
              <a:t> (</a:t>
            </a:r>
            <a:r>
              <a:rPr lang="en-GB" sz="1600">
                <a:latin typeface="Courier New" panose="02070309020205020404" pitchFamily="49" charset="0"/>
                <a:cs typeface="Courier New" panose="02070309020205020404" pitchFamily="49" charset="0"/>
              </a:rPr>
              <a:t>PRMM.r</a:t>
            </a:r>
            <a:r>
              <a:rPr lang="en-GB" sz="1600">
                <a:latin typeface="Calibri Light" panose="020F0302020204030204" pitchFamily="34" charset="0"/>
                <a:cs typeface="Calibri Light" panose="020F0302020204030204" pitchFamily="34" charset="0"/>
              </a:rPr>
              <a:t>), which comes with some cautions:</a:t>
            </a:r>
          </a:p>
          <a:p>
            <a:endParaRPr lang="en-GB" sz="1600">
              <a:latin typeface="Calibri Light" panose="020F0302020204030204" pitchFamily="34" charset="0"/>
              <a:cs typeface="Calibri Light" panose="020F0302020204030204" pitchFamily="34" charset="0"/>
            </a:endParaRPr>
          </a:p>
          <a:p>
            <a:pPr lvl="1"/>
            <a:r>
              <a:rPr lang="en-GB" sz="1400">
                <a:latin typeface="Calibri Light" panose="020F0302020204030204" pitchFamily="34" charset="0"/>
                <a:cs typeface="Calibri Light" panose="020F0302020204030204" pitchFamily="34" charset="0"/>
              </a:rPr>
              <a:t>The function currently does not handle between-variables. The within-design can be of arbitrary complexity, however.</a:t>
            </a:r>
          </a:p>
          <a:p>
            <a:pPr lvl="1"/>
            <a:r>
              <a:rPr lang="en-GB" sz="1400">
                <a:latin typeface="Calibri Light" panose="020F0302020204030204" pitchFamily="34" charset="0"/>
                <a:cs typeface="Calibri Light" panose="020F0302020204030204" pitchFamily="34" charset="0"/>
              </a:rPr>
              <a:t>The specification of the design is handled similarly as for the </a:t>
            </a:r>
            <a:r>
              <a:rPr lang="en-GB" sz="1400">
                <a:latin typeface="Courier New" panose="02070309020205020404" pitchFamily="49" charset="0"/>
                <a:cs typeface="Courier New" panose="02070309020205020404" pitchFamily="49" charset="0"/>
              </a:rPr>
              <a:t>Anova</a:t>
            </a:r>
            <a:r>
              <a:rPr lang="en-GB" sz="1400">
                <a:latin typeface="Calibri Light" panose="020F0302020204030204" pitchFamily="34" charset="0"/>
                <a:cs typeface="Calibri Light" panose="020F0302020204030204" pitchFamily="34" charset="0"/>
              </a:rPr>
              <a:t> function in the </a:t>
            </a:r>
            <a:r>
              <a:rPr lang="en-GB" sz="1400">
                <a:latin typeface="Courier New" panose="02070309020205020404" pitchFamily="49" charset="0"/>
                <a:cs typeface="Courier New" panose="02070309020205020404" pitchFamily="49" charset="0"/>
              </a:rPr>
              <a:t>car</a:t>
            </a:r>
            <a:r>
              <a:rPr lang="en-GB" sz="1400">
                <a:latin typeface="Calibri Light" panose="020F0302020204030204" pitchFamily="34" charset="0"/>
                <a:cs typeface="Calibri Light" panose="020F0302020204030204" pitchFamily="34" charset="0"/>
              </a:rPr>
              <a:t> package (see slide 52 of this workshop), with the difference that design levels should be coded purely numerically.</a:t>
            </a:r>
          </a:p>
          <a:p>
            <a:pPr lvl="1"/>
            <a:r>
              <a:rPr lang="en-GB" sz="1400">
                <a:latin typeface="Calibri Light" panose="020F0302020204030204" pitchFamily="34" charset="0"/>
                <a:cs typeface="Calibri Light" panose="020F0302020204030204" pitchFamily="34" charset="0"/>
              </a:rPr>
              <a:t>Within subjects, observations are permuted unconditionally. This means, e.g., for an A × B design, when testing the A main effect, the </a:t>
            </a:r>
            <a:r>
              <a:rPr lang="en-GB" sz="1400">
                <a:solidFill>
                  <a:srgbClr val="0070C0"/>
                </a:solidFill>
                <a:latin typeface="Calibri Light" panose="020F0302020204030204" pitchFamily="34" charset="0"/>
                <a:cs typeface="Calibri Light" panose="020F0302020204030204" pitchFamily="34" charset="0"/>
              </a:rPr>
              <a:t>B effect is not fixed </a:t>
            </a:r>
            <a:r>
              <a:rPr lang="en-GB" sz="1400">
                <a:latin typeface="Calibri Light" panose="020F0302020204030204" pitchFamily="34" charset="0"/>
                <a:cs typeface="Calibri Light" panose="020F0302020204030204" pitchFamily="34" charset="0"/>
              </a:rPr>
              <a:t>by not allowing permutations of B values. This can be considered a drawback.</a:t>
            </a:r>
          </a:p>
          <a:p>
            <a:pPr lvl="1"/>
            <a:r>
              <a:rPr lang="en-GB" sz="1400" i="1">
                <a:latin typeface="Calibri Light" panose="020F0302020204030204" pitchFamily="34" charset="0"/>
                <a:cs typeface="Calibri Light" panose="020F0302020204030204" pitchFamily="34" charset="0"/>
              </a:rPr>
              <a:t>F</a:t>
            </a:r>
            <a:r>
              <a:rPr lang="en-GB" sz="1400">
                <a:latin typeface="Calibri Light" panose="020F0302020204030204" pitchFamily="34" charset="0"/>
                <a:cs typeface="Calibri Light" panose="020F0302020204030204" pitchFamily="34" charset="0"/>
              </a:rPr>
              <a:t>-statistics are derived from the Pillai trace test statistic, rather than the more common Wilks' lambda.</a:t>
            </a:r>
          </a:p>
          <a:p>
            <a:pPr lvl="1"/>
            <a:r>
              <a:rPr lang="en-GB" sz="1400">
                <a:latin typeface="Calibri Light" panose="020F0302020204030204" pitchFamily="34" charset="0"/>
                <a:cs typeface="Calibri Light" panose="020F0302020204030204" pitchFamily="34" charset="0"/>
              </a:rPr>
              <a:t>Current practice suggests that the permutation </a:t>
            </a:r>
            <a:r>
              <a:rPr lang="en-GB" sz="1400" i="1">
                <a:latin typeface="Calibri Light" panose="020F0302020204030204" pitchFamily="34" charset="0"/>
                <a:cs typeface="Calibri Light" panose="020F0302020204030204" pitchFamily="34" charset="0"/>
              </a:rPr>
              <a:t>p</a:t>
            </a:r>
            <a:r>
              <a:rPr lang="en-GB" sz="1400">
                <a:latin typeface="Calibri Light" panose="020F0302020204030204" pitchFamily="34" charset="0"/>
                <a:cs typeface="Calibri Light" panose="020F0302020204030204" pitchFamily="34" charset="0"/>
              </a:rPr>
              <a:t>-values rarely differ from the parametric </a:t>
            </a:r>
            <a:r>
              <a:rPr lang="en-GB" sz="1400" i="1">
                <a:latin typeface="Calibri Light" panose="020F0302020204030204" pitchFamily="34" charset="0"/>
                <a:cs typeface="Calibri Light" panose="020F0302020204030204" pitchFamily="34" charset="0"/>
              </a:rPr>
              <a:t>p</a:t>
            </a:r>
            <a:r>
              <a:rPr lang="en-GB" sz="1400">
                <a:latin typeface="Calibri Light" panose="020F0302020204030204" pitchFamily="34" charset="0"/>
                <a:cs typeface="Calibri Light" panose="020F0302020204030204" pitchFamily="34" charset="0"/>
              </a:rPr>
              <a:t>-values (let me know if you ever find substantial discrepancies)</a:t>
            </a:r>
          </a:p>
          <a:p>
            <a:pPr lvl="1"/>
            <a:endParaRPr lang="en-GB" sz="1600">
              <a:latin typeface="Calibri Light" panose="020F0302020204030204" pitchFamily="34" charset="0"/>
              <a:cs typeface="Calibri Light" panose="020F0302020204030204" pitchFamily="34" charset="0"/>
            </a:endParaRPr>
          </a:p>
          <a:p>
            <a:r>
              <a:rPr lang="en-GB" sz="1600">
                <a:latin typeface="Calibri Light" panose="020F0302020204030204" pitchFamily="34" charset="0"/>
                <a:cs typeface="Calibri Light" panose="020F0302020204030204" pitchFamily="34" charset="0"/>
              </a:rPr>
              <a:t>Finally, one might wonder if permutation testing could be adapted to even more general designs, such as complex repeated measures and multilevel designs (e.g., lmer models in R). For such models, random effects complicate what permutations are allowed and, for this reason, </a:t>
            </a:r>
            <a:r>
              <a:rPr lang="en-GB" sz="1600">
                <a:solidFill>
                  <a:srgbClr val="0070C0"/>
                </a:solidFill>
                <a:latin typeface="Calibri Light" panose="020F0302020204030204" pitchFamily="34" charset="0"/>
                <a:cs typeface="Calibri Light" panose="020F0302020204030204" pitchFamily="34" charset="0"/>
              </a:rPr>
              <a:t>bootstrap testing</a:t>
            </a:r>
            <a:r>
              <a:rPr lang="en-GB" sz="1600">
                <a:latin typeface="Calibri Light" panose="020F0302020204030204" pitchFamily="34" charset="0"/>
                <a:cs typeface="Calibri Light" panose="020F0302020204030204" pitchFamily="34" charset="0"/>
              </a:rPr>
              <a:t> is recommended instead. Bootstrap resamples will preserve all dependencies in the original data (see later).</a:t>
            </a:r>
            <a:endParaRPr lang="en-GB"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29714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More permutation models…</a:t>
            </a:r>
            <a:endParaRPr lang="en-GB" sz="3200" dirty="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29372299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492" y="3121804"/>
            <a:ext cx="9145017" cy="523220"/>
          </a:xfrm>
          <a:prstGeom prst="rect">
            <a:avLst/>
          </a:prstGeom>
          <a:noFill/>
        </p:spPr>
        <p:txBody>
          <a:bodyPr wrap="square" rtlCol="0">
            <a:spAutoFit/>
          </a:bodyPr>
          <a:lstStyle/>
          <a:p>
            <a:pPr algn="ctr"/>
            <a:r>
              <a:rPr lang="fr-CH" sz="2800" b="1" dirty="0">
                <a:solidFill>
                  <a:schemeClr val="tx2">
                    <a:lumMod val="75000"/>
                  </a:schemeClr>
                </a:solidFill>
                <a:latin typeface="Tw Cen MT" panose="020B0602020104020603" pitchFamily="34" charset="0"/>
              </a:rPr>
              <a:t>4. Permutation tests</a:t>
            </a:r>
            <a:endParaRPr lang="en-GB" sz="2800" b="1" dirty="0">
              <a:solidFill>
                <a:schemeClr val="tx2">
                  <a:lumMod val="75000"/>
                </a:schemeClr>
              </a:solidFill>
              <a:latin typeface="Tw Cen MT" panose="020B0602020104020603" pitchFamily="34" charset="0"/>
            </a:endParaRPr>
          </a:p>
        </p:txBody>
      </p:sp>
      <p:cxnSp>
        <p:nvCxnSpPr>
          <p:cNvPr id="6" name="Straight Connector 5"/>
          <p:cNvCxnSpPr/>
          <p:nvPr/>
        </p:nvCxnSpPr>
        <p:spPr>
          <a:xfrm>
            <a:off x="1416000" y="2924944"/>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36F5AD-2CF7-43D1-9AC1-2EA2FE52F9F9}"/>
              </a:ext>
            </a:extLst>
          </p:cNvPr>
          <p:cNvCxnSpPr/>
          <p:nvPr/>
        </p:nvCxnSpPr>
        <p:spPr>
          <a:xfrm>
            <a:off x="1416000" y="3861048"/>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B12382B-F540-426B-B8B2-5E806C501C92}"/>
              </a:ext>
            </a:extLst>
          </p:cNvPr>
          <p:cNvSpPr txBox="1"/>
          <p:nvPr/>
        </p:nvSpPr>
        <p:spPr>
          <a:xfrm>
            <a:off x="4179239" y="4153648"/>
            <a:ext cx="3833550" cy="461665"/>
          </a:xfrm>
          <a:prstGeom prst="rect">
            <a:avLst/>
          </a:prstGeom>
          <a:noFill/>
        </p:spPr>
        <p:txBody>
          <a:bodyPr wrap="none" rtlCol="0">
            <a:spAutoFit/>
          </a:bodyPr>
          <a:lstStyle/>
          <a:p>
            <a:pPr algn="ctr"/>
            <a:r>
              <a:rPr lang="en-US" sz="2400" i="1">
                <a:solidFill>
                  <a:schemeClr val="bg2">
                    <a:lumMod val="50000"/>
                  </a:schemeClr>
                </a:solidFill>
                <a:latin typeface="Tw Cen MT" panose="020B0602020104020603" pitchFamily="34" charset="0"/>
                <a:cs typeface="Calibri Light" panose="020F0302020204030204" pitchFamily="34" charset="0"/>
              </a:rPr>
              <a:t>D. Component selection in PCA</a:t>
            </a:r>
            <a:endParaRPr lang="en-CH" sz="2400" i="1" dirty="0">
              <a:solidFill>
                <a:schemeClr val="bg2">
                  <a:lumMod val="50000"/>
                </a:schemeClr>
              </a:solidFill>
              <a:latin typeface="Tw Cen MT" panose="020B0602020104020603" pitchFamily="34" charset="0"/>
              <a:cs typeface="Calibri Light" panose="020F0302020204030204" pitchFamily="34" charset="0"/>
            </a:endParaRPr>
          </a:p>
        </p:txBody>
      </p:sp>
    </p:spTree>
    <p:extLst>
      <p:ext uri="{BB962C8B-B14F-4D97-AF65-F5344CB8AC3E}">
        <p14:creationId xmlns:p14="http://schemas.microsoft.com/office/powerpoint/2010/main" val="33077240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a:latin typeface="Calibri Light" panose="020F0302020204030204" pitchFamily="34" charset="0"/>
                <a:cs typeface="Calibri Light" panose="020F0302020204030204" pitchFamily="34" charset="0"/>
              </a:rPr>
              <a:t>Permutation principles can be applied to the problem of selecting components in </a:t>
            </a:r>
            <a:r>
              <a:rPr lang="en-US" sz="1600">
                <a:solidFill>
                  <a:srgbClr val="0070C0"/>
                </a:solidFill>
                <a:latin typeface="Calibri Light" panose="020F0302020204030204" pitchFamily="34" charset="0"/>
                <a:cs typeface="Calibri Light" panose="020F0302020204030204" pitchFamily="34" charset="0"/>
              </a:rPr>
              <a:t>principal component analysis (PCA)</a:t>
            </a:r>
            <a:r>
              <a:rPr lang="en-US" sz="1600">
                <a:latin typeface="Calibri Light" panose="020F0302020204030204" pitchFamily="34" charset="0"/>
                <a:cs typeface="Calibri Light" panose="020F0302020204030204" pitchFamily="34" charset="0"/>
              </a:rPr>
              <a:t>. Typically, we will have some intercorrelated data that we wish to reduce to a number of latent components. This is achieved by performing an eigen-decomposition on the covariance or correlation matrix of the data, and inspecting the ordered eigenvalues (scree plot):</a:t>
            </a:r>
            <a:endParaRPr lang="fr-CH"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7488832"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Component selection in PCA</a:t>
            </a:r>
            <a:endParaRPr lang="en-GB" sz="3200" dirty="0">
              <a:solidFill>
                <a:schemeClr val="tx2">
                  <a:lumMod val="75000"/>
                </a:schemeClr>
              </a:solidFill>
              <a:latin typeface="Tw Cen MT" panose="020B0602020104020603" pitchFamily="34" charset="0"/>
            </a:endParaRPr>
          </a:p>
        </p:txBody>
      </p:sp>
      <p:pic>
        <p:nvPicPr>
          <p:cNvPr id="4" name="Picture 3">
            <a:extLst>
              <a:ext uri="{FF2B5EF4-FFF2-40B4-BE49-F238E27FC236}">
                <a16:creationId xmlns:a16="http://schemas.microsoft.com/office/drawing/2014/main" id="{9ED31067-4335-4167-95DA-8077F92C92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424" y="2669223"/>
            <a:ext cx="3888432" cy="3636330"/>
          </a:xfrm>
          <a:prstGeom prst="rect">
            <a:avLst/>
          </a:prstGeom>
        </p:spPr>
      </p:pic>
      <p:pic>
        <p:nvPicPr>
          <p:cNvPr id="6" name="Picture 5">
            <a:extLst>
              <a:ext uri="{FF2B5EF4-FFF2-40B4-BE49-F238E27FC236}">
                <a16:creationId xmlns:a16="http://schemas.microsoft.com/office/drawing/2014/main" id="{57E41D35-35E9-4E64-98A6-1BF05807C8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6040" y="2996952"/>
            <a:ext cx="4659273" cy="3636330"/>
          </a:xfrm>
          <a:prstGeom prst="rect">
            <a:avLst/>
          </a:prstGeom>
        </p:spPr>
      </p:pic>
      <p:sp>
        <p:nvSpPr>
          <p:cNvPr id="8" name="TextBox 7">
            <a:extLst>
              <a:ext uri="{FF2B5EF4-FFF2-40B4-BE49-F238E27FC236}">
                <a16:creationId xmlns:a16="http://schemas.microsoft.com/office/drawing/2014/main" id="{0554292B-013C-4AA1-B53F-4F11FF9D5C17}"/>
              </a:ext>
            </a:extLst>
          </p:cNvPr>
          <p:cNvSpPr txBox="1"/>
          <p:nvPr/>
        </p:nvSpPr>
        <p:spPr>
          <a:xfrm>
            <a:off x="1049700" y="6205708"/>
            <a:ext cx="3611887" cy="307777"/>
          </a:xfrm>
          <a:prstGeom prst="rect">
            <a:avLst/>
          </a:prstGeom>
          <a:noFill/>
        </p:spPr>
        <p:txBody>
          <a:bodyPr wrap="none" rtlCol="0">
            <a:spAutoFit/>
          </a:bodyPr>
          <a:lstStyle/>
          <a:p>
            <a:pPr algn="ctr"/>
            <a:r>
              <a:rPr lang="en-US" sz="1400" dirty="0">
                <a:latin typeface="Calibri Light" panose="020F0302020204030204" pitchFamily="34" charset="0"/>
                <a:cs typeface="Calibri Light" panose="020F0302020204030204" pitchFamily="34" charset="0"/>
              </a:rPr>
              <a:t>Correlation matrix of a 40 × 20 random data set</a:t>
            </a:r>
            <a:endParaRPr lang="en-CH" sz="1400" dirty="0">
              <a:latin typeface="Calibri Light" panose="020F0302020204030204" pitchFamily="34" charset="0"/>
              <a:cs typeface="Calibri Light" panose="020F0302020204030204" pitchFamily="34" charset="0"/>
            </a:endParaRPr>
          </a:p>
        </p:txBody>
      </p:sp>
      <p:cxnSp>
        <p:nvCxnSpPr>
          <p:cNvPr id="11" name="Straight Arrow Connector 10">
            <a:extLst>
              <a:ext uri="{FF2B5EF4-FFF2-40B4-BE49-F238E27FC236}">
                <a16:creationId xmlns:a16="http://schemas.microsoft.com/office/drawing/2014/main" id="{33AFFE1A-EA1B-45AD-8AB2-74AFD0B2F9EB}"/>
              </a:ext>
            </a:extLst>
          </p:cNvPr>
          <p:cNvCxnSpPr>
            <a:cxnSpLocks/>
          </p:cNvCxnSpPr>
          <p:nvPr/>
        </p:nvCxnSpPr>
        <p:spPr>
          <a:xfrm>
            <a:off x="5138649" y="4437112"/>
            <a:ext cx="1173375"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11E69A7-5F52-43D6-9019-758253BE04E6}"/>
              </a:ext>
            </a:extLst>
          </p:cNvPr>
          <p:cNvSpPr txBox="1"/>
          <p:nvPr/>
        </p:nvSpPr>
        <p:spPr>
          <a:xfrm>
            <a:off x="4936896" y="3922385"/>
            <a:ext cx="1454244" cy="276999"/>
          </a:xfrm>
          <a:prstGeom prst="rect">
            <a:avLst/>
          </a:prstGeom>
          <a:noFill/>
        </p:spPr>
        <p:txBody>
          <a:bodyPr wrap="none" rtlCol="0">
            <a:spAutoFit/>
          </a:bodyPr>
          <a:lstStyle/>
          <a:p>
            <a:pPr algn="ctr"/>
            <a:r>
              <a:rPr lang="en-US" sz="1200">
                <a:latin typeface="Calibri Light" panose="020F0302020204030204" pitchFamily="34" charset="0"/>
                <a:cs typeface="Calibri Light" panose="020F0302020204030204" pitchFamily="34" charset="0"/>
              </a:rPr>
              <a:t>Eigendecomposition</a:t>
            </a:r>
            <a:endParaRPr lang="en-CH" sz="12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509672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4752528" cy="4925144"/>
          </a:xfrm>
        </p:spPr>
        <p:txBody>
          <a:bodyPr>
            <a:normAutofit/>
          </a:bodyPr>
          <a:lstStyle/>
          <a:p>
            <a:r>
              <a:rPr lang="en-US" sz="1600">
                <a:latin typeface="Calibri Light" panose="020F0302020204030204" pitchFamily="34" charset="0"/>
                <a:cs typeface="Calibri Light" panose="020F0302020204030204" pitchFamily="34" charset="0"/>
              </a:rPr>
              <a:t>Two popular rules for retaining components are Cattell's scree test and Kaiser's rule:</a:t>
            </a:r>
          </a:p>
          <a:p>
            <a:endParaRPr lang="en-US" sz="1600">
              <a:latin typeface="Calibri Light" panose="020F0302020204030204" pitchFamily="34" charset="0"/>
              <a:cs typeface="Calibri Light" panose="020F0302020204030204" pitchFamily="34" charset="0"/>
            </a:endParaRPr>
          </a:p>
          <a:p>
            <a:pPr lvl="1"/>
            <a:r>
              <a:rPr lang="en-US" sz="1400">
                <a:solidFill>
                  <a:srgbClr val="0070C0"/>
                </a:solidFill>
                <a:latin typeface="Calibri Light" panose="020F0302020204030204" pitchFamily="34" charset="0"/>
                <a:cs typeface="Calibri Light" panose="020F0302020204030204" pitchFamily="34" charset="0"/>
              </a:rPr>
              <a:t>Scree test</a:t>
            </a:r>
            <a:r>
              <a:rPr lang="en-US" sz="1400">
                <a:latin typeface="Calibri Light" panose="020F0302020204030204" pitchFamily="34" charset="0"/>
                <a:cs typeface="Calibri Light" panose="020F0302020204030204" pitchFamily="34" charset="0"/>
              </a:rPr>
              <a:t>: look for an elbow in the scree plot and select to retain components above the elbow</a:t>
            </a:r>
          </a:p>
          <a:p>
            <a:pPr lvl="1"/>
            <a:r>
              <a:rPr lang="en-US" sz="1400">
                <a:solidFill>
                  <a:srgbClr val="0070C0"/>
                </a:solidFill>
                <a:latin typeface="Calibri Light" panose="020F0302020204030204" pitchFamily="34" charset="0"/>
                <a:cs typeface="Calibri Light" panose="020F0302020204030204" pitchFamily="34" charset="0"/>
              </a:rPr>
              <a:t>Kaiser's rule</a:t>
            </a:r>
            <a:r>
              <a:rPr lang="en-US" sz="1400">
                <a:latin typeface="Calibri Light" panose="020F0302020204030204" pitchFamily="34" charset="0"/>
                <a:cs typeface="Calibri Light" panose="020F0302020204030204" pitchFamily="34" charset="0"/>
              </a:rPr>
              <a:t>: Retain all components with an eigenvalue greater than 1</a:t>
            </a:r>
          </a:p>
          <a:p>
            <a:pPr marL="0" indent="0">
              <a:buNone/>
            </a:pPr>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For completely uncorrelated data, all components should have an eigenvalue of roughly 1. Values larger than 1 point to potentially meaningful correlation.</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However, in small data sets eigenvalues larger than 1 are frequently observed, even when the data are completely random. This is a </a:t>
            </a:r>
            <a:r>
              <a:rPr lang="en-US" sz="1600">
                <a:solidFill>
                  <a:srgbClr val="0070C0"/>
                </a:solidFill>
                <a:latin typeface="Calibri Light" panose="020F0302020204030204" pitchFamily="34" charset="0"/>
                <a:cs typeface="Calibri Light" panose="020F0302020204030204" pitchFamily="34" charset="0"/>
              </a:rPr>
              <a:t>finite sample bias</a:t>
            </a:r>
            <a:r>
              <a:rPr lang="en-US" sz="1600">
                <a:latin typeface="Calibri Light" panose="020F0302020204030204" pitchFamily="34" charset="0"/>
                <a:cs typeface="Calibri Light" panose="020F0302020204030204" pitchFamily="34" charset="0"/>
              </a:rPr>
              <a:t> that needs to be taken into account when applying Kaiser's rule</a:t>
            </a: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7488832"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Component selection in PCA</a:t>
            </a:r>
            <a:endParaRPr lang="en-GB" sz="3200" dirty="0">
              <a:solidFill>
                <a:schemeClr val="tx2">
                  <a:lumMod val="75000"/>
                </a:schemeClr>
              </a:solidFill>
              <a:latin typeface="Tw Cen MT" panose="020B0602020104020603" pitchFamily="34" charset="0"/>
            </a:endParaRPr>
          </a:p>
        </p:txBody>
      </p:sp>
      <p:pic>
        <p:nvPicPr>
          <p:cNvPr id="6" name="Picture 5">
            <a:extLst>
              <a:ext uri="{FF2B5EF4-FFF2-40B4-BE49-F238E27FC236}">
                <a16:creationId xmlns:a16="http://schemas.microsoft.com/office/drawing/2014/main" id="{57E41D35-35E9-4E64-98A6-1BF05807C8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508" y="1628800"/>
            <a:ext cx="5397384" cy="4212389"/>
          </a:xfrm>
          <a:prstGeom prst="rect">
            <a:avLst/>
          </a:prstGeom>
        </p:spPr>
      </p:pic>
      <p:cxnSp>
        <p:nvCxnSpPr>
          <p:cNvPr id="5" name="Straight Arrow Connector 4">
            <a:extLst>
              <a:ext uri="{FF2B5EF4-FFF2-40B4-BE49-F238E27FC236}">
                <a16:creationId xmlns:a16="http://schemas.microsoft.com/office/drawing/2014/main" id="{B6377BF7-5175-452D-9420-E54A29101DD2}"/>
              </a:ext>
            </a:extLst>
          </p:cNvPr>
          <p:cNvCxnSpPr>
            <a:cxnSpLocks/>
          </p:cNvCxnSpPr>
          <p:nvPr/>
        </p:nvCxnSpPr>
        <p:spPr>
          <a:xfrm flipH="1">
            <a:off x="9120336" y="2852936"/>
            <a:ext cx="792088" cy="86409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8743ECB-9CC6-4166-B738-2318CF59F58C}"/>
              </a:ext>
            </a:extLst>
          </p:cNvPr>
          <p:cNvSpPr txBox="1"/>
          <p:nvPr/>
        </p:nvSpPr>
        <p:spPr>
          <a:xfrm>
            <a:off x="9917480" y="2575937"/>
            <a:ext cx="655949" cy="276999"/>
          </a:xfrm>
          <a:prstGeom prst="rect">
            <a:avLst/>
          </a:prstGeom>
          <a:noFill/>
          <a:ln>
            <a:noFill/>
          </a:ln>
        </p:spPr>
        <p:txBody>
          <a:bodyPr wrap="none" rtlCol="0">
            <a:spAutoFit/>
          </a:bodyPr>
          <a:lstStyle/>
          <a:p>
            <a:pPr algn="ctr"/>
            <a:r>
              <a:rPr lang="en-US" sz="1200">
                <a:solidFill>
                  <a:srgbClr val="7030A0"/>
                </a:solidFill>
                <a:latin typeface="Calibri Light" panose="020F0302020204030204" pitchFamily="34" charset="0"/>
                <a:cs typeface="Calibri Light" panose="020F0302020204030204" pitchFamily="34" charset="0"/>
              </a:rPr>
              <a:t>Elbow?</a:t>
            </a:r>
            <a:endParaRPr lang="en-CH" sz="1200">
              <a:solidFill>
                <a:srgbClr val="7030A0"/>
              </a:solidFill>
              <a:latin typeface="Calibri Light" panose="020F03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FA5E4CF4-7579-47E4-B811-B174D8CBA113}"/>
              </a:ext>
            </a:extLst>
          </p:cNvPr>
          <p:cNvSpPr txBox="1"/>
          <p:nvPr/>
        </p:nvSpPr>
        <p:spPr>
          <a:xfrm>
            <a:off x="7330351" y="4005064"/>
            <a:ext cx="1285929" cy="461665"/>
          </a:xfrm>
          <a:prstGeom prst="rect">
            <a:avLst/>
          </a:prstGeom>
          <a:noFill/>
          <a:ln>
            <a:noFill/>
          </a:ln>
        </p:spPr>
        <p:txBody>
          <a:bodyPr wrap="none" rtlCol="0">
            <a:spAutoFit/>
          </a:bodyPr>
          <a:lstStyle/>
          <a:p>
            <a:r>
              <a:rPr lang="en-US" sz="1200">
                <a:solidFill>
                  <a:srgbClr val="C00000"/>
                </a:solidFill>
                <a:latin typeface="Calibri Light" panose="020F0302020204030204" pitchFamily="34" charset="0"/>
                <a:cs typeface="Calibri Light" panose="020F0302020204030204" pitchFamily="34" charset="0"/>
              </a:rPr>
              <a:t>Kaiser's rule</a:t>
            </a:r>
          </a:p>
          <a:p>
            <a:r>
              <a:rPr lang="en-US" sz="1200">
                <a:solidFill>
                  <a:srgbClr val="C00000"/>
                </a:solidFill>
                <a:latin typeface="Calibri Light" panose="020F0302020204030204" pitchFamily="34" charset="0"/>
                <a:cs typeface="Calibri Light" panose="020F0302020204030204" pitchFamily="34" charset="0"/>
              </a:rPr>
              <a:t>8 components &gt; 1</a:t>
            </a:r>
            <a:endParaRPr lang="en-CH" sz="1200">
              <a:solidFill>
                <a:srgbClr val="C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079341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7488832"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Component selection in PCA</a:t>
            </a:r>
            <a:endParaRPr lang="en-GB" sz="3200" dirty="0">
              <a:solidFill>
                <a:schemeClr val="tx2">
                  <a:lumMod val="75000"/>
                </a:schemeClr>
              </a:solidFill>
              <a:latin typeface="Tw Cen MT" panose="020B0602020104020603" pitchFamily="34" charset="0"/>
            </a:endParaRPr>
          </a:p>
        </p:txBody>
      </p:sp>
      <p:pic>
        <p:nvPicPr>
          <p:cNvPr id="8" name="Picture 7">
            <a:extLst>
              <a:ext uri="{FF2B5EF4-FFF2-40B4-BE49-F238E27FC236}">
                <a16:creationId xmlns:a16="http://schemas.microsoft.com/office/drawing/2014/main" id="{4F15BABB-D8C5-49E8-2487-D76EC394E1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3632" y="1484784"/>
            <a:ext cx="6048672" cy="5309680"/>
          </a:xfrm>
          <a:prstGeom prst="rect">
            <a:avLst/>
          </a:prstGeom>
        </p:spPr>
      </p:pic>
      <p:sp>
        <p:nvSpPr>
          <p:cNvPr id="10" name="TextBox 9">
            <a:extLst>
              <a:ext uri="{FF2B5EF4-FFF2-40B4-BE49-F238E27FC236}">
                <a16:creationId xmlns:a16="http://schemas.microsoft.com/office/drawing/2014/main" id="{D03E6220-F5B1-F5FE-5EC7-AD82F469B38E}"/>
              </a:ext>
            </a:extLst>
          </p:cNvPr>
          <p:cNvSpPr txBox="1"/>
          <p:nvPr/>
        </p:nvSpPr>
        <p:spPr>
          <a:xfrm>
            <a:off x="6816080" y="1772816"/>
            <a:ext cx="1775061" cy="830997"/>
          </a:xfrm>
          <a:prstGeom prst="rect">
            <a:avLst/>
          </a:prstGeom>
          <a:noFill/>
        </p:spPr>
        <p:txBody>
          <a:bodyPr wrap="square" rtlCol="0">
            <a:spAutoFit/>
          </a:bodyPr>
          <a:lstStyle/>
          <a:p>
            <a:pPr algn="r"/>
            <a:r>
              <a:rPr lang="en-US" sz="1200" dirty="0">
                <a:latin typeface="Calibri Light" panose="020F0302020204030204" pitchFamily="34" charset="0"/>
                <a:cs typeface="Calibri Light" panose="020F0302020204030204" pitchFamily="34" charset="0"/>
              </a:rPr>
              <a:t>Distribution of random eigenvalues for</a:t>
            </a:r>
          </a:p>
          <a:p>
            <a:pPr algn="r"/>
            <a:r>
              <a:rPr lang="en-US" sz="1200" dirty="0">
                <a:latin typeface="Calibri Light" panose="020F0302020204030204" pitchFamily="34" charset="0"/>
                <a:cs typeface="Calibri Light" panose="020F0302020204030204" pitchFamily="34" charset="0"/>
              </a:rPr>
              <a:t>1000 data sets of dimension 40 × 20</a:t>
            </a:r>
            <a:endParaRPr lang="en-CH" sz="1200" dirty="0">
              <a:latin typeface="Calibri Light" panose="020F0302020204030204" pitchFamily="34" charset="0"/>
              <a:cs typeface="Calibri Light" panose="020F0302020204030204" pitchFamily="34" charset="0"/>
            </a:endParaRPr>
          </a:p>
        </p:txBody>
      </p:sp>
      <p:cxnSp>
        <p:nvCxnSpPr>
          <p:cNvPr id="11" name="Straight Connector 10">
            <a:extLst>
              <a:ext uri="{FF2B5EF4-FFF2-40B4-BE49-F238E27FC236}">
                <a16:creationId xmlns:a16="http://schemas.microsoft.com/office/drawing/2014/main" id="{567F6FF8-15C4-C5A6-E30E-F1B5C1B0004F}"/>
              </a:ext>
            </a:extLst>
          </p:cNvPr>
          <p:cNvCxnSpPr/>
          <p:nvPr/>
        </p:nvCxnSpPr>
        <p:spPr>
          <a:xfrm>
            <a:off x="6744072" y="1916832"/>
            <a:ext cx="288032"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5429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dirty="0">
                <a:latin typeface="Calibri Light" panose="020F0302020204030204" pitchFamily="34" charset="0"/>
                <a:cs typeface="Calibri Light" panose="020F0302020204030204" pitchFamily="34" charset="0"/>
              </a:rPr>
              <a:t>Finite sample bias on principal components motivated </a:t>
            </a:r>
            <a:r>
              <a:rPr lang="en-US" sz="1600" dirty="0">
                <a:solidFill>
                  <a:srgbClr val="0070C0"/>
                </a:solidFill>
                <a:latin typeface="Calibri Light" panose="020F0302020204030204" pitchFamily="34" charset="0"/>
                <a:cs typeface="Calibri Light" panose="020F0302020204030204" pitchFamily="34" charset="0"/>
              </a:rPr>
              <a:t>Horn's (1965) parallel analysis</a:t>
            </a:r>
            <a:r>
              <a:rPr lang="en-US" sz="1600" dirty="0">
                <a:latin typeface="Calibri Light" panose="020F0302020204030204" pitchFamily="34" charset="0"/>
                <a:cs typeface="Calibri Light" panose="020F0302020204030204" pitchFamily="34" charset="0"/>
              </a:rPr>
              <a:t> criterion for component </a:t>
            </a:r>
            <a:r>
              <a:rPr lang="en-US" sz="1600" dirty="0" err="1">
                <a:latin typeface="Calibri Light" panose="020F0302020204030204" pitchFamily="34" charset="0"/>
                <a:cs typeface="Calibri Light" panose="020F0302020204030204" pitchFamily="34" charset="0"/>
              </a:rPr>
              <a:t>selectio</a:t>
            </a:r>
            <a:r>
              <a:rPr lang="en-US" sz="1600" dirty="0">
                <a:latin typeface="Calibri Light" panose="020F0302020204030204" pitchFamily="34" charset="0"/>
                <a:cs typeface="Calibri Light" panose="020F0302020204030204" pitchFamily="34" charset="0"/>
              </a:rPr>
              <a:t>, which proceeds as follows:</a:t>
            </a:r>
          </a:p>
          <a:p>
            <a:endParaRPr lang="en-US" sz="1600" dirty="0">
              <a:latin typeface="Calibri Light" panose="020F0302020204030204" pitchFamily="34" charset="0"/>
              <a:cs typeface="Calibri Light" panose="020F0302020204030204" pitchFamily="34" charset="0"/>
            </a:endParaRPr>
          </a:p>
          <a:p>
            <a:pPr lvl="1"/>
            <a:r>
              <a:rPr lang="en-US" sz="1400" dirty="0">
                <a:latin typeface="Calibri Light" panose="020F0302020204030204" pitchFamily="34" charset="0"/>
                <a:cs typeface="Calibri Light" panose="020F0302020204030204" pitchFamily="34" charset="0"/>
              </a:rPr>
              <a:t>Generate </a:t>
            </a:r>
            <a:r>
              <a:rPr lang="en-US" sz="1400" i="1" dirty="0">
                <a:latin typeface="Calibri Light" panose="020F0302020204030204" pitchFamily="34" charset="0"/>
                <a:cs typeface="Calibri Light" panose="020F0302020204030204" pitchFamily="34" charset="0"/>
              </a:rPr>
              <a:t>S </a:t>
            </a:r>
            <a:r>
              <a:rPr lang="en-US" sz="1400" dirty="0">
                <a:latin typeface="Calibri Light" panose="020F0302020204030204" pitchFamily="34" charset="0"/>
                <a:cs typeface="Calibri Light" panose="020F0302020204030204" pitchFamily="34" charset="0"/>
              </a:rPr>
              <a:t>data sets with the same dimension as the original data (</a:t>
            </a:r>
            <a:r>
              <a:rPr lang="en-US" sz="1400" i="1" dirty="0">
                <a:latin typeface="Calibri Light" panose="020F0302020204030204" pitchFamily="34" charset="0"/>
                <a:cs typeface="Calibri Light" panose="020F0302020204030204" pitchFamily="34" charset="0"/>
              </a:rPr>
              <a:t>N</a:t>
            </a:r>
            <a:r>
              <a:rPr lang="en-US" sz="1400" dirty="0">
                <a:latin typeface="Calibri Light" panose="020F0302020204030204" pitchFamily="34" charset="0"/>
                <a:cs typeface="Calibri Light" panose="020F0302020204030204" pitchFamily="34" charset="0"/>
              </a:rPr>
              <a:t> × </a:t>
            </a:r>
            <a:r>
              <a:rPr lang="en-US" sz="1400" i="1" dirty="0">
                <a:latin typeface="Calibri Light" panose="020F0302020204030204" pitchFamily="34" charset="0"/>
                <a:cs typeface="Calibri Light" panose="020F0302020204030204" pitchFamily="34" charset="0"/>
              </a:rPr>
              <a:t>P</a:t>
            </a:r>
            <a:r>
              <a:rPr lang="en-US" sz="1400" dirty="0">
                <a:latin typeface="Calibri Light" panose="020F0302020204030204" pitchFamily="34" charset="0"/>
                <a:cs typeface="Calibri Light" panose="020F0302020204030204" pitchFamily="34" charset="0"/>
              </a:rPr>
              <a:t>), where each variable is either </a:t>
            </a:r>
            <a:r>
              <a:rPr lang="en-US" sz="1400" b="1" dirty="0">
                <a:latin typeface="Calibri Light" panose="020F0302020204030204" pitchFamily="34" charset="0"/>
                <a:cs typeface="Calibri Light" panose="020F0302020204030204" pitchFamily="34" charset="0"/>
              </a:rPr>
              <a:t>(a) </a:t>
            </a:r>
            <a:r>
              <a:rPr lang="en-US" sz="1400" dirty="0">
                <a:latin typeface="Calibri Light" panose="020F0302020204030204" pitchFamily="34" charset="0"/>
                <a:cs typeface="Calibri Light" panose="020F0302020204030204" pitchFamily="34" charset="0"/>
              </a:rPr>
              <a:t>randomly sampled numbers or </a:t>
            </a:r>
            <a:r>
              <a:rPr lang="en-US" sz="1400" b="1" dirty="0">
                <a:latin typeface="Calibri Light" panose="020F0302020204030204" pitchFamily="34" charset="0"/>
                <a:cs typeface="Calibri Light" panose="020F0302020204030204" pitchFamily="34" charset="0"/>
              </a:rPr>
              <a:t>(b) </a:t>
            </a:r>
            <a:r>
              <a:rPr lang="en-US" sz="1400" dirty="0">
                <a:latin typeface="Calibri Light" panose="020F0302020204030204" pitchFamily="34" charset="0"/>
                <a:cs typeface="Calibri Light" panose="020F0302020204030204" pitchFamily="34" charset="0"/>
              </a:rPr>
              <a:t>a random permutation of values from the </a:t>
            </a:r>
            <a:r>
              <a:rPr lang="en-US" sz="1400">
                <a:latin typeface="Calibri Light" panose="020F0302020204030204" pitchFamily="34" charset="0"/>
                <a:cs typeface="Calibri Light" panose="020F0302020204030204" pitchFamily="34" charset="0"/>
              </a:rPr>
              <a:t>original variable</a:t>
            </a:r>
            <a:endParaRPr lang="en-US" sz="1400" dirty="0">
              <a:latin typeface="Calibri Light" panose="020F0302020204030204" pitchFamily="34" charset="0"/>
              <a:cs typeface="Calibri Light" panose="020F0302020204030204" pitchFamily="34" charset="0"/>
            </a:endParaRPr>
          </a:p>
          <a:p>
            <a:pPr lvl="1"/>
            <a:r>
              <a:rPr lang="en-US" sz="1400" dirty="0">
                <a:latin typeface="Calibri Light" panose="020F0302020204030204" pitchFamily="34" charset="0"/>
                <a:cs typeface="Calibri Light" panose="020F0302020204030204" pitchFamily="34" charset="0"/>
              </a:rPr>
              <a:t>For each data set, perform </a:t>
            </a:r>
            <a:r>
              <a:rPr lang="en-US" sz="1400">
                <a:latin typeface="Calibri Light" panose="020F0302020204030204" pitchFamily="34" charset="0"/>
                <a:cs typeface="Calibri Light" panose="020F0302020204030204" pitchFamily="34" charset="0"/>
              </a:rPr>
              <a:t>the eigen-decomposition </a:t>
            </a:r>
            <a:r>
              <a:rPr lang="en-US" sz="1400" dirty="0">
                <a:latin typeface="Calibri Light" panose="020F0302020204030204" pitchFamily="34" charset="0"/>
                <a:cs typeface="Calibri Light" panose="020F0302020204030204" pitchFamily="34" charset="0"/>
              </a:rPr>
              <a:t>and keep the ordered eigenvalues (</a:t>
            </a:r>
            <a:r>
              <a:rPr lang="en-US" sz="1400" i="1" dirty="0">
                <a:latin typeface="Calibri Light" panose="020F0302020204030204" pitchFamily="34" charset="0"/>
                <a:cs typeface="Calibri Light" panose="020F0302020204030204" pitchFamily="34" charset="0"/>
              </a:rPr>
              <a:t>S</a:t>
            </a:r>
            <a:r>
              <a:rPr lang="en-US" sz="1400" dirty="0">
                <a:latin typeface="Calibri Light" panose="020F0302020204030204" pitchFamily="34" charset="0"/>
                <a:cs typeface="Calibri Light" panose="020F0302020204030204" pitchFamily="34" charset="0"/>
              </a:rPr>
              <a:t> × </a:t>
            </a:r>
            <a:r>
              <a:rPr lang="en-US" sz="1400" i="1" dirty="0">
                <a:latin typeface="Calibri Light" panose="020F0302020204030204" pitchFamily="34" charset="0"/>
                <a:cs typeface="Calibri Light" panose="020F0302020204030204" pitchFamily="34" charset="0"/>
              </a:rPr>
              <a:t>P</a:t>
            </a:r>
            <a:r>
              <a:rPr lang="en-US" sz="1400" dirty="0">
                <a:latin typeface="Calibri Light" panose="020F0302020204030204" pitchFamily="34" charset="0"/>
                <a:cs typeface="Calibri Light" panose="020F0302020204030204" pitchFamily="34" charset="0"/>
              </a:rPr>
              <a:t> matrix)</a:t>
            </a:r>
          </a:p>
          <a:p>
            <a:pPr lvl="1"/>
            <a:r>
              <a:rPr lang="en-US" sz="1400" dirty="0">
                <a:latin typeface="Calibri Light" panose="020F0302020204030204" pitchFamily="34" charset="0"/>
                <a:cs typeface="Calibri Light" panose="020F0302020204030204" pitchFamily="34" charset="0"/>
              </a:rPr>
              <a:t>For each order of eigenvalue, calculate the desired quantiles across the </a:t>
            </a:r>
            <a:r>
              <a:rPr lang="en-US" sz="1400" i="1" dirty="0">
                <a:latin typeface="Calibri Light" panose="020F0302020204030204" pitchFamily="34" charset="0"/>
                <a:cs typeface="Calibri Light" panose="020F0302020204030204" pitchFamily="34" charset="0"/>
              </a:rPr>
              <a:t>S</a:t>
            </a:r>
            <a:r>
              <a:rPr lang="en-US" sz="1400" dirty="0">
                <a:latin typeface="Calibri Light" panose="020F0302020204030204" pitchFamily="34" charset="0"/>
                <a:cs typeface="Calibri Light" panose="020F0302020204030204" pitchFamily="34" charset="0"/>
              </a:rPr>
              <a:t> values (e.g., 0.05, 0.50, 0.95), to be used as cutoffs.</a:t>
            </a:r>
          </a:p>
          <a:p>
            <a:pPr lvl="1"/>
            <a:r>
              <a:rPr lang="en-US" sz="1400" dirty="0">
                <a:latin typeface="Calibri Light" panose="020F0302020204030204" pitchFamily="34" charset="0"/>
                <a:cs typeface="Calibri Light" panose="020F0302020204030204" pitchFamily="34" charset="0"/>
              </a:rPr>
              <a:t>Retain principal components in the original data set only when their </a:t>
            </a:r>
            <a:r>
              <a:rPr lang="en-US" sz="1400" dirty="0">
                <a:solidFill>
                  <a:srgbClr val="0070C0"/>
                </a:solidFill>
                <a:latin typeface="Calibri Light" panose="020F0302020204030204" pitchFamily="34" charset="0"/>
                <a:cs typeface="Calibri Light" panose="020F0302020204030204" pitchFamily="34" charset="0"/>
              </a:rPr>
              <a:t>eigenvalue exceeds the cutoff quantile</a:t>
            </a:r>
            <a:r>
              <a:rPr lang="en-US" sz="1400" dirty="0">
                <a:latin typeface="Calibri Light" panose="020F0302020204030204" pitchFamily="34" charset="0"/>
                <a:cs typeface="Calibri Light" panose="020F0302020204030204" pitchFamily="34" charset="0"/>
              </a:rPr>
              <a:t> for </a:t>
            </a:r>
            <a:r>
              <a:rPr lang="en-US" sz="1400">
                <a:latin typeface="Calibri Light" panose="020F0302020204030204" pitchFamily="34" charset="0"/>
                <a:cs typeface="Calibri Light" panose="020F0302020204030204" pitchFamily="34" charset="0"/>
              </a:rPr>
              <a:t>that order in the random/permuted data</a:t>
            </a:r>
            <a:endParaRPr lang="en-US" sz="1400" dirty="0">
              <a:latin typeface="Calibri Light" panose="020F0302020204030204" pitchFamily="34" charset="0"/>
              <a:cs typeface="Calibri Light" panose="020F0302020204030204" pitchFamily="34" charset="0"/>
            </a:endParaRPr>
          </a:p>
          <a:p>
            <a:pPr lvl="1"/>
            <a:endParaRPr lang="en-US" sz="1600" dirty="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The traditional cutoff is the mean or the 50% quantile (median), but one could also use the 95% quantile for an inferential test. Doing so makes PA a </a:t>
            </a:r>
            <a:r>
              <a:rPr lang="en-US" sz="1600">
                <a:solidFill>
                  <a:srgbClr val="0070C0"/>
                </a:solidFill>
                <a:latin typeface="Calibri Light" panose="020F0302020204030204" pitchFamily="34" charset="0"/>
                <a:cs typeface="Calibri Light" panose="020F0302020204030204" pitchFamily="34" charset="0"/>
              </a:rPr>
              <a:t>permutation test for principal component </a:t>
            </a:r>
            <a:r>
              <a:rPr lang="en-US" sz="1600">
                <a:latin typeface="Calibri Light" panose="020F0302020204030204" pitchFamily="34" charset="0"/>
                <a:cs typeface="Calibri Light" panose="020F0302020204030204" pitchFamily="34" charset="0"/>
              </a:rPr>
              <a:t>importance. In the example, none of the components exceed the 95% cutoff!</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Whether the data in PA were sampled randomly or permuted from the original data does </a:t>
            </a:r>
            <a:r>
              <a:rPr lang="en-US" sz="1600">
                <a:latin typeface="Calibri Light" panose="020F0302020204030204" pitchFamily="34" charset="0"/>
                <a:cs typeface="Calibri Light" panose="020F0302020204030204" pitchFamily="34" charset="0"/>
              </a:rPr>
              <a:t>not make </a:t>
            </a:r>
            <a:r>
              <a:rPr lang="en-US" sz="1600" dirty="0">
                <a:latin typeface="Calibri Light" panose="020F0302020204030204" pitchFamily="34" charset="0"/>
                <a:cs typeface="Calibri Light" panose="020F0302020204030204" pitchFamily="34" charset="0"/>
              </a:rPr>
              <a:t>much </a:t>
            </a:r>
            <a:r>
              <a:rPr lang="en-US" sz="1600">
                <a:latin typeface="Calibri Light" panose="020F0302020204030204" pitchFamily="34" charset="0"/>
                <a:cs typeface="Calibri Light" panose="020F0302020204030204" pitchFamily="34" charset="0"/>
              </a:rPr>
              <a:t>difference! In R, parallel analysis is implemented in the </a:t>
            </a:r>
            <a:r>
              <a:rPr lang="en-US" sz="1600">
                <a:latin typeface="Courier New" panose="02070309020205020404" pitchFamily="49" charset="0"/>
                <a:cs typeface="Courier New" panose="02070309020205020404" pitchFamily="49" charset="0"/>
              </a:rPr>
              <a:t>paran</a:t>
            </a:r>
            <a:r>
              <a:rPr lang="en-US" sz="1600">
                <a:latin typeface="Calibri Light" panose="020F0302020204030204" pitchFamily="34" charset="0"/>
                <a:cs typeface="Calibri Light" panose="020F0302020204030204" pitchFamily="34" charset="0"/>
              </a:rPr>
              <a:t> package.</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7488832"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Horn's parallel analysis</a:t>
            </a:r>
            <a:endParaRPr lang="en-GB" sz="3200" dirty="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436181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492" y="3121804"/>
            <a:ext cx="9145017" cy="523220"/>
          </a:xfrm>
          <a:prstGeom prst="rect">
            <a:avLst/>
          </a:prstGeom>
          <a:noFill/>
        </p:spPr>
        <p:txBody>
          <a:bodyPr wrap="square" rtlCol="0">
            <a:spAutoFit/>
          </a:bodyPr>
          <a:lstStyle/>
          <a:p>
            <a:pPr algn="ctr"/>
            <a:r>
              <a:rPr lang="fr-CH" sz="2800" b="1" dirty="0">
                <a:solidFill>
                  <a:schemeClr val="tx2">
                    <a:lumMod val="75000"/>
                  </a:schemeClr>
                </a:solidFill>
                <a:latin typeface="Tw Cen MT" panose="020B0602020104020603" pitchFamily="34" charset="0"/>
              </a:rPr>
              <a:t>5. Bootstrap tests</a:t>
            </a:r>
            <a:endParaRPr lang="en-GB" sz="2800" b="1" dirty="0">
              <a:solidFill>
                <a:schemeClr val="tx2">
                  <a:lumMod val="75000"/>
                </a:schemeClr>
              </a:solidFill>
              <a:latin typeface="Tw Cen MT" panose="020B0602020104020603" pitchFamily="34" charset="0"/>
            </a:endParaRPr>
          </a:p>
        </p:txBody>
      </p:sp>
      <p:cxnSp>
        <p:nvCxnSpPr>
          <p:cNvPr id="6" name="Straight Connector 5"/>
          <p:cNvCxnSpPr/>
          <p:nvPr/>
        </p:nvCxnSpPr>
        <p:spPr>
          <a:xfrm>
            <a:off x="1416000" y="2924944"/>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36F5AD-2CF7-43D1-9AC1-2EA2FE52F9F9}"/>
              </a:ext>
            </a:extLst>
          </p:cNvPr>
          <p:cNvCxnSpPr/>
          <p:nvPr/>
        </p:nvCxnSpPr>
        <p:spPr>
          <a:xfrm>
            <a:off x="1416000" y="3861048"/>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62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3" y="1600200"/>
            <a:ext cx="9505056" cy="4925144"/>
          </a:xfrm>
        </p:spPr>
        <p:txBody>
          <a:bodyPr>
            <a:normAutofit/>
          </a:bodyPr>
          <a:lstStyle/>
          <a:p>
            <a:r>
              <a:rPr lang="en-US" sz="1800">
                <a:latin typeface="Calibri Light" panose="020F0302020204030204" pitchFamily="34" charset="0"/>
                <a:cs typeface="Calibri Light" panose="020F0302020204030204" pitchFamily="34" charset="0"/>
              </a:rPr>
              <a:t>Patients come in who are suspected of risking an myocardial infarction. An ECG is taken and compared to historical records of </a:t>
            </a:r>
            <a:r>
              <a:rPr lang="en-US" sz="1800">
                <a:solidFill>
                  <a:srgbClr val="0070C0"/>
                </a:solidFill>
                <a:latin typeface="Calibri Light" panose="020F0302020204030204" pitchFamily="34" charset="0"/>
                <a:cs typeface="Calibri Light" panose="020F0302020204030204" pitchFamily="34" charset="0"/>
              </a:rPr>
              <a:t>known cases</a:t>
            </a:r>
            <a:r>
              <a:rPr lang="en-US" sz="1800">
                <a:latin typeface="Calibri Light" panose="020F0302020204030204" pitchFamily="34" charset="0"/>
                <a:cs typeface="Calibri Light" panose="020F0302020204030204" pitchFamily="34" charset="0"/>
              </a:rPr>
              <a:t>:</a:t>
            </a:r>
            <a:endParaRPr lang="en-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11" name="Rectangle 10">
            <a:extLst>
              <a:ext uri="{FF2B5EF4-FFF2-40B4-BE49-F238E27FC236}">
                <a16:creationId xmlns:a16="http://schemas.microsoft.com/office/drawing/2014/main" id="{CB0072FF-1E6F-4463-89FE-8461383C00CE}"/>
              </a:ext>
            </a:extLst>
          </p:cNvPr>
          <p:cNvSpPr/>
          <p:nvPr/>
        </p:nvSpPr>
        <p:spPr>
          <a:xfrm>
            <a:off x="2222426" y="2204864"/>
            <a:ext cx="720080"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i="1">
                <a:solidFill>
                  <a:schemeClr val="tx2">
                    <a:lumMod val="75000"/>
                  </a:schemeClr>
                </a:solidFill>
                <a:latin typeface="Tw Cen MT" panose="020B0602020104020603" pitchFamily="34" charset="0"/>
              </a:rPr>
              <a:t>K</a:t>
            </a:r>
            <a:r>
              <a:rPr lang="fr-CH" sz="3200">
                <a:solidFill>
                  <a:schemeClr val="tx2">
                    <a:lumMod val="75000"/>
                  </a:schemeClr>
                </a:solidFill>
                <a:latin typeface="Tw Cen MT" panose="020B0602020104020603" pitchFamily="34" charset="0"/>
              </a:rPr>
              <a:t>-nearest neighbors</a:t>
            </a:r>
            <a:endParaRPr lang="en-GB" sz="3200" dirty="0">
              <a:solidFill>
                <a:schemeClr val="tx2">
                  <a:lumMod val="75000"/>
                </a:schemeClr>
              </a:solidFill>
              <a:latin typeface="Tw Cen MT" panose="020B0602020104020603" pitchFamily="34" charset="0"/>
            </a:endParaRPr>
          </a:p>
        </p:txBody>
      </p:sp>
      <p:pic>
        <p:nvPicPr>
          <p:cNvPr id="6" name="Picture 5">
            <a:extLst>
              <a:ext uri="{FF2B5EF4-FFF2-40B4-BE49-F238E27FC236}">
                <a16:creationId xmlns:a16="http://schemas.microsoft.com/office/drawing/2014/main" id="{95247B18-53FD-4287-8C60-F3C06777E2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11415" y="2411307"/>
            <a:ext cx="6516216" cy="3932163"/>
          </a:xfrm>
          <a:prstGeom prst="rect">
            <a:avLst/>
          </a:prstGeom>
        </p:spPr>
      </p:pic>
      <p:sp>
        <p:nvSpPr>
          <p:cNvPr id="8" name="TextBox 7">
            <a:extLst>
              <a:ext uri="{FF2B5EF4-FFF2-40B4-BE49-F238E27FC236}">
                <a16:creationId xmlns:a16="http://schemas.microsoft.com/office/drawing/2014/main" id="{03828ADC-C99C-449E-BF8A-E668E17579E1}"/>
              </a:ext>
            </a:extLst>
          </p:cNvPr>
          <p:cNvSpPr txBox="1"/>
          <p:nvPr/>
        </p:nvSpPr>
        <p:spPr>
          <a:xfrm>
            <a:off x="7175711" y="5971103"/>
            <a:ext cx="1521763" cy="369332"/>
          </a:xfrm>
          <a:prstGeom prst="rect">
            <a:avLst/>
          </a:prstGeom>
          <a:solidFill>
            <a:schemeClr val="bg1"/>
          </a:solidFill>
        </p:spPr>
        <p:txBody>
          <a:bodyPr wrap="none" rtlCol="0">
            <a:spAutoFit/>
          </a:bodyPr>
          <a:lstStyle/>
          <a:p>
            <a:r>
              <a:rPr lang="en-US">
                <a:latin typeface="Franklin Gothic Book" panose="020B0503020102020204" pitchFamily="34" charset="0"/>
              </a:rPr>
              <a:t>ECG marker A</a:t>
            </a:r>
            <a:endParaRPr lang="en-CH">
              <a:latin typeface="Franklin Gothic Book" panose="020B0503020102020204" pitchFamily="34" charset="0"/>
            </a:endParaRPr>
          </a:p>
        </p:txBody>
      </p:sp>
      <p:sp>
        <p:nvSpPr>
          <p:cNvPr id="10" name="TextBox 9">
            <a:extLst>
              <a:ext uri="{FF2B5EF4-FFF2-40B4-BE49-F238E27FC236}">
                <a16:creationId xmlns:a16="http://schemas.microsoft.com/office/drawing/2014/main" id="{9D62DE94-6B7E-473B-A3D8-3E696F41FBF9}"/>
              </a:ext>
            </a:extLst>
          </p:cNvPr>
          <p:cNvSpPr txBox="1"/>
          <p:nvPr/>
        </p:nvSpPr>
        <p:spPr>
          <a:xfrm rot="16200000">
            <a:off x="3891689" y="3859633"/>
            <a:ext cx="1537793" cy="369332"/>
          </a:xfrm>
          <a:prstGeom prst="rect">
            <a:avLst/>
          </a:prstGeom>
          <a:solidFill>
            <a:schemeClr val="bg1"/>
          </a:solidFill>
        </p:spPr>
        <p:txBody>
          <a:bodyPr wrap="none" rtlCol="0">
            <a:spAutoFit/>
          </a:bodyPr>
          <a:lstStyle/>
          <a:p>
            <a:r>
              <a:rPr lang="en-US">
                <a:latin typeface="Franklin Gothic Book" panose="020B0503020102020204" pitchFamily="34" charset="0"/>
              </a:rPr>
              <a:t>ECG marker B</a:t>
            </a:r>
            <a:endParaRPr lang="en-CH">
              <a:latin typeface="Franklin Gothic Book" panose="020B0503020102020204" pitchFamily="34" charset="0"/>
            </a:endParaRPr>
          </a:p>
        </p:txBody>
      </p:sp>
      <p:sp>
        <p:nvSpPr>
          <p:cNvPr id="12" name="Isosceles Triangle 11">
            <a:extLst>
              <a:ext uri="{FF2B5EF4-FFF2-40B4-BE49-F238E27FC236}">
                <a16:creationId xmlns:a16="http://schemas.microsoft.com/office/drawing/2014/main" id="{3CE95AB8-7894-4124-A9CF-F34A5FB2CC3C}"/>
              </a:ext>
            </a:extLst>
          </p:cNvPr>
          <p:cNvSpPr/>
          <p:nvPr/>
        </p:nvSpPr>
        <p:spPr>
          <a:xfrm>
            <a:off x="1062185" y="3498484"/>
            <a:ext cx="174609" cy="14401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2B669F56-820B-4827-9018-884EC9FDD2F5}"/>
              </a:ext>
            </a:extLst>
          </p:cNvPr>
          <p:cNvSpPr txBox="1"/>
          <p:nvPr/>
        </p:nvSpPr>
        <p:spPr>
          <a:xfrm>
            <a:off x="902494" y="3123635"/>
            <a:ext cx="1189749" cy="307777"/>
          </a:xfrm>
          <a:prstGeom prst="rect">
            <a:avLst/>
          </a:prstGeom>
          <a:noFill/>
        </p:spPr>
        <p:txBody>
          <a:bodyPr wrap="none" rtlCol="0">
            <a:spAutoFit/>
          </a:bodyPr>
          <a:lstStyle/>
          <a:p>
            <a:r>
              <a:rPr lang="en-US" sz="1400">
                <a:latin typeface="Calibri Light" panose="020F0302020204030204" pitchFamily="34" charset="0"/>
                <a:cs typeface="Calibri Light" panose="020F0302020204030204" pitchFamily="34" charset="0"/>
              </a:rPr>
              <a:t>Known cases:</a:t>
            </a:r>
            <a:endParaRPr lang="en-CH" sz="1400">
              <a:latin typeface="Calibri Light" panose="020F0302020204030204" pitchFamily="34" charset="0"/>
              <a:cs typeface="Calibri Light" panose="020F0302020204030204" pitchFamily="34" charset="0"/>
            </a:endParaRPr>
          </a:p>
        </p:txBody>
      </p:sp>
      <p:sp>
        <p:nvSpPr>
          <p:cNvPr id="14" name="TextBox 13">
            <a:extLst>
              <a:ext uri="{FF2B5EF4-FFF2-40B4-BE49-F238E27FC236}">
                <a16:creationId xmlns:a16="http://schemas.microsoft.com/office/drawing/2014/main" id="{5BF214EF-074D-4FEF-9F69-09EC99D1F111}"/>
              </a:ext>
            </a:extLst>
          </p:cNvPr>
          <p:cNvSpPr txBox="1"/>
          <p:nvPr/>
        </p:nvSpPr>
        <p:spPr>
          <a:xfrm>
            <a:off x="1296263" y="3431993"/>
            <a:ext cx="1535998" cy="276999"/>
          </a:xfrm>
          <a:prstGeom prst="rect">
            <a:avLst/>
          </a:prstGeom>
          <a:noFill/>
        </p:spPr>
        <p:txBody>
          <a:bodyPr wrap="none" rtlCol="0">
            <a:spAutoFit/>
          </a:bodyPr>
          <a:lstStyle/>
          <a:p>
            <a:r>
              <a:rPr lang="en-US" sz="1200">
                <a:latin typeface="Calibri Light" panose="020F0302020204030204" pitchFamily="34" charset="0"/>
                <a:cs typeface="Calibri Light" panose="020F0302020204030204" pitchFamily="34" charset="0"/>
              </a:rPr>
              <a:t>Myocardial infarction</a:t>
            </a:r>
            <a:endParaRPr lang="en-CH" sz="1200">
              <a:latin typeface="Calibri Light" panose="020F03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90E54971-0E2A-46A0-826D-C13BB319E09B}"/>
              </a:ext>
            </a:extLst>
          </p:cNvPr>
          <p:cNvSpPr txBox="1"/>
          <p:nvPr/>
        </p:nvSpPr>
        <p:spPr>
          <a:xfrm>
            <a:off x="3150418" y="3431993"/>
            <a:ext cx="655949" cy="276999"/>
          </a:xfrm>
          <a:prstGeom prst="rect">
            <a:avLst/>
          </a:prstGeom>
          <a:noFill/>
        </p:spPr>
        <p:txBody>
          <a:bodyPr wrap="none" rtlCol="0">
            <a:spAutoFit/>
          </a:bodyPr>
          <a:lstStyle/>
          <a:p>
            <a:r>
              <a:rPr lang="en-US" sz="1200">
                <a:latin typeface="Calibri Light" panose="020F0302020204030204" pitchFamily="34" charset="0"/>
                <a:cs typeface="Calibri Light" panose="020F0302020204030204" pitchFamily="34" charset="0"/>
              </a:rPr>
              <a:t>Normal</a:t>
            </a:r>
            <a:endParaRPr lang="en-CH" sz="1200">
              <a:latin typeface="Calibri Light" panose="020F0302020204030204" pitchFamily="34" charset="0"/>
              <a:cs typeface="Calibri Light" panose="020F0302020204030204" pitchFamily="34" charset="0"/>
            </a:endParaRPr>
          </a:p>
        </p:txBody>
      </p:sp>
      <p:sp>
        <p:nvSpPr>
          <p:cNvPr id="16" name="TextBox 15">
            <a:extLst>
              <a:ext uri="{FF2B5EF4-FFF2-40B4-BE49-F238E27FC236}">
                <a16:creationId xmlns:a16="http://schemas.microsoft.com/office/drawing/2014/main" id="{2175FEA9-B3AB-4207-8F46-A83735CFBC38}"/>
              </a:ext>
            </a:extLst>
          </p:cNvPr>
          <p:cNvSpPr txBox="1"/>
          <p:nvPr/>
        </p:nvSpPr>
        <p:spPr>
          <a:xfrm>
            <a:off x="2849930" y="3339659"/>
            <a:ext cx="338554" cy="461665"/>
          </a:xfrm>
          <a:prstGeom prst="rect">
            <a:avLst/>
          </a:prstGeom>
          <a:noFill/>
        </p:spPr>
        <p:txBody>
          <a:bodyPr wrap="none" rtlCol="0">
            <a:spAutoFit/>
          </a:bodyPr>
          <a:lstStyle/>
          <a:p>
            <a:r>
              <a:rPr lang="en-US" sz="2400">
                <a:solidFill>
                  <a:srgbClr val="0070C0"/>
                </a:solidFill>
                <a:latin typeface="Calibri Light" panose="020F0302020204030204" pitchFamily="34" charset="0"/>
                <a:cs typeface="Calibri Light" panose="020F0302020204030204" pitchFamily="34" charset="0"/>
              </a:rPr>
              <a:t>+</a:t>
            </a:r>
            <a:endParaRPr lang="en-CH" sz="2400">
              <a:solidFill>
                <a:srgbClr val="0070C0"/>
              </a:solidFill>
              <a:latin typeface="Calibri Light" panose="020F0302020204030204" pitchFamily="34" charset="0"/>
              <a:cs typeface="Calibri Light" panose="020F0302020204030204" pitchFamily="34" charset="0"/>
            </a:endParaRPr>
          </a:p>
        </p:txBody>
      </p:sp>
      <p:sp>
        <p:nvSpPr>
          <p:cNvPr id="17" name="Rectangle 16">
            <a:extLst>
              <a:ext uri="{FF2B5EF4-FFF2-40B4-BE49-F238E27FC236}">
                <a16:creationId xmlns:a16="http://schemas.microsoft.com/office/drawing/2014/main" id="{CBA896AE-9E6C-46C1-A007-05D86F5B747B}"/>
              </a:ext>
            </a:extLst>
          </p:cNvPr>
          <p:cNvSpPr/>
          <p:nvPr/>
        </p:nvSpPr>
        <p:spPr>
          <a:xfrm>
            <a:off x="846162" y="3056675"/>
            <a:ext cx="3168352" cy="74464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6D3685B5-DD98-4D6F-8A13-7654E6C63F7C}"/>
              </a:ext>
            </a:extLst>
          </p:cNvPr>
          <p:cNvSpPr/>
          <p:nvPr/>
        </p:nvSpPr>
        <p:spPr>
          <a:xfrm>
            <a:off x="749731" y="3945808"/>
            <a:ext cx="2004459" cy="276999"/>
          </a:xfrm>
          <a:prstGeom prst="rect">
            <a:avLst/>
          </a:prstGeom>
        </p:spPr>
        <p:txBody>
          <a:bodyPr wrap="none">
            <a:spAutoFit/>
          </a:bodyPr>
          <a:lstStyle/>
          <a:p>
            <a:r>
              <a:rPr lang="en-US" sz="1200" dirty="0">
                <a:latin typeface="Calibri Light" panose="020F0302020204030204" pitchFamily="34" charset="0"/>
                <a:cs typeface="Calibri Light" panose="020F0302020204030204" pitchFamily="34" charset="0"/>
              </a:rPr>
              <a:t>(</a:t>
            </a:r>
            <a:r>
              <a:rPr lang="en-CH" sz="1200" dirty="0">
                <a:latin typeface="Calibri Light" panose="020F0302020204030204" pitchFamily="34" charset="0"/>
                <a:cs typeface="Calibri Light" panose="020F0302020204030204" pitchFamily="34" charset="0"/>
              </a:rPr>
              <a:t>Arif, Malagore &amp; Afsar</a:t>
            </a:r>
            <a:r>
              <a:rPr lang="en-US" sz="1200" dirty="0">
                <a:latin typeface="Calibri Light" panose="020F0302020204030204" pitchFamily="34" charset="0"/>
                <a:cs typeface="Calibri Light" panose="020F0302020204030204" pitchFamily="34" charset="0"/>
              </a:rPr>
              <a:t>,</a:t>
            </a:r>
            <a:r>
              <a:rPr lang="en-CH" sz="1200" dirty="0">
                <a:latin typeface="Calibri Light" panose="020F0302020204030204" pitchFamily="34" charset="0"/>
                <a:cs typeface="Calibri Light" panose="020F0302020204030204" pitchFamily="34" charset="0"/>
              </a:rPr>
              <a:t> 2012)</a:t>
            </a:r>
          </a:p>
        </p:txBody>
      </p:sp>
    </p:spTree>
    <p:extLst>
      <p:ext uri="{BB962C8B-B14F-4D97-AF65-F5344CB8AC3E}">
        <p14:creationId xmlns:p14="http://schemas.microsoft.com/office/powerpoint/2010/main" val="2792335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dirty="0">
                <a:latin typeface="Calibri Light" panose="020F0302020204030204" pitchFamily="34" charset="0"/>
                <a:cs typeface="Calibri Light" panose="020F0302020204030204" pitchFamily="34" charset="0"/>
              </a:rPr>
              <a:t>Two methods that are closely related to permutation are the </a:t>
            </a:r>
            <a:r>
              <a:rPr lang="en-US" sz="1600" dirty="0">
                <a:solidFill>
                  <a:srgbClr val="0070C0"/>
                </a:solidFill>
                <a:latin typeface="Calibri Light" panose="020F0302020204030204" pitchFamily="34" charset="0"/>
                <a:cs typeface="Calibri Light" panose="020F0302020204030204" pitchFamily="34" charset="0"/>
              </a:rPr>
              <a:t>bootstrap</a:t>
            </a:r>
            <a:r>
              <a:rPr lang="en-US" sz="1600" dirty="0">
                <a:latin typeface="Calibri Light" panose="020F0302020204030204" pitchFamily="34" charset="0"/>
                <a:cs typeface="Calibri Light" panose="020F0302020204030204" pitchFamily="34" charset="0"/>
              </a:rPr>
              <a:t> and the </a:t>
            </a:r>
            <a:r>
              <a:rPr lang="en-US" sz="1600" dirty="0">
                <a:solidFill>
                  <a:srgbClr val="0070C0"/>
                </a:solidFill>
                <a:latin typeface="Calibri Light" panose="020F0302020204030204" pitchFamily="34" charset="0"/>
                <a:cs typeface="Calibri Light" panose="020F0302020204030204" pitchFamily="34" charset="0"/>
              </a:rPr>
              <a:t>jackknife</a:t>
            </a:r>
            <a:r>
              <a:rPr lang="en-US" sz="1600" dirty="0">
                <a:latin typeface="Calibri Light" panose="020F0302020204030204" pitchFamily="34" charset="0"/>
                <a:cs typeface="Calibri Light" panose="020F0302020204030204" pitchFamily="34" charset="0"/>
              </a:rPr>
              <a:t>. All three are based on </a:t>
            </a:r>
            <a:r>
              <a:rPr lang="en-US" sz="1600" dirty="0">
                <a:solidFill>
                  <a:srgbClr val="0070C0"/>
                </a:solidFill>
                <a:latin typeface="Calibri Light" panose="020F0302020204030204" pitchFamily="34" charset="0"/>
                <a:cs typeface="Calibri Light" panose="020F0302020204030204" pitchFamily="34" charset="0"/>
              </a:rPr>
              <a:t>resampling observed data</a:t>
            </a:r>
            <a:r>
              <a:rPr lang="en-US" sz="1600" dirty="0">
                <a:latin typeface="Calibri Light" panose="020F0302020204030204" pitchFamily="34" charset="0"/>
                <a:cs typeface="Calibri Light" panose="020F0302020204030204" pitchFamily="34" charset="0"/>
              </a:rPr>
              <a:t>, but with some important differences. For example, if we had a data set with variables X, Y, Z, and were interested in resampling X, then:</a:t>
            </a:r>
          </a:p>
          <a:p>
            <a:endParaRPr lang="en-US" sz="1600" dirty="0">
              <a:latin typeface="Calibri Light" panose="020F0302020204030204" pitchFamily="34" charset="0"/>
              <a:cs typeface="Calibri Light" panose="020F0302020204030204" pitchFamily="34" charset="0"/>
            </a:endParaRPr>
          </a:p>
          <a:p>
            <a:pPr lvl="1"/>
            <a:r>
              <a:rPr lang="en-US" sz="1400" b="1" dirty="0">
                <a:solidFill>
                  <a:schemeClr val="accent3">
                    <a:lumMod val="75000"/>
                  </a:schemeClr>
                </a:solidFill>
                <a:latin typeface="Calibri Light" panose="020F0302020204030204" pitchFamily="34" charset="0"/>
                <a:cs typeface="Calibri Light" panose="020F0302020204030204" pitchFamily="34" charset="0"/>
              </a:rPr>
              <a:t>Permutation</a:t>
            </a:r>
            <a:r>
              <a:rPr lang="en-US" sz="1400" dirty="0">
                <a:latin typeface="Calibri Light" panose="020F0302020204030204" pitchFamily="34" charset="0"/>
                <a:cs typeface="Calibri Light" panose="020F0302020204030204" pitchFamily="34" charset="0"/>
              </a:rPr>
              <a:t>: X is randomly </a:t>
            </a:r>
            <a:r>
              <a:rPr lang="en-US" sz="1400">
                <a:latin typeface="Calibri Light" panose="020F0302020204030204" pitchFamily="34" charset="0"/>
                <a:cs typeface="Calibri Light" panose="020F0302020204030204" pitchFamily="34" charset="0"/>
              </a:rPr>
              <a:t>resampled without </a:t>
            </a:r>
            <a:r>
              <a:rPr lang="en-US" sz="1400" dirty="0">
                <a:latin typeface="Calibri Light" panose="020F0302020204030204" pitchFamily="34" charset="0"/>
                <a:cs typeface="Calibri Light" panose="020F0302020204030204" pitchFamily="34" charset="0"/>
              </a:rPr>
              <a:t>replacement, and </a:t>
            </a:r>
            <a:r>
              <a:rPr lang="en-US" sz="1400">
                <a:latin typeface="Calibri Light" panose="020F0302020204030204" pitchFamily="34" charset="0"/>
                <a:cs typeface="Calibri Light" panose="020F0302020204030204" pitchFamily="34" charset="0"/>
              </a:rPr>
              <a:t>without moving </a:t>
            </a:r>
            <a:r>
              <a:rPr lang="en-US" sz="1400" dirty="0">
                <a:latin typeface="Calibri Light" panose="020F0302020204030204" pitchFamily="34" charset="0"/>
                <a:cs typeface="Calibri Light" panose="020F0302020204030204" pitchFamily="34" charset="0"/>
              </a:rPr>
              <a:t>Y or </a:t>
            </a:r>
            <a:r>
              <a:rPr lang="en-US" sz="1400">
                <a:latin typeface="Calibri Light" panose="020F0302020204030204" pitchFamily="34" charset="0"/>
                <a:cs typeface="Calibri Light" panose="020F0302020204030204" pitchFamily="34" charset="0"/>
              </a:rPr>
              <a:t>Z values (=</a:t>
            </a:r>
            <a:r>
              <a:rPr lang="en-US" sz="1400" dirty="0">
                <a:latin typeface="Calibri Light" panose="020F0302020204030204" pitchFamily="34" charset="0"/>
                <a:cs typeface="Calibri Light" panose="020F0302020204030204" pitchFamily="34" charset="0"/>
              </a:rPr>
              <a:t>unconditional resampling). The permuted version of X has the same size as the unpermuted original.</a:t>
            </a:r>
          </a:p>
          <a:p>
            <a:pPr lvl="1"/>
            <a:r>
              <a:rPr lang="en-US" sz="1400" b="1" dirty="0">
                <a:solidFill>
                  <a:schemeClr val="accent3">
                    <a:lumMod val="75000"/>
                  </a:schemeClr>
                </a:solidFill>
                <a:latin typeface="Calibri Light" panose="020F0302020204030204" pitchFamily="34" charset="0"/>
                <a:cs typeface="Calibri Light" panose="020F0302020204030204" pitchFamily="34" charset="0"/>
              </a:rPr>
              <a:t>Bootstrap</a:t>
            </a:r>
            <a:r>
              <a:rPr lang="en-US" sz="1400" dirty="0">
                <a:latin typeface="Calibri Light" panose="020F0302020204030204" pitchFamily="34" charset="0"/>
                <a:cs typeface="Calibri Light" panose="020F0302020204030204" pitchFamily="34" charset="0"/>
              </a:rPr>
              <a:t>: X is randomly resampled with replacement</a:t>
            </a:r>
            <a:r>
              <a:rPr lang="en-US" sz="1400">
                <a:latin typeface="Calibri Light" panose="020F0302020204030204" pitchFamily="34" charset="0"/>
                <a:cs typeface="Calibri Light" panose="020F0302020204030204" pitchFamily="34" charset="0"/>
              </a:rPr>
              <a:t>, and moved along with the </a:t>
            </a:r>
            <a:r>
              <a:rPr lang="en-US" sz="1400" dirty="0">
                <a:latin typeface="Calibri Light" panose="020F0302020204030204" pitchFamily="34" charset="0"/>
                <a:cs typeface="Calibri Light" panose="020F0302020204030204" pitchFamily="34" charset="0"/>
              </a:rPr>
              <a:t>corresponding Y and Z values (=conditional resampling). The bootstrapped version of these data has the same size as the original data.</a:t>
            </a:r>
          </a:p>
          <a:p>
            <a:pPr lvl="1"/>
            <a:r>
              <a:rPr lang="en-US" sz="1400" b="1" dirty="0">
                <a:solidFill>
                  <a:schemeClr val="accent3">
                    <a:lumMod val="75000"/>
                  </a:schemeClr>
                </a:solidFill>
                <a:latin typeface="Calibri Light" panose="020F0302020204030204" pitchFamily="34" charset="0"/>
                <a:cs typeface="Calibri Light" panose="020F0302020204030204" pitchFamily="34" charset="0"/>
              </a:rPr>
              <a:t>Jackknife</a:t>
            </a:r>
            <a:r>
              <a:rPr lang="en-US" sz="1400" dirty="0">
                <a:latin typeface="Calibri Light" panose="020F0302020204030204" pitchFamily="34" charset="0"/>
                <a:cs typeface="Calibri Light" panose="020F0302020204030204" pitchFamily="34" charset="0"/>
              </a:rPr>
              <a:t>: X is randomly resampled </a:t>
            </a:r>
            <a:r>
              <a:rPr lang="en-US" sz="1400">
                <a:latin typeface="Calibri Light" panose="020F0302020204030204" pitchFamily="34" charset="0"/>
                <a:cs typeface="Calibri Light" panose="020F0302020204030204" pitchFamily="34" charset="0"/>
              </a:rPr>
              <a:t>without replacement , and moved along with the corresponding Y and Z values (=</a:t>
            </a:r>
            <a:r>
              <a:rPr lang="en-US" sz="1400" dirty="0">
                <a:latin typeface="Calibri Light" panose="020F0302020204030204" pitchFamily="34" charset="0"/>
                <a:cs typeface="Calibri Light" panose="020F0302020204030204" pitchFamily="34" charset="0"/>
              </a:rPr>
              <a:t>conditional resampling). The jackknifed version of these data has a smaller size as the original data (often simply N − 1).</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Where permutation deliberately breaks the association between X and Y-Z, bootstrapping leaves </a:t>
            </a:r>
            <a:r>
              <a:rPr lang="en-US" sz="1600">
                <a:latin typeface="Calibri Light" panose="020F0302020204030204" pitchFamily="34" charset="0"/>
                <a:cs typeface="Calibri Light" panose="020F0302020204030204" pitchFamily="34" charset="0"/>
              </a:rPr>
              <a:t>this association intact </a:t>
            </a:r>
            <a:r>
              <a:rPr lang="en-US" sz="1600" dirty="0">
                <a:latin typeface="Calibri Light" panose="020F0302020204030204" pitchFamily="34" charset="0"/>
                <a:cs typeface="Calibri Light" panose="020F0302020204030204" pitchFamily="34" charset="0"/>
              </a:rPr>
              <a:t>by always resampling entire observations.</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From a hypothesis testing point of view, permuting is therefore equivalent to </a:t>
            </a:r>
            <a:r>
              <a:rPr lang="en-US" sz="1600" dirty="0">
                <a:solidFill>
                  <a:srgbClr val="0070C0"/>
                </a:solidFill>
                <a:latin typeface="Calibri Light" panose="020F0302020204030204" pitchFamily="34" charset="0"/>
                <a:cs typeface="Calibri Light" panose="020F0302020204030204" pitchFamily="34" charset="0"/>
              </a:rPr>
              <a:t>simulating data under a null hypothesis</a:t>
            </a:r>
            <a:r>
              <a:rPr lang="en-US" sz="1600" dirty="0">
                <a:latin typeface="Calibri Light" panose="020F0302020204030204" pitchFamily="34" charset="0"/>
                <a:cs typeface="Calibri Light" panose="020F0302020204030204" pitchFamily="34" charset="0"/>
              </a:rPr>
              <a:t>, while bootstrapping is equivalent to </a:t>
            </a:r>
            <a:r>
              <a:rPr lang="en-US" sz="1600" dirty="0">
                <a:solidFill>
                  <a:srgbClr val="0070C0"/>
                </a:solidFill>
                <a:latin typeface="Calibri Light" panose="020F0302020204030204" pitchFamily="34" charset="0"/>
                <a:cs typeface="Calibri Light" panose="020F0302020204030204" pitchFamily="34" charset="0"/>
              </a:rPr>
              <a:t>simulating under an alternative hypothesis</a:t>
            </a:r>
            <a:r>
              <a:rPr lang="en-US" sz="1600" dirty="0">
                <a:latin typeface="Calibri Light" panose="020F0302020204030204" pitchFamily="34" charset="0"/>
                <a:cs typeface="Calibri Light" panose="020F0302020204030204" pitchFamily="34" charset="0"/>
              </a:rPr>
              <a:t>. Both methods can be used to construct confidence intervals and conduct inferential tests.</a:t>
            </a:r>
            <a:endParaRPr lang="fr-CH"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7488832"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Three common resampling </a:t>
            </a:r>
            <a:r>
              <a:rPr lang="fr-CH" sz="3200" dirty="0" err="1">
                <a:solidFill>
                  <a:schemeClr val="tx2">
                    <a:lumMod val="75000"/>
                  </a:schemeClr>
                </a:solidFill>
                <a:latin typeface="Tw Cen MT" panose="020B0602020104020603" pitchFamily="34" charset="0"/>
              </a:rPr>
              <a:t>methods</a:t>
            </a:r>
            <a:endParaRPr lang="en-GB" sz="3200" dirty="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36841748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7488832"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Bootstrap resampling</a:t>
            </a:r>
            <a:endParaRPr lang="en-GB" sz="3200" dirty="0">
              <a:solidFill>
                <a:schemeClr val="tx2">
                  <a:lumMod val="75000"/>
                </a:schemeClr>
              </a:solidFill>
              <a:latin typeface="Tw Cen MT" panose="020B0602020104020603" pitchFamily="34" charset="0"/>
            </a:endParaRPr>
          </a:p>
        </p:txBody>
      </p:sp>
      <p:graphicFrame>
        <p:nvGraphicFramePr>
          <p:cNvPr id="5" name="Table 4">
            <a:extLst>
              <a:ext uri="{FF2B5EF4-FFF2-40B4-BE49-F238E27FC236}">
                <a16:creationId xmlns:a16="http://schemas.microsoft.com/office/drawing/2014/main" id="{D755B718-65D7-4B3F-8198-62838C646EDF}"/>
              </a:ext>
            </a:extLst>
          </p:cNvPr>
          <p:cNvGraphicFramePr>
            <a:graphicFrameLocks noGrp="1"/>
          </p:cNvGraphicFramePr>
          <p:nvPr>
            <p:extLst>
              <p:ext uri="{D42A27DB-BD31-4B8C-83A1-F6EECF244321}">
                <p14:modId xmlns:p14="http://schemas.microsoft.com/office/powerpoint/2010/main" val="2858530108"/>
              </p:ext>
            </p:extLst>
          </p:nvPr>
        </p:nvGraphicFramePr>
        <p:xfrm>
          <a:off x="1127448" y="4581128"/>
          <a:ext cx="2579598" cy="1464555"/>
        </p:xfrm>
        <a:graphic>
          <a:graphicData uri="http://schemas.openxmlformats.org/drawingml/2006/table">
            <a:tbl>
              <a:tblPr firstRow="1" bandRow="1">
                <a:tableStyleId>{5C22544A-7EE6-4342-B048-85BDC9FD1C3A}</a:tableStyleId>
              </a:tblPr>
              <a:tblGrid>
                <a:gridCol w="859866">
                  <a:extLst>
                    <a:ext uri="{9D8B030D-6E8A-4147-A177-3AD203B41FA5}">
                      <a16:colId xmlns:a16="http://schemas.microsoft.com/office/drawing/2014/main" val="20000"/>
                    </a:ext>
                  </a:extLst>
                </a:gridCol>
                <a:gridCol w="859866">
                  <a:extLst>
                    <a:ext uri="{9D8B030D-6E8A-4147-A177-3AD203B41FA5}">
                      <a16:colId xmlns:a16="http://schemas.microsoft.com/office/drawing/2014/main" val="20001"/>
                    </a:ext>
                  </a:extLst>
                </a:gridCol>
                <a:gridCol w="859866">
                  <a:extLst>
                    <a:ext uri="{9D8B030D-6E8A-4147-A177-3AD203B41FA5}">
                      <a16:colId xmlns:a16="http://schemas.microsoft.com/office/drawing/2014/main" val="20002"/>
                    </a:ext>
                  </a:extLst>
                </a:gridCol>
              </a:tblGrid>
              <a:tr h="292911">
                <a:tc>
                  <a:txBody>
                    <a:bodyPr/>
                    <a:lstStyle/>
                    <a:p>
                      <a:pPr algn="ctr"/>
                      <a:r>
                        <a:rPr lang="en-GB" sz="1200">
                          <a:solidFill>
                            <a:schemeClr val="tx1"/>
                          </a:solidFill>
                          <a:latin typeface="Calibri Light" panose="020F0302020204030204" pitchFamily="34" charset="0"/>
                          <a:cs typeface="Calibri Light" panose="020F0302020204030204" pitchFamily="34" charset="0"/>
                        </a:rPr>
                        <a:t>ID</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a:solidFill>
                            <a:schemeClr val="tx1"/>
                          </a:solidFill>
                          <a:latin typeface="Calibri Light" panose="020F0302020204030204" pitchFamily="34" charset="0"/>
                          <a:cs typeface="Calibri Light" panose="020F0302020204030204" pitchFamily="34" charset="0"/>
                        </a:rPr>
                        <a:t>Gender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a:solidFill>
                            <a:schemeClr val="tx1"/>
                          </a:solidFill>
                          <a:latin typeface="Calibri Light" panose="020F0302020204030204" pitchFamily="34" charset="0"/>
                          <a:cs typeface="Calibri Light" panose="020F0302020204030204" pitchFamily="34" charset="0"/>
                        </a:rPr>
                        <a:t>Shoe size</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92911">
                <a:tc>
                  <a:txBody>
                    <a:bodyPr/>
                    <a:lstStyle/>
                    <a:p>
                      <a:pPr algn="ctr"/>
                      <a:r>
                        <a:rPr lang="en-GB" sz="1200">
                          <a:latin typeface="Calibri Light" panose="020F0302020204030204" pitchFamily="34" charset="0"/>
                          <a:cs typeface="Calibri Light" panose="020F0302020204030204" pitchFamily="34" charset="0"/>
                        </a:rPr>
                        <a:t>1</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Male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42</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1"/>
                  </a:ext>
                </a:extLst>
              </a:tr>
              <a:tr h="292911">
                <a:tc>
                  <a:txBody>
                    <a:bodyPr/>
                    <a:lstStyle/>
                    <a:p>
                      <a:pPr algn="ctr"/>
                      <a:r>
                        <a:rPr lang="en-GB" sz="1200">
                          <a:latin typeface="Calibri Light" panose="020F0302020204030204" pitchFamily="34" charset="0"/>
                          <a:cs typeface="Calibri Light" panose="020F030202020403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Female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39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2"/>
                  </a:ext>
                </a:extLst>
              </a:tr>
              <a:tr h="292911">
                <a:tc>
                  <a:txBody>
                    <a:bodyPr/>
                    <a:lstStyle/>
                    <a:p>
                      <a:pPr algn="ctr"/>
                      <a:r>
                        <a:rPr lang="en-GB" sz="1200">
                          <a:latin typeface="Calibri Light" panose="020F0302020204030204" pitchFamily="34" charset="0"/>
                          <a:cs typeface="Calibri Light" panose="020F0302020204030204" pitchFamily="34" charset="0"/>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Female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37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3"/>
                  </a:ext>
                </a:extLst>
              </a:tr>
              <a:tr h="292911">
                <a:tc>
                  <a:txBody>
                    <a:bodyPr/>
                    <a:lstStyle/>
                    <a:p>
                      <a:pPr algn="ctr"/>
                      <a:r>
                        <a:rPr lang="en-GB" sz="1200">
                          <a:latin typeface="Calibri Light" panose="020F0302020204030204" pitchFamily="34" charset="0"/>
                          <a:cs typeface="Calibri Light" panose="020F0302020204030204" pitchFamily="34"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GB" sz="1200" dirty="0">
                          <a:latin typeface="Calibri Light" panose="020F0302020204030204" pitchFamily="34" charset="0"/>
                          <a:cs typeface="Calibri Light" panose="020F0302020204030204" pitchFamily="34" charset="0"/>
                        </a:rPr>
                        <a:t>43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bl>
          </a:graphicData>
        </a:graphic>
      </p:graphicFrame>
      <p:graphicFrame>
        <p:nvGraphicFramePr>
          <p:cNvPr id="6" name="Table 5">
            <a:extLst>
              <a:ext uri="{FF2B5EF4-FFF2-40B4-BE49-F238E27FC236}">
                <a16:creationId xmlns:a16="http://schemas.microsoft.com/office/drawing/2014/main" id="{FBB80701-4CD0-43E8-A827-E4E9D5EBFB7B}"/>
              </a:ext>
            </a:extLst>
          </p:cNvPr>
          <p:cNvGraphicFramePr>
            <a:graphicFrameLocks noGrp="1"/>
          </p:cNvGraphicFramePr>
          <p:nvPr>
            <p:extLst>
              <p:ext uri="{D42A27DB-BD31-4B8C-83A1-F6EECF244321}">
                <p14:modId xmlns:p14="http://schemas.microsoft.com/office/powerpoint/2010/main" val="1041964051"/>
              </p:ext>
            </p:extLst>
          </p:nvPr>
        </p:nvGraphicFramePr>
        <p:xfrm>
          <a:off x="4668530" y="4581128"/>
          <a:ext cx="2579598" cy="1464555"/>
        </p:xfrm>
        <a:graphic>
          <a:graphicData uri="http://schemas.openxmlformats.org/drawingml/2006/table">
            <a:tbl>
              <a:tblPr firstRow="1" bandRow="1">
                <a:tableStyleId>{21E4AEA4-8DFA-4A89-87EB-49C32662AFE0}</a:tableStyleId>
              </a:tblPr>
              <a:tblGrid>
                <a:gridCol w="859866">
                  <a:extLst>
                    <a:ext uri="{9D8B030D-6E8A-4147-A177-3AD203B41FA5}">
                      <a16:colId xmlns:a16="http://schemas.microsoft.com/office/drawing/2014/main" val="20000"/>
                    </a:ext>
                  </a:extLst>
                </a:gridCol>
                <a:gridCol w="859866">
                  <a:extLst>
                    <a:ext uri="{9D8B030D-6E8A-4147-A177-3AD203B41FA5}">
                      <a16:colId xmlns:a16="http://schemas.microsoft.com/office/drawing/2014/main" val="20001"/>
                    </a:ext>
                  </a:extLst>
                </a:gridCol>
                <a:gridCol w="859866">
                  <a:extLst>
                    <a:ext uri="{9D8B030D-6E8A-4147-A177-3AD203B41FA5}">
                      <a16:colId xmlns:a16="http://schemas.microsoft.com/office/drawing/2014/main" val="20002"/>
                    </a:ext>
                  </a:extLst>
                </a:gridCol>
              </a:tblGrid>
              <a:tr h="292911">
                <a:tc>
                  <a:txBody>
                    <a:bodyPr/>
                    <a:lstStyle/>
                    <a:p>
                      <a:pPr algn="ctr"/>
                      <a:r>
                        <a:rPr lang="en-GB" sz="1200">
                          <a:solidFill>
                            <a:schemeClr val="tx1"/>
                          </a:solidFill>
                          <a:latin typeface="Calibri Light" panose="020F0302020204030204" pitchFamily="34" charset="0"/>
                          <a:cs typeface="Calibri Light" panose="020F0302020204030204" pitchFamily="34" charset="0"/>
                        </a:rPr>
                        <a:t>ID</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a:solidFill>
                            <a:schemeClr val="tx1"/>
                          </a:solidFill>
                          <a:latin typeface="Calibri Light" panose="020F0302020204030204" pitchFamily="34" charset="0"/>
                          <a:cs typeface="Calibri Light" panose="020F0302020204030204" pitchFamily="34" charset="0"/>
                        </a:rPr>
                        <a:t>Gender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a:solidFill>
                            <a:schemeClr val="tx1"/>
                          </a:solidFill>
                          <a:latin typeface="Calibri Light" panose="020F0302020204030204" pitchFamily="34" charset="0"/>
                          <a:cs typeface="Calibri Light" panose="020F0302020204030204" pitchFamily="34" charset="0"/>
                        </a:rPr>
                        <a:t>Shoe size</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92911">
                <a:tc>
                  <a:txBody>
                    <a:bodyPr/>
                    <a:lstStyle/>
                    <a:p>
                      <a:pPr algn="ctr"/>
                      <a:r>
                        <a:rPr lang="en-GB" sz="1200">
                          <a:latin typeface="Calibri Light" panose="020F0302020204030204" pitchFamily="34" charset="0"/>
                          <a:cs typeface="Calibri Light" panose="020F0302020204030204" pitchFamily="34" charset="0"/>
                        </a:rPr>
                        <a:t>4</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Male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43</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1"/>
                  </a:ext>
                </a:extLst>
              </a:tr>
              <a:tr h="292911">
                <a:tc>
                  <a:txBody>
                    <a:bodyPr/>
                    <a:lstStyle/>
                    <a:p>
                      <a:pPr algn="ctr"/>
                      <a:r>
                        <a:rPr lang="en-GB" sz="1200">
                          <a:latin typeface="Calibri Light" panose="020F0302020204030204" pitchFamily="34" charset="0"/>
                          <a:cs typeface="Calibri Light" panose="020F030202020403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Female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39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2"/>
                  </a:ext>
                </a:extLst>
              </a:tr>
              <a:tr h="292911">
                <a:tc>
                  <a:txBody>
                    <a:bodyPr/>
                    <a:lstStyle/>
                    <a:p>
                      <a:pPr algn="ctr"/>
                      <a:r>
                        <a:rPr lang="en-GB" sz="1200">
                          <a:latin typeface="Calibri Light" panose="020F0302020204030204" pitchFamily="34" charset="0"/>
                          <a:cs typeface="Calibri Light" panose="020F0302020204030204" pitchFamily="34"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43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3"/>
                  </a:ext>
                </a:extLst>
              </a:tr>
              <a:tr h="292911">
                <a:tc>
                  <a:txBody>
                    <a:bodyPr/>
                    <a:lstStyle/>
                    <a:p>
                      <a:pPr algn="ctr"/>
                      <a:r>
                        <a:rPr lang="en-GB" sz="1200">
                          <a:latin typeface="Calibri Light" panose="020F0302020204030204" pitchFamily="34" charset="0"/>
                          <a:cs typeface="Calibri Light" panose="020F0302020204030204" pitchFamily="34"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r>
                        <a:rPr lang="en-GB" sz="1200" dirty="0">
                          <a:latin typeface="Calibri Light" panose="020F0302020204030204" pitchFamily="34" charset="0"/>
                          <a:cs typeface="Calibri Light" panose="020F0302020204030204" pitchFamily="34" charset="0"/>
                        </a:rPr>
                        <a:t>43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bl>
          </a:graphicData>
        </a:graphic>
      </p:graphicFrame>
      <p:graphicFrame>
        <p:nvGraphicFramePr>
          <p:cNvPr id="8" name="Table 7">
            <a:extLst>
              <a:ext uri="{FF2B5EF4-FFF2-40B4-BE49-F238E27FC236}">
                <a16:creationId xmlns:a16="http://schemas.microsoft.com/office/drawing/2014/main" id="{54E23ED2-3968-48F2-AD30-369AE6E145E3}"/>
              </a:ext>
            </a:extLst>
          </p:cNvPr>
          <p:cNvGraphicFramePr>
            <a:graphicFrameLocks noGrp="1"/>
          </p:cNvGraphicFramePr>
          <p:nvPr>
            <p:extLst>
              <p:ext uri="{D42A27DB-BD31-4B8C-83A1-F6EECF244321}">
                <p14:modId xmlns:p14="http://schemas.microsoft.com/office/powerpoint/2010/main" val="2071354640"/>
              </p:ext>
            </p:extLst>
          </p:nvPr>
        </p:nvGraphicFramePr>
        <p:xfrm>
          <a:off x="7404834" y="4581128"/>
          <a:ext cx="2579598" cy="1464555"/>
        </p:xfrm>
        <a:graphic>
          <a:graphicData uri="http://schemas.openxmlformats.org/drawingml/2006/table">
            <a:tbl>
              <a:tblPr firstRow="1" bandRow="1">
                <a:tableStyleId>{21E4AEA4-8DFA-4A89-87EB-49C32662AFE0}</a:tableStyleId>
              </a:tblPr>
              <a:tblGrid>
                <a:gridCol w="859866">
                  <a:extLst>
                    <a:ext uri="{9D8B030D-6E8A-4147-A177-3AD203B41FA5}">
                      <a16:colId xmlns:a16="http://schemas.microsoft.com/office/drawing/2014/main" val="20000"/>
                    </a:ext>
                  </a:extLst>
                </a:gridCol>
                <a:gridCol w="859866">
                  <a:extLst>
                    <a:ext uri="{9D8B030D-6E8A-4147-A177-3AD203B41FA5}">
                      <a16:colId xmlns:a16="http://schemas.microsoft.com/office/drawing/2014/main" val="20001"/>
                    </a:ext>
                  </a:extLst>
                </a:gridCol>
                <a:gridCol w="859866">
                  <a:extLst>
                    <a:ext uri="{9D8B030D-6E8A-4147-A177-3AD203B41FA5}">
                      <a16:colId xmlns:a16="http://schemas.microsoft.com/office/drawing/2014/main" val="20002"/>
                    </a:ext>
                  </a:extLst>
                </a:gridCol>
              </a:tblGrid>
              <a:tr h="292911">
                <a:tc>
                  <a:txBody>
                    <a:bodyPr/>
                    <a:lstStyle/>
                    <a:p>
                      <a:pPr algn="ctr"/>
                      <a:r>
                        <a:rPr lang="en-GB" sz="1200" b="1" dirty="0">
                          <a:solidFill>
                            <a:schemeClr val="tx1"/>
                          </a:solidFill>
                          <a:latin typeface="Calibri Light" panose="020F0302020204030204" pitchFamily="34" charset="0"/>
                          <a:cs typeface="Calibri Light" panose="020F0302020204030204" pitchFamily="34" charset="0"/>
                        </a:rPr>
                        <a:t>ID</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b="1">
                          <a:solidFill>
                            <a:schemeClr val="tx1"/>
                          </a:solidFill>
                          <a:latin typeface="Calibri Light" panose="020F0302020204030204" pitchFamily="34" charset="0"/>
                          <a:cs typeface="Calibri Light" panose="020F0302020204030204" pitchFamily="34" charset="0"/>
                        </a:rPr>
                        <a:t>Gender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b="1" dirty="0">
                          <a:solidFill>
                            <a:schemeClr val="tx1"/>
                          </a:solidFill>
                          <a:latin typeface="Calibri Light" panose="020F0302020204030204" pitchFamily="34" charset="0"/>
                          <a:cs typeface="Calibri Light" panose="020F0302020204030204" pitchFamily="34" charset="0"/>
                        </a:rPr>
                        <a:t>Shoe size</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92911">
                <a:tc>
                  <a:txBody>
                    <a:bodyPr/>
                    <a:lstStyle/>
                    <a:p>
                      <a:pPr algn="ctr"/>
                      <a:r>
                        <a:rPr lang="en-GB" sz="1200">
                          <a:latin typeface="Calibri Light" panose="020F0302020204030204" pitchFamily="34" charset="0"/>
                          <a:cs typeface="Calibri Light" panose="020F0302020204030204" pitchFamily="34" charset="0"/>
                        </a:rPr>
                        <a:t>3</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Female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37</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1"/>
                  </a:ext>
                </a:extLst>
              </a:tr>
              <a:tr h="292911">
                <a:tc>
                  <a:txBody>
                    <a:bodyPr/>
                    <a:lstStyle/>
                    <a:p>
                      <a:pPr algn="ctr"/>
                      <a:r>
                        <a:rPr lang="en-GB" sz="1200">
                          <a:latin typeface="Calibri Light" panose="020F0302020204030204" pitchFamily="34" charset="0"/>
                          <a:cs typeface="Calibri Light" panose="020F0302020204030204" pitchFamily="34" charset="0"/>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42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292911">
                <a:tc>
                  <a:txBody>
                    <a:bodyPr/>
                    <a:lstStyle/>
                    <a:p>
                      <a:pPr algn="ctr"/>
                      <a:r>
                        <a:rPr lang="en-GB" sz="1200">
                          <a:latin typeface="Calibri Light" panose="020F0302020204030204" pitchFamily="34" charset="0"/>
                          <a:cs typeface="Calibri Light" panose="020F030202020403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Female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39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3"/>
                  </a:ext>
                </a:extLst>
              </a:tr>
              <a:tr h="292911">
                <a:tc>
                  <a:txBody>
                    <a:bodyPr/>
                    <a:lstStyle/>
                    <a:p>
                      <a:pPr algn="ctr"/>
                      <a:r>
                        <a:rPr lang="en-GB" sz="1200">
                          <a:latin typeface="Calibri Light" panose="020F0302020204030204" pitchFamily="34" charset="0"/>
                          <a:cs typeface="Calibri Light" panose="020F030202020403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200">
                          <a:latin typeface="Calibri Light" panose="020F0302020204030204" pitchFamily="34" charset="0"/>
                          <a:cs typeface="Calibri Light" panose="020F0302020204030204" pitchFamily="34" charset="0"/>
                        </a:rPr>
                        <a:t>Female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r>
                        <a:rPr lang="en-GB" sz="1200" dirty="0">
                          <a:latin typeface="Calibri Light" panose="020F0302020204030204" pitchFamily="34" charset="0"/>
                          <a:cs typeface="Calibri Light" panose="020F0302020204030204" pitchFamily="34" charset="0"/>
                        </a:rPr>
                        <a:t>39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4"/>
                  </a:ext>
                </a:extLst>
              </a:tr>
            </a:tbl>
          </a:graphicData>
        </a:graphic>
      </p:graphicFrame>
      <p:sp>
        <p:nvSpPr>
          <p:cNvPr id="10" name="TextBox 9">
            <a:extLst>
              <a:ext uri="{FF2B5EF4-FFF2-40B4-BE49-F238E27FC236}">
                <a16:creationId xmlns:a16="http://schemas.microsoft.com/office/drawing/2014/main" id="{9C8C3346-9AF3-4367-869D-9A4620A7E6B5}"/>
              </a:ext>
            </a:extLst>
          </p:cNvPr>
          <p:cNvSpPr txBox="1"/>
          <p:nvPr/>
        </p:nvSpPr>
        <p:spPr>
          <a:xfrm>
            <a:off x="1748634" y="6118094"/>
            <a:ext cx="1337226"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Original sample</a:t>
            </a:r>
          </a:p>
        </p:txBody>
      </p:sp>
      <p:sp>
        <p:nvSpPr>
          <p:cNvPr id="13" name="TextBox 12">
            <a:extLst>
              <a:ext uri="{FF2B5EF4-FFF2-40B4-BE49-F238E27FC236}">
                <a16:creationId xmlns:a16="http://schemas.microsoft.com/office/drawing/2014/main" id="{F079F3E4-1371-4D4C-BAAC-0757E11127F6}"/>
              </a:ext>
            </a:extLst>
          </p:cNvPr>
          <p:cNvSpPr txBox="1"/>
          <p:nvPr/>
        </p:nvSpPr>
        <p:spPr>
          <a:xfrm>
            <a:off x="5171896" y="6118094"/>
            <a:ext cx="1572866"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Bootstrap sample 1</a:t>
            </a:r>
          </a:p>
        </p:txBody>
      </p:sp>
      <p:sp>
        <p:nvSpPr>
          <p:cNvPr id="14" name="TextBox 13">
            <a:extLst>
              <a:ext uri="{FF2B5EF4-FFF2-40B4-BE49-F238E27FC236}">
                <a16:creationId xmlns:a16="http://schemas.microsoft.com/office/drawing/2014/main" id="{66566C94-E646-4F8B-8897-72FCC4AAAF58}"/>
              </a:ext>
            </a:extLst>
          </p:cNvPr>
          <p:cNvSpPr txBox="1"/>
          <p:nvPr/>
        </p:nvSpPr>
        <p:spPr>
          <a:xfrm>
            <a:off x="7908200" y="6123333"/>
            <a:ext cx="1572866" cy="307777"/>
          </a:xfrm>
          <a:prstGeom prst="rect">
            <a:avLst/>
          </a:prstGeom>
          <a:noFill/>
        </p:spPr>
        <p:txBody>
          <a:bodyPr wrap="none" rtlCol="0">
            <a:spAutoFit/>
          </a:bodyPr>
          <a:lstStyle/>
          <a:p>
            <a:r>
              <a:rPr lang="en-GB" sz="1400">
                <a:latin typeface="Calibri Light" panose="020F0302020204030204" pitchFamily="34" charset="0"/>
                <a:cs typeface="Calibri Light" panose="020F0302020204030204" pitchFamily="34" charset="0"/>
              </a:rPr>
              <a:t>Bootstrap sample 2</a:t>
            </a:r>
          </a:p>
        </p:txBody>
      </p:sp>
      <p:pic>
        <p:nvPicPr>
          <p:cNvPr id="33" name="Picture 32">
            <a:extLst>
              <a:ext uri="{FF2B5EF4-FFF2-40B4-BE49-F238E27FC236}">
                <a16:creationId xmlns:a16="http://schemas.microsoft.com/office/drawing/2014/main" id="{24D08739-8AB3-451A-AF85-CA39573185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27" t="3529" r="5350" b="4553"/>
          <a:stretch/>
        </p:blipFill>
        <p:spPr>
          <a:xfrm>
            <a:off x="9806943" y="404664"/>
            <a:ext cx="2029586" cy="3299478"/>
          </a:xfrm>
          <a:prstGeom prst="rect">
            <a:avLst/>
          </a:prstGeom>
        </p:spPr>
      </p:pic>
      <p:sp>
        <p:nvSpPr>
          <p:cNvPr id="35" name="Rectangle 34">
            <a:extLst>
              <a:ext uri="{FF2B5EF4-FFF2-40B4-BE49-F238E27FC236}">
                <a16:creationId xmlns:a16="http://schemas.microsoft.com/office/drawing/2014/main" id="{4ACD2C48-9C53-41FA-8683-E1C712FE42F8}"/>
              </a:ext>
            </a:extLst>
          </p:cNvPr>
          <p:cNvSpPr/>
          <p:nvPr/>
        </p:nvSpPr>
        <p:spPr>
          <a:xfrm>
            <a:off x="1343472" y="1443841"/>
            <a:ext cx="8064896" cy="2800767"/>
          </a:xfrm>
          <a:prstGeom prst="rect">
            <a:avLst/>
          </a:prstGeom>
        </p:spPr>
        <p:txBody>
          <a:bodyPr wrap="square">
            <a:spAutoFit/>
          </a:bodyPr>
          <a:lstStyle/>
          <a:p>
            <a:pPr marL="285750" indent="-285750">
              <a:buFont typeface="Arial" panose="020B0604020202020204" pitchFamily="34" charset="0"/>
              <a:buChar char="•"/>
            </a:pPr>
            <a:r>
              <a:rPr lang="fr-CH" sz="1600" dirty="0" err="1">
                <a:latin typeface="Calibri Light" panose="020F0302020204030204" pitchFamily="34" charset="0"/>
                <a:cs typeface="Calibri Light" panose="020F0302020204030204" pitchFamily="34" charset="0"/>
              </a:rPr>
              <a:t>Historically</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bootstrapping</a:t>
            </a:r>
            <a:r>
              <a:rPr lang="fr-CH" sz="1600" dirty="0">
                <a:latin typeface="Calibri Light" panose="020F0302020204030204" pitchFamily="34" charset="0"/>
                <a:cs typeface="Calibri Light" panose="020F0302020204030204" pitchFamily="34" charset="0"/>
              </a:rPr>
              <a:t> </a:t>
            </a:r>
            <a:r>
              <a:rPr lang="fr-CH" sz="1600" err="1">
                <a:latin typeface="Calibri Light" panose="020F0302020204030204" pitchFamily="34" charset="0"/>
                <a:cs typeface="Calibri Light" panose="020F0302020204030204" pitchFamily="34" charset="0"/>
              </a:rPr>
              <a:t>was</a:t>
            </a:r>
            <a:r>
              <a:rPr lang="fr-CH" sz="1600">
                <a:latin typeface="Calibri Light" panose="020F0302020204030204" pitchFamily="34" charset="0"/>
                <a:cs typeface="Calibri Light" panose="020F0302020204030204" pitchFamily="34" charset="0"/>
              </a:rPr>
              <a:t> </a:t>
            </a:r>
            <a:r>
              <a:rPr lang="en-US" sz="1600">
                <a:latin typeface="Calibri Light" panose="020F0302020204030204" pitchFamily="34" charset="0"/>
                <a:cs typeface="Calibri Light" panose="020F0302020204030204" pitchFamily="34" charset="0"/>
              </a:rPr>
              <a:t>proposed/invented</a:t>
            </a:r>
            <a:r>
              <a:rPr lang="en-GB" sz="1600">
                <a:latin typeface="Calibri Light" panose="020F0302020204030204" pitchFamily="34" charset="0"/>
                <a:cs typeface="Calibri Light" panose="020F0302020204030204" pitchFamily="34" charset="0"/>
              </a:rPr>
              <a:t> after </a:t>
            </a:r>
            <a:r>
              <a:rPr lang="en-GB" sz="1600" dirty="0">
                <a:latin typeface="Calibri Light" panose="020F0302020204030204" pitchFamily="34" charset="0"/>
                <a:cs typeface="Calibri Light" panose="020F0302020204030204" pitchFamily="34" charset="0"/>
              </a:rPr>
              <a:t>permutation tests and the </a:t>
            </a:r>
            <a:r>
              <a:rPr lang="en-GB" sz="1600" dirty="0" err="1">
                <a:latin typeface="Calibri Light" panose="020F0302020204030204" pitchFamily="34" charset="0"/>
                <a:cs typeface="Calibri Light" panose="020F0302020204030204" pitchFamily="34" charset="0"/>
              </a:rPr>
              <a:t>jackknife</a:t>
            </a:r>
            <a:r>
              <a:rPr lang="en-GB" sz="1600" dirty="0">
                <a:latin typeface="Calibri Light" panose="020F0302020204030204" pitchFamily="34" charset="0"/>
                <a:cs typeface="Calibri Light" panose="020F0302020204030204" pitchFamily="34" charset="0"/>
              </a:rPr>
              <a:t> (</a:t>
            </a:r>
            <a:r>
              <a:rPr lang="en-GB" sz="1600" dirty="0" err="1">
                <a:latin typeface="Calibri Light" panose="020F0302020204030204" pitchFamily="34" charset="0"/>
                <a:cs typeface="Calibri Light" panose="020F0302020204030204" pitchFamily="34" charset="0"/>
              </a:rPr>
              <a:t>Efron</a:t>
            </a:r>
            <a:r>
              <a:rPr lang="en-GB" sz="1600" dirty="0">
                <a:latin typeface="Calibri Light" panose="020F0302020204030204" pitchFamily="34" charset="0"/>
                <a:cs typeface="Calibri Light" panose="020F0302020204030204" pitchFamily="34" charset="0"/>
              </a:rPr>
              <a:t>, </a:t>
            </a:r>
            <a:r>
              <a:rPr lang="en-GB" sz="1600">
                <a:latin typeface="Calibri Light" panose="020F0302020204030204" pitchFamily="34" charset="0"/>
                <a:cs typeface="Calibri Light" panose="020F0302020204030204" pitchFamily="34" charset="0"/>
              </a:rPr>
              <a:t>1979). </a:t>
            </a:r>
            <a:r>
              <a:rPr lang="fr-CH" sz="1600">
                <a:latin typeface="Calibri Light" panose="020F0302020204030204" pitchFamily="34" charset="0"/>
                <a:cs typeface="Calibri Light" panose="020F0302020204030204" pitchFamily="34" charset="0"/>
              </a:rPr>
              <a:t>The </a:t>
            </a:r>
            <a:r>
              <a:rPr lang="fr-CH" sz="1600" dirty="0" err="1">
                <a:latin typeface="Calibri Light" panose="020F0302020204030204" pitchFamily="34" charset="0"/>
                <a:cs typeface="Calibri Light" panose="020F0302020204030204" pitchFamily="34" charset="0"/>
              </a:rPr>
              <a:t>term</a:t>
            </a:r>
            <a:r>
              <a:rPr lang="fr-CH" sz="1600" dirty="0">
                <a:latin typeface="Calibri Light" panose="020F0302020204030204" pitchFamily="34" charset="0"/>
                <a:cs typeface="Calibri Light" panose="020F0302020204030204" pitchFamily="34" charset="0"/>
              </a:rPr>
              <a:t> </a:t>
            </a:r>
            <a:r>
              <a:rPr lang="en-GB" sz="1600" dirty="0">
                <a:latin typeface="Calibri Light" panose="020F0302020204030204" pitchFamily="34" charset="0"/>
                <a:cs typeface="Calibri Light" panose="020F0302020204030204" pitchFamily="34" charset="0"/>
              </a:rPr>
              <a:t>“</a:t>
            </a:r>
            <a:r>
              <a:rPr lang="fr-CH" sz="1600" dirty="0" err="1">
                <a:latin typeface="Calibri Light" panose="020F0302020204030204" pitchFamily="34" charset="0"/>
                <a:cs typeface="Calibri Light" panose="020F0302020204030204" pitchFamily="34" charset="0"/>
              </a:rPr>
              <a:t>bootstrapping</a:t>
            </a:r>
            <a:r>
              <a:rPr lang="en-GB" sz="1600" dirty="0">
                <a:latin typeface="Calibri Light" panose="020F0302020204030204" pitchFamily="34" charset="0"/>
                <a:cs typeface="Calibri Light" panose="020F0302020204030204" pitchFamily="34" charset="0"/>
              </a:rPr>
              <a:t>”</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references</a:t>
            </a:r>
            <a:r>
              <a:rPr lang="fr-CH" sz="1600" dirty="0">
                <a:latin typeface="Calibri Light" panose="020F0302020204030204" pitchFamily="34" charset="0"/>
                <a:cs typeface="Calibri Light" panose="020F0302020204030204" pitchFamily="34" charset="0"/>
              </a:rPr>
              <a:t> a folk tale of a man </a:t>
            </a:r>
            <a:r>
              <a:rPr lang="fr-CH" sz="1600" dirty="0" err="1">
                <a:latin typeface="Calibri Light" panose="020F0302020204030204" pitchFamily="34" charset="0"/>
                <a:cs typeface="Calibri Light" panose="020F0302020204030204" pitchFamily="34" charset="0"/>
              </a:rPr>
              <a:t>who</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was</a:t>
            </a:r>
            <a:r>
              <a:rPr lang="fr-CH" sz="1600" dirty="0">
                <a:latin typeface="Calibri Light" panose="020F0302020204030204" pitchFamily="34" charset="0"/>
                <a:cs typeface="Calibri Light" panose="020F0302020204030204" pitchFamily="34" charset="0"/>
              </a:rPr>
              <a:t> able to pull </a:t>
            </a:r>
            <a:r>
              <a:rPr lang="fr-CH" sz="1600" dirty="0" err="1">
                <a:latin typeface="Calibri Light" panose="020F0302020204030204" pitchFamily="34" charset="0"/>
                <a:cs typeface="Calibri Light" panose="020F0302020204030204" pitchFamily="34" charset="0"/>
              </a:rPr>
              <a:t>himself</a:t>
            </a:r>
            <a:r>
              <a:rPr lang="fr-CH" sz="1600" dirty="0">
                <a:latin typeface="Calibri Light" panose="020F0302020204030204" pitchFamily="34" charset="0"/>
                <a:cs typeface="Calibri Light" panose="020F0302020204030204" pitchFamily="34" charset="0"/>
              </a:rPr>
              <a:t> out of </a:t>
            </a:r>
            <a:r>
              <a:rPr lang="fr-CH" sz="1600" dirty="0" err="1">
                <a:latin typeface="Calibri Light" panose="020F0302020204030204" pitchFamily="34" charset="0"/>
                <a:cs typeface="Calibri Light" panose="020F0302020204030204" pitchFamily="34" charset="0"/>
              </a:rPr>
              <a:t>quicksand</a:t>
            </a:r>
            <a:r>
              <a:rPr lang="fr-CH" sz="1600" dirty="0">
                <a:latin typeface="Calibri Light" panose="020F0302020204030204" pitchFamily="34" charset="0"/>
                <a:cs typeface="Calibri Light" panose="020F0302020204030204" pitchFamily="34" charset="0"/>
              </a:rPr>
              <a:t> by </a:t>
            </a:r>
            <a:r>
              <a:rPr lang="fr-CH" sz="1600" dirty="0" err="1">
                <a:latin typeface="Calibri Light" panose="020F0302020204030204" pitchFamily="34" charset="0"/>
                <a:cs typeface="Calibri Light" panose="020F0302020204030204" pitchFamily="34" charset="0"/>
              </a:rPr>
              <a:t>his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own</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bootstraps</a:t>
            </a:r>
            <a:r>
              <a:rPr lang="fr-CH" sz="1600" dirty="0">
                <a:latin typeface="Calibri Light" panose="020F0302020204030204" pitchFamily="34" charset="0"/>
                <a:cs typeface="Calibri Light" panose="020F0302020204030204" pitchFamily="34" charset="0"/>
              </a:rPr>
              <a:t>. The </a:t>
            </a:r>
            <a:r>
              <a:rPr lang="fr-CH" sz="1600" dirty="0" err="1">
                <a:latin typeface="Calibri Light" panose="020F0302020204030204" pitchFamily="34" charset="0"/>
                <a:cs typeface="Calibri Light" panose="020F0302020204030204" pitchFamily="34" charset="0"/>
              </a:rPr>
              <a:t>implied</a:t>
            </a:r>
            <a:r>
              <a:rPr lang="fr-CH" sz="1600" dirty="0">
                <a:latin typeface="Calibri Light" panose="020F0302020204030204" pitchFamily="34" charset="0"/>
                <a:cs typeface="Calibri Light" panose="020F0302020204030204" pitchFamily="34" charset="0"/>
              </a:rPr>
              <a:t> concept </a:t>
            </a:r>
            <a:r>
              <a:rPr lang="fr-CH" sz="1600" dirty="0" err="1">
                <a:latin typeface="Calibri Light" panose="020F0302020204030204" pitchFamily="34" charset="0"/>
                <a:cs typeface="Calibri Light" panose="020F0302020204030204" pitchFamily="34" charset="0"/>
              </a:rPr>
              <a:t>is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that</a:t>
            </a:r>
            <a:r>
              <a:rPr lang="fr-CH" sz="1600" dirty="0">
                <a:latin typeface="Calibri Light" panose="020F0302020204030204" pitchFamily="34" charset="0"/>
                <a:cs typeface="Calibri Light" panose="020F0302020204030204" pitchFamily="34" charset="0"/>
              </a:rPr>
              <a:t> one </a:t>
            </a:r>
            <a:r>
              <a:rPr lang="fr-CH" sz="1600" dirty="0" err="1">
                <a:latin typeface="Calibri Light" panose="020F0302020204030204" pitchFamily="34" charset="0"/>
                <a:cs typeface="Calibri Light" panose="020F0302020204030204" pitchFamily="34" charset="0"/>
              </a:rPr>
              <a:t>could</a:t>
            </a:r>
            <a:r>
              <a:rPr lang="fr-CH" sz="1600" dirty="0">
                <a:latin typeface="Calibri Light" panose="020F0302020204030204" pitchFamily="34" charset="0"/>
                <a:cs typeface="Calibri Light" panose="020F0302020204030204" pitchFamily="34" charset="0"/>
              </a:rPr>
              <a:t> </a:t>
            </a:r>
            <a:r>
              <a:rPr lang="fr-CH" sz="1600" dirty="0" err="1">
                <a:solidFill>
                  <a:srgbClr val="0070C0"/>
                </a:solidFill>
                <a:latin typeface="Calibri Light" panose="020F0302020204030204" pitchFamily="34" charset="0"/>
                <a:cs typeface="Calibri Light" panose="020F0302020204030204" pitchFamily="34" charset="0"/>
              </a:rPr>
              <a:t>generate</a:t>
            </a:r>
            <a:r>
              <a:rPr lang="fr-CH" sz="1600" dirty="0">
                <a:solidFill>
                  <a:srgbClr val="0070C0"/>
                </a:solidFill>
                <a:latin typeface="Calibri Light" panose="020F0302020204030204" pitchFamily="34" charset="0"/>
                <a:cs typeface="Calibri Light" panose="020F0302020204030204" pitchFamily="34" charset="0"/>
              </a:rPr>
              <a:t> </a:t>
            </a:r>
            <a:r>
              <a:rPr lang="fr-CH" sz="1600" dirty="0" err="1">
                <a:solidFill>
                  <a:srgbClr val="0070C0"/>
                </a:solidFill>
                <a:latin typeface="Calibri Light" panose="020F0302020204030204" pitchFamily="34" charset="0"/>
                <a:cs typeface="Calibri Light" panose="020F0302020204030204" pitchFamily="34" charset="0"/>
              </a:rPr>
              <a:t>something</a:t>
            </a:r>
            <a:r>
              <a:rPr lang="fr-CH" sz="1600" dirty="0">
                <a:solidFill>
                  <a:srgbClr val="0070C0"/>
                </a:solidFill>
                <a:latin typeface="Calibri Light" panose="020F0302020204030204" pitchFamily="34" charset="0"/>
                <a:cs typeface="Calibri Light" panose="020F0302020204030204" pitchFamily="34" charset="0"/>
              </a:rPr>
              <a:t> out </a:t>
            </a:r>
            <a:r>
              <a:rPr lang="fr-CH" sz="1600">
                <a:solidFill>
                  <a:srgbClr val="0070C0"/>
                </a:solidFill>
                <a:latin typeface="Calibri Light" panose="020F0302020204030204" pitchFamily="34" charset="0"/>
                <a:cs typeface="Calibri Light" panose="020F0302020204030204" pitchFamily="34" charset="0"/>
              </a:rPr>
              <a:t>of nothing </a:t>
            </a:r>
            <a:r>
              <a:rPr lang="fr-CH" sz="1600">
                <a:latin typeface="Calibri Light" panose="020F0302020204030204" pitchFamily="34" charset="0"/>
                <a:cs typeface="Calibri Light" panose="020F0302020204030204" pitchFamily="34" charset="0"/>
              </a:rPr>
              <a:t>(free lunch at last).</a:t>
            </a:r>
            <a:endParaRPr lang="fr-CH" sz="16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endParaRPr lang="fr-CH" sz="16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fr-CH" sz="1600" dirty="0" err="1">
                <a:latin typeface="Calibri Light" panose="020F0302020204030204" pitchFamily="34" charset="0"/>
                <a:cs typeface="Calibri Light" panose="020F0302020204030204" pitchFamily="34" charset="0"/>
              </a:rPr>
              <a:t>However</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boostrapping</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is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ultimately</a:t>
            </a:r>
            <a:r>
              <a:rPr lang="fr-CH" sz="1600" dirty="0">
                <a:latin typeface="Calibri Light" panose="020F0302020204030204" pitchFamily="34" charset="0"/>
                <a:cs typeface="Calibri Light" panose="020F0302020204030204" pitchFamily="34" charset="0"/>
              </a:rPr>
              <a:t> not </a:t>
            </a:r>
            <a:r>
              <a:rPr lang="fr-CH" sz="1600" dirty="0" err="1">
                <a:latin typeface="Calibri Light" panose="020F0302020204030204" pitchFamily="34" charset="0"/>
                <a:cs typeface="Calibri Light" panose="020F0302020204030204" pitchFamily="34" charset="0"/>
              </a:rPr>
              <a:t>that</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different</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from</a:t>
            </a:r>
            <a:r>
              <a:rPr lang="fr-CH" sz="1600" dirty="0">
                <a:latin typeface="Calibri Light" panose="020F0302020204030204" pitchFamily="34" charset="0"/>
                <a:cs typeface="Calibri Light" panose="020F0302020204030204" pitchFamily="34" charset="0"/>
              </a:rPr>
              <a:t> </a:t>
            </a:r>
            <a:r>
              <a:rPr lang="fr-CH" sz="1600" dirty="0" err="1">
                <a:solidFill>
                  <a:srgbClr val="0070C0"/>
                </a:solidFill>
                <a:latin typeface="Calibri Light" panose="020F0302020204030204" pitchFamily="34" charset="0"/>
                <a:cs typeface="Calibri Light" panose="020F0302020204030204" pitchFamily="34" charset="0"/>
              </a:rPr>
              <a:t>subsampling</a:t>
            </a:r>
            <a:r>
              <a:rPr lang="fr-CH" sz="1600" dirty="0">
                <a:latin typeface="Calibri Light" panose="020F0302020204030204" pitchFamily="34" charset="0"/>
                <a:cs typeface="Calibri Light" panose="020F0302020204030204" pitchFamily="34" charset="0"/>
              </a:rPr>
              <a:t>. In a large data set, </a:t>
            </a:r>
            <a:r>
              <a:rPr lang="fr-CH" sz="1600" dirty="0" err="1">
                <a:latin typeface="Calibri Light" panose="020F0302020204030204" pitchFamily="34" charset="0"/>
                <a:cs typeface="Calibri Light" panose="020F0302020204030204" pitchFamily="34" charset="0"/>
              </a:rPr>
              <a:t>we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could</a:t>
            </a:r>
            <a:r>
              <a:rPr lang="fr-CH" sz="1600" dirty="0">
                <a:latin typeface="Calibri Light" panose="020F0302020204030204" pitchFamily="34" charset="0"/>
                <a:cs typeface="Calibri Light" panose="020F0302020204030204" pitchFamily="34" charset="0"/>
              </a:rPr>
              <a:t> imagine </a:t>
            </a:r>
            <a:r>
              <a:rPr lang="fr-CH" sz="1600" dirty="0" err="1">
                <a:latin typeface="Calibri Light" panose="020F0302020204030204" pitchFamily="34" charset="0"/>
                <a:cs typeface="Calibri Light" panose="020F0302020204030204" pitchFamily="34" charset="0"/>
              </a:rPr>
              <a:t>splitting</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into</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subsamples</a:t>
            </a:r>
            <a:r>
              <a:rPr lang="fr-CH" sz="1600" dirty="0">
                <a:latin typeface="Calibri Light" panose="020F0302020204030204" pitchFamily="34" charset="0"/>
                <a:cs typeface="Calibri Light" panose="020F0302020204030204" pitchFamily="34" charset="0"/>
              </a:rPr>
              <a:t> to </a:t>
            </a:r>
            <a:r>
              <a:rPr lang="fr-CH" sz="1600" dirty="0" err="1">
                <a:latin typeface="Calibri Light" panose="020F0302020204030204" pitchFamily="34" charset="0"/>
                <a:cs typeface="Calibri Light" panose="020F0302020204030204" pitchFamily="34" charset="0"/>
              </a:rPr>
              <a:t>estimate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empirically</a:t>
            </a:r>
            <a:r>
              <a:rPr lang="fr-CH" sz="1600" dirty="0">
                <a:latin typeface="Calibri Light" panose="020F0302020204030204" pitchFamily="34" charset="0"/>
                <a:cs typeface="Calibri Light" panose="020F0302020204030204" pitchFamily="34" charset="0"/>
              </a:rPr>
              <a:t> the variation of certain </a:t>
            </a:r>
            <a:r>
              <a:rPr lang="fr-CH" sz="1600" dirty="0" err="1">
                <a:latin typeface="Calibri Light" panose="020F0302020204030204" pitchFamily="34" charset="0"/>
                <a:cs typeface="Calibri Light" panose="020F0302020204030204" pitchFamily="34" charset="0"/>
              </a:rPr>
              <a:t>parameters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Bootstrapping</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is</a:t>
            </a:r>
            <a:r>
              <a:rPr lang="fr-CH" sz="1600" dirty="0">
                <a:latin typeface="Calibri Light" panose="020F0302020204030204" pitchFamily="34" charset="0"/>
                <a:cs typeface="Calibri Light" panose="020F0302020204030204" pitchFamily="34" charset="0"/>
              </a:rPr>
              <a:t> a type of approximation of </a:t>
            </a:r>
            <a:r>
              <a:rPr lang="fr-CH" sz="1600" dirty="0" err="1">
                <a:latin typeface="Calibri Light" panose="020F0302020204030204" pitchFamily="34" charset="0"/>
                <a:cs typeface="Calibri Light" panose="020F0302020204030204" pitchFamily="34" charset="0"/>
              </a:rPr>
              <a:t>that</a:t>
            </a:r>
            <a:r>
              <a:rPr lang="fr-CH" sz="1600" dirty="0">
                <a:latin typeface="Calibri Light" panose="020F0302020204030204" pitchFamily="34" charset="0"/>
                <a:cs typeface="Calibri Light" panose="020F0302020204030204" pitchFamily="34" charset="0"/>
              </a:rPr>
              <a:t> scenario.</a:t>
            </a:r>
          </a:p>
          <a:p>
            <a:pPr marL="285750" indent="-285750">
              <a:buFont typeface="Arial" panose="020B0604020202020204" pitchFamily="34" charset="0"/>
              <a:buChar char="•"/>
            </a:pPr>
            <a:endParaRPr lang="fr-CH" sz="16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fr-CH" sz="1600" dirty="0">
                <a:latin typeface="Calibri Light" panose="020F0302020204030204" pitchFamily="34" charset="0"/>
                <a:cs typeface="Calibri Light" panose="020F0302020204030204" pitchFamily="34" charset="0"/>
              </a:rPr>
              <a:t>In </a:t>
            </a:r>
            <a:r>
              <a:rPr lang="fr-CH" sz="1600" dirty="0" err="1">
                <a:latin typeface="Calibri Light" panose="020F0302020204030204" pitchFamily="34" charset="0"/>
                <a:cs typeface="Calibri Light" panose="020F0302020204030204" pitchFamily="34" charset="0"/>
              </a:rPr>
              <a:t>many</a:t>
            </a:r>
            <a:r>
              <a:rPr lang="fr-CH" sz="1600" dirty="0">
                <a:latin typeface="Calibri Light" panose="020F0302020204030204" pitchFamily="34" charset="0"/>
                <a:cs typeface="Calibri Light" panose="020F0302020204030204" pitchFamily="34" charset="0"/>
              </a:rPr>
              <a:t> cases, </a:t>
            </a:r>
            <a:r>
              <a:rPr lang="fr-CH" sz="1600" dirty="0" err="1">
                <a:latin typeface="Calibri Light" panose="020F0302020204030204" pitchFamily="34" charset="0"/>
                <a:cs typeface="Calibri Light" panose="020F0302020204030204" pitchFamily="34" charset="0"/>
              </a:rPr>
              <a:t>it</a:t>
            </a:r>
            <a:r>
              <a:rPr lang="fr-CH" sz="1600" dirty="0">
                <a:latin typeface="Calibri Light" panose="020F0302020204030204" pitchFamily="34" charset="0"/>
                <a:cs typeface="Calibri Light" panose="020F0302020204030204" pitchFamily="34" charset="0"/>
              </a:rPr>
              <a:t> leads to </a:t>
            </a:r>
            <a:r>
              <a:rPr lang="fr-CH" sz="1600" dirty="0" err="1">
                <a:latin typeface="Calibri Light" panose="020F0302020204030204" pitchFamily="34" charset="0"/>
                <a:cs typeface="Calibri Light" panose="020F0302020204030204" pitchFamily="34" charset="0"/>
              </a:rPr>
              <a:t>quite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useful</a:t>
            </a:r>
            <a:r>
              <a:rPr lang="fr-CH" sz="1600" dirty="0">
                <a:latin typeface="Calibri Light" panose="020F0302020204030204" pitchFamily="34" charset="0"/>
                <a:cs typeface="Calibri Light" panose="020F0302020204030204" pitchFamily="34" charset="0"/>
              </a:rPr>
              <a:t> and </a:t>
            </a:r>
            <a:r>
              <a:rPr lang="fr-CH" sz="1600" dirty="0" err="1">
                <a:latin typeface="Calibri Light" panose="020F0302020204030204" pitchFamily="34" charset="0"/>
                <a:cs typeface="Calibri Light" panose="020F0302020204030204" pitchFamily="34" charset="0"/>
              </a:rPr>
              <a:t>robust</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estimates</a:t>
            </a:r>
            <a:r>
              <a:rPr lang="fr-CH" sz="1600" dirty="0">
                <a:latin typeface="Calibri Light" panose="020F0302020204030204" pitchFamily="34" charset="0"/>
                <a:cs typeface="Calibri Light" panose="020F0302020204030204" pitchFamily="34" charset="0"/>
              </a:rPr>
              <a:t> for </a:t>
            </a:r>
            <a:r>
              <a:rPr lang="fr-CH" sz="1600" dirty="0" err="1">
                <a:latin typeface="Calibri Light" panose="020F0302020204030204" pitchFamily="34" charset="0"/>
                <a:cs typeface="Calibri Light" panose="020F0302020204030204" pitchFamily="34" charset="0"/>
              </a:rPr>
              <a:t>parameters</a:t>
            </a:r>
            <a:r>
              <a:rPr lang="fr-CH" sz="1600" dirty="0">
                <a:latin typeface="Calibri Light" panose="020F0302020204030204" pitchFamily="34" charset="0"/>
                <a:cs typeface="Calibri Light" panose="020F0302020204030204" pitchFamily="34" charset="0"/>
              </a:rPr>
              <a:t>, and can </a:t>
            </a:r>
            <a:r>
              <a:rPr lang="fr-CH" sz="1600" dirty="0" err="1">
                <a:latin typeface="Calibri Light" panose="020F0302020204030204" pitchFamily="34" charset="0"/>
                <a:cs typeface="Calibri Light" panose="020F0302020204030204" pitchFamily="34" charset="0"/>
              </a:rPr>
              <a:t>be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used</a:t>
            </a:r>
            <a:r>
              <a:rPr lang="fr-CH" sz="1600" dirty="0">
                <a:latin typeface="Calibri Light" panose="020F0302020204030204" pitchFamily="34" charset="0"/>
                <a:cs typeface="Calibri Light" panose="020F0302020204030204" pitchFamily="34" charset="0"/>
              </a:rPr>
              <a:t> as a </a:t>
            </a:r>
            <a:r>
              <a:rPr lang="fr-CH" sz="1600" dirty="0">
                <a:solidFill>
                  <a:srgbClr val="0070C0"/>
                </a:solidFill>
                <a:latin typeface="Calibri Light" panose="020F0302020204030204" pitchFamily="34" charset="0"/>
                <a:cs typeface="Calibri Light" panose="020F0302020204030204" pitchFamily="34" charset="0"/>
              </a:rPr>
              <a:t>non-</a:t>
            </a:r>
            <a:r>
              <a:rPr lang="fr-CH" sz="1600" dirty="0" err="1">
                <a:solidFill>
                  <a:srgbClr val="0070C0"/>
                </a:solidFill>
                <a:latin typeface="Calibri Light" panose="020F0302020204030204" pitchFamily="34" charset="0"/>
                <a:cs typeface="Calibri Light" panose="020F0302020204030204" pitchFamily="34" charset="0"/>
              </a:rPr>
              <a:t>parametric</a:t>
            </a:r>
            <a:r>
              <a:rPr lang="fr-CH" sz="1600" dirty="0">
                <a:solidFill>
                  <a:srgbClr val="0070C0"/>
                </a:solidFill>
                <a:latin typeface="Calibri Light" panose="020F0302020204030204" pitchFamily="34" charset="0"/>
                <a:cs typeface="Calibri Light" panose="020F0302020204030204" pitchFamily="34" charset="0"/>
              </a:rPr>
              <a:t> alternative </a:t>
            </a:r>
            <a:r>
              <a:rPr lang="fr-CH" sz="1600" dirty="0">
                <a:latin typeface="Calibri Light" panose="020F0302020204030204" pitchFamily="34" charset="0"/>
                <a:cs typeface="Calibri Light" panose="020F0302020204030204" pitchFamily="34" charset="0"/>
              </a:rPr>
              <a:t>to </a:t>
            </a:r>
            <a:r>
              <a:rPr lang="fr-CH" sz="1600" dirty="0" err="1">
                <a:latin typeface="Calibri Light" panose="020F0302020204030204" pitchFamily="34" charset="0"/>
                <a:cs typeface="Calibri Light" panose="020F0302020204030204" pitchFamily="34" charset="0"/>
              </a:rPr>
              <a:t>parametric</a:t>
            </a:r>
            <a:r>
              <a:rPr lang="fr-CH" sz="1600" dirty="0">
                <a:latin typeface="Calibri Light" panose="020F0302020204030204" pitchFamily="34" charset="0"/>
                <a:cs typeface="Calibri Light" panose="020F0302020204030204" pitchFamily="34" charset="0"/>
              </a:rPr>
              <a:t> estimation/</a:t>
            </a:r>
            <a:r>
              <a:rPr lang="fr-CH" sz="1600" dirty="0" err="1">
                <a:latin typeface="Calibri Light" panose="020F0302020204030204" pitchFamily="34" charset="0"/>
                <a:cs typeface="Calibri Light" panose="020F0302020204030204" pitchFamily="34" charset="0"/>
              </a:rPr>
              <a:t>inference</a:t>
            </a:r>
            <a:r>
              <a:rPr lang="fr-CH" sz="1600" dirty="0">
                <a:latin typeface="Calibri Light" panose="020F0302020204030204" pitchFamily="34" charset="0"/>
                <a:cs typeface="Calibri Light" panose="020F0302020204030204" pitchFamily="34" charset="0"/>
              </a:rPr>
              <a:t>.</a:t>
            </a:r>
          </a:p>
        </p:txBody>
      </p:sp>
      <p:cxnSp>
        <p:nvCxnSpPr>
          <p:cNvPr id="37" name="Straight Arrow Connector 36">
            <a:extLst>
              <a:ext uri="{FF2B5EF4-FFF2-40B4-BE49-F238E27FC236}">
                <a16:creationId xmlns:a16="http://schemas.microsoft.com/office/drawing/2014/main" id="{D9DDBCB8-81E1-4EB7-BA48-E719775447CF}"/>
              </a:ext>
            </a:extLst>
          </p:cNvPr>
          <p:cNvCxnSpPr/>
          <p:nvPr/>
        </p:nvCxnSpPr>
        <p:spPr>
          <a:xfrm>
            <a:off x="3791744" y="5313405"/>
            <a:ext cx="720080"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07202FF-2365-4F3C-8F77-96F500C5D202}"/>
              </a:ext>
            </a:extLst>
          </p:cNvPr>
          <p:cNvSpPr txBox="1"/>
          <p:nvPr/>
        </p:nvSpPr>
        <p:spPr>
          <a:xfrm>
            <a:off x="9806943" y="3781792"/>
            <a:ext cx="2029586" cy="400110"/>
          </a:xfrm>
          <a:prstGeom prst="rect">
            <a:avLst/>
          </a:prstGeom>
          <a:noFill/>
        </p:spPr>
        <p:txBody>
          <a:bodyPr wrap="square" rtlCol="0">
            <a:spAutoFit/>
          </a:bodyPr>
          <a:lstStyle/>
          <a:p>
            <a:pPr algn="r"/>
            <a:r>
              <a:rPr lang="en-US" sz="1000">
                <a:latin typeface="Calibri Light" panose="020F0302020204030204" pitchFamily="34" charset="0"/>
                <a:cs typeface="Calibri Light" panose="020F0302020204030204" pitchFamily="34" charset="0"/>
              </a:rPr>
              <a:t>Baron Munchausen pulling himself and his horse out of a swamp</a:t>
            </a:r>
            <a:endParaRPr lang="en-CH" sz="10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648215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a:latin typeface="Calibri Light" panose="020F0302020204030204" pitchFamily="34" charset="0"/>
                <a:cs typeface="Calibri Light" panose="020F0302020204030204" pitchFamily="34" charset="0"/>
              </a:rPr>
              <a:t>By generating </a:t>
            </a:r>
            <a:r>
              <a:rPr lang="en-US" sz="1600" i="1">
                <a:latin typeface="Calibri Light" panose="020F0302020204030204" pitchFamily="34" charset="0"/>
                <a:cs typeface="Calibri Light" panose="020F0302020204030204" pitchFamily="34" charset="0"/>
              </a:rPr>
              <a:t>B</a:t>
            </a:r>
            <a:r>
              <a:rPr lang="en-US" sz="1600">
                <a:latin typeface="Calibri Light" panose="020F0302020204030204" pitchFamily="34" charset="0"/>
                <a:cs typeface="Calibri Light" panose="020F0302020204030204" pitchFamily="34" charset="0"/>
              </a:rPr>
              <a:t> bootstrap samples of our original data, and each time calculating our statistic of interest (</a:t>
            </a:r>
            <a:r>
              <a:rPr lang="el-GR" sz="1600">
                <a:latin typeface="Calibri Light" panose="020F0302020204030204" pitchFamily="34" charset="0"/>
                <a:cs typeface="Calibri Light" panose="020F0302020204030204" pitchFamily="34" charset="0"/>
              </a:rPr>
              <a:t>θ</a:t>
            </a:r>
            <a:r>
              <a:rPr lang="en-US" sz="1600">
                <a:latin typeface="Calibri Light" panose="020F0302020204030204" pitchFamily="34" charset="0"/>
                <a:cs typeface="Calibri Light" panose="020F0302020204030204" pitchFamily="34" charset="0"/>
              </a:rPr>
              <a:t>), we will end up with an empirical distribution of bootstrap statistics. This distribution could be used to calculate a 95% </a:t>
            </a:r>
            <a:r>
              <a:rPr lang="en-US" sz="1600">
                <a:solidFill>
                  <a:srgbClr val="0070C0"/>
                </a:solidFill>
                <a:latin typeface="Calibri Light" panose="020F0302020204030204" pitchFamily="34" charset="0"/>
                <a:cs typeface="Calibri Light" panose="020F0302020204030204" pitchFamily="34" charset="0"/>
              </a:rPr>
              <a:t>bootstrap confidence interval</a:t>
            </a:r>
            <a:r>
              <a:rPr lang="en-US" sz="1600">
                <a:latin typeface="Calibri Light" panose="020F0302020204030204" pitchFamily="34" charset="0"/>
                <a:cs typeface="Calibri Light" panose="020F0302020204030204" pitchFamily="34" charset="0"/>
              </a:rPr>
              <a:t>, which turns out to be less straightforward than expected. A massive literature on this subject has produced a number of different proposals:</a:t>
            </a:r>
          </a:p>
          <a:p>
            <a:endParaRPr lang="en-US" sz="1600">
              <a:latin typeface="Calibri Light" panose="020F0302020204030204" pitchFamily="34" charset="0"/>
              <a:cs typeface="Calibri Light" panose="020F0302020204030204" pitchFamily="34" charset="0"/>
            </a:endParaRPr>
          </a:p>
          <a:p>
            <a:pPr marL="800100" lvl="1" indent="-342900">
              <a:buFont typeface="+mj-lt"/>
              <a:buAutoNum type="arabicPeriod"/>
            </a:pPr>
            <a:r>
              <a:rPr lang="en-US" sz="1200">
                <a:solidFill>
                  <a:srgbClr val="0070C0"/>
                </a:solidFill>
                <a:latin typeface="Calibri Light" panose="020F0302020204030204" pitchFamily="34" charset="0"/>
                <a:cs typeface="Calibri Light" panose="020F0302020204030204" pitchFamily="34" charset="0"/>
              </a:rPr>
              <a:t>Normal</a:t>
            </a:r>
            <a:r>
              <a:rPr lang="en-US" sz="1200">
                <a:latin typeface="Calibri Light" panose="020F0302020204030204" pitchFamily="34" charset="0"/>
                <a:cs typeface="Calibri Light" panose="020F0302020204030204" pitchFamily="34" charset="0"/>
              </a:rPr>
              <a:t>: We use the SE of the bootstrap distribution to set a theoretical interval in the standard fashion, e.g., [</a:t>
            </a:r>
            <a:r>
              <a:rPr lang="el-GR" sz="1200">
                <a:latin typeface="Calibri Light" panose="020F0302020204030204" pitchFamily="34" charset="0"/>
                <a:cs typeface="Calibri Light" panose="020F0302020204030204" pitchFamily="34" charset="0"/>
              </a:rPr>
              <a:t>θ </a:t>
            </a:r>
            <a:r>
              <a:rPr lang="en-US" sz="1200">
                <a:latin typeface="Calibri Light" panose="020F0302020204030204" pitchFamily="34" charset="0"/>
                <a:cs typeface="Calibri Light" panose="020F0302020204030204" pitchFamily="34" charset="0"/>
              </a:rPr>
              <a:t>− 1.96 × SE, </a:t>
            </a:r>
            <a:r>
              <a:rPr lang="el-GR" sz="1200">
                <a:latin typeface="Calibri Light" panose="020F0302020204030204" pitchFamily="34" charset="0"/>
                <a:cs typeface="Calibri Light" panose="020F0302020204030204" pitchFamily="34" charset="0"/>
              </a:rPr>
              <a:t>θ </a:t>
            </a:r>
            <a:r>
              <a:rPr lang="en-US" sz="1200">
                <a:latin typeface="Calibri Light" panose="020F0302020204030204" pitchFamily="34" charset="0"/>
                <a:cs typeface="Calibri Light" panose="020F0302020204030204" pitchFamily="34" charset="0"/>
              </a:rPr>
              <a:t>+ 1.96 × SE]. Naïve and probably the worst way to construct a CI, since the least non-parametric.</a:t>
            </a:r>
          </a:p>
          <a:p>
            <a:pPr marL="800100" lvl="1" indent="-342900">
              <a:buFont typeface="+mj-lt"/>
              <a:buAutoNum type="arabicPeriod"/>
            </a:pPr>
            <a:r>
              <a:rPr lang="en-US" sz="1200">
                <a:solidFill>
                  <a:srgbClr val="0070C0"/>
                </a:solidFill>
                <a:latin typeface="Calibri Light" panose="020F0302020204030204" pitchFamily="34" charset="0"/>
                <a:cs typeface="Calibri Light" panose="020F0302020204030204" pitchFamily="34" charset="0"/>
              </a:rPr>
              <a:t>Simple percentiles (Efron's CI)</a:t>
            </a:r>
            <a:r>
              <a:rPr lang="en-US" sz="1200">
                <a:latin typeface="Calibri Light" panose="020F0302020204030204" pitchFamily="34" charset="0"/>
                <a:cs typeface="Calibri Light" panose="020F0302020204030204" pitchFamily="34" charset="0"/>
              </a:rPr>
              <a:t>: We use the empirical 95% quantile limits of the bootstrap distribution, similar to how we set critical values in permutation distributions. This method is intuitive and non-parametric but has been controversial, since it can be shown to consistently undercover the true 95% confidence limits.</a:t>
            </a:r>
          </a:p>
          <a:p>
            <a:pPr marL="800100" lvl="1" indent="-342900">
              <a:buFont typeface="+mj-lt"/>
              <a:buAutoNum type="arabicPeriod"/>
            </a:pPr>
            <a:r>
              <a:rPr lang="en-US" sz="1200">
                <a:solidFill>
                  <a:srgbClr val="0070C0"/>
                </a:solidFill>
                <a:latin typeface="Calibri Light" panose="020F0302020204030204" pitchFamily="34" charset="0"/>
                <a:cs typeface="Calibri Light" panose="020F0302020204030204" pitchFamily="34" charset="0"/>
              </a:rPr>
              <a:t>Backwards (Hall's CI)</a:t>
            </a:r>
            <a:r>
              <a:rPr lang="en-US" sz="1200">
                <a:latin typeface="Calibri Light" panose="020F0302020204030204" pitchFamily="34" charset="0"/>
                <a:cs typeface="Calibri Light" panose="020F0302020204030204" pitchFamily="34" charset="0"/>
              </a:rPr>
              <a:t>: Same as the simple percentile limits, but with the lower and upper limit's transposed. Also undercovers.</a:t>
            </a:r>
          </a:p>
          <a:p>
            <a:pPr marL="800100" lvl="1" indent="-342900">
              <a:buFont typeface="+mj-lt"/>
              <a:buAutoNum type="arabicPeriod"/>
            </a:pPr>
            <a:r>
              <a:rPr lang="en-US" sz="1200">
                <a:solidFill>
                  <a:srgbClr val="0070C0"/>
                </a:solidFill>
                <a:latin typeface="Calibri Light" panose="020F0302020204030204" pitchFamily="34" charset="0"/>
                <a:cs typeface="Calibri Light" panose="020F0302020204030204" pitchFamily="34" charset="0"/>
              </a:rPr>
              <a:t>Bias-corrected percentiles</a:t>
            </a:r>
            <a:r>
              <a:rPr lang="en-US" sz="1200">
                <a:latin typeface="Calibri Light" panose="020F0302020204030204" pitchFamily="34" charset="0"/>
                <a:cs typeface="Calibri Light" panose="020F0302020204030204" pitchFamily="34" charset="0"/>
              </a:rPr>
              <a:t>: Estimates the bias of the bootstrap estimates and corrects the CI accordingly.</a:t>
            </a:r>
          </a:p>
          <a:p>
            <a:pPr marL="800100" lvl="1" indent="-342900">
              <a:buFont typeface="+mj-lt"/>
              <a:buAutoNum type="arabicPeriod"/>
            </a:pPr>
            <a:r>
              <a:rPr lang="en-US" sz="1200">
                <a:solidFill>
                  <a:srgbClr val="0070C0"/>
                </a:solidFill>
                <a:latin typeface="Calibri Light" panose="020F0302020204030204" pitchFamily="34" charset="0"/>
                <a:cs typeface="Calibri Light" panose="020F0302020204030204" pitchFamily="34" charset="0"/>
              </a:rPr>
              <a:t>Accelerated bias-corrected percentiles (ABC)</a:t>
            </a:r>
            <a:r>
              <a:rPr lang="en-US" sz="1200">
                <a:latin typeface="Calibri Light" panose="020F0302020204030204" pitchFamily="34" charset="0"/>
                <a:cs typeface="Calibri Light" panose="020F0302020204030204" pitchFamily="34" charset="0"/>
              </a:rPr>
              <a:t>: Same as the BC percentiles but with an additional acceleration constant calculated from the bootstrap estimates, which is used to additionally correct the CI.</a:t>
            </a:r>
          </a:p>
          <a:p>
            <a:pPr marL="800100" lvl="1" indent="-342900">
              <a:buFont typeface="+mj-lt"/>
              <a:buAutoNum type="arabicPeriod"/>
            </a:pPr>
            <a:r>
              <a:rPr lang="en-US" sz="1200">
                <a:solidFill>
                  <a:srgbClr val="0070C0"/>
                </a:solidFill>
                <a:latin typeface="Calibri Light" panose="020F0302020204030204" pitchFamily="34" charset="0"/>
                <a:cs typeface="Calibri Light" panose="020F0302020204030204" pitchFamily="34" charset="0"/>
              </a:rPr>
              <a:t>Studentized</a:t>
            </a:r>
            <a:r>
              <a:rPr lang="en-US" sz="1200">
                <a:latin typeface="Calibri Light" panose="020F0302020204030204" pitchFamily="34" charset="0"/>
                <a:cs typeface="Calibri Light" panose="020F0302020204030204" pitchFamily="34" charset="0"/>
              </a:rPr>
              <a:t>: Uses second-stage bootstrap resampling (i.e., a bootstrap of a bootstrap) to estimate empirically the standard error of each bootstrap statistic, which is estimated as the standard deviation of the same statistic calculated from its second-stage samples.</a:t>
            </a:r>
          </a:p>
          <a:p>
            <a:pPr marL="800100" lvl="1" indent="-342900">
              <a:buFont typeface="+mj-lt"/>
              <a:buAutoNum type="arabicPeriod"/>
            </a:pPr>
            <a:endParaRPr lang="en-US" sz="1400">
              <a:latin typeface="Calibri Light" panose="020F0302020204030204" pitchFamily="34" charset="0"/>
              <a:cs typeface="Calibri Light" panose="020F0302020204030204" pitchFamily="34" charset="0"/>
            </a:endParaRPr>
          </a:p>
          <a:p>
            <a:pPr marL="400050"/>
            <a:r>
              <a:rPr lang="en-US" sz="1600">
                <a:latin typeface="Calibri Light" panose="020F0302020204030204" pitchFamily="34" charset="0"/>
                <a:cs typeface="Calibri Light" panose="020F0302020204030204" pitchFamily="34" charset="0"/>
              </a:rPr>
              <a:t>For an in-depth discussion of strengths, weaknesses, and applications check:</a:t>
            </a: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7488832"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Bootstrap confidence </a:t>
            </a:r>
            <a:r>
              <a:rPr lang="fr-CH" sz="3200" dirty="0" err="1">
                <a:solidFill>
                  <a:schemeClr val="tx2">
                    <a:lumMod val="75000"/>
                  </a:schemeClr>
                </a:solidFill>
                <a:latin typeface="Tw Cen MT" panose="020B0602020104020603" pitchFamily="34" charset="0"/>
              </a:rPr>
              <a:t>intervals</a:t>
            </a:r>
            <a:endParaRPr lang="en-GB" sz="3200" dirty="0">
              <a:solidFill>
                <a:schemeClr val="tx2">
                  <a:lumMod val="75000"/>
                </a:schemeClr>
              </a:solidFill>
              <a:latin typeface="Tw Cen MT" panose="020B0602020104020603" pitchFamily="34" charset="0"/>
            </a:endParaRPr>
          </a:p>
        </p:txBody>
      </p:sp>
      <p:sp>
        <p:nvSpPr>
          <p:cNvPr id="2" name="Rectangle 1">
            <a:extLst>
              <a:ext uri="{FF2B5EF4-FFF2-40B4-BE49-F238E27FC236}">
                <a16:creationId xmlns:a16="http://schemas.microsoft.com/office/drawing/2014/main" id="{48CBA6AF-F096-445D-AF2B-AE3A004980C9}"/>
              </a:ext>
            </a:extLst>
          </p:cNvPr>
          <p:cNvSpPr/>
          <p:nvPr/>
        </p:nvSpPr>
        <p:spPr>
          <a:xfrm>
            <a:off x="3249355" y="5949280"/>
            <a:ext cx="7613334" cy="276999"/>
          </a:xfrm>
          <a:prstGeom prst="rect">
            <a:avLst/>
          </a:prstGeom>
        </p:spPr>
        <p:txBody>
          <a:bodyPr wrap="square">
            <a:spAutoFit/>
          </a:bodyPr>
          <a:lstStyle/>
          <a:p>
            <a:pPr algn="r"/>
            <a:r>
              <a:rPr lang="en-CH" sz="1200">
                <a:latin typeface="Calibri Light" panose="020F0302020204030204" pitchFamily="34" charset="0"/>
                <a:cs typeface="Calibri Light" panose="020F0302020204030204" pitchFamily="34" charset="0"/>
                <a:hlinkClick r:id="rId2"/>
              </a:rPr>
              <a:t>https://influentialpoints.com/Training/bootstrap_confidence_intervals-principles-properties-assumptions.htm</a:t>
            </a:r>
            <a:endParaRPr lang="en-CH" sz="12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541340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a:latin typeface="Calibri Light" panose="020F0302020204030204" pitchFamily="34" charset="0"/>
                <a:cs typeface="Calibri Light" panose="020F0302020204030204" pitchFamily="34" charset="0"/>
              </a:rPr>
              <a:t>Any of the preceding CIs could be used for a </a:t>
            </a:r>
            <a:r>
              <a:rPr lang="en-US" sz="1600">
                <a:solidFill>
                  <a:srgbClr val="0070C0"/>
                </a:solidFill>
                <a:latin typeface="Calibri Light" panose="020F0302020204030204" pitchFamily="34" charset="0"/>
                <a:cs typeface="Calibri Light" panose="020F0302020204030204" pitchFamily="34" charset="0"/>
              </a:rPr>
              <a:t>bootstrap test</a:t>
            </a:r>
            <a:r>
              <a:rPr lang="en-US" sz="1600">
                <a:latin typeface="Calibri Light" panose="020F0302020204030204" pitchFamily="34" charset="0"/>
                <a:cs typeface="Calibri Light" panose="020F0302020204030204" pitchFamily="34" charset="0"/>
              </a:rPr>
              <a:t>. That is, for a given test statistic (</a:t>
            </a:r>
            <a:r>
              <a:rPr lang="el-GR" sz="1600">
                <a:latin typeface="Calibri Light" panose="020F0302020204030204" pitchFamily="34" charset="0"/>
                <a:cs typeface="Calibri Light" panose="020F0302020204030204" pitchFamily="34" charset="0"/>
              </a:rPr>
              <a:t>θ</a:t>
            </a:r>
            <a:r>
              <a:rPr lang="en-US" sz="1600">
                <a:latin typeface="Calibri Light" panose="020F0302020204030204" pitchFamily="34" charset="0"/>
                <a:cs typeface="Calibri Light" panose="020F0302020204030204" pitchFamily="34" charset="0"/>
              </a:rPr>
              <a:t>) and a null hypothesis value (</a:t>
            </a:r>
            <a:r>
              <a:rPr lang="el-GR" sz="1600">
                <a:latin typeface="Calibri Light" panose="020F0302020204030204" pitchFamily="34" charset="0"/>
                <a:cs typeface="Calibri Light" panose="020F0302020204030204" pitchFamily="34" charset="0"/>
              </a:rPr>
              <a:t>θ</a:t>
            </a:r>
            <a:r>
              <a:rPr lang="en-US" sz="1600" baseline="-25000">
                <a:latin typeface="Calibri Light" panose="020F0302020204030204" pitchFamily="34" charset="0"/>
                <a:cs typeface="Calibri Light" panose="020F0302020204030204" pitchFamily="34" charset="0"/>
              </a:rPr>
              <a:t>0</a:t>
            </a:r>
            <a:r>
              <a:rPr lang="en-US" sz="1600">
                <a:latin typeface="Calibri Light" panose="020F0302020204030204" pitchFamily="34" charset="0"/>
                <a:cs typeface="Calibri Light" panose="020F0302020204030204" pitchFamily="34" charset="0"/>
              </a:rPr>
              <a:t>), we could bootstrap </a:t>
            </a:r>
            <a:r>
              <a:rPr lang="el-GR" sz="1600">
                <a:latin typeface="Calibri Light" panose="020F0302020204030204" pitchFamily="34" charset="0"/>
                <a:cs typeface="Calibri Light" panose="020F0302020204030204" pitchFamily="34" charset="0"/>
              </a:rPr>
              <a:t>θ</a:t>
            </a:r>
            <a:r>
              <a:rPr lang="en-US" sz="1600">
                <a:latin typeface="Calibri Light" panose="020F0302020204030204" pitchFamily="34" charset="0"/>
                <a:cs typeface="Calibri Light" panose="020F0302020204030204" pitchFamily="34" charset="0"/>
              </a:rPr>
              <a:t>, construct our CI and check if </a:t>
            </a:r>
            <a:r>
              <a:rPr lang="el-GR" sz="1600">
                <a:latin typeface="Calibri Light" panose="020F0302020204030204" pitchFamily="34" charset="0"/>
                <a:cs typeface="Calibri Light" panose="020F0302020204030204" pitchFamily="34" charset="0"/>
              </a:rPr>
              <a:t>θ</a:t>
            </a:r>
            <a:r>
              <a:rPr lang="en-US" sz="1600" baseline="-25000">
                <a:latin typeface="Calibri Light" panose="020F0302020204030204" pitchFamily="34" charset="0"/>
                <a:cs typeface="Calibri Light" panose="020F0302020204030204" pitchFamily="34" charset="0"/>
              </a:rPr>
              <a:t>0</a:t>
            </a:r>
            <a:r>
              <a:rPr lang="en-US" sz="1600">
                <a:latin typeface="Calibri Light" panose="020F0302020204030204" pitchFamily="34" charset="0"/>
                <a:cs typeface="Calibri Light" panose="020F0302020204030204" pitchFamily="34" charset="0"/>
              </a:rPr>
              <a:t> is contained within the interval. If not, we reject the null hypothesis. If yes, we conclude there was insufficient evidence to reject the null hypothesis.</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However, none of this is helpful if we do not know which CI to use for this. Especially when the effect being tested is small or weak, there will likely be large discrepancies between the conclusions offered by different intervals.</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Moreover, the CIs listed on the previous slide tend to perform the best when the original data sample is large and the statistic of interest is a </a:t>
            </a:r>
            <a:r>
              <a:rPr lang="en-GB" sz="1600">
                <a:latin typeface="Calibri Light" panose="020F0302020204030204" pitchFamily="34" charset="0"/>
                <a:cs typeface="Calibri Light" panose="020F0302020204030204" pitchFamily="34" charset="0"/>
              </a:rPr>
              <a:t>“well-behaved”</a:t>
            </a:r>
            <a:r>
              <a:rPr lang="fr-CH" sz="1600">
                <a:latin typeface="Calibri Light" panose="020F0302020204030204" pitchFamily="34" charset="0"/>
                <a:cs typeface="Calibri Light" panose="020F0302020204030204" pitchFamily="34" charset="0"/>
              </a:rPr>
              <a:t> quantity like a mean, a difference of means, or a regression coefficient. Bootstrapping other statistics such as the median, or the maximum, introduces further complexities, and may require additional </a:t>
            </a:r>
            <a:r>
              <a:rPr lang="fr-CH" sz="1600" i="1">
                <a:latin typeface="Calibri Light" panose="020F0302020204030204" pitchFamily="34" charset="0"/>
                <a:cs typeface="Calibri Light" panose="020F0302020204030204" pitchFamily="34" charset="0"/>
              </a:rPr>
              <a:t>smoothing </a:t>
            </a:r>
            <a:r>
              <a:rPr lang="fr-CH" sz="1600">
                <a:latin typeface="Calibri Light" panose="020F0302020204030204" pitchFamily="34" charset="0"/>
                <a:cs typeface="Calibri Light" panose="020F0302020204030204" pitchFamily="34" charset="0"/>
              </a:rPr>
              <a:t>of the bootstrap distribution of statistics.</a:t>
            </a:r>
          </a:p>
          <a:p>
            <a:endParaRPr lang="fr-CH" sz="160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Such procedures, as well as assumptions that the bootstrap distribution is normal or can be transformed to a normal distribution, make bootstrap testing less non-parametric than might be assumed. Whenever your software outputs results for bootstrap tests, </a:t>
            </a:r>
            <a:r>
              <a:rPr lang="fr-CH" sz="1600">
                <a:solidFill>
                  <a:srgbClr val="0070C0"/>
                </a:solidFill>
                <a:latin typeface="Calibri Light" panose="020F0302020204030204" pitchFamily="34" charset="0"/>
                <a:cs typeface="Calibri Light" panose="020F0302020204030204" pitchFamily="34" charset="0"/>
              </a:rPr>
              <a:t>inform yourself well </a:t>
            </a:r>
            <a:r>
              <a:rPr lang="fr-CH" sz="1600">
                <a:latin typeface="Calibri Light" panose="020F0302020204030204" pitchFamily="34" charset="0"/>
                <a:cs typeface="Calibri Light" panose="020F0302020204030204" pitchFamily="34" charset="0"/>
              </a:rPr>
              <a:t>of the underlying procedure!</a:t>
            </a: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7488832"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Bootstrap hypothesis testing</a:t>
            </a:r>
            <a:endParaRPr lang="en-GB" sz="3200" dirty="0">
              <a:solidFill>
                <a:schemeClr val="tx2">
                  <a:lumMod val="75000"/>
                </a:schemeClr>
              </a:solidFill>
              <a:latin typeface="Tw Cen MT" panose="020B0602020104020603" pitchFamily="34" charset="0"/>
            </a:endParaRPr>
          </a:p>
        </p:txBody>
      </p:sp>
      <p:sp>
        <p:nvSpPr>
          <p:cNvPr id="6" name="Rectangle 5">
            <a:extLst>
              <a:ext uri="{FF2B5EF4-FFF2-40B4-BE49-F238E27FC236}">
                <a16:creationId xmlns:a16="http://schemas.microsoft.com/office/drawing/2014/main" id="{8652712D-AC85-4144-96EA-F2C320D1A4F7}"/>
              </a:ext>
            </a:extLst>
          </p:cNvPr>
          <p:cNvSpPr/>
          <p:nvPr/>
        </p:nvSpPr>
        <p:spPr>
          <a:xfrm>
            <a:off x="3235194" y="6288704"/>
            <a:ext cx="7613334" cy="276999"/>
          </a:xfrm>
          <a:prstGeom prst="rect">
            <a:avLst/>
          </a:prstGeom>
        </p:spPr>
        <p:txBody>
          <a:bodyPr wrap="square">
            <a:spAutoFit/>
          </a:bodyPr>
          <a:lstStyle/>
          <a:p>
            <a:pPr algn="r"/>
            <a:r>
              <a:rPr lang="en-US" sz="1200">
                <a:latin typeface="Calibri Light" panose="020F0302020204030204" pitchFamily="34" charset="0"/>
                <a:cs typeface="Calibri Light" panose="020F0302020204030204" pitchFamily="34" charset="0"/>
                <a:hlinkClick r:id="rId2"/>
              </a:rPr>
              <a:t>https://influentialpoints.com/Training/nonparametric-or-parametric_bootstrap.htm</a:t>
            </a:r>
            <a:endParaRPr lang="en-CH" sz="12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454950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lnSpcReduction="10000"/>
          </a:bodyPr>
          <a:lstStyle/>
          <a:p>
            <a:r>
              <a:rPr lang="en-US" sz="1600">
                <a:latin typeface="Calibri Light" panose="020F0302020204030204" pitchFamily="34" charset="0"/>
                <a:cs typeface="Calibri Light" panose="020F0302020204030204" pitchFamily="34" charset="0"/>
              </a:rPr>
              <a:t>The theory and practice on bootstrapping is too vast and complex to be covered in this workshop. I therefore refer you to more specialized courses and workshops on this topic. However, I do want to give a short demonstration of how to use R's </a:t>
            </a:r>
            <a:r>
              <a:rPr lang="en-US" sz="1600">
                <a:latin typeface="Courier New" panose="02070309020205020404" pitchFamily="49" charset="0"/>
                <a:cs typeface="Courier New" panose="02070309020205020404" pitchFamily="49" charset="0"/>
              </a:rPr>
              <a:t>boot</a:t>
            </a:r>
            <a:r>
              <a:rPr lang="en-US" sz="1600">
                <a:latin typeface="Calibri Light" panose="020F0302020204030204" pitchFamily="34" charset="0"/>
                <a:cs typeface="Calibri Light" panose="020F0302020204030204" pitchFamily="34" charset="0"/>
              </a:rPr>
              <a:t> function (from the </a:t>
            </a:r>
            <a:r>
              <a:rPr lang="en-US" sz="1600">
                <a:latin typeface="Courier New" panose="02070309020205020404" pitchFamily="49" charset="0"/>
                <a:cs typeface="Courier New" panose="02070309020205020404" pitchFamily="49" charset="0"/>
              </a:rPr>
              <a:t>boot</a:t>
            </a:r>
            <a:r>
              <a:rPr lang="en-US" sz="1600">
                <a:latin typeface="Calibri Light" panose="020F0302020204030204" pitchFamily="34" charset="0"/>
                <a:cs typeface="Calibri Light" panose="020F0302020204030204" pitchFamily="34" charset="0"/>
              </a:rPr>
              <a:t> package), since its interface is not entirely intuitive for inexperienced users.</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Let us say we create a two-sample comparison and want to bootstrap our </a:t>
            </a:r>
            <a:r>
              <a:rPr lang="en-US" sz="1600" i="1">
                <a:latin typeface="Calibri Light" panose="020F0302020204030204" pitchFamily="34" charset="0"/>
                <a:cs typeface="Calibri Light" panose="020F0302020204030204" pitchFamily="34" charset="0"/>
              </a:rPr>
              <a:t>t</a:t>
            </a:r>
            <a:r>
              <a:rPr lang="en-US" sz="1600">
                <a:latin typeface="Calibri Light" panose="020F0302020204030204" pitchFamily="34" charset="0"/>
                <a:cs typeface="Calibri Light" panose="020F0302020204030204" pitchFamily="34" charset="0"/>
              </a:rPr>
              <a:t>-test:</a:t>
            </a:r>
          </a:p>
          <a:p>
            <a:pPr marL="0" indent="0">
              <a:buNone/>
            </a:pPr>
            <a:endParaRPr lang="en-US" sz="1600">
              <a:latin typeface="Times New Roman" panose="02020603050405020304" pitchFamily="18" charset="0"/>
              <a:cs typeface="Times New Roman" panose="02020603050405020304" pitchFamily="18" charset="0"/>
            </a:endParaRPr>
          </a:p>
          <a:p>
            <a:pPr marL="0" indent="0">
              <a:buNone/>
            </a:pPr>
            <a:r>
              <a:rPr lang="en-US" sz="1200">
                <a:latin typeface="Courier New" panose="02070309020205020404" pitchFamily="49" charset="0"/>
                <a:cs typeface="Courier New" panose="02070309020205020404" pitchFamily="49" charset="0"/>
              </a:rPr>
              <a:t>	set.seed(1606)</a:t>
            </a:r>
          </a:p>
          <a:p>
            <a:pPr marL="0" indent="0">
              <a:buNone/>
            </a:pPr>
            <a:r>
              <a:rPr lang="en-US" sz="1200">
                <a:latin typeface="Courier New" panose="02070309020205020404" pitchFamily="49" charset="0"/>
                <a:cs typeface="Courier New" panose="02070309020205020404" pitchFamily="49" charset="0"/>
              </a:rPr>
              <a:t>	x &lt;- scale(-150:150)</a:t>
            </a:r>
          </a:p>
          <a:p>
            <a:pPr marL="0" indent="0">
              <a:buNone/>
            </a:pPr>
            <a:r>
              <a:rPr lang="en-US" sz="1200">
                <a:latin typeface="Courier New" panose="02070309020205020404" pitchFamily="49" charset="0"/>
                <a:cs typeface="Courier New" panose="02070309020205020404" pitchFamily="49" charset="0"/>
              </a:rPr>
              <a:t>	g &lt;- sample(rep(0:1,times=c(150,151)))</a:t>
            </a:r>
          </a:p>
          <a:p>
            <a:pPr marL="0" indent="0">
              <a:buNone/>
            </a:pPr>
            <a:r>
              <a:rPr lang="en-US" sz="1200">
                <a:latin typeface="Courier New" panose="02070309020205020404" pitchFamily="49" charset="0"/>
                <a:cs typeface="Courier New" panose="02070309020205020404" pitchFamily="49" charset="0"/>
              </a:rPr>
              <a:t>	y &lt;- 0.5*g1+ifelse(g1==0,rnorm(150,0,1),rnorm(151,0,1))</a:t>
            </a:r>
          </a:p>
          <a:p>
            <a:pPr marL="0" indent="0">
              <a:buNone/>
            </a:pPr>
            <a:r>
              <a:rPr lang="en-US" sz="1200">
                <a:latin typeface="Courier New" panose="02070309020205020404" pitchFamily="49" charset="0"/>
                <a:cs typeface="Courier New" panose="02070309020205020404" pitchFamily="49" charset="0"/>
              </a:rPr>
              <a:t>	problem &lt;- data.frame(y,x,g)</a:t>
            </a:r>
          </a:p>
          <a:p>
            <a:pPr marL="0" indent="0">
              <a:buNone/>
            </a:pPr>
            <a:r>
              <a:rPr lang="en-US" sz="1200">
                <a:latin typeface="Courier New" panose="02070309020205020404" pitchFamily="49" charset="0"/>
                <a:cs typeface="Courier New" panose="02070309020205020404" pitchFamily="49" charset="0"/>
              </a:rPr>
              <a:t>	t.test(y~g,data=problem,var.equal=TRUE)</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To bootstrap the t-values, we need to write a custom function that takes a data set (</a:t>
            </a:r>
            <a:r>
              <a:rPr lang="en-US" sz="1600" i="1">
                <a:latin typeface="Calibri Light" panose="020F0302020204030204" pitchFamily="34" charset="0"/>
                <a:cs typeface="Calibri Light" panose="020F0302020204030204" pitchFamily="34" charset="0"/>
              </a:rPr>
              <a:t>d</a:t>
            </a:r>
            <a:r>
              <a:rPr lang="en-US" sz="1600">
                <a:latin typeface="Calibri Light" panose="020F0302020204030204" pitchFamily="34" charset="0"/>
                <a:cs typeface="Calibri Light" panose="020F0302020204030204" pitchFamily="34" charset="0"/>
              </a:rPr>
              <a:t>) and an index (</a:t>
            </a:r>
            <a:r>
              <a:rPr lang="en-US" sz="1600" i="1">
                <a:latin typeface="Calibri Light" panose="020F0302020204030204" pitchFamily="34" charset="0"/>
                <a:cs typeface="Calibri Light" panose="020F0302020204030204" pitchFamily="34" charset="0"/>
              </a:rPr>
              <a:t>i</a:t>
            </a:r>
            <a:r>
              <a:rPr lang="en-US" sz="1600">
                <a:latin typeface="Calibri Light" panose="020F0302020204030204" pitchFamily="34" charset="0"/>
                <a:cs typeface="Calibri Light" panose="020F0302020204030204" pitchFamily="34" charset="0"/>
              </a:rPr>
              <a:t>) as its arguments, and outputs our statistic of interest. The index </a:t>
            </a:r>
            <a:r>
              <a:rPr lang="en-US" sz="1600" i="1">
                <a:latin typeface="Calibri Light" panose="020F0302020204030204" pitchFamily="34" charset="0"/>
                <a:cs typeface="Calibri Light" panose="020F0302020204030204" pitchFamily="34" charset="0"/>
              </a:rPr>
              <a:t>i</a:t>
            </a:r>
            <a:r>
              <a:rPr lang="en-US" sz="1600">
                <a:latin typeface="Calibri Light" panose="020F0302020204030204" pitchFamily="34" charset="0"/>
                <a:cs typeface="Calibri Light" panose="020F0302020204030204" pitchFamily="34" charset="0"/>
              </a:rPr>
              <a:t> is later used by the </a:t>
            </a:r>
            <a:r>
              <a:rPr lang="en-US" sz="1600">
                <a:latin typeface="Courier New" panose="02070309020205020404" pitchFamily="49" charset="0"/>
                <a:cs typeface="Courier New" panose="02070309020205020404" pitchFamily="49" charset="0"/>
              </a:rPr>
              <a:t>boot</a:t>
            </a:r>
            <a:r>
              <a:rPr lang="en-US" sz="1600">
                <a:latin typeface="Calibri Light" panose="020F0302020204030204" pitchFamily="34" charset="0"/>
                <a:cs typeface="Calibri Light" panose="020F0302020204030204" pitchFamily="34" charset="0"/>
              </a:rPr>
              <a:t> function to generate bootstrap samples:</a:t>
            </a:r>
          </a:p>
          <a:p>
            <a:pPr marL="0" indent="0">
              <a:buNone/>
            </a:pPr>
            <a:endParaRPr lang="en-US" sz="1600">
              <a:latin typeface="Times New Roman" panose="02020603050405020304" pitchFamily="18" charset="0"/>
              <a:cs typeface="Times New Roman" panose="02020603050405020304" pitchFamily="18" charset="0"/>
            </a:endParaRPr>
          </a:p>
          <a:p>
            <a:pPr marL="0" indent="0">
              <a:buNone/>
            </a:pPr>
            <a:r>
              <a:rPr lang="en-US" sz="1200">
                <a:latin typeface="Courier New" panose="02070309020205020404" pitchFamily="49" charset="0"/>
                <a:cs typeface="Courier New" panose="02070309020205020404" pitchFamily="49" charset="0"/>
              </a:rPr>
              <a:t>	library(boot)</a:t>
            </a:r>
          </a:p>
          <a:p>
            <a:pPr marL="0" indent="0">
              <a:buNone/>
            </a:pPr>
            <a:r>
              <a:rPr lang="en-US" sz="1200">
                <a:latin typeface="Courier New" panose="02070309020205020404" pitchFamily="49" charset="0"/>
                <a:cs typeface="Courier New" panose="02070309020205020404" pitchFamily="49" charset="0"/>
              </a:rPr>
              <a:t>	tfunc &lt;- function(d,i) { t.test(y~g,data=</a:t>
            </a:r>
            <a:r>
              <a:rPr lang="en-US" sz="1200">
                <a:solidFill>
                  <a:srgbClr val="FF0000"/>
                </a:solidFill>
                <a:latin typeface="Courier New" panose="02070309020205020404" pitchFamily="49" charset="0"/>
                <a:cs typeface="Courier New" panose="02070309020205020404" pitchFamily="49" charset="0"/>
              </a:rPr>
              <a:t>d[i,]</a:t>
            </a:r>
            <a:r>
              <a:rPr lang="en-US" sz="1200">
                <a:latin typeface="Courier New" panose="02070309020205020404" pitchFamily="49" charset="0"/>
                <a:cs typeface="Courier New" panose="02070309020205020404" pitchFamily="49" charset="0"/>
              </a:rPr>
              <a:t>,var.equal=TRUE)$statistic }</a:t>
            </a:r>
          </a:p>
          <a:p>
            <a:pPr marL="0" indent="0">
              <a:buNone/>
            </a:pPr>
            <a:endParaRPr lang="en-US" sz="16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7488832" cy="584775"/>
          </a:xfrm>
          <a:prstGeom prst="rect">
            <a:avLst/>
          </a:prstGeom>
          <a:noFill/>
        </p:spPr>
        <p:txBody>
          <a:bodyPr wrap="square" rtlCol="0">
            <a:spAutoFit/>
          </a:bodyPr>
          <a:lstStyle/>
          <a:p>
            <a:r>
              <a:rPr lang="fr-CH" sz="3200">
                <a:solidFill>
                  <a:schemeClr val="tx2">
                    <a:lumMod val="75000"/>
                  </a:schemeClr>
                </a:solidFill>
                <a:latin typeface="Courier New" panose="02070309020205020404" pitchFamily="49" charset="0"/>
                <a:cs typeface="Courier New" panose="02070309020205020404" pitchFamily="49" charset="0"/>
              </a:rPr>
              <a:t>boot</a:t>
            </a:r>
            <a:r>
              <a:rPr lang="fr-CH" sz="3200">
                <a:solidFill>
                  <a:schemeClr val="tx2">
                    <a:lumMod val="75000"/>
                  </a:schemeClr>
                </a:solidFill>
                <a:latin typeface="Tw Cen MT" panose="020B0602020104020603" pitchFamily="34" charset="0"/>
              </a:rPr>
              <a:t> function in R</a:t>
            </a:r>
            <a:endParaRPr lang="en-GB" sz="3200" dirty="0">
              <a:solidFill>
                <a:schemeClr val="tx2">
                  <a:lumMod val="75000"/>
                </a:schemeClr>
              </a:solidFill>
              <a:latin typeface="Tw Cen MT" panose="020B0602020104020603" pitchFamily="34" charset="0"/>
            </a:endParaRPr>
          </a:p>
        </p:txBody>
      </p:sp>
      <p:cxnSp>
        <p:nvCxnSpPr>
          <p:cNvPr id="8" name="Straight Connector 7">
            <a:extLst>
              <a:ext uri="{FF2B5EF4-FFF2-40B4-BE49-F238E27FC236}">
                <a16:creationId xmlns:a16="http://schemas.microsoft.com/office/drawing/2014/main" id="{CA9456EC-6FD6-4DE9-A85F-586BCEF2D491}"/>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C5FF7DB-429A-4FF5-B13B-B49C51BC653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34582753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10081120" cy="4925144"/>
          </a:xfrm>
        </p:spPr>
        <p:txBody>
          <a:bodyPr>
            <a:normAutofit/>
          </a:bodyPr>
          <a:lstStyle/>
          <a:p>
            <a:r>
              <a:rPr lang="en-US" sz="1600">
                <a:latin typeface="Calibri Light" panose="020F0302020204030204" pitchFamily="34" charset="0"/>
                <a:cs typeface="Calibri Light" panose="020F0302020204030204" pitchFamily="34" charset="0"/>
              </a:rPr>
              <a:t>Now we can apply the </a:t>
            </a:r>
            <a:r>
              <a:rPr lang="en-US" sz="1600">
                <a:latin typeface="Courier New" panose="02070309020205020404" pitchFamily="49" charset="0"/>
                <a:cs typeface="Courier New" panose="02070309020205020404" pitchFamily="49" charset="0"/>
              </a:rPr>
              <a:t>boot</a:t>
            </a:r>
            <a:r>
              <a:rPr lang="en-US" sz="1600">
                <a:latin typeface="Calibri Light" panose="020F0302020204030204" pitchFamily="34" charset="0"/>
                <a:cs typeface="Calibri Light" panose="020F0302020204030204" pitchFamily="34" charset="0"/>
              </a:rPr>
              <a:t> function to our analysis, and return CI with the </a:t>
            </a:r>
            <a:r>
              <a:rPr lang="en-US" sz="1600">
                <a:latin typeface="Courier New" panose="02070309020205020404" pitchFamily="49" charset="0"/>
                <a:cs typeface="Courier New" panose="02070309020205020404" pitchFamily="49" charset="0"/>
              </a:rPr>
              <a:t>boot.ci</a:t>
            </a:r>
            <a:r>
              <a:rPr lang="en-US" sz="1600">
                <a:latin typeface="Calibri Light" panose="020F0302020204030204" pitchFamily="34" charset="0"/>
                <a:cs typeface="Calibri Light" panose="020F0302020204030204" pitchFamily="34" charset="0"/>
              </a:rPr>
              <a:t> function:</a:t>
            </a:r>
          </a:p>
          <a:p>
            <a:endParaRPr lang="en-US" sz="1600">
              <a:latin typeface="Calibri Light" panose="020F0302020204030204" pitchFamily="34" charset="0"/>
              <a:cs typeface="Calibri Light" panose="020F0302020204030204" pitchFamily="34" charset="0"/>
            </a:endParaRPr>
          </a:p>
          <a:p>
            <a:pPr marL="0" indent="0">
              <a:buNone/>
            </a:pPr>
            <a:r>
              <a:rPr lang="en-US" sz="1200">
                <a:latin typeface="Courier New" panose="02070309020205020404" pitchFamily="49" charset="0"/>
                <a:cs typeface="Courier New" panose="02070309020205020404" pitchFamily="49" charset="0"/>
              </a:rPr>
              <a:t>	set.seed(105)</a:t>
            </a:r>
          </a:p>
          <a:p>
            <a:pPr marL="0" indent="0">
              <a:buNone/>
            </a:pPr>
            <a:r>
              <a:rPr lang="en-US" sz="1200">
                <a:latin typeface="Courier New" panose="02070309020205020404" pitchFamily="49" charset="0"/>
                <a:cs typeface="Courier New" panose="02070309020205020404" pitchFamily="49" charset="0"/>
              </a:rPr>
              <a:t>	btvals &lt;- boot(problem,tfunc, R=999, stype="i")</a:t>
            </a:r>
          </a:p>
          <a:p>
            <a:pPr marL="0" indent="0">
              <a:buNone/>
            </a:pPr>
            <a:r>
              <a:rPr lang="en-US" sz="1200">
                <a:latin typeface="Courier New" panose="02070309020205020404" pitchFamily="49" charset="0"/>
                <a:cs typeface="Courier New" panose="02070309020205020404" pitchFamily="49" charset="0"/>
              </a:rPr>
              <a:t>	btvals$t</a:t>
            </a:r>
          </a:p>
          <a:p>
            <a:pPr marL="0" indent="0">
              <a:buNone/>
            </a:pPr>
            <a:r>
              <a:rPr lang="en-US" sz="1200">
                <a:latin typeface="Courier New" panose="02070309020205020404" pitchFamily="49" charset="0"/>
                <a:cs typeface="Courier New" panose="02070309020205020404" pitchFamily="49" charset="0"/>
              </a:rPr>
              <a:t>	boot.ci(btvals)</a:t>
            </a:r>
          </a:p>
          <a:p>
            <a:pPr marL="0" indent="0">
              <a:buNone/>
            </a:pPr>
            <a:endParaRPr lang="en-US" sz="16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7488832" cy="584775"/>
          </a:xfrm>
          <a:prstGeom prst="rect">
            <a:avLst/>
          </a:prstGeom>
          <a:noFill/>
        </p:spPr>
        <p:txBody>
          <a:bodyPr wrap="square" rtlCol="0">
            <a:spAutoFit/>
          </a:bodyPr>
          <a:lstStyle/>
          <a:p>
            <a:r>
              <a:rPr lang="fr-CH" sz="3200">
                <a:solidFill>
                  <a:schemeClr val="tx2">
                    <a:lumMod val="75000"/>
                  </a:schemeClr>
                </a:solidFill>
                <a:latin typeface="Courier New" panose="02070309020205020404" pitchFamily="49" charset="0"/>
                <a:cs typeface="Courier New" panose="02070309020205020404" pitchFamily="49" charset="0"/>
              </a:rPr>
              <a:t>boot</a:t>
            </a:r>
            <a:r>
              <a:rPr lang="fr-CH" sz="3200">
                <a:solidFill>
                  <a:schemeClr val="tx2">
                    <a:lumMod val="75000"/>
                  </a:schemeClr>
                </a:solidFill>
                <a:latin typeface="Tw Cen MT" panose="020B0602020104020603" pitchFamily="34" charset="0"/>
              </a:rPr>
              <a:t> function in R</a:t>
            </a:r>
            <a:endParaRPr lang="en-GB" sz="3200" dirty="0">
              <a:solidFill>
                <a:schemeClr val="tx2">
                  <a:lumMod val="75000"/>
                </a:schemeClr>
              </a:solidFill>
              <a:latin typeface="Tw Cen MT" panose="020B0602020104020603" pitchFamily="34" charset="0"/>
            </a:endParaRPr>
          </a:p>
        </p:txBody>
      </p:sp>
      <p:cxnSp>
        <p:nvCxnSpPr>
          <p:cNvPr id="8" name="Straight Connector 7">
            <a:extLst>
              <a:ext uri="{FF2B5EF4-FFF2-40B4-BE49-F238E27FC236}">
                <a16:creationId xmlns:a16="http://schemas.microsoft.com/office/drawing/2014/main" id="{CA9456EC-6FD6-4DE9-A85F-586BCEF2D491}"/>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C5FF7DB-429A-4FF5-B13B-B49C51BC653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
        <p:nvSpPr>
          <p:cNvPr id="6" name="Rectangle 5">
            <a:extLst>
              <a:ext uri="{FF2B5EF4-FFF2-40B4-BE49-F238E27FC236}">
                <a16:creationId xmlns:a16="http://schemas.microsoft.com/office/drawing/2014/main" id="{F62F7208-EEA8-4BE2-83F1-8E8C027DC391}"/>
              </a:ext>
            </a:extLst>
          </p:cNvPr>
          <p:cNvSpPr/>
          <p:nvPr/>
        </p:nvSpPr>
        <p:spPr>
          <a:xfrm>
            <a:off x="2351584" y="3284984"/>
            <a:ext cx="7704856" cy="2862322"/>
          </a:xfrm>
          <a:prstGeom prst="rect">
            <a:avLst/>
          </a:prstGeom>
          <a:ln>
            <a:solidFill>
              <a:schemeClr val="tx1">
                <a:lumMod val="50000"/>
                <a:lumOff val="50000"/>
              </a:schemeClr>
            </a:solidFill>
            <a:prstDash val="sysDot"/>
          </a:ln>
        </p:spPr>
        <p:txBody>
          <a:bodyPr wrap="square">
            <a:spAutoFit/>
          </a:bodyPr>
          <a:lstStyle/>
          <a:p>
            <a:r>
              <a:rPr lang="en-US" sz="1200">
                <a:latin typeface="Courier New" panose="02070309020205020404" pitchFamily="49" charset="0"/>
                <a:cs typeface="Courier New" panose="02070309020205020404" pitchFamily="49" charset="0"/>
              </a:rPr>
              <a:t>&gt; BOOTSTRAP CONFIDENCE INTERVAL CALCULATIONS</a:t>
            </a:r>
          </a:p>
          <a:p>
            <a:r>
              <a:rPr lang="en-US" sz="1200">
                <a:latin typeface="Courier New" panose="02070309020205020404" pitchFamily="49" charset="0"/>
                <a:cs typeface="Courier New" panose="02070309020205020404" pitchFamily="49" charset="0"/>
              </a:rPr>
              <a:t>&gt; Based on 999 bootstrap replicates</a:t>
            </a:r>
          </a:p>
          <a:p>
            <a:r>
              <a:rPr lang="en-US" sz="1200">
                <a:latin typeface="Courier New" panose="02070309020205020404" pitchFamily="49" charset="0"/>
                <a:cs typeface="Courier New" panose="02070309020205020404" pitchFamily="49" charset="0"/>
              </a:rPr>
              <a:t>&gt;</a:t>
            </a:r>
          </a:p>
          <a:p>
            <a:r>
              <a:rPr lang="en-US" sz="1200">
                <a:latin typeface="Courier New" panose="02070309020205020404" pitchFamily="49" charset="0"/>
                <a:cs typeface="Courier New" panose="02070309020205020404" pitchFamily="49" charset="0"/>
              </a:rPr>
              <a:t>&gt; CALL : </a:t>
            </a:r>
          </a:p>
          <a:p>
            <a:r>
              <a:rPr lang="en-US" sz="1200">
                <a:latin typeface="Courier New" panose="02070309020205020404" pitchFamily="49" charset="0"/>
                <a:cs typeface="Courier New" panose="02070309020205020404" pitchFamily="49" charset="0"/>
              </a:rPr>
              <a:t>&gt; boot.ci(boot.out = btvals)</a:t>
            </a:r>
          </a:p>
          <a:p>
            <a:r>
              <a:rPr lang="en-US" sz="1200">
                <a:latin typeface="Courier New" panose="02070309020205020404" pitchFamily="49" charset="0"/>
                <a:cs typeface="Courier New" panose="02070309020205020404" pitchFamily="49" charset="0"/>
              </a:rPr>
              <a:t>&gt;</a:t>
            </a:r>
          </a:p>
          <a:p>
            <a:r>
              <a:rPr lang="en-US" sz="1200">
                <a:latin typeface="Courier New" panose="02070309020205020404" pitchFamily="49" charset="0"/>
                <a:cs typeface="Courier New" panose="02070309020205020404" pitchFamily="49" charset="0"/>
              </a:rPr>
              <a:t>&gt; Intervals : </a:t>
            </a:r>
          </a:p>
          <a:p>
            <a:r>
              <a:rPr lang="en-US" sz="1200">
                <a:latin typeface="Courier New" panose="02070309020205020404" pitchFamily="49" charset="0"/>
                <a:cs typeface="Courier New" panose="02070309020205020404" pitchFamily="49" charset="0"/>
              </a:rPr>
              <a:t>&gt; Level      Normal              Basic         </a:t>
            </a:r>
          </a:p>
          <a:p>
            <a:r>
              <a:rPr lang="en-US" sz="1200">
                <a:latin typeface="Courier New" panose="02070309020205020404" pitchFamily="49" charset="0"/>
                <a:cs typeface="Courier New" panose="02070309020205020404" pitchFamily="49" charset="0"/>
              </a:rPr>
              <a:t>&gt; 95%   (-6.018, -2.125 )   (-5.987, -2.089 )  </a:t>
            </a:r>
          </a:p>
          <a:p>
            <a:r>
              <a:rPr lang="en-US" sz="1200">
                <a:latin typeface="Courier New" panose="02070309020205020404" pitchFamily="49" charset="0"/>
                <a:cs typeface="Courier New" panose="02070309020205020404" pitchFamily="49" charset="0"/>
              </a:rPr>
              <a:t>&gt;</a:t>
            </a:r>
          </a:p>
          <a:p>
            <a:r>
              <a:rPr lang="en-US" sz="1200">
                <a:latin typeface="Courier New" panose="02070309020205020404" pitchFamily="49" charset="0"/>
                <a:cs typeface="Courier New" panose="02070309020205020404" pitchFamily="49" charset="0"/>
              </a:rPr>
              <a:t>&gt; Level     Percentile            BCa          </a:t>
            </a:r>
          </a:p>
          <a:p>
            <a:r>
              <a:rPr lang="en-US" sz="1200">
                <a:latin typeface="Courier New" panose="02070309020205020404" pitchFamily="49" charset="0"/>
                <a:cs typeface="Courier New" panose="02070309020205020404" pitchFamily="49" charset="0"/>
              </a:rPr>
              <a:t>&gt; 95%   (-6.039, -2.142 )   (-6.172, -2.292 )  </a:t>
            </a:r>
          </a:p>
          <a:p>
            <a:r>
              <a:rPr lang="en-US" sz="1200">
                <a:latin typeface="Courier New" panose="02070309020205020404" pitchFamily="49" charset="0"/>
                <a:cs typeface="Courier New" panose="02070309020205020404" pitchFamily="49" charset="0"/>
              </a:rPr>
              <a:t>&gt; Calculations and Intervals on Original Scale</a:t>
            </a:r>
          </a:p>
          <a:p>
            <a:r>
              <a:rPr lang="en-US" sz="1200">
                <a:latin typeface="Courier New" panose="02070309020205020404" pitchFamily="49" charset="0"/>
                <a:cs typeface="Courier New" panose="02070309020205020404" pitchFamily="49" charset="0"/>
              </a:rPr>
              <a:t>&gt; Warning message:</a:t>
            </a:r>
          </a:p>
          <a:p>
            <a:r>
              <a:rPr lang="en-US" sz="1200">
                <a:latin typeface="Courier New" panose="02070309020205020404" pitchFamily="49" charset="0"/>
                <a:cs typeface="Courier New" panose="02070309020205020404" pitchFamily="49" charset="0"/>
              </a:rPr>
              <a:t>&gt; In boot.ci(btvals) : bootstrap variances needed for studentized intervals</a:t>
            </a:r>
            <a:endParaRPr lang="en-CH" sz="120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7439518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600200"/>
            <a:ext cx="4464496" cy="4925144"/>
          </a:xfrm>
        </p:spPr>
        <p:txBody>
          <a:bodyPr>
            <a:normAutofit/>
          </a:bodyPr>
          <a:lstStyle/>
          <a:p>
            <a:r>
              <a:rPr lang="en-US" sz="1600">
                <a:latin typeface="Calibri Light" panose="020F0302020204030204" pitchFamily="34" charset="0"/>
                <a:cs typeface="Calibri Light" panose="020F0302020204030204" pitchFamily="34" charset="0"/>
              </a:rPr>
              <a:t>In the previous example, the difference in means was set to 0.5, and variances were set to be equal. What happens if we increase the difference under </a:t>
            </a:r>
            <a:r>
              <a:rPr lang="en-US" sz="1600">
                <a:solidFill>
                  <a:srgbClr val="0070C0"/>
                </a:solidFill>
                <a:latin typeface="Calibri Light" panose="020F0302020204030204" pitchFamily="34" charset="0"/>
                <a:cs typeface="Calibri Light" panose="020F0302020204030204" pitchFamily="34" charset="0"/>
              </a:rPr>
              <a:t>heteroscedastic conditions</a:t>
            </a:r>
            <a:r>
              <a:rPr lang="en-US" sz="1600">
                <a:latin typeface="Calibri Light" panose="020F0302020204030204" pitchFamily="34" charset="0"/>
                <a:cs typeface="Calibri Light" panose="020F0302020204030204" pitchFamily="34" charset="0"/>
              </a:rPr>
              <a:t>?</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On the right, we compare the observed permutation distribution to the observed bootstrap distribution, with 95% quantile limits in shaded areas.</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Should we reject the null hypothesis if the mean bootstrap value falls into the 95% permutation rejection region? Or if the 95% bootstrap limit falls into this region…?</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The Welch test can lead to a dramatically different conclusion for unequal variances!</a:t>
            </a:r>
          </a:p>
          <a:p>
            <a:endParaRPr lang="en-US" sz="160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957706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Permutation versus bootstrapping</a:t>
            </a:r>
            <a:endParaRPr lang="en-GB" sz="3200" dirty="0">
              <a:solidFill>
                <a:schemeClr val="tx2">
                  <a:lumMod val="75000"/>
                </a:schemeClr>
              </a:solidFill>
              <a:latin typeface="Tw Cen MT" panose="020B0602020104020603" pitchFamily="34" charset="0"/>
            </a:endParaRPr>
          </a:p>
        </p:txBody>
      </p:sp>
      <p:pic>
        <p:nvPicPr>
          <p:cNvPr id="4" name="Picture 3">
            <a:extLst>
              <a:ext uri="{FF2B5EF4-FFF2-40B4-BE49-F238E27FC236}">
                <a16:creationId xmlns:a16="http://schemas.microsoft.com/office/drawing/2014/main" id="{B28064A5-800C-4F00-85F0-F2DDD97DBA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954"/>
          <a:stretch/>
        </p:blipFill>
        <p:spPr>
          <a:xfrm>
            <a:off x="5015880" y="1484784"/>
            <a:ext cx="6768752" cy="4778303"/>
          </a:xfrm>
          <a:prstGeom prst="rect">
            <a:avLst/>
          </a:prstGeom>
        </p:spPr>
      </p:pic>
    </p:spTree>
    <p:extLst>
      <p:ext uri="{BB962C8B-B14F-4D97-AF65-F5344CB8AC3E}">
        <p14:creationId xmlns:p14="http://schemas.microsoft.com/office/powerpoint/2010/main" val="28149747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600" dirty="0">
                <a:latin typeface="Calibri Light" panose="020F0302020204030204" pitchFamily="34" charset="0"/>
                <a:cs typeface="Calibri Light" panose="020F0302020204030204" pitchFamily="34" charset="0"/>
              </a:rPr>
              <a:t>Permutation testing is more appropriate for the purposes of (classical frequentist) inference, and is compatible with Fisher's idea of the </a:t>
            </a:r>
            <a:r>
              <a:rPr lang="en-US" sz="1600" i="1" dirty="0">
                <a:latin typeface="Calibri Light" panose="020F0302020204030204" pitchFamily="34" charset="0"/>
                <a:cs typeface="Calibri Light" panose="020F0302020204030204" pitchFamily="34" charset="0"/>
              </a:rPr>
              <a:t>p</a:t>
            </a:r>
            <a:r>
              <a:rPr lang="en-US" sz="1600" dirty="0">
                <a:latin typeface="Calibri Light" panose="020F0302020204030204" pitchFamily="34" charset="0"/>
                <a:cs typeface="Calibri Light" panose="020F0302020204030204" pitchFamily="34" charset="0"/>
              </a:rPr>
              <a:t>-value</a:t>
            </a:r>
            <a:r>
              <a:rPr lang="en-US" sz="1600">
                <a:latin typeface="Calibri Light" panose="020F0302020204030204" pitchFamily="34" charset="0"/>
                <a:cs typeface="Calibri Light" panose="020F0302020204030204" pitchFamily="34" charset="0"/>
              </a:rPr>
              <a:t>. It </a:t>
            </a:r>
            <a:r>
              <a:rPr lang="en-US" sz="1600" dirty="0">
                <a:latin typeface="Calibri Light" panose="020F0302020204030204" pitchFamily="34" charset="0"/>
                <a:cs typeface="Calibri Light" panose="020F0302020204030204" pitchFamily="34" charset="0"/>
              </a:rPr>
              <a:t>is perfectly suited to problems of </a:t>
            </a:r>
            <a:r>
              <a:rPr lang="en-US" sz="1600">
                <a:solidFill>
                  <a:srgbClr val="0070C0"/>
                </a:solidFill>
                <a:latin typeface="Calibri Light" panose="020F0302020204030204" pitchFamily="34" charset="0"/>
                <a:cs typeface="Calibri Light" panose="020F0302020204030204" pitchFamily="34" charset="0"/>
              </a:rPr>
              <a:t>small-sample inference</a:t>
            </a:r>
            <a:r>
              <a:rPr lang="en-US" sz="1600">
                <a:latin typeface="Calibri Light" panose="020F0302020204030204" pitchFamily="34" charset="0"/>
                <a:cs typeface="Calibri Light" panose="020F0302020204030204" pitchFamily="34" charset="0"/>
              </a:rPr>
              <a:t>, and easy to apply to simple models (e.g., </a:t>
            </a:r>
            <a:r>
              <a:rPr lang="en-US" sz="1600" i="1">
                <a:latin typeface="Calibri Light" panose="020F0302020204030204" pitchFamily="34" charset="0"/>
                <a:cs typeface="Calibri Light" panose="020F0302020204030204" pitchFamily="34" charset="0"/>
              </a:rPr>
              <a:t>t</a:t>
            </a:r>
            <a:r>
              <a:rPr lang="en-US" sz="1600">
                <a:latin typeface="Calibri Light" panose="020F0302020204030204" pitchFamily="34" charset="0"/>
                <a:cs typeface="Calibri Light" panose="020F0302020204030204" pitchFamily="34" charset="0"/>
              </a:rPr>
              <a:t>-test, ANOVA, correlation test).</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Bootstrapping is more appropriate for </a:t>
            </a:r>
            <a:r>
              <a:rPr lang="en-US" sz="1600">
                <a:latin typeface="Calibri Light" panose="020F0302020204030204" pitchFamily="34" charset="0"/>
                <a:cs typeface="Calibri Light" panose="020F0302020204030204" pitchFamily="34" charset="0"/>
              </a:rPr>
              <a:t>obtaining empirical standard </a:t>
            </a:r>
            <a:r>
              <a:rPr lang="en-US" sz="1600" dirty="0">
                <a:latin typeface="Calibri Light" panose="020F0302020204030204" pitchFamily="34" charset="0"/>
                <a:cs typeface="Calibri Light" panose="020F0302020204030204" pitchFamily="34" charset="0"/>
              </a:rPr>
              <a:t>errors for </a:t>
            </a:r>
            <a:r>
              <a:rPr lang="en-US" sz="1600">
                <a:latin typeface="Calibri Light" panose="020F0302020204030204" pitchFamily="34" charset="0"/>
                <a:cs typeface="Calibri Light" panose="020F0302020204030204" pitchFamily="34" charset="0"/>
              </a:rPr>
              <a:t>statistics that otherwise have unknown or complex theoretical SEs. Bootstrapping is preferred in complex models where the correct rules for permutation may otherwise be complicated (e.g., multilevel regression). In </a:t>
            </a:r>
            <a:r>
              <a:rPr lang="en-US" sz="1600" dirty="0">
                <a:latin typeface="Calibri Light" panose="020F0302020204030204" pitchFamily="34" charset="0"/>
                <a:cs typeface="Calibri Light" panose="020F0302020204030204" pitchFamily="34" charset="0"/>
              </a:rPr>
              <a:t>contrast to permutation, </a:t>
            </a:r>
            <a:r>
              <a:rPr lang="en-US" sz="1600" dirty="0">
                <a:solidFill>
                  <a:srgbClr val="0070C0"/>
                </a:solidFill>
                <a:latin typeface="Calibri Light" panose="020F0302020204030204" pitchFamily="34" charset="0"/>
                <a:cs typeface="Calibri Light" panose="020F0302020204030204" pitchFamily="34" charset="0"/>
              </a:rPr>
              <a:t>bootstrapping should generally not be applied to small samples</a:t>
            </a:r>
            <a:r>
              <a:rPr lang="en-US" sz="1600" dirty="0">
                <a:latin typeface="Calibri Light" panose="020F0302020204030204" pitchFamily="34" charset="0"/>
                <a:cs typeface="Calibri Light" panose="020F0302020204030204" pitchFamily="34" charset="0"/>
              </a:rPr>
              <a:t>, </a:t>
            </a:r>
            <a:r>
              <a:rPr lang="en-US" sz="1600">
                <a:latin typeface="Calibri Light" panose="020F0302020204030204" pitchFamily="34" charset="0"/>
                <a:cs typeface="Calibri Light" panose="020F0302020204030204" pitchFamily="34" charset="0"/>
              </a:rPr>
              <a:t>since it may worsen small-sample bias.</a:t>
            </a:r>
          </a:p>
          <a:p>
            <a:r>
              <a:rPr lang="en-US" sz="1600">
                <a:latin typeface="Calibri Light" panose="020F0302020204030204" pitchFamily="34" charset="0"/>
                <a:cs typeface="Calibri Light" panose="020F0302020204030204" pitchFamily="34" charset="0"/>
              </a:rPr>
              <a:t> </a:t>
            </a:r>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A number of applications of bootstrapping </a:t>
            </a:r>
            <a:r>
              <a:rPr lang="en-US" sz="1600">
                <a:latin typeface="Calibri Light" panose="020F0302020204030204" pitchFamily="34" charset="0"/>
                <a:cs typeface="Calibri Light" panose="020F0302020204030204" pitchFamily="34" charset="0"/>
              </a:rPr>
              <a:t>include:</a:t>
            </a:r>
            <a:endParaRPr lang="en-US" sz="1600" dirty="0">
              <a:latin typeface="Calibri Light" panose="020F0302020204030204" pitchFamily="34" charset="0"/>
              <a:cs typeface="Calibri Light" panose="020F0302020204030204" pitchFamily="34" charset="0"/>
            </a:endParaRPr>
          </a:p>
          <a:p>
            <a:pPr lvl="1"/>
            <a:r>
              <a:rPr lang="en-US" sz="1400" dirty="0">
                <a:latin typeface="Calibri Light" panose="020F0302020204030204" pitchFamily="34" charset="0"/>
                <a:cs typeface="Calibri Light" panose="020F0302020204030204" pitchFamily="34" charset="0"/>
              </a:rPr>
              <a:t>Bootstrapped tests of </a:t>
            </a:r>
            <a:r>
              <a:rPr lang="en-US" sz="1400">
                <a:latin typeface="Calibri Light" panose="020F0302020204030204" pitchFamily="34" charset="0"/>
                <a:cs typeface="Calibri Light" panose="020F0302020204030204" pitchFamily="34" charset="0"/>
              </a:rPr>
              <a:t>mediation in structural equation modelling (</a:t>
            </a:r>
            <a:r>
              <a:rPr lang="en-US" sz="1400" dirty="0">
                <a:latin typeface="Calibri Light" panose="020F0302020204030204" pitchFamily="34" charset="0"/>
                <a:cs typeface="Calibri Light" panose="020F0302020204030204" pitchFamily="34" charset="0"/>
              </a:rPr>
              <a:t>Preacher &amp; Hayes, 2004)</a:t>
            </a:r>
          </a:p>
          <a:p>
            <a:pPr lvl="1"/>
            <a:r>
              <a:rPr lang="en-US" sz="1400" dirty="0">
                <a:latin typeface="Calibri Light" panose="020F0302020204030204" pitchFamily="34" charset="0"/>
                <a:cs typeface="Calibri Light" panose="020F0302020204030204" pitchFamily="34" charset="0"/>
              </a:rPr>
              <a:t>Bootstrap aggregation in machine learning (e.g., random forest)</a:t>
            </a:r>
          </a:p>
          <a:p>
            <a:pPr lvl="1"/>
            <a:r>
              <a:rPr lang="en-US" sz="1400">
                <a:latin typeface="Calibri Light" panose="020F0302020204030204" pitchFamily="34" charset="0"/>
                <a:cs typeface="Calibri Light" panose="020F0302020204030204" pitchFamily="34" charset="0"/>
              </a:rPr>
              <a:t>Empirical confidence </a:t>
            </a:r>
            <a:r>
              <a:rPr lang="en-US" sz="1400" dirty="0">
                <a:latin typeface="Calibri Light" panose="020F0302020204030204" pitchFamily="34" charset="0"/>
                <a:cs typeface="Calibri Light" panose="020F0302020204030204" pitchFamily="34" charset="0"/>
              </a:rPr>
              <a:t>intervals for parameters in multilevel models</a:t>
            </a:r>
          </a:p>
          <a:p>
            <a:pPr lvl="1"/>
            <a:endParaRPr lang="en-US" sz="14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The jackknife is mainly used to estimate the bias and variance on parameters, and is less well-known outside of resampling literature. Resampling methods in statistics are also sometimes called </a:t>
            </a:r>
            <a:r>
              <a:rPr lang="en-US" sz="1600" dirty="0">
                <a:solidFill>
                  <a:srgbClr val="0070C0"/>
                </a:solidFill>
                <a:latin typeface="Calibri Light" panose="020F0302020204030204" pitchFamily="34" charset="0"/>
                <a:cs typeface="Calibri Light" panose="020F0302020204030204" pitchFamily="34" charset="0"/>
              </a:rPr>
              <a:t>Monte Carlo methods</a:t>
            </a:r>
            <a:r>
              <a:rPr lang="en-US" sz="1600" dirty="0">
                <a:latin typeface="Calibri Light" panose="020F0302020204030204" pitchFamily="34" charset="0"/>
                <a:cs typeface="Calibri Light" panose="020F0302020204030204" pitchFamily="34" charset="0"/>
              </a:rPr>
              <a:t>, or computer-intensive methods. These include other parametric/model-based resampling methods used in missing data imputation and Bayesian modelling (e.g., MCMC sampling).</a:t>
            </a:r>
            <a:endParaRPr lang="fr-CH" sz="1600" dirty="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7488832"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Permutation versus bootstrapping</a:t>
            </a:r>
            <a:endParaRPr lang="en-GB" sz="3200" dirty="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42857173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492" y="3121804"/>
            <a:ext cx="9145017" cy="523220"/>
          </a:xfrm>
          <a:prstGeom prst="rect">
            <a:avLst/>
          </a:prstGeom>
          <a:noFill/>
        </p:spPr>
        <p:txBody>
          <a:bodyPr wrap="square" rtlCol="0">
            <a:spAutoFit/>
          </a:bodyPr>
          <a:lstStyle/>
          <a:p>
            <a:pPr algn="ctr"/>
            <a:r>
              <a:rPr lang="fr-CH" sz="2800" b="1">
                <a:solidFill>
                  <a:schemeClr val="tx2">
                    <a:lumMod val="75000"/>
                  </a:schemeClr>
                </a:solidFill>
                <a:latin typeface="Tw Cen MT" panose="020B0602020104020603" pitchFamily="34" charset="0"/>
              </a:rPr>
              <a:t>6. </a:t>
            </a:r>
            <a:r>
              <a:rPr lang="fr-CH" sz="2800" b="1" dirty="0">
                <a:solidFill>
                  <a:schemeClr val="tx2">
                    <a:lumMod val="75000"/>
                  </a:schemeClr>
                </a:solidFill>
                <a:latin typeface="Tw Cen MT" panose="020B0602020104020603" pitchFamily="34" charset="0"/>
              </a:rPr>
              <a:t>Tips and conclusions</a:t>
            </a:r>
            <a:endParaRPr lang="en-GB" sz="2800" b="1" dirty="0">
              <a:solidFill>
                <a:schemeClr val="tx2">
                  <a:lumMod val="75000"/>
                </a:schemeClr>
              </a:solidFill>
              <a:latin typeface="Tw Cen MT" panose="020B0602020104020603" pitchFamily="34" charset="0"/>
            </a:endParaRPr>
          </a:p>
        </p:txBody>
      </p:sp>
      <p:cxnSp>
        <p:nvCxnSpPr>
          <p:cNvPr id="6" name="Straight Connector 5"/>
          <p:cNvCxnSpPr/>
          <p:nvPr/>
        </p:nvCxnSpPr>
        <p:spPr>
          <a:xfrm>
            <a:off x="1416000" y="2924944"/>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36F5AD-2CF7-43D1-9AC1-2EA2FE52F9F9}"/>
              </a:ext>
            </a:extLst>
          </p:cNvPr>
          <p:cNvCxnSpPr/>
          <p:nvPr/>
        </p:nvCxnSpPr>
        <p:spPr>
          <a:xfrm>
            <a:off x="1416000" y="3861048"/>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2198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lnSpcReduction="10000"/>
          </a:bodyPr>
          <a:lstStyle/>
          <a:p>
            <a:r>
              <a:rPr lang="fr-CH" sz="1600">
                <a:latin typeface="Calibri Light" panose="020F0302020204030204" pitchFamily="34" charset="0"/>
                <a:cs typeface="Calibri Light" panose="020F0302020204030204" pitchFamily="34" charset="0"/>
              </a:rPr>
              <a:t>The </a:t>
            </a:r>
            <a:r>
              <a:rPr lang="en-GB" sz="1600">
                <a:latin typeface="Calibri Light" panose="020F0302020204030204" pitchFamily="34" charset="0"/>
                <a:cs typeface="Calibri Light" panose="020F0302020204030204" pitchFamily="34" charset="0"/>
              </a:rPr>
              <a:t>“</a:t>
            </a:r>
            <a:r>
              <a:rPr lang="fr-CH" sz="1600">
                <a:latin typeface="Calibri Light" panose="020F0302020204030204" pitchFamily="34" charset="0"/>
                <a:cs typeface="Calibri Light" panose="020F0302020204030204" pitchFamily="34" charset="0"/>
              </a:rPr>
              <a:t>superiority</a:t>
            </a:r>
            <a:r>
              <a:rPr lang="en-GB" sz="1600">
                <a:latin typeface="Calibri Light" panose="020F0302020204030204" pitchFamily="34" charset="0"/>
                <a:cs typeface="Calibri Light" panose="020F0302020204030204" pitchFamily="34" charset="0"/>
              </a:rPr>
              <a:t>” </a:t>
            </a:r>
            <a:r>
              <a:rPr lang="fr-CH" sz="1600">
                <a:latin typeface="Calibri Light" panose="020F0302020204030204" pitchFamily="34" charset="0"/>
                <a:cs typeface="Calibri Light" panose="020F0302020204030204" pitchFamily="34" charset="0"/>
              </a:rPr>
              <a:t>of non-</a:t>
            </a:r>
            <a:r>
              <a:rPr lang="fr-CH" sz="1600" err="1">
                <a:latin typeface="Calibri Light" panose="020F0302020204030204" pitchFamily="34" charset="0"/>
                <a:cs typeface="Calibri Light" panose="020F0302020204030204" pitchFamily="34" charset="0"/>
              </a:rPr>
              <a:t>parametric</a:t>
            </a:r>
            <a:r>
              <a:rPr lang="fr-CH" sz="1600">
                <a:latin typeface="Calibri Light" panose="020F0302020204030204" pitchFamily="34" charset="0"/>
                <a:cs typeface="Calibri Light" panose="020F0302020204030204" pitchFamily="34" charset="0"/>
              </a:rPr>
              <a:t> tests over parametric tests is often assumed. Firstly, </a:t>
            </a:r>
            <a:r>
              <a:rPr lang="fr-CH" sz="1600" dirty="0" err="1">
                <a:latin typeface="Calibri Light" panose="020F0302020204030204" pitchFamily="34" charset="0"/>
                <a:cs typeface="Calibri Light" panose="020F0302020204030204" pitchFamily="34" charset="0"/>
              </a:rPr>
              <a:t>this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may</a:t>
            </a:r>
            <a:r>
              <a:rPr lang="fr-CH" sz="1600" dirty="0">
                <a:latin typeface="Calibri Light" panose="020F0302020204030204" pitchFamily="34" charset="0"/>
                <a:cs typeface="Calibri Light" panose="020F0302020204030204" pitchFamily="34" charset="0"/>
              </a:rPr>
              <a:t> not </a:t>
            </a:r>
            <a:r>
              <a:rPr lang="fr-CH" sz="1600" dirty="0" err="1">
                <a:latin typeface="Calibri Light" panose="020F0302020204030204" pitchFamily="34" charset="0"/>
                <a:cs typeface="Calibri Light" panose="020F0302020204030204" pitchFamily="34" charset="0"/>
              </a:rPr>
              <a:t>be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entirely</a:t>
            </a:r>
            <a:r>
              <a:rPr lang="fr-CH" sz="1600" dirty="0">
                <a:latin typeface="Calibri Light" panose="020F0302020204030204" pitchFamily="34" charset="0"/>
                <a:cs typeface="Calibri Light" panose="020F0302020204030204" pitchFamily="34" charset="0"/>
              </a:rPr>
              <a:t> </a:t>
            </a:r>
            <a:r>
              <a:rPr lang="fr-CH" sz="1600" err="1">
                <a:latin typeface="Calibri Light" panose="020F0302020204030204" pitchFamily="34" charset="0"/>
                <a:cs typeface="Calibri Light" panose="020F0302020204030204" pitchFamily="34" charset="0"/>
              </a:rPr>
              <a:t>true</a:t>
            </a:r>
            <a:r>
              <a:rPr lang="fr-CH" sz="1600">
                <a:latin typeface="Calibri Light" panose="020F0302020204030204" pitchFamily="34" charset="0"/>
                <a:cs typeface="Calibri Light" panose="020F0302020204030204" pitchFamily="34" charset="0"/>
              </a:rPr>
              <a:t> (no </a:t>
            </a:r>
            <a:r>
              <a:rPr lang="fr-CH" sz="1600" dirty="0">
                <a:latin typeface="Calibri Light" panose="020F0302020204030204" pitchFamily="34" charset="0"/>
                <a:cs typeface="Calibri Light" panose="020F0302020204030204" pitchFamily="34" charset="0"/>
              </a:rPr>
              <a:t>free lunch </a:t>
            </a:r>
            <a:r>
              <a:rPr lang="fr-CH" sz="1600">
                <a:latin typeface="Calibri Light" panose="020F0302020204030204" pitchFamily="34" charset="0"/>
                <a:cs typeface="Calibri Light" panose="020F0302020204030204" pitchFamily="34" charset="0"/>
              </a:rPr>
              <a:t>in statistics!). </a:t>
            </a:r>
            <a:r>
              <a:rPr lang="fr-CH" sz="1600" dirty="0" err="1">
                <a:latin typeface="Calibri Light" panose="020F0302020204030204" pitchFamily="34" charset="0"/>
                <a:cs typeface="Calibri Light" panose="020F0302020204030204" pitchFamily="34" charset="0"/>
              </a:rPr>
              <a:t>Secondly</a:t>
            </a:r>
            <a:r>
              <a:rPr lang="fr-CH" sz="1600">
                <a:latin typeface="Calibri Light" panose="020F0302020204030204" pitchFamily="34" charset="0"/>
                <a:cs typeface="Calibri Light" panose="020F0302020204030204" pitchFamily="34" charset="0"/>
              </a:rPr>
              <a:t>, </a:t>
            </a:r>
            <a:r>
              <a:rPr lang="fr-CH" sz="1600">
                <a:solidFill>
                  <a:srgbClr val="0070C0"/>
                </a:solidFill>
                <a:latin typeface="Calibri Light" panose="020F0302020204030204" pitchFamily="34" charset="0"/>
                <a:cs typeface="Calibri Light" panose="020F0302020204030204" pitchFamily="34" charset="0"/>
              </a:rPr>
              <a:t>researchers have been curiously reluctant to adopt them.</a:t>
            </a:r>
            <a:r>
              <a:rPr lang="fr-CH" sz="1600">
                <a:latin typeface="Calibri Light" panose="020F0302020204030204" pitchFamily="34" charset="0"/>
                <a:cs typeface="Calibri Light" panose="020F0302020204030204" pitchFamily="34" charset="0"/>
              </a:rPr>
              <a:t> A number of reasons can be proposed for this:</a:t>
            </a:r>
          </a:p>
          <a:p>
            <a:endParaRPr lang="fr-CH" sz="1600">
              <a:latin typeface="Calibri Light" panose="020F0302020204030204" pitchFamily="34" charset="0"/>
              <a:cs typeface="Calibri Light" panose="020F0302020204030204" pitchFamily="34" charset="0"/>
            </a:endParaRPr>
          </a:p>
          <a:p>
            <a:pPr lvl="1"/>
            <a:r>
              <a:rPr lang="fr-CH" sz="1400">
                <a:latin typeface="Calibri Light" panose="020F0302020204030204" pitchFamily="34" charset="0"/>
                <a:cs typeface="Calibri Light" panose="020F0302020204030204" pitchFamily="34" charset="0"/>
              </a:rPr>
              <a:t>Researchers do not understand how to interpret rank-based tests and their implied null hypotheses</a:t>
            </a:r>
          </a:p>
          <a:p>
            <a:pPr lvl="1"/>
            <a:r>
              <a:rPr lang="fr-CH" sz="1400">
                <a:latin typeface="Calibri Light" panose="020F0302020204030204" pitchFamily="34" charset="0"/>
                <a:cs typeface="Calibri Light" panose="020F0302020204030204" pitchFamily="34" charset="0"/>
              </a:rPr>
              <a:t>Researchers may lack the scripting skill to implement their own permutation tests</a:t>
            </a:r>
          </a:p>
          <a:p>
            <a:pPr lvl="1"/>
            <a:r>
              <a:rPr lang="fr-CH" sz="1400">
                <a:latin typeface="Calibri Light" panose="020F0302020204030204" pitchFamily="34" charset="0"/>
                <a:cs typeface="Calibri Light" panose="020F0302020204030204" pitchFamily="34" charset="0"/>
              </a:rPr>
              <a:t>The </a:t>
            </a:r>
            <a:r>
              <a:rPr lang="fr-CH" sz="1400" i="1">
                <a:latin typeface="Calibri Light" panose="020F0302020204030204" pitchFamily="34" charset="0"/>
                <a:cs typeface="Calibri Light" panose="020F0302020204030204" pitchFamily="34" charset="0"/>
              </a:rPr>
              <a:t>p</a:t>
            </a:r>
            <a:r>
              <a:rPr lang="fr-CH" sz="1400">
                <a:latin typeface="Calibri Light" panose="020F0302020204030204" pitchFamily="34" charset="0"/>
                <a:cs typeface="Calibri Light" panose="020F0302020204030204" pitchFamily="34" charset="0"/>
              </a:rPr>
              <a:t>-values of non-parametric tests rarely differ dramatically from their parametric counterparts</a:t>
            </a:r>
          </a:p>
          <a:p>
            <a:pPr lvl="1"/>
            <a:r>
              <a:rPr lang="fr-CH" sz="1400">
                <a:latin typeface="Calibri Light" panose="020F0302020204030204" pitchFamily="34" charset="0"/>
                <a:cs typeface="Calibri Light" panose="020F0302020204030204" pitchFamily="34" charset="0"/>
              </a:rPr>
              <a:t>If the </a:t>
            </a:r>
            <a:r>
              <a:rPr lang="fr-CH" sz="1400" i="1">
                <a:latin typeface="Calibri Light" panose="020F0302020204030204" pitchFamily="34" charset="0"/>
                <a:cs typeface="Calibri Light" panose="020F0302020204030204" pitchFamily="34" charset="0"/>
              </a:rPr>
              <a:t>p</a:t>
            </a:r>
            <a:r>
              <a:rPr lang="fr-CH" sz="1400">
                <a:latin typeface="Calibri Light" panose="020F0302020204030204" pitchFamily="34" charset="0"/>
                <a:cs typeface="Calibri Light" panose="020F0302020204030204" pitchFamily="34" charset="0"/>
              </a:rPr>
              <a:t>-values do differ, the reason is most likely to be outliers/influential values, which can also be fixed in alternative ways</a:t>
            </a:r>
          </a:p>
          <a:p>
            <a:pPr lvl="1"/>
            <a:r>
              <a:rPr lang="fr-CH" sz="1400">
                <a:latin typeface="Calibri Light" panose="020F0302020204030204" pitchFamily="34" charset="0"/>
                <a:cs typeface="Calibri Light" panose="020F0302020204030204" pitchFamily="34" charset="0"/>
              </a:rPr>
              <a:t>If the </a:t>
            </a:r>
            <a:r>
              <a:rPr lang="fr-CH" sz="1400" i="1">
                <a:latin typeface="Calibri Light" panose="020F0302020204030204" pitchFamily="34" charset="0"/>
                <a:cs typeface="Calibri Light" panose="020F0302020204030204" pitchFamily="34" charset="0"/>
              </a:rPr>
              <a:t>p</a:t>
            </a:r>
            <a:r>
              <a:rPr lang="fr-CH" sz="1400">
                <a:latin typeface="Calibri Light" panose="020F0302020204030204" pitchFamily="34" charset="0"/>
                <a:cs typeface="Calibri Light" panose="020F0302020204030204" pitchFamily="34" charset="0"/>
              </a:rPr>
              <a:t>-values do differ, the test is more likely to be non-significant, where the parametric counterpart is not, so more conservative</a:t>
            </a:r>
          </a:p>
          <a:p>
            <a:pPr lvl="1"/>
            <a:r>
              <a:rPr lang="fr-CH" sz="1400">
                <a:latin typeface="Calibri Light" panose="020F0302020204030204" pitchFamily="34" charset="0"/>
                <a:cs typeface="Calibri Light" panose="020F0302020204030204" pitchFamily="34" charset="0"/>
              </a:rPr>
              <a:t>Non-parametric tests ultimately do not </a:t>
            </a:r>
            <a:r>
              <a:rPr lang="fr-CH" sz="1400" i="1">
                <a:latin typeface="Calibri Light" panose="020F0302020204030204" pitchFamily="34" charset="0"/>
                <a:cs typeface="Calibri Light" panose="020F0302020204030204" pitchFamily="34" charset="0"/>
              </a:rPr>
              <a:t>solve </a:t>
            </a:r>
            <a:r>
              <a:rPr lang="fr-CH" sz="1400">
                <a:latin typeface="Calibri Light" panose="020F0302020204030204" pitchFamily="34" charset="0"/>
                <a:cs typeface="Calibri Light" panose="020F0302020204030204" pitchFamily="34" charset="0"/>
              </a:rPr>
              <a:t>most problems with conventional parametric assumptions (see slide 22)</a:t>
            </a:r>
          </a:p>
          <a:p>
            <a:pPr lvl="1"/>
            <a:endParaRPr lang="fr-CH" sz="160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Like other procedures in statistics which are agreed to be </a:t>
            </a:r>
            <a:r>
              <a:rPr lang="en-GB" sz="1600">
                <a:solidFill>
                  <a:srgbClr val="0070C0"/>
                </a:solidFill>
                <a:latin typeface="Calibri Light" panose="020F0302020204030204" pitchFamily="34" charset="0"/>
                <a:cs typeface="Calibri Light" panose="020F0302020204030204" pitchFamily="34" charset="0"/>
              </a:rPr>
              <a:t>“</a:t>
            </a:r>
            <a:r>
              <a:rPr lang="fr-CH" sz="1600">
                <a:solidFill>
                  <a:srgbClr val="0070C0"/>
                </a:solidFill>
                <a:latin typeface="Calibri Light" panose="020F0302020204030204" pitchFamily="34" charset="0"/>
                <a:cs typeface="Calibri Light" panose="020F0302020204030204" pitchFamily="34" charset="0"/>
              </a:rPr>
              <a:t>good practice</a:t>
            </a:r>
            <a:r>
              <a:rPr lang="en-GB" sz="1600">
                <a:solidFill>
                  <a:srgbClr val="0070C0"/>
                </a:solidFill>
                <a:latin typeface="Calibri Light" panose="020F0302020204030204" pitchFamily="34" charset="0"/>
                <a:cs typeface="Calibri Light" panose="020F0302020204030204" pitchFamily="34" charset="0"/>
              </a:rPr>
              <a:t>”</a:t>
            </a:r>
            <a:r>
              <a:rPr lang="en-GB" sz="1600">
                <a:latin typeface="Calibri Light" panose="020F0302020204030204" pitchFamily="34" charset="0"/>
                <a:cs typeface="Calibri Light" panose="020F0302020204030204" pitchFamily="34" charset="0"/>
              </a:rPr>
              <a:t> on paper</a:t>
            </a:r>
            <a:r>
              <a:rPr lang="fr-CH" sz="1600">
                <a:latin typeface="Calibri Light" panose="020F0302020204030204" pitchFamily="34" charset="0"/>
                <a:cs typeface="Calibri Light" panose="020F0302020204030204" pitchFamily="34" charset="0"/>
              </a:rPr>
              <a:t> (e.g., a-priori sample size calculation, multiple testing correction), non-parametric tests often lead to </a:t>
            </a:r>
            <a:r>
              <a:rPr lang="fr-CH" sz="1600" i="1">
                <a:latin typeface="Calibri Light" panose="020F0302020204030204" pitchFamily="34" charset="0"/>
                <a:cs typeface="Calibri Light" panose="020F0302020204030204" pitchFamily="34" charset="0"/>
              </a:rPr>
              <a:t>undesirable</a:t>
            </a:r>
            <a:r>
              <a:rPr lang="fr-CH" sz="1600">
                <a:latin typeface="Calibri Light" panose="020F0302020204030204" pitchFamily="34" charset="0"/>
                <a:cs typeface="Calibri Light" panose="020F0302020204030204" pitchFamily="34" charset="0"/>
              </a:rPr>
              <a:t> results, mainly non-significant </a:t>
            </a:r>
            <a:r>
              <a:rPr lang="fr-CH" sz="1600" i="1">
                <a:latin typeface="Calibri Light" panose="020F0302020204030204" pitchFamily="34" charset="0"/>
                <a:cs typeface="Calibri Light" panose="020F0302020204030204" pitchFamily="34" charset="0"/>
              </a:rPr>
              <a:t>p</a:t>
            </a:r>
            <a:r>
              <a:rPr lang="fr-CH" sz="1600">
                <a:latin typeface="Calibri Light" panose="020F0302020204030204" pitchFamily="34" charset="0"/>
                <a:cs typeface="Calibri Light" panose="020F0302020204030204" pitchFamily="34" charset="0"/>
              </a:rPr>
              <a:t>-values.</a:t>
            </a:r>
          </a:p>
          <a:p>
            <a:endParaRPr lang="fr-CH" sz="160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Researchers are probably more likely to report them when the original parametric test is already highly significant, and the non-parametric test </a:t>
            </a:r>
            <a:r>
              <a:rPr lang="fr-CH" sz="1600" i="1">
                <a:latin typeface="Calibri Light" panose="020F0302020204030204" pitchFamily="34" charset="0"/>
                <a:cs typeface="Calibri Light" panose="020F0302020204030204" pitchFamily="34" charset="0"/>
              </a:rPr>
              <a:t>underscores </a:t>
            </a:r>
            <a:r>
              <a:rPr lang="fr-CH" sz="1600">
                <a:latin typeface="Calibri Light" panose="020F0302020204030204" pitchFamily="34" charset="0"/>
                <a:cs typeface="Calibri Light" panose="020F0302020204030204" pitchFamily="34" charset="0"/>
              </a:rPr>
              <a:t>that significance under more robust conditions.</a:t>
            </a:r>
            <a:endParaRPr lang="fr-CH" sz="1600"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F6F715B5-E74F-4E37-B07F-2BE52C2789D9}"/>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Non-parametric tests are great! Except when they're not…</a:t>
            </a:r>
            <a:endParaRPr lang="en-GB" sz="3200">
              <a:solidFill>
                <a:schemeClr val="tx2">
                  <a:lumMod val="75000"/>
                </a:schemeClr>
              </a:solidFill>
              <a:latin typeface="Tw Cen MT" panose="020B0602020104020603" pitchFamily="34" charset="0"/>
            </a:endParaRPr>
          </a:p>
        </p:txBody>
      </p:sp>
      <p:cxnSp>
        <p:nvCxnSpPr>
          <p:cNvPr id="7" name="Straight Connector 6">
            <a:extLst>
              <a:ext uri="{FF2B5EF4-FFF2-40B4-BE49-F238E27FC236}">
                <a16:creationId xmlns:a16="http://schemas.microsoft.com/office/drawing/2014/main" id="{526B59DC-56E4-4C96-B773-CD10B71DC35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23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800">
                <a:latin typeface="Calibri Light" panose="020F0302020204030204" pitchFamily="34" charset="0"/>
                <a:cs typeface="Calibri Light" panose="020F0302020204030204" pitchFamily="34" charset="0"/>
              </a:rPr>
              <a:t>Using the two measured ECG markers, we calculate the (Euclidean) distance of the undiagnosed patient to the known cases:</a:t>
            </a:r>
            <a:endParaRPr lang="en-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11" name="Rectangle 10">
            <a:extLst>
              <a:ext uri="{FF2B5EF4-FFF2-40B4-BE49-F238E27FC236}">
                <a16:creationId xmlns:a16="http://schemas.microsoft.com/office/drawing/2014/main" id="{CB0072FF-1E6F-4463-89FE-8461383C00CE}"/>
              </a:ext>
            </a:extLst>
          </p:cNvPr>
          <p:cNvSpPr/>
          <p:nvPr/>
        </p:nvSpPr>
        <p:spPr>
          <a:xfrm>
            <a:off x="2222426" y="2204864"/>
            <a:ext cx="720080"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i="1">
                <a:solidFill>
                  <a:schemeClr val="tx2">
                    <a:lumMod val="75000"/>
                  </a:schemeClr>
                </a:solidFill>
                <a:latin typeface="Tw Cen MT" panose="020B0602020104020603" pitchFamily="34" charset="0"/>
              </a:rPr>
              <a:t>K</a:t>
            </a:r>
            <a:r>
              <a:rPr lang="fr-CH" sz="3200">
                <a:solidFill>
                  <a:schemeClr val="tx2">
                    <a:lumMod val="75000"/>
                  </a:schemeClr>
                </a:solidFill>
                <a:latin typeface="Tw Cen MT" panose="020B0602020104020603" pitchFamily="34" charset="0"/>
              </a:rPr>
              <a:t>-nearest neighbors</a:t>
            </a:r>
            <a:endParaRPr lang="en-GB" sz="3200" dirty="0">
              <a:solidFill>
                <a:schemeClr val="tx2">
                  <a:lumMod val="75000"/>
                </a:schemeClr>
              </a:solidFill>
              <a:latin typeface="Tw Cen MT" panose="020B0602020104020603" pitchFamily="34" charset="0"/>
            </a:endParaRPr>
          </a:p>
        </p:txBody>
      </p:sp>
      <p:pic>
        <p:nvPicPr>
          <p:cNvPr id="6" name="Picture 5">
            <a:extLst>
              <a:ext uri="{FF2B5EF4-FFF2-40B4-BE49-F238E27FC236}">
                <a16:creationId xmlns:a16="http://schemas.microsoft.com/office/drawing/2014/main" id="{95247B18-53FD-4287-8C60-F3C06777E2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11415" y="2411307"/>
            <a:ext cx="6516216" cy="3932163"/>
          </a:xfrm>
          <a:prstGeom prst="rect">
            <a:avLst/>
          </a:prstGeom>
        </p:spPr>
      </p:pic>
      <p:sp>
        <p:nvSpPr>
          <p:cNvPr id="8" name="TextBox 7">
            <a:extLst>
              <a:ext uri="{FF2B5EF4-FFF2-40B4-BE49-F238E27FC236}">
                <a16:creationId xmlns:a16="http://schemas.microsoft.com/office/drawing/2014/main" id="{03828ADC-C99C-449E-BF8A-E668E17579E1}"/>
              </a:ext>
            </a:extLst>
          </p:cNvPr>
          <p:cNvSpPr txBox="1"/>
          <p:nvPr/>
        </p:nvSpPr>
        <p:spPr>
          <a:xfrm>
            <a:off x="7175711" y="5971103"/>
            <a:ext cx="1521763" cy="369332"/>
          </a:xfrm>
          <a:prstGeom prst="rect">
            <a:avLst/>
          </a:prstGeom>
          <a:solidFill>
            <a:schemeClr val="bg1"/>
          </a:solidFill>
        </p:spPr>
        <p:txBody>
          <a:bodyPr wrap="none" rtlCol="0">
            <a:spAutoFit/>
          </a:bodyPr>
          <a:lstStyle/>
          <a:p>
            <a:r>
              <a:rPr lang="en-US">
                <a:latin typeface="Franklin Gothic Book" panose="020B0503020102020204" pitchFamily="34" charset="0"/>
              </a:rPr>
              <a:t>ECG marker A</a:t>
            </a:r>
            <a:endParaRPr lang="en-CH">
              <a:latin typeface="Franklin Gothic Book" panose="020B0503020102020204" pitchFamily="34" charset="0"/>
            </a:endParaRPr>
          </a:p>
        </p:txBody>
      </p:sp>
      <p:sp>
        <p:nvSpPr>
          <p:cNvPr id="10" name="TextBox 9">
            <a:extLst>
              <a:ext uri="{FF2B5EF4-FFF2-40B4-BE49-F238E27FC236}">
                <a16:creationId xmlns:a16="http://schemas.microsoft.com/office/drawing/2014/main" id="{9D62DE94-6B7E-473B-A3D8-3E696F41FBF9}"/>
              </a:ext>
            </a:extLst>
          </p:cNvPr>
          <p:cNvSpPr txBox="1"/>
          <p:nvPr/>
        </p:nvSpPr>
        <p:spPr>
          <a:xfrm rot="16200000">
            <a:off x="3891689" y="3859633"/>
            <a:ext cx="1537793" cy="369332"/>
          </a:xfrm>
          <a:prstGeom prst="rect">
            <a:avLst/>
          </a:prstGeom>
          <a:solidFill>
            <a:schemeClr val="bg1"/>
          </a:solidFill>
        </p:spPr>
        <p:txBody>
          <a:bodyPr wrap="none" rtlCol="0">
            <a:spAutoFit/>
          </a:bodyPr>
          <a:lstStyle/>
          <a:p>
            <a:r>
              <a:rPr lang="en-US">
                <a:latin typeface="Franklin Gothic Book" panose="020B0503020102020204" pitchFamily="34" charset="0"/>
              </a:rPr>
              <a:t>ECG marker B</a:t>
            </a:r>
            <a:endParaRPr lang="en-CH">
              <a:latin typeface="Franklin Gothic Book" panose="020B0503020102020204" pitchFamily="34" charset="0"/>
            </a:endParaRPr>
          </a:p>
        </p:txBody>
      </p:sp>
      <p:sp>
        <p:nvSpPr>
          <p:cNvPr id="12" name="Isosceles Triangle 11">
            <a:extLst>
              <a:ext uri="{FF2B5EF4-FFF2-40B4-BE49-F238E27FC236}">
                <a16:creationId xmlns:a16="http://schemas.microsoft.com/office/drawing/2014/main" id="{3CE95AB8-7894-4124-A9CF-F34A5FB2CC3C}"/>
              </a:ext>
            </a:extLst>
          </p:cNvPr>
          <p:cNvSpPr/>
          <p:nvPr/>
        </p:nvSpPr>
        <p:spPr>
          <a:xfrm>
            <a:off x="1062185" y="3498484"/>
            <a:ext cx="174609" cy="14401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2B669F56-820B-4827-9018-884EC9FDD2F5}"/>
              </a:ext>
            </a:extLst>
          </p:cNvPr>
          <p:cNvSpPr txBox="1"/>
          <p:nvPr/>
        </p:nvSpPr>
        <p:spPr>
          <a:xfrm>
            <a:off x="902494" y="3123635"/>
            <a:ext cx="1189749" cy="307777"/>
          </a:xfrm>
          <a:prstGeom prst="rect">
            <a:avLst/>
          </a:prstGeom>
          <a:noFill/>
        </p:spPr>
        <p:txBody>
          <a:bodyPr wrap="none" rtlCol="0">
            <a:spAutoFit/>
          </a:bodyPr>
          <a:lstStyle/>
          <a:p>
            <a:r>
              <a:rPr lang="en-US" sz="1400">
                <a:latin typeface="Calibri Light" panose="020F0302020204030204" pitchFamily="34" charset="0"/>
                <a:cs typeface="Calibri Light" panose="020F0302020204030204" pitchFamily="34" charset="0"/>
              </a:rPr>
              <a:t>Known cases:</a:t>
            </a:r>
            <a:endParaRPr lang="en-CH" sz="1400">
              <a:latin typeface="Calibri Light" panose="020F0302020204030204" pitchFamily="34" charset="0"/>
              <a:cs typeface="Calibri Light" panose="020F0302020204030204" pitchFamily="34" charset="0"/>
            </a:endParaRPr>
          </a:p>
        </p:txBody>
      </p:sp>
      <p:sp>
        <p:nvSpPr>
          <p:cNvPr id="14" name="TextBox 13">
            <a:extLst>
              <a:ext uri="{FF2B5EF4-FFF2-40B4-BE49-F238E27FC236}">
                <a16:creationId xmlns:a16="http://schemas.microsoft.com/office/drawing/2014/main" id="{5BF214EF-074D-4FEF-9F69-09EC99D1F111}"/>
              </a:ext>
            </a:extLst>
          </p:cNvPr>
          <p:cNvSpPr txBox="1"/>
          <p:nvPr/>
        </p:nvSpPr>
        <p:spPr>
          <a:xfrm>
            <a:off x="1296263" y="3431993"/>
            <a:ext cx="1535998" cy="276999"/>
          </a:xfrm>
          <a:prstGeom prst="rect">
            <a:avLst/>
          </a:prstGeom>
          <a:noFill/>
        </p:spPr>
        <p:txBody>
          <a:bodyPr wrap="none" rtlCol="0">
            <a:spAutoFit/>
          </a:bodyPr>
          <a:lstStyle/>
          <a:p>
            <a:r>
              <a:rPr lang="en-US" sz="1200">
                <a:latin typeface="Calibri Light" panose="020F0302020204030204" pitchFamily="34" charset="0"/>
                <a:cs typeface="Calibri Light" panose="020F0302020204030204" pitchFamily="34" charset="0"/>
              </a:rPr>
              <a:t>Myocardial infarction</a:t>
            </a:r>
            <a:endParaRPr lang="en-CH" sz="1200">
              <a:latin typeface="Calibri Light" panose="020F03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90E54971-0E2A-46A0-826D-C13BB319E09B}"/>
              </a:ext>
            </a:extLst>
          </p:cNvPr>
          <p:cNvSpPr txBox="1"/>
          <p:nvPr/>
        </p:nvSpPr>
        <p:spPr>
          <a:xfrm>
            <a:off x="3150418" y="3431993"/>
            <a:ext cx="655949" cy="276999"/>
          </a:xfrm>
          <a:prstGeom prst="rect">
            <a:avLst/>
          </a:prstGeom>
          <a:noFill/>
        </p:spPr>
        <p:txBody>
          <a:bodyPr wrap="none" rtlCol="0">
            <a:spAutoFit/>
          </a:bodyPr>
          <a:lstStyle/>
          <a:p>
            <a:r>
              <a:rPr lang="en-US" sz="1200">
                <a:latin typeface="Calibri Light" panose="020F0302020204030204" pitchFamily="34" charset="0"/>
                <a:cs typeface="Calibri Light" panose="020F0302020204030204" pitchFamily="34" charset="0"/>
              </a:rPr>
              <a:t>Normal</a:t>
            </a:r>
            <a:endParaRPr lang="en-CH" sz="1200">
              <a:latin typeface="Calibri Light" panose="020F0302020204030204" pitchFamily="34" charset="0"/>
              <a:cs typeface="Calibri Light" panose="020F0302020204030204" pitchFamily="34" charset="0"/>
            </a:endParaRPr>
          </a:p>
        </p:txBody>
      </p:sp>
      <p:sp>
        <p:nvSpPr>
          <p:cNvPr id="16" name="TextBox 15">
            <a:extLst>
              <a:ext uri="{FF2B5EF4-FFF2-40B4-BE49-F238E27FC236}">
                <a16:creationId xmlns:a16="http://schemas.microsoft.com/office/drawing/2014/main" id="{2175FEA9-B3AB-4207-8F46-A83735CFBC38}"/>
              </a:ext>
            </a:extLst>
          </p:cNvPr>
          <p:cNvSpPr txBox="1"/>
          <p:nvPr/>
        </p:nvSpPr>
        <p:spPr>
          <a:xfrm>
            <a:off x="2849930" y="3339659"/>
            <a:ext cx="338554" cy="461665"/>
          </a:xfrm>
          <a:prstGeom prst="rect">
            <a:avLst/>
          </a:prstGeom>
          <a:noFill/>
        </p:spPr>
        <p:txBody>
          <a:bodyPr wrap="none" rtlCol="0">
            <a:spAutoFit/>
          </a:bodyPr>
          <a:lstStyle/>
          <a:p>
            <a:r>
              <a:rPr lang="en-US" sz="2400">
                <a:solidFill>
                  <a:srgbClr val="0070C0"/>
                </a:solidFill>
                <a:latin typeface="Calibri Light" panose="020F0302020204030204" pitchFamily="34" charset="0"/>
                <a:cs typeface="Calibri Light" panose="020F0302020204030204" pitchFamily="34" charset="0"/>
              </a:rPr>
              <a:t>+</a:t>
            </a:r>
            <a:endParaRPr lang="en-CH" sz="2400">
              <a:solidFill>
                <a:srgbClr val="0070C0"/>
              </a:solidFill>
              <a:latin typeface="Calibri Light" panose="020F0302020204030204" pitchFamily="34" charset="0"/>
              <a:cs typeface="Calibri Light" panose="020F0302020204030204" pitchFamily="34" charset="0"/>
            </a:endParaRPr>
          </a:p>
        </p:txBody>
      </p:sp>
      <p:sp>
        <p:nvSpPr>
          <p:cNvPr id="17" name="Rectangle 16">
            <a:extLst>
              <a:ext uri="{FF2B5EF4-FFF2-40B4-BE49-F238E27FC236}">
                <a16:creationId xmlns:a16="http://schemas.microsoft.com/office/drawing/2014/main" id="{CBA896AE-9E6C-46C1-A007-05D86F5B747B}"/>
              </a:ext>
            </a:extLst>
          </p:cNvPr>
          <p:cNvSpPr/>
          <p:nvPr/>
        </p:nvSpPr>
        <p:spPr>
          <a:xfrm>
            <a:off x="846162" y="3056675"/>
            <a:ext cx="3168352" cy="74464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6D3685B5-DD98-4D6F-8A13-7654E6C63F7C}"/>
              </a:ext>
            </a:extLst>
          </p:cNvPr>
          <p:cNvSpPr/>
          <p:nvPr/>
        </p:nvSpPr>
        <p:spPr>
          <a:xfrm>
            <a:off x="749731" y="3945808"/>
            <a:ext cx="2004459" cy="276999"/>
          </a:xfrm>
          <a:prstGeom prst="rect">
            <a:avLst/>
          </a:prstGeom>
        </p:spPr>
        <p:txBody>
          <a:bodyPr wrap="none">
            <a:spAutoFit/>
          </a:bodyPr>
          <a:lstStyle/>
          <a:p>
            <a:r>
              <a:rPr lang="en-US" sz="1200" dirty="0">
                <a:latin typeface="Calibri Light" panose="020F0302020204030204" pitchFamily="34" charset="0"/>
                <a:cs typeface="Calibri Light" panose="020F0302020204030204" pitchFamily="34" charset="0"/>
              </a:rPr>
              <a:t>(</a:t>
            </a:r>
            <a:r>
              <a:rPr lang="en-CH" sz="1200" dirty="0">
                <a:latin typeface="Calibri Light" panose="020F0302020204030204" pitchFamily="34" charset="0"/>
                <a:cs typeface="Calibri Light" panose="020F0302020204030204" pitchFamily="34" charset="0"/>
              </a:rPr>
              <a:t>Arif, Malagore &amp; Afsar</a:t>
            </a:r>
            <a:r>
              <a:rPr lang="en-US" sz="1200" dirty="0">
                <a:latin typeface="Calibri Light" panose="020F0302020204030204" pitchFamily="34" charset="0"/>
                <a:cs typeface="Calibri Light" panose="020F0302020204030204" pitchFamily="34" charset="0"/>
              </a:rPr>
              <a:t>,</a:t>
            </a:r>
            <a:r>
              <a:rPr lang="en-CH" sz="1200" dirty="0">
                <a:latin typeface="Calibri Light" panose="020F0302020204030204" pitchFamily="34" charset="0"/>
                <a:cs typeface="Calibri Light" panose="020F0302020204030204" pitchFamily="34" charset="0"/>
              </a:rPr>
              <a:t> 2012)</a:t>
            </a:r>
          </a:p>
        </p:txBody>
      </p:sp>
      <p:pic>
        <p:nvPicPr>
          <p:cNvPr id="19" name="Picture 18">
            <a:extLst>
              <a:ext uri="{FF2B5EF4-FFF2-40B4-BE49-F238E27FC236}">
                <a16:creationId xmlns:a16="http://schemas.microsoft.com/office/drawing/2014/main" id="{4F0E8E47-FF65-4BC1-A6F5-B5790BD4B9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1415" y="2408272"/>
            <a:ext cx="6516215" cy="3932163"/>
          </a:xfrm>
          <a:prstGeom prst="rect">
            <a:avLst/>
          </a:prstGeom>
        </p:spPr>
      </p:pic>
      <p:sp>
        <p:nvSpPr>
          <p:cNvPr id="20" name="TextBox 19">
            <a:extLst>
              <a:ext uri="{FF2B5EF4-FFF2-40B4-BE49-F238E27FC236}">
                <a16:creationId xmlns:a16="http://schemas.microsoft.com/office/drawing/2014/main" id="{B1A55AC3-1EBC-4CC8-A544-F03122CDAD35}"/>
              </a:ext>
            </a:extLst>
          </p:cNvPr>
          <p:cNvSpPr txBox="1"/>
          <p:nvPr/>
        </p:nvSpPr>
        <p:spPr>
          <a:xfrm>
            <a:off x="7175711" y="5968068"/>
            <a:ext cx="1521763" cy="369332"/>
          </a:xfrm>
          <a:prstGeom prst="rect">
            <a:avLst/>
          </a:prstGeom>
          <a:solidFill>
            <a:schemeClr val="bg1"/>
          </a:solidFill>
        </p:spPr>
        <p:txBody>
          <a:bodyPr wrap="none" rtlCol="0">
            <a:spAutoFit/>
          </a:bodyPr>
          <a:lstStyle/>
          <a:p>
            <a:r>
              <a:rPr lang="en-US">
                <a:latin typeface="Franklin Gothic Book" panose="020B0503020102020204" pitchFamily="34" charset="0"/>
              </a:rPr>
              <a:t>ECG marker A</a:t>
            </a:r>
            <a:endParaRPr lang="en-CH">
              <a:latin typeface="Franklin Gothic Book" panose="020B0503020102020204" pitchFamily="34" charset="0"/>
            </a:endParaRPr>
          </a:p>
        </p:txBody>
      </p:sp>
      <p:sp>
        <p:nvSpPr>
          <p:cNvPr id="21" name="TextBox 20">
            <a:extLst>
              <a:ext uri="{FF2B5EF4-FFF2-40B4-BE49-F238E27FC236}">
                <a16:creationId xmlns:a16="http://schemas.microsoft.com/office/drawing/2014/main" id="{5C5639F9-46E3-4163-81C7-A59F71377676}"/>
              </a:ext>
            </a:extLst>
          </p:cNvPr>
          <p:cNvSpPr txBox="1"/>
          <p:nvPr/>
        </p:nvSpPr>
        <p:spPr>
          <a:xfrm rot="16200000">
            <a:off x="3891689" y="3856598"/>
            <a:ext cx="1537793" cy="369332"/>
          </a:xfrm>
          <a:prstGeom prst="rect">
            <a:avLst/>
          </a:prstGeom>
          <a:solidFill>
            <a:schemeClr val="bg1"/>
          </a:solidFill>
        </p:spPr>
        <p:txBody>
          <a:bodyPr wrap="none" rtlCol="0">
            <a:spAutoFit/>
          </a:bodyPr>
          <a:lstStyle/>
          <a:p>
            <a:r>
              <a:rPr lang="en-US">
                <a:latin typeface="Franklin Gothic Book" panose="020B0503020102020204" pitchFamily="34" charset="0"/>
              </a:rPr>
              <a:t>ECG marker B</a:t>
            </a:r>
            <a:endParaRPr lang="en-CH">
              <a:latin typeface="Franklin Gothic Book" panose="020B0503020102020204" pitchFamily="34" charset="0"/>
            </a:endParaRPr>
          </a:p>
        </p:txBody>
      </p:sp>
    </p:spTree>
    <p:extLst>
      <p:ext uri="{BB962C8B-B14F-4D97-AF65-F5344CB8AC3E}">
        <p14:creationId xmlns:p14="http://schemas.microsoft.com/office/powerpoint/2010/main" val="42611310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fr-CH" sz="1600">
                <a:latin typeface="Calibri Light" panose="020F0302020204030204" pitchFamily="34" charset="0"/>
                <a:cs typeface="Calibri Light" panose="020F0302020204030204" pitchFamily="34" charset="0"/>
              </a:rPr>
              <a:t>We have now absorbed a lot of information in a short amount of time (maybe too much), but I do hope that some important </a:t>
            </a:r>
            <a:r>
              <a:rPr lang="fr-CH" sz="1600">
                <a:solidFill>
                  <a:srgbClr val="0070C0"/>
                </a:solidFill>
                <a:latin typeface="Calibri Light" panose="020F0302020204030204" pitchFamily="34" charset="0"/>
                <a:cs typeface="Calibri Light" panose="020F0302020204030204" pitchFamily="34" charset="0"/>
              </a:rPr>
              <a:t>take-home messages </a:t>
            </a:r>
            <a:r>
              <a:rPr lang="fr-CH" sz="1600">
                <a:latin typeface="Calibri Light" panose="020F0302020204030204" pitchFamily="34" charset="0"/>
                <a:cs typeface="Calibri Light" panose="020F0302020204030204" pitchFamily="34" charset="0"/>
              </a:rPr>
              <a:t>were emphasized. Chiefly, this includes the following:</a:t>
            </a:r>
          </a:p>
          <a:p>
            <a:endParaRPr lang="fr-CH" sz="1600">
              <a:latin typeface="Calibri Light" panose="020F0302020204030204" pitchFamily="34" charset="0"/>
              <a:cs typeface="Calibri Light" panose="020F0302020204030204" pitchFamily="34" charset="0"/>
            </a:endParaRPr>
          </a:p>
          <a:p>
            <a:pPr marL="800100" lvl="1" indent="-342900">
              <a:buFont typeface="+mj-lt"/>
              <a:buAutoNum type="arabicPeriod"/>
            </a:pPr>
            <a:r>
              <a:rPr lang="fr-CH" sz="1400">
                <a:latin typeface="Calibri Light" panose="020F0302020204030204" pitchFamily="34" charset="0"/>
                <a:cs typeface="Calibri Light" panose="020F0302020204030204" pitchFamily="34" charset="0"/>
              </a:rPr>
              <a:t>To be aware of what non-parametric statistics can and cannot correct (e.g., </a:t>
            </a:r>
            <a:r>
              <a:rPr lang="fr-CH" sz="1400">
                <a:solidFill>
                  <a:srgbClr val="C00000"/>
                </a:solidFill>
                <a:latin typeface="Calibri Light" panose="020F0302020204030204" pitchFamily="34" charset="0"/>
                <a:cs typeface="Calibri Light" panose="020F0302020204030204" pitchFamily="34" charset="0"/>
              </a:rPr>
              <a:t>six myths</a:t>
            </a:r>
            <a:r>
              <a:rPr lang="fr-CH" sz="1400">
                <a:latin typeface="Calibri Light" panose="020F0302020204030204" pitchFamily="34" charset="0"/>
                <a:cs typeface="Calibri Light" panose="020F0302020204030204" pitchFamily="34" charset="0"/>
              </a:rPr>
              <a:t>)</a:t>
            </a:r>
          </a:p>
          <a:p>
            <a:pPr marL="800100" lvl="1" indent="-342900">
              <a:buFont typeface="+mj-lt"/>
              <a:buAutoNum type="arabicPeriod"/>
            </a:pPr>
            <a:r>
              <a:rPr lang="fr-CH" sz="1400">
                <a:latin typeface="Calibri Light" panose="020F0302020204030204" pitchFamily="34" charset="0"/>
                <a:cs typeface="Calibri Light" panose="020F0302020204030204" pitchFamily="34" charset="0"/>
              </a:rPr>
              <a:t>To check assumptions in their </a:t>
            </a:r>
            <a:r>
              <a:rPr lang="fr-CH" sz="1400">
                <a:solidFill>
                  <a:srgbClr val="C00000"/>
                </a:solidFill>
                <a:latin typeface="Calibri Light" panose="020F0302020204030204" pitchFamily="34" charset="0"/>
                <a:cs typeface="Calibri Light" panose="020F0302020204030204" pitchFamily="34" charset="0"/>
              </a:rPr>
              <a:t>order of importance</a:t>
            </a:r>
            <a:r>
              <a:rPr lang="fr-CH" sz="1400">
                <a:latin typeface="Calibri Light" panose="020F0302020204030204" pitchFamily="34" charset="0"/>
                <a:cs typeface="Calibri Light" panose="020F0302020204030204" pitchFamily="34" charset="0"/>
              </a:rPr>
              <a:t> and impact</a:t>
            </a:r>
          </a:p>
          <a:p>
            <a:pPr marL="800100" lvl="1" indent="-342900">
              <a:buFont typeface="+mj-lt"/>
              <a:buAutoNum type="arabicPeriod"/>
            </a:pPr>
            <a:r>
              <a:rPr lang="fr-CH" sz="1400">
                <a:latin typeface="Calibri Light" panose="020F0302020204030204" pitchFamily="34" charset="0"/>
                <a:cs typeface="Calibri Light" panose="020F0302020204030204" pitchFamily="34" charset="0"/>
              </a:rPr>
              <a:t>To apply non-parametric tests that you know how to interpret</a:t>
            </a:r>
          </a:p>
          <a:p>
            <a:pPr marL="800100" lvl="1" indent="-342900">
              <a:buFont typeface="+mj-lt"/>
              <a:buAutoNum type="arabicPeriod"/>
            </a:pPr>
            <a:r>
              <a:rPr lang="fr-CH" sz="1400">
                <a:latin typeface="Calibri Light" panose="020F0302020204030204" pitchFamily="34" charset="0"/>
                <a:cs typeface="Calibri Light" panose="020F0302020204030204" pitchFamily="34" charset="0"/>
              </a:rPr>
              <a:t>To understand the principle of </a:t>
            </a:r>
            <a:r>
              <a:rPr lang="fr-CH" sz="1400">
                <a:solidFill>
                  <a:srgbClr val="C00000"/>
                </a:solidFill>
                <a:latin typeface="Calibri Light" panose="020F0302020204030204" pitchFamily="34" charset="0"/>
                <a:cs typeface="Calibri Light" panose="020F0302020204030204" pitchFamily="34" charset="0"/>
              </a:rPr>
              <a:t>permutation testing</a:t>
            </a:r>
            <a:r>
              <a:rPr lang="fr-CH" sz="1400">
                <a:latin typeface="Calibri Light" panose="020F0302020204030204" pitchFamily="34" charset="0"/>
                <a:cs typeface="Calibri Light" panose="020F0302020204030204" pitchFamily="34" charset="0"/>
              </a:rPr>
              <a:t>, and that it can be applied to virtually any statistical model</a:t>
            </a:r>
          </a:p>
          <a:p>
            <a:pPr marL="800100" lvl="1" indent="-342900">
              <a:buFont typeface="+mj-lt"/>
              <a:buAutoNum type="arabicPeriod"/>
            </a:pPr>
            <a:r>
              <a:rPr lang="fr-CH" sz="1400">
                <a:latin typeface="Calibri Light" panose="020F0302020204030204" pitchFamily="34" charset="0"/>
                <a:cs typeface="Calibri Light" panose="020F0302020204030204" pitchFamily="34" charset="0"/>
              </a:rPr>
              <a:t>To understand how to create permutations in R with sampling and simple for-loops, and to use packages like </a:t>
            </a:r>
            <a:r>
              <a:rPr lang="fr-CH" sz="1400">
                <a:solidFill>
                  <a:srgbClr val="C00000"/>
                </a:solidFill>
                <a:latin typeface="Calibri Light" panose="020F0302020204030204" pitchFamily="34" charset="0"/>
                <a:cs typeface="Calibri Light" panose="020F0302020204030204" pitchFamily="34" charset="0"/>
              </a:rPr>
              <a:t>permuco</a:t>
            </a:r>
          </a:p>
          <a:p>
            <a:pPr marL="800100" lvl="1" indent="-342900">
              <a:buFont typeface="+mj-lt"/>
              <a:buAutoNum type="arabicPeriod"/>
            </a:pPr>
            <a:r>
              <a:rPr lang="fr-CH" sz="1400">
                <a:latin typeface="Calibri Light" panose="020F0302020204030204" pitchFamily="34" charset="0"/>
                <a:cs typeface="Calibri Light" panose="020F0302020204030204" pitchFamily="34" charset="0"/>
              </a:rPr>
              <a:t>To understand basic </a:t>
            </a:r>
            <a:r>
              <a:rPr lang="fr-CH" sz="1400">
                <a:solidFill>
                  <a:srgbClr val="C00000"/>
                </a:solidFill>
                <a:latin typeface="Calibri Light" panose="020F0302020204030204" pitchFamily="34" charset="0"/>
                <a:cs typeface="Calibri Light" panose="020F0302020204030204" pitchFamily="34" charset="0"/>
              </a:rPr>
              <a:t>differences between permutation and bootstrap</a:t>
            </a:r>
            <a:r>
              <a:rPr lang="fr-CH" sz="1400">
                <a:latin typeface="Calibri Light" panose="020F0302020204030204" pitchFamily="34" charset="0"/>
                <a:cs typeface="Calibri Light" panose="020F0302020204030204" pitchFamily="34" charset="0"/>
              </a:rPr>
              <a:t> resampling</a:t>
            </a:r>
          </a:p>
          <a:p>
            <a:pPr marL="800100" lvl="1" indent="-342900">
              <a:buFont typeface="+mj-lt"/>
              <a:buAutoNum type="arabicPeriod"/>
            </a:pPr>
            <a:endParaRPr lang="fr-CH" sz="1400">
              <a:latin typeface="Calibri Light" panose="020F0302020204030204" pitchFamily="34" charset="0"/>
              <a:cs typeface="Calibri Light" panose="020F0302020204030204" pitchFamily="34" charset="0"/>
            </a:endParaRPr>
          </a:p>
          <a:p>
            <a:pPr marL="400050"/>
            <a:r>
              <a:rPr lang="fr-CH" sz="1600">
                <a:latin typeface="Calibri Light" panose="020F0302020204030204" pitchFamily="34" charset="0"/>
                <a:cs typeface="Calibri Light" panose="020F0302020204030204" pitchFamily="34" charset="0"/>
              </a:rPr>
              <a:t>Despite the large amount of information, this workshop was unable to go into detail on many important topics. We have largely skipped rank-based tests in favor of permutation tests, given only surface treatment to bootstrap testing, and almost completely ignored non-parametric methods for quantifiying associations (e.g., LOWESS smoothers).</a:t>
            </a:r>
          </a:p>
          <a:p>
            <a:pPr marL="400050"/>
            <a:endParaRPr lang="fr-CH" sz="1600">
              <a:latin typeface="Calibri Light" panose="020F0302020204030204" pitchFamily="34" charset="0"/>
              <a:cs typeface="Calibri Light" panose="020F0302020204030204" pitchFamily="34" charset="0"/>
            </a:endParaRPr>
          </a:p>
          <a:p>
            <a:pPr marL="400050"/>
            <a:r>
              <a:rPr lang="fr-CH" sz="1600">
                <a:latin typeface="Calibri Light" panose="020F0302020204030204" pitchFamily="34" charset="0"/>
                <a:cs typeface="Calibri Light" panose="020F0302020204030204" pitchFamily="34" charset="0"/>
              </a:rPr>
              <a:t>Other non-parametric methods include nearest-neighbor prediction (briefly discussed) and hierarchical clustering. The former will be revisited in the future workshop on machine learning, however!</a:t>
            </a:r>
            <a:endParaRPr lang="fr-CH" sz="1600"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F6F715B5-E74F-4E37-B07F-2BE52C2789D9}"/>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What to take home?</a:t>
            </a:r>
            <a:endParaRPr lang="en-GB" sz="3200">
              <a:solidFill>
                <a:schemeClr val="tx2">
                  <a:lumMod val="75000"/>
                </a:schemeClr>
              </a:solidFill>
              <a:latin typeface="Tw Cen MT" panose="020B0602020104020603" pitchFamily="34" charset="0"/>
            </a:endParaRPr>
          </a:p>
        </p:txBody>
      </p:sp>
      <p:cxnSp>
        <p:nvCxnSpPr>
          <p:cNvPr id="7" name="Straight Connector 6">
            <a:extLst>
              <a:ext uri="{FF2B5EF4-FFF2-40B4-BE49-F238E27FC236}">
                <a16:creationId xmlns:a16="http://schemas.microsoft.com/office/drawing/2014/main" id="{526B59DC-56E4-4C96-B773-CD10B71DC35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1173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492" y="3121804"/>
            <a:ext cx="9145017" cy="523220"/>
          </a:xfrm>
          <a:prstGeom prst="rect">
            <a:avLst/>
          </a:prstGeom>
          <a:noFill/>
        </p:spPr>
        <p:txBody>
          <a:bodyPr wrap="square" rtlCol="0">
            <a:spAutoFit/>
          </a:bodyPr>
          <a:lstStyle/>
          <a:p>
            <a:pPr algn="ctr"/>
            <a:r>
              <a:rPr lang="fr-CH" sz="2800" b="1" i="1">
                <a:solidFill>
                  <a:schemeClr val="tx2">
                    <a:lumMod val="75000"/>
                  </a:schemeClr>
                </a:solidFill>
                <a:latin typeface="Tw Cen MT" panose="020B0602020104020603" pitchFamily="34" charset="0"/>
              </a:rPr>
              <a:t>Thank you for your attention…!</a:t>
            </a:r>
            <a:endParaRPr lang="en-GB" sz="2800" b="1" i="1" dirty="0">
              <a:solidFill>
                <a:schemeClr val="tx2">
                  <a:lumMod val="75000"/>
                </a:schemeClr>
              </a:solidFill>
              <a:latin typeface="Tw Cen MT" panose="020B0602020104020603" pitchFamily="34" charset="0"/>
            </a:endParaRPr>
          </a:p>
        </p:txBody>
      </p:sp>
      <p:cxnSp>
        <p:nvCxnSpPr>
          <p:cNvPr id="6" name="Straight Connector 5"/>
          <p:cNvCxnSpPr/>
          <p:nvPr/>
        </p:nvCxnSpPr>
        <p:spPr>
          <a:xfrm>
            <a:off x="1416000" y="2924944"/>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36F5AD-2CF7-43D1-9AC1-2EA2FE52F9F9}"/>
              </a:ext>
            </a:extLst>
          </p:cNvPr>
          <p:cNvCxnSpPr/>
          <p:nvPr/>
        </p:nvCxnSpPr>
        <p:spPr>
          <a:xfrm>
            <a:off x="1416000" y="3861048"/>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063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3472" y="1600200"/>
            <a:ext cx="9505056" cy="4925144"/>
          </a:xfrm>
        </p:spPr>
        <p:txBody>
          <a:bodyPr>
            <a:normAutofit/>
          </a:bodyPr>
          <a:lstStyle/>
          <a:p>
            <a:r>
              <a:rPr lang="en-US" sz="1800">
                <a:latin typeface="Calibri Light" panose="020F0302020204030204" pitchFamily="34" charset="0"/>
                <a:cs typeface="Calibri Light" panose="020F0302020204030204" pitchFamily="34" charset="0"/>
              </a:rPr>
              <a:t>The nearest neighbor turns out to be an MI case.</a:t>
            </a:r>
            <a:endParaRPr lang="en-CH" sz="1800">
              <a:latin typeface="Calibri Light" panose="020F0302020204030204" pitchFamily="34" charset="0"/>
              <a:cs typeface="Calibri Light" panose="020F0302020204030204" pitchFamily="34" charset="0"/>
            </a:endParaRPr>
          </a:p>
          <a:p>
            <a:endParaRPr lang="fr-CH" sz="1800">
              <a:latin typeface="Calibri Light" panose="020F0302020204030204" pitchFamily="34" charset="0"/>
              <a:cs typeface="Calibri Light" panose="020F0302020204030204" pitchFamily="34" charset="0"/>
            </a:endParaRPr>
          </a:p>
        </p:txBody>
      </p:sp>
      <p:sp>
        <p:nvSpPr>
          <p:cNvPr id="11" name="Rectangle 10">
            <a:extLst>
              <a:ext uri="{FF2B5EF4-FFF2-40B4-BE49-F238E27FC236}">
                <a16:creationId xmlns:a16="http://schemas.microsoft.com/office/drawing/2014/main" id="{CB0072FF-1E6F-4463-89FE-8461383C00CE}"/>
              </a:ext>
            </a:extLst>
          </p:cNvPr>
          <p:cNvSpPr/>
          <p:nvPr/>
        </p:nvSpPr>
        <p:spPr>
          <a:xfrm>
            <a:off x="2222426" y="2204864"/>
            <a:ext cx="720080"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AAE6DA1C-ED9D-4E83-85C4-0EA8953944A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50621-62FF-4F19-B693-03E67899A563}"/>
              </a:ext>
            </a:extLst>
          </p:cNvPr>
          <p:cNvSpPr txBox="1"/>
          <p:nvPr/>
        </p:nvSpPr>
        <p:spPr>
          <a:xfrm>
            <a:off x="335360" y="292297"/>
            <a:ext cx="10657184" cy="584775"/>
          </a:xfrm>
          <a:prstGeom prst="rect">
            <a:avLst/>
          </a:prstGeom>
          <a:noFill/>
        </p:spPr>
        <p:txBody>
          <a:bodyPr wrap="square" rtlCol="0">
            <a:spAutoFit/>
          </a:bodyPr>
          <a:lstStyle/>
          <a:p>
            <a:r>
              <a:rPr lang="fr-CH" sz="3200" i="1">
                <a:solidFill>
                  <a:schemeClr val="tx2">
                    <a:lumMod val="75000"/>
                  </a:schemeClr>
                </a:solidFill>
                <a:latin typeface="Tw Cen MT" panose="020B0602020104020603" pitchFamily="34" charset="0"/>
              </a:rPr>
              <a:t>K</a:t>
            </a:r>
            <a:r>
              <a:rPr lang="fr-CH" sz="3200">
                <a:solidFill>
                  <a:schemeClr val="tx2">
                    <a:lumMod val="75000"/>
                  </a:schemeClr>
                </a:solidFill>
                <a:latin typeface="Tw Cen MT" panose="020B0602020104020603" pitchFamily="34" charset="0"/>
              </a:rPr>
              <a:t>-nearest neighbors</a:t>
            </a:r>
            <a:endParaRPr lang="en-GB" sz="3200" dirty="0">
              <a:solidFill>
                <a:schemeClr val="tx2">
                  <a:lumMod val="75000"/>
                </a:schemeClr>
              </a:solidFill>
              <a:latin typeface="Tw Cen MT" panose="020B0602020104020603" pitchFamily="34" charset="0"/>
            </a:endParaRPr>
          </a:p>
        </p:txBody>
      </p:sp>
      <p:sp>
        <p:nvSpPr>
          <p:cNvPr id="12" name="Isosceles Triangle 11">
            <a:extLst>
              <a:ext uri="{FF2B5EF4-FFF2-40B4-BE49-F238E27FC236}">
                <a16:creationId xmlns:a16="http://schemas.microsoft.com/office/drawing/2014/main" id="{3CE95AB8-7894-4124-A9CF-F34A5FB2CC3C}"/>
              </a:ext>
            </a:extLst>
          </p:cNvPr>
          <p:cNvSpPr/>
          <p:nvPr/>
        </p:nvSpPr>
        <p:spPr>
          <a:xfrm>
            <a:off x="1062185" y="3498484"/>
            <a:ext cx="174609" cy="14401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2B669F56-820B-4827-9018-884EC9FDD2F5}"/>
              </a:ext>
            </a:extLst>
          </p:cNvPr>
          <p:cNvSpPr txBox="1"/>
          <p:nvPr/>
        </p:nvSpPr>
        <p:spPr>
          <a:xfrm>
            <a:off x="902494" y="3123635"/>
            <a:ext cx="1189749" cy="307777"/>
          </a:xfrm>
          <a:prstGeom prst="rect">
            <a:avLst/>
          </a:prstGeom>
          <a:noFill/>
        </p:spPr>
        <p:txBody>
          <a:bodyPr wrap="none" rtlCol="0">
            <a:spAutoFit/>
          </a:bodyPr>
          <a:lstStyle/>
          <a:p>
            <a:r>
              <a:rPr lang="en-US" sz="1400">
                <a:latin typeface="Calibri Light" panose="020F0302020204030204" pitchFamily="34" charset="0"/>
                <a:cs typeface="Calibri Light" panose="020F0302020204030204" pitchFamily="34" charset="0"/>
              </a:rPr>
              <a:t>Known cases:</a:t>
            </a:r>
            <a:endParaRPr lang="en-CH" sz="1400">
              <a:latin typeface="Calibri Light" panose="020F0302020204030204" pitchFamily="34" charset="0"/>
              <a:cs typeface="Calibri Light" panose="020F0302020204030204" pitchFamily="34" charset="0"/>
            </a:endParaRPr>
          </a:p>
        </p:txBody>
      </p:sp>
      <p:sp>
        <p:nvSpPr>
          <p:cNvPr id="14" name="TextBox 13">
            <a:extLst>
              <a:ext uri="{FF2B5EF4-FFF2-40B4-BE49-F238E27FC236}">
                <a16:creationId xmlns:a16="http://schemas.microsoft.com/office/drawing/2014/main" id="{5BF214EF-074D-4FEF-9F69-09EC99D1F111}"/>
              </a:ext>
            </a:extLst>
          </p:cNvPr>
          <p:cNvSpPr txBox="1"/>
          <p:nvPr/>
        </p:nvSpPr>
        <p:spPr>
          <a:xfrm>
            <a:off x="1296263" y="3431993"/>
            <a:ext cx="1535998" cy="276999"/>
          </a:xfrm>
          <a:prstGeom prst="rect">
            <a:avLst/>
          </a:prstGeom>
          <a:noFill/>
        </p:spPr>
        <p:txBody>
          <a:bodyPr wrap="none" rtlCol="0">
            <a:spAutoFit/>
          </a:bodyPr>
          <a:lstStyle/>
          <a:p>
            <a:r>
              <a:rPr lang="en-US" sz="1200">
                <a:latin typeface="Calibri Light" panose="020F0302020204030204" pitchFamily="34" charset="0"/>
                <a:cs typeface="Calibri Light" panose="020F0302020204030204" pitchFamily="34" charset="0"/>
              </a:rPr>
              <a:t>Myocardial infarction</a:t>
            </a:r>
            <a:endParaRPr lang="en-CH" sz="1200">
              <a:latin typeface="Calibri Light" panose="020F03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90E54971-0E2A-46A0-826D-C13BB319E09B}"/>
              </a:ext>
            </a:extLst>
          </p:cNvPr>
          <p:cNvSpPr txBox="1"/>
          <p:nvPr/>
        </p:nvSpPr>
        <p:spPr>
          <a:xfrm>
            <a:off x="3150418" y="3431993"/>
            <a:ext cx="655949" cy="276999"/>
          </a:xfrm>
          <a:prstGeom prst="rect">
            <a:avLst/>
          </a:prstGeom>
          <a:noFill/>
        </p:spPr>
        <p:txBody>
          <a:bodyPr wrap="none" rtlCol="0">
            <a:spAutoFit/>
          </a:bodyPr>
          <a:lstStyle/>
          <a:p>
            <a:r>
              <a:rPr lang="en-US" sz="1200">
                <a:latin typeface="Calibri Light" panose="020F0302020204030204" pitchFamily="34" charset="0"/>
                <a:cs typeface="Calibri Light" panose="020F0302020204030204" pitchFamily="34" charset="0"/>
              </a:rPr>
              <a:t>Normal</a:t>
            </a:r>
            <a:endParaRPr lang="en-CH" sz="1200">
              <a:latin typeface="Calibri Light" panose="020F0302020204030204" pitchFamily="34" charset="0"/>
              <a:cs typeface="Calibri Light" panose="020F0302020204030204" pitchFamily="34" charset="0"/>
            </a:endParaRPr>
          </a:p>
        </p:txBody>
      </p:sp>
      <p:sp>
        <p:nvSpPr>
          <p:cNvPr id="16" name="TextBox 15">
            <a:extLst>
              <a:ext uri="{FF2B5EF4-FFF2-40B4-BE49-F238E27FC236}">
                <a16:creationId xmlns:a16="http://schemas.microsoft.com/office/drawing/2014/main" id="{2175FEA9-B3AB-4207-8F46-A83735CFBC38}"/>
              </a:ext>
            </a:extLst>
          </p:cNvPr>
          <p:cNvSpPr txBox="1"/>
          <p:nvPr/>
        </p:nvSpPr>
        <p:spPr>
          <a:xfrm>
            <a:off x="2849930" y="3339659"/>
            <a:ext cx="338554" cy="461665"/>
          </a:xfrm>
          <a:prstGeom prst="rect">
            <a:avLst/>
          </a:prstGeom>
          <a:noFill/>
        </p:spPr>
        <p:txBody>
          <a:bodyPr wrap="none" rtlCol="0">
            <a:spAutoFit/>
          </a:bodyPr>
          <a:lstStyle/>
          <a:p>
            <a:r>
              <a:rPr lang="en-US" sz="2400">
                <a:solidFill>
                  <a:srgbClr val="0070C0"/>
                </a:solidFill>
                <a:latin typeface="Calibri Light" panose="020F0302020204030204" pitchFamily="34" charset="0"/>
                <a:cs typeface="Calibri Light" panose="020F0302020204030204" pitchFamily="34" charset="0"/>
              </a:rPr>
              <a:t>+</a:t>
            </a:r>
            <a:endParaRPr lang="en-CH" sz="2400">
              <a:solidFill>
                <a:srgbClr val="0070C0"/>
              </a:solidFill>
              <a:latin typeface="Calibri Light" panose="020F0302020204030204" pitchFamily="34" charset="0"/>
              <a:cs typeface="Calibri Light" panose="020F0302020204030204" pitchFamily="34" charset="0"/>
            </a:endParaRPr>
          </a:p>
        </p:txBody>
      </p:sp>
      <p:sp>
        <p:nvSpPr>
          <p:cNvPr id="17" name="Rectangle 16">
            <a:extLst>
              <a:ext uri="{FF2B5EF4-FFF2-40B4-BE49-F238E27FC236}">
                <a16:creationId xmlns:a16="http://schemas.microsoft.com/office/drawing/2014/main" id="{CBA896AE-9E6C-46C1-A007-05D86F5B747B}"/>
              </a:ext>
            </a:extLst>
          </p:cNvPr>
          <p:cNvSpPr/>
          <p:nvPr/>
        </p:nvSpPr>
        <p:spPr>
          <a:xfrm>
            <a:off x="846162" y="3056675"/>
            <a:ext cx="3168352" cy="74464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6D3685B5-DD98-4D6F-8A13-7654E6C63F7C}"/>
              </a:ext>
            </a:extLst>
          </p:cNvPr>
          <p:cNvSpPr/>
          <p:nvPr/>
        </p:nvSpPr>
        <p:spPr>
          <a:xfrm>
            <a:off x="749731" y="3945808"/>
            <a:ext cx="2004459" cy="276999"/>
          </a:xfrm>
          <a:prstGeom prst="rect">
            <a:avLst/>
          </a:prstGeom>
        </p:spPr>
        <p:txBody>
          <a:bodyPr wrap="none">
            <a:spAutoFit/>
          </a:bodyPr>
          <a:lstStyle/>
          <a:p>
            <a:r>
              <a:rPr lang="en-US" sz="1200" dirty="0">
                <a:latin typeface="Calibri Light" panose="020F0302020204030204" pitchFamily="34" charset="0"/>
                <a:cs typeface="Calibri Light" panose="020F0302020204030204" pitchFamily="34" charset="0"/>
              </a:rPr>
              <a:t>(</a:t>
            </a:r>
            <a:r>
              <a:rPr lang="en-CH" sz="1200" dirty="0">
                <a:latin typeface="Calibri Light" panose="020F0302020204030204" pitchFamily="34" charset="0"/>
                <a:cs typeface="Calibri Light" panose="020F0302020204030204" pitchFamily="34" charset="0"/>
              </a:rPr>
              <a:t>Arif, Malagore &amp; Afsar</a:t>
            </a:r>
            <a:r>
              <a:rPr lang="en-US" sz="1200" dirty="0">
                <a:latin typeface="Calibri Light" panose="020F0302020204030204" pitchFamily="34" charset="0"/>
                <a:cs typeface="Calibri Light" panose="020F0302020204030204" pitchFamily="34" charset="0"/>
              </a:rPr>
              <a:t>,</a:t>
            </a:r>
            <a:r>
              <a:rPr lang="en-CH" sz="1200" dirty="0">
                <a:latin typeface="Calibri Light" panose="020F0302020204030204" pitchFamily="34" charset="0"/>
                <a:cs typeface="Calibri Light" panose="020F0302020204030204" pitchFamily="34" charset="0"/>
              </a:rPr>
              <a:t> 2012)</a:t>
            </a:r>
          </a:p>
        </p:txBody>
      </p:sp>
      <p:pic>
        <p:nvPicPr>
          <p:cNvPr id="27" name="Picture 26">
            <a:extLst>
              <a:ext uri="{FF2B5EF4-FFF2-40B4-BE49-F238E27FC236}">
                <a16:creationId xmlns:a16="http://schemas.microsoft.com/office/drawing/2014/main" id="{4454E1BF-61FD-4ED9-A87E-15533567E3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11415" y="2411307"/>
            <a:ext cx="6516216" cy="3932163"/>
          </a:xfrm>
          <a:prstGeom prst="rect">
            <a:avLst/>
          </a:prstGeom>
        </p:spPr>
      </p:pic>
      <p:sp>
        <p:nvSpPr>
          <p:cNvPr id="28" name="TextBox 27">
            <a:extLst>
              <a:ext uri="{FF2B5EF4-FFF2-40B4-BE49-F238E27FC236}">
                <a16:creationId xmlns:a16="http://schemas.microsoft.com/office/drawing/2014/main" id="{261D6877-67B3-46AC-8DB1-55B00BF69E79}"/>
              </a:ext>
            </a:extLst>
          </p:cNvPr>
          <p:cNvSpPr txBox="1"/>
          <p:nvPr/>
        </p:nvSpPr>
        <p:spPr>
          <a:xfrm>
            <a:off x="7175711" y="5971103"/>
            <a:ext cx="1521763" cy="369332"/>
          </a:xfrm>
          <a:prstGeom prst="rect">
            <a:avLst/>
          </a:prstGeom>
          <a:solidFill>
            <a:schemeClr val="bg1"/>
          </a:solidFill>
        </p:spPr>
        <p:txBody>
          <a:bodyPr wrap="none" rtlCol="0">
            <a:spAutoFit/>
          </a:bodyPr>
          <a:lstStyle/>
          <a:p>
            <a:r>
              <a:rPr lang="en-US">
                <a:latin typeface="Franklin Gothic Book" panose="020B0503020102020204" pitchFamily="34" charset="0"/>
              </a:rPr>
              <a:t>ECG marker A</a:t>
            </a:r>
            <a:endParaRPr lang="en-CH">
              <a:latin typeface="Franklin Gothic Book" panose="020B0503020102020204" pitchFamily="34" charset="0"/>
            </a:endParaRPr>
          </a:p>
        </p:txBody>
      </p:sp>
      <p:sp>
        <p:nvSpPr>
          <p:cNvPr id="29" name="TextBox 28">
            <a:extLst>
              <a:ext uri="{FF2B5EF4-FFF2-40B4-BE49-F238E27FC236}">
                <a16:creationId xmlns:a16="http://schemas.microsoft.com/office/drawing/2014/main" id="{FF99EF4F-B08A-4432-A556-928737692B29}"/>
              </a:ext>
            </a:extLst>
          </p:cNvPr>
          <p:cNvSpPr txBox="1"/>
          <p:nvPr/>
        </p:nvSpPr>
        <p:spPr>
          <a:xfrm rot="16200000">
            <a:off x="3891689" y="3859633"/>
            <a:ext cx="1537793" cy="369332"/>
          </a:xfrm>
          <a:prstGeom prst="rect">
            <a:avLst/>
          </a:prstGeom>
          <a:solidFill>
            <a:schemeClr val="bg1"/>
          </a:solidFill>
        </p:spPr>
        <p:txBody>
          <a:bodyPr wrap="none" rtlCol="0">
            <a:spAutoFit/>
          </a:bodyPr>
          <a:lstStyle/>
          <a:p>
            <a:r>
              <a:rPr lang="en-US">
                <a:latin typeface="Franklin Gothic Book" panose="020B0503020102020204" pitchFamily="34" charset="0"/>
              </a:rPr>
              <a:t>ECG marker B</a:t>
            </a:r>
            <a:endParaRPr lang="en-CH">
              <a:latin typeface="Franklin Gothic Book" panose="020B0503020102020204" pitchFamily="34" charset="0"/>
            </a:endParaRPr>
          </a:p>
        </p:txBody>
      </p:sp>
      <p:pic>
        <p:nvPicPr>
          <p:cNvPr id="30" name="Picture 29">
            <a:extLst>
              <a:ext uri="{FF2B5EF4-FFF2-40B4-BE49-F238E27FC236}">
                <a16:creationId xmlns:a16="http://schemas.microsoft.com/office/drawing/2014/main" id="{AFF0E965-6239-4AEB-8204-ED9F79E68B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11415" y="2408272"/>
            <a:ext cx="6516215" cy="3932162"/>
          </a:xfrm>
          <a:prstGeom prst="rect">
            <a:avLst/>
          </a:prstGeom>
        </p:spPr>
      </p:pic>
      <p:sp>
        <p:nvSpPr>
          <p:cNvPr id="31" name="TextBox 30">
            <a:extLst>
              <a:ext uri="{FF2B5EF4-FFF2-40B4-BE49-F238E27FC236}">
                <a16:creationId xmlns:a16="http://schemas.microsoft.com/office/drawing/2014/main" id="{EAAB6ADB-9665-40BE-AC39-524149587419}"/>
              </a:ext>
            </a:extLst>
          </p:cNvPr>
          <p:cNvSpPr txBox="1"/>
          <p:nvPr/>
        </p:nvSpPr>
        <p:spPr>
          <a:xfrm>
            <a:off x="7175711" y="5968068"/>
            <a:ext cx="1521763" cy="369332"/>
          </a:xfrm>
          <a:prstGeom prst="rect">
            <a:avLst/>
          </a:prstGeom>
          <a:solidFill>
            <a:schemeClr val="bg1"/>
          </a:solidFill>
        </p:spPr>
        <p:txBody>
          <a:bodyPr wrap="none" rtlCol="0">
            <a:spAutoFit/>
          </a:bodyPr>
          <a:lstStyle/>
          <a:p>
            <a:r>
              <a:rPr lang="en-US">
                <a:latin typeface="Franklin Gothic Book" panose="020B0503020102020204" pitchFamily="34" charset="0"/>
              </a:rPr>
              <a:t>ECG marker A</a:t>
            </a:r>
            <a:endParaRPr lang="en-CH">
              <a:latin typeface="Franklin Gothic Book" panose="020B0503020102020204" pitchFamily="34" charset="0"/>
            </a:endParaRPr>
          </a:p>
        </p:txBody>
      </p:sp>
      <p:sp>
        <p:nvSpPr>
          <p:cNvPr id="32" name="TextBox 31">
            <a:extLst>
              <a:ext uri="{FF2B5EF4-FFF2-40B4-BE49-F238E27FC236}">
                <a16:creationId xmlns:a16="http://schemas.microsoft.com/office/drawing/2014/main" id="{4C2A5D27-4113-4F13-94AD-8E29157A0CAF}"/>
              </a:ext>
            </a:extLst>
          </p:cNvPr>
          <p:cNvSpPr txBox="1"/>
          <p:nvPr/>
        </p:nvSpPr>
        <p:spPr>
          <a:xfrm rot="16200000">
            <a:off x="3891689" y="3856598"/>
            <a:ext cx="1537793" cy="369332"/>
          </a:xfrm>
          <a:prstGeom prst="rect">
            <a:avLst/>
          </a:prstGeom>
          <a:solidFill>
            <a:schemeClr val="bg1"/>
          </a:solidFill>
        </p:spPr>
        <p:txBody>
          <a:bodyPr wrap="none" rtlCol="0">
            <a:spAutoFit/>
          </a:bodyPr>
          <a:lstStyle/>
          <a:p>
            <a:r>
              <a:rPr lang="en-US">
                <a:latin typeface="Franklin Gothic Book" panose="020B0503020102020204" pitchFamily="34" charset="0"/>
              </a:rPr>
              <a:t>ECG marker B</a:t>
            </a:r>
            <a:endParaRPr lang="en-CH">
              <a:latin typeface="Franklin Gothic Book" panose="020B0503020102020204" pitchFamily="34" charset="0"/>
            </a:endParaRPr>
          </a:p>
        </p:txBody>
      </p:sp>
      <p:sp>
        <p:nvSpPr>
          <p:cNvPr id="34" name="TextBox 33">
            <a:extLst>
              <a:ext uri="{FF2B5EF4-FFF2-40B4-BE49-F238E27FC236}">
                <a16:creationId xmlns:a16="http://schemas.microsoft.com/office/drawing/2014/main" id="{C454ABB1-2AFB-44DA-8276-15265F909234}"/>
              </a:ext>
            </a:extLst>
          </p:cNvPr>
          <p:cNvSpPr txBox="1"/>
          <p:nvPr/>
        </p:nvSpPr>
        <p:spPr>
          <a:xfrm>
            <a:off x="6802730" y="3380890"/>
            <a:ext cx="1352343" cy="523220"/>
          </a:xfrm>
          <a:prstGeom prst="rect">
            <a:avLst/>
          </a:prstGeom>
          <a:noFill/>
        </p:spPr>
        <p:txBody>
          <a:bodyPr wrap="square" rtlCol="0">
            <a:spAutoFit/>
          </a:bodyPr>
          <a:lstStyle/>
          <a:p>
            <a:pPr algn="ctr"/>
            <a:r>
              <a:rPr lang="fr-CH" sz="1400">
                <a:latin typeface="Calibri Light" panose="020F0302020204030204" pitchFamily="34" charset="0"/>
                <a:cs typeface="Calibri Light" panose="020F0302020204030204" pitchFamily="34" charset="0"/>
              </a:rPr>
              <a:t>Nearest neighbor</a:t>
            </a:r>
            <a:endParaRPr lang="en-GB" sz="14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713701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34271</TotalTime>
  <Words>11679</Words>
  <Application>Microsoft Office PowerPoint</Application>
  <PresentationFormat>Widescreen</PresentationFormat>
  <Paragraphs>1552</Paragraphs>
  <Slides>81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81</vt:i4>
      </vt:variant>
    </vt:vector>
  </HeadingPairs>
  <TitlesOfParts>
    <vt:vector size="93" baseType="lpstr">
      <vt:lpstr>Arial</vt:lpstr>
      <vt:lpstr>Calibri</vt:lpstr>
      <vt:lpstr>Calibri Light</vt:lpstr>
      <vt:lpstr>Cambria Math</vt:lpstr>
      <vt:lpstr>Century Gothic</vt:lpstr>
      <vt:lpstr>Century Schoolbook</vt:lpstr>
      <vt:lpstr>Courier New</vt:lpstr>
      <vt:lpstr>Franklin Gothic Book</vt:lpstr>
      <vt:lpstr>Palatino Linotype</vt:lpstr>
      <vt:lpstr>Times New Roman</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Université de Genève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Meuleman</dc:creator>
  <cp:lastModifiedBy>Ben Meuleman</cp:lastModifiedBy>
  <cp:revision>1310</cp:revision>
  <cp:lastPrinted>2020-01-21T15:20:45Z</cp:lastPrinted>
  <dcterms:created xsi:type="dcterms:W3CDTF">2015-11-28T18:57:21Z</dcterms:created>
  <dcterms:modified xsi:type="dcterms:W3CDTF">2023-01-17T12:05:19Z</dcterms:modified>
</cp:coreProperties>
</file>