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jpg" ContentType="image/jpeg"/>
  <Override PartName="/ppt/media/image7.jpg" ContentType="image/jpeg"/>
  <Override PartName="/ppt/media/image23.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398" r:id="rId2"/>
    <p:sldId id="802" r:id="rId3"/>
    <p:sldId id="803" r:id="rId4"/>
    <p:sldId id="801" r:id="rId5"/>
    <p:sldId id="805" r:id="rId6"/>
    <p:sldId id="812" r:id="rId7"/>
    <p:sldId id="814" r:id="rId8"/>
    <p:sldId id="815" r:id="rId9"/>
    <p:sldId id="820" r:id="rId10"/>
    <p:sldId id="816" r:id="rId11"/>
    <p:sldId id="817" r:id="rId12"/>
    <p:sldId id="813" r:id="rId13"/>
    <p:sldId id="784" r:id="rId14"/>
    <p:sldId id="809" r:id="rId15"/>
    <p:sldId id="810" r:id="rId16"/>
    <p:sldId id="811" r:id="rId17"/>
    <p:sldId id="806" r:id="rId18"/>
    <p:sldId id="807" r:id="rId19"/>
    <p:sldId id="808" r:id="rId20"/>
    <p:sldId id="819" r:id="rId21"/>
    <p:sldId id="839" r:id="rId22"/>
    <p:sldId id="842" r:id="rId23"/>
    <p:sldId id="824" r:id="rId24"/>
    <p:sldId id="835" r:id="rId25"/>
    <p:sldId id="836" r:id="rId26"/>
    <p:sldId id="837" r:id="rId27"/>
    <p:sldId id="1271" r:id="rId28"/>
    <p:sldId id="838" r:id="rId29"/>
    <p:sldId id="840" r:id="rId30"/>
    <p:sldId id="818" r:id="rId31"/>
    <p:sldId id="822" r:id="rId32"/>
    <p:sldId id="823" r:id="rId33"/>
    <p:sldId id="843" r:id="rId34"/>
    <p:sldId id="844" r:id="rId35"/>
    <p:sldId id="845" r:id="rId36"/>
    <p:sldId id="847" r:id="rId37"/>
    <p:sldId id="849" r:id="rId38"/>
    <p:sldId id="848" r:id="rId39"/>
    <p:sldId id="850" r:id="rId40"/>
    <p:sldId id="851" r:id="rId41"/>
    <p:sldId id="859" r:id="rId42"/>
    <p:sldId id="1269" r:id="rId43"/>
    <p:sldId id="825" r:id="rId44"/>
    <p:sldId id="826" r:id="rId45"/>
    <p:sldId id="827" r:id="rId46"/>
    <p:sldId id="828" r:id="rId47"/>
    <p:sldId id="829" r:id="rId48"/>
    <p:sldId id="830" r:id="rId49"/>
    <p:sldId id="1273" r:id="rId50"/>
    <p:sldId id="832" r:id="rId51"/>
    <p:sldId id="833" r:id="rId52"/>
    <p:sldId id="846" r:id="rId53"/>
    <p:sldId id="852" r:id="rId54"/>
    <p:sldId id="853" r:id="rId55"/>
    <p:sldId id="854" r:id="rId56"/>
    <p:sldId id="855" r:id="rId57"/>
    <p:sldId id="856" r:id="rId58"/>
    <p:sldId id="860" r:id="rId59"/>
    <p:sldId id="861" r:id="rId60"/>
    <p:sldId id="872" r:id="rId61"/>
    <p:sldId id="1270" r:id="rId62"/>
    <p:sldId id="873" r:id="rId63"/>
    <p:sldId id="864" r:id="rId64"/>
    <p:sldId id="866" r:id="rId65"/>
    <p:sldId id="862" r:id="rId66"/>
    <p:sldId id="863" r:id="rId67"/>
    <p:sldId id="868" r:id="rId68"/>
    <p:sldId id="1272" r:id="rId69"/>
    <p:sldId id="869" r:id="rId70"/>
    <p:sldId id="870" r:id="rId71"/>
    <p:sldId id="871" r:id="rId72"/>
    <p:sldId id="874" r:id="rId73"/>
    <p:sldId id="857" r:id="rId74"/>
    <p:sldId id="858" r:id="rId75"/>
    <p:sldId id="877" r:id="rId76"/>
    <p:sldId id="875" r:id="rId77"/>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A131"/>
    <a:srgbClr val="9900CC"/>
    <a:srgbClr val="CC9900"/>
    <a:srgbClr val="58B931"/>
    <a:srgbClr val="97ACC5"/>
    <a:srgbClr val="FBF3B7"/>
    <a:srgbClr val="125862"/>
    <a:srgbClr val="96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5407" autoAdjust="0"/>
  </p:normalViewPr>
  <p:slideViewPr>
    <p:cSldViewPr>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D032EE-0FC6-4BCE-8B74-C316D0C476AF}"/>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E8D53F15-A713-4188-8829-664B293265D9}"/>
              </a:ext>
            </a:extLst>
          </p:cNvPr>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C5EA1C2A-8C86-48BC-BAA0-C33BFAAC43E0}" type="datetimeFigureOut">
              <a:rPr lang="en-CH" smtClean="0"/>
              <a:t>22/02/2023</a:t>
            </a:fld>
            <a:endParaRPr lang="en-CH"/>
          </a:p>
        </p:txBody>
      </p:sp>
      <p:sp>
        <p:nvSpPr>
          <p:cNvPr id="4" name="Footer Placeholder 3">
            <a:extLst>
              <a:ext uri="{FF2B5EF4-FFF2-40B4-BE49-F238E27FC236}">
                <a16:creationId xmlns:a16="http://schemas.microsoft.com/office/drawing/2014/main" id="{299EDF6A-5551-47BD-80F9-9846581D9EC3}"/>
              </a:ext>
            </a:extLst>
          </p:cNvPr>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B831C90-A430-413D-AFC3-5A9F68C2F9FC}"/>
              </a:ext>
            </a:extLst>
          </p:cNvPr>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A03E4B80-EE47-4A2B-A23A-4E69158DAFC1}" type="slidenum">
              <a:rPr lang="en-CH" smtClean="0"/>
              <a:t>‹#›</a:t>
            </a:fld>
            <a:endParaRPr lang="en-CH"/>
          </a:p>
        </p:txBody>
      </p:sp>
    </p:spTree>
    <p:extLst>
      <p:ext uri="{BB962C8B-B14F-4D97-AF65-F5344CB8AC3E}">
        <p14:creationId xmlns:p14="http://schemas.microsoft.com/office/powerpoint/2010/main" val="291408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1"/>
            <a:ext cx="2951851" cy="498852"/>
          </a:xfrm>
          <a:prstGeom prst="rect">
            <a:avLst/>
          </a:prstGeom>
        </p:spPr>
        <p:txBody>
          <a:bodyPr vert="horz" lIns="91440" tIns="45720" rIns="91440" bIns="45720" rtlCol="0"/>
          <a:lstStyle>
            <a:lvl1pPr algn="r">
              <a:defRPr sz="1200"/>
            </a:lvl1pPr>
          </a:lstStyle>
          <a:p>
            <a:fld id="{98824CB4-0329-44D2-8D35-5AA3CADFEC42}" type="datetimeFigureOut">
              <a:rPr lang="en-GB" smtClean="0"/>
              <a:t>22/02/2023</a:t>
            </a:fld>
            <a:endParaRPr lang="en-GB"/>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4"/>
            <a:ext cx="5449570" cy="39148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B5939602-0E2D-47BB-A83D-FEA357011C12}" type="slidenum">
              <a:rPr lang="en-GB" smtClean="0"/>
              <a:t>‹#›</a:t>
            </a:fld>
            <a:endParaRPr lang="en-GB"/>
          </a:p>
        </p:txBody>
      </p:sp>
    </p:spTree>
    <p:extLst>
      <p:ext uri="{BB962C8B-B14F-4D97-AF65-F5344CB8AC3E}">
        <p14:creationId xmlns:p14="http://schemas.microsoft.com/office/powerpoint/2010/main" val="38176326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2864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2042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5091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987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C3D1-62FA-473C-B260-1968E2238C33}" type="datetimeFigureOut">
              <a:rPr lang="en-GB" smtClean="0"/>
              <a:t>22/02/2023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0564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EBC3D1-62FA-473C-B260-1968E2238C33}"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11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EBC3D1-62FA-473C-B260-1968E2238C33}" type="datetimeFigureOut">
              <a:rPr lang="en-GB" smtClean="0"/>
              <a:t>22/02/2023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659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EBC3D1-62FA-473C-B260-1968E2238C33}" type="datetimeFigureOut">
              <a:rPr lang="en-GB" smtClean="0"/>
              <a:t>22/02/2023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870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BC3D1-62FA-473C-B260-1968E2238C33}" type="datetimeFigureOut">
              <a:rPr lang="en-GB" smtClean="0"/>
              <a:t>22/02/2023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7452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C3D1-62FA-473C-B260-1968E2238C33}"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32334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C3D1-62FA-473C-B260-1968E2238C33}" type="datetimeFigureOut">
              <a:rPr lang="en-GB" smtClean="0"/>
              <a:t>22/02/2023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0739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BC3D1-62FA-473C-B260-1968E2238C33}" type="datetimeFigureOut">
              <a:rPr lang="en-GB" smtClean="0"/>
              <a:t>22/02/2023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DBBE5-22A6-4526-9CE2-8F57881DBE87}" type="slidenum">
              <a:rPr lang="en-GB" smtClean="0"/>
              <a:t>‹#›</a:t>
            </a:fld>
            <a:endParaRPr lang="en-GB"/>
          </a:p>
        </p:txBody>
      </p:sp>
    </p:spTree>
    <p:extLst>
      <p:ext uri="{BB962C8B-B14F-4D97-AF65-F5344CB8AC3E}">
        <p14:creationId xmlns:p14="http://schemas.microsoft.com/office/powerpoint/2010/main" val="178951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se-r-carlvogt.github.io/prochains-lunch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r-project.or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1646" y="1576082"/>
            <a:ext cx="9548708" cy="1510157"/>
          </a:xfrm>
          <a:prstGeom prst="rect">
            <a:avLst/>
          </a:prstGeom>
          <a:noFill/>
        </p:spPr>
        <p:txBody>
          <a:bodyPr wrap="square" rtlCol="0">
            <a:spAutoFit/>
          </a:bodyPr>
          <a:lstStyle/>
          <a:p>
            <a:pPr algn="ctr">
              <a:lnSpc>
                <a:spcPct val="150000"/>
              </a:lnSpc>
            </a:pPr>
            <a:r>
              <a:rPr lang="fr-CH" sz="4000" b="1">
                <a:solidFill>
                  <a:schemeClr val="tx2">
                    <a:lumMod val="75000"/>
                  </a:schemeClr>
                </a:solidFill>
                <a:latin typeface="Tw Cen MT" panose="020B0602020104020603" pitchFamily="34" charset="0"/>
              </a:rPr>
              <a:t>Non-parametric Data Analysis</a:t>
            </a:r>
          </a:p>
          <a:p>
            <a:pPr algn="ctr">
              <a:lnSpc>
                <a:spcPct val="150000"/>
              </a:lnSpc>
            </a:pPr>
            <a:r>
              <a:rPr lang="fr-CH" sz="2400">
                <a:solidFill>
                  <a:schemeClr val="tx2">
                    <a:lumMod val="75000"/>
                  </a:schemeClr>
                </a:solidFill>
                <a:latin typeface="Tw Cen MT" panose="020B0602020104020603" pitchFamily="34" charset="0"/>
              </a:rPr>
              <a:t>Part 1: Assumptions in parametric statistics</a:t>
            </a:r>
          </a:p>
        </p:txBody>
      </p:sp>
      <p:cxnSp>
        <p:nvCxnSpPr>
          <p:cNvPr id="6" name="Straight Connector 5"/>
          <p:cNvCxnSpPr>
            <a:cxnSpLocks/>
          </p:cNvCxnSpPr>
          <p:nvPr/>
        </p:nvCxnSpPr>
        <p:spPr>
          <a:xfrm>
            <a:off x="911424" y="1484784"/>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02733" y="3731548"/>
            <a:ext cx="3014928" cy="1323439"/>
          </a:xfrm>
          <a:prstGeom prst="rect">
            <a:avLst/>
          </a:prstGeom>
          <a:noFill/>
        </p:spPr>
        <p:txBody>
          <a:bodyPr wrap="none" rtlCol="0">
            <a:spAutoFit/>
          </a:bodyPr>
          <a:lstStyle/>
          <a:p>
            <a:pPr algn="ctr"/>
            <a:r>
              <a:rPr lang="fr-CH" sz="1600" dirty="0">
                <a:latin typeface="Calibri Light" panose="020F0302020204030204" pitchFamily="34" charset="0"/>
                <a:cs typeface="Calibri Light" panose="020F0302020204030204" pitchFamily="34" charset="0"/>
              </a:rPr>
              <a:t>Ben Meuleman, </a:t>
            </a:r>
            <a:r>
              <a:rPr lang="fr-CH" sz="1600" dirty="0" err="1">
                <a:latin typeface="Calibri Light" panose="020F0302020204030204" pitchFamily="34" charset="0"/>
                <a:cs typeface="Calibri Light" panose="020F0302020204030204" pitchFamily="34" charset="0"/>
              </a:rPr>
              <a:t>Ph.D</a:t>
            </a:r>
            <a:r>
              <a:rPr lang="fr-CH" sz="1600" dirty="0">
                <a:latin typeface="Calibri Light" panose="020F0302020204030204" pitchFamily="34" charset="0"/>
                <a:cs typeface="Calibri Light" panose="020F0302020204030204" pitchFamily="34" charset="0"/>
              </a:rPr>
              <a:t>.</a:t>
            </a:r>
          </a:p>
          <a:p>
            <a:pPr algn="ctr"/>
            <a:r>
              <a:rPr lang="fr-CH" sz="1600" dirty="0" err="1">
                <a:latin typeface="Calibri Light" panose="020F0302020204030204" pitchFamily="34" charset="0"/>
                <a:cs typeface="Calibri Light" panose="020F0302020204030204" pitchFamily="34" charset="0"/>
              </a:rPr>
              <a:t>Swiss</a:t>
            </a:r>
            <a:r>
              <a:rPr lang="fr-CH" sz="1600" dirty="0">
                <a:latin typeface="Calibri Light" panose="020F0302020204030204" pitchFamily="34" charset="0"/>
                <a:cs typeface="Calibri Light" panose="020F0302020204030204" pitchFamily="34" charset="0"/>
              </a:rPr>
              <a:t> Center for Affective Sciences</a:t>
            </a:r>
          </a:p>
          <a:p>
            <a:pPr algn="ctr"/>
            <a:r>
              <a:rPr lang="fr-CH" sz="1600" dirty="0">
                <a:latin typeface="Calibri Light" panose="020F0302020204030204" pitchFamily="34" charset="0"/>
                <a:cs typeface="Calibri Light" panose="020F0302020204030204" pitchFamily="34" charset="0"/>
              </a:rPr>
              <a:t>Université de Genève</a:t>
            </a:r>
          </a:p>
          <a:p>
            <a:pPr algn="ctr"/>
            <a:endParaRPr lang="fr-CH" sz="1600" dirty="0">
              <a:latin typeface="Calibri Light" panose="020F0302020204030204" pitchFamily="34" charset="0"/>
              <a:cs typeface="Calibri Light" panose="020F0302020204030204" pitchFamily="34" charset="0"/>
            </a:endParaRPr>
          </a:p>
          <a:p>
            <a:pPr algn="ctr"/>
            <a:r>
              <a:rPr lang="fr-CH" sz="1600">
                <a:latin typeface="Calibri Light" panose="020F0302020204030204" pitchFamily="34" charset="0"/>
                <a:cs typeface="Calibri Light" panose="020F0302020204030204" pitchFamily="34" charset="0"/>
              </a:rPr>
              <a:t>January 17, 2023</a:t>
            </a:r>
            <a:endParaRPr lang="en-GB" sz="1600" dirty="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15681" y="5373216"/>
            <a:ext cx="2010373" cy="773221"/>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5574809"/>
            <a:ext cx="1584176" cy="4574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176" y="5443180"/>
            <a:ext cx="1368152" cy="703256"/>
          </a:xfrm>
          <a:prstGeom prst="rect">
            <a:avLst/>
          </a:prstGeom>
        </p:spPr>
      </p:pic>
      <p:cxnSp>
        <p:nvCxnSpPr>
          <p:cNvPr id="12" name="Straight Connector 11">
            <a:extLst>
              <a:ext uri="{FF2B5EF4-FFF2-40B4-BE49-F238E27FC236}">
                <a16:creationId xmlns:a16="http://schemas.microsoft.com/office/drawing/2014/main" id="{AC47809B-B105-4D08-9F20-E7368AB7D889}"/>
              </a:ext>
            </a:extLst>
          </p:cNvPr>
          <p:cNvCxnSpPr>
            <a:cxnSpLocks/>
          </p:cNvCxnSpPr>
          <p:nvPr/>
        </p:nvCxnSpPr>
        <p:spPr>
          <a:xfrm>
            <a:off x="911424" y="3356992"/>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94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F63492C-352C-4F51-9E37-314F8E2CEEA9}"/>
              </a:ext>
            </a:extLst>
          </p:cNvPr>
          <p:cNvSpPr>
            <a:spLocks noGrp="1"/>
          </p:cNvSpPr>
          <p:nvPr>
            <p:ph idx="1"/>
          </p:nvPr>
        </p:nvSpPr>
        <p:spPr>
          <a:xfrm>
            <a:off x="457200" y="1600200"/>
            <a:ext cx="11327432" cy="4637111"/>
          </a:xfrm>
        </p:spPr>
        <p:txBody>
          <a:bodyPr>
            <a:normAutofit/>
          </a:bodyPr>
          <a:lstStyle/>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r>
              <a:rPr lang="fr-CH" sz="2400" i="1">
                <a:latin typeface="Palatino Linotype" panose="02040502050505030304" pitchFamily="18" charset="0"/>
                <a:cs typeface="Times New Roman" panose="02020603050405020304" pitchFamily="18" charset="0"/>
              </a:rPr>
              <a:t>Q5. Bayesian statistics are a kind of non-parametric statistics.</a:t>
            </a:r>
          </a:p>
          <a:p>
            <a:pPr marL="0" indent="0" algn="ctr">
              <a:buNone/>
            </a:pPr>
            <a:endParaRPr lang="fr-CH" sz="2400">
              <a:latin typeface="Times New Roman" panose="02020603050405020304" pitchFamily="18" charset="0"/>
              <a:cs typeface="Times New Roman" panose="02020603050405020304" pitchFamily="18" charset="0"/>
            </a:endParaRPr>
          </a:p>
          <a:p>
            <a:pPr marL="0" indent="0" algn="ctr">
              <a:buNone/>
            </a:pPr>
            <a:endParaRPr lang="fr-CH" sz="2400">
              <a:latin typeface="Times New Roman" panose="02020603050405020304" pitchFamily="18" charset="0"/>
              <a:cs typeface="Times New Roman" panose="02020603050405020304" pitchFamily="18" charset="0"/>
            </a:endParaRPr>
          </a:p>
          <a:p>
            <a:pPr algn="ctr">
              <a:buFont typeface="+mj-lt"/>
              <a:buAutoNum type="alphaUcPeriod"/>
            </a:pPr>
            <a:r>
              <a:rPr lang="fr-CH" sz="2400">
                <a:latin typeface="Century Gothic" panose="020B0502020202020204" pitchFamily="34" charset="0"/>
                <a:cs typeface="Times New Roman" panose="02020603050405020304" pitchFamily="18" charset="0"/>
              </a:rPr>
              <a:t>TRUE</a:t>
            </a:r>
          </a:p>
          <a:p>
            <a:pPr algn="ctr">
              <a:buFont typeface="+mj-lt"/>
              <a:buAutoNum type="alphaUcPeriod"/>
            </a:pPr>
            <a:r>
              <a:rPr lang="fr-CH" sz="2400">
                <a:latin typeface="Century Gothic" panose="020B0502020202020204" pitchFamily="34" charset="0"/>
                <a:cs typeface="Times New Roman" panose="02020603050405020304" pitchFamily="18" charset="0"/>
              </a:rPr>
              <a:t>FALSE</a:t>
            </a:r>
          </a:p>
          <a:p>
            <a:pPr algn="ctr"/>
            <a:endParaRPr lang="fr-CH" sz="240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CE73D47-B0D6-F561-0C43-2519011A07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8400256" y="332656"/>
            <a:ext cx="3624887" cy="788267"/>
          </a:xfrm>
          <a:prstGeom prst="rect">
            <a:avLst/>
          </a:prstGeom>
        </p:spPr>
      </p:pic>
    </p:spTree>
    <p:extLst>
      <p:ext uri="{BB962C8B-B14F-4D97-AF65-F5344CB8AC3E}">
        <p14:creationId xmlns:p14="http://schemas.microsoft.com/office/powerpoint/2010/main" val="411283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F63492C-352C-4F51-9E37-314F8E2CEEA9}"/>
              </a:ext>
            </a:extLst>
          </p:cNvPr>
          <p:cNvSpPr>
            <a:spLocks noGrp="1"/>
          </p:cNvSpPr>
          <p:nvPr>
            <p:ph idx="1"/>
          </p:nvPr>
        </p:nvSpPr>
        <p:spPr>
          <a:xfrm>
            <a:off x="457200" y="1600200"/>
            <a:ext cx="11327432" cy="4637111"/>
          </a:xfrm>
        </p:spPr>
        <p:txBody>
          <a:bodyPr>
            <a:normAutofit/>
          </a:bodyPr>
          <a:lstStyle/>
          <a:p>
            <a:pPr marL="0" indent="0" algn="ctr">
              <a:buNone/>
            </a:pPr>
            <a:endParaRPr lang="fr-CH" sz="2400" i="1">
              <a:latin typeface="Palatino Linotype" panose="02040502050505030304" pitchFamily="18" charset="0"/>
              <a:cs typeface="Times New Roman" panose="02020603050405020304" pitchFamily="18" charset="0"/>
            </a:endParaRPr>
          </a:p>
          <a:p>
            <a:pPr marL="0" indent="0" algn="ctr">
              <a:buNone/>
            </a:pPr>
            <a:endParaRPr lang="fr-CH" sz="2400" i="1">
              <a:latin typeface="Palatino Linotype" panose="02040502050505030304" pitchFamily="18" charset="0"/>
              <a:cs typeface="Times New Roman" panose="02020603050405020304" pitchFamily="18" charset="0"/>
            </a:endParaRPr>
          </a:p>
          <a:p>
            <a:pPr marL="0" indent="0" algn="ctr">
              <a:buNone/>
            </a:pPr>
            <a:endParaRPr lang="fr-CH" sz="2400" i="1">
              <a:latin typeface="Palatino Linotype" panose="02040502050505030304" pitchFamily="18" charset="0"/>
              <a:cs typeface="Times New Roman" panose="02020603050405020304" pitchFamily="18" charset="0"/>
            </a:endParaRPr>
          </a:p>
          <a:p>
            <a:pPr marL="0" indent="0" algn="ctr">
              <a:buNone/>
            </a:pPr>
            <a:r>
              <a:rPr lang="fr-CH" sz="2400" i="1">
                <a:latin typeface="Palatino Linotype" panose="02040502050505030304" pitchFamily="18" charset="0"/>
                <a:cs typeface="Times New Roman" panose="02020603050405020304" pitchFamily="18" charset="0"/>
              </a:rPr>
              <a:t>Q6. Non-parametric tests can improve generalizability.</a:t>
            </a:r>
          </a:p>
          <a:p>
            <a:pPr algn="ctr"/>
            <a:endParaRPr lang="fr-CH" sz="2400">
              <a:latin typeface="Palatino Linotype" panose="02040502050505030304" pitchFamily="18" charset="0"/>
              <a:cs typeface="Times New Roman" panose="02020603050405020304" pitchFamily="18" charset="0"/>
            </a:endParaRPr>
          </a:p>
          <a:p>
            <a:pPr marL="0" indent="0" algn="ctr">
              <a:buNone/>
            </a:pPr>
            <a:endParaRPr lang="fr-CH" sz="2400">
              <a:latin typeface="Palatino Linotype" panose="02040502050505030304" pitchFamily="18" charset="0"/>
              <a:cs typeface="Times New Roman" panose="02020603050405020304" pitchFamily="18" charset="0"/>
            </a:endParaRPr>
          </a:p>
          <a:p>
            <a:pPr algn="ctr">
              <a:buFont typeface="+mj-lt"/>
              <a:buAutoNum type="alphaUcPeriod"/>
            </a:pPr>
            <a:r>
              <a:rPr lang="fr-CH" sz="2400">
                <a:latin typeface="Century Gothic" panose="020B0502020202020204" pitchFamily="34" charset="0"/>
                <a:cs typeface="Times New Roman" panose="02020603050405020304" pitchFamily="18" charset="0"/>
              </a:rPr>
              <a:t>TRUE</a:t>
            </a:r>
          </a:p>
          <a:p>
            <a:pPr algn="ctr">
              <a:buFont typeface="+mj-lt"/>
              <a:buAutoNum type="alphaUcPeriod"/>
            </a:pPr>
            <a:r>
              <a:rPr lang="fr-CH" sz="2400">
                <a:latin typeface="Century Gothic" panose="020B0502020202020204" pitchFamily="34" charset="0"/>
                <a:cs typeface="Times New Roman" panose="02020603050405020304" pitchFamily="18" charset="0"/>
              </a:rPr>
              <a:t>FALSE</a:t>
            </a:r>
          </a:p>
          <a:p>
            <a:pPr algn="ctr">
              <a:buFont typeface="+mj-lt"/>
              <a:buAutoNum type="alphaUcPeriod"/>
            </a:pPr>
            <a:r>
              <a:rPr lang="fr-CH" sz="2400">
                <a:latin typeface="Century Gothic" panose="020B0502020202020204" pitchFamily="34" charset="0"/>
                <a:cs typeface="Times New Roman" panose="02020603050405020304" pitchFamily="18" charset="0"/>
              </a:rPr>
              <a:t>TRUE-ISH</a:t>
            </a:r>
          </a:p>
          <a:p>
            <a:pPr algn="ctr"/>
            <a:endParaRPr lang="fr-CH" sz="2400">
              <a:latin typeface="Palatino Linotype" panose="0204050205050503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4DDCF0D-5D43-1178-29CC-59B28CF671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8400256" y="332656"/>
            <a:ext cx="3624887" cy="788267"/>
          </a:xfrm>
          <a:prstGeom prst="rect">
            <a:avLst/>
          </a:prstGeom>
        </p:spPr>
      </p:pic>
    </p:spTree>
    <p:extLst>
      <p:ext uri="{BB962C8B-B14F-4D97-AF65-F5344CB8AC3E}">
        <p14:creationId xmlns:p14="http://schemas.microsoft.com/office/powerpoint/2010/main" val="185698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04B3B30A-F0B6-4123-ACB5-9394F412E5D0}"/>
              </a:ext>
            </a:extLst>
          </p:cNvPr>
          <p:cNvSpPr txBox="1">
            <a:spLocks/>
          </p:cNvSpPr>
          <p:nvPr/>
        </p:nvSpPr>
        <p:spPr>
          <a:xfrm>
            <a:off x="457200" y="1600200"/>
            <a:ext cx="11327432" cy="46371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r-CH" sz="2400" i="1">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fr-CH" sz="2400" i="1">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fr-CH" sz="2400" i="1">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fr-CH" sz="2400" i="1">
                <a:latin typeface="Palatino Linotype" panose="02040502050505030304" pitchFamily="18" charset="0"/>
                <a:cs typeface="Times New Roman" panose="02020603050405020304" pitchFamily="18" charset="0"/>
              </a:rPr>
              <a:t>Q7. Non-parametric tests can be applied for dealing with:</a:t>
            </a:r>
          </a:p>
          <a:p>
            <a:pPr algn="ctr"/>
            <a:endParaRPr lang="fr-CH" sz="2400">
              <a:latin typeface="Times New Roman" panose="02020603050405020304" pitchFamily="18" charset="0"/>
              <a:cs typeface="Times New Roman" panose="02020603050405020304" pitchFamily="18" charset="0"/>
            </a:endParaRPr>
          </a:p>
          <a:p>
            <a:pPr algn="ctr">
              <a:buFont typeface="+mj-lt"/>
              <a:buAutoNum type="alphaUcPeriod"/>
            </a:pPr>
            <a:r>
              <a:rPr lang="fr-CH" sz="2000">
                <a:latin typeface="Century Gothic" panose="020B0502020202020204" pitchFamily="34" charset="0"/>
                <a:cs typeface="Times New Roman" panose="02020603050405020304" pitchFamily="18" charset="0"/>
              </a:rPr>
              <a:t>Confounding</a:t>
            </a:r>
          </a:p>
          <a:p>
            <a:pPr algn="ctr">
              <a:buFont typeface="+mj-lt"/>
              <a:buAutoNum type="alphaUcPeriod"/>
            </a:pPr>
            <a:r>
              <a:rPr lang="fr-CH" sz="2000">
                <a:latin typeface="Century Gothic" panose="020B0502020202020204" pitchFamily="34" charset="0"/>
                <a:cs typeface="Times New Roman" panose="02020603050405020304" pitchFamily="18" charset="0"/>
              </a:rPr>
              <a:t>Multicollinearity</a:t>
            </a:r>
          </a:p>
          <a:p>
            <a:pPr algn="ctr">
              <a:buFont typeface="+mj-lt"/>
              <a:buAutoNum type="alphaUcPeriod"/>
            </a:pPr>
            <a:r>
              <a:rPr lang="fr-CH" sz="2000">
                <a:latin typeface="Century Gothic" panose="020B0502020202020204" pitchFamily="34" charset="0"/>
                <a:cs typeface="Times New Roman" panose="02020603050405020304" pitchFamily="18" charset="0"/>
              </a:rPr>
              <a:t>Unequal variances (heteroscedasticity)</a:t>
            </a:r>
          </a:p>
          <a:p>
            <a:pPr algn="ctr">
              <a:buFont typeface="+mj-lt"/>
              <a:buAutoNum type="alphaUcPeriod"/>
            </a:pPr>
            <a:r>
              <a:rPr lang="fr-CH" sz="2000">
                <a:latin typeface="Century Gothic" panose="020B0502020202020204" pitchFamily="34" charset="0"/>
                <a:cs typeface="Times New Roman" panose="02020603050405020304" pitchFamily="18" charset="0"/>
              </a:rPr>
              <a:t>Auto-correlation</a:t>
            </a:r>
          </a:p>
          <a:p>
            <a:pPr algn="ctr">
              <a:buFont typeface="+mj-lt"/>
              <a:buAutoNum type="alphaUcPeriod"/>
            </a:pPr>
            <a:r>
              <a:rPr lang="fr-CH" sz="2000">
                <a:latin typeface="Century Gothic" panose="020B0502020202020204" pitchFamily="34" charset="0"/>
                <a:cs typeface="Times New Roman" panose="02020603050405020304" pitchFamily="18" charset="0"/>
              </a:rPr>
              <a:t>None of the above</a:t>
            </a:r>
          </a:p>
          <a:p>
            <a:pPr algn="ctr">
              <a:buFont typeface="+mj-lt"/>
              <a:buAutoNum type="alphaUcPeriod"/>
            </a:pPr>
            <a:endParaRPr lang="fr-CH" sz="2400" b="1">
              <a:solidFill>
                <a:schemeClr val="accent6">
                  <a:lumMod val="50000"/>
                </a:schemeClr>
              </a:solidFill>
              <a:latin typeface="Times New Roman" panose="02020603050405020304" pitchFamily="18" charset="0"/>
              <a:cs typeface="Times New Roman" panose="02020603050405020304" pitchFamily="18" charset="0"/>
            </a:endParaRPr>
          </a:p>
          <a:p>
            <a:pPr algn="ctr"/>
            <a:endParaRPr lang="fr-CH" sz="240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82EFDAD-5193-55FC-F231-43F7462656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8400256" y="332656"/>
            <a:ext cx="3624887" cy="788267"/>
          </a:xfrm>
          <a:prstGeom prst="rect">
            <a:avLst/>
          </a:prstGeom>
        </p:spPr>
      </p:pic>
    </p:spTree>
    <p:extLst>
      <p:ext uri="{BB962C8B-B14F-4D97-AF65-F5344CB8AC3E}">
        <p14:creationId xmlns:p14="http://schemas.microsoft.com/office/powerpoint/2010/main" val="100250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2. Assumptions in parametric statistics</a:t>
            </a:r>
            <a:endParaRPr lang="en-GB" sz="2800" b="1">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62EBCE-6282-4CC4-B855-70E74DB30014}"/>
              </a:ext>
            </a:extLst>
          </p:cNvPr>
          <p:cNvSpPr txBox="1"/>
          <p:nvPr/>
        </p:nvSpPr>
        <p:spPr>
          <a:xfrm>
            <a:off x="4252618" y="4153648"/>
            <a:ext cx="3686778" cy="461665"/>
          </a:xfrm>
          <a:prstGeom prst="rect">
            <a:avLst/>
          </a:prstGeom>
          <a:noFill/>
        </p:spPr>
        <p:txBody>
          <a:bodyPr wrap="none" rtlCol="0">
            <a:spAutoFit/>
          </a:bodyPr>
          <a:lstStyle/>
          <a:p>
            <a:pPr algn="ctr"/>
            <a:r>
              <a:rPr lang="en-US" sz="2400" i="1">
                <a:solidFill>
                  <a:schemeClr val="bg2">
                    <a:lumMod val="50000"/>
                  </a:schemeClr>
                </a:solidFill>
                <a:latin typeface="Tw Cen MT" panose="020B0602020104020603" pitchFamily="34" charset="0"/>
                <a:cs typeface="Calibri Light" panose="020F0302020204030204" pitchFamily="34" charset="0"/>
              </a:rPr>
              <a:t>A. Importance of assumptions</a:t>
            </a:r>
            <a:endParaRPr lang="en-CH" sz="2400" i="1">
              <a:solidFill>
                <a:schemeClr val="bg2">
                  <a:lumMod val="50000"/>
                </a:schemeClr>
              </a:solidFill>
              <a:latin typeface="Tw Cen MT" panose="020B0602020104020603" pitchFamily="34" charset="0"/>
              <a:cs typeface="Calibri Light" panose="020F0302020204030204" pitchFamily="34" charset="0"/>
            </a:endParaRPr>
          </a:p>
        </p:txBody>
      </p:sp>
    </p:spTree>
    <p:extLst>
      <p:ext uri="{BB962C8B-B14F-4D97-AF65-F5344CB8AC3E}">
        <p14:creationId xmlns:p14="http://schemas.microsoft.com/office/powerpoint/2010/main" val="375219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Linear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A0D64A9-0580-48A3-891B-C3EA74E09B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645" y="1268832"/>
            <a:ext cx="5075706" cy="5063476"/>
          </a:xfrm>
          <a:prstGeom prst="rect">
            <a:avLst/>
          </a:prstGeom>
        </p:spPr>
      </p:pic>
      <p:sp>
        <p:nvSpPr>
          <p:cNvPr id="5" name="TextBox 4">
            <a:extLst>
              <a:ext uri="{FF2B5EF4-FFF2-40B4-BE49-F238E27FC236}">
                <a16:creationId xmlns:a16="http://schemas.microsoft.com/office/drawing/2014/main" id="{6E998EA8-176D-438F-9F97-1DD4D385D5E9}"/>
              </a:ext>
            </a:extLst>
          </p:cNvPr>
          <p:cNvSpPr txBox="1"/>
          <p:nvPr/>
        </p:nvSpPr>
        <p:spPr>
          <a:xfrm>
            <a:off x="5796136" y="2060848"/>
            <a:ext cx="5772472" cy="1754326"/>
          </a:xfrm>
          <a:prstGeom prst="rect">
            <a:avLst/>
          </a:prstGeom>
          <a:noFill/>
        </p:spPr>
        <p:txBody>
          <a:bodyPr wrap="square" rtlCol="0">
            <a:spAutoFit/>
          </a:bodyPr>
          <a:lstStyle/>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Continuous dependent/response </a:t>
            </a:r>
            <a:r>
              <a:rPr lang="en-GB" i="1">
                <a:latin typeface="Calibri Light" panose="020F0302020204030204" pitchFamily="34" charset="0"/>
                <a:cs typeface="Calibri Light" panose="020F0302020204030204" pitchFamily="34" charset="0"/>
              </a:rPr>
              <a:t>Y</a:t>
            </a:r>
          </a:p>
          <a:p>
            <a:pPr marL="285750" indent="-285750">
              <a:buFont typeface="Arial" panose="020B0604020202020204" pitchFamily="34" charset="0"/>
              <a:buChar char="•"/>
            </a:pPr>
            <a:endParaRPr lang="en-GB" i="1">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Continuous independent/predictor </a:t>
            </a:r>
            <a:r>
              <a:rPr lang="en-GB" i="1">
                <a:latin typeface="Calibri Light" panose="020F0302020204030204" pitchFamily="34" charset="0"/>
                <a:cs typeface="Calibri Light" panose="020F0302020204030204" pitchFamily="34" charset="0"/>
              </a:rPr>
              <a:t>X</a:t>
            </a:r>
            <a:endParaRPr lang="fr-CH">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a:latin typeface="Calibri Light" panose="020F0302020204030204" pitchFamily="34" charset="0"/>
                <a:cs typeface="Calibri Light" panose="020F0302020204030204" pitchFamily="34" charset="0"/>
              </a:rPr>
              <a:t>Linear regression of </a:t>
            </a:r>
            <a:r>
              <a:rPr lang="fr-CH" i="1">
                <a:latin typeface="Calibri Light" panose="020F0302020204030204" pitchFamily="34" charset="0"/>
                <a:cs typeface="Calibri Light" panose="020F0302020204030204" pitchFamily="34" charset="0"/>
              </a:rPr>
              <a:t>Y</a:t>
            </a:r>
            <a:r>
              <a:rPr lang="fr-CH">
                <a:latin typeface="Calibri Light" panose="020F0302020204030204" pitchFamily="34" charset="0"/>
                <a:cs typeface="Calibri Light" panose="020F0302020204030204" pitchFamily="34" charset="0"/>
              </a:rPr>
              <a:t> on </a:t>
            </a:r>
            <a:r>
              <a:rPr lang="fr-CH" i="1">
                <a:latin typeface="Calibri Light" panose="020F0302020204030204" pitchFamily="34" charset="0"/>
                <a:cs typeface="Calibri Light" panose="020F0302020204030204" pitchFamily="34" charset="0"/>
              </a:rPr>
              <a:t>X</a:t>
            </a:r>
            <a:br>
              <a:rPr lang="fr-CH" i="1">
                <a:latin typeface="Calibri Light" panose="020F0302020204030204" pitchFamily="34" charset="0"/>
                <a:cs typeface="Calibri Light" panose="020F0302020204030204" pitchFamily="34" charset="0"/>
              </a:rPr>
            </a:br>
            <a:r>
              <a:rPr lang="fr-CH">
                <a:latin typeface="Calibri Light" panose="020F0302020204030204" pitchFamily="34" charset="0"/>
                <a:cs typeface="Calibri Light" panose="020F0302020204030204" pitchFamily="34" charset="0"/>
              </a:rPr>
              <a:t>= Linear approximation of </a:t>
            </a:r>
            <a:r>
              <a:rPr lang="fr-CH" i="1">
                <a:latin typeface="Calibri Light" panose="020F0302020204030204" pitchFamily="34" charset="0"/>
                <a:cs typeface="Calibri Light" panose="020F0302020204030204" pitchFamily="34" charset="0"/>
              </a:rPr>
              <a:t>Y</a:t>
            </a:r>
            <a:r>
              <a:rPr lang="fr-CH">
                <a:latin typeface="Calibri Light" panose="020F0302020204030204" pitchFamily="34" charset="0"/>
                <a:cs typeface="Calibri Light" panose="020F0302020204030204" pitchFamily="34" charset="0"/>
              </a:rPr>
              <a:t> using </a:t>
            </a:r>
            <a:r>
              <a:rPr lang="fr-CH" i="1">
                <a:latin typeface="Calibri Light" panose="020F0302020204030204" pitchFamily="34" charset="0"/>
                <a:cs typeface="Calibri Light" panose="020F0302020204030204" pitchFamily="34" charset="0"/>
              </a:rPr>
              <a:t>X</a:t>
            </a:r>
            <a:endParaRPr lang="en-GB">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9301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Linear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850D866-1AA2-4374-816F-C419AFF815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645" y="1268832"/>
            <a:ext cx="5075706" cy="506347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71D8964-2DAC-4023-91CA-9E6536914A25}"/>
                  </a:ext>
                </a:extLst>
              </p:cNvPr>
              <p:cNvSpPr txBox="1"/>
              <p:nvPr/>
            </p:nvSpPr>
            <p:spPr>
              <a:xfrm>
                <a:off x="5796136" y="2060848"/>
                <a:ext cx="5772472" cy="2651752"/>
              </a:xfrm>
              <a:prstGeom prst="rect">
                <a:avLst/>
              </a:prstGeom>
              <a:noFill/>
            </p:spPr>
            <p:txBody>
              <a:bodyPr wrap="square" rtlCol="0">
                <a:spAutoFit/>
              </a:bodyPr>
              <a:lstStyle/>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Regression line minimizes the </a:t>
                </a:r>
                <a:r>
                  <a:rPr lang="en-GB">
                    <a:solidFill>
                      <a:srgbClr val="0070C0"/>
                    </a:solidFill>
                    <a:latin typeface="Calibri Light" panose="020F0302020204030204" pitchFamily="34" charset="0"/>
                    <a:cs typeface="Calibri Light" panose="020F0302020204030204" pitchFamily="34" charset="0"/>
                  </a:rPr>
                  <a:t>sum of the squared distances (SSE) </a:t>
                </a:r>
                <a:r>
                  <a:rPr lang="en-GB">
                    <a:latin typeface="Calibri Light" panose="020F0302020204030204" pitchFamily="34" charset="0"/>
                    <a:cs typeface="Calibri Light" panose="020F0302020204030204" pitchFamily="34" charset="0"/>
                  </a:rPr>
                  <a:t>of the observations to the line</a:t>
                </a:r>
              </a:p>
              <a:p>
                <a:pPr marL="285750" indent="-285750">
                  <a:buFont typeface="Arial" panose="020B0604020202020204" pitchFamily="34" charset="0"/>
                  <a:buChar char="•"/>
                </a:pPr>
                <a:endParaRPr lang="en-GB" i="1">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These distances are called </a:t>
                </a:r>
                <a:r>
                  <a:rPr lang="en-GB">
                    <a:solidFill>
                      <a:srgbClr val="0070C0"/>
                    </a:solidFill>
                    <a:latin typeface="Calibri Light" panose="020F0302020204030204" pitchFamily="34" charset="0"/>
                    <a:cs typeface="Calibri Light" panose="020F0302020204030204" pitchFamily="34" charset="0"/>
                  </a:rPr>
                  <a:t>residuals</a:t>
                </a:r>
                <a:r>
                  <a:rPr lang="en-GB">
                    <a:solidFill>
                      <a:schemeClr val="accent6">
                        <a:lumMod val="50000"/>
                      </a:schemeClr>
                    </a:solidFill>
                    <a:latin typeface="Calibri Light" panose="020F0302020204030204" pitchFamily="34" charset="0"/>
                    <a:cs typeface="Calibri Light" panose="020F0302020204030204" pitchFamily="34" charset="0"/>
                  </a:rPr>
                  <a:t> </a:t>
                </a:r>
                <a:r>
                  <a:rPr lang="en-GB">
                    <a:latin typeface="Calibri Light" panose="020F0302020204030204" pitchFamily="34" charset="0"/>
                    <a:cs typeface="Calibri Light" panose="020F0302020204030204" pitchFamily="34" charset="0"/>
                  </a:rPr>
                  <a:t>for the fitted model</a:t>
                </a:r>
              </a:p>
              <a:p>
                <a:pPr marL="285750" indent="-285750">
                  <a:buFont typeface="Arial" panose="020B0604020202020204" pitchFamily="34" charset="0"/>
                  <a:buChar char="•"/>
                </a:pPr>
                <a:endParaRPr lang="fr-CH">
                  <a:solidFill>
                    <a:schemeClr val="accent6">
                      <a:lumMod val="50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l-GR" i="1">
                    <a:latin typeface="Cambria Math" panose="02040503050406030204" pitchFamily="18" charset="0"/>
                    <a:ea typeface="Cambria Math" panose="02040503050406030204" pitchFamily="18" charset="0"/>
                    <a:cs typeface="Calibri Light" panose="020F0302020204030204" pitchFamily="34" charset="0"/>
                  </a:rPr>
                  <a:t>ε</a:t>
                </a:r>
                <a:r>
                  <a:rPr lang="fr-CH" i="1" baseline="-25000">
                    <a:latin typeface="Cambria Math" panose="02040503050406030204" pitchFamily="18" charset="0"/>
                    <a:ea typeface="Cambria Math" panose="02040503050406030204" pitchFamily="18" charset="0"/>
                    <a:cs typeface="Calibri Light" panose="020F0302020204030204" pitchFamily="34" charset="0"/>
                  </a:rPr>
                  <a:t>i</a:t>
                </a:r>
                <a:r>
                  <a:rPr lang="fr-CH">
                    <a:latin typeface="Cambria Math" panose="02040503050406030204" pitchFamily="18" charset="0"/>
                    <a:ea typeface="Cambria Math" panose="02040503050406030204" pitchFamily="18" charset="0"/>
                    <a:cs typeface="Calibri Light" panose="020F0302020204030204" pitchFamily="34" charset="0"/>
                  </a:rPr>
                  <a:t> =  </a:t>
                </a:r>
                <a14:m>
                  <m:oMath xmlns:m="http://schemas.openxmlformats.org/officeDocument/2006/math">
                    <m:sSubSup>
                      <m:sSubSupPr>
                        <m:ctrlPr>
                          <a:rPr lang="en-GB"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𝑌</m:t>
                        </m:r>
                      </m:e>
                      <m:sub>
                        <m:r>
                          <a:rPr lang="fr-CH" i="1">
                            <a:latin typeface="Cambria Math" panose="02040503050406030204" pitchFamily="18" charset="0"/>
                            <a:ea typeface="Cambria Math" panose="02040503050406030204" pitchFamily="18" charset="0"/>
                          </a:rPr>
                          <m:t>𝑖</m:t>
                        </m:r>
                      </m:sub>
                      <m:sup>
                        <m:r>
                          <a:rPr lang="fr-CH" i="1">
                            <a:latin typeface="Cambria Math" panose="02040503050406030204" pitchFamily="18" charset="0"/>
                            <a:ea typeface="Cambria Math" panose="02040503050406030204" pitchFamily="18" charset="0"/>
                          </a:rPr>
                          <m:t>𝑓𝑖𝑡</m:t>
                        </m:r>
                      </m:sup>
                    </m:sSubSup>
                    <m:r>
                      <a:rPr lang="fr-CH" i="1">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𝑌</m:t>
                        </m:r>
                      </m:e>
                      <m:sub>
                        <m:r>
                          <a:rPr lang="fr-CH" i="1">
                            <a:latin typeface="Cambria Math" panose="02040503050406030204" pitchFamily="18" charset="0"/>
                            <a:ea typeface="Cambria Math" panose="02040503050406030204" pitchFamily="18" charset="0"/>
                          </a:rPr>
                          <m:t>𝑖</m:t>
                        </m:r>
                      </m:sub>
                      <m:sup>
                        <m:r>
                          <a:rPr lang="fr-CH" i="1">
                            <a:latin typeface="Cambria Math" panose="02040503050406030204" pitchFamily="18" charset="0"/>
                            <a:ea typeface="Cambria Math" panose="02040503050406030204" pitchFamily="18" charset="0"/>
                          </a:rPr>
                          <m:t>𝑜𝑏𝑠</m:t>
                        </m:r>
                      </m:sup>
                    </m:sSubSup>
                  </m:oMath>
                </a14:m>
                <a:endParaRPr lang="en-GB">
                  <a:latin typeface="Cambria Math" panose="02040503050406030204" pitchFamily="18" charset="0"/>
                  <a:ea typeface="Cambria Math" panose="02040503050406030204" pitchFamily="18" charset="0"/>
                  <a:cs typeface="Calibri Light" panose="020F0302020204030204" pitchFamily="34" charset="0"/>
                </a:endParaRPr>
              </a:p>
              <a:p>
                <a:pPr marL="285750" indent="-285750">
                  <a:buFont typeface="Arial" panose="020B0604020202020204" pitchFamily="34" charset="0"/>
                  <a:buChar char="•"/>
                </a:pPr>
                <a:endParaRPr lang="en-GB">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SSE is an amount of </a:t>
                </a:r>
                <a:r>
                  <a:rPr lang="en-GB">
                    <a:solidFill>
                      <a:srgbClr val="0070C0"/>
                    </a:solidFill>
                    <a:latin typeface="Calibri Light" panose="020F0302020204030204" pitchFamily="34" charset="0"/>
                    <a:cs typeface="Calibri Light" panose="020F0302020204030204" pitchFamily="34" charset="0"/>
                  </a:rPr>
                  <a:t>error</a:t>
                </a:r>
                <a:r>
                  <a:rPr lang="en-GB">
                    <a:latin typeface="Calibri Light" panose="020F0302020204030204" pitchFamily="34" charset="0"/>
                    <a:cs typeface="Calibri Light" panose="020F0302020204030204" pitchFamily="34" charset="0"/>
                  </a:rPr>
                  <a:t> that we accept, around our regression line.</a:t>
                </a:r>
              </a:p>
            </p:txBody>
          </p:sp>
        </mc:Choice>
        <mc:Fallback xmlns="">
          <p:sp>
            <p:nvSpPr>
              <p:cNvPr id="10" name="TextBox 9">
                <a:extLst>
                  <a:ext uri="{FF2B5EF4-FFF2-40B4-BE49-F238E27FC236}">
                    <a16:creationId xmlns:a16="http://schemas.microsoft.com/office/drawing/2014/main" id="{E71D8964-2DAC-4023-91CA-9E6536914A25}"/>
                  </a:ext>
                </a:extLst>
              </p:cNvPr>
              <p:cNvSpPr txBox="1">
                <a:spLocks noRot="1" noChangeAspect="1" noMove="1" noResize="1" noEditPoints="1" noAdjustHandles="1" noChangeArrowheads="1" noChangeShapeType="1" noTextEdit="1"/>
              </p:cNvSpPr>
              <p:nvPr/>
            </p:nvSpPr>
            <p:spPr>
              <a:xfrm>
                <a:off x="5796136" y="2060848"/>
                <a:ext cx="5772472" cy="2651752"/>
              </a:xfrm>
              <a:prstGeom prst="rect">
                <a:avLst/>
              </a:prstGeom>
              <a:blipFill>
                <a:blip r:embed="rId3"/>
                <a:stretch>
                  <a:fillRect l="-739" t="-1149" b="-2759"/>
                </a:stretch>
              </a:blipFill>
            </p:spPr>
            <p:txBody>
              <a:bodyPr/>
              <a:lstStyle/>
              <a:p>
                <a:r>
                  <a:rPr lang="en-GB">
                    <a:noFill/>
                  </a:rPr>
                  <a:t> </a:t>
                </a:r>
              </a:p>
            </p:txBody>
          </p:sp>
        </mc:Fallback>
      </mc:AlternateContent>
    </p:spTree>
    <p:extLst>
      <p:ext uri="{BB962C8B-B14F-4D97-AF65-F5344CB8AC3E}">
        <p14:creationId xmlns:p14="http://schemas.microsoft.com/office/powerpoint/2010/main" val="346699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Linear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E998EA8-176D-438F-9F97-1DD4D385D5E9}"/>
              </a:ext>
            </a:extLst>
          </p:cNvPr>
          <p:cNvSpPr txBox="1"/>
          <p:nvPr/>
        </p:nvSpPr>
        <p:spPr>
          <a:xfrm>
            <a:off x="5796136" y="2060848"/>
            <a:ext cx="5772472" cy="2585323"/>
          </a:xfrm>
          <a:prstGeom prst="rect">
            <a:avLst/>
          </a:prstGeom>
          <a:noFill/>
        </p:spPr>
        <p:txBody>
          <a:bodyPr wrap="square" rtlCol="0">
            <a:spAutoFit/>
          </a:bodyPr>
          <a:lstStyle/>
          <a:p>
            <a:pPr marL="285750" indent="-285750">
              <a:buFont typeface="Arial" panose="020B0604020202020204" pitchFamily="34" charset="0"/>
              <a:buChar char="•"/>
            </a:pPr>
            <a:r>
              <a:rPr lang="fr-CH" i="1" dirty="0">
                <a:latin typeface="Cambria Math" panose="02040503050406030204" pitchFamily="18" charset="0"/>
                <a:ea typeface="Cambria Math" panose="02040503050406030204" pitchFamily="18" charset="0"/>
                <a:cs typeface="Calibri Light" panose="020F0302020204030204" pitchFamily="34" charset="0"/>
              </a:rPr>
              <a:t>Y</a:t>
            </a:r>
            <a:r>
              <a:rPr lang="fr-CH" i="1" baseline="-25000" dirty="0">
                <a:latin typeface="Cambria Math" panose="02040503050406030204" pitchFamily="18" charset="0"/>
                <a:ea typeface="Cambria Math" panose="02040503050406030204" pitchFamily="18" charset="0"/>
                <a:cs typeface="Calibri Light" panose="020F0302020204030204" pitchFamily="34" charset="0"/>
              </a:rPr>
              <a:t>i</a:t>
            </a:r>
            <a:r>
              <a:rPr lang="fr-CH" dirty="0">
                <a:latin typeface="Cambria Math" panose="02040503050406030204" pitchFamily="18" charset="0"/>
                <a:ea typeface="Cambria Math" panose="02040503050406030204" pitchFamily="18" charset="0"/>
                <a:cs typeface="Calibri Light" panose="020F0302020204030204" pitchFamily="34" charset="0"/>
              </a:rPr>
              <a:t> = </a:t>
            </a:r>
            <a:r>
              <a:rPr lang="el-GR" i="1" dirty="0">
                <a:latin typeface="Cambria Math" panose="02040503050406030204" pitchFamily="18" charset="0"/>
                <a:ea typeface="Cambria Math" panose="02040503050406030204" pitchFamily="18" charset="0"/>
                <a:cs typeface="Calibri Light" panose="020F0302020204030204" pitchFamily="34" charset="0"/>
              </a:rPr>
              <a:t>β</a:t>
            </a:r>
            <a:r>
              <a:rPr lang="fr-CH" i="1" baseline="-25000" dirty="0">
                <a:latin typeface="Cambria Math" panose="02040503050406030204" pitchFamily="18" charset="0"/>
                <a:ea typeface="Cambria Math" panose="02040503050406030204" pitchFamily="18" charset="0"/>
                <a:cs typeface="Calibri Light" panose="020F0302020204030204" pitchFamily="34" charset="0"/>
              </a:rPr>
              <a:t>0</a:t>
            </a:r>
            <a:r>
              <a:rPr lang="fr-CH" dirty="0">
                <a:latin typeface="Cambria Math" panose="02040503050406030204" pitchFamily="18" charset="0"/>
                <a:ea typeface="Cambria Math" panose="02040503050406030204" pitchFamily="18" charset="0"/>
                <a:cs typeface="Calibri Light" panose="020F0302020204030204" pitchFamily="34" charset="0"/>
              </a:rPr>
              <a:t> + </a:t>
            </a:r>
            <a:r>
              <a:rPr lang="el-GR" i="1" dirty="0">
                <a:latin typeface="Cambria Math" panose="02040503050406030204" pitchFamily="18" charset="0"/>
                <a:ea typeface="Cambria Math" panose="02040503050406030204" pitchFamily="18" charset="0"/>
                <a:cs typeface="Calibri Light" panose="020F0302020204030204" pitchFamily="34" charset="0"/>
              </a:rPr>
              <a:t>β</a:t>
            </a:r>
            <a:r>
              <a:rPr lang="fr-CH" i="1" baseline="-25000" dirty="0">
                <a:latin typeface="Cambria Math" panose="02040503050406030204" pitchFamily="18" charset="0"/>
                <a:ea typeface="Cambria Math" panose="02040503050406030204" pitchFamily="18" charset="0"/>
                <a:cs typeface="Calibri Light" panose="020F0302020204030204" pitchFamily="34" charset="0"/>
              </a:rPr>
              <a:t>1</a:t>
            </a:r>
            <a:r>
              <a:rPr lang="fr-CH" i="1" dirty="0">
                <a:latin typeface="Cambria Math" panose="02040503050406030204" pitchFamily="18" charset="0"/>
                <a:ea typeface="Cambria Math" panose="02040503050406030204" pitchFamily="18" charset="0"/>
                <a:cs typeface="Calibri Light" panose="020F0302020204030204" pitchFamily="34" charset="0"/>
              </a:rPr>
              <a:t>X</a:t>
            </a:r>
            <a:r>
              <a:rPr lang="fr-CH" i="1" baseline="-25000" dirty="0">
                <a:latin typeface="Cambria Math" panose="02040503050406030204" pitchFamily="18" charset="0"/>
                <a:ea typeface="Cambria Math" panose="02040503050406030204" pitchFamily="18" charset="0"/>
                <a:cs typeface="Calibri Light" panose="020F0302020204030204" pitchFamily="34" charset="0"/>
              </a:rPr>
              <a:t>i</a:t>
            </a:r>
            <a:r>
              <a:rPr lang="fr-CH" dirty="0">
                <a:latin typeface="Cambria Math" panose="02040503050406030204" pitchFamily="18" charset="0"/>
                <a:ea typeface="Cambria Math" panose="02040503050406030204" pitchFamily="18" charset="0"/>
                <a:cs typeface="Calibri Light" panose="020F0302020204030204" pitchFamily="34" charset="0"/>
              </a:rPr>
              <a:t> + </a:t>
            </a:r>
            <a:r>
              <a:rPr lang="el-GR" i="1" dirty="0">
                <a:latin typeface="Cambria Math" panose="02040503050406030204" pitchFamily="18" charset="0"/>
                <a:ea typeface="Cambria Math" panose="02040503050406030204" pitchFamily="18" charset="0"/>
                <a:cs typeface="Calibri Light" panose="020F0302020204030204" pitchFamily="34" charset="0"/>
              </a:rPr>
              <a:t>ε</a:t>
            </a:r>
            <a:r>
              <a:rPr lang="fr-CH" i="1" baseline="-25000" dirty="0">
                <a:latin typeface="Cambria Math" panose="02040503050406030204" pitchFamily="18" charset="0"/>
                <a:ea typeface="Cambria Math" panose="02040503050406030204" pitchFamily="18" charset="0"/>
                <a:cs typeface="Calibri Light" panose="020F0302020204030204" pitchFamily="34" charset="0"/>
              </a:rPr>
              <a:t>i</a:t>
            </a:r>
          </a:p>
          <a:p>
            <a:pPr marL="285750" indent="-285750">
              <a:buFont typeface="Arial" panose="020B0604020202020204" pitchFamily="34" charset="0"/>
              <a:buChar char="•"/>
            </a:pPr>
            <a:endParaRPr lang="fr-CH" i="1" baseline="-25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i="1" baseline="-25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i="1" baseline="-25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l-GR" b="1" i="1" dirty="0">
                <a:solidFill>
                  <a:srgbClr val="C00000"/>
                </a:solidFill>
                <a:latin typeface="Cambria Math" panose="02040503050406030204" pitchFamily="18" charset="0"/>
                <a:ea typeface="Cambria Math" panose="02040503050406030204" pitchFamily="18" charset="0"/>
                <a:cs typeface="Calibri Light" panose="020F0302020204030204" pitchFamily="34" charset="0"/>
              </a:rPr>
              <a:t>β</a:t>
            </a:r>
            <a:r>
              <a:rPr lang="fr-CH" b="1" i="1" baseline="-25000" dirty="0">
                <a:solidFill>
                  <a:srgbClr val="C00000"/>
                </a:solidFill>
                <a:latin typeface="Cambria Math" panose="02040503050406030204" pitchFamily="18" charset="0"/>
                <a:ea typeface="Cambria Math" panose="02040503050406030204" pitchFamily="18" charset="0"/>
                <a:cs typeface="Calibri Light" panose="020F0302020204030204" pitchFamily="34" charset="0"/>
              </a:rPr>
              <a:t>0</a:t>
            </a:r>
            <a:r>
              <a:rPr lang="fr-CH" dirty="0">
                <a:solidFill>
                  <a:srgbClr val="C00000"/>
                </a:solidFill>
                <a:latin typeface="Calibri Light" panose="020F0302020204030204" pitchFamily="34" charset="0"/>
                <a:cs typeface="Calibri Light" panose="020F0302020204030204" pitchFamily="34" charset="0"/>
              </a:rPr>
              <a:t>	</a:t>
            </a:r>
            <a:r>
              <a:rPr lang="fr-CH" b="1" dirty="0">
                <a:solidFill>
                  <a:srgbClr val="C00000"/>
                </a:solidFill>
                <a:latin typeface="Calibri Light" panose="020F0302020204030204" pitchFamily="34" charset="0"/>
                <a:cs typeface="Calibri Light" panose="020F0302020204030204" pitchFamily="34" charset="0"/>
              </a:rPr>
              <a:t>Intercept. </a:t>
            </a:r>
            <a:r>
              <a:rPr lang="fr-CH" dirty="0" err="1">
                <a:latin typeface="Calibri Light" panose="020F0302020204030204" pitchFamily="34" charset="0"/>
                <a:cs typeface="Calibri Light" panose="020F0302020204030204" pitchFamily="34" charset="0"/>
              </a:rPr>
              <a:t>Expected</a:t>
            </a:r>
            <a:r>
              <a:rPr lang="fr-CH" dirty="0">
                <a:latin typeface="Calibri Light" panose="020F0302020204030204" pitchFamily="34" charset="0"/>
                <a:cs typeface="Calibri Light" panose="020F0302020204030204" pitchFamily="34" charset="0"/>
              </a:rPr>
              <a:t>/</a:t>
            </a:r>
            <a:r>
              <a:rPr lang="fr-CH" dirty="0" err="1">
                <a:latin typeface="Calibri Light" panose="020F0302020204030204" pitchFamily="34" charset="0"/>
                <a:cs typeface="Calibri Light" panose="020F0302020204030204" pitchFamily="34" charset="0"/>
              </a:rPr>
              <a:t>average</a:t>
            </a:r>
            <a:r>
              <a:rPr lang="fr-CH" dirty="0">
                <a:latin typeface="Calibri Light" panose="020F0302020204030204" pitchFamily="34" charset="0"/>
                <a:cs typeface="Calibri Light" panose="020F0302020204030204" pitchFamily="34" charset="0"/>
              </a:rPr>
              <a:t> value of Y </a:t>
            </a:r>
            <a:r>
              <a:rPr lang="fr-CH" dirty="0" err="1">
                <a:latin typeface="Calibri Light" panose="020F0302020204030204" pitchFamily="34" charset="0"/>
                <a:cs typeface="Calibri Light" panose="020F0302020204030204" pitchFamily="34" charset="0"/>
              </a:rPr>
              <a:t>when</a:t>
            </a:r>
            <a:r>
              <a:rPr lang="fr-CH" dirty="0">
                <a:latin typeface="Calibri Light" panose="020F0302020204030204" pitchFamily="34" charset="0"/>
                <a:cs typeface="Calibri Light" panose="020F0302020204030204" pitchFamily="34" charset="0"/>
              </a:rPr>
              <a:t> X 	</a:t>
            </a:r>
            <a:r>
              <a:rPr lang="fr-CH" dirty="0" err="1">
                <a:latin typeface="Calibri Light" panose="020F0302020204030204" pitchFamily="34" charset="0"/>
                <a:cs typeface="Calibri Light" panose="020F0302020204030204" pitchFamily="34" charset="0"/>
              </a:rPr>
              <a:t>equals</a:t>
            </a:r>
            <a:r>
              <a:rPr lang="fr-CH" dirty="0">
                <a:latin typeface="Calibri Light" panose="020F0302020204030204" pitchFamily="34" charset="0"/>
                <a:cs typeface="Calibri Light" panose="020F0302020204030204" pitchFamily="34" charset="0"/>
              </a:rPr>
              <a:t> 0	(intersection of the model </a:t>
            </a:r>
            <a:r>
              <a:rPr lang="fr-CH" dirty="0" err="1">
                <a:latin typeface="Calibri Light" panose="020F0302020204030204" pitchFamily="34" charset="0"/>
                <a:cs typeface="Calibri Light" panose="020F0302020204030204" pitchFamily="34" charset="0"/>
              </a:rPr>
              <a:t>with</a:t>
            </a:r>
            <a:r>
              <a:rPr lang="fr-CH" dirty="0">
                <a:latin typeface="Calibri Light" panose="020F0302020204030204" pitchFamily="34" charset="0"/>
                <a:cs typeface="Calibri Light" panose="020F0302020204030204" pitchFamily="34" charset="0"/>
              </a:rPr>
              <a:t> the Y-	axis)</a:t>
            </a:r>
          </a:p>
          <a:p>
            <a:pPr marL="285750" indent="-285750">
              <a:buFont typeface="Arial" panose="020B0604020202020204" pitchFamily="34" charset="0"/>
              <a:buChar char="•"/>
            </a:pPr>
            <a:endParaRPr lang="fr-CH"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l-GR" b="1" i="1" dirty="0">
                <a:solidFill>
                  <a:srgbClr val="C00000"/>
                </a:solidFill>
                <a:latin typeface="Cambria Math" panose="02040503050406030204" pitchFamily="18" charset="0"/>
                <a:ea typeface="Cambria Math" panose="02040503050406030204" pitchFamily="18" charset="0"/>
                <a:cs typeface="Calibri Light" panose="020F0302020204030204" pitchFamily="34" charset="0"/>
              </a:rPr>
              <a:t>β</a:t>
            </a:r>
            <a:r>
              <a:rPr lang="fr-CH" b="1" i="1" baseline="-25000" dirty="0">
                <a:solidFill>
                  <a:srgbClr val="C00000"/>
                </a:solidFill>
                <a:latin typeface="Cambria Math" panose="02040503050406030204" pitchFamily="18" charset="0"/>
                <a:ea typeface="Cambria Math" panose="02040503050406030204" pitchFamily="18" charset="0"/>
                <a:cs typeface="Calibri Light" panose="020F0302020204030204" pitchFamily="34" charset="0"/>
              </a:rPr>
              <a:t>1</a:t>
            </a:r>
            <a:r>
              <a:rPr lang="fr-CH" dirty="0">
                <a:solidFill>
                  <a:srgbClr val="C00000"/>
                </a:solidFill>
                <a:latin typeface="Calibri Light" panose="020F0302020204030204" pitchFamily="34" charset="0"/>
                <a:cs typeface="Calibri Light" panose="020F0302020204030204" pitchFamily="34" charset="0"/>
              </a:rPr>
              <a:t>	</a:t>
            </a:r>
            <a:r>
              <a:rPr lang="fr-CH" b="1" dirty="0" err="1">
                <a:solidFill>
                  <a:srgbClr val="C00000"/>
                </a:solidFill>
                <a:latin typeface="Calibri Light" panose="020F0302020204030204" pitchFamily="34" charset="0"/>
                <a:cs typeface="Calibri Light" panose="020F0302020204030204" pitchFamily="34" charset="0"/>
              </a:rPr>
              <a:t>Slope</a:t>
            </a:r>
            <a:r>
              <a:rPr lang="fr-CH" b="1" dirty="0">
                <a:solidFill>
                  <a:srgbClr val="C00000"/>
                </a:solidFill>
                <a:latin typeface="Calibri Light" panose="020F0302020204030204" pitchFamily="34" charset="0"/>
                <a:cs typeface="Calibri Light" panose="020F0302020204030204" pitchFamily="34" charset="0"/>
              </a:rPr>
              <a:t>. </a:t>
            </a:r>
            <a:r>
              <a:rPr lang="fr-CH" dirty="0" err="1">
                <a:latin typeface="Calibri Light" panose="020F0302020204030204" pitchFamily="34" charset="0"/>
                <a:cs typeface="Calibri Light" panose="020F0302020204030204" pitchFamily="34" charset="0"/>
              </a:rPr>
              <a:t>Expected</a:t>
            </a:r>
            <a:r>
              <a:rPr lang="fr-CH" dirty="0">
                <a:latin typeface="Calibri Light" panose="020F0302020204030204" pitchFamily="34" charset="0"/>
                <a:cs typeface="Calibri Light" panose="020F0302020204030204" pitchFamily="34" charset="0"/>
              </a:rPr>
              <a:t>/</a:t>
            </a:r>
            <a:r>
              <a:rPr lang="fr-CH" dirty="0" err="1">
                <a:latin typeface="Calibri Light" panose="020F0302020204030204" pitchFamily="34" charset="0"/>
                <a:cs typeface="Calibri Light" panose="020F0302020204030204" pitchFamily="34" charset="0"/>
              </a:rPr>
              <a:t>average</a:t>
            </a:r>
            <a:r>
              <a:rPr lang="fr-CH" dirty="0">
                <a:latin typeface="Calibri Light" panose="020F0302020204030204" pitchFamily="34" charset="0"/>
                <a:cs typeface="Calibri Light" panose="020F0302020204030204" pitchFamily="34" charset="0"/>
              </a:rPr>
              <a:t> </a:t>
            </a:r>
            <a:r>
              <a:rPr lang="fr-CH" dirty="0" err="1">
                <a:latin typeface="Calibri Light" panose="020F0302020204030204" pitchFamily="34" charset="0"/>
                <a:cs typeface="Calibri Light" panose="020F0302020204030204" pitchFamily="34" charset="0"/>
              </a:rPr>
              <a:t>increase</a:t>
            </a:r>
            <a:r>
              <a:rPr lang="fr-CH" dirty="0">
                <a:latin typeface="Calibri Light" panose="020F0302020204030204" pitchFamily="34" charset="0"/>
                <a:cs typeface="Calibri Light" panose="020F0302020204030204" pitchFamily="34" charset="0"/>
              </a:rPr>
              <a:t> in Y </a:t>
            </a:r>
            <a:r>
              <a:rPr lang="fr-CH" dirty="0" err="1">
                <a:latin typeface="Calibri Light" panose="020F0302020204030204" pitchFamily="34" charset="0"/>
                <a:cs typeface="Calibri Light" panose="020F0302020204030204" pitchFamily="34" charset="0"/>
              </a:rPr>
              <a:t>when</a:t>
            </a:r>
            <a:r>
              <a:rPr lang="fr-CH" dirty="0">
                <a:latin typeface="Calibri Light" panose="020F0302020204030204" pitchFamily="34" charset="0"/>
                <a:cs typeface="Calibri Light" panose="020F0302020204030204" pitchFamily="34" charset="0"/>
              </a:rPr>
              <a:t> X 	</a:t>
            </a:r>
            <a:r>
              <a:rPr lang="fr-CH" dirty="0" err="1">
                <a:latin typeface="Calibri Light" panose="020F0302020204030204" pitchFamily="34" charset="0"/>
                <a:cs typeface="Calibri Light" panose="020F0302020204030204" pitchFamily="34" charset="0"/>
              </a:rPr>
              <a:t>increases</a:t>
            </a:r>
            <a:r>
              <a:rPr lang="fr-CH" dirty="0">
                <a:latin typeface="Calibri Light" panose="020F0302020204030204" pitchFamily="34" charset="0"/>
                <a:cs typeface="Calibri Light" panose="020F0302020204030204" pitchFamily="34" charset="0"/>
              </a:rPr>
              <a:t> by 1 unit</a:t>
            </a:r>
          </a:p>
        </p:txBody>
      </p:sp>
      <p:pic>
        <p:nvPicPr>
          <p:cNvPr id="8" name="Picture 7">
            <a:extLst>
              <a:ext uri="{FF2B5EF4-FFF2-40B4-BE49-F238E27FC236}">
                <a16:creationId xmlns:a16="http://schemas.microsoft.com/office/drawing/2014/main" id="{D97627BE-4A3E-41B8-8FE0-D90753846F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645" y="1268832"/>
            <a:ext cx="5075707" cy="5063476"/>
          </a:xfrm>
          <a:prstGeom prst="rect">
            <a:avLst/>
          </a:prstGeom>
        </p:spPr>
      </p:pic>
      <p:cxnSp>
        <p:nvCxnSpPr>
          <p:cNvPr id="9" name="Straight Arrow Connector 8">
            <a:extLst>
              <a:ext uri="{FF2B5EF4-FFF2-40B4-BE49-F238E27FC236}">
                <a16:creationId xmlns:a16="http://schemas.microsoft.com/office/drawing/2014/main" id="{A890E14F-E4FB-4A1F-BC23-13DF88FC817E}"/>
              </a:ext>
            </a:extLst>
          </p:cNvPr>
          <p:cNvCxnSpPr/>
          <p:nvPr/>
        </p:nvCxnSpPr>
        <p:spPr>
          <a:xfrm flipV="1">
            <a:off x="1512000" y="4066569"/>
            <a:ext cx="0" cy="792088"/>
          </a:xfrm>
          <a:prstGeom prst="straightConnector1">
            <a:avLst/>
          </a:prstGeom>
          <a:ln w="381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5355F7-6F0B-4452-AFB5-5920DEA92076}"/>
              </a:ext>
            </a:extLst>
          </p:cNvPr>
          <p:cNvCxnSpPr/>
          <p:nvPr/>
        </p:nvCxnSpPr>
        <p:spPr>
          <a:xfrm>
            <a:off x="1547664" y="4066569"/>
            <a:ext cx="1377834" cy="0"/>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3B7D5E6-36E0-49BA-A94E-DF0A5C5486F9}"/>
              </a:ext>
            </a:extLst>
          </p:cNvPr>
          <p:cNvCxnSpPr/>
          <p:nvPr/>
        </p:nvCxnSpPr>
        <p:spPr>
          <a:xfrm flipV="1">
            <a:off x="2987824" y="3356992"/>
            <a:ext cx="0" cy="720080"/>
          </a:xfrm>
          <a:prstGeom prst="straightConnector1">
            <a:avLst/>
          </a:prstGeom>
          <a:ln w="381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5F4F08-1F6F-4A00-A8BD-27ACFFF689EA}"/>
              </a:ext>
            </a:extLst>
          </p:cNvPr>
          <p:cNvSpPr txBox="1"/>
          <p:nvPr/>
        </p:nvSpPr>
        <p:spPr>
          <a:xfrm>
            <a:off x="1619672" y="4277947"/>
            <a:ext cx="1367169" cy="338554"/>
          </a:xfrm>
          <a:prstGeom prst="rect">
            <a:avLst/>
          </a:prstGeom>
          <a:noFill/>
        </p:spPr>
        <p:txBody>
          <a:bodyPr wrap="none" rtlCol="0">
            <a:spAutoFit/>
          </a:bodyPr>
          <a:lstStyle/>
          <a:p>
            <a:r>
              <a:rPr lang="el-GR"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β</a:t>
            </a:r>
            <a:r>
              <a:rPr lang="fr-CH" sz="1600" b="1" i="1" baseline="-250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0  </a:t>
            </a:r>
            <a:r>
              <a:rPr lang="fr-CH" sz="1600" b="1">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   intercept</a:t>
            </a:r>
            <a:endParaRPr lang="en-GB" sz="1600" b="1" i="1" baseline="-2500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51BD300-0205-4DD4-A8DF-E43A88946E9A}"/>
              </a:ext>
            </a:extLst>
          </p:cNvPr>
          <p:cNvSpPr txBox="1"/>
          <p:nvPr/>
        </p:nvSpPr>
        <p:spPr>
          <a:xfrm>
            <a:off x="3132331" y="3468914"/>
            <a:ext cx="1026243" cy="338554"/>
          </a:xfrm>
          <a:prstGeom prst="rect">
            <a:avLst/>
          </a:prstGeom>
          <a:noFill/>
        </p:spPr>
        <p:txBody>
          <a:bodyPr wrap="none" rtlCol="0">
            <a:spAutoFit/>
          </a:bodyPr>
          <a:lstStyle/>
          <a:p>
            <a:r>
              <a:rPr lang="el-GR"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β</a:t>
            </a:r>
            <a:r>
              <a:rPr lang="fr-CH" sz="1600" b="1" i="1" baseline="-250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1  </a:t>
            </a:r>
            <a:r>
              <a:rPr lang="fr-CH" sz="1600" b="1">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   slope</a:t>
            </a:r>
            <a:endParaRPr lang="en-GB" sz="1600" b="1" i="1" baseline="-2500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263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Linear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9D9BB63-30BE-4D2F-AA0C-406ED89591C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32765" y="1196752"/>
            <a:ext cx="4838438" cy="4867342"/>
          </a:xfrm>
          <a:prstGeom prst="rect">
            <a:avLst/>
          </a:prstGeom>
        </p:spPr>
      </p:pic>
      <p:sp>
        <p:nvSpPr>
          <p:cNvPr id="5" name="TextBox 4">
            <a:extLst>
              <a:ext uri="{FF2B5EF4-FFF2-40B4-BE49-F238E27FC236}">
                <a16:creationId xmlns:a16="http://schemas.microsoft.com/office/drawing/2014/main" id="{364B7039-AC7F-48DF-86B0-72854563519E}"/>
              </a:ext>
            </a:extLst>
          </p:cNvPr>
          <p:cNvSpPr txBox="1"/>
          <p:nvPr/>
        </p:nvSpPr>
        <p:spPr>
          <a:xfrm>
            <a:off x="1955540" y="6165304"/>
            <a:ext cx="8316924" cy="400110"/>
          </a:xfrm>
          <a:prstGeom prst="rect">
            <a:avLst/>
          </a:prstGeom>
          <a:noFill/>
        </p:spPr>
        <p:txBody>
          <a:bodyPr wrap="square" rtlCol="0">
            <a:spAutoFit/>
          </a:bodyPr>
          <a:lstStyle/>
          <a:p>
            <a:pPr marL="285750" indent="-285750">
              <a:buFont typeface="Arial" panose="020B0604020202020204" pitchFamily="34" charset="0"/>
              <a:buChar char="•"/>
            </a:pPr>
            <a:r>
              <a:rPr lang="fr-CH" sz="2000" i="1">
                <a:latin typeface="Cambria Math" panose="02040503050406030204" pitchFamily="18" charset="0"/>
                <a:ea typeface="Cambria Math" panose="02040503050406030204" pitchFamily="18" charset="0"/>
                <a:cs typeface="Times New Roman" panose="02020603050405020304" pitchFamily="18" charset="0"/>
              </a:rPr>
              <a:t>Y</a:t>
            </a:r>
            <a:r>
              <a:rPr lang="fr-CH" sz="2000" i="1" baseline="-25000">
                <a:latin typeface="Cambria Math" panose="02040503050406030204" pitchFamily="18" charset="0"/>
                <a:ea typeface="Cambria Math" panose="02040503050406030204" pitchFamily="18" charset="0"/>
                <a:cs typeface="Times New Roman" panose="02020603050405020304" pitchFamily="18" charset="0"/>
              </a:rPr>
              <a:t>i</a:t>
            </a:r>
            <a:r>
              <a:rPr lang="fr-CH" sz="2000">
                <a:latin typeface="Cambria Math" panose="02040503050406030204" pitchFamily="18" charset="0"/>
                <a:ea typeface="Cambria Math" panose="02040503050406030204" pitchFamily="18" charset="0"/>
                <a:cs typeface="Times New Roman" panose="02020603050405020304" pitchFamily="18" charset="0"/>
              </a:rPr>
              <a:t> = </a:t>
            </a:r>
            <a:r>
              <a:rPr lang="el-GR" sz="2000" i="1">
                <a:latin typeface="Cambria Math" panose="02040503050406030204" pitchFamily="18" charset="0"/>
                <a:ea typeface="Cambria Math" panose="02040503050406030204" pitchFamily="18" charset="0"/>
                <a:cs typeface="Times New Roman" panose="02020603050405020304" pitchFamily="18" charset="0"/>
              </a:rPr>
              <a:t>β</a:t>
            </a:r>
            <a:r>
              <a:rPr lang="fr-CH" sz="2000" i="1" baseline="-25000">
                <a:latin typeface="Cambria Math" panose="02040503050406030204" pitchFamily="18" charset="0"/>
                <a:ea typeface="Cambria Math" panose="02040503050406030204" pitchFamily="18" charset="0"/>
                <a:cs typeface="Times New Roman" panose="02020603050405020304" pitchFamily="18" charset="0"/>
              </a:rPr>
              <a:t>0</a:t>
            </a:r>
            <a:r>
              <a:rPr lang="fr-CH" sz="2000">
                <a:latin typeface="Cambria Math" panose="02040503050406030204" pitchFamily="18" charset="0"/>
                <a:ea typeface="Cambria Math" panose="02040503050406030204" pitchFamily="18" charset="0"/>
                <a:cs typeface="Times New Roman" panose="02020603050405020304" pitchFamily="18" charset="0"/>
              </a:rPr>
              <a:t> + </a:t>
            </a:r>
            <a:r>
              <a:rPr lang="el-GR" sz="2000" i="1">
                <a:latin typeface="Cambria Math" panose="02040503050406030204" pitchFamily="18" charset="0"/>
                <a:ea typeface="Cambria Math" panose="02040503050406030204" pitchFamily="18" charset="0"/>
                <a:cs typeface="Times New Roman" panose="02020603050405020304" pitchFamily="18" charset="0"/>
              </a:rPr>
              <a:t>β</a:t>
            </a:r>
            <a:r>
              <a:rPr lang="fr-CH" sz="2000" i="1" baseline="-25000">
                <a:latin typeface="Cambria Math" panose="02040503050406030204" pitchFamily="18" charset="0"/>
                <a:ea typeface="Cambria Math" panose="02040503050406030204" pitchFamily="18" charset="0"/>
                <a:cs typeface="Times New Roman" panose="02020603050405020304" pitchFamily="18" charset="0"/>
              </a:rPr>
              <a:t>1</a:t>
            </a:r>
            <a:r>
              <a:rPr lang="fr-CH" sz="2000" i="1">
                <a:latin typeface="Cambria Math" panose="02040503050406030204" pitchFamily="18" charset="0"/>
                <a:ea typeface="Cambria Math" panose="02040503050406030204" pitchFamily="18" charset="0"/>
                <a:cs typeface="Times New Roman" panose="02020603050405020304" pitchFamily="18" charset="0"/>
              </a:rPr>
              <a:t>X</a:t>
            </a:r>
            <a:r>
              <a:rPr lang="fr-CH" sz="2000" i="1" baseline="-25000">
                <a:latin typeface="Cambria Math" panose="02040503050406030204" pitchFamily="18" charset="0"/>
                <a:ea typeface="Cambria Math" panose="02040503050406030204" pitchFamily="18" charset="0"/>
                <a:cs typeface="Times New Roman" panose="02020603050405020304" pitchFamily="18" charset="0"/>
              </a:rPr>
              <a:t>i1</a:t>
            </a:r>
            <a:r>
              <a:rPr lang="fr-CH" sz="2000">
                <a:latin typeface="Cambria Math" panose="02040503050406030204" pitchFamily="18" charset="0"/>
                <a:ea typeface="Cambria Math" panose="02040503050406030204" pitchFamily="18" charset="0"/>
                <a:cs typeface="Times New Roman" panose="02020603050405020304" pitchFamily="18" charset="0"/>
              </a:rPr>
              <a:t> + … + </a:t>
            </a:r>
            <a:r>
              <a:rPr lang="el-GR" sz="2000" i="1">
                <a:latin typeface="Cambria Math" panose="02040503050406030204" pitchFamily="18" charset="0"/>
                <a:ea typeface="Cambria Math" panose="02040503050406030204" pitchFamily="18" charset="0"/>
                <a:cs typeface="Times New Roman" panose="02020603050405020304" pitchFamily="18" charset="0"/>
              </a:rPr>
              <a:t>β</a:t>
            </a:r>
            <a:r>
              <a:rPr lang="fr-CH" sz="2000" i="1" baseline="-25000">
                <a:latin typeface="Cambria Math" panose="02040503050406030204" pitchFamily="18" charset="0"/>
                <a:ea typeface="Cambria Math" panose="02040503050406030204" pitchFamily="18" charset="0"/>
                <a:cs typeface="Times New Roman" panose="02020603050405020304" pitchFamily="18" charset="0"/>
              </a:rPr>
              <a:t>p</a:t>
            </a:r>
            <a:r>
              <a:rPr lang="fr-CH" sz="2000" i="1">
                <a:latin typeface="Cambria Math" panose="02040503050406030204" pitchFamily="18" charset="0"/>
                <a:ea typeface="Cambria Math" panose="02040503050406030204" pitchFamily="18" charset="0"/>
                <a:cs typeface="Times New Roman" panose="02020603050405020304" pitchFamily="18" charset="0"/>
              </a:rPr>
              <a:t>X</a:t>
            </a:r>
            <a:r>
              <a:rPr lang="fr-CH" sz="2000" i="1" baseline="-25000">
                <a:latin typeface="Cambria Math" panose="02040503050406030204" pitchFamily="18" charset="0"/>
                <a:ea typeface="Cambria Math" panose="02040503050406030204" pitchFamily="18" charset="0"/>
                <a:cs typeface="Times New Roman" panose="02020603050405020304" pitchFamily="18" charset="0"/>
              </a:rPr>
              <a:t>ip</a:t>
            </a:r>
            <a:r>
              <a:rPr lang="fr-CH" sz="2000">
                <a:latin typeface="Cambria Math" panose="02040503050406030204" pitchFamily="18" charset="0"/>
                <a:ea typeface="Cambria Math" panose="02040503050406030204" pitchFamily="18" charset="0"/>
                <a:cs typeface="Times New Roman" panose="02020603050405020304" pitchFamily="18" charset="0"/>
              </a:rPr>
              <a:t> + </a:t>
            </a:r>
            <a:r>
              <a:rPr lang="el-GR" sz="2000" i="1">
                <a:latin typeface="Cambria Math" panose="02040503050406030204" pitchFamily="18" charset="0"/>
                <a:ea typeface="Cambria Math" panose="02040503050406030204" pitchFamily="18" charset="0"/>
                <a:cs typeface="Times New Roman" panose="02020603050405020304" pitchFamily="18" charset="0"/>
              </a:rPr>
              <a:t>ε</a:t>
            </a:r>
            <a:r>
              <a:rPr lang="en-GB" sz="2000" i="1" baseline="-25000">
                <a:latin typeface="Cambria Math" panose="02040503050406030204" pitchFamily="18" charset="0"/>
                <a:ea typeface="Cambria Math" panose="02040503050406030204" pitchFamily="18" charset="0"/>
                <a:cs typeface="Times New Roman" panose="02020603050405020304" pitchFamily="18" charset="0"/>
              </a:rPr>
              <a:t>i</a:t>
            </a:r>
            <a:endParaRPr lang="fr-CH">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7C9287E5-B580-4E07-BDFA-6D67767BD264}"/>
              </a:ext>
            </a:extLst>
          </p:cNvPr>
          <p:cNvCxnSpPr/>
          <p:nvPr/>
        </p:nvCxnSpPr>
        <p:spPr>
          <a:xfrm flipV="1">
            <a:off x="5375920" y="4797152"/>
            <a:ext cx="0" cy="720080"/>
          </a:xfrm>
          <a:prstGeom prst="straightConnector1">
            <a:avLst/>
          </a:prstGeom>
          <a:ln w="381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3149A0F-F22D-4EC1-A95F-F590CD7B711D}"/>
              </a:ext>
            </a:extLst>
          </p:cNvPr>
          <p:cNvCxnSpPr/>
          <p:nvPr/>
        </p:nvCxnSpPr>
        <p:spPr>
          <a:xfrm flipV="1">
            <a:off x="5465930" y="4437112"/>
            <a:ext cx="648072" cy="360040"/>
          </a:xfrm>
          <a:prstGeom prst="straightConnector1">
            <a:avLst/>
          </a:prstGeom>
          <a:ln w="381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0DCFB65-12F8-42CB-96FB-9F27D42FF7F6}"/>
              </a:ext>
            </a:extLst>
          </p:cNvPr>
          <p:cNvCxnSpPr/>
          <p:nvPr/>
        </p:nvCxnSpPr>
        <p:spPr>
          <a:xfrm flipH="1" flipV="1">
            <a:off x="5015880" y="4221088"/>
            <a:ext cx="268743" cy="576064"/>
          </a:xfrm>
          <a:prstGeom prst="straightConnector1">
            <a:avLst/>
          </a:prstGeom>
          <a:ln w="381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02CC2C4-CCBC-4BA7-BB64-BC1032D7464F}"/>
              </a:ext>
            </a:extLst>
          </p:cNvPr>
          <p:cNvSpPr/>
          <p:nvPr/>
        </p:nvSpPr>
        <p:spPr>
          <a:xfrm>
            <a:off x="6073240" y="4437112"/>
            <a:ext cx="453970" cy="400110"/>
          </a:xfrm>
          <a:prstGeom prst="rect">
            <a:avLst/>
          </a:prstGeom>
        </p:spPr>
        <p:txBody>
          <a:bodyPr wrap="none">
            <a:spAutoFit/>
          </a:bodyPr>
          <a:lstStyle/>
          <a:p>
            <a:r>
              <a:rPr lang="el-GR" sz="20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β</a:t>
            </a:r>
            <a:r>
              <a:rPr lang="fr-CH" sz="2000" b="1" i="1" baseline="-250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1 </a:t>
            </a:r>
            <a:endParaRPr lang="en-GB" sz="2000">
              <a:solidFill>
                <a:srgbClr val="C00000"/>
              </a:solidFill>
              <a:latin typeface="Cambria Math" panose="02040503050406030204" pitchFamily="18" charset="0"/>
              <a:ea typeface="Cambria Math" panose="02040503050406030204" pitchFamily="18" charset="0"/>
            </a:endParaRPr>
          </a:p>
        </p:txBody>
      </p:sp>
      <p:sp>
        <p:nvSpPr>
          <p:cNvPr id="12" name="Rectangle 11">
            <a:extLst>
              <a:ext uri="{FF2B5EF4-FFF2-40B4-BE49-F238E27FC236}">
                <a16:creationId xmlns:a16="http://schemas.microsoft.com/office/drawing/2014/main" id="{57C1DA50-135A-4CC6-A216-618D4F8FFF07}"/>
              </a:ext>
            </a:extLst>
          </p:cNvPr>
          <p:cNvSpPr/>
          <p:nvPr/>
        </p:nvSpPr>
        <p:spPr>
          <a:xfrm>
            <a:off x="4612397" y="4109010"/>
            <a:ext cx="453970" cy="400110"/>
          </a:xfrm>
          <a:prstGeom prst="rect">
            <a:avLst/>
          </a:prstGeom>
        </p:spPr>
        <p:txBody>
          <a:bodyPr wrap="none">
            <a:spAutoFit/>
          </a:bodyPr>
          <a:lstStyle/>
          <a:p>
            <a:r>
              <a:rPr lang="el-GR" sz="20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β</a:t>
            </a:r>
            <a:r>
              <a:rPr lang="fr-CH" sz="2000" b="1" i="1" baseline="-250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2 </a:t>
            </a:r>
            <a:endParaRPr lang="en-GB" sz="2000">
              <a:solidFill>
                <a:srgbClr val="C00000"/>
              </a:solidFill>
              <a:latin typeface="Cambria Math" panose="02040503050406030204" pitchFamily="18" charset="0"/>
              <a:ea typeface="Cambria Math" panose="02040503050406030204" pitchFamily="18" charset="0"/>
            </a:endParaRPr>
          </a:p>
        </p:txBody>
      </p:sp>
      <p:sp>
        <p:nvSpPr>
          <p:cNvPr id="13" name="Rectangle 12">
            <a:extLst>
              <a:ext uri="{FF2B5EF4-FFF2-40B4-BE49-F238E27FC236}">
                <a16:creationId xmlns:a16="http://schemas.microsoft.com/office/drawing/2014/main" id="{CE2F1370-09B5-40BB-B12D-7D2E4B52D32A}"/>
              </a:ext>
            </a:extLst>
          </p:cNvPr>
          <p:cNvSpPr/>
          <p:nvPr/>
        </p:nvSpPr>
        <p:spPr>
          <a:xfrm>
            <a:off x="5430796" y="4870126"/>
            <a:ext cx="453970" cy="400110"/>
          </a:xfrm>
          <a:prstGeom prst="rect">
            <a:avLst/>
          </a:prstGeom>
        </p:spPr>
        <p:txBody>
          <a:bodyPr wrap="none">
            <a:spAutoFit/>
          </a:bodyPr>
          <a:lstStyle/>
          <a:p>
            <a:r>
              <a:rPr lang="el-GR" sz="20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β</a:t>
            </a:r>
            <a:r>
              <a:rPr lang="fr-CH" sz="2000" b="1" i="1" baseline="-250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0 </a:t>
            </a:r>
            <a:endParaRPr lang="en-GB" sz="200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14813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Linear regression – Special cases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26940-4D6A-48DD-AE04-3E2979549454}"/>
              </a:ext>
            </a:extLst>
          </p:cNvPr>
          <p:cNvGraphicFramePr>
            <a:graphicFrameLocks noGrp="1"/>
          </p:cNvGraphicFramePr>
          <p:nvPr>
            <p:extLst>
              <p:ext uri="{D42A27DB-BD31-4B8C-83A1-F6EECF244321}">
                <p14:modId xmlns:p14="http://schemas.microsoft.com/office/powerpoint/2010/main" val="2805481862"/>
              </p:ext>
            </p:extLst>
          </p:nvPr>
        </p:nvGraphicFramePr>
        <p:xfrm>
          <a:off x="1343472" y="1407238"/>
          <a:ext cx="9220287" cy="5118106"/>
        </p:xfrm>
        <a:graphic>
          <a:graphicData uri="http://schemas.openxmlformats.org/drawingml/2006/table">
            <a:tbl>
              <a:tblPr firstRow="1" bandRow="1">
                <a:tableStyleId>{2D5ABB26-0587-4C30-8999-92F81FD0307C}</a:tableStyleId>
              </a:tblPr>
              <a:tblGrid>
                <a:gridCol w="2740287">
                  <a:extLst>
                    <a:ext uri="{9D8B030D-6E8A-4147-A177-3AD203B41FA5}">
                      <a16:colId xmlns:a16="http://schemas.microsoft.com/office/drawing/2014/main" val="3541291259"/>
                    </a:ext>
                  </a:extLst>
                </a:gridCol>
                <a:gridCol w="3240000">
                  <a:extLst>
                    <a:ext uri="{9D8B030D-6E8A-4147-A177-3AD203B41FA5}">
                      <a16:colId xmlns:a16="http://schemas.microsoft.com/office/drawing/2014/main" val="20001"/>
                    </a:ext>
                  </a:extLst>
                </a:gridCol>
                <a:gridCol w="3240000">
                  <a:extLst>
                    <a:ext uri="{9D8B030D-6E8A-4147-A177-3AD203B41FA5}">
                      <a16:colId xmlns:a16="http://schemas.microsoft.com/office/drawing/2014/main" val="2029692907"/>
                    </a:ext>
                  </a:extLst>
                </a:gridCol>
              </a:tblGrid>
              <a:tr h="365579">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Analysis name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Dependent / response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Independent / predictor</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8999385"/>
                  </a:ext>
                </a:extLst>
              </a:tr>
              <a:tr h="365579">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One-way regression</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5579">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Multiple regression</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579">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Independent samples t-test</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categorical (2 levels)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579">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One-way ANOVA</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categorical (+2 levels)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579">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Multi-way ANOVA</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categorical</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579">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ANCOVA</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 and categorical</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579">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Pearson correlation</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standardized continuous</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standardized continuous</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579">
                <a:tc>
                  <a:txBody>
                    <a:bodyPr/>
                    <a:lstStyle/>
                    <a:p>
                      <a:pPr marL="0" indent="0">
                        <a:buFont typeface="Arial" panose="020B0604020202020204" pitchFamily="34" charset="0"/>
                        <a:buNone/>
                      </a:pPr>
                      <a:r>
                        <a:rPr lang="en-US" sz="1200">
                          <a:latin typeface="Calibri Light" panose="020F0302020204030204" pitchFamily="34" charset="0"/>
                          <a:cs typeface="Calibri Light" panose="020F0302020204030204" pitchFamily="34" charset="0"/>
                        </a:rPr>
                        <a:t>Spearman correlation</a:t>
                      </a: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indent="0">
                        <a:buFont typeface="Arial" panose="020B0604020202020204" pitchFamily="34" charset="0"/>
                        <a:buNone/>
                      </a:pPr>
                      <a:r>
                        <a:rPr lang="en-US" sz="1200">
                          <a:latin typeface="Calibri Light" panose="020F0302020204030204" pitchFamily="34" charset="0"/>
                          <a:cs typeface="Calibri Light" panose="020F0302020204030204" pitchFamily="34" charset="0"/>
                        </a:rPr>
                        <a:t>1 standardized ranked continuous</a:t>
                      </a: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Calibri Light" panose="020F0302020204030204" pitchFamily="34" charset="0"/>
                          <a:cs typeface="Calibri Light" panose="020F0302020204030204" pitchFamily="34" charset="0"/>
                        </a:rPr>
                        <a:t>1 standardized ranked continuous</a:t>
                      </a: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396852018"/>
                  </a:ext>
                </a:extLst>
              </a:tr>
              <a:tr h="365579">
                <a:tc>
                  <a:txBody>
                    <a:bodyPr/>
                    <a:lstStyle/>
                    <a:p>
                      <a:pPr marL="0" indent="0">
                        <a:buFont typeface="Arial" panose="020B0604020202020204" pitchFamily="34" charset="0"/>
                        <a:buNone/>
                      </a:pPr>
                      <a:r>
                        <a:rPr lang="fr-CH" sz="1200">
                          <a:latin typeface="Calibri Light" panose="020F0302020204030204" pitchFamily="34" charset="0"/>
                          <a:cs typeface="Calibri Light" panose="020F0302020204030204" pitchFamily="34" charset="0"/>
                        </a:rPr>
                        <a:t>One-sample t-test</a:t>
                      </a: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fr-CH" sz="1200">
                          <a:latin typeface="Calibri Light" panose="020F0302020204030204" pitchFamily="34" charset="0"/>
                          <a:cs typeface="Calibri Light" panose="020F0302020204030204" pitchFamily="34" charset="0"/>
                        </a:rPr>
                        <a:t>1 continuous</a:t>
                      </a: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Intercept only</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579">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Paired </a:t>
                      </a:r>
                      <a:r>
                        <a:rPr lang="en-GB" sz="1200" i="1">
                          <a:latin typeface="Calibri Light" panose="020F0302020204030204" pitchFamily="34" charset="0"/>
                          <a:cs typeface="Calibri Light" panose="020F0302020204030204" pitchFamily="34" charset="0"/>
                        </a:rPr>
                        <a:t>t</a:t>
                      </a:r>
                      <a:r>
                        <a:rPr lang="en-GB" sz="1200">
                          <a:latin typeface="Calibri Light" panose="020F0302020204030204" pitchFamily="34" charset="0"/>
                          <a:cs typeface="Calibri Light" panose="020F0302020204030204" pitchFamily="34" charset="0"/>
                        </a:rPr>
                        <a:t>-test</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 difference score</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Intercept only</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579">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Hotelling's </a:t>
                      </a:r>
                      <a:r>
                        <a:rPr lang="en-GB" sz="1200" i="1">
                          <a:latin typeface="Calibri Light" panose="020F0302020204030204" pitchFamily="34" charset="0"/>
                          <a:cs typeface="Calibri Light" panose="020F0302020204030204" pitchFamily="34" charset="0"/>
                        </a:rPr>
                        <a:t>T</a:t>
                      </a:r>
                      <a:r>
                        <a:rPr lang="en-GB" sz="1200">
                          <a:latin typeface="Calibri Light" panose="020F0302020204030204" pitchFamily="34" charset="0"/>
                          <a:cs typeface="Calibri Light" panose="020F0302020204030204" pitchFamily="34" charset="0"/>
                        </a:rPr>
                        <a:t>-test</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categorical (2 levels)</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093778"/>
                  </a:ext>
                </a:extLst>
              </a:tr>
              <a:tr h="365579">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MANOVA</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categorical (+2 levels)</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5287731"/>
                  </a:ext>
                </a:extLst>
              </a:tr>
              <a:tr h="365579">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Multivariate multiple regression</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a:t>
                      </a:r>
                      <a:r>
                        <a:rPr lang="en-GB" sz="1200" dirty="0">
                          <a:latin typeface="Calibri Light" panose="020F0302020204030204" pitchFamily="34" charset="0"/>
                          <a:cs typeface="Calibri Light" panose="020F0302020204030204" pitchFamily="34" charset="0"/>
                        </a:rPr>
                        <a:t>continuous</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a:t>
                      </a:r>
                      <a:r>
                        <a:rPr lang="en-GB" sz="1200" dirty="0">
                          <a:latin typeface="Calibri Light" panose="020F0302020204030204" pitchFamily="34" charset="0"/>
                          <a:cs typeface="Calibri Light" panose="020F0302020204030204" pitchFamily="34" charset="0"/>
                        </a:rPr>
                        <a:t>continuous and categorical</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6350801"/>
                  </a:ext>
                </a:extLst>
              </a:tr>
            </a:tbl>
          </a:graphicData>
        </a:graphic>
      </p:graphicFrame>
    </p:spTree>
    <p:extLst>
      <p:ext uri="{BB962C8B-B14F-4D97-AF65-F5344CB8AC3E}">
        <p14:creationId xmlns:p14="http://schemas.microsoft.com/office/powerpoint/2010/main" val="375495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9073007"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Assumptions in linear regression – Explicit</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ED1D316-1399-46DE-B9B7-55B7DC34E8DF}"/>
              </a:ext>
            </a:extLst>
          </p:cNvPr>
          <p:cNvSpPr txBox="1"/>
          <p:nvPr/>
        </p:nvSpPr>
        <p:spPr>
          <a:xfrm>
            <a:off x="5796135" y="2060848"/>
            <a:ext cx="5075707" cy="3816429"/>
          </a:xfrm>
          <a:prstGeom prst="rect">
            <a:avLst/>
          </a:prstGeom>
          <a:noFill/>
        </p:spPr>
        <p:txBody>
          <a:bodyPr wrap="square" rtlCol="0">
            <a:spAutoFit/>
          </a:bodyPr>
          <a:lstStyle/>
          <a:p>
            <a:pPr marL="285750" indent="-285750">
              <a:buFont typeface="Arial" panose="020B0604020202020204" pitchFamily="34" charset="0"/>
              <a:buChar char="•"/>
            </a:pPr>
            <a:r>
              <a:rPr lang="fr-CH" sz="2000" i="1">
                <a:latin typeface="Cambria Math" panose="02040503050406030204" pitchFamily="18" charset="0"/>
                <a:ea typeface="Cambria Math" panose="02040503050406030204" pitchFamily="18" charset="0"/>
                <a:cs typeface="Calibri Light" panose="020F0302020204030204" pitchFamily="34" charset="0"/>
              </a:rPr>
              <a:t>Y</a:t>
            </a:r>
            <a:r>
              <a:rPr lang="fr-CH" sz="2000" i="1" baseline="-25000">
                <a:latin typeface="Cambria Math" panose="02040503050406030204" pitchFamily="18" charset="0"/>
                <a:ea typeface="Cambria Math" panose="02040503050406030204" pitchFamily="18" charset="0"/>
                <a:cs typeface="Calibri Light" panose="020F0302020204030204" pitchFamily="34" charset="0"/>
              </a:rPr>
              <a:t>i</a:t>
            </a:r>
            <a:r>
              <a:rPr lang="fr-CH" sz="2000">
                <a:latin typeface="Cambria Math" panose="02040503050406030204" pitchFamily="18" charset="0"/>
                <a:ea typeface="Cambria Math" panose="02040503050406030204" pitchFamily="18" charset="0"/>
                <a:cs typeface="Calibri Light" panose="020F0302020204030204" pitchFamily="34" charset="0"/>
              </a:rPr>
              <a:t> = </a:t>
            </a:r>
            <a:r>
              <a:rPr lang="el-GR" sz="2000" i="1">
                <a:latin typeface="Cambria Math" panose="02040503050406030204" pitchFamily="18" charset="0"/>
                <a:ea typeface="Cambria Math" panose="02040503050406030204" pitchFamily="18" charset="0"/>
                <a:cs typeface="Calibri Light" panose="020F0302020204030204" pitchFamily="34" charset="0"/>
              </a:rPr>
              <a:t>β</a:t>
            </a:r>
            <a:r>
              <a:rPr lang="fr-CH" sz="2000" i="1" baseline="-25000">
                <a:latin typeface="Cambria Math" panose="02040503050406030204" pitchFamily="18" charset="0"/>
                <a:ea typeface="Cambria Math" panose="02040503050406030204" pitchFamily="18" charset="0"/>
                <a:cs typeface="Calibri Light" panose="020F0302020204030204" pitchFamily="34" charset="0"/>
              </a:rPr>
              <a:t>0</a:t>
            </a:r>
            <a:r>
              <a:rPr lang="fr-CH" sz="2000">
                <a:latin typeface="Cambria Math" panose="02040503050406030204" pitchFamily="18" charset="0"/>
                <a:ea typeface="Cambria Math" panose="02040503050406030204" pitchFamily="18" charset="0"/>
                <a:cs typeface="Calibri Light" panose="020F0302020204030204" pitchFamily="34" charset="0"/>
              </a:rPr>
              <a:t> + </a:t>
            </a:r>
            <a:r>
              <a:rPr lang="el-GR" sz="2000" i="1">
                <a:latin typeface="Cambria Math" panose="02040503050406030204" pitchFamily="18" charset="0"/>
                <a:ea typeface="Cambria Math" panose="02040503050406030204" pitchFamily="18" charset="0"/>
                <a:cs typeface="Calibri Light" panose="020F0302020204030204" pitchFamily="34" charset="0"/>
              </a:rPr>
              <a:t>β</a:t>
            </a:r>
            <a:r>
              <a:rPr lang="fr-CH" sz="2000" i="1" baseline="-25000">
                <a:latin typeface="Cambria Math" panose="02040503050406030204" pitchFamily="18" charset="0"/>
                <a:ea typeface="Cambria Math" panose="02040503050406030204" pitchFamily="18" charset="0"/>
                <a:cs typeface="Calibri Light" panose="020F0302020204030204" pitchFamily="34" charset="0"/>
              </a:rPr>
              <a:t>1</a:t>
            </a:r>
            <a:r>
              <a:rPr lang="fr-CH" sz="2000" i="1">
                <a:latin typeface="Cambria Math" panose="02040503050406030204" pitchFamily="18" charset="0"/>
                <a:ea typeface="Cambria Math" panose="02040503050406030204" pitchFamily="18" charset="0"/>
                <a:cs typeface="Calibri Light" panose="020F0302020204030204" pitchFamily="34" charset="0"/>
              </a:rPr>
              <a:t>X</a:t>
            </a:r>
            <a:r>
              <a:rPr lang="fr-CH" sz="2000" i="1" baseline="-25000">
                <a:latin typeface="Cambria Math" panose="02040503050406030204" pitchFamily="18" charset="0"/>
                <a:ea typeface="Cambria Math" panose="02040503050406030204" pitchFamily="18" charset="0"/>
                <a:cs typeface="Calibri Light" panose="020F0302020204030204" pitchFamily="34" charset="0"/>
              </a:rPr>
              <a:t>i</a:t>
            </a:r>
            <a:r>
              <a:rPr lang="fr-CH" sz="2000">
                <a:latin typeface="Cambria Math" panose="02040503050406030204" pitchFamily="18" charset="0"/>
                <a:ea typeface="Cambria Math" panose="02040503050406030204" pitchFamily="18" charset="0"/>
                <a:cs typeface="Calibri Light" panose="020F0302020204030204" pitchFamily="34" charset="0"/>
              </a:rPr>
              <a:t> + </a:t>
            </a:r>
            <a:r>
              <a:rPr lang="el-GR" sz="2000" i="1">
                <a:latin typeface="Cambria Math" panose="02040503050406030204" pitchFamily="18" charset="0"/>
                <a:ea typeface="Cambria Math" panose="02040503050406030204" pitchFamily="18" charset="0"/>
                <a:cs typeface="Calibri Light" panose="020F0302020204030204" pitchFamily="34" charset="0"/>
              </a:rPr>
              <a:t>ε</a:t>
            </a:r>
            <a:r>
              <a:rPr lang="fr-CH" sz="2000" i="1" baseline="-25000">
                <a:latin typeface="Cambria Math" panose="02040503050406030204" pitchFamily="18" charset="0"/>
                <a:ea typeface="Cambria Math" panose="02040503050406030204" pitchFamily="18" charset="0"/>
                <a:cs typeface="Calibri Light" panose="020F0302020204030204" pitchFamily="34" charset="0"/>
              </a:rPr>
              <a:t>i</a:t>
            </a:r>
            <a:endParaRPr lang="fr-CH" sz="2000" i="1">
              <a:latin typeface="Cambria Math" panose="02040503050406030204" pitchFamily="18" charset="0"/>
              <a:ea typeface="Cambria Math" panose="02040503050406030204" pitchFamily="18" charset="0"/>
              <a:cs typeface="Calibri Light" panose="020F0302020204030204" pitchFamily="34" charset="0"/>
            </a:endParaRPr>
          </a:p>
          <a:p>
            <a:pPr marL="285750" indent="-285750">
              <a:buFont typeface="Arial" panose="020B0604020202020204" pitchFamily="34" charset="0"/>
              <a:buChar char="•"/>
            </a:pPr>
            <a:endParaRPr lang="fr-CH" sz="2000" i="1">
              <a:latin typeface="Cambria Math" panose="02040503050406030204" pitchFamily="18" charset="0"/>
              <a:ea typeface="Cambria Math" panose="02040503050406030204" pitchFamily="18" charset="0"/>
              <a:cs typeface="Calibri Light" panose="020F0302020204030204" pitchFamily="34" charset="0"/>
            </a:endParaRPr>
          </a:p>
          <a:p>
            <a:pPr marL="285750" indent="-285750">
              <a:buFont typeface="Arial" panose="020B0604020202020204" pitchFamily="34" charset="0"/>
              <a:buChar char="•"/>
            </a:pPr>
            <a:r>
              <a:rPr lang="el-GR" sz="2000" i="1">
                <a:latin typeface="Cambria Math" panose="02040503050406030204" pitchFamily="18" charset="0"/>
                <a:ea typeface="Cambria Math" panose="02040503050406030204" pitchFamily="18" charset="0"/>
                <a:cs typeface="Calibri Light" panose="020F0302020204030204" pitchFamily="34" charset="0"/>
              </a:rPr>
              <a:t>ε</a:t>
            </a:r>
            <a:r>
              <a:rPr lang="fr-CH" sz="2000" i="1" baseline="-25000">
                <a:latin typeface="Cambria Math" panose="02040503050406030204" pitchFamily="18" charset="0"/>
                <a:ea typeface="Cambria Math" panose="02040503050406030204" pitchFamily="18" charset="0"/>
                <a:cs typeface="Calibri Light" panose="020F0302020204030204" pitchFamily="34" charset="0"/>
              </a:rPr>
              <a:t>i</a:t>
            </a:r>
            <a:r>
              <a:rPr lang="fr-CH" sz="2000">
                <a:latin typeface="Cambria Math" panose="02040503050406030204" pitchFamily="18" charset="0"/>
                <a:ea typeface="Cambria Math" panose="02040503050406030204" pitchFamily="18" charset="0"/>
                <a:cs typeface="Calibri Light" panose="020F0302020204030204" pitchFamily="34" charset="0"/>
              </a:rPr>
              <a:t> ~ </a:t>
            </a:r>
            <a:r>
              <a:rPr lang="fr-CH" sz="2000" i="1">
                <a:latin typeface="Cambria Math" panose="02040503050406030204" pitchFamily="18" charset="0"/>
                <a:ea typeface="Cambria Math" panose="02040503050406030204" pitchFamily="18" charset="0"/>
                <a:cs typeface="Calibri Light" panose="020F0302020204030204" pitchFamily="34" charset="0"/>
              </a:rPr>
              <a:t>N</a:t>
            </a:r>
            <a:r>
              <a:rPr lang="fr-CH" sz="2000">
                <a:latin typeface="Cambria Math" panose="02040503050406030204" pitchFamily="18" charset="0"/>
                <a:ea typeface="Cambria Math" panose="02040503050406030204" pitchFamily="18" charset="0"/>
                <a:cs typeface="Calibri Light" panose="020F0302020204030204" pitchFamily="34" charset="0"/>
              </a:rPr>
              <a:t>(0,</a:t>
            </a:r>
            <a:r>
              <a:rPr lang="el-GR" sz="2000" i="1">
                <a:latin typeface="Cambria Math" panose="02040503050406030204" pitchFamily="18" charset="0"/>
                <a:ea typeface="Cambria Math" panose="02040503050406030204" pitchFamily="18" charset="0"/>
                <a:cs typeface="Calibri Light" panose="020F0302020204030204" pitchFamily="34" charset="0"/>
              </a:rPr>
              <a:t>σ</a:t>
            </a:r>
            <a:r>
              <a:rPr lang="en-GB" sz="2000" i="1" baseline="30000">
                <a:latin typeface="Cambria Math" panose="02040503050406030204" pitchFamily="18" charset="0"/>
                <a:ea typeface="Cambria Math" panose="02040503050406030204" pitchFamily="18" charset="0"/>
                <a:cs typeface="Calibri Light" panose="020F0302020204030204" pitchFamily="34" charset="0"/>
              </a:rPr>
              <a:t>2</a:t>
            </a:r>
            <a:r>
              <a:rPr lang="fr-CH" sz="2000">
                <a:latin typeface="Cambria Math" panose="02040503050406030204" pitchFamily="18" charset="0"/>
                <a:ea typeface="Cambria Math" panose="02040503050406030204" pitchFamily="18" charset="0"/>
                <a:cs typeface="Calibri Light" panose="020F0302020204030204" pitchFamily="34" charset="0"/>
              </a:rPr>
              <a:t>)</a:t>
            </a:r>
          </a:p>
          <a:p>
            <a:pPr marL="285750" indent="-285750">
              <a:buFont typeface="Arial" panose="020B0604020202020204" pitchFamily="34" charset="0"/>
              <a:buChar char="•"/>
            </a:pPr>
            <a:endParaRPr lang="fr-CH" sz="2000">
              <a:latin typeface="Cambria Math" panose="02040503050406030204" pitchFamily="18" charset="0"/>
              <a:ea typeface="Cambria Math" panose="02040503050406030204" pitchFamily="18" charset="0"/>
              <a:cs typeface="Calibri Light" panose="020F0302020204030204" pitchFamily="34" charset="0"/>
            </a:endParaRPr>
          </a:p>
          <a:p>
            <a:pPr marL="285750" indent="-285750">
              <a:buFont typeface="Arial" panose="020B0604020202020204" pitchFamily="34" charset="0"/>
              <a:buChar char="•"/>
            </a:pPr>
            <a:r>
              <a:rPr lang="fr-CH">
                <a:latin typeface="Cambria Math" panose="02040503050406030204" pitchFamily="18" charset="0"/>
                <a:ea typeface="Cambria Math" panose="02040503050406030204" pitchFamily="18" charset="0"/>
                <a:cs typeface="Calibri Light" panose="020F0302020204030204" pitchFamily="34" charset="0"/>
              </a:rPr>
              <a:t>cor(</a:t>
            </a:r>
            <a:r>
              <a:rPr lang="el-GR" i="1">
                <a:latin typeface="Cambria Math" panose="02040503050406030204" pitchFamily="18" charset="0"/>
                <a:ea typeface="Cambria Math" panose="02040503050406030204" pitchFamily="18" charset="0"/>
                <a:cs typeface="Calibri Light" panose="020F0302020204030204" pitchFamily="34" charset="0"/>
              </a:rPr>
              <a:t>ε</a:t>
            </a:r>
            <a:r>
              <a:rPr lang="fr-CH" i="1" baseline="-25000">
                <a:latin typeface="Cambria Math" panose="02040503050406030204" pitchFamily="18" charset="0"/>
                <a:ea typeface="Cambria Math" panose="02040503050406030204" pitchFamily="18" charset="0"/>
                <a:cs typeface="Calibri Light" panose="020F0302020204030204" pitchFamily="34" charset="0"/>
              </a:rPr>
              <a:t>i</a:t>
            </a:r>
            <a:r>
              <a:rPr lang="fr-CH">
                <a:latin typeface="Cambria Math" panose="02040503050406030204" pitchFamily="18" charset="0"/>
                <a:ea typeface="Cambria Math" panose="02040503050406030204" pitchFamily="18" charset="0"/>
                <a:cs typeface="Calibri Light" panose="020F0302020204030204" pitchFamily="34" charset="0"/>
              </a:rPr>
              <a:t>,</a:t>
            </a:r>
            <a:r>
              <a:rPr lang="el-GR" i="1">
                <a:latin typeface="Cambria Math" panose="02040503050406030204" pitchFamily="18" charset="0"/>
                <a:ea typeface="Cambria Math" panose="02040503050406030204" pitchFamily="18" charset="0"/>
                <a:cs typeface="Calibri Light" panose="020F0302020204030204" pitchFamily="34" charset="0"/>
              </a:rPr>
              <a:t>ε</a:t>
            </a:r>
            <a:r>
              <a:rPr lang="fr-CH" i="1" baseline="-25000">
                <a:latin typeface="Cambria Math" panose="02040503050406030204" pitchFamily="18" charset="0"/>
                <a:ea typeface="Cambria Math" panose="02040503050406030204" pitchFamily="18" charset="0"/>
                <a:cs typeface="Calibri Light" panose="020F0302020204030204" pitchFamily="34" charset="0"/>
              </a:rPr>
              <a:t>j</a:t>
            </a:r>
            <a:r>
              <a:rPr lang="fr-CH">
                <a:latin typeface="Cambria Math" panose="02040503050406030204" pitchFamily="18" charset="0"/>
                <a:ea typeface="Cambria Math" panose="02040503050406030204" pitchFamily="18" charset="0"/>
                <a:cs typeface="Calibri Light" panose="020F0302020204030204" pitchFamily="34" charset="0"/>
              </a:rPr>
              <a:t>) = 0</a:t>
            </a:r>
          </a:p>
          <a:p>
            <a:pPr marL="285750" indent="-285750">
              <a:buFont typeface="Arial" panose="020B0604020202020204" pitchFamily="34" charset="0"/>
              <a:buChar char="•"/>
            </a:pPr>
            <a:endParaRPr lang="fr-CH">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a:solidFill>
                  <a:schemeClr val="accent2">
                    <a:lumMod val="75000"/>
                  </a:schemeClr>
                </a:solidFill>
                <a:latin typeface="Calibri Light" panose="020F0302020204030204" pitchFamily="34" charset="0"/>
                <a:cs typeface="Calibri Light" panose="020F0302020204030204" pitchFamily="34" charset="0"/>
              </a:rPr>
              <a:t>Residuals</a:t>
            </a:r>
            <a:r>
              <a:rPr lang="fr-CH">
                <a:latin typeface="Calibri Light" panose="020F0302020204030204" pitchFamily="34" charset="0"/>
                <a:cs typeface="Calibri Light" panose="020F0302020204030204" pitchFamily="34" charset="0"/>
              </a:rPr>
              <a:t> are assumed to be:</a:t>
            </a:r>
          </a:p>
          <a:p>
            <a:pPr marL="742950" lvl="1" indent="-285750">
              <a:buFont typeface="Arial" panose="020B0604020202020204" pitchFamily="34" charset="0"/>
              <a:buChar char="•"/>
            </a:pPr>
            <a:r>
              <a:rPr lang="fr-CH">
                <a:latin typeface="Calibri Light" panose="020F0302020204030204" pitchFamily="34" charset="0"/>
                <a:cs typeface="Calibri Light" panose="020F0302020204030204" pitchFamily="34" charset="0"/>
              </a:rPr>
              <a:t>Normally distributed</a:t>
            </a:r>
          </a:p>
          <a:p>
            <a:pPr marL="742950" lvl="1" indent="-285750">
              <a:buFont typeface="Arial" panose="020B0604020202020204" pitchFamily="34" charset="0"/>
              <a:buChar char="•"/>
            </a:pPr>
            <a:r>
              <a:rPr lang="fr-CH">
                <a:latin typeface="Calibri Light" panose="020F0302020204030204" pitchFamily="34" charset="0"/>
                <a:cs typeface="Calibri Light" panose="020F0302020204030204" pitchFamily="34" charset="0"/>
              </a:rPr>
              <a:t>Independent</a:t>
            </a:r>
          </a:p>
          <a:p>
            <a:pPr marL="742950" lvl="1" indent="-285750">
              <a:buFont typeface="Arial" panose="020B0604020202020204" pitchFamily="34" charset="0"/>
              <a:buChar char="•"/>
            </a:pPr>
            <a:r>
              <a:rPr lang="fr-CH">
                <a:latin typeface="Calibri Light" panose="020F0302020204030204" pitchFamily="34" charset="0"/>
                <a:cs typeface="Calibri Light" panose="020F0302020204030204" pitchFamily="34" charset="0"/>
              </a:rPr>
              <a:t>With constant variance </a:t>
            </a:r>
            <a:r>
              <a:rPr lang="el-GR" i="1">
                <a:latin typeface="Calibri Light" panose="020F0302020204030204" pitchFamily="34" charset="0"/>
                <a:cs typeface="Calibri Light" panose="020F0302020204030204" pitchFamily="34" charset="0"/>
              </a:rPr>
              <a:t>σ</a:t>
            </a:r>
            <a:r>
              <a:rPr lang="en-GB" i="1" baseline="30000">
                <a:latin typeface="Calibri Light" panose="020F0302020204030204" pitchFamily="34" charset="0"/>
                <a:cs typeface="Calibri Light" panose="020F0302020204030204" pitchFamily="34" charset="0"/>
              </a:rPr>
              <a:t>2</a:t>
            </a:r>
            <a:endParaRPr lang="fr-CH" i="1" baseline="30000">
              <a:latin typeface="Calibri Light" panose="020F0302020204030204" pitchFamily="34" charset="0"/>
              <a:cs typeface="Calibri Light" panose="020F0302020204030204" pitchFamily="34" charset="0"/>
            </a:endParaRPr>
          </a:p>
          <a:p>
            <a:pPr lvl="1"/>
            <a:endParaRPr lang="fr-CH">
              <a:latin typeface="Calibri Light" panose="020F0302020204030204" pitchFamily="34" charset="0"/>
              <a:cs typeface="Calibri Light" panose="020F0302020204030204" pitchFamily="34" charset="0"/>
            </a:endParaRPr>
          </a:p>
          <a:p>
            <a:pPr lvl="1"/>
            <a:r>
              <a:rPr lang="fr-CH">
                <a:latin typeface="Calibri Light" panose="020F0302020204030204" pitchFamily="34" charset="0"/>
                <a:cs typeface="Calibri Light" panose="020F0302020204030204" pitchFamily="34" charset="0"/>
              </a:rPr>
              <a:t>= </a:t>
            </a:r>
            <a:r>
              <a:rPr lang="fr-CH">
                <a:solidFill>
                  <a:srgbClr val="0070C0"/>
                </a:solidFill>
                <a:latin typeface="Calibri Light" panose="020F0302020204030204" pitchFamily="34" charset="0"/>
                <a:cs typeface="Calibri Light" panose="020F0302020204030204" pitchFamily="34" charset="0"/>
              </a:rPr>
              <a:t>Gauss-Markov assumptions</a:t>
            </a:r>
            <a:endParaRPr lang="en-GB">
              <a:solidFill>
                <a:srgbClr val="0070C0"/>
              </a:solidFill>
              <a:latin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AB7A71AA-AE7D-44E8-B642-31002355532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7645" y="1268832"/>
            <a:ext cx="5075706" cy="5063475"/>
          </a:xfrm>
          <a:prstGeom prst="rect">
            <a:avLst/>
          </a:prstGeom>
        </p:spPr>
      </p:pic>
      <p:pic>
        <p:nvPicPr>
          <p:cNvPr id="3" name="Picture 2">
            <a:extLst>
              <a:ext uri="{FF2B5EF4-FFF2-40B4-BE49-F238E27FC236}">
                <a16:creationId xmlns:a16="http://schemas.microsoft.com/office/drawing/2014/main" id="{C33FE7C2-D560-47CA-96CC-A95F3015B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4312" y="1627051"/>
            <a:ext cx="2808312" cy="1775677"/>
          </a:xfrm>
          <a:prstGeom prst="rect">
            <a:avLst/>
          </a:prstGeom>
        </p:spPr>
      </p:pic>
      <p:sp>
        <p:nvSpPr>
          <p:cNvPr id="14" name="TextBox 13">
            <a:extLst>
              <a:ext uri="{FF2B5EF4-FFF2-40B4-BE49-F238E27FC236}">
                <a16:creationId xmlns:a16="http://schemas.microsoft.com/office/drawing/2014/main" id="{1246DB1E-417F-4B24-BE65-DB7E8FECD4D9}"/>
              </a:ext>
            </a:extLst>
          </p:cNvPr>
          <p:cNvSpPr txBox="1"/>
          <p:nvPr/>
        </p:nvSpPr>
        <p:spPr>
          <a:xfrm>
            <a:off x="9720969" y="3449116"/>
            <a:ext cx="1571264" cy="276999"/>
          </a:xfrm>
          <a:prstGeom prst="rect">
            <a:avLst/>
          </a:prstGeom>
          <a:noFill/>
        </p:spPr>
        <p:txBody>
          <a:bodyPr wrap="none" rtlCol="0">
            <a:spAutoFit/>
          </a:bodyPr>
          <a:lstStyle/>
          <a:p>
            <a:pPr algn="ctr"/>
            <a:r>
              <a:rPr lang="en-US" sz="1200">
                <a:latin typeface="Century Gothic" panose="020B0502020202020204" pitchFamily="34" charset="0"/>
                <a:cs typeface="Calibri Light" panose="020F0302020204030204" pitchFamily="34" charset="0"/>
              </a:rPr>
              <a:t>Normal distribution</a:t>
            </a:r>
            <a:endParaRPr lang="en-CH" sz="1200">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93915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GB" sz="1800">
                <a:latin typeface="Calibri Light" panose="020F0302020204030204" pitchFamily="34" charset="0"/>
                <a:cs typeface="Calibri Light" panose="020F0302020204030204" pitchFamily="34" charset="0"/>
              </a:rPr>
              <a:t>2003 – 2007	Bachelor in Psychology</a:t>
            </a:r>
          </a:p>
          <a:p>
            <a:r>
              <a:rPr lang="en-GB" sz="1800">
                <a:latin typeface="Calibri Light" panose="020F0302020204030204" pitchFamily="34" charset="0"/>
                <a:cs typeface="Calibri Light" panose="020F0302020204030204" pitchFamily="34" charset="0"/>
              </a:rPr>
              <a:t>2007 – 2009	Master in Psychology</a:t>
            </a:r>
          </a:p>
          <a:p>
            <a:r>
              <a:rPr lang="en-GB" sz="1800">
                <a:solidFill>
                  <a:srgbClr val="0070C0"/>
                </a:solidFill>
                <a:latin typeface="Calibri Light" panose="020F0302020204030204" pitchFamily="34" charset="0"/>
                <a:cs typeface="Calibri Light" panose="020F0302020204030204" pitchFamily="34" charset="0"/>
              </a:rPr>
              <a:t>2009 – 2010	Master in Statistical Data Analysis</a:t>
            </a:r>
          </a:p>
          <a:p>
            <a:r>
              <a:rPr lang="en-GB" sz="1800">
                <a:latin typeface="Calibri Light" panose="020F0302020204030204" pitchFamily="34" charset="0"/>
                <a:cs typeface="Calibri Light" panose="020F0302020204030204" pitchFamily="34" charset="0"/>
              </a:rPr>
              <a:t>2011 – 2015	Ph.D. in Psychology</a:t>
            </a:r>
          </a:p>
          <a:p>
            <a:r>
              <a:rPr lang="en-GB" sz="1800">
                <a:latin typeface="Calibri Light" panose="020F0302020204030204" pitchFamily="34" charset="0"/>
                <a:cs typeface="Calibri Light" panose="020F0302020204030204" pitchFamily="34" charset="0"/>
              </a:rPr>
              <a:t>2016 – 2019	Postdoc in Psychology</a:t>
            </a:r>
          </a:p>
          <a:p>
            <a:r>
              <a:rPr lang="en-GB" sz="1800">
                <a:solidFill>
                  <a:srgbClr val="0070C0"/>
                </a:solidFill>
                <a:latin typeface="Calibri Light" panose="020F0302020204030204" pitchFamily="34" charset="0"/>
                <a:cs typeface="Calibri Light" panose="020F0302020204030204" pitchFamily="34" charset="0"/>
              </a:rPr>
              <a:t>2019 – …	Statistician</a:t>
            </a:r>
          </a:p>
          <a:p>
            <a:pPr marL="0" indent="0">
              <a:buNone/>
            </a:pPr>
            <a:endParaRPr lang="en-GB" sz="1800">
              <a:latin typeface="Calibri Light" panose="020F0302020204030204" pitchFamily="34" charset="0"/>
              <a:cs typeface="Calibri Light" panose="020F0302020204030204" pitchFamily="34" charset="0"/>
            </a:endParaRPr>
          </a:p>
          <a:p>
            <a:r>
              <a:rPr lang="en-GB" sz="1800">
                <a:latin typeface="Calibri Light" panose="020F0302020204030204" pitchFamily="34" charset="0"/>
                <a:cs typeface="Calibri Light" panose="020F0302020204030204" pitchFamily="34" charset="0"/>
              </a:rPr>
              <a:t>Doctoral dissertation—including two publications—written on the application of machine learning to emotion data.</a:t>
            </a:r>
          </a:p>
          <a:p>
            <a:endParaRPr lang="en-GB" sz="1800">
              <a:latin typeface="Calibri Light" panose="020F0302020204030204" pitchFamily="34" charset="0"/>
              <a:cs typeface="Calibri Light" panose="020F0302020204030204" pitchFamily="34" charset="0"/>
            </a:endParaRPr>
          </a:p>
          <a:p>
            <a:r>
              <a:rPr lang="en-GB" sz="1800">
                <a:latin typeface="Calibri Light" panose="020F0302020204030204" pitchFamily="34" charset="0"/>
                <a:cs typeface="Calibri Light" panose="020F0302020204030204" pitchFamily="34" charset="0"/>
              </a:rPr>
              <a:t>Permanent statistician at CISA since 2011(50%), offering regular consulting services for researchers, and contributor of occasional workshops (machine learning, multilevel regression, statistics tips). Presented twice at the R Lunch series of UNIGE.</a:t>
            </a:r>
            <a:endParaRPr lang="en-US"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Personal background</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16D0782-74C6-43C1-A0D9-07763682212F}"/>
              </a:ext>
            </a:extLst>
          </p:cNvPr>
          <p:cNvPicPr>
            <a:picLocks noChangeAspect="1"/>
          </p:cNvPicPr>
          <p:nvPr/>
        </p:nvPicPr>
        <p:blipFill rotWithShape="1">
          <a:blip r:embed="rId2">
            <a:extLst>
              <a:ext uri="{28A0092B-C50C-407E-A947-70E740481C1C}">
                <a14:useLocalDpi xmlns:a14="http://schemas.microsoft.com/office/drawing/2010/main" val="0"/>
              </a:ext>
            </a:extLst>
          </a:blip>
          <a:srcRect l="-2395" r="8832" b="12201"/>
          <a:stretch/>
        </p:blipFill>
        <p:spPr>
          <a:xfrm>
            <a:off x="9757027" y="263847"/>
            <a:ext cx="2105537" cy="1662831"/>
          </a:xfrm>
          <a:prstGeom prst="rect">
            <a:avLst/>
          </a:prstGeom>
        </p:spPr>
      </p:pic>
      <p:sp>
        <p:nvSpPr>
          <p:cNvPr id="2" name="Rectangle 1">
            <a:extLst>
              <a:ext uri="{FF2B5EF4-FFF2-40B4-BE49-F238E27FC236}">
                <a16:creationId xmlns:a16="http://schemas.microsoft.com/office/drawing/2014/main" id="{9C70F38F-B007-41F0-8A79-F25C7DCC0085}"/>
              </a:ext>
            </a:extLst>
          </p:cNvPr>
          <p:cNvSpPr/>
          <p:nvPr/>
        </p:nvSpPr>
        <p:spPr>
          <a:xfrm>
            <a:off x="1343472" y="6248345"/>
            <a:ext cx="3235373" cy="276999"/>
          </a:xfrm>
          <a:prstGeom prst="rect">
            <a:avLst/>
          </a:prstGeom>
        </p:spPr>
        <p:txBody>
          <a:bodyPr wrap="none">
            <a:spAutoFit/>
          </a:bodyPr>
          <a:lstStyle/>
          <a:p>
            <a:r>
              <a:rPr lang="en-CH" sz="1200">
                <a:hlinkClick r:id="rId3"/>
              </a:rPr>
              <a:t>http://use-r-carlvogt.github.io/prochains-lunchs/</a:t>
            </a:r>
            <a:endParaRPr lang="en-CH" sz="1200"/>
          </a:p>
        </p:txBody>
      </p:sp>
    </p:spTree>
    <p:extLst>
      <p:ext uri="{BB962C8B-B14F-4D97-AF65-F5344CB8AC3E}">
        <p14:creationId xmlns:p14="http://schemas.microsoft.com/office/powerpoint/2010/main" val="225513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9073007"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Assumptions in linear regression – Implicit</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413BA13-23B0-488E-BA18-288AADDFB489}"/>
              </a:ext>
            </a:extLst>
          </p:cNvPr>
          <p:cNvSpPr>
            <a:spLocks noGrp="1"/>
          </p:cNvSpPr>
          <p:nvPr>
            <p:ph idx="1"/>
          </p:nvPr>
        </p:nvSpPr>
        <p:spPr>
          <a:xfrm>
            <a:off x="1343472" y="1600199"/>
            <a:ext cx="9505056" cy="4965503"/>
          </a:xfrm>
        </p:spPr>
        <p:txBody>
          <a:bodyPr>
            <a:normAutofit/>
          </a:bodyPr>
          <a:lstStyle/>
          <a:p>
            <a:pPr marL="285750" indent="-285750"/>
            <a:r>
              <a:rPr lang="en-US" sz="1800" dirty="0">
                <a:latin typeface="Calibri Light" panose="020F0302020204030204" pitchFamily="34" charset="0"/>
                <a:cs typeface="Calibri Light" panose="020F0302020204030204" pitchFamily="34" charset="0"/>
              </a:rPr>
              <a:t>Additional </a:t>
            </a:r>
            <a:r>
              <a:rPr lang="en-US" sz="1800" i="1" dirty="0">
                <a:latin typeface="Calibri Light" panose="020F0302020204030204" pitchFamily="34" charset="0"/>
                <a:cs typeface="Calibri Light" panose="020F0302020204030204" pitchFamily="34" charset="0"/>
              </a:rPr>
              <a:t>explicit</a:t>
            </a:r>
            <a:r>
              <a:rPr lang="en-US" sz="1800" dirty="0">
                <a:latin typeface="Calibri Light" panose="020F0302020204030204" pitchFamily="34" charset="0"/>
                <a:cs typeface="Calibri Light" panose="020F0302020204030204" pitchFamily="34" charset="0"/>
              </a:rPr>
              <a:t> assumptions feature in specialized analyses, e.g.:</a:t>
            </a:r>
          </a:p>
          <a:p>
            <a:pPr marL="285750" indent="-285750"/>
            <a:endParaRPr lang="en-US" sz="1800" dirty="0">
              <a:latin typeface="Calibri Light" panose="020F0302020204030204" pitchFamily="34" charset="0"/>
              <a:cs typeface="Calibri Light" panose="020F0302020204030204" pitchFamily="34" charset="0"/>
            </a:endParaRPr>
          </a:p>
          <a:p>
            <a:pPr marL="685800" lvl="1"/>
            <a:r>
              <a:rPr lang="en-US" sz="1400" dirty="0">
                <a:latin typeface="Calibri Light" panose="020F0302020204030204" pitchFamily="34" charset="0"/>
                <a:cs typeface="Calibri Light" panose="020F0302020204030204" pitchFamily="34" charset="0"/>
              </a:rPr>
              <a:t>Repeated measures ANOVA	</a:t>
            </a:r>
            <a:r>
              <a:rPr lang="en-US" sz="1400">
                <a:latin typeface="Calibri Light" panose="020F0302020204030204" pitchFamily="34" charset="0"/>
                <a:cs typeface="Calibri Light" panose="020F0302020204030204" pitchFamily="34" charset="0"/>
              </a:rPr>
              <a:t>	Sphericity </a:t>
            </a:r>
            <a:r>
              <a:rPr lang="en-US" sz="1400" dirty="0">
                <a:latin typeface="Calibri Light" panose="020F0302020204030204" pitchFamily="34" charset="0"/>
                <a:cs typeface="Calibri Light" panose="020F0302020204030204" pitchFamily="34" charset="0"/>
              </a:rPr>
              <a:t>of the covariance matrix of repeated measures</a:t>
            </a:r>
          </a:p>
          <a:p>
            <a:pPr marL="685800" lvl="1"/>
            <a:r>
              <a:rPr lang="en-US" sz="1400" dirty="0">
                <a:latin typeface="Calibri Light" panose="020F0302020204030204" pitchFamily="34" charset="0"/>
                <a:cs typeface="Calibri Light" panose="020F0302020204030204" pitchFamily="34" charset="0"/>
              </a:rPr>
              <a:t>Time series analysis	</a:t>
            </a:r>
            <a:r>
              <a:rPr lang="en-US" sz="1400">
                <a:latin typeface="Calibri Light" panose="020F0302020204030204" pitchFamily="34" charset="0"/>
                <a:cs typeface="Calibri Light" panose="020F0302020204030204" pitchFamily="34" charset="0"/>
              </a:rPr>
              <a:t>	Stationarity </a:t>
            </a:r>
            <a:r>
              <a:rPr lang="en-US" sz="1400" dirty="0">
                <a:latin typeface="Calibri Light" panose="020F0302020204030204" pitchFamily="34" charset="0"/>
                <a:cs typeface="Calibri Light" panose="020F0302020204030204" pitchFamily="34" charset="0"/>
              </a:rPr>
              <a:t>of mean and/or covariance </a:t>
            </a:r>
            <a:r>
              <a:rPr lang="en-US" sz="1400">
                <a:latin typeface="Calibri Light" panose="020F0302020204030204" pitchFamily="34" charset="0"/>
                <a:cs typeface="Calibri Light" panose="020F0302020204030204" pitchFamily="34" charset="0"/>
              </a:rPr>
              <a:t>over time</a:t>
            </a:r>
          </a:p>
          <a:p>
            <a:pPr marL="685800" lvl="1"/>
            <a:r>
              <a:rPr lang="en-US" sz="1400">
                <a:latin typeface="Calibri Light" panose="020F0302020204030204" pitchFamily="34" charset="0"/>
                <a:cs typeface="Calibri Light" panose="020F0302020204030204" pitchFamily="34" charset="0"/>
              </a:rPr>
              <a:t>Bayesian inference		Distributional assumptions on model parameters</a:t>
            </a:r>
          </a:p>
          <a:p>
            <a:pPr marL="685800" lvl="1"/>
            <a:r>
              <a:rPr lang="en-US" sz="1400">
                <a:latin typeface="Calibri Light" panose="020F0302020204030204" pitchFamily="34" charset="0"/>
                <a:cs typeface="Calibri Light" panose="020F0302020204030204" pitchFamily="34" charset="0"/>
              </a:rPr>
              <a:t>Multiple </a:t>
            </a:r>
            <a:r>
              <a:rPr lang="en-US" sz="1400" dirty="0">
                <a:latin typeface="Calibri Light" panose="020F0302020204030204" pitchFamily="34" charset="0"/>
                <a:cs typeface="Calibri Light" panose="020F0302020204030204" pitchFamily="34" charset="0"/>
              </a:rPr>
              <a:t>imputation	</a:t>
            </a:r>
            <a:r>
              <a:rPr lang="en-US" sz="1400">
                <a:latin typeface="Calibri Light" panose="020F0302020204030204" pitchFamily="34" charset="0"/>
                <a:cs typeface="Calibri Light" panose="020F0302020204030204" pitchFamily="34" charset="0"/>
              </a:rPr>
              <a:t>	Missing </a:t>
            </a:r>
            <a:r>
              <a:rPr lang="en-US" sz="1400" dirty="0">
                <a:latin typeface="Calibri Light" panose="020F0302020204030204" pitchFamily="34" charset="0"/>
                <a:cs typeface="Calibri Light" panose="020F0302020204030204" pitchFamily="34" charset="0"/>
              </a:rPr>
              <a:t>data can be recovered from observed data (MAR)</a:t>
            </a:r>
          </a:p>
          <a:p>
            <a:pPr marL="285750" indent="-285750"/>
            <a:endParaRPr lang="en-US" sz="1800" dirty="0">
              <a:latin typeface="Calibri Light" panose="020F0302020204030204" pitchFamily="34" charset="0"/>
              <a:cs typeface="Calibri Light" panose="020F0302020204030204" pitchFamily="34" charset="0"/>
            </a:endParaRPr>
          </a:p>
          <a:p>
            <a:pPr marL="285750" indent="-285750"/>
            <a:r>
              <a:rPr lang="en-US" sz="1800" dirty="0">
                <a:latin typeface="Calibri Light" panose="020F0302020204030204" pitchFamily="34" charset="0"/>
                <a:cs typeface="Calibri Light" panose="020F0302020204030204" pitchFamily="34" charset="0"/>
              </a:rPr>
              <a:t>Many of these methods also share important </a:t>
            </a:r>
            <a:r>
              <a:rPr lang="en-US" sz="1800" i="1" dirty="0">
                <a:latin typeface="Calibri Light" panose="020F0302020204030204" pitchFamily="34" charset="0"/>
                <a:cs typeface="Calibri Light" panose="020F0302020204030204" pitchFamily="34" charset="0"/>
              </a:rPr>
              <a:t>implicit </a:t>
            </a:r>
            <a:r>
              <a:rPr lang="en-US" sz="1800" dirty="0">
                <a:latin typeface="Calibri Light" panose="020F0302020204030204" pitchFamily="34" charset="0"/>
                <a:cs typeface="Calibri Light" panose="020F0302020204030204" pitchFamily="34" charset="0"/>
              </a:rPr>
              <a:t>assumptions:</a:t>
            </a:r>
          </a:p>
          <a:p>
            <a:pPr marL="285750" indent="-285750"/>
            <a:endParaRPr lang="en-US" sz="1800" dirty="0">
              <a:latin typeface="Calibri Light" panose="020F0302020204030204" pitchFamily="34" charset="0"/>
              <a:cs typeface="Calibri Light" panose="020F0302020204030204" pitchFamily="34" charset="0"/>
            </a:endParaRPr>
          </a:p>
          <a:p>
            <a:pPr marL="685800" lvl="1"/>
            <a:r>
              <a:rPr lang="en-US" sz="1400" dirty="0">
                <a:solidFill>
                  <a:srgbClr val="0070C0"/>
                </a:solidFill>
                <a:latin typeface="Calibri Light" panose="020F0302020204030204" pitchFamily="34" charset="0"/>
                <a:cs typeface="Calibri Light" panose="020F0302020204030204" pitchFamily="34" charset="0"/>
              </a:rPr>
              <a:t>Specification</a:t>
            </a:r>
            <a:r>
              <a:rPr lang="en-US" sz="1400" dirty="0">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Model </a:t>
            </a:r>
            <a:r>
              <a:rPr lang="en-US" sz="1400" dirty="0">
                <a:latin typeface="Calibri Light" panose="020F0302020204030204" pitchFamily="34" charset="0"/>
                <a:cs typeface="Calibri Light" panose="020F0302020204030204" pitchFamily="34" charset="0"/>
              </a:rPr>
              <a:t>is correctly specified. No important predictors omitted.</a:t>
            </a:r>
          </a:p>
          <a:p>
            <a:pPr marL="685800" lvl="1"/>
            <a:r>
              <a:rPr lang="en-US" sz="1400" dirty="0">
                <a:solidFill>
                  <a:srgbClr val="0070C0"/>
                </a:solidFill>
                <a:latin typeface="Calibri Light" panose="020F0302020204030204" pitchFamily="34" charset="0"/>
                <a:cs typeface="Calibri Light" panose="020F0302020204030204" pitchFamily="34" charset="0"/>
              </a:rPr>
              <a:t>Outliers</a:t>
            </a:r>
            <a:r>
              <a:rPr lang="en-US" sz="1400" dirty="0">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No </a:t>
            </a:r>
            <a:r>
              <a:rPr lang="en-US" sz="1400" dirty="0">
                <a:latin typeface="Calibri Light" panose="020F0302020204030204" pitchFamily="34" charset="0"/>
                <a:cs typeface="Calibri Light" panose="020F0302020204030204" pitchFamily="34" charset="0"/>
              </a:rPr>
              <a:t>outliers/influential cases</a:t>
            </a:r>
          </a:p>
          <a:p>
            <a:pPr marL="685800" lvl="1"/>
            <a:r>
              <a:rPr lang="en-US" sz="1400" dirty="0">
                <a:solidFill>
                  <a:srgbClr val="0070C0"/>
                </a:solidFill>
                <a:latin typeface="Calibri Light" panose="020F0302020204030204" pitchFamily="34" charset="0"/>
                <a:cs typeface="Calibri Light" panose="020F0302020204030204" pitchFamily="34" charset="0"/>
              </a:rPr>
              <a:t>Multicollinearity</a:t>
            </a:r>
            <a:r>
              <a:rPr lang="en-US" sz="1400" dirty="0">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No </a:t>
            </a:r>
            <a:r>
              <a:rPr lang="en-US" sz="1400" dirty="0">
                <a:latin typeface="Calibri Light" panose="020F0302020204030204" pitchFamily="34" charset="0"/>
                <a:cs typeface="Calibri Light" panose="020F0302020204030204" pitchFamily="34" charset="0"/>
              </a:rPr>
              <a:t>multicollinearity between predictors</a:t>
            </a:r>
          </a:p>
          <a:p>
            <a:pPr marL="685800" lvl="1"/>
            <a:r>
              <a:rPr lang="en-US" sz="1400" dirty="0">
                <a:solidFill>
                  <a:srgbClr val="0070C0"/>
                </a:solidFill>
                <a:latin typeface="Calibri Light" panose="020F0302020204030204" pitchFamily="34" charset="0"/>
                <a:cs typeface="Calibri Light" panose="020F0302020204030204" pitchFamily="34" charset="0"/>
              </a:rPr>
              <a:t>Linearity</a:t>
            </a:r>
            <a:r>
              <a:rPr lang="en-US" sz="1400" dirty="0">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Linear </a:t>
            </a:r>
            <a:r>
              <a:rPr lang="en-US" sz="1400" dirty="0">
                <a:latin typeface="Calibri Light" panose="020F0302020204030204" pitchFamily="34" charset="0"/>
                <a:cs typeface="Calibri Light" panose="020F0302020204030204" pitchFamily="34" charset="0"/>
              </a:rPr>
              <a:t>relationships between predictors and response</a:t>
            </a:r>
          </a:p>
          <a:p>
            <a:pPr marL="685800" lvl="1"/>
            <a:r>
              <a:rPr lang="en-US" sz="1400" dirty="0">
                <a:solidFill>
                  <a:srgbClr val="0070C0"/>
                </a:solidFill>
                <a:latin typeface="Calibri Light" panose="020F0302020204030204" pitchFamily="34" charset="0"/>
                <a:cs typeface="Calibri Light" panose="020F0302020204030204" pitchFamily="34" charset="0"/>
              </a:rPr>
              <a:t>Missingness</a:t>
            </a:r>
            <a:r>
              <a:rPr lang="en-US" sz="1400" dirty="0">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No </a:t>
            </a:r>
            <a:r>
              <a:rPr lang="en-US" sz="1400" dirty="0">
                <a:latin typeface="Calibri Light" panose="020F0302020204030204" pitchFamily="34" charset="0"/>
                <a:cs typeface="Calibri Light" panose="020F0302020204030204" pitchFamily="34" charset="0"/>
              </a:rPr>
              <a:t>missing data, or data are missing completely at random (MCAR)</a:t>
            </a:r>
          </a:p>
          <a:p>
            <a:pPr marL="685800" lvl="1"/>
            <a:r>
              <a:rPr lang="en-US" sz="1400" dirty="0">
                <a:solidFill>
                  <a:srgbClr val="0070C0"/>
                </a:solidFill>
                <a:latin typeface="Calibri Light" panose="020F0302020204030204" pitchFamily="34" charset="0"/>
                <a:cs typeface="Calibri Light" panose="020F0302020204030204" pitchFamily="34" charset="0"/>
              </a:rPr>
              <a:t>Sample size</a:t>
            </a:r>
            <a:r>
              <a:rPr lang="en-US" sz="1400" dirty="0">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Sufficient </a:t>
            </a:r>
            <a:r>
              <a:rPr lang="en-US" sz="1400" dirty="0">
                <a:latin typeface="Calibri Light" panose="020F0302020204030204" pitchFamily="34" charset="0"/>
                <a:cs typeface="Calibri Light" panose="020F0302020204030204" pitchFamily="34" charset="0"/>
              </a:rPr>
              <a:t>sample size for reliable estimation and inference</a:t>
            </a:r>
          </a:p>
          <a:p>
            <a:pPr marL="0" indent="0">
              <a:buNone/>
            </a:pPr>
            <a:endParaRPr lang="en-US" sz="1800" dirty="0">
              <a:latin typeface="Calibri Light" panose="020F0302020204030204" pitchFamily="34" charset="0"/>
              <a:cs typeface="Calibri Light" panose="020F0302020204030204" pitchFamily="34" charset="0"/>
            </a:endParaRPr>
          </a:p>
          <a:p>
            <a:pPr marL="285750" indent="-285750"/>
            <a:r>
              <a:rPr lang="en-US" sz="1800">
                <a:latin typeface="Calibri Light" panose="020F0302020204030204" pitchFamily="34" charset="0"/>
                <a:cs typeface="Calibri Light" panose="020F0302020204030204" pitchFamily="34" charset="0"/>
              </a:rPr>
              <a:t>Violations of some implicit assumptions may be more harmful than of some explicit </a:t>
            </a:r>
            <a:r>
              <a:rPr lang="en-US" sz="1800" dirty="0">
                <a:latin typeface="Calibri Light" panose="020F0302020204030204" pitchFamily="34" charset="0"/>
                <a:cs typeface="Calibri Light" panose="020F0302020204030204" pitchFamily="34" charset="0"/>
              </a:rPr>
              <a:t>assumptions…</a:t>
            </a:r>
            <a:endParaRPr lang="en-GB" sz="1800" dirty="0">
              <a:latin typeface="Calibri Light" panose="020F0302020204030204" pitchFamily="34" charset="0"/>
              <a:cs typeface="Calibri Light" panose="020F0302020204030204" pitchFamily="34" charset="0"/>
            </a:endParaRPr>
          </a:p>
          <a:p>
            <a:pPr marL="0" indent="0">
              <a:buNone/>
            </a:pPr>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0059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8352927"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Assumptions, </a:t>
            </a:r>
            <a:r>
              <a:rPr lang="fr-CH" sz="3200" dirty="0" err="1">
                <a:solidFill>
                  <a:schemeClr val="tx2">
                    <a:lumMod val="75000"/>
                  </a:schemeClr>
                </a:solidFill>
                <a:latin typeface="Tw Cen MT" panose="020B0602020104020603" pitchFamily="34" charset="0"/>
              </a:rPr>
              <a:t>ranked</a:t>
            </a:r>
            <a:r>
              <a:rPr lang="fr-CH" sz="3200" dirty="0">
                <a:solidFill>
                  <a:schemeClr val="tx2">
                    <a:lumMod val="75000"/>
                  </a:schemeClr>
                </a:solidFill>
                <a:latin typeface="Tw Cen MT" panose="020B0602020104020603" pitchFamily="34" charset="0"/>
              </a:rPr>
              <a:t> by impact</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26940-4D6A-48DD-AE04-3E2979549454}"/>
              </a:ext>
            </a:extLst>
          </p:cNvPr>
          <p:cNvGraphicFramePr>
            <a:graphicFrameLocks noGrp="1"/>
          </p:cNvGraphicFramePr>
          <p:nvPr>
            <p:extLst>
              <p:ext uri="{D42A27DB-BD31-4B8C-83A1-F6EECF244321}">
                <p14:modId xmlns:p14="http://schemas.microsoft.com/office/powerpoint/2010/main" val="2375079045"/>
              </p:ext>
            </p:extLst>
          </p:nvPr>
        </p:nvGraphicFramePr>
        <p:xfrm>
          <a:off x="587387" y="1372416"/>
          <a:ext cx="11017225" cy="4919017"/>
        </p:xfrm>
        <a:graphic>
          <a:graphicData uri="http://schemas.openxmlformats.org/drawingml/2006/table">
            <a:tbl>
              <a:tblPr firstRow="1" bandRow="1">
                <a:tableStyleId>{2D5ABB26-0587-4C30-8999-92F81FD0307C}</a:tableStyleId>
              </a:tblPr>
              <a:tblGrid>
                <a:gridCol w="576064">
                  <a:extLst>
                    <a:ext uri="{9D8B030D-6E8A-4147-A177-3AD203B41FA5}">
                      <a16:colId xmlns:a16="http://schemas.microsoft.com/office/drawing/2014/main" val="4264718404"/>
                    </a:ext>
                  </a:extLst>
                </a:gridCol>
                <a:gridCol w="1872208">
                  <a:extLst>
                    <a:ext uri="{9D8B030D-6E8A-4147-A177-3AD203B41FA5}">
                      <a16:colId xmlns:a16="http://schemas.microsoft.com/office/drawing/2014/main" val="20001"/>
                    </a:ext>
                  </a:extLst>
                </a:gridCol>
                <a:gridCol w="2844317">
                  <a:extLst>
                    <a:ext uri="{9D8B030D-6E8A-4147-A177-3AD203B41FA5}">
                      <a16:colId xmlns:a16="http://schemas.microsoft.com/office/drawing/2014/main" val="2029692907"/>
                    </a:ext>
                  </a:extLst>
                </a:gridCol>
                <a:gridCol w="4428491">
                  <a:extLst>
                    <a:ext uri="{9D8B030D-6E8A-4147-A177-3AD203B41FA5}">
                      <a16:colId xmlns:a16="http://schemas.microsoft.com/office/drawing/2014/main" val="1032041252"/>
                    </a:ext>
                  </a:extLst>
                </a:gridCol>
                <a:gridCol w="1296145">
                  <a:extLst>
                    <a:ext uri="{9D8B030D-6E8A-4147-A177-3AD203B41FA5}">
                      <a16:colId xmlns:a16="http://schemas.microsoft.com/office/drawing/2014/main" val="3068584735"/>
                    </a:ext>
                  </a:extLst>
                </a:gridCol>
              </a:tblGrid>
              <a:tr h="566898">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Type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Assumption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Impact of violation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Solutions</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Non-parametric solution?</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8999385"/>
                  </a:ext>
                </a:extLst>
              </a:tr>
              <a:tr h="464366">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I</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Multicollinearity</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Severely </a:t>
                      </a:r>
                      <a:r>
                        <a:rPr lang="en-GB" sz="1200">
                          <a:latin typeface="Calibri Light" panose="020F0302020204030204" pitchFamily="34" charset="0"/>
                          <a:cs typeface="Calibri Light" panose="020F0302020204030204" pitchFamily="34" charset="0"/>
                        </a:rPr>
                        <a:t>inflated SEs</a:t>
                      </a:r>
                      <a:r>
                        <a:rPr lang="en-GB" sz="1200" dirty="0">
                          <a:latin typeface="Calibri Light" panose="020F0302020204030204" pitchFamily="34" charset="0"/>
                          <a:cs typeface="Calibri Light" panose="020F0302020204030204" pitchFamily="34" charset="0"/>
                        </a:rPr>
                        <a:t>, unstable parameter estimates</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Variable removal, factor analysis, ridge regression</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4366">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E</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(Co)variance</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Under- or over-estimated SEs</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Weighted least squares, random effects, variance models, Greenhouse-Geisser correction</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C00000"/>
                          </a:solidFill>
                          <a:effectLst/>
                          <a:uLnTx/>
                          <a:uFillTx/>
                          <a:latin typeface="Calibri Light" panose="020F0302020204030204" pitchFamily="34" charset="0"/>
                          <a:ea typeface="+mn-ea"/>
                          <a:cs typeface="Calibri Light" panose="020F03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23903019"/>
                  </a:ext>
                </a:extLst>
              </a:tr>
              <a:tr h="464366">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E</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Independence</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Underestimated SEs</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Autoregressive modelling, weighted least squares, repeated measures models</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C00000"/>
                          </a:solidFill>
                          <a:effectLst/>
                          <a:uLnTx/>
                          <a:uFillTx/>
                          <a:latin typeface="Calibri Light" panose="020F0302020204030204" pitchFamily="34" charset="0"/>
                          <a:ea typeface="+mn-ea"/>
                          <a:cs typeface="Calibri Light" panose="020F03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7560">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I</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Specification</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Weak predictive strength. Causal deficiencies</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GB" sz="1200">
                        <a:latin typeface="Calibri Light" panose="020F0302020204030204" pitchFamily="34" charset="0"/>
                        <a:cs typeface="Calibri Light" panose="020F030202020403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0203">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I</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Outliers/influential cases</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Biased means and SEs. Other assumption violations.</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Data transformations, robust regression, quantile regression, data deletion, rank tests</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GB" sz="2400" b="0" dirty="0">
                          <a:solidFill>
                            <a:srgbClr val="69A131"/>
                          </a:solidFill>
                          <a:latin typeface="Times New Roman" panose="02020603050405020304" pitchFamily="18" charset="0"/>
                          <a:cs typeface="Times New Roman" panose="02020603050405020304" pitchFamily="18" charset="0"/>
                          <a:sym typeface="Wingdings 2"/>
                        </a:rPr>
                        <a:t></a:t>
                      </a:r>
                      <a:endParaRPr lang="en-GB" sz="2400" b="0" dirty="0">
                        <a:solidFill>
                          <a:srgbClr val="69A131"/>
                        </a:solidFill>
                        <a:latin typeface="Times New Roman" panose="02020603050405020304" pitchFamily="18" charset="0"/>
                        <a:cs typeface="Times New Roman" panose="02020603050405020304" pitchFamily="18" charset="0"/>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0203">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I</a:t>
                      </a: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Linearity</a:t>
                      </a: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Biased means and SEs. Other assumption violations.</a:t>
                      </a: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Data transformations, nonlinear modelling, machine learning, rank tests</a:t>
                      </a: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69A131"/>
                          </a:solidFill>
                          <a:latin typeface="Times New Roman" panose="02020603050405020304" pitchFamily="18" charset="0"/>
                          <a:cs typeface="Times New Roman" panose="02020603050405020304" pitchFamily="18" charset="0"/>
                          <a:sym typeface="Wingdings 2"/>
                        </a:rPr>
                        <a:t></a:t>
                      </a:r>
                      <a:endParaRPr lang="en-GB" sz="2400" b="0" dirty="0">
                        <a:solidFill>
                          <a:srgbClr val="69A131"/>
                        </a:solidFill>
                        <a:latin typeface="Times New Roman" panose="02020603050405020304" pitchFamily="18" charset="0"/>
                        <a:cs typeface="Times New Roman" panose="02020603050405020304" pitchFamily="18" charset="0"/>
                      </a:endParaRP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4366">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I</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Missingness</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Biased means and SEs</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Missing data imputation, complete case analysis</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sym typeface="Wingdings 2" panose="05020102010507070707" pitchFamily="18" charset="2"/>
                        </a:rPr>
                        <a:t></a:t>
                      </a:r>
                      <a:endParaRPr kumimoji="0" lang="en-GB" sz="2400" b="0" i="0" u="none" strike="noStrike" kern="1200" cap="none" spc="0" normalizeH="0" baseline="0" noProof="0" dirty="0">
                        <a:ln>
                          <a:noFill/>
                        </a:ln>
                        <a:solidFill>
                          <a:srgbClr val="C00000"/>
                        </a:solidFill>
                        <a:effectLst/>
                        <a:uLnTx/>
                        <a:uFillTx/>
                        <a:latin typeface="Calibri Light" panose="020F0302020204030204" pitchFamily="34" charset="0"/>
                        <a:ea typeface="+mn-ea"/>
                        <a:cs typeface="Calibri Light" panose="020F0302020204030204" pitchFamily="34" charset="0"/>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4366">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I</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Sample size</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Unreliable means</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Exact tests, permutation tests</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69A131"/>
                          </a:solidFill>
                          <a:latin typeface="Times New Roman" panose="02020603050405020304" pitchFamily="18" charset="0"/>
                          <a:cs typeface="Times New Roman" panose="02020603050405020304" pitchFamily="18" charset="0"/>
                          <a:sym typeface="Wingdings 2"/>
                        </a:rPr>
                        <a:t></a:t>
                      </a:r>
                      <a:endParaRPr lang="en-GB" sz="2400" b="0" dirty="0">
                        <a:solidFill>
                          <a:srgbClr val="69A131"/>
                        </a:solidFill>
                        <a:latin typeface="Times New Roman" panose="02020603050405020304" pitchFamily="18" charset="0"/>
                        <a:cs typeface="Times New Roman" panose="02020603050405020304" pitchFamily="18" charset="0"/>
                      </a:endParaRP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4366">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E</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400">
                          <a:latin typeface="Calibri Light" panose="020F0302020204030204" pitchFamily="34" charset="0"/>
                          <a:cs typeface="Calibri Light" panose="020F0302020204030204" pitchFamily="34" charset="0"/>
                        </a:rPr>
                        <a:t>Normality</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Biased SEs</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Data transformations, rank tests, permutation tests, bootstrap tests</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69A131"/>
                          </a:solidFill>
                          <a:latin typeface="Times New Roman" panose="02020603050405020304" pitchFamily="18" charset="0"/>
                          <a:cs typeface="Times New Roman" panose="02020603050405020304" pitchFamily="18" charset="0"/>
                          <a:sym typeface="Wingdings 2"/>
                        </a:rPr>
                        <a:t></a:t>
                      </a:r>
                      <a:endParaRPr lang="en-GB" sz="2400" b="0" dirty="0">
                        <a:solidFill>
                          <a:srgbClr val="69A131"/>
                        </a:solidFill>
                        <a:latin typeface="Times New Roman" panose="02020603050405020304" pitchFamily="18" charset="0"/>
                        <a:cs typeface="Times New Roman" panose="02020603050405020304" pitchFamily="18" charset="0"/>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350801"/>
                  </a:ext>
                </a:extLst>
              </a:tr>
            </a:tbl>
          </a:graphicData>
        </a:graphic>
      </p:graphicFrame>
      <p:sp>
        <p:nvSpPr>
          <p:cNvPr id="2" name="TextBox 1">
            <a:extLst>
              <a:ext uri="{FF2B5EF4-FFF2-40B4-BE49-F238E27FC236}">
                <a16:creationId xmlns:a16="http://schemas.microsoft.com/office/drawing/2014/main" id="{650BB9B3-CF32-4A5A-AE42-83846EDA6A1F}"/>
              </a:ext>
            </a:extLst>
          </p:cNvPr>
          <p:cNvSpPr txBox="1"/>
          <p:nvPr/>
        </p:nvSpPr>
        <p:spPr>
          <a:xfrm>
            <a:off x="8782493" y="6400604"/>
            <a:ext cx="2822119" cy="276999"/>
          </a:xfrm>
          <a:prstGeom prst="rect">
            <a:avLst/>
          </a:prstGeom>
          <a:noFill/>
        </p:spPr>
        <p:txBody>
          <a:bodyPr wrap="none" rtlCol="0">
            <a:spAutoFit/>
          </a:bodyPr>
          <a:lstStyle/>
          <a:p>
            <a:r>
              <a:rPr lang="en-US" sz="1200">
                <a:latin typeface="Calibri Light" panose="020F0302020204030204" pitchFamily="34" charset="0"/>
                <a:cs typeface="Calibri Light" panose="020F0302020204030204" pitchFamily="34" charset="0"/>
              </a:rPr>
              <a:t>E = Explicit, I = Implicit, SE = Standard error</a:t>
            </a:r>
            <a:endParaRPr lang="en-CH" sz="12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89533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8352927"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In </a:t>
            </a:r>
            <a:r>
              <a:rPr lang="fr-CH" sz="3200" dirty="0" err="1">
                <a:solidFill>
                  <a:schemeClr val="tx2">
                    <a:lumMod val="75000"/>
                  </a:schemeClr>
                </a:solidFill>
                <a:latin typeface="Tw Cen MT" panose="020B0602020104020603" pitchFamily="34" charset="0"/>
              </a:rPr>
              <a:t>which</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order</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should</a:t>
            </a:r>
            <a:r>
              <a:rPr lang="fr-CH" sz="3200" dirty="0">
                <a:solidFill>
                  <a:schemeClr val="tx2">
                    <a:lumMod val="75000"/>
                  </a:schemeClr>
                </a:solidFill>
                <a:latin typeface="Tw Cen MT" panose="020B0602020104020603" pitchFamily="34" charset="0"/>
              </a:rPr>
              <a:t> I check?</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50E6AA4-79DC-41DB-8A6B-CA64761E7AAA}"/>
              </a:ext>
            </a:extLst>
          </p:cNvPr>
          <p:cNvSpPr>
            <a:spLocks noGrp="1"/>
          </p:cNvSpPr>
          <p:nvPr>
            <p:ph idx="1"/>
          </p:nvPr>
        </p:nvSpPr>
        <p:spPr>
          <a:xfrm>
            <a:off x="1343472" y="1600199"/>
            <a:ext cx="9505056" cy="4965503"/>
          </a:xfrm>
        </p:spPr>
        <p:txBody>
          <a:bodyPr>
            <a:normAutofit/>
          </a:bodyPr>
          <a:lstStyle/>
          <a:p>
            <a:pPr marL="285750" indent="-285750"/>
            <a:r>
              <a:rPr lang="en-US" sz="1800">
                <a:latin typeface="Calibri Light" panose="020F0302020204030204" pitchFamily="34" charset="0"/>
                <a:cs typeface="Calibri Light" panose="020F0302020204030204" pitchFamily="34" charset="0"/>
              </a:rPr>
              <a:t>Often multiple violations of assumptions will co-occur for the same model. </a:t>
            </a:r>
            <a:r>
              <a:rPr lang="en-US" sz="1800" dirty="0">
                <a:latin typeface="Calibri Light" panose="020F0302020204030204" pitchFamily="34" charset="0"/>
                <a:cs typeface="Calibri Light" panose="020F0302020204030204" pitchFamily="34" charset="0"/>
              </a:rPr>
              <a:t>This is </a:t>
            </a:r>
            <a:r>
              <a:rPr lang="en-US" sz="1800">
                <a:latin typeface="Calibri Light" panose="020F0302020204030204" pitchFamily="34" charset="0"/>
                <a:cs typeface="Calibri Light" panose="020F0302020204030204" pitchFamily="34" charset="0"/>
              </a:rPr>
              <a:t>particularly true when outliers and/or non-linearity are present, since these problems tend to distort homoscedasticity and normality, even when there is not really an issue. </a:t>
            </a:r>
            <a:endParaRPr lang="en-US" sz="1800" dirty="0">
              <a:latin typeface="Calibri Light" panose="020F0302020204030204" pitchFamily="34" charset="0"/>
              <a:cs typeface="Calibri Light" panose="020F0302020204030204" pitchFamily="34" charset="0"/>
            </a:endParaRPr>
          </a:p>
          <a:p>
            <a:pPr marL="285750" indent="-285750"/>
            <a:endParaRPr lang="en-US" sz="1800" dirty="0">
              <a:latin typeface="Calibri Light" panose="020F0302020204030204" pitchFamily="34" charset="0"/>
              <a:cs typeface="Calibri Light" panose="020F0302020204030204" pitchFamily="34" charset="0"/>
            </a:endParaRPr>
          </a:p>
          <a:p>
            <a:pPr marL="285750" indent="-285750"/>
            <a:r>
              <a:rPr lang="en-US" sz="1800" dirty="0">
                <a:latin typeface="Calibri Light" panose="020F0302020204030204" pitchFamily="34" charset="0"/>
                <a:cs typeface="Calibri Light" panose="020F0302020204030204" pitchFamily="34" charset="0"/>
              </a:rPr>
              <a:t>As a rough guideline, the following order of </a:t>
            </a:r>
            <a:r>
              <a:rPr lang="en-US" sz="1800">
                <a:latin typeface="Calibri Light" panose="020F0302020204030204" pitchFamily="34" charset="0"/>
                <a:cs typeface="Calibri Light" panose="020F0302020204030204" pitchFamily="34" charset="0"/>
              </a:rPr>
              <a:t>checking and solving assumptions </a:t>
            </a:r>
            <a:r>
              <a:rPr lang="en-US" sz="1800" dirty="0">
                <a:latin typeface="Calibri Light" panose="020F0302020204030204" pitchFamily="34" charset="0"/>
                <a:cs typeface="Calibri Light" panose="020F0302020204030204" pitchFamily="34" charset="0"/>
              </a:rPr>
              <a:t>probably makes </a:t>
            </a:r>
            <a:r>
              <a:rPr lang="en-US" sz="1800">
                <a:latin typeface="Calibri Light" panose="020F0302020204030204" pitchFamily="34" charset="0"/>
                <a:cs typeface="Calibri Light" panose="020F0302020204030204" pitchFamily="34" charset="0"/>
              </a:rPr>
              <a:t>sense:</a:t>
            </a:r>
          </a:p>
          <a:p>
            <a:pPr marL="285750" indent="-285750"/>
            <a:endParaRPr lang="en-US" sz="1800">
              <a:latin typeface="Calibri Light" panose="020F0302020204030204" pitchFamily="34" charset="0"/>
              <a:cs typeface="Calibri Light" panose="020F0302020204030204" pitchFamily="34" charset="0"/>
            </a:endParaRPr>
          </a:p>
          <a:p>
            <a:pPr lvl="1" indent="-342900">
              <a:buFont typeface="+mj-lt"/>
              <a:buAutoNum type="arabicPeriod"/>
            </a:pPr>
            <a:r>
              <a:rPr lang="en-US" sz="1800">
                <a:latin typeface="Calibri Light" panose="020F0302020204030204" pitchFamily="34" charset="0"/>
                <a:cs typeface="Calibri Light" panose="020F0302020204030204" pitchFamily="34" charset="0"/>
              </a:rPr>
              <a:t>Multicollinearity</a:t>
            </a:r>
          </a:p>
          <a:p>
            <a:pPr lvl="1" indent="-342900">
              <a:buFont typeface="+mj-lt"/>
              <a:buAutoNum type="arabicPeriod"/>
            </a:pPr>
            <a:r>
              <a:rPr lang="en-US" sz="1800">
                <a:latin typeface="Calibri Light" panose="020F0302020204030204" pitchFamily="34" charset="0"/>
                <a:cs typeface="Calibri Light" panose="020F0302020204030204" pitchFamily="34" charset="0"/>
              </a:rPr>
              <a:t>Outliers and influential cases</a:t>
            </a:r>
          </a:p>
          <a:p>
            <a:pPr lvl="1" indent="-342900">
              <a:buFont typeface="+mj-lt"/>
              <a:buAutoNum type="arabicPeriod"/>
            </a:pPr>
            <a:r>
              <a:rPr lang="en-US" sz="1800">
                <a:latin typeface="Calibri Light" panose="020F0302020204030204" pitchFamily="34" charset="0"/>
                <a:cs typeface="Calibri Light" panose="020F0302020204030204" pitchFamily="34" charset="0"/>
              </a:rPr>
              <a:t>Linearity</a:t>
            </a:r>
          </a:p>
          <a:p>
            <a:pPr lvl="1" indent="-342900">
              <a:buFont typeface="+mj-lt"/>
              <a:buAutoNum type="arabicPeriod"/>
            </a:pPr>
            <a:r>
              <a:rPr lang="en-US" sz="1800">
                <a:latin typeface="Calibri Light" panose="020F0302020204030204" pitchFamily="34" charset="0"/>
                <a:cs typeface="Calibri Light" panose="020F0302020204030204" pitchFamily="34" charset="0"/>
              </a:rPr>
              <a:t>Variance</a:t>
            </a:r>
          </a:p>
          <a:p>
            <a:pPr lvl="1" indent="-342900">
              <a:buFont typeface="+mj-lt"/>
              <a:buAutoNum type="arabicPeriod"/>
            </a:pPr>
            <a:r>
              <a:rPr lang="en-US" sz="1800">
                <a:latin typeface="Calibri Light" panose="020F0302020204030204" pitchFamily="34" charset="0"/>
                <a:cs typeface="Calibri Light" panose="020F0302020204030204" pitchFamily="34" charset="0"/>
              </a:rPr>
              <a:t>Independence</a:t>
            </a:r>
          </a:p>
          <a:p>
            <a:pPr lvl="1" indent="-342900">
              <a:buFont typeface="+mj-lt"/>
              <a:buAutoNum type="arabicPeriod"/>
            </a:pPr>
            <a:r>
              <a:rPr lang="en-US" sz="1800">
                <a:latin typeface="Calibri Light" panose="020F0302020204030204" pitchFamily="34" charset="0"/>
                <a:cs typeface="Calibri Light" panose="020F0302020204030204" pitchFamily="34" charset="0"/>
              </a:rPr>
              <a:t>Normality</a:t>
            </a:r>
            <a:endParaRPr lang="en-US" sz="1800" dirty="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pPr marL="1543050" lvl="3"/>
            <a:endParaRPr lang="en-US" sz="1800" dirty="0">
              <a:latin typeface="Calibri Light" panose="020F0302020204030204" pitchFamily="34" charset="0"/>
              <a:cs typeface="Calibri Light" panose="020F0302020204030204" pitchFamily="34" charset="0"/>
            </a:endParaRPr>
          </a:p>
          <a:p>
            <a:pPr marL="685800" lvl="1">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lvl="2" indent="-285750"/>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5" name="Right Brace 4">
            <a:extLst>
              <a:ext uri="{FF2B5EF4-FFF2-40B4-BE49-F238E27FC236}">
                <a16:creationId xmlns:a16="http://schemas.microsoft.com/office/drawing/2014/main" id="{D4D2B72E-6B9E-44FB-9138-E658E49AB423}"/>
              </a:ext>
            </a:extLst>
          </p:cNvPr>
          <p:cNvSpPr/>
          <p:nvPr/>
        </p:nvSpPr>
        <p:spPr>
          <a:xfrm>
            <a:off x="5631320" y="3885060"/>
            <a:ext cx="216024" cy="864096"/>
          </a:xfrm>
          <a:prstGeom prst="rightBrace">
            <a:avLst>
              <a:gd name="adj1" fmla="val 8000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latin typeface="Calibri Light" panose="020F0302020204030204" pitchFamily="34" charset="0"/>
              <a:cs typeface="Calibri Light" panose="020F0302020204030204" pitchFamily="34" charset="0"/>
            </a:endParaRPr>
          </a:p>
        </p:txBody>
      </p:sp>
      <p:sp>
        <p:nvSpPr>
          <p:cNvPr id="11" name="Right Brace 10">
            <a:extLst>
              <a:ext uri="{FF2B5EF4-FFF2-40B4-BE49-F238E27FC236}">
                <a16:creationId xmlns:a16="http://schemas.microsoft.com/office/drawing/2014/main" id="{D46D03A0-7DBF-4984-88A5-79C9E9D433E8}"/>
              </a:ext>
            </a:extLst>
          </p:cNvPr>
          <p:cNvSpPr/>
          <p:nvPr/>
        </p:nvSpPr>
        <p:spPr>
          <a:xfrm>
            <a:off x="5631320" y="4842867"/>
            <a:ext cx="216024" cy="864096"/>
          </a:xfrm>
          <a:prstGeom prst="rightBrace">
            <a:avLst>
              <a:gd name="adj1" fmla="val 80000"/>
              <a:gd name="adj2"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BC15D9A0-D99B-4966-BFCE-B688775D46F8}"/>
              </a:ext>
            </a:extLst>
          </p:cNvPr>
          <p:cNvSpPr txBox="1"/>
          <p:nvPr/>
        </p:nvSpPr>
        <p:spPr>
          <a:xfrm>
            <a:off x="6006546" y="4092985"/>
            <a:ext cx="2633926" cy="369332"/>
          </a:xfrm>
          <a:prstGeom prst="rect">
            <a:avLst/>
          </a:prstGeom>
          <a:noFill/>
        </p:spPr>
        <p:txBody>
          <a:bodyPr wrap="none" rtlCol="0">
            <a:spAutoFit/>
          </a:bodyPr>
          <a:lstStyle/>
          <a:p>
            <a:r>
              <a:rPr lang="en-US">
                <a:solidFill>
                  <a:srgbClr val="0070C0"/>
                </a:solidFill>
                <a:latin typeface="Calibri Light" panose="020F0302020204030204" pitchFamily="34" charset="0"/>
                <a:cs typeface="Calibri Light" panose="020F0302020204030204" pitchFamily="34" charset="0"/>
              </a:rPr>
              <a:t>Data and model adequacy</a:t>
            </a:r>
            <a:endParaRPr lang="en-CH">
              <a:solidFill>
                <a:srgbClr val="0070C0"/>
              </a:solidFill>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27357A90-38CF-489A-9C8B-985458FB7A50}"/>
              </a:ext>
            </a:extLst>
          </p:cNvPr>
          <p:cNvSpPr txBox="1"/>
          <p:nvPr/>
        </p:nvSpPr>
        <p:spPr>
          <a:xfrm>
            <a:off x="6006546" y="5090249"/>
            <a:ext cx="2666114" cy="369332"/>
          </a:xfrm>
          <a:prstGeom prst="rect">
            <a:avLst/>
          </a:prstGeom>
          <a:noFill/>
        </p:spPr>
        <p:txBody>
          <a:bodyPr wrap="none" rtlCol="0">
            <a:spAutoFit/>
          </a:bodyPr>
          <a:lstStyle/>
          <a:p>
            <a:r>
              <a:rPr lang="en-US">
                <a:solidFill>
                  <a:schemeClr val="accent2">
                    <a:lumMod val="75000"/>
                  </a:schemeClr>
                </a:solidFill>
                <a:latin typeface="Calibri Light" panose="020F0302020204030204" pitchFamily="34" charset="0"/>
                <a:cs typeface="Calibri Light" panose="020F0302020204030204" pitchFamily="34" charset="0"/>
              </a:rPr>
              <a:t>Distributional assumptions</a:t>
            </a:r>
            <a:endParaRPr lang="en-CH">
              <a:solidFill>
                <a:schemeClr val="accent2">
                  <a:lumMod val="7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9017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2. Assumptions in parametric statistics</a:t>
            </a:r>
            <a:endParaRPr lang="en-GB" sz="2800" b="1">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12382B-F540-426B-B8B2-5E806C501C92}"/>
              </a:ext>
            </a:extLst>
          </p:cNvPr>
          <p:cNvSpPr txBox="1"/>
          <p:nvPr/>
        </p:nvSpPr>
        <p:spPr>
          <a:xfrm>
            <a:off x="4546442" y="4153648"/>
            <a:ext cx="3099117" cy="461665"/>
          </a:xfrm>
          <a:prstGeom prst="rect">
            <a:avLst/>
          </a:prstGeom>
          <a:noFill/>
        </p:spPr>
        <p:txBody>
          <a:bodyPr wrap="none" rtlCol="0">
            <a:spAutoFit/>
          </a:bodyPr>
          <a:lstStyle/>
          <a:p>
            <a:pPr algn="ctr"/>
            <a:r>
              <a:rPr lang="en-US" sz="2400" i="1">
                <a:solidFill>
                  <a:schemeClr val="bg2">
                    <a:lumMod val="50000"/>
                  </a:schemeClr>
                </a:solidFill>
                <a:latin typeface="Tw Cen MT" panose="020B0602020104020603" pitchFamily="34" charset="0"/>
                <a:cs typeface="Calibri Light" panose="020F0302020204030204" pitchFamily="34" charset="0"/>
              </a:rPr>
              <a:t>B. Checking assumptions</a:t>
            </a:r>
            <a:endParaRPr lang="en-CH" sz="2400" i="1">
              <a:solidFill>
                <a:schemeClr val="bg2">
                  <a:lumMod val="50000"/>
                </a:schemeClr>
              </a:solidFill>
              <a:latin typeface="Tw Cen MT" panose="020B0602020104020603" pitchFamily="34" charset="0"/>
              <a:cs typeface="Calibri Light" panose="020F0302020204030204" pitchFamily="34" charset="0"/>
            </a:endParaRPr>
          </a:p>
        </p:txBody>
      </p:sp>
    </p:spTree>
    <p:extLst>
      <p:ext uri="{BB962C8B-B14F-4D97-AF65-F5344CB8AC3E}">
        <p14:creationId xmlns:p14="http://schemas.microsoft.com/office/powerpoint/2010/main" val="3277285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Multicollinearity</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F4136E6-CAD2-4D81-AB68-690FB2650167}"/>
              </a:ext>
            </a:extLst>
          </p:cNvPr>
          <p:cNvCxnSpPr>
            <a:stCxn id="11" idx="3"/>
            <a:endCxn id="10" idx="2"/>
          </p:cNvCxnSpPr>
          <p:nvPr/>
        </p:nvCxnSpPr>
        <p:spPr>
          <a:xfrm>
            <a:off x="9768408" y="4077112"/>
            <a:ext cx="1152128" cy="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D146E95-F6D2-4302-88C3-9242D4F2B05A}"/>
              </a:ext>
            </a:extLst>
          </p:cNvPr>
          <p:cNvCxnSpPr>
            <a:stCxn id="12" idx="2"/>
            <a:endCxn id="11" idx="0"/>
          </p:cNvCxnSpPr>
          <p:nvPr/>
        </p:nvCxnSpPr>
        <p:spPr>
          <a:xfrm flipH="1">
            <a:off x="9192344" y="3212976"/>
            <a:ext cx="1008112" cy="540100"/>
          </a:xfrm>
          <a:prstGeom prst="straightConnector1">
            <a:avLst/>
          </a:prstGeom>
          <a:ln w="28575">
            <a:solidFill>
              <a:schemeClr val="tx1"/>
            </a:solidFill>
            <a:prstDash val="sysDot"/>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62F0858-24EB-4725-8A76-477C7C4BCDE0}"/>
              </a:ext>
            </a:extLst>
          </p:cNvPr>
          <p:cNvCxnSpPr>
            <a:stCxn id="12" idx="2"/>
            <a:endCxn id="10" idx="0"/>
          </p:cNvCxnSpPr>
          <p:nvPr/>
        </p:nvCxnSpPr>
        <p:spPr>
          <a:xfrm>
            <a:off x="10200456" y="3212976"/>
            <a:ext cx="1080120" cy="504136"/>
          </a:xfrm>
          <a:prstGeom prst="straightConnector1">
            <a:avLst/>
          </a:prstGeom>
          <a:ln w="28575">
            <a:solidFill>
              <a:schemeClr val="tx1"/>
            </a:solidFill>
            <a:prstDash val="sysDot"/>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4072E9C-35A9-4834-935D-A6C1BBDDDFE3}"/>
              </a:ext>
            </a:extLst>
          </p:cNvPr>
          <p:cNvSpPr/>
          <p:nvPr/>
        </p:nvSpPr>
        <p:spPr>
          <a:xfrm>
            <a:off x="10920536" y="3717112"/>
            <a:ext cx="720080" cy="720000"/>
          </a:xfrm>
          <a:prstGeom prst="ellipse">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latin typeface="Calibri Light" panose="020F0302020204030204" pitchFamily="34" charset="0"/>
                <a:cs typeface="Calibri Light" panose="020F0302020204030204" pitchFamily="34" charset="0"/>
              </a:rPr>
              <a:t>LS</a:t>
            </a:r>
            <a:endParaRPr lang="en-GB">
              <a:solidFill>
                <a:schemeClr val="tx1"/>
              </a:solidFill>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F33DE12E-C4C9-498B-A71F-07F04D6B493E}"/>
              </a:ext>
            </a:extLst>
          </p:cNvPr>
          <p:cNvSpPr/>
          <p:nvPr/>
        </p:nvSpPr>
        <p:spPr>
          <a:xfrm>
            <a:off x="8616280" y="3753076"/>
            <a:ext cx="1152128" cy="648072"/>
          </a:xfrm>
          <a:prstGeom prst="rect">
            <a:avLst/>
          </a:prstGeom>
          <a:solidFill>
            <a:srgbClr val="FBF3B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a:solidFill>
                  <a:schemeClr val="tx1"/>
                </a:solidFill>
                <a:latin typeface="Calibri Light" panose="020F0302020204030204" pitchFamily="34" charset="0"/>
                <a:cs typeface="Calibri Light" panose="020F0302020204030204" pitchFamily="34" charset="0"/>
              </a:rPr>
              <a:t>Health</a:t>
            </a:r>
            <a:br>
              <a:rPr lang="fr-CH" sz="1400">
                <a:solidFill>
                  <a:schemeClr val="tx1"/>
                </a:solidFill>
                <a:latin typeface="Calibri Light" panose="020F0302020204030204" pitchFamily="34" charset="0"/>
                <a:cs typeface="Calibri Light" panose="020F0302020204030204" pitchFamily="34" charset="0"/>
              </a:rPr>
            </a:br>
            <a:r>
              <a:rPr lang="fr-CH" sz="1400">
                <a:solidFill>
                  <a:schemeClr val="tx1"/>
                </a:solidFill>
                <a:latin typeface="Calibri Light" panose="020F0302020204030204" pitchFamily="34" charset="0"/>
                <a:cs typeface="Calibri Light" panose="020F0302020204030204" pitchFamily="34" charset="0"/>
              </a:rPr>
              <a:t>complaints</a:t>
            </a:r>
            <a:endParaRPr lang="en-GB" sz="1400">
              <a:solidFill>
                <a:schemeClr val="tx1"/>
              </a:solidFill>
              <a:latin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201F546B-62AF-4FBF-AC70-FADBEA45F94A}"/>
              </a:ext>
            </a:extLst>
          </p:cNvPr>
          <p:cNvSpPr/>
          <p:nvPr/>
        </p:nvSpPr>
        <p:spPr>
          <a:xfrm>
            <a:off x="9624392" y="2780928"/>
            <a:ext cx="1152128" cy="432048"/>
          </a:xfrm>
          <a:prstGeom prst="rect">
            <a:avLst/>
          </a:prstGeom>
          <a:solidFill>
            <a:srgbClr val="FBF3B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a:solidFill>
                  <a:schemeClr val="tx1"/>
                </a:solidFill>
                <a:latin typeface="Calibri Light" panose="020F0302020204030204" pitchFamily="34" charset="0"/>
                <a:cs typeface="Calibri Light" panose="020F0302020204030204" pitchFamily="34" charset="0"/>
              </a:rPr>
              <a:t>Age</a:t>
            </a:r>
            <a:endParaRPr lang="en-GB" sz="1400">
              <a:solidFill>
                <a:schemeClr val="tx1"/>
              </a:solidFill>
              <a:latin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447B3214-0C6A-4BE6-ADDA-8C04809881D7}"/>
              </a:ext>
            </a:extLst>
          </p:cNvPr>
          <p:cNvSpPr/>
          <p:nvPr/>
        </p:nvSpPr>
        <p:spPr>
          <a:xfrm>
            <a:off x="1343472" y="1599828"/>
            <a:ext cx="9433048" cy="4031873"/>
          </a:xfrm>
          <a:prstGeom prst="rect">
            <a:avLst/>
          </a:prstGeom>
        </p:spPr>
        <p:txBody>
          <a:bodyPr wrap="square">
            <a:spAutoFit/>
          </a:bodyPr>
          <a:lstStyle/>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When predictor variables are </a:t>
            </a:r>
            <a:r>
              <a:rPr lang="en-US" sz="1600">
                <a:solidFill>
                  <a:srgbClr val="0070C0"/>
                </a:solidFill>
                <a:latin typeface="Calibri Light" panose="020F0302020204030204" pitchFamily="34" charset="0"/>
                <a:cs typeface="Calibri Light" panose="020F0302020204030204" pitchFamily="34" charset="0"/>
              </a:rPr>
              <a:t>weakly or moderately correlated</a:t>
            </a:r>
            <a:r>
              <a:rPr lang="en-US" sz="1600">
                <a:latin typeface="Calibri Light" panose="020F0302020204030204" pitchFamily="34" charset="0"/>
                <a:cs typeface="Calibri Light" panose="020F0302020204030204" pitchFamily="34" charset="0"/>
              </a:rPr>
              <a:t>, it is a good idea to keep them together in the model, since this will separate unique effect of each on the response variable. This type of adjustment is common in linear regression to </a:t>
            </a:r>
            <a:r>
              <a:rPr lang="en-US" sz="1600">
                <a:solidFill>
                  <a:srgbClr val="0070C0"/>
                </a:solidFill>
                <a:latin typeface="Calibri Light" panose="020F0302020204030204" pitchFamily="34" charset="0"/>
                <a:cs typeface="Calibri Light" panose="020F0302020204030204" pitchFamily="34" charset="0"/>
              </a:rPr>
              <a:t>exclude confounding</a:t>
            </a:r>
            <a:r>
              <a:rPr lang="en-US" sz="1600">
                <a:latin typeface="Calibri Light" panose="020F0302020204030204" pitchFamily="34" charset="0"/>
                <a:cs typeface="Calibri Light" panose="020F0302020204030204" pitchFamily="34" charset="0"/>
              </a:rPr>
              <a:t>.</a:t>
            </a:r>
          </a:p>
          <a:p>
            <a:endParaRPr lang="en-US" sz="16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When correlation becomes very high the predictors may be </a:t>
            </a:r>
            <a:r>
              <a:rPr lang="en-US" sz="1600">
                <a:solidFill>
                  <a:srgbClr val="0070C0"/>
                </a:solidFill>
                <a:latin typeface="Calibri Light" panose="020F0302020204030204" pitchFamily="34" charset="0"/>
                <a:cs typeface="Calibri Light" panose="020F0302020204030204" pitchFamily="34" charset="0"/>
              </a:rPr>
              <a:t>(multi)collinear</a:t>
            </a:r>
            <a:r>
              <a:rPr lang="en-US" sz="1600">
                <a:latin typeface="Calibri Light" panose="020F0302020204030204" pitchFamily="34" charset="0"/>
                <a:cs typeface="Calibri Light" panose="020F0302020204030204" pitchFamily="34" charset="0"/>
              </a:rPr>
              <a:t>. </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In this case, keeping both in the model is NOT recommended! </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Multicollinearity can severely distort parameter estimates, </a:t>
            </a:r>
            <a:r>
              <a:rPr lang="en-US" sz="1600">
                <a:solidFill>
                  <a:srgbClr val="0070C0"/>
                </a:solidFill>
                <a:latin typeface="Calibri Light" panose="020F0302020204030204" pitchFamily="34" charset="0"/>
                <a:cs typeface="Calibri Light" panose="020F0302020204030204" pitchFamily="34" charset="0"/>
              </a:rPr>
              <a:t>inflate standard </a:t>
            </a:r>
            <a:br>
              <a:rPr lang="en-US" sz="1600">
                <a:solidFill>
                  <a:srgbClr val="0070C0"/>
                </a:solidFill>
                <a:latin typeface="Calibri Light" panose="020F0302020204030204" pitchFamily="34" charset="0"/>
                <a:cs typeface="Calibri Light" panose="020F0302020204030204" pitchFamily="34" charset="0"/>
              </a:rPr>
            </a:br>
            <a:r>
              <a:rPr lang="en-US" sz="1600">
                <a:solidFill>
                  <a:srgbClr val="0070C0"/>
                </a:solidFill>
                <a:latin typeface="Calibri Light" panose="020F0302020204030204" pitchFamily="34" charset="0"/>
                <a:cs typeface="Calibri Light" panose="020F0302020204030204" pitchFamily="34" charset="0"/>
              </a:rPr>
              <a:t>errors</a:t>
            </a:r>
            <a:r>
              <a:rPr lang="en-US" sz="1600">
                <a:latin typeface="Calibri Light" panose="020F0302020204030204" pitchFamily="34" charset="0"/>
                <a:cs typeface="Calibri Light" panose="020F0302020204030204" pitchFamily="34" charset="0"/>
              </a:rPr>
              <a:t>, and produce invalid inferential tests. The entire model becomes </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unstable.</a:t>
            </a:r>
          </a:p>
          <a:p>
            <a:pPr marL="285750" indent="-285750">
              <a:buFont typeface="Arial" panose="020B0604020202020204" pitchFamily="34" charset="0"/>
              <a:buChar char="•"/>
            </a:pPr>
            <a:endParaRPr lang="en-US" sz="16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For this reason, checking multicollinearity should be the first step, since</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running any further diagnostics would otherwise make no sense.</a:t>
            </a:r>
          </a:p>
          <a:p>
            <a:pPr marL="285750" indent="-285750">
              <a:buFont typeface="Arial" panose="020B0604020202020204" pitchFamily="34" charset="0"/>
              <a:buChar char="•"/>
            </a:pPr>
            <a:endParaRPr lang="en-US" sz="16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The instability of multicollinear models arises due to the fact that more </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parameters are required to be estimated than there is unique information </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available to estimate them…</a:t>
            </a:r>
          </a:p>
        </p:txBody>
      </p:sp>
      <p:sp>
        <p:nvSpPr>
          <p:cNvPr id="14" name="TextBox 13">
            <a:extLst>
              <a:ext uri="{FF2B5EF4-FFF2-40B4-BE49-F238E27FC236}">
                <a16:creationId xmlns:a16="http://schemas.microsoft.com/office/drawing/2014/main" id="{F5CE1B78-BA18-48B2-A366-C2E068EDF698}"/>
              </a:ext>
            </a:extLst>
          </p:cNvPr>
          <p:cNvSpPr txBox="1"/>
          <p:nvPr/>
        </p:nvSpPr>
        <p:spPr>
          <a:xfrm>
            <a:off x="8780179" y="4575334"/>
            <a:ext cx="2990289" cy="461665"/>
          </a:xfrm>
          <a:prstGeom prst="rect">
            <a:avLst/>
          </a:prstGeom>
          <a:noFill/>
        </p:spPr>
        <p:txBody>
          <a:bodyPr wrap="square" rtlCol="0">
            <a:spAutoFit/>
          </a:bodyPr>
          <a:lstStyle/>
          <a:p>
            <a:r>
              <a:rPr lang="en-US" sz="1200">
                <a:latin typeface="Calibri Light" panose="020F0302020204030204" pitchFamily="34" charset="0"/>
                <a:cs typeface="Calibri Light" panose="020F0302020204030204" pitchFamily="34" charset="0"/>
              </a:rPr>
              <a:t>Relation of health complaints to life satisfaction (LS) is confounded by age.</a:t>
            </a:r>
            <a:endParaRPr lang="en-CH" sz="12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30611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Model instability due to multicollinearity</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607429E-8CC4-4C4C-97F4-53F1F74F3D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54578" y="1484784"/>
            <a:ext cx="4509374" cy="4608512"/>
          </a:xfrm>
          <a:prstGeom prst="rect">
            <a:avLst/>
          </a:prstGeom>
        </p:spPr>
      </p:pic>
      <p:pic>
        <p:nvPicPr>
          <p:cNvPr id="12" name="Picture 11">
            <a:extLst>
              <a:ext uri="{FF2B5EF4-FFF2-40B4-BE49-F238E27FC236}">
                <a16:creationId xmlns:a16="http://schemas.microsoft.com/office/drawing/2014/main" id="{EBD21622-6CFD-438B-8587-B5EE0E11516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51809" y="1484784"/>
            <a:ext cx="4573680" cy="4608512"/>
          </a:xfrm>
          <a:prstGeom prst="rect">
            <a:avLst/>
          </a:prstGeom>
        </p:spPr>
      </p:pic>
      <p:sp>
        <p:nvSpPr>
          <p:cNvPr id="11" name="Content Placeholder 2">
            <a:extLst>
              <a:ext uri="{FF2B5EF4-FFF2-40B4-BE49-F238E27FC236}">
                <a16:creationId xmlns:a16="http://schemas.microsoft.com/office/drawing/2014/main" id="{99B3661D-4F78-4CCD-8799-3AA18F140DED}"/>
              </a:ext>
            </a:extLst>
          </p:cNvPr>
          <p:cNvSpPr txBox="1">
            <a:spLocks/>
          </p:cNvSpPr>
          <p:nvPr/>
        </p:nvSpPr>
        <p:spPr>
          <a:xfrm>
            <a:off x="5303912" y="5641783"/>
            <a:ext cx="1797063" cy="502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1800" i="1">
                <a:latin typeface="Cambria Math" panose="02040503050406030204" pitchFamily="18" charset="0"/>
                <a:ea typeface="Cambria Math" panose="02040503050406030204" pitchFamily="18" charset="0"/>
                <a:cs typeface="Times New Roman" panose="02020603050405020304" pitchFamily="18" charset="0"/>
              </a:rPr>
              <a:t>r</a:t>
            </a:r>
            <a:r>
              <a:rPr lang="fr-CH" sz="1800" baseline="-25000">
                <a:latin typeface="Cambria Math" panose="02040503050406030204" pitchFamily="18" charset="0"/>
                <a:ea typeface="Cambria Math" panose="02040503050406030204" pitchFamily="18" charset="0"/>
                <a:cs typeface="Times New Roman" panose="02020603050405020304" pitchFamily="18" charset="0"/>
              </a:rPr>
              <a:t>(</a:t>
            </a:r>
            <a:r>
              <a:rPr lang="fr-CH" sz="1800" i="1" baseline="-25000">
                <a:latin typeface="Cambria Math" panose="02040503050406030204" pitchFamily="18" charset="0"/>
                <a:ea typeface="Cambria Math" panose="02040503050406030204" pitchFamily="18" charset="0"/>
                <a:cs typeface="Times New Roman" panose="02020603050405020304" pitchFamily="18" charset="0"/>
              </a:rPr>
              <a:t>X1</a:t>
            </a:r>
            <a:r>
              <a:rPr lang="fr-CH" sz="1800" baseline="-25000">
                <a:latin typeface="Cambria Math" panose="02040503050406030204" pitchFamily="18" charset="0"/>
                <a:ea typeface="Cambria Math" panose="02040503050406030204" pitchFamily="18" charset="0"/>
                <a:cs typeface="Times New Roman" panose="02020603050405020304" pitchFamily="18" charset="0"/>
              </a:rPr>
              <a:t>,</a:t>
            </a:r>
            <a:r>
              <a:rPr lang="fr-CH" sz="1800" i="1" baseline="-25000">
                <a:latin typeface="Cambria Math" panose="02040503050406030204" pitchFamily="18" charset="0"/>
                <a:ea typeface="Cambria Math" panose="02040503050406030204" pitchFamily="18" charset="0"/>
                <a:cs typeface="Times New Roman" panose="02020603050405020304" pitchFamily="18" charset="0"/>
              </a:rPr>
              <a:t>X2</a:t>
            </a:r>
            <a:r>
              <a:rPr lang="fr-CH" sz="1800" baseline="-25000">
                <a:latin typeface="Cambria Math" panose="02040503050406030204" pitchFamily="18" charset="0"/>
                <a:ea typeface="Cambria Math" panose="02040503050406030204" pitchFamily="18" charset="0"/>
                <a:cs typeface="Times New Roman" panose="02020603050405020304" pitchFamily="18" charset="0"/>
              </a:rPr>
              <a:t>) </a:t>
            </a:r>
            <a:r>
              <a:rPr lang="fr-CH" sz="1800">
                <a:latin typeface="Cambria Math" panose="02040503050406030204" pitchFamily="18" charset="0"/>
                <a:ea typeface="Cambria Math" panose="02040503050406030204" pitchFamily="18" charset="0"/>
                <a:cs typeface="Times New Roman" panose="02020603050405020304" pitchFamily="18" charset="0"/>
              </a:rPr>
              <a:t>= 0.99</a:t>
            </a:r>
            <a:endParaRPr lang="fr-CH" sz="1800" i="1">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818C480C-E72E-4B7B-A0E3-14080FE0BAC4}"/>
              </a:ext>
            </a:extLst>
          </p:cNvPr>
          <p:cNvSpPr>
            <a:spLocks noGrp="1"/>
          </p:cNvSpPr>
          <p:nvPr>
            <p:ph idx="1"/>
          </p:nvPr>
        </p:nvSpPr>
        <p:spPr>
          <a:xfrm>
            <a:off x="321548" y="5641783"/>
            <a:ext cx="1556359" cy="460645"/>
          </a:xfrm>
        </p:spPr>
        <p:txBody>
          <a:bodyPr>
            <a:normAutofit/>
          </a:bodyPr>
          <a:lstStyle/>
          <a:p>
            <a:pPr marL="0" indent="0" algn="ctr">
              <a:buNone/>
            </a:pPr>
            <a:r>
              <a:rPr lang="fr-CH" sz="1800" i="1">
                <a:latin typeface="Cambria Math" panose="02040503050406030204" pitchFamily="18" charset="0"/>
                <a:ea typeface="Cambria Math" panose="02040503050406030204" pitchFamily="18" charset="0"/>
                <a:cs typeface="Times New Roman" panose="02020603050405020304" pitchFamily="18" charset="0"/>
              </a:rPr>
              <a:t>r</a:t>
            </a:r>
            <a:r>
              <a:rPr lang="fr-CH" sz="1800" baseline="-25000">
                <a:latin typeface="Cambria Math" panose="02040503050406030204" pitchFamily="18" charset="0"/>
                <a:ea typeface="Cambria Math" panose="02040503050406030204" pitchFamily="18" charset="0"/>
                <a:cs typeface="Times New Roman" panose="02020603050405020304" pitchFamily="18" charset="0"/>
              </a:rPr>
              <a:t>(</a:t>
            </a:r>
            <a:r>
              <a:rPr lang="fr-CH" sz="1800" i="1" baseline="-25000">
                <a:latin typeface="Cambria Math" panose="02040503050406030204" pitchFamily="18" charset="0"/>
                <a:ea typeface="Cambria Math" panose="02040503050406030204" pitchFamily="18" charset="0"/>
                <a:cs typeface="Times New Roman" panose="02020603050405020304" pitchFamily="18" charset="0"/>
              </a:rPr>
              <a:t>X1</a:t>
            </a:r>
            <a:r>
              <a:rPr lang="fr-CH" sz="1800" baseline="-25000">
                <a:latin typeface="Cambria Math" panose="02040503050406030204" pitchFamily="18" charset="0"/>
                <a:ea typeface="Cambria Math" panose="02040503050406030204" pitchFamily="18" charset="0"/>
                <a:cs typeface="Times New Roman" panose="02020603050405020304" pitchFamily="18" charset="0"/>
              </a:rPr>
              <a:t>,</a:t>
            </a:r>
            <a:r>
              <a:rPr lang="fr-CH" sz="1800" i="1" baseline="-25000">
                <a:latin typeface="Cambria Math" panose="02040503050406030204" pitchFamily="18" charset="0"/>
                <a:ea typeface="Cambria Math" panose="02040503050406030204" pitchFamily="18" charset="0"/>
                <a:cs typeface="Times New Roman" panose="02020603050405020304" pitchFamily="18" charset="0"/>
              </a:rPr>
              <a:t>X2</a:t>
            </a:r>
            <a:r>
              <a:rPr lang="fr-CH" sz="1800" baseline="-25000">
                <a:latin typeface="Cambria Math" panose="02040503050406030204" pitchFamily="18" charset="0"/>
                <a:ea typeface="Cambria Math" panose="02040503050406030204" pitchFamily="18" charset="0"/>
                <a:cs typeface="Times New Roman" panose="02020603050405020304" pitchFamily="18" charset="0"/>
              </a:rPr>
              <a:t>) </a:t>
            </a:r>
            <a:r>
              <a:rPr lang="fr-CH" sz="1800">
                <a:latin typeface="Cambria Math" panose="02040503050406030204" pitchFamily="18" charset="0"/>
                <a:ea typeface="Cambria Math" panose="02040503050406030204" pitchFamily="18" charset="0"/>
                <a:cs typeface="Times New Roman" panose="02020603050405020304" pitchFamily="18" charset="0"/>
              </a:rPr>
              <a:t>= 0.30</a:t>
            </a:r>
            <a:endParaRPr lang="fr-CH" sz="1800" i="1">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9584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600" dirty="0">
                <a:latin typeface="Calibri Light" panose="020F0302020204030204" pitchFamily="34" charset="0"/>
                <a:cs typeface="Calibri Light" panose="020F0302020204030204" pitchFamily="34" charset="0"/>
              </a:rPr>
              <a:t>There are several ways of diagnosing multicollinearity:</a:t>
            </a:r>
          </a:p>
          <a:p>
            <a:endParaRPr lang="en-US" sz="1600" dirty="0">
              <a:latin typeface="Calibri Light" panose="020F0302020204030204" pitchFamily="34" charset="0"/>
              <a:cs typeface="Calibri Light" panose="020F0302020204030204" pitchFamily="34" charset="0"/>
            </a:endParaRPr>
          </a:p>
          <a:p>
            <a:pPr lvl="1"/>
            <a:r>
              <a:rPr lang="en-US" sz="1600">
                <a:latin typeface="Calibri Light" panose="020F0302020204030204" pitchFamily="34" charset="0"/>
                <a:cs typeface="Calibri Light" panose="020F0302020204030204" pitchFamily="34" charset="0"/>
              </a:rPr>
              <a:t>Screen bivariate correlations for high values (e.g., &gt; 0.90)</a:t>
            </a:r>
          </a:p>
          <a:p>
            <a:pPr lvl="1"/>
            <a:r>
              <a:rPr lang="en-US" sz="1600">
                <a:latin typeface="Calibri Light" panose="020F0302020204030204" pitchFamily="34" charset="0"/>
                <a:cs typeface="Calibri Light" panose="020F0302020204030204" pitchFamily="34" charset="0"/>
              </a:rPr>
              <a:t>Check </a:t>
            </a:r>
            <a:r>
              <a:rPr lang="en-US" sz="1600" dirty="0">
                <a:latin typeface="Calibri Light" panose="020F0302020204030204" pitchFamily="34" charset="0"/>
                <a:cs typeface="Calibri Light" panose="020F0302020204030204" pitchFamily="34" charset="0"/>
              </a:rPr>
              <a:t>the size of standard errors in your fitted model. Are they </a:t>
            </a:r>
            <a:r>
              <a:rPr lang="en-US" sz="1600">
                <a:latin typeface="Calibri Light" panose="020F0302020204030204" pitchFamily="34" charset="0"/>
                <a:cs typeface="Calibri Light" panose="020F0302020204030204" pitchFamily="34" charset="0"/>
              </a:rPr>
              <a:t>unusually large? Are </a:t>
            </a:r>
            <a:r>
              <a:rPr lang="en-US" sz="1600" dirty="0">
                <a:latin typeface="Calibri Light" panose="020F0302020204030204" pitchFamily="34" charset="0"/>
                <a:cs typeface="Calibri Light" panose="020F0302020204030204" pitchFamily="34" charset="0"/>
              </a:rPr>
              <a:t>all inferential tests non-significant?</a:t>
            </a:r>
          </a:p>
          <a:p>
            <a:pPr lvl="1"/>
            <a:r>
              <a:rPr lang="en-US" sz="1600">
                <a:latin typeface="Calibri Light" panose="020F0302020204030204" pitchFamily="34" charset="0"/>
                <a:cs typeface="Calibri Light" panose="020F0302020204030204" pitchFamily="34" charset="0"/>
              </a:rPr>
              <a:t>Calculate </a:t>
            </a:r>
            <a:r>
              <a:rPr lang="en-US" sz="1600" dirty="0">
                <a:solidFill>
                  <a:srgbClr val="0070C0"/>
                </a:solidFill>
                <a:latin typeface="Calibri Light" panose="020F0302020204030204" pitchFamily="34" charset="0"/>
                <a:cs typeface="Calibri Light" panose="020F0302020204030204" pitchFamily="34" charset="0"/>
              </a:rPr>
              <a:t>variance inflation factors (VIF)</a:t>
            </a:r>
            <a:r>
              <a:rPr lang="en-US" sz="1600" dirty="0">
                <a:latin typeface="Calibri Light" panose="020F0302020204030204" pitchFamily="34" charset="0"/>
                <a:cs typeface="Calibri Light" panose="020F0302020204030204" pitchFamily="34" charset="0"/>
              </a:rPr>
              <a:t> for your fitted model. Variables with a </a:t>
            </a:r>
            <a:r>
              <a:rPr lang="en-US" sz="1600" dirty="0">
                <a:solidFill>
                  <a:srgbClr val="0070C0"/>
                </a:solidFill>
                <a:latin typeface="Calibri Light" panose="020F0302020204030204" pitchFamily="34" charset="0"/>
                <a:cs typeface="Calibri Light" panose="020F0302020204030204" pitchFamily="34" charset="0"/>
              </a:rPr>
              <a:t>VIF &gt; 10</a:t>
            </a:r>
            <a:r>
              <a:rPr lang="en-US" sz="1600" dirty="0">
                <a:latin typeface="Calibri Light" panose="020F0302020204030204" pitchFamily="34" charset="0"/>
                <a:cs typeface="Calibri Light" panose="020F0302020204030204" pitchFamily="34" charset="0"/>
              </a:rPr>
              <a:t> may be problematic.</a:t>
            </a:r>
          </a:p>
          <a:p>
            <a:pPr lvl="1"/>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last option is generally recommended, since it can detect complex collinearity that may not be visible in bivariate correlations (e.g., A is collinear with B </a:t>
            </a:r>
            <a:r>
              <a:rPr lang="en-US" sz="1600" i="1" dirty="0">
                <a:latin typeface="Calibri Light" panose="020F0302020204030204" pitchFamily="34" charset="0"/>
                <a:cs typeface="Calibri Light" panose="020F0302020204030204" pitchFamily="34" charset="0"/>
              </a:rPr>
              <a:t>and </a:t>
            </a:r>
            <a:r>
              <a:rPr lang="en-US" sz="1600" dirty="0">
                <a:latin typeface="Calibri Light" panose="020F0302020204030204" pitchFamily="34" charset="0"/>
                <a:cs typeface="Calibri Light" panose="020F0302020204030204" pitchFamily="34" charset="0"/>
              </a:rPr>
              <a:t>C together, but not with either separately). In R, the </a:t>
            </a:r>
            <a:r>
              <a:rPr lang="en-US" sz="1600" dirty="0">
                <a:latin typeface="Courier New" panose="02070309020205020404" pitchFamily="49" charset="0"/>
                <a:cs typeface="Courier New" panose="02070309020205020404" pitchFamily="49" charset="0"/>
              </a:rPr>
              <a:t>car</a:t>
            </a:r>
            <a:r>
              <a:rPr lang="en-US" sz="1600" dirty="0">
                <a:latin typeface="Calibri Light" panose="020F0302020204030204" pitchFamily="34" charset="0"/>
                <a:cs typeface="Calibri Light" panose="020F0302020204030204" pitchFamily="34" charset="0"/>
              </a:rPr>
              <a:t> library has a </a:t>
            </a:r>
            <a:r>
              <a:rPr lang="en-US" sz="1600" dirty="0" err="1">
                <a:latin typeface="Courier New" panose="02070309020205020404" pitchFamily="49" charset="0"/>
                <a:cs typeface="Courier New" panose="02070309020205020404" pitchFamily="49" charset="0"/>
              </a:rPr>
              <a:t>vif</a:t>
            </a:r>
            <a:r>
              <a:rPr lang="en-US" sz="1600" dirty="0">
                <a:latin typeface="Calibri Light" panose="020F0302020204030204" pitchFamily="34" charset="0"/>
                <a:cs typeface="Calibri Light" panose="020F0302020204030204" pitchFamily="34" charset="0"/>
              </a:rPr>
              <a:t> function that can be applied to regular </a:t>
            </a:r>
            <a:r>
              <a:rPr lang="en-US" sz="1600">
                <a:latin typeface="Calibri Light" panose="020F0302020204030204" pitchFamily="34" charset="0"/>
                <a:cs typeface="Calibri Light" panose="020F0302020204030204" pitchFamily="34" charset="0"/>
              </a:rPr>
              <a:t>(</a:t>
            </a:r>
            <a:r>
              <a:rPr lang="en-US" sz="1600">
                <a:latin typeface="Courier New" panose="02070309020205020404" pitchFamily="49" charset="0"/>
                <a:cs typeface="Courier New" panose="02070309020205020404" pitchFamily="49" charset="0"/>
              </a:rPr>
              <a:t>lm</a:t>
            </a:r>
            <a:r>
              <a:rPr lang="en-US" sz="1600">
                <a:latin typeface="Calibri Light" panose="020F0302020204030204" pitchFamily="34" charset="0"/>
                <a:cs typeface="Calibri Light" panose="020F0302020204030204" pitchFamily="34" charset="0"/>
              </a:rPr>
              <a:t>, </a:t>
            </a:r>
            <a:r>
              <a:rPr lang="en-US" sz="1600">
                <a:latin typeface="Courier New" panose="02070309020205020404" pitchFamily="49" charset="0"/>
                <a:cs typeface="Courier New" panose="02070309020205020404" pitchFamily="49" charset="0"/>
              </a:rPr>
              <a:t>glm</a:t>
            </a:r>
            <a:r>
              <a:rPr lang="en-US" sz="1600">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rPr>
              <a:t>and multilevel </a:t>
            </a:r>
            <a:r>
              <a:rPr lang="en-US" sz="1600">
                <a:latin typeface="Calibri Light" panose="020F0302020204030204" pitchFamily="34" charset="0"/>
                <a:cs typeface="Calibri Light" panose="020F0302020204030204" pitchFamily="34" charset="0"/>
              </a:rPr>
              <a:t>(</a:t>
            </a:r>
            <a:r>
              <a:rPr lang="en-US" sz="1600">
                <a:latin typeface="Courier New" panose="02070309020205020404" pitchFamily="49" charset="0"/>
                <a:cs typeface="Courier New" panose="02070309020205020404" pitchFamily="49" charset="0"/>
              </a:rPr>
              <a:t>lmer</a:t>
            </a:r>
            <a:r>
              <a:rPr lang="en-US" sz="1600">
                <a:latin typeface="Calibri Light" panose="020F0302020204030204" pitchFamily="34" charset="0"/>
                <a:cs typeface="Calibri Light" panose="020F0302020204030204" pitchFamily="34" charset="0"/>
              </a:rPr>
              <a:t>, </a:t>
            </a:r>
            <a:r>
              <a:rPr lang="en-US" sz="1600">
                <a:latin typeface="Courier New" panose="02070309020205020404" pitchFamily="49" charset="0"/>
                <a:cs typeface="Courier New" panose="02070309020205020404" pitchFamily="49" charset="0"/>
              </a:rPr>
              <a:t>glmer</a:t>
            </a:r>
            <a:r>
              <a:rPr lang="en-US" sz="1600">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rPr>
              <a:t>linear models. As well, it computes omnibus VIFs for categorical predictors </a:t>
            </a:r>
            <a:r>
              <a:rPr lang="en-US" sz="1600">
                <a:latin typeface="Calibri Light" panose="020F0302020204030204" pitchFamily="34" charset="0"/>
                <a:cs typeface="Calibri Light" panose="020F0302020204030204" pitchFamily="34" charset="0"/>
              </a:rPr>
              <a:t>with +2 </a:t>
            </a:r>
            <a:r>
              <a:rPr lang="en-US" sz="1600" dirty="0">
                <a:latin typeface="Calibri Light" panose="020F0302020204030204" pitchFamily="34" charset="0"/>
                <a:cs typeface="Calibri Light" panose="020F0302020204030204" pitchFamily="34" charset="0"/>
              </a:rPr>
              <a:t>levels:</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it-IT" sz="1200">
                <a:latin typeface="Courier New" panose="02070309020205020404" pitchFamily="49" charset="0"/>
                <a:cs typeface="Courier New" panose="02070309020205020404" pitchFamily="49" charset="0"/>
              </a:rPr>
              <a:t>	model </a:t>
            </a:r>
            <a:r>
              <a:rPr lang="it-IT" sz="1200" dirty="0">
                <a:latin typeface="Courier New" panose="02070309020205020404" pitchFamily="49" charset="0"/>
                <a:cs typeface="Courier New" panose="02070309020205020404" pitchFamily="49" charset="0"/>
              </a:rPr>
              <a:t>&lt;- lm(y~x+g2+x:g2,data=data)</a:t>
            </a:r>
          </a:p>
          <a:p>
            <a:pPr marL="0" indent="0">
              <a:buNone/>
            </a:pPr>
            <a:r>
              <a:rPr lang="it-IT" sz="1200">
                <a:latin typeface="Courier New" panose="02070309020205020404" pitchFamily="49" charset="0"/>
                <a:cs typeface="Courier New" panose="02070309020205020404" pitchFamily="49" charset="0"/>
              </a:rPr>
              <a:t>	vif</a:t>
            </a:r>
            <a:r>
              <a:rPr lang="it-IT" sz="1200" dirty="0">
                <a:latin typeface="Courier New" panose="02070309020205020404" pitchFamily="49" charset="0"/>
                <a:cs typeface="Courier New" panose="02070309020205020404" pitchFamily="49" charset="0"/>
              </a:rPr>
              <a:t>(</a:t>
            </a:r>
            <a:r>
              <a:rPr lang="it-IT" sz="1200">
                <a:latin typeface="Courier New" panose="02070309020205020404" pitchFamily="49" charset="0"/>
                <a:cs typeface="Courier New" panose="02070309020205020404" pitchFamily="49" charset="0"/>
              </a:rPr>
              <a:t>model)</a:t>
            </a:r>
          </a:p>
          <a:p>
            <a:pPr marL="0" indent="0">
              <a:buNone/>
            </a:pPr>
            <a:endParaRPr lang="it-IT" sz="1200" dirty="0">
              <a:latin typeface="Courier New" panose="02070309020205020404" pitchFamily="49" charset="0"/>
              <a:cs typeface="Courier New" panose="02070309020205020404" pitchFamily="49" charset="0"/>
            </a:endParaRPr>
          </a:p>
          <a:p>
            <a:pPr marL="0" indent="0">
              <a:buNone/>
            </a:pPr>
            <a:r>
              <a:rPr lang="it-IT" sz="1200">
                <a:latin typeface="Courier New" panose="02070309020205020404" pitchFamily="49" charset="0"/>
                <a:cs typeface="Courier New" panose="02070309020205020404" pitchFamily="49" charset="0"/>
              </a:rPr>
              <a:t>	&gt;        </a:t>
            </a:r>
            <a:r>
              <a:rPr lang="it-IT" sz="1200" dirty="0">
                <a:latin typeface="Courier New" panose="02070309020205020404" pitchFamily="49" charset="0"/>
                <a:cs typeface="Courier New" panose="02070309020205020404" pitchFamily="49" charset="0"/>
              </a:rPr>
              <a:t>x       g2     x:g2 </a:t>
            </a:r>
          </a:p>
          <a:p>
            <a:pPr marL="0" indent="0">
              <a:buNone/>
            </a:pPr>
            <a:r>
              <a:rPr lang="it-IT" sz="1200">
                <a:latin typeface="Courier New" panose="02070309020205020404" pitchFamily="49" charset="0"/>
                <a:cs typeface="Courier New" panose="02070309020205020404" pitchFamily="49" charset="0"/>
              </a:rPr>
              <a:t>	&gt; </a:t>
            </a:r>
            <a:r>
              <a:rPr lang="it-IT" sz="1200" dirty="0">
                <a:latin typeface="Courier New" panose="02070309020205020404" pitchFamily="49" charset="0"/>
                <a:cs typeface="Courier New" panose="02070309020205020404" pitchFamily="49" charset="0"/>
              </a:rPr>
              <a:t>2.005591 1.001864 2.003712 </a:t>
            </a:r>
            <a:endParaRPr lang="en-US" sz="1200" dirty="0">
              <a:latin typeface="Courier New" panose="02070309020205020404" pitchFamily="49" charset="0"/>
              <a:cs typeface="Courier New" panose="02070309020205020404" pitchFamily="49" charset="0"/>
            </a:endParaRPr>
          </a:p>
          <a:p>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Diagnosing multicollinearity</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316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27</a:t>
            </a:fld>
            <a:endParaRPr lang="en-GB"/>
          </a:p>
        </p:txBody>
      </p:sp>
      <p:pic>
        <p:nvPicPr>
          <p:cNvPr id="8" name="Picture 7">
            <a:extLst>
              <a:ext uri="{FF2B5EF4-FFF2-40B4-BE49-F238E27FC236}">
                <a16:creationId xmlns:a16="http://schemas.microsoft.com/office/drawing/2014/main" id="{E3307D38-C66E-F827-A027-397EFD7B5A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87688" y="836712"/>
            <a:ext cx="5616624" cy="5616624"/>
          </a:xfrm>
          <a:prstGeom prst="rect">
            <a:avLst/>
          </a:prstGeom>
        </p:spPr>
      </p:pic>
      <p:sp>
        <p:nvSpPr>
          <p:cNvPr id="9" name="TextBox 8">
            <a:extLst>
              <a:ext uri="{FF2B5EF4-FFF2-40B4-BE49-F238E27FC236}">
                <a16:creationId xmlns:a16="http://schemas.microsoft.com/office/drawing/2014/main" id="{2FA062F5-3CF3-DDA6-2F80-FA38610712B1}"/>
              </a:ext>
            </a:extLst>
          </p:cNvPr>
          <p:cNvSpPr txBox="1"/>
          <p:nvPr/>
        </p:nvSpPr>
        <p:spPr>
          <a:xfrm>
            <a:off x="4509683" y="260648"/>
            <a:ext cx="3172663" cy="400110"/>
          </a:xfrm>
          <a:prstGeom prst="rect">
            <a:avLst/>
          </a:prstGeom>
          <a:noFill/>
        </p:spPr>
        <p:txBody>
          <a:bodyPr wrap="none" rtlCol="0">
            <a:spAutoFit/>
          </a:bodyPr>
          <a:lstStyle/>
          <a:p>
            <a:pPr algn="ctr"/>
            <a:r>
              <a:rPr lang="en-US"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rPr>
              <a:t>Variance inflation factor</a:t>
            </a:r>
            <a:endParaRPr lang="en-GB"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2680443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fr-CH" sz="1600" dirty="0">
                <a:latin typeface="Calibri Light" panose="020F0302020204030204" pitchFamily="34" charset="0"/>
                <a:cs typeface="Calibri Light" panose="020F0302020204030204" pitchFamily="34" charset="0"/>
              </a:rPr>
              <a:t>In </a:t>
            </a:r>
            <a:r>
              <a:rPr lang="fr-CH" sz="1600" err="1">
                <a:latin typeface="Calibri Light" panose="020F0302020204030204" pitchFamily="34" charset="0"/>
                <a:cs typeface="Calibri Light" panose="020F0302020204030204" pitchFamily="34" charset="0"/>
              </a:rPr>
              <a:t>models</a:t>
            </a:r>
            <a:r>
              <a:rPr lang="fr-CH" sz="1600">
                <a:latin typeface="Calibri Light" panose="020F0302020204030204" pitchFamily="34" charset="0"/>
                <a:cs typeface="Calibri Light" panose="020F0302020204030204" pitchFamily="34" charset="0"/>
              </a:rPr>
              <a:t> with interactions</a:t>
            </a:r>
            <a:r>
              <a:rPr lang="fr-CH" sz="1600" dirty="0">
                <a:latin typeface="Calibri Light" panose="020F0302020204030204" pitchFamily="34" charset="0"/>
                <a:cs typeface="Calibri Light" panose="020F0302020204030204" pitchFamily="34" charset="0"/>
              </a:rPr>
              <a:t>, the interaction </a:t>
            </a:r>
            <a:r>
              <a:rPr lang="fr-CH" sz="1600" dirty="0" err="1">
                <a:latin typeface="Calibri Light" panose="020F0302020204030204" pitchFamily="34" charset="0"/>
                <a:cs typeface="Calibri Light" panose="020F0302020204030204" pitchFamily="34" charset="0"/>
              </a:rPr>
              <a:t>terms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somewhat</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collinear</a:t>
            </a:r>
            <a:r>
              <a:rPr lang="fr-CH" sz="1600">
                <a:latin typeface="Calibri Light" panose="020F0302020204030204" pitchFamily="34" charset="0"/>
                <a:cs typeface="Calibri Light" panose="020F0302020204030204" pitchFamily="34" charset="0"/>
              </a:rPr>
              <a:t> with </a:t>
            </a:r>
            <a:r>
              <a:rPr lang="fr-CH" sz="1600" dirty="0" err="1">
                <a:latin typeface="Calibri Light" panose="020F0302020204030204" pitchFamily="34" charset="0"/>
                <a:cs typeface="Calibri Light" panose="020F0302020204030204" pitchFamily="34" charset="0"/>
              </a:rPr>
              <a:t>their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corresponding</a:t>
            </a:r>
            <a:r>
              <a:rPr lang="fr-CH" sz="1600" dirty="0">
                <a:latin typeface="Calibri Light" panose="020F0302020204030204" pitchFamily="34" charset="0"/>
                <a:cs typeface="Calibri Light" panose="020F0302020204030204" pitchFamily="34" charset="0"/>
              </a:rPr>
              <a:t> main </a:t>
            </a:r>
            <a:r>
              <a:rPr lang="fr-CH" sz="1600" err="1">
                <a:latin typeface="Calibri Light" panose="020F0302020204030204" pitchFamily="34" charset="0"/>
                <a:cs typeface="Calibri Light" panose="020F0302020204030204" pitchFamily="34" charset="0"/>
              </a:rPr>
              <a:t>effects</a:t>
            </a:r>
            <a:r>
              <a:rPr lang="fr-CH" sz="1600">
                <a:latin typeface="Calibri Light" panose="020F0302020204030204" pitchFamily="34" charset="0"/>
                <a:cs typeface="Calibri Light" panose="020F0302020204030204" pitchFamily="34" charset="0"/>
              </a:rPr>
              <a:t> terms (by definition). This </a:t>
            </a:r>
            <a:r>
              <a:rPr lang="fr-CH" sz="1600" dirty="0">
                <a:latin typeface="Calibri Light" panose="020F0302020204030204" pitchFamily="34" charset="0"/>
                <a:cs typeface="Calibri Light" panose="020F0302020204030204" pitchFamily="34" charset="0"/>
              </a:rPr>
              <a:t>type of </a:t>
            </a:r>
            <a:r>
              <a:rPr lang="fr-CH" sz="1600" err="1">
                <a:latin typeface="Calibri Light" panose="020F0302020204030204" pitchFamily="34" charset="0"/>
                <a:cs typeface="Calibri Light" panose="020F0302020204030204" pitchFamily="34" charset="0"/>
              </a:rPr>
              <a:t>collinearity</a:t>
            </a:r>
            <a:r>
              <a:rPr lang="fr-CH" sz="1600">
                <a:latin typeface="Calibri Light" panose="020F0302020204030204" pitchFamily="34" charset="0"/>
                <a:cs typeface="Calibri Light" panose="020F0302020204030204" pitchFamily="34" charset="0"/>
              </a:rPr>
              <a:t> can be reduced by </a:t>
            </a:r>
            <a:r>
              <a:rPr lang="fr-CH" sz="1600">
                <a:solidFill>
                  <a:srgbClr val="0070C0"/>
                </a:solidFill>
                <a:latin typeface="Calibri Light" panose="020F0302020204030204" pitchFamily="34" charset="0"/>
                <a:cs typeface="Calibri Light" panose="020F0302020204030204" pitchFamily="34" charset="0"/>
              </a:rPr>
              <a:t>centering</a:t>
            </a:r>
            <a:r>
              <a:rPr lang="fr-CH" sz="1600">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predictors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before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simplest solution to multicollinearity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to </a:t>
            </a:r>
            <a:r>
              <a:rPr lang="fr-CH" sz="1600">
                <a:solidFill>
                  <a:srgbClr val="C00000"/>
                </a:solidFill>
                <a:latin typeface="Calibri Light" panose="020F0302020204030204" pitchFamily="34" charset="0"/>
                <a:cs typeface="Calibri Light" panose="020F0302020204030204" pitchFamily="34" charset="0"/>
              </a:rPr>
              <a:t>remove </a:t>
            </a:r>
            <a:r>
              <a:rPr lang="fr-CH" sz="1600" dirty="0">
                <a:solidFill>
                  <a:srgbClr val="C00000"/>
                </a:solidFill>
                <a:latin typeface="Calibri Light" panose="020F0302020204030204" pitchFamily="34" charset="0"/>
                <a:cs typeface="Calibri Light" panose="020F0302020204030204" pitchFamily="34" charset="0"/>
              </a:rPr>
              <a:t>the </a:t>
            </a:r>
            <a:r>
              <a:rPr lang="fr-CH" sz="1600" dirty="0" err="1">
                <a:solidFill>
                  <a:srgbClr val="C00000"/>
                </a:solidFill>
                <a:latin typeface="Calibri Light" panose="020F0302020204030204" pitchFamily="34" charset="0"/>
                <a:cs typeface="Calibri Light" panose="020F0302020204030204" pitchFamily="34" charset="0"/>
              </a:rPr>
              <a:t>collinear</a:t>
            </a:r>
            <a:r>
              <a:rPr lang="fr-CH" sz="1600" dirty="0">
                <a:solidFill>
                  <a:srgbClr val="C00000"/>
                </a:solidFill>
                <a:latin typeface="Calibri Light" panose="020F0302020204030204" pitchFamily="34" charset="0"/>
                <a:cs typeface="Calibri Light" panose="020F0302020204030204" pitchFamily="34" charset="0"/>
              </a:rPr>
              <a:t> variables</a:t>
            </a:r>
            <a:r>
              <a:rPr lang="fr-CH" sz="1600" dirty="0">
                <a:latin typeface="Calibri Light" panose="020F0302020204030204" pitchFamily="34" charset="0"/>
                <a:cs typeface="Calibri Light" panose="020F0302020204030204" pitchFamily="34" charset="0"/>
              </a:rPr>
              <a:t>. If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variables are </a:t>
            </a:r>
            <a:r>
              <a:rPr lang="fr-CH" sz="1600" dirty="0" err="1">
                <a:latin typeface="Calibri Light" panose="020F0302020204030204" pitchFamily="34" charset="0"/>
                <a:cs typeface="Calibri Light" panose="020F0302020204030204" pitchFamily="34" charset="0"/>
              </a:rPr>
              <a:t>collinear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contain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virtually</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same</a:t>
            </a:r>
            <a:r>
              <a:rPr lang="fr-CH" sz="1600" dirty="0">
                <a:latin typeface="Calibri Light" panose="020F0302020204030204" pitchFamily="34" charset="0"/>
                <a:cs typeface="Calibri Light" panose="020F0302020204030204" pitchFamily="34" charset="0"/>
              </a:rPr>
              <a:t> information, and </a:t>
            </a:r>
            <a:r>
              <a:rPr lang="fr-CH" sz="1600" dirty="0" err="1">
                <a:latin typeface="Calibri Light" panose="020F0302020204030204" pitchFamily="34" charset="0"/>
                <a:cs typeface="Calibri Light" panose="020F0302020204030204" pitchFamily="34" charset="0"/>
              </a:rPr>
              <a:t>so</a:t>
            </a:r>
            <a:r>
              <a:rPr lang="fr-CH" sz="1600" dirty="0">
                <a:latin typeface="Calibri Light" panose="020F0302020204030204" pitchFamily="34" charset="0"/>
                <a:cs typeface="Calibri Light" panose="020F0302020204030204" pitchFamily="34" charset="0"/>
              </a:rPr>
              <a:t> one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redundant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Another</a:t>
            </a:r>
            <a:r>
              <a:rPr lang="fr-CH" sz="1600" dirty="0">
                <a:latin typeface="Calibri Light" panose="020F0302020204030204" pitchFamily="34" charset="0"/>
                <a:cs typeface="Calibri Light" panose="020F0302020204030204" pitchFamily="34" charset="0"/>
              </a:rPr>
              <a:t> option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to merge the variables, by </a:t>
            </a:r>
            <a:r>
              <a:rPr lang="fr-CH" sz="1600" dirty="0" err="1">
                <a:latin typeface="Calibri Light" panose="020F0302020204030204" pitchFamily="34" charset="0"/>
                <a:cs typeface="Calibri Light" panose="020F0302020204030204" pitchFamily="34" charset="0"/>
              </a:rPr>
              <a:t>averaging</a:t>
            </a:r>
            <a:r>
              <a:rPr lang="fr-CH" sz="1600" dirty="0">
                <a:latin typeface="Calibri Light" panose="020F0302020204030204" pitchFamily="34" charset="0"/>
                <a:cs typeface="Calibri Light" panose="020F0302020204030204" pitchFamily="34" charset="0"/>
              </a:rPr>
              <a:t> or by factor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If </a:t>
            </a:r>
            <a:r>
              <a:rPr lang="fr-CH" sz="1600" dirty="0" err="1">
                <a:latin typeface="Calibri Light" panose="020F0302020204030204" pitchFamily="34" charset="0"/>
                <a:cs typeface="Calibri Light" panose="020F0302020204030204" pitchFamily="34" charset="0"/>
              </a:rPr>
              <a:t>there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desire</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keep</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collinear</a:t>
            </a:r>
            <a:r>
              <a:rPr lang="fr-CH" sz="1600" dirty="0">
                <a:latin typeface="Calibri Light" panose="020F0302020204030204" pitchFamily="34" charset="0"/>
                <a:cs typeface="Calibri Light" panose="020F0302020204030204" pitchFamily="34" charset="0"/>
              </a:rPr>
              <a:t> variables in the model, one </a:t>
            </a:r>
            <a:r>
              <a:rPr lang="fr-CH" sz="1600" dirty="0" err="1">
                <a:latin typeface="Calibri Light" panose="020F0302020204030204" pitchFamily="34" charset="0"/>
                <a:cs typeface="Calibri Light" panose="020F0302020204030204" pitchFamily="34" charset="0"/>
              </a:rPr>
              <a:t>could</a:t>
            </a:r>
            <a:r>
              <a:rPr lang="fr-CH" sz="1600" dirty="0">
                <a:latin typeface="Calibri Light" panose="020F0302020204030204" pitchFamily="34" charset="0"/>
                <a:cs typeface="Calibri Light" panose="020F0302020204030204" pitchFamily="34" charset="0"/>
              </a:rPr>
              <a:t> run a </a:t>
            </a:r>
            <a:r>
              <a:rPr lang="fr-CH" sz="1600" dirty="0" err="1">
                <a:solidFill>
                  <a:srgbClr val="0070C0"/>
                </a:solidFill>
                <a:latin typeface="Calibri Light" panose="020F0302020204030204" pitchFamily="34" charset="0"/>
                <a:cs typeface="Calibri Light" panose="020F0302020204030204" pitchFamily="34" charset="0"/>
              </a:rPr>
              <a:t>ridge</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regression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 quasi-</a:t>
            </a:r>
            <a:r>
              <a:rPr lang="fr-CH" sz="1600" dirty="0" err="1">
                <a:latin typeface="Calibri Light" panose="020F0302020204030204" pitchFamily="34" charset="0"/>
                <a:cs typeface="Calibri Light" panose="020F0302020204030204" pitchFamily="34" charset="0"/>
              </a:rPr>
              <a:t>Bayesian</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imposes restrictions on </a:t>
            </a:r>
            <a:r>
              <a:rPr lang="fr-CH" sz="1600">
                <a:latin typeface="Calibri Light" panose="020F0302020204030204" pitchFamily="34" charset="0"/>
                <a:cs typeface="Calibri Light" panose="020F0302020204030204" pitchFamily="34" charset="0"/>
              </a:rPr>
              <a:t>the regression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restrictions correspond to a simplified </a:t>
            </a:r>
            <a:r>
              <a:rPr lang="fr-CH" sz="1600">
                <a:solidFill>
                  <a:srgbClr val="0070C0"/>
                </a:solidFill>
                <a:latin typeface="Calibri Light" panose="020F0302020204030204" pitchFamily="34" charset="0"/>
                <a:cs typeface="Calibri Light" panose="020F0302020204030204" pitchFamily="34" charset="0"/>
              </a:rPr>
              <a:t>Bayesian prior</a:t>
            </a:r>
            <a:r>
              <a:rPr lang="fr-CH" sz="1600">
                <a:latin typeface="Calibri Light" panose="020F0302020204030204" pitchFamily="34" charset="0"/>
                <a:cs typeface="Calibri Light" panose="020F0302020204030204" pitchFamily="34" charset="0"/>
              </a:rPr>
              <a:t>, which allow that parameter values can still be estimated even when data </a:t>
            </a:r>
            <a:r>
              <a:rPr lang="fr-CH" sz="1600" dirty="0">
                <a:latin typeface="Calibri Light" panose="020F0302020204030204" pitchFamily="34" charset="0"/>
                <a:cs typeface="Calibri Light" panose="020F0302020204030204" pitchFamily="34" charset="0"/>
              </a:rPr>
              <a:t>are </a:t>
            </a:r>
            <a:r>
              <a:rPr lang="fr-CH" sz="1600" dirty="0" err="1">
                <a:latin typeface="Calibri Light" panose="020F0302020204030204" pitchFamily="34" charset="0"/>
                <a:cs typeface="Calibri Light" panose="020F0302020204030204" pitchFamily="34" charset="0"/>
              </a:rPr>
              <a:t>deficient</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or absent!</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Prior distributions are the </a:t>
            </a:r>
            <a:r>
              <a:rPr lang="fr-CH" sz="1600" dirty="0" err="1">
                <a:latin typeface="Calibri Light" panose="020F0302020204030204" pitchFamily="34" charset="0"/>
                <a:cs typeface="Calibri Light" panose="020F0302020204030204" pitchFamily="34" charset="0"/>
              </a:rPr>
              <a:t>reason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why</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Bayesian</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statistics</a:t>
            </a:r>
            <a:r>
              <a:rPr lang="fr-CH" sz="1600" dirty="0">
                <a:solidFill>
                  <a:srgbClr val="0070C0"/>
                </a:solidFill>
                <a:latin typeface="Calibri Light" panose="020F0302020204030204" pitchFamily="34" charset="0"/>
                <a:cs typeface="Calibri Light" panose="020F0302020204030204" pitchFamily="34" charset="0"/>
              </a:rPr>
              <a:t> are the opposite </a:t>
            </a:r>
            <a:r>
              <a:rPr lang="fr-CH" sz="1600">
                <a:solidFill>
                  <a:srgbClr val="0070C0"/>
                </a:solidFill>
                <a:latin typeface="Calibri Light" panose="020F0302020204030204" pitchFamily="34" charset="0"/>
                <a:cs typeface="Calibri Light" panose="020F0302020204030204" pitchFamily="34" charset="0"/>
              </a:rPr>
              <a:t>of non-parametric</a:t>
            </a:r>
            <a:r>
              <a:rPr lang="fr-CH" sz="1600" dirty="0">
                <a:solidFill>
                  <a:srgbClr val="0070C0"/>
                </a:solidFill>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Bayesian</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regression</a:t>
            </a:r>
            <a:r>
              <a:rPr lang="fr-CH" sz="1600">
                <a:latin typeface="Calibri Light" panose="020F0302020204030204" pitchFamily="34" charset="0"/>
                <a:cs typeface="Calibri Light" panose="020F0302020204030204" pitchFamily="34" charset="0"/>
              </a:rPr>
              <a:t> requires </a:t>
            </a:r>
            <a:r>
              <a:rPr lang="fr-CH" sz="1600" dirty="0" err="1">
                <a:latin typeface="Calibri Light" panose="020F0302020204030204" pitchFamily="34" charset="0"/>
                <a:cs typeface="Calibri Light" panose="020F0302020204030204" pitchFamily="34" charset="0"/>
              </a:rPr>
              <a:t>distributional</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assumptions</a:t>
            </a:r>
            <a:r>
              <a:rPr lang="fr-CH" sz="1600">
                <a:latin typeface="Calibri Light" panose="020F0302020204030204" pitchFamily="34" charset="0"/>
                <a:cs typeface="Calibri Light" panose="020F0302020204030204" pitchFamily="34" charset="0"/>
              </a:rPr>
              <a:t> about both </a:t>
            </a:r>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residuals</a:t>
            </a:r>
            <a:r>
              <a:rPr lang="fr-CH" sz="1600" dirty="0">
                <a:latin typeface="Calibri Light" panose="020F0302020204030204" pitchFamily="34" charset="0"/>
                <a:cs typeface="Calibri Light" panose="020F0302020204030204" pitchFamily="34" charset="0"/>
              </a:rPr>
              <a:t> </a:t>
            </a:r>
            <a:r>
              <a:rPr lang="fr-CH" sz="1600" i="1">
                <a:latin typeface="Calibri Light" panose="020F0302020204030204" pitchFamily="34" charset="0"/>
                <a:cs typeface="Calibri Light" panose="020F0302020204030204" pitchFamily="34" charset="0"/>
              </a:rPr>
              <a:t>and</a:t>
            </a:r>
            <a:r>
              <a:rPr lang="fr-CH" sz="1600">
                <a:latin typeface="Calibri Light" panose="020F0302020204030204" pitchFamily="34" charset="0"/>
                <a:cs typeface="Calibri Light" panose="020F0302020204030204" pitchFamily="34" charset="0"/>
              </a:rPr>
              <a:t> the </a:t>
            </a:r>
            <a:r>
              <a:rPr lang="fr-CH" sz="1600" err="1">
                <a:latin typeface="Calibri Light" panose="020F0302020204030204" pitchFamily="34" charset="0"/>
                <a:cs typeface="Calibri Light" panose="020F0302020204030204" pitchFamily="34" charset="0"/>
              </a:rPr>
              <a:t>parameters</a:t>
            </a:r>
            <a:r>
              <a:rPr lang="fr-CH" sz="1600">
                <a:latin typeface="Calibri Light" panose="020F0302020204030204" pitchFamily="34" charset="0"/>
                <a:cs typeface="Calibri Light" panose="020F0302020204030204" pitchFamily="34" charset="0"/>
              </a:rPr>
              <a:t>.</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Solutions for multicollinearity</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749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948" y="4571258"/>
            <a:ext cx="9145017" cy="523220"/>
          </a:xfrm>
          <a:prstGeom prst="rect">
            <a:avLst/>
          </a:prstGeom>
          <a:noFill/>
        </p:spPr>
        <p:txBody>
          <a:bodyPr wrap="square" rtlCol="0">
            <a:spAutoFit/>
          </a:bodyPr>
          <a:lstStyle/>
          <a:p>
            <a:pPr algn="ctr"/>
            <a:r>
              <a:rPr lang="fr-CH" sz="2800" i="1" dirty="0" err="1">
                <a:solidFill>
                  <a:schemeClr val="tx2">
                    <a:lumMod val="75000"/>
                  </a:schemeClr>
                </a:solidFill>
                <a:latin typeface="Palatino Linotype" panose="02040502050505030304" pitchFamily="18" charset="0"/>
                <a:cs typeface="Times New Roman" panose="02020603050405020304" pitchFamily="18" charset="0"/>
              </a:rPr>
              <a:t>Bayesian</a:t>
            </a:r>
            <a:r>
              <a:rPr lang="fr-CH" sz="2800" i="1" dirty="0">
                <a:solidFill>
                  <a:schemeClr val="tx2">
                    <a:lumMod val="75000"/>
                  </a:schemeClr>
                </a:solidFill>
                <a:latin typeface="Palatino Linotype" panose="02040502050505030304" pitchFamily="18" charset="0"/>
                <a:cs typeface="Times New Roman" panose="02020603050405020304" pitchFamily="18" charset="0"/>
              </a:rPr>
              <a:t> </a:t>
            </a:r>
            <a:r>
              <a:rPr lang="fr-CH" sz="2800" i="1" dirty="0" err="1">
                <a:solidFill>
                  <a:schemeClr val="tx2">
                    <a:lumMod val="75000"/>
                  </a:schemeClr>
                </a:solidFill>
                <a:latin typeface="Palatino Linotype" panose="02040502050505030304" pitchFamily="18" charset="0"/>
                <a:cs typeface="Times New Roman" panose="02020603050405020304" pitchFamily="18" charset="0"/>
              </a:rPr>
              <a:t>statistics</a:t>
            </a:r>
            <a:r>
              <a:rPr lang="fr-CH" sz="2800" i="1" dirty="0">
                <a:solidFill>
                  <a:schemeClr val="tx2">
                    <a:lumMod val="75000"/>
                  </a:schemeClr>
                </a:solidFill>
                <a:latin typeface="Palatino Linotype" panose="02040502050505030304" pitchFamily="18" charset="0"/>
                <a:cs typeface="Times New Roman" panose="02020603050405020304" pitchFamily="18" charset="0"/>
              </a:rPr>
              <a:t> are a </a:t>
            </a:r>
            <a:r>
              <a:rPr lang="fr-CH" sz="2800" i="1" dirty="0" err="1">
                <a:solidFill>
                  <a:schemeClr val="tx2">
                    <a:lumMod val="75000"/>
                  </a:schemeClr>
                </a:solidFill>
                <a:latin typeface="Palatino Linotype" panose="02040502050505030304" pitchFamily="18" charset="0"/>
                <a:cs typeface="Times New Roman" panose="02020603050405020304" pitchFamily="18" charset="0"/>
              </a:rPr>
              <a:t>kind</a:t>
            </a:r>
            <a:r>
              <a:rPr lang="fr-CH" sz="2800" i="1" dirty="0">
                <a:solidFill>
                  <a:schemeClr val="tx2">
                    <a:lumMod val="75000"/>
                  </a:schemeClr>
                </a:solidFill>
                <a:latin typeface="Palatino Linotype" panose="02040502050505030304" pitchFamily="18" charset="0"/>
                <a:cs typeface="Times New Roman" panose="02020603050405020304" pitchFamily="18" charset="0"/>
              </a:rPr>
              <a:t> of non-</a:t>
            </a:r>
            <a:r>
              <a:rPr lang="fr-CH" sz="2800" i="1" dirty="0" err="1">
                <a:solidFill>
                  <a:schemeClr val="tx2">
                    <a:lumMod val="75000"/>
                  </a:schemeClr>
                </a:solidFill>
                <a:latin typeface="Palatino Linotype" panose="02040502050505030304" pitchFamily="18" charset="0"/>
                <a:cs typeface="Times New Roman" panose="02020603050405020304" pitchFamily="18" charset="0"/>
              </a:rPr>
              <a:t>parametric</a:t>
            </a:r>
            <a:r>
              <a:rPr lang="fr-CH" sz="2800" i="1" dirty="0">
                <a:solidFill>
                  <a:schemeClr val="tx2">
                    <a:lumMod val="75000"/>
                  </a:schemeClr>
                </a:solidFill>
                <a:latin typeface="Palatino Linotype" panose="02040502050505030304" pitchFamily="18" charset="0"/>
                <a:cs typeface="Times New Roman" panose="02020603050405020304" pitchFamily="18" charset="0"/>
              </a:rPr>
              <a:t> </a:t>
            </a:r>
            <a:r>
              <a:rPr lang="fr-CH" sz="2800" i="1" dirty="0" err="1">
                <a:solidFill>
                  <a:schemeClr val="tx2">
                    <a:lumMod val="75000"/>
                  </a:schemeClr>
                </a:solidFill>
                <a:latin typeface="Palatino Linotype" panose="02040502050505030304" pitchFamily="18" charset="0"/>
                <a:cs typeface="Times New Roman" panose="02020603050405020304" pitchFamily="18" charset="0"/>
              </a:rPr>
              <a:t>statistics</a:t>
            </a:r>
            <a:endParaRPr lang="en-GB" sz="2800" i="1" dirty="0">
              <a:solidFill>
                <a:schemeClr val="tx2">
                  <a:lumMod val="75000"/>
                </a:schemeClr>
              </a:solidFill>
              <a:latin typeface="Palatino Linotype" panose="02040502050505030304" pitchFamily="18" charset="0"/>
              <a:cs typeface="Times New Roman" panose="02020603050405020304" pitchFamily="18" charset="0"/>
            </a:endParaRPr>
          </a:p>
        </p:txBody>
      </p:sp>
      <p:cxnSp>
        <p:nvCxnSpPr>
          <p:cNvPr id="6" name="Straight Connector 5"/>
          <p:cNvCxnSpPr/>
          <p:nvPr/>
        </p:nvCxnSpPr>
        <p:spPr>
          <a:xfrm>
            <a:off x="1199456" y="4365104"/>
            <a:ext cx="936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199456" y="5301208"/>
            <a:ext cx="936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0446399-EB7E-430E-B271-04D78F95EA6D}"/>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41601" y="1662745"/>
            <a:ext cx="2675710" cy="2576768"/>
          </a:xfrm>
          <a:prstGeom prst="rect">
            <a:avLst/>
          </a:prstGeom>
        </p:spPr>
      </p:pic>
      <p:sp>
        <p:nvSpPr>
          <p:cNvPr id="17" name="TextBox 16">
            <a:extLst>
              <a:ext uri="{FF2B5EF4-FFF2-40B4-BE49-F238E27FC236}">
                <a16:creationId xmlns:a16="http://schemas.microsoft.com/office/drawing/2014/main" id="{4E2693C5-2638-4F11-9C88-B9F7F6B33E59}"/>
              </a:ext>
            </a:extLst>
          </p:cNvPr>
          <p:cNvSpPr txBox="1"/>
          <p:nvPr/>
        </p:nvSpPr>
        <p:spPr>
          <a:xfrm>
            <a:off x="4367288" y="741983"/>
            <a:ext cx="3024336" cy="769441"/>
          </a:xfrm>
          <a:prstGeom prst="rect">
            <a:avLst/>
          </a:prstGeom>
          <a:noFill/>
        </p:spPr>
        <p:txBody>
          <a:bodyPr wrap="square" rtlCol="0">
            <a:spAutoFit/>
          </a:bodyPr>
          <a:lstStyle/>
          <a:p>
            <a:pPr algn="ctr"/>
            <a:r>
              <a:rPr lang="fr-CH" sz="4400">
                <a:solidFill>
                  <a:schemeClr val="tx2">
                    <a:lumMod val="75000"/>
                  </a:schemeClr>
                </a:solidFill>
                <a:latin typeface="Century Schoolbook" panose="02040604050505020304" pitchFamily="18" charset="0"/>
              </a:rPr>
              <a:t>MYTH I</a:t>
            </a:r>
            <a:endParaRPr lang="en-GB" sz="4400" dirty="0">
              <a:solidFill>
                <a:schemeClr val="tx2">
                  <a:lumMod val="75000"/>
                </a:schemeClr>
              </a:solidFill>
              <a:latin typeface="Century Schoolbook" panose="02040604050505020304" pitchFamily="18" charset="0"/>
            </a:endParaRPr>
          </a:p>
        </p:txBody>
      </p:sp>
      <p:cxnSp>
        <p:nvCxnSpPr>
          <p:cNvPr id="18" name="Straight Connector 17">
            <a:extLst>
              <a:ext uri="{FF2B5EF4-FFF2-40B4-BE49-F238E27FC236}">
                <a16:creationId xmlns:a16="http://schemas.microsoft.com/office/drawing/2014/main" id="{EBF172F2-B1A6-449D-9B29-B563AD17A0D7}"/>
              </a:ext>
            </a:extLst>
          </p:cNvPr>
          <p:cNvCxnSpPr>
            <a:cxnSpLocks/>
          </p:cNvCxnSpPr>
          <p:nvPr/>
        </p:nvCxnSpPr>
        <p:spPr>
          <a:xfrm>
            <a:off x="3359456" y="1594755"/>
            <a:ext cx="504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04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600">
                <a:latin typeface="Calibri Light" panose="020F0302020204030204" pitchFamily="34" charset="0"/>
                <a:cs typeface="Calibri Light" panose="020F0302020204030204" pitchFamily="34" charset="0"/>
              </a:rPr>
              <a:t>This is a revised version of a workshop first taught on February 25, 2020 (shortly before the covid19 lockdowns). This version includes extensions for permutation PCA and for bootstrap tests but otherwise the material is 90% the same.</a:t>
            </a:r>
            <a:endParaRPr lang="en-US" sz="1600" dirty="0">
              <a:solidFill>
                <a:schemeClr val="accent1">
                  <a:lumMod val="75000"/>
                </a:schemeClr>
              </a:solidFill>
              <a:latin typeface="Calibri Light" panose="020F0302020204030204" pitchFamily="34" charset="0"/>
              <a:cs typeface="Calibri Light" panose="020F0302020204030204" pitchFamily="34" charset="0"/>
            </a:endParaRPr>
          </a:p>
          <a:p>
            <a:pPr marL="0" indent="0">
              <a:buNone/>
            </a:pPr>
            <a:endParaRPr lang="en-US" sz="1600" dirty="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content of this workshop is divided in two parts, </a:t>
            </a:r>
            <a:r>
              <a:rPr lang="en-US" sz="1600" b="1">
                <a:latin typeface="Calibri Light" panose="020F0302020204030204" pitchFamily="34" charset="0"/>
                <a:cs typeface="Calibri Light" panose="020F0302020204030204" pitchFamily="34" charset="0"/>
              </a:rPr>
              <a:t>(1)</a:t>
            </a:r>
            <a:r>
              <a:rPr lang="en-US" sz="1600">
                <a:latin typeface="Calibri Light" panose="020F0302020204030204" pitchFamily="34" charset="0"/>
                <a:cs typeface="Calibri Light" panose="020F0302020204030204" pitchFamily="34" charset="0"/>
              </a:rPr>
              <a:t> assumptions in parametric statistics and </a:t>
            </a:r>
            <a:r>
              <a:rPr lang="en-US" sz="1600" b="1">
                <a:latin typeface="Calibri Light" panose="020F0302020204030204" pitchFamily="34" charset="0"/>
                <a:cs typeface="Calibri Light" panose="020F0302020204030204" pitchFamily="34" charset="0"/>
              </a:rPr>
              <a:t>(2)</a:t>
            </a:r>
            <a:r>
              <a:rPr lang="en-US" sz="1600">
                <a:latin typeface="Calibri Light" panose="020F0302020204030204" pitchFamily="34" charset="0"/>
                <a:cs typeface="Calibri Light" panose="020F0302020204030204" pitchFamily="34" charset="0"/>
              </a:rPr>
              <a:t> permutation testing. However, the details of executing non-parametric data analyses are less important to me than understanding why they are useful, and especially when they are NOT.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Throughout the workshop, I will dispel several common myths regarding non-parametric data analysis.</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workshop largely follows a lecture/seminar format but R code is included in the slides that can be executed in parallel with the theoretical explanation. As well, there are some quizzes and interactive demonstrations to participate in.</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Data that are used in the R scripts are sourced </a:t>
            </a:r>
            <a:r>
              <a:rPr lang="en-US" sz="1600" dirty="0">
                <a:latin typeface="Calibri Light" panose="020F0302020204030204" pitchFamily="34" charset="0"/>
                <a:cs typeface="Calibri Light" panose="020F0302020204030204" pitchFamily="34" charset="0"/>
              </a:rPr>
              <a:t>directly from </a:t>
            </a:r>
            <a:r>
              <a:rPr lang="en-US" sz="1600" dirty="0" err="1">
                <a:latin typeface="Calibri Light" panose="020F0302020204030204" pitchFamily="34" charset="0"/>
                <a:cs typeface="Calibri Light" panose="020F0302020204030204" pitchFamily="34" charset="0"/>
              </a:rPr>
              <a:t>switchdrive</a:t>
            </a:r>
            <a:r>
              <a:rPr lang="en-US" sz="1600" dirty="0">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so there is no </a:t>
            </a:r>
            <a:r>
              <a:rPr lang="en-US" sz="1600" dirty="0">
                <a:latin typeface="Calibri Light" panose="020F0302020204030204" pitchFamily="34" charset="0"/>
                <a:cs typeface="Calibri Light" panose="020F0302020204030204" pitchFamily="34" charset="0"/>
              </a:rPr>
              <a:t>need to have data files pre-loaded.</a:t>
            </a:r>
          </a:p>
          <a:p>
            <a:pPr marL="0" indent="0">
              <a:buNone/>
            </a:pPr>
            <a:endParaRPr lang="en-US" sz="1600" dirty="0">
              <a:latin typeface="Calibri Light" panose="020F0302020204030204" pitchFamily="34" charset="0"/>
              <a:cs typeface="Calibri Light" panose="020F0302020204030204" pitchFamily="34" charset="0"/>
            </a:endParaRPr>
          </a:p>
          <a:p>
            <a:pPr marL="0" indent="0">
              <a:buNone/>
            </a:pP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Today's workshop</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6BFBB0B-0362-45FA-8165-576F5D584B55}"/>
              </a:ext>
            </a:extLst>
          </p:cNvPr>
          <p:cNvSpPr/>
          <p:nvPr/>
        </p:nvSpPr>
        <p:spPr>
          <a:xfrm>
            <a:off x="9060183" y="6285443"/>
            <a:ext cx="1876476" cy="276999"/>
          </a:xfrm>
          <a:prstGeom prst="rect">
            <a:avLst/>
          </a:prstGeom>
        </p:spPr>
        <p:txBody>
          <a:bodyPr wrap="none">
            <a:spAutoFit/>
          </a:bodyPr>
          <a:lstStyle/>
          <a:p>
            <a:pPr algn="r"/>
            <a:r>
              <a:rPr lang="en-US" sz="1200">
                <a:hlinkClick r:id="rId2"/>
              </a:rPr>
              <a:t>https://www.r-project.org/</a:t>
            </a:r>
            <a:endParaRPr lang="en-CH" sz="1200"/>
          </a:p>
        </p:txBody>
      </p:sp>
      <p:pic>
        <p:nvPicPr>
          <p:cNvPr id="8" name="Picture 7">
            <a:extLst>
              <a:ext uri="{FF2B5EF4-FFF2-40B4-BE49-F238E27FC236}">
                <a16:creationId xmlns:a16="http://schemas.microsoft.com/office/drawing/2014/main" id="{876DF282-BBF7-4A72-9E01-7DE3596A48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pic>
        <p:nvPicPr>
          <p:cNvPr id="4" name="Picture 3">
            <a:extLst>
              <a:ext uri="{FF2B5EF4-FFF2-40B4-BE49-F238E27FC236}">
                <a16:creationId xmlns:a16="http://schemas.microsoft.com/office/drawing/2014/main" id="{9D471C42-494B-2AC9-3DD6-63E1188EC213}"/>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209117" y="3486084"/>
            <a:ext cx="762311" cy="734122"/>
          </a:xfrm>
          <a:prstGeom prst="rect">
            <a:avLst/>
          </a:prstGeom>
        </p:spPr>
      </p:pic>
    </p:spTree>
    <p:extLst>
      <p:ext uri="{BB962C8B-B14F-4D97-AF65-F5344CB8AC3E}">
        <p14:creationId xmlns:p14="http://schemas.microsoft.com/office/powerpoint/2010/main" val="3406323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800" dirty="0">
                <a:latin typeface="Calibri Light" panose="020F0302020204030204" pitchFamily="34" charset="0"/>
                <a:cs typeface="Calibri Light" panose="020F0302020204030204" pitchFamily="34" charset="0"/>
              </a:rPr>
              <a:t>Once multicollinearity has been checked, the remaining assumptions generally concern so-called </a:t>
            </a:r>
            <a:r>
              <a:rPr lang="en-US" sz="1800" dirty="0">
                <a:solidFill>
                  <a:srgbClr val="0070C0"/>
                </a:solidFill>
                <a:latin typeface="Calibri Light" panose="020F0302020204030204" pitchFamily="34" charset="0"/>
                <a:cs typeface="Calibri Light" panose="020F0302020204030204" pitchFamily="34" charset="0"/>
              </a:rPr>
              <a:t>residual diagnostics</a:t>
            </a:r>
            <a:r>
              <a:rPr lang="en-US" sz="1800" dirty="0">
                <a:latin typeface="Calibri Light" panose="020F0302020204030204" pitchFamily="34" charset="0"/>
                <a:cs typeface="Calibri Light" panose="020F0302020204030204" pitchFamily="34" charset="0"/>
              </a:rPr>
              <a:t>. It is important to emphasize that assumptions almost always relate to a model’s </a:t>
            </a:r>
            <a:r>
              <a:rPr lang="en-US" sz="1800" dirty="0">
                <a:solidFill>
                  <a:srgbClr val="0070C0"/>
                </a:solidFill>
                <a:latin typeface="Calibri Light" panose="020F0302020204030204" pitchFamily="34" charset="0"/>
                <a:cs typeface="Calibri Light" panose="020F0302020204030204" pitchFamily="34" charset="0"/>
              </a:rPr>
              <a:t>residuals:</a:t>
            </a:r>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pPr marL="0" indent="0" algn="ctr">
              <a:buNone/>
            </a:pPr>
            <a:r>
              <a:rPr lang="en-US" sz="2000" dirty="0">
                <a:solidFill>
                  <a:srgbClr val="C00000"/>
                </a:solidFill>
                <a:latin typeface="Calibri Light" panose="020F0302020204030204" pitchFamily="34" charset="0"/>
                <a:cs typeface="Calibri Light" panose="020F0302020204030204" pitchFamily="34" charset="0"/>
              </a:rPr>
              <a:t>Residuals = </a:t>
            </a:r>
            <a:r>
              <a:rPr lang="en-US" sz="2000">
                <a:solidFill>
                  <a:srgbClr val="C00000"/>
                </a:solidFill>
                <a:latin typeface="Calibri Light" panose="020F0302020204030204" pitchFamily="34" charset="0"/>
                <a:cs typeface="Calibri Light" panose="020F0302020204030204" pitchFamily="34" charset="0"/>
              </a:rPr>
              <a:t>the data, </a:t>
            </a:r>
            <a:r>
              <a:rPr lang="en-US" sz="2000" b="1" dirty="0">
                <a:solidFill>
                  <a:srgbClr val="C00000"/>
                </a:solidFill>
                <a:latin typeface="Calibri Light" panose="020F0302020204030204" pitchFamily="34" charset="0"/>
                <a:cs typeface="Calibri Light" panose="020F0302020204030204" pitchFamily="34" charset="0"/>
              </a:rPr>
              <a:t>conditional</a:t>
            </a:r>
            <a:r>
              <a:rPr lang="en-US" sz="2000" dirty="0">
                <a:solidFill>
                  <a:srgbClr val="C00000"/>
                </a:solidFill>
                <a:latin typeface="Calibri Light" panose="020F0302020204030204" pitchFamily="34" charset="0"/>
                <a:cs typeface="Calibri Light" panose="020F0302020204030204" pitchFamily="34" charset="0"/>
              </a:rPr>
              <a:t> on the fitted model!</a:t>
            </a:r>
          </a:p>
          <a:p>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r>
              <a:rPr lang="en-US" sz="1800" dirty="0">
                <a:latin typeface="Calibri Light" panose="020F0302020204030204" pitchFamily="34" charset="0"/>
                <a:cs typeface="Calibri Light" panose="020F0302020204030204" pitchFamily="34" charset="0"/>
              </a:rPr>
              <a:t>When checking regression assumptions, one therefore checks the residuals, </a:t>
            </a:r>
            <a:r>
              <a:rPr lang="en-US" sz="1800" i="1" dirty="0">
                <a:latin typeface="Calibri Light" panose="020F0302020204030204" pitchFamily="34" charset="0"/>
                <a:cs typeface="Calibri Light" panose="020F0302020204030204" pitchFamily="34" charset="0"/>
              </a:rPr>
              <a:t>not </a:t>
            </a:r>
            <a:r>
              <a:rPr lang="en-US" sz="1800" dirty="0">
                <a:latin typeface="Calibri Light" panose="020F0302020204030204" pitchFamily="34" charset="0"/>
                <a:cs typeface="Calibri Light" panose="020F0302020204030204" pitchFamily="34" charset="0"/>
              </a:rPr>
              <a:t>the raw unconditional data. This can be especially important for outliers and normality.</a:t>
            </a:r>
          </a:p>
          <a:p>
            <a:endParaRPr lang="en-US" sz="1800" dirty="0">
              <a:latin typeface="Calibri Light" panose="020F0302020204030204" pitchFamily="34" charset="0"/>
              <a:cs typeface="Calibri Light" panose="020F0302020204030204" pitchFamily="34" charset="0"/>
            </a:endParaRPr>
          </a:p>
          <a:p>
            <a:r>
              <a:rPr lang="en-US" sz="1800" dirty="0">
                <a:latin typeface="Calibri Light" panose="020F0302020204030204" pitchFamily="34" charset="0"/>
                <a:cs typeface="Calibri Light" panose="020F0302020204030204" pitchFamily="34" charset="0"/>
              </a:rPr>
              <a:t>Researchers often verify these assumptions for each variable separately (in a univariate manner), not conditioned on the fitted model. The following example shows the potential pitfall with this procedure…</a:t>
            </a:r>
          </a:p>
          <a:p>
            <a:pPr marL="0" indent="0">
              <a:buNone/>
            </a:pPr>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Residual diagnostics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994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Assumptions are conditional!</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1798A61-0BAC-45C8-91BE-2469DF04C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29" y="1268760"/>
            <a:ext cx="7085123" cy="5376081"/>
          </a:xfrm>
          <a:prstGeom prst="rect">
            <a:avLst/>
          </a:prstGeom>
        </p:spPr>
      </p:pic>
      <p:sp>
        <p:nvSpPr>
          <p:cNvPr id="9" name="TextBox 8">
            <a:extLst>
              <a:ext uri="{FF2B5EF4-FFF2-40B4-BE49-F238E27FC236}">
                <a16:creationId xmlns:a16="http://schemas.microsoft.com/office/drawing/2014/main" id="{D1AF7AD7-7B12-4122-AC75-D135DB10061A}"/>
              </a:ext>
            </a:extLst>
          </p:cNvPr>
          <p:cNvSpPr txBox="1"/>
          <p:nvPr/>
        </p:nvSpPr>
        <p:spPr>
          <a:xfrm>
            <a:off x="7824192" y="2060848"/>
            <a:ext cx="3816424" cy="3293209"/>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We attempt to model Y using a combination of a continuous X and a categorical G (with levels [A,B])</a:t>
            </a:r>
          </a:p>
          <a:p>
            <a:pPr marL="285750" indent="-285750">
              <a:buFont typeface="Arial" panose="020B0604020202020204" pitchFamily="34" charset="0"/>
              <a:buChar char="•"/>
            </a:pPr>
            <a:endParaRPr lang="en-US" sz="16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Unconditional regression is equivalent to the intercept-only model, Y|1, or simply the raw univariate Y data.</a:t>
            </a:r>
          </a:p>
          <a:p>
            <a:pPr marL="285750" indent="-285750">
              <a:buFont typeface="Arial" panose="020B0604020202020204" pitchFamily="34" charset="0"/>
              <a:buChar char="•"/>
            </a:pPr>
            <a:endParaRPr lang="en-US" sz="16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The raw residuals and those conditioned on X are non-normal.</a:t>
            </a:r>
          </a:p>
          <a:p>
            <a:pPr marL="285750" indent="-285750">
              <a:buFont typeface="Arial" panose="020B0604020202020204" pitchFamily="34" charset="0"/>
              <a:buChar char="•"/>
            </a:pPr>
            <a:endParaRPr lang="en-US" sz="16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When G and its interaction with X is included, the residuals become normal!</a:t>
            </a:r>
            <a:endParaRPr lang="en-GB" sz="14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22276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800">
                <a:latin typeface="Calibri Light" panose="020F0302020204030204" pitchFamily="34" charset="0"/>
                <a:cs typeface="Calibri Light" panose="020F0302020204030204" pitchFamily="34" charset="0"/>
              </a:rPr>
              <a:t>Checking residuals can be particularly confusing in repeated measures models, (e.g., paired </a:t>
            </a:r>
            <a:r>
              <a:rPr lang="en-US" sz="1800" i="1">
                <a:latin typeface="Calibri Light" panose="020F0302020204030204" pitchFamily="34" charset="0"/>
                <a:cs typeface="Calibri Light" panose="020F0302020204030204" pitchFamily="34" charset="0"/>
              </a:rPr>
              <a:t>t</a:t>
            </a:r>
            <a:r>
              <a:rPr lang="en-US" sz="1800">
                <a:latin typeface="Calibri Light" panose="020F0302020204030204" pitchFamily="34" charset="0"/>
                <a:cs typeface="Calibri Light" panose="020F0302020204030204" pitchFamily="34" charset="0"/>
              </a:rPr>
              <a:t>-test, repeated measures ANOVA).</a:t>
            </a:r>
            <a:endParaRPr lang="en-US"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Residuals in repeated measures models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DC71A3F2-6FD2-41DE-B954-866F208E6312}"/>
              </a:ext>
            </a:extLst>
          </p:cNvPr>
          <p:cNvGraphicFramePr>
            <a:graphicFrameLocks noGrp="1"/>
          </p:cNvGraphicFramePr>
          <p:nvPr/>
        </p:nvGraphicFramePr>
        <p:xfrm>
          <a:off x="623392" y="2636912"/>
          <a:ext cx="4483727" cy="3456379"/>
        </p:xfrm>
        <a:graphic>
          <a:graphicData uri="http://schemas.openxmlformats.org/drawingml/2006/table">
            <a:tbl>
              <a:tblPr firstRow="1" bandRow="1">
                <a:tableStyleId>{2D5ABB26-0587-4C30-8999-92F81FD0307C}</a:tableStyleId>
              </a:tblPr>
              <a:tblGrid>
                <a:gridCol w="402752">
                  <a:extLst>
                    <a:ext uri="{9D8B030D-6E8A-4147-A177-3AD203B41FA5}">
                      <a16:colId xmlns:a16="http://schemas.microsoft.com/office/drawing/2014/main" val="4264718404"/>
                    </a:ext>
                  </a:extLst>
                </a:gridCol>
                <a:gridCol w="816195">
                  <a:extLst>
                    <a:ext uri="{9D8B030D-6E8A-4147-A177-3AD203B41FA5}">
                      <a16:colId xmlns:a16="http://schemas.microsoft.com/office/drawing/2014/main" val="370971063"/>
                    </a:ext>
                  </a:extLst>
                </a:gridCol>
                <a:gridCol w="816195">
                  <a:extLst>
                    <a:ext uri="{9D8B030D-6E8A-4147-A177-3AD203B41FA5}">
                      <a16:colId xmlns:a16="http://schemas.microsoft.com/office/drawing/2014/main" val="20001"/>
                    </a:ext>
                  </a:extLst>
                </a:gridCol>
                <a:gridCol w="816195">
                  <a:extLst>
                    <a:ext uri="{9D8B030D-6E8A-4147-A177-3AD203B41FA5}">
                      <a16:colId xmlns:a16="http://schemas.microsoft.com/office/drawing/2014/main" val="2029692907"/>
                    </a:ext>
                  </a:extLst>
                </a:gridCol>
                <a:gridCol w="816195">
                  <a:extLst>
                    <a:ext uri="{9D8B030D-6E8A-4147-A177-3AD203B41FA5}">
                      <a16:colId xmlns:a16="http://schemas.microsoft.com/office/drawing/2014/main" val="1122799901"/>
                    </a:ext>
                  </a:extLst>
                </a:gridCol>
                <a:gridCol w="816195">
                  <a:extLst>
                    <a:ext uri="{9D8B030D-6E8A-4147-A177-3AD203B41FA5}">
                      <a16:colId xmlns:a16="http://schemas.microsoft.com/office/drawing/2014/main" val="244927590"/>
                    </a:ext>
                  </a:extLst>
                </a:gridCol>
              </a:tblGrid>
              <a:tr h="396892">
                <a:tc>
                  <a:txBody>
                    <a:bodyPr/>
                    <a:lstStyle/>
                    <a:p>
                      <a:pPr marL="0" indent="0" algn="l">
                        <a:buFont typeface="Arial" panose="020B0604020202020204" pitchFamily="34" charset="0"/>
                        <a:buNone/>
                      </a:pPr>
                      <a:r>
                        <a:rPr lang="en-GB" sz="1200" b="1">
                          <a:latin typeface="Calibri Light" panose="020F0302020204030204" pitchFamily="34" charset="0"/>
                          <a:cs typeface="Calibri Light" panose="020F0302020204030204" pitchFamily="34" charset="0"/>
                        </a:rPr>
                        <a:t>ID</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b="1">
                          <a:latin typeface="Calibri Light" panose="020F0302020204030204" pitchFamily="34" charset="0"/>
                          <a:cs typeface="Calibri Light" panose="020F0302020204030204" pitchFamily="34" charset="0"/>
                        </a:rPr>
                        <a:t>Group</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b="1">
                          <a:latin typeface="Calibri Light" panose="020F0302020204030204" pitchFamily="34" charset="0"/>
                          <a:cs typeface="Calibri Light" panose="020F0302020204030204" pitchFamily="34" charset="0"/>
                        </a:rPr>
                        <a:t>Time1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b="1">
                          <a:latin typeface="Calibri Light" panose="020F0302020204030204" pitchFamily="34" charset="0"/>
                          <a:cs typeface="Calibri Light" panose="020F0302020204030204" pitchFamily="34" charset="0"/>
                        </a:rPr>
                        <a:t>Time2</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b="1">
                          <a:latin typeface="Calibri Light" panose="020F0302020204030204" pitchFamily="34" charset="0"/>
                          <a:cs typeface="Calibri Light" panose="020F0302020204030204" pitchFamily="34" charset="0"/>
                        </a:rPr>
                        <a:t>Diff</a:t>
                      </a:r>
                      <a:r>
                        <a:rPr lang="en-GB" sz="1200" b="1" baseline="-25000">
                          <a:latin typeface="Calibri Light" panose="020F0302020204030204" pitchFamily="34" charset="0"/>
                          <a:cs typeface="Calibri Light" panose="020F0302020204030204" pitchFamily="34" charset="0"/>
                        </a:rPr>
                        <a:t>T2-T1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latin typeface="Calibri Light" panose="020F0302020204030204" pitchFamily="34" charset="0"/>
                          <a:cs typeface="Calibri Light" panose="020F0302020204030204" pitchFamily="34" charset="0"/>
                        </a:rPr>
                        <a:t>Mean</a:t>
                      </a:r>
                      <a:r>
                        <a:rPr lang="en-GB" sz="1200" b="1" baseline="-25000">
                          <a:latin typeface="Calibri Light" panose="020F0302020204030204" pitchFamily="34" charset="0"/>
                          <a:cs typeface="Calibri Light" panose="020F0302020204030204" pitchFamily="34" charset="0"/>
                        </a:rPr>
                        <a:t>T2-T1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68999385"/>
                  </a:ext>
                </a:extLst>
              </a:tr>
              <a:tr h="350198">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A</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5</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10</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5</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7.5</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25108">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2</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A</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6</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10</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4</a:t>
                      </a:r>
                    </a:p>
                  </a:txBody>
                  <a:tcPr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8</a:t>
                      </a:r>
                    </a:p>
                  </a:txBody>
                  <a:tcPr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325108">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3</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B</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4</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9</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5</a:t>
                      </a:r>
                    </a:p>
                  </a:txBody>
                  <a:tcPr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6.5</a:t>
                      </a:r>
                    </a:p>
                  </a:txBody>
                  <a:tcPr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83353">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4</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A</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8</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11</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3</a:t>
                      </a:r>
                    </a:p>
                  </a:txBody>
                  <a:tcPr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9.5</a:t>
                      </a:r>
                    </a:p>
                  </a:txBody>
                  <a:tcPr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350198">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5</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B</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9</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9</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0</a:t>
                      </a:r>
                    </a:p>
                  </a:txBody>
                  <a:tcPr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9</a:t>
                      </a:r>
                    </a:p>
                  </a:txBody>
                  <a:tcPr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350198">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6</a:t>
                      </a: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B</a:t>
                      </a: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5</a:t>
                      </a: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12</a:t>
                      </a: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7</a:t>
                      </a: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8.5</a:t>
                      </a: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325108">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7</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A</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8</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7</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-1</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7.5</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325108">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a:t>
                      </a: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buFont typeface="Arial" panose="020B0604020202020204" pitchFamily="34" charset="0"/>
                        <a:buNone/>
                      </a:pP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325108">
                <a:tc>
                  <a:txBody>
                    <a:bodyPr/>
                    <a:lstStyle/>
                    <a:p>
                      <a:pPr marL="0" indent="0">
                        <a:buFont typeface="Arial" panose="020B0604020202020204" pitchFamily="34" charset="0"/>
                        <a:buNone/>
                      </a:pPr>
                      <a:r>
                        <a:rPr lang="en-GB" sz="1200" i="1">
                          <a:latin typeface="Calibri Light" panose="020F0302020204030204" pitchFamily="34" charset="0"/>
                          <a:cs typeface="Calibri Light" panose="020F0302020204030204" pitchFamily="34" charset="0"/>
                        </a:rPr>
                        <a:t>N</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B</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10</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8</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-2</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lgn="ctr">
                        <a:buFont typeface="Arial" panose="020B0604020202020204" pitchFamily="34" charset="0"/>
                        <a:buNone/>
                      </a:pPr>
                      <a:r>
                        <a:rPr lang="en-GB" sz="1200">
                          <a:latin typeface="Calibri Light" panose="020F0302020204030204" pitchFamily="34" charset="0"/>
                          <a:cs typeface="Calibri Light" panose="020F0302020204030204" pitchFamily="34" charset="0"/>
                        </a:rPr>
                        <a:t>9</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46350801"/>
                  </a:ext>
                </a:extLst>
              </a:tr>
            </a:tbl>
          </a:graphicData>
        </a:graphic>
      </p:graphicFrame>
      <p:sp>
        <p:nvSpPr>
          <p:cNvPr id="8" name="TextBox 7">
            <a:extLst>
              <a:ext uri="{FF2B5EF4-FFF2-40B4-BE49-F238E27FC236}">
                <a16:creationId xmlns:a16="http://schemas.microsoft.com/office/drawing/2014/main" id="{923F9B99-E903-46BE-B95E-078033B88B8F}"/>
              </a:ext>
            </a:extLst>
          </p:cNvPr>
          <p:cNvSpPr txBox="1"/>
          <p:nvPr/>
        </p:nvSpPr>
        <p:spPr>
          <a:xfrm>
            <a:off x="5781327" y="2656071"/>
            <a:ext cx="5499249" cy="3293209"/>
          </a:xfrm>
          <a:prstGeom prst="rect">
            <a:avLst/>
          </a:prstGeom>
          <a:noFill/>
        </p:spPr>
        <p:txBody>
          <a:bodyPr wrap="square" rtlCol="0">
            <a:spAutoFit/>
          </a:bodyPr>
          <a:lstStyle/>
          <a:p>
            <a:pPr marL="285750" indent="-285750">
              <a:buFont typeface="Arial" panose="020B0604020202020204" pitchFamily="34" charset="0"/>
              <a:buChar char="•"/>
            </a:pPr>
            <a:r>
              <a:rPr lang="fr-CH" sz="1600" dirty="0" err="1">
                <a:latin typeface="Calibri Light" panose="020F0302020204030204" pitchFamily="34" charset="0"/>
                <a:cs typeface="Calibri Light" panose="020F0302020204030204" pitchFamily="34" charset="0"/>
              </a:rPr>
              <a:t>Technically</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paired</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t</a:t>
            </a:r>
            <a:r>
              <a:rPr lang="fr-CH" sz="1600" dirty="0">
                <a:latin typeface="Calibri Light" panose="020F0302020204030204" pitchFamily="34" charset="0"/>
                <a:cs typeface="Calibri Light" panose="020F0302020204030204" pitchFamily="34" charset="0"/>
              </a:rPr>
              <a:t>-test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merely</a:t>
            </a:r>
            <a:r>
              <a:rPr lang="fr-CH" sz="1600" dirty="0">
                <a:latin typeface="Calibri Light" panose="020F0302020204030204" pitchFamily="34" charset="0"/>
                <a:cs typeface="Calibri Light" panose="020F0302020204030204" pitchFamily="34" charset="0"/>
              </a:rPr>
              <a:t> a one-</a:t>
            </a:r>
            <a:r>
              <a:rPr lang="fr-CH" sz="1600" dirty="0" err="1">
                <a:latin typeface="Calibri Light" panose="020F0302020204030204" pitchFamily="34" charset="0"/>
                <a:cs typeface="Calibri Light" panose="020F0302020204030204" pitchFamily="34" charset="0"/>
              </a:rPr>
              <a:t>sample</a:t>
            </a:r>
            <a:r>
              <a:rPr lang="fr-CH" sz="1600" dirty="0">
                <a:latin typeface="Calibri Light" panose="020F0302020204030204" pitchFamily="34" charset="0"/>
                <a:cs typeface="Calibri Light" panose="020F0302020204030204" pitchFamily="34" charset="0"/>
              </a:rPr>
              <a:t> t-test on the </a:t>
            </a:r>
            <a:r>
              <a:rPr lang="fr-CH" sz="1600" dirty="0" err="1">
                <a:latin typeface="Calibri Light" panose="020F0302020204030204" pitchFamily="34" charset="0"/>
                <a:cs typeface="Calibri Light" panose="020F0302020204030204" pitchFamily="34" charset="0"/>
              </a:rPr>
              <a:t>difference</a:t>
            </a:r>
            <a:r>
              <a:rPr lang="fr-CH" sz="1600" dirty="0">
                <a:latin typeface="Calibri Light" panose="020F0302020204030204" pitchFamily="34" charset="0"/>
                <a:cs typeface="Calibri Light" panose="020F0302020204030204" pitchFamily="34" charset="0"/>
              </a:rPr>
              <a:t> score of the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paired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endParaRPr lang="fr-CH" sz="16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sz="1600" dirty="0" err="1">
                <a:latin typeface="Calibri Light" panose="020F0302020204030204" pitchFamily="34" charset="0"/>
                <a:cs typeface="Calibri Light" panose="020F0302020204030204" pitchFamily="34" charset="0"/>
              </a:rPr>
              <a:t>Therefore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assumptions</a:t>
            </a:r>
            <a:r>
              <a:rPr lang="fr-CH" sz="1600" dirty="0">
                <a:latin typeface="Calibri Light" panose="020F0302020204030204" pitchFamily="34" charset="0"/>
                <a:cs typeface="Calibri Light" panose="020F0302020204030204" pitchFamily="34" charset="0"/>
              </a:rPr>
              <a:t> (e.g., </a:t>
            </a:r>
            <a:r>
              <a:rPr lang="fr-CH" sz="1600" dirty="0" err="1">
                <a:latin typeface="Calibri Light" panose="020F0302020204030204" pitchFamily="34" charset="0"/>
                <a:cs typeface="Calibri Light" panose="020F0302020204030204" pitchFamily="34" charset="0"/>
              </a:rPr>
              <a:t>normality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hold</a:t>
            </a:r>
            <a:r>
              <a:rPr lang="fr-CH" sz="1600" dirty="0">
                <a:latin typeface="Calibri Light" panose="020F0302020204030204" pitchFamily="34" charset="0"/>
                <a:cs typeface="Calibri Light" panose="020F0302020204030204" pitchFamily="34" charset="0"/>
              </a:rPr>
              <a:t> for the </a:t>
            </a:r>
            <a:r>
              <a:rPr lang="fr-CH" sz="1600" dirty="0" err="1">
                <a:latin typeface="Calibri Light" panose="020F0302020204030204" pitchFamily="34" charset="0"/>
                <a:cs typeface="Calibri Light" panose="020F0302020204030204" pitchFamily="34" charset="0"/>
              </a:rPr>
              <a:t>difference</a:t>
            </a:r>
            <a:r>
              <a:rPr lang="fr-CH" sz="1600" dirty="0">
                <a:latin typeface="Calibri Light" panose="020F0302020204030204" pitchFamily="34" charset="0"/>
                <a:cs typeface="Calibri Light" panose="020F0302020204030204" pitchFamily="34" charset="0"/>
              </a:rPr>
              <a:t> score, </a:t>
            </a:r>
            <a:r>
              <a:rPr lang="fr-CH" sz="1600" dirty="0" err="1">
                <a:latin typeface="Calibri Light" panose="020F0302020204030204" pitchFamily="34" charset="0"/>
                <a:cs typeface="Calibri Light" panose="020F0302020204030204" pitchFamily="34" charset="0"/>
              </a:rPr>
              <a:t>rather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than</a:t>
            </a:r>
            <a:r>
              <a:rPr lang="fr-CH" sz="1600" dirty="0">
                <a:latin typeface="Calibri Light" panose="020F0302020204030204" pitchFamily="34" charset="0"/>
                <a:cs typeface="Calibri Light" panose="020F0302020204030204" pitchFamily="34" charset="0"/>
              </a:rPr>
              <a:t> T1 and T2</a:t>
            </a:r>
          </a:p>
          <a:p>
            <a:pPr marL="285750" indent="-285750">
              <a:buFont typeface="Arial" panose="020B0604020202020204" pitchFamily="34" charset="0"/>
              <a:buChar char="•"/>
            </a:pPr>
            <a:endParaRPr lang="fr-CH" sz="16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sz="1600" dirty="0" err="1">
                <a:latin typeface="Calibri Light" panose="020F0302020204030204" pitchFamily="34" charset="0"/>
                <a:cs typeface="Calibri Light" panose="020F0302020204030204" pitchFamily="34" charset="0"/>
              </a:rPr>
              <a:t>When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between-covariates</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added</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such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(e.g., </a:t>
            </a:r>
            <a:r>
              <a:rPr lang="fr-CH" sz="1600" dirty="0" err="1">
                <a:latin typeface="Calibri Light" panose="020F0302020204030204" pitchFamily="34" charset="0"/>
                <a:cs typeface="Calibri Light" panose="020F0302020204030204" pitchFamily="34" charset="0"/>
              </a:rPr>
              <a:t>rm</a:t>
            </a:r>
            <a:r>
              <a:rPr lang="fr-CH" sz="1600" dirty="0">
                <a:latin typeface="Calibri Light" panose="020F0302020204030204" pitchFamily="34" charset="0"/>
                <a:cs typeface="Calibri Light" panose="020F0302020204030204" pitchFamily="34" charset="0"/>
              </a:rPr>
              <a:t>-ANOVA), </a:t>
            </a:r>
            <a:r>
              <a:rPr lang="fr-CH" sz="1600" dirty="0" err="1">
                <a:latin typeface="Calibri Light" panose="020F0302020204030204" pitchFamily="34" charset="0"/>
                <a:cs typeface="Calibri Light" panose="020F0302020204030204" pitchFamily="34" charset="0"/>
              </a:rPr>
              <a:t>each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may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imply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different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residuals</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checked</a:t>
            </a:r>
            <a:r>
              <a:rPr lang="fr-CH" sz="1600" dirty="0">
                <a:latin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endParaRPr lang="fr-CH"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	Time main: 	residuals of </a:t>
            </a:r>
            <a:r>
              <a:rPr lang="en-GB" sz="1600" dirty="0">
                <a:latin typeface="Courier New" panose="02070309020205020404" pitchFamily="49" charset="0"/>
                <a:cs typeface="Courier New" panose="02070309020205020404" pitchFamily="49" charset="0"/>
              </a:rPr>
              <a:t>Diff|1</a:t>
            </a:r>
          </a:p>
          <a:p>
            <a:r>
              <a:rPr lang="en-GB" sz="1600" dirty="0">
                <a:latin typeface="Calibri Light" panose="020F0302020204030204" pitchFamily="34" charset="0"/>
                <a:cs typeface="Calibri Light" panose="020F0302020204030204" pitchFamily="34" charset="0"/>
              </a:rPr>
              <a:t>	Group main: 	residuals of </a:t>
            </a:r>
            <a:r>
              <a:rPr lang="en-GB" sz="1600" dirty="0" err="1">
                <a:latin typeface="Courier New" panose="02070309020205020404" pitchFamily="49" charset="0"/>
                <a:cs typeface="Courier New" panose="02070309020205020404" pitchFamily="49" charset="0"/>
              </a:rPr>
              <a:t>Mean|Group</a:t>
            </a:r>
            <a:endParaRPr lang="en-GB" sz="1600" dirty="0">
              <a:latin typeface="Courier New" panose="02070309020205020404" pitchFamily="49" charset="0"/>
              <a:cs typeface="Courier New" panose="02070309020205020404" pitchFamily="49" charset="0"/>
            </a:endParaRPr>
          </a:p>
          <a:p>
            <a:r>
              <a:rPr lang="en-GB" sz="1600" dirty="0">
                <a:latin typeface="Calibri Light" panose="020F0302020204030204" pitchFamily="34" charset="0"/>
                <a:cs typeface="Calibri Light" panose="020F0302020204030204" pitchFamily="34" charset="0"/>
              </a:rPr>
              <a:t>	Time by group: 	residuals of </a:t>
            </a:r>
            <a:r>
              <a:rPr lang="en-GB" sz="1600" dirty="0" err="1">
                <a:latin typeface="Courier New" panose="02070309020205020404" pitchFamily="49" charset="0"/>
                <a:cs typeface="Courier New" panose="02070309020205020404" pitchFamily="49" charset="0"/>
              </a:rPr>
              <a:t>Diff|Group</a:t>
            </a:r>
            <a:endParaRPr lang="en-GB" sz="1600" dirty="0">
              <a:latin typeface="Courier New" panose="02070309020205020404" pitchFamily="49" charset="0"/>
              <a:cs typeface="Courier New" panose="02070309020205020404" pitchFamily="49" charset="0"/>
            </a:endParaRPr>
          </a:p>
        </p:txBody>
      </p:sp>
      <p:sp>
        <p:nvSpPr>
          <p:cNvPr id="2" name="Rectangle 1">
            <a:extLst>
              <a:ext uri="{FF2B5EF4-FFF2-40B4-BE49-F238E27FC236}">
                <a16:creationId xmlns:a16="http://schemas.microsoft.com/office/drawing/2014/main" id="{BE0B82E7-097B-49CE-BED8-E912EF7BE94A}"/>
              </a:ext>
            </a:extLst>
          </p:cNvPr>
          <p:cNvSpPr/>
          <p:nvPr/>
        </p:nvSpPr>
        <p:spPr>
          <a:xfrm>
            <a:off x="1271464" y="6325872"/>
            <a:ext cx="2217979" cy="276999"/>
          </a:xfrm>
          <a:prstGeom prst="rect">
            <a:avLst/>
          </a:prstGeom>
        </p:spPr>
        <p:txBody>
          <a:bodyPr wrap="none">
            <a:spAutoFit/>
          </a:bodyPr>
          <a:lstStyle/>
          <a:p>
            <a:r>
              <a:rPr lang="fr-CH" sz="1200">
                <a:latin typeface="Calibri Light" panose="020F0302020204030204" pitchFamily="34" charset="0"/>
                <a:cs typeface="Calibri Light" panose="020F0302020204030204" pitchFamily="34" charset="0"/>
              </a:rPr>
              <a:t>paired </a:t>
            </a:r>
            <a:r>
              <a:rPr lang="fr-CH" sz="1200" i="1">
                <a:latin typeface="Calibri Light" panose="020F0302020204030204" pitchFamily="34" charset="0"/>
                <a:cs typeface="Calibri Light" panose="020F0302020204030204" pitchFamily="34" charset="0"/>
              </a:rPr>
              <a:t>t</a:t>
            </a:r>
            <a:r>
              <a:rPr lang="fr-CH" sz="1200">
                <a:latin typeface="Calibri Light" panose="020F0302020204030204" pitchFamily="34" charset="0"/>
                <a:cs typeface="Calibri Light" panose="020F0302020204030204" pitchFamily="34" charset="0"/>
              </a:rPr>
              <a:t>-test = one-sample </a:t>
            </a:r>
            <a:r>
              <a:rPr lang="fr-CH" sz="1200" i="1">
                <a:latin typeface="Calibri Light" panose="020F0302020204030204" pitchFamily="34" charset="0"/>
                <a:cs typeface="Calibri Light" panose="020F0302020204030204" pitchFamily="34" charset="0"/>
              </a:rPr>
              <a:t>t</a:t>
            </a:r>
            <a:r>
              <a:rPr lang="fr-CH" sz="1200">
                <a:latin typeface="Calibri Light" panose="020F0302020204030204" pitchFamily="34" charset="0"/>
                <a:cs typeface="Calibri Light" panose="020F0302020204030204" pitchFamily="34" charset="0"/>
              </a:rPr>
              <a:t>-test </a:t>
            </a:r>
            <a:endParaRPr lang="en-CH" sz="1200">
              <a:latin typeface="Calibri Light" panose="020F0302020204030204" pitchFamily="34" charset="0"/>
              <a:cs typeface="Calibri Light" panose="020F0302020204030204" pitchFamily="34" charset="0"/>
            </a:endParaRPr>
          </a:p>
        </p:txBody>
      </p:sp>
      <p:cxnSp>
        <p:nvCxnSpPr>
          <p:cNvPr id="13" name="Straight Arrow Connector 12">
            <a:extLst>
              <a:ext uri="{FF2B5EF4-FFF2-40B4-BE49-F238E27FC236}">
                <a16:creationId xmlns:a16="http://schemas.microsoft.com/office/drawing/2014/main" id="{1EBECF1D-6119-432B-9492-CC74A3C5E36A}"/>
              </a:ext>
            </a:extLst>
          </p:cNvPr>
          <p:cNvCxnSpPr>
            <a:stCxn id="2" idx="3"/>
          </p:cNvCxnSpPr>
          <p:nvPr/>
        </p:nvCxnSpPr>
        <p:spPr>
          <a:xfrm flipV="1">
            <a:off x="3489443" y="6093291"/>
            <a:ext cx="374309" cy="371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931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fr-CH" sz="1800" dirty="0" err="1">
                <a:latin typeface="Calibri Light" panose="020F0302020204030204" pitchFamily="34" charset="0"/>
                <a:cs typeface="Calibri Light" panose="020F0302020204030204" pitchFamily="34" charset="0"/>
              </a:rPr>
              <a:t>Often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researchers</a:t>
            </a:r>
            <a:r>
              <a:rPr lang="fr-CH" sz="1800" dirty="0">
                <a:latin typeface="Calibri Light" panose="020F0302020204030204" pitchFamily="34" charset="0"/>
                <a:cs typeface="Calibri Light" panose="020F0302020204030204" pitchFamily="34" charset="0"/>
              </a:rPr>
              <a:t> do not </a:t>
            </a:r>
            <a:r>
              <a:rPr lang="fr-CH" sz="1800" dirty="0" err="1">
                <a:latin typeface="Calibri Light" panose="020F0302020204030204" pitchFamily="34" charset="0"/>
                <a:cs typeface="Calibri Light" panose="020F0302020204030204" pitchFamily="34" charset="0"/>
              </a:rPr>
              <a:t>inspect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their</a:t>
            </a:r>
            <a:r>
              <a:rPr lang="fr-CH" sz="1800" dirty="0">
                <a:latin typeface="Calibri Light" panose="020F0302020204030204" pitchFamily="34" charset="0"/>
                <a:cs typeface="Calibri Light" panose="020F0302020204030204" pitchFamily="34" charset="0"/>
              </a:rPr>
              <a:t> data </a:t>
            </a:r>
            <a:r>
              <a:rPr lang="fr-CH" sz="1800" dirty="0" err="1">
                <a:latin typeface="Calibri Light" panose="020F0302020204030204" pitchFamily="34" charset="0"/>
                <a:cs typeface="Calibri Light" panose="020F0302020204030204" pitchFamily="34" charset="0"/>
              </a:rPr>
              <a:t>sufficiently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before</a:t>
            </a:r>
            <a:r>
              <a:rPr lang="fr-CH" sz="1800" dirty="0">
                <a:latin typeface="Calibri Light" panose="020F0302020204030204" pitchFamily="34" charset="0"/>
                <a:cs typeface="Calibri Light" panose="020F0302020204030204" pitchFamily="34" charset="0"/>
              </a:rPr>
              <a:t> running analyses. This </a:t>
            </a:r>
            <a:r>
              <a:rPr lang="fr-CH" sz="1800" dirty="0" err="1">
                <a:latin typeface="Calibri Light" panose="020F0302020204030204" pitchFamily="34" charset="0"/>
                <a:cs typeface="Calibri Light" panose="020F0302020204030204" pitchFamily="34" charset="0"/>
              </a:rPr>
              <a:t>should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your</a:t>
            </a:r>
            <a:r>
              <a:rPr lang="fr-CH" sz="1800" dirty="0">
                <a:latin typeface="Calibri Light" panose="020F0302020204030204" pitchFamily="34" charset="0"/>
                <a:cs typeface="Calibri Light" panose="020F0302020204030204" pitchFamily="34" charset="0"/>
              </a:rPr>
              <a:t> first </a:t>
            </a:r>
            <a:r>
              <a:rPr lang="fr-CH" sz="1800" dirty="0" err="1">
                <a:latin typeface="Calibri Light" panose="020F0302020204030204" pitchFamily="34" charset="0"/>
                <a:cs typeface="Calibri Light" panose="020F0302020204030204" pitchFamily="34" charset="0"/>
              </a:rPr>
              <a:t>step</a:t>
            </a:r>
            <a:r>
              <a:rPr lang="fr-CH" sz="1800" dirty="0">
                <a:latin typeface="Calibri Light" panose="020F0302020204030204" pitchFamily="34" charset="0"/>
                <a:cs typeface="Calibri Light" panose="020F0302020204030204" pitchFamily="34" charset="0"/>
              </a:rPr>
              <a:t> once </a:t>
            </a:r>
            <a:r>
              <a:rPr lang="fr-CH" sz="1800" dirty="0" err="1">
                <a:latin typeface="Calibri Light" panose="020F0302020204030204" pitchFamily="34" charset="0"/>
                <a:cs typeface="Calibri Light" panose="020F0302020204030204" pitchFamily="34" charset="0"/>
              </a:rPr>
              <a:t>you</a:t>
            </a:r>
            <a:r>
              <a:rPr lang="fr-CH" sz="1800" dirty="0">
                <a:latin typeface="Calibri Light" panose="020F0302020204030204" pitchFamily="34" charset="0"/>
                <a:cs typeface="Calibri Light" panose="020F0302020204030204" pitchFamily="34" charset="0"/>
              </a:rPr>
              <a:t> have </a:t>
            </a:r>
            <a:r>
              <a:rPr lang="fr-CH" sz="1800" dirty="0" err="1">
                <a:latin typeface="Calibri Light" panose="020F0302020204030204" pitchFamily="34" charset="0"/>
                <a:cs typeface="Calibri Light" panose="020F0302020204030204" pitchFamily="34" charset="0"/>
              </a:rPr>
              <a:t>collected</a:t>
            </a:r>
            <a:r>
              <a:rPr lang="fr-CH" sz="1800" dirty="0">
                <a:latin typeface="Calibri Light" panose="020F0302020204030204" pitchFamily="34" charset="0"/>
                <a:cs typeface="Calibri Light" panose="020F0302020204030204" pitchFamily="34" charset="0"/>
              </a:rPr>
              <a:t> data!</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Always check </a:t>
            </a:r>
            <a:r>
              <a:rPr lang="fr-CH" sz="1800" dirty="0" err="1">
                <a:latin typeface="Calibri Light" panose="020F0302020204030204" pitchFamily="34" charset="0"/>
                <a:cs typeface="Calibri Light" panose="020F0302020204030204" pitchFamily="34" charset="0"/>
              </a:rPr>
              <a:t>your</a:t>
            </a:r>
            <a:r>
              <a:rPr lang="fr-CH" sz="1800" dirty="0">
                <a:latin typeface="Calibri Light" panose="020F0302020204030204" pitchFamily="34" charset="0"/>
                <a:cs typeface="Calibri Light" panose="020F0302020204030204" pitchFamily="34" charset="0"/>
              </a:rPr>
              <a:t> data for </a:t>
            </a:r>
            <a:r>
              <a:rPr lang="fr-CH" sz="1800" dirty="0" err="1">
                <a:latin typeface="Calibri Light" panose="020F0302020204030204" pitchFamily="34" charset="0"/>
                <a:cs typeface="Calibri Light" panose="020F0302020204030204" pitchFamily="34" charset="0"/>
              </a:rPr>
              <a:t>oddities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such</a:t>
            </a:r>
            <a:r>
              <a:rPr lang="fr-CH" sz="1800" dirty="0">
                <a:latin typeface="Calibri Light" panose="020F0302020204030204" pitchFamily="34" charset="0"/>
                <a:cs typeface="Calibri Light" panose="020F0302020204030204" pitchFamily="34" charset="0"/>
              </a:rPr>
              <a:t> as </a:t>
            </a:r>
            <a:r>
              <a:rPr lang="fr-CH" sz="1800" dirty="0" err="1">
                <a:solidFill>
                  <a:srgbClr val="0070C0"/>
                </a:solidFill>
                <a:latin typeface="Calibri Light" panose="020F0302020204030204" pitchFamily="34" charset="0"/>
                <a:cs typeface="Calibri Light" panose="020F0302020204030204" pitchFamily="34" charset="0"/>
              </a:rPr>
              <a:t>missing</a:t>
            </a:r>
            <a:r>
              <a:rPr lang="fr-CH" sz="1800" dirty="0">
                <a:solidFill>
                  <a:srgbClr val="0070C0"/>
                </a:solidFill>
                <a:latin typeface="Calibri Light" panose="020F0302020204030204" pitchFamily="34" charset="0"/>
                <a:cs typeface="Calibri Light" panose="020F0302020204030204" pitchFamily="34" charset="0"/>
              </a:rPr>
              <a:t> values</a:t>
            </a:r>
            <a:r>
              <a:rPr lang="fr-CH" sz="1800" dirty="0">
                <a:latin typeface="Calibri Light" panose="020F0302020204030204" pitchFamily="34" charset="0"/>
                <a:cs typeface="Calibri Light" panose="020F0302020204030204" pitchFamily="34" charset="0"/>
              </a:rPr>
              <a:t> and </a:t>
            </a:r>
            <a:r>
              <a:rPr lang="fr-CH" sz="1800" err="1">
                <a:solidFill>
                  <a:srgbClr val="0070C0"/>
                </a:solidFill>
                <a:latin typeface="Calibri Light" panose="020F0302020204030204" pitchFamily="34" charset="0"/>
                <a:cs typeface="Calibri Light" panose="020F0302020204030204" pitchFamily="34" charset="0"/>
              </a:rPr>
              <a:t>outliers</a:t>
            </a:r>
            <a:r>
              <a:rPr lang="fr-CH" sz="1800">
                <a:latin typeface="Calibri Light" panose="020F0302020204030204" pitchFamily="34" charset="0"/>
                <a:cs typeface="Calibri Light" panose="020F0302020204030204" pitchFamily="34" charset="0"/>
              </a:rPr>
              <a:t>. </a:t>
            </a:r>
            <a:r>
              <a:rPr lang="fr-CH" sz="1800">
                <a:solidFill>
                  <a:srgbClr val="0070C0"/>
                </a:solidFill>
                <a:latin typeface="Calibri Light" panose="020F0302020204030204" pitchFamily="34" charset="0"/>
                <a:cs typeface="Calibri Light" panose="020F0302020204030204" pitchFamily="34" charset="0"/>
              </a:rPr>
              <a:t>Inspect </a:t>
            </a:r>
            <a:r>
              <a:rPr lang="fr-CH" sz="1800" dirty="0" err="1">
                <a:solidFill>
                  <a:srgbClr val="0070C0"/>
                </a:solidFill>
                <a:latin typeface="Calibri Light" panose="020F0302020204030204" pitchFamily="34" charset="0"/>
                <a:cs typeface="Calibri Light" panose="020F0302020204030204" pitchFamily="34" charset="0"/>
              </a:rPr>
              <a:t>your</a:t>
            </a:r>
            <a:r>
              <a:rPr lang="fr-CH" sz="1800" dirty="0">
                <a:solidFill>
                  <a:srgbClr val="0070C0"/>
                </a:solidFill>
                <a:latin typeface="Calibri Light" panose="020F0302020204030204" pitchFamily="34" charset="0"/>
                <a:cs typeface="Calibri Light" panose="020F0302020204030204" pitchFamily="34" charset="0"/>
              </a:rPr>
              <a:t> data </a:t>
            </a:r>
            <a:r>
              <a:rPr lang="fr-CH" sz="1800" dirty="0" err="1">
                <a:solidFill>
                  <a:srgbClr val="0070C0"/>
                </a:solidFill>
                <a:latin typeface="Calibri Light" panose="020F0302020204030204" pitchFamily="34" charset="0"/>
                <a:cs typeface="Calibri Light" panose="020F0302020204030204" pitchFamily="34" charset="0"/>
              </a:rPr>
              <a:t>visually</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univariate</a:t>
            </a:r>
            <a:r>
              <a:rPr lang="fr-CH" sz="1800" dirty="0">
                <a:latin typeface="Calibri Light" panose="020F0302020204030204" pitchFamily="34" charset="0"/>
                <a:cs typeface="Calibri Light" panose="020F0302020204030204" pitchFamily="34" charset="0"/>
              </a:rPr>
              <a:t> and </a:t>
            </a:r>
            <a:r>
              <a:rPr lang="fr-CH" sz="1800" dirty="0" err="1">
                <a:latin typeface="Calibri Light" panose="020F0302020204030204" pitchFamily="34" charset="0"/>
                <a:cs typeface="Calibri Light" panose="020F0302020204030204" pitchFamily="34" charset="0"/>
              </a:rPr>
              <a:t>multivariate</a:t>
            </a:r>
            <a:r>
              <a:rPr lang="fr-CH" sz="1800" dirty="0">
                <a:latin typeface="Calibri Light" panose="020F0302020204030204" pitchFamily="34" charset="0"/>
                <a:cs typeface="Calibri Light" panose="020F0302020204030204" pitchFamily="34" charset="0"/>
              </a:rPr>
              <a:t> plots (e.g., time </a:t>
            </a:r>
            <a:r>
              <a:rPr lang="fr-CH" sz="1800" dirty="0" err="1">
                <a:latin typeface="Calibri Light" panose="020F0302020204030204" pitchFamily="34" charset="0"/>
                <a:cs typeface="Calibri Light" panose="020F0302020204030204" pitchFamily="34" charset="0"/>
              </a:rPr>
              <a:t>series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barcharts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scatter</a:t>
            </a:r>
            <a:r>
              <a:rPr lang="fr-CH" sz="1800" dirty="0">
                <a:latin typeface="Calibri Light" panose="020F0302020204030204" pitchFamily="34" charset="0"/>
                <a:cs typeface="Calibri Light" panose="020F0302020204030204" pitchFamily="34" charset="0"/>
              </a:rPr>
              <a:t> plots). </a:t>
            </a:r>
            <a:r>
              <a:rPr lang="fr-CH" sz="1800" dirty="0" err="1">
                <a:latin typeface="Calibri Light" panose="020F0302020204030204" pitchFamily="34" charset="0"/>
                <a:cs typeface="Calibri Light" panose="020F0302020204030204" pitchFamily="34" charset="0"/>
              </a:rPr>
              <a:t>Does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everything</a:t>
            </a:r>
            <a:r>
              <a:rPr lang="fr-CH" sz="1800" dirty="0">
                <a:latin typeface="Calibri Light" panose="020F0302020204030204" pitchFamily="34" charset="0"/>
                <a:cs typeface="Calibri Light" panose="020F0302020204030204" pitchFamily="34" charset="0"/>
              </a:rPr>
              <a:t> look the </a:t>
            </a:r>
            <a:r>
              <a:rPr lang="fr-CH" sz="1800" dirty="0" err="1">
                <a:latin typeface="Calibri Light" panose="020F0302020204030204" pitchFamily="34" charset="0"/>
                <a:cs typeface="Calibri Light" panose="020F0302020204030204" pitchFamily="34" charset="0"/>
              </a:rPr>
              <a:t>way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should</a:t>
            </a:r>
            <a:r>
              <a:rPr lang="fr-CH" sz="1800" dirty="0">
                <a:latin typeface="Calibri Light" panose="020F0302020204030204" pitchFamily="34" charset="0"/>
                <a:cs typeface="Calibri Light" panose="020F0302020204030204" pitchFamily="34" charset="0"/>
              </a:rPr>
              <a:t> look?</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Outliers</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A23D643-2F8C-447D-8D4E-FE7B9562AC9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83832" y="3609020"/>
            <a:ext cx="5673385" cy="2619748"/>
          </a:xfrm>
          <a:prstGeom prst="rect">
            <a:avLst/>
          </a:prstGeom>
        </p:spPr>
      </p:pic>
      <p:sp>
        <p:nvSpPr>
          <p:cNvPr id="10" name="Oval 9">
            <a:extLst>
              <a:ext uri="{FF2B5EF4-FFF2-40B4-BE49-F238E27FC236}">
                <a16:creationId xmlns:a16="http://schemas.microsoft.com/office/drawing/2014/main" id="{D18D0570-AB15-43D5-8064-B13652126A2C}"/>
              </a:ext>
            </a:extLst>
          </p:cNvPr>
          <p:cNvSpPr/>
          <p:nvPr/>
        </p:nvSpPr>
        <p:spPr>
          <a:xfrm>
            <a:off x="8313001" y="3573016"/>
            <a:ext cx="576064" cy="5760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3313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6261450" cy="4925144"/>
          </a:xfrm>
        </p:spPr>
        <p:txBody>
          <a:bodyPr>
            <a:normAutofit/>
          </a:bodyPr>
          <a:lstStyle/>
          <a:p>
            <a:r>
              <a:rPr lang="fr-CH" sz="1800" dirty="0">
                <a:latin typeface="Calibri Light" panose="020F0302020204030204" pitchFamily="34" charset="0"/>
                <a:cs typeface="Calibri Light" panose="020F0302020204030204" pitchFamily="34" charset="0"/>
              </a:rPr>
              <a:t>The </a:t>
            </a:r>
            <a:r>
              <a:rPr lang="fr-CH" sz="1800" dirty="0" err="1">
                <a:latin typeface="Calibri Light" panose="020F0302020204030204" pitchFamily="34" charset="0"/>
                <a:cs typeface="Calibri Light" panose="020F0302020204030204" pitchFamily="34" charset="0"/>
              </a:rPr>
              <a:t>quickest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method</a:t>
            </a:r>
            <a:r>
              <a:rPr lang="fr-CH" sz="1800" dirty="0">
                <a:latin typeface="Calibri Light" panose="020F0302020204030204" pitchFamily="34" charset="0"/>
                <a:cs typeface="Calibri Light" panose="020F0302020204030204" pitchFamily="34" charset="0"/>
              </a:rPr>
              <a:t> for </a:t>
            </a:r>
            <a:r>
              <a:rPr lang="fr-CH" sz="1800" dirty="0" err="1">
                <a:latin typeface="Calibri Light" panose="020F0302020204030204" pitchFamily="34" charset="0"/>
                <a:cs typeface="Calibri Light" panose="020F0302020204030204" pitchFamily="34" charset="0"/>
              </a:rPr>
              <a:t>inspecting</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outlyingness</a:t>
            </a:r>
            <a:r>
              <a:rPr lang="fr-CH" sz="1800" dirty="0">
                <a:latin typeface="Calibri Light" panose="020F0302020204030204" pitchFamily="34" charset="0"/>
                <a:cs typeface="Calibri Light" panose="020F0302020204030204" pitchFamily="34" charset="0"/>
              </a:rPr>
              <a:t>—</a:t>
            </a:r>
            <a:r>
              <a:rPr lang="fr-CH" sz="1800" dirty="0" err="1">
                <a:latin typeface="Calibri Light" panose="020F0302020204030204" pitchFamily="34" charset="0"/>
                <a:cs typeface="Calibri Light" panose="020F0302020204030204" pitchFamily="34" charset="0"/>
              </a:rPr>
              <a:t>apart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eyeballing</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your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dataset</a:t>
            </a:r>
            <a:r>
              <a:rPr lang="fr-CH" sz="1800" dirty="0">
                <a:latin typeface="Calibri Light" panose="020F0302020204030204" pitchFamily="34" charset="0"/>
                <a:cs typeface="Calibri Light" panose="020F0302020204030204" pitchFamily="34" charset="0"/>
              </a:rPr>
              <a:t>—</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to </a:t>
            </a:r>
            <a:r>
              <a:rPr lang="fr-CH" sz="1800" dirty="0" err="1">
                <a:latin typeface="Calibri Light" panose="020F0302020204030204" pitchFamily="34" charset="0"/>
                <a:cs typeface="Calibri Light" panose="020F0302020204030204" pitchFamily="34" charset="0"/>
              </a:rPr>
              <a:t>generate</a:t>
            </a:r>
            <a:r>
              <a:rPr lang="fr-CH" sz="1800" dirty="0">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boxplots</a:t>
            </a:r>
            <a:r>
              <a:rPr lang="fr-CH" sz="1800" dirty="0">
                <a:latin typeface="Calibri Light" panose="020F0302020204030204" pitchFamily="34" charset="0"/>
                <a:cs typeface="Calibri Light" panose="020F0302020204030204" pitchFamily="34" charset="0"/>
              </a:rPr>
              <a:t> for all </a:t>
            </a:r>
            <a:r>
              <a:rPr lang="fr-CH" sz="1800" dirty="0" err="1">
                <a:latin typeface="Calibri Light" panose="020F0302020204030204" pitchFamily="34" charset="0"/>
                <a:cs typeface="Calibri Light" panose="020F0302020204030204" pitchFamily="34" charset="0"/>
              </a:rPr>
              <a:t>your</a:t>
            </a:r>
            <a:r>
              <a:rPr lang="fr-CH" sz="1800" dirty="0">
                <a:latin typeface="Calibri Light" panose="020F0302020204030204" pitchFamily="34" charset="0"/>
                <a:cs typeface="Calibri Light" panose="020F0302020204030204" pitchFamily="34" charset="0"/>
              </a:rPr>
              <a:t> variables.</a:t>
            </a:r>
          </a:p>
          <a:p>
            <a:endParaRPr lang="fr-CH" sz="1800" dirty="0">
              <a:latin typeface="Calibri Light" panose="020F0302020204030204" pitchFamily="34" charset="0"/>
              <a:cs typeface="Calibri Light" panose="020F0302020204030204" pitchFamily="34" charset="0"/>
            </a:endParaRPr>
          </a:p>
          <a:p>
            <a:r>
              <a:rPr lang="fr-CH" sz="1800" dirty="0" err="1">
                <a:latin typeface="Calibri Light" panose="020F0302020204030204" pitchFamily="34" charset="0"/>
                <a:cs typeface="Calibri Light" panose="020F0302020204030204" pitchFamily="34" charset="0"/>
              </a:rPr>
              <a:t>Boxplots</a:t>
            </a:r>
            <a:r>
              <a:rPr lang="fr-CH" sz="1800" dirty="0">
                <a:latin typeface="Calibri Light" panose="020F0302020204030204" pitchFamily="34" charset="0"/>
                <a:cs typeface="Calibri Light" panose="020F0302020204030204" pitchFamily="34" charset="0"/>
              </a:rPr>
              <a:t> show </a:t>
            </a:r>
            <a:r>
              <a:rPr lang="fr-CH" sz="1800" dirty="0" err="1">
                <a:latin typeface="Calibri Light" panose="020F0302020204030204" pitchFamily="34" charset="0"/>
                <a:cs typeface="Calibri Light" panose="020F0302020204030204" pitchFamily="34" charset="0"/>
              </a:rPr>
              <a:t>interesting</a:t>
            </a:r>
            <a:r>
              <a:rPr lang="fr-CH" sz="1800" dirty="0">
                <a:latin typeface="Calibri Light" panose="020F0302020204030204" pitchFamily="34" charset="0"/>
                <a:cs typeface="Calibri Light" panose="020F0302020204030204" pitchFamily="34" charset="0"/>
              </a:rPr>
              <a:t> quantiles of </a:t>
            </a:r>
            <a:r>
              <a:rPr lang="fr-CH" sz="1800" dirty="0" err="1">
                <a:latin typeface="Calibri Light" panose="020F0302020204030204" pitchFamily="34" charset="0"/>
                <a:cs typeface="Calibri Light" panose="020F0302020204030204" pitchFamily="34" charset="0"/>
              </a:rPr>
              <a:t>each</a:t>
            </a:r>
            <a:r>
              <a:rPr lang="fr-CH" sz="1800" dirty="0">
                <a:latin typeface="Calibri Light" panose="020F0302020204030204" pitchFamily="34" charset="0"/>
                <a:cs typeface="Calibri Light" panose="020F0302020204030204" pitchFamily="34" charset="0"/>
              </a:rPr>
              <a:t> variable (25%, 50%=</a:t>
            </a:r>
            <a:r>
              <a:rPr lang="fr-CH" sz="1800" dirty="0" err="1">
                <a:latin typeface="Calibri Light" panose="020F0302020204030204" pitchFamily="34" charset="0"/>
                <a:cs typeface="Calibri Light" panose="020F0302020204030204" pitchFamily="34" charset="0"/>
              </a:rPr>
              <a:t>median</a:t>
            </a:r>
            <a:r>
              <a:rPr lang="fr-CH" sz="1800" dirty="0">
                <a:latin typeface="Calibri Light" panose="020F0302020204030204" pitchFamily="34" charset="0"/>
                <a:cs typeface="Calibri Light" panose="020F0302020204030204" pitchFamily="34" charset="0"/>
              </a:rPr>
              <a:t>, 75%), as </a:t>
            </a:r>
            <a:r>
              <a:rPr lang="fr-CH" sz="1800" dirty="0" err="1">
                <a:latin typeface="Calibri Light" panose="020F0302020204030204" pitchFamily="34" charset="0"/>
                <a:cs typeface="Calibri Light" panose="020F0302020204030204" pitchFamily="34" charset="0"/>
              </a:rPr>
              <a:t>well</a:t>
            </a:r>
            <a:r>
              <a:rPr lang="fr-CH" sz="1800" dirty="0">
                <a:latin typeface="Calibri Light" panose="020F0302020204030204" pitchFamily="34" charset="0"/>
                <a:cs typeface="Calibri Light" panose="020F0302020204030204" pitchFamily="34" charset="0"/>
              </a:rPr>
              <a:t> as the </a:t>
            </a:r>
            <a:r>
              <a:rPr lang="fr-CH" sz="1800" dirty="0" err="1">
                <a:latin typeface="Calibri Light" panose="020F0302020204030204" pitchFamily="34" charset="0"/>
                <a:cs typeface="Calibri Light" panose="020F0302020204030204" pitchFamily="34" charset="0"/>
              </a:rPr>
              <a:t>most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extreme</a:t>
            </a:r>
            <a:r>
              <a:rPr lang="fr-CH" sz="1800" dirty="0">
                <a:latin typeface="Calibri Light" panose="020F0302020204030204" pitchFamily="34" charset="0"/>
                <a:cs typeface="Calibri Light" panose="020F0302020204030204" pitchFamily="34" charset="0"/>
              </a:rPr>
              <a:t> observations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are </a:t>
            </a:r>
            <a:r>
              <a:rPr lang="fr-CH" sz="1800" dirty="0" err="1">
                <a:latin typeface="Calibri Light" panose="020F0302020204030204" pitchFamily="34" charset="0"/>
                <a:cs typeface="Calibri Light" panose="020F0302020204030204" pitchFamily="34" charset="0"/>
              </a:rPr>
              <a:t>still</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within</a:t>
            </a:r>
            <a:r>
              <a:rPr lang="fr-CH" sz="1800" dirty="0">
                <a:latin typeface="Calibri Light" panose="020F0302020204030204" pitchFamily="34" charset="0"/>
                <a:cs typeface="Calibri Light" panose="020F0302020204030204" pitchFamily="34" charset="0"/>
              </a:rPr>
              <a:t> an acceptable range (i.e., the interquartile distance). The latter are </a:t>
            </a:r>
            <a:r>
              <a:rPr lang="fr-CH" sz="1800" dirty="0" err="1">
                <a:latin typeface="Calibri Light" panose="020F0302020204030204" pitchFamily="34" charset="0"/>
                <a:cs typeface="Calibri Light" panose="020F0302020204030204" pitchFamily="34" charset="0"/>
              </a:rPr>
              <a:t>visualized</a:t>
            </a:r>
            <a:r>
              <a:rPr lang="fr-CH" sz="1800" dirty="0">
                <a:latin typeface="Calibri Light" panose="020F0302020204030204" pitchFamily="34" charset="0"/>
                <a:cs typeface="Calibri Light" panose="020F0302020204030204" pitchFamily="34" charset="0"/>
              </a:rPr>
              <a:t> as the </a:t>
            </a:r>
            <a:r>
              <a:rPr lang="fr-CH" sz="1800" dirty="0" err="1">
                <a:latin typeface="Calibri Light" panose="020F0302020204030204" pitchFamily="34" charset="0"/>
                <a:cs typeface="Calibri Light" panose="020F0302020204030204" pitchFamily="34" charset="0"/>
              </a:rPr>
              <a:t>so-called</a:t>
            </a:r>
            <a:r>
              <a:rPr lang="fr-CH" sz="1800" dirty="0">
                <a:latin typeface="Calibri Light" panose="020F0302020204030204" pitchFamily="34" charset="0"/>
                <a:cs typeface="Calibri Light" panose="020F0302020204030204" pitchFamily="34" charset="0"/>
              </a:rPr>
              <a:t> </a:t>
            </a:r>
            <a:r>
              <a:rPr lang="fr-CH" sz="1800" i="1" dirty="0" err="1">
                <a:latin typeface="Calibri Light" panose="020F0302020204030204" pitchFamily="34" charset="0"/>
                <a:cs typeface="Calibri Light" panose="020F0302020204030204" pitchFamily="34" charset="0"/>
              </a:rPr>
              <a:t>whiskers</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Observations </a:t>
            </a:r>
            <a:r>
              <a:rPr lang="fr-CH" sz="1800" dirty="0" err="1">
                <a:latin typeface="Calibri Light" panose="020F0302020204030204" pitchFamily="34" charset="0"/>
                <a:cs typeface="Calibri Light" panose="020F0302020204030204" pitchFamily="34" charset="0"/>
              </a:rPr>
              <a:t>beyond</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whiskers</a:t>
            </a:r>
            <a:r>
              <a:rPr lang="fr-CH" sz="1800" dirty="0">
                <a:latin typeface="Calibri Light" panose="020F0302020204030204" pitchFamily="34" charset="0"/>
                <a:cs typeface="Calibri Light" panose="020F0302020204030204" pitchFamily="34" charset="0"/>
              </a:rPr>
              <a:t> are </a:t>
            </a:r>
            <a:r>
              <a:rPr lang="fr-CH" sz="1800" dirty="0" err="1">
                <a:latin typeface="Calibri Light" panose="020F0302020204030204" pitchFamily="34" charset="0"/>
                <a:cs typeface="Calibri Light" panose="020F0302020204030204" pitchFamily="34" charset="0"/>
              </a:rPr>
              <a:t>identified</a:t>
            </a:r>
            <a:r>
              <a:rPr lang="fr-CH" sz="1800" dirty="0">
                <a:latin typeface="Calibri Light" panose="020F0302020204030204" pitchFamily="34" charset="0"/>
                <a:cs typeface="Calibri Light" panose="020F0302020204030204" pitchFamily="34" charset="0"/>
              </a:rPr>
              <a:t> as </a:t>
            </a:r>
            <a:r>
              <a:rPr lang="fr-CH" sz="1800" dirty="0" err="1">
                <a:latin typeface="Calibri Light" panose="020F0302020204030204" pitchFamily="34" charset="0"/>
                <a:cs typeface="Calibri Light" panose="020F0302020204030204" pitchFamily="34" charset="0"/>
              </a:rPr>
              <a:t>outliers</a:t>
            </a:r>
            <a:r>
              <a:rPr lang="fr-CH" sz="1800" dirty="0">
                <a:latin typeface="Calibri Light" panose="020F0302020204030204" pitchFamily="34" charset="0"/>
                <a:cs typeface="Calibri Light" panose="020F0302020204030204" pitchFamily="34" charset="0"/>
              </a:rPr>
              <a:t> and </a:t>
            </a:r>
            <a:r>
              <a:rPr lang="fr-CH" sz="1800" dirty="0" err="1">
                <a:latin typeface="Calibri Light" panose="020F0302020204030204" pitchFamily="34" charset="0"/>
                <a:cs typeface="Calibri Light" panose="020F0302020204030204" pitchFamily="34" charset="0"/>
              </a:rPr>
              <a:t>may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problematic</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Note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observations can </a:t>
            </a:r>
            <a:r>
              <a:rPr lang="fr-CH" sz="1800" dirty="0" err="1">
                <a:latin typeface="Calibri Light" panose="020F0302020204030204" pitchFamily="34" charset="0"/>
                <a:cs typeface="Calibri Light" panose="020F0302020204030204" pitchFamily="34" charset="0"/>
              </a:rPr>
              <a:t>also</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be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outliers</a:t>
            </a:r>
            <a:r>
              <a:rPr lang="fr-CH" sz="1800" dirty="0">
                <a:latin typeface="Calibri Light" panose="020F0302020204030204" pitchFamily="34" charset="0"/>
                <a:cs typeface="Calibri Light" panose="020F0302020204030204" pitchFamily="34" charset="0"/>
              </a:rPr>
              <a:t> in a </a:t>
            </a:r>
            <a:r>
              <a:rPr lang="fr-CH" sz="1800" i="1" dirty="0" err="1">
                <a:latin typeface="Calibri Light" panose="020F0302020204030204" pitchFamily="34" charset="0"/>
                <a:cs typeface="Calibri Light" panose="020F0302020204030204" pitchFamily="34" charset="0"/>
              </a:rPr>
              <a:t>multivariate</a:t>
            </a:r>
            <a:r>
              <a:rPr lang="fr-CH" sz="1800" i="1"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sense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Identifying</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these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more </a:t>
            </a:r>
            <a:r>
              <a:rPr lang="fr-CH" sz="1800" dirty="0" err="1">
                <a:latin typeface="Calibri Light" panose="020F0302020204030204" pitchFamily="34" charset="0"/>
                <a:cs typeface="Calibri Light" panose="020F0302020204030204" pitchFamily="34" charset="0"/>
              </a:rPr>
              <a:t>complicated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however</a:t>
            </a:r>
            <a:r>
              <a:rPr lang="fr-CH" sz="1800" dirty="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Identifying</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outliers</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ED8988-BECB-4BA2-B910-01A1F588D7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18274" y="1600200"/>
            <a:ext cx="2874270" cy="4471425"/>
          </a:xfrm>
          <a:prstGeom prst="rect">
            <a:avLst/>
          </a:prstGeom>
        </p:spPr>
      </p:pic>
      <p:sp>
        <p:nvSpPr>
          <p:cNvPr id="12" name="Oval 11">
            <a:extLst>
              <a:ext uri="{FF2B5EF4-FFF2-40B4-BE49-F238E27FC236}">
                <a16:creationId xmlns:a16="http://schemas.microsoft.com/office/drawing/2014/main" id="{B24DA03C-967B-4EDE-AE4E-6471D8C38D5B}"/>
              </a:ext>
            </a:extLst>
          </p:cNvPr>
          <p:cNvSpPr>
            <a:spLocks noChangeAspect="1"/>
          </p:cNvSpPr>
          <p:nvPr/>
        </p:nvSpPr>
        <p:spPr>
          <a:xfrm>
            <a:off x="9651903" y="1699867"/>
            <a:ext cx="360040"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40213A5-AEE9-4307-BF7B-588B32BBFC8F}"/>
              </a:ext>
            </a:extLst>
          </p:cNvPr>
          <p:cNvSpPr txBox="1"/>
          <p:nvPr/>
        </p:nvSpPr>
        <p:spPr>
          <a:xfrm>
            <a:off x="9831923" y="2855705"/>
            <a:ext cx="778483" cy="276999"/>
          </a:xfrm>
          <a:prstGeom prst="rect">
            <a:avLst/>
          </a:prstGeom>
          <a:noFill/>
        </p:spPr>
        <p:txBody>
          <a:bodyPr wrap="none" rtlCol="0">
            <a:spAutoFit/>
          </a:bodyPr>
          <a:lstStyle/>
          <a:p>
            <a:r>
              <a:rPr lang="fr-CH" sz="1200">
                <a:latin typeface="Cambria Math" panose="02040503050406030204" pitchFamily="18" charset="0"/>
                <a:ea typeface="Cambria Math" panose="02040503050406030204" pitchFamily="18" charset="0"/>
              </a:rPr>
              <a:t>whiskers</a:t>
            </a:r>
            <a:endParaRPr lang="en-GB" sz="1200">
              <a:latin typeface="Cambria Math" panose="02040503050406030204" pitchFamily="18" charset="0"/>
              <a:ea typeface="Cambria Math" panose="02040503050406030204" pitchFamily="18" charset="0"/>
            </a:endParaRPr>
          </a:p>
        </p:txBody>
      </p:sp>
      <p:sp>
        <p:nvSpPr>
          <p:cNvPr id="14" name="TextBox 13">
            <a:extLst>
              <a:ext uri="{FF2B5EF4-FFF2-40B4-BE49-F238E27FC236}">
                <a16:creationId xmlns:a16="http://schemas.microsoft.com/office/drawing/2014/main" id="{8E574AEE-1217-4A98-ABC8-4B31180204F2}"/>
              </a:ext>
            </a:extLst>
          </p:cNvPr>
          <p:cNvSpPr txBox="1"/>
          <p:nvPr/>
        </p:nvSpPr>
        <p:spPr>
          <a:xfrm>
            <a:off x="9158579" y="3557810"/>
            <a:ext cx="422873" cy="276999"/>
          </a:xfrm>
          <a:prstGeom prst="rect">
            <a:avLst/>
          </a:prstGeom>
          <a:noFill/>
        </p:spPr>
        <p:txBody>
          <a:bodyPr wrap="none" rtlCol="0">
            <a:spAutoFit/>
          </a:bodyPr>
          <a:lstStyle/>
          <a:p>
            <a:r>
              <a:rPr lang="fr-CH" sz="1200">
                <a:latin typeface="Cambria Math" panose="02040503050406030204" pitchFamily="18" charset="0"/>
                <a:ea typeface="Cambria Math" panose="02040503050406030204" pitchFamily="18" charset="0"/>
              </a:rPr>
              <a:t>box</a:t>
            </a:r>
            <a:endParaRPr lang="en-GB" sz="1200">
              <a:latin typeface="Cambria Math" panose="02040503050406030204" pitchFamily="18" charset="0"/>
              <a:ea typeface="Cambria Math" panose="02040503050406030204" pitchFamily="18" charset="0"/>
            </a:endParaRPr>
          </a:p>
        </p:txBody>
      </p:sp>
      <p:sp>
        <p:nvSpPr>
          <p:cNvPr id="15" name="TextBox 14">
            <a:extLst>
              <a:ext uri="{FF2B5EF4-FFF2-40B4-BE49-F238E27FC236}">
                <a16:creationId xmlns:a16="http://schemas.microsoft.com/office/drawing/2014/main" id="{623DF556-FA71-4570-ABAC-A0AD689F28AD}"/>
              </a:ext>
            </a:extLst>
          </p:cNvPr>
          <p:cNvSpPr txBox="1"/>
          <p:nvPr/>
        </p:nvSpPr>
        <p:spPr>
          <a:xfrm>
            <a:off x="10206506" y="4048472"/>
            <a:ext cx="678391" cy="276999"/>
          </a:xfrm>
          <a:prstGeom prst="rect">
            <a:avLst/>
          </a:prstGeom>
          <a:noFill/>
        </p:spPr>
        <p:txBody>
          <a:bodyPr wrap="none" rtlCol="0">
            <a:spAutoFit/>
          </a:bodyPr>
          <a:lstStyle/>
          <a:p>
            <a:r>
              <a:rPr lang="fr-CH" sz="1200">
                <a:latin typeface="Cambria Math" panose="02040503050406030204" pitchFamily="18" charset="0"/>
                <a:ea typeface="Cambria Math" panose="02040503050406030204" pitchFamily="18" charset="0"/>
              </a:rPr>
              <a:t>median</a:t>
            </a:r>
            <a:endParaRPr lang="en-GB" sz="120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980857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980012"/>
            <a:ext cx="4302117" cy="4545332"/>
          </a:xfrm>
        </p:spPr>
        <p:txBody>
          <a:bodyPr>
            <a:normAutofit/>
          </a:bodyPr>
          <a:lstStyle/>
          <a:p>
            <a:r>
              <a:rPr lang="fr-CH" sz="1800" dirty="0" err="1">
                <a:latin typeface="Calibri Light" panose="020F0302020204030204" pitchFamily="34" charset="0"/>
                <a:cs typeface="Calibri Light" panose="020F0302020204030204" pitchFamily="34" charset="0"/>
              </a:rPr>
              <a:t>Outlying</a:t>
            </a:r>
            <a:r>
              <a:rPr lang="fr-CH" sz="1800" dirty="0">
                <a:latin typeface="Calibri Light" panose="020F0302020204030204" pitchFamily="34" charset="0"/>
                <a:cs typeface="Calibri Light" panose="020F0302020204030204" pitchFamily="34" charset="0"/>
              </a:rPr>
              <a:t> data points are not </a:t>
            </a:r>
            <a:r>
              <a:rPr lang="fr-CH" sz="1800" dirty="0" err="1">
                <a:latin typeface="Calibri Light" panose="020F0302020204030204" pitchFamily="34" charset="0"/>
                <a:cs typeface="Calibri Light" panose="020F0302020204030204" pitchFamily="34" charset="0"/>
              </a:rPr>
              <a:t>necessarily</a:t>
            </a:r>
            <a:r>
              <a:rPr lang="fr-CH" sz="1800" dirty="0">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influential</a:t>
            </a:r>
            <a:r>
              <a:rPr lang="fr-CH" sz="1800" dirty="0">
                <a:solidFill>
                  <a:srgbClr val="0070C0"/>
                </a:solidFill>
                <a:latin typeface="Calibri Light" panose="020F0302020204030204" pitchFamily="34" charset="0"/>
                <a:cs typeface="Calibri Light" panose="020F0302020204030204" pitchFamily="34" charset="0"/>
              </a:rPr>
              <a:t> cases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 observations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change the </a:t>
            </a:r>
            <a:r>
              <a:rPr lang="fr-CH" sz="1800" dirty="0" err="1">
                <a:latin typeface="Calibri Light" panose="020F0302020204030204" pitchFamily="34" charset="0"/>
                <a:cs typeface="Calibri Light" panose="020F0302020204030204" pitchFamily="34" charset="0"/>
              </a:rPr>
              <a:t>results</a:t>
            </a:r>
            <a:r>
              <a:rPr lang="fr-CH" sz="1800" dirty="0">
                <a:latin typeface="Calibri Light" panose="020F0302020204030204" pitchFamily="34" charset="0"/>
                <a:cs typeface="Calibri Light" panose="020F0302020204030204" pitchFamily="34" charset="0"/>
              </a:rPr>
              <a:t> of </a:t>
            </a:r>
            <a:r>
              <a:rPr lang="fr-CH" sz="1800" dirty="0" err="1">
                <a:latin typeface="Calibri Light" panose="020F0302020204030204" pitchFamily="34" charset="0"/>
                <a:cs typeface="Calibri Light" panose="020F0302020204030204" pitchFamily="34" charset="0"/>
              </a:rPr>
              <a:t>your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analysis</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err="1">
                <a:latin typeface="Calibri Light" panose="020F0302020204030204" pitchFamily="34" charset="0"/>
                <a:cs typeface="Calibri Light" panose="020F0302020204030204" pitchFamily="34" charset="0"/>
              </a:rPr>
              <a:t>Generally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outlying</a:t>
            </a:r>
            <a:r>
              <a:rPr lang="fr-CH" sz="1800" dirty="0">
                <a:latin typeface="Calibri Light" panose="020F0302020204030204" pitchFamily="34" charset="0"/>
                <a:cs typeface="Calibri Light" panose="020F0302020204030204" pitchFamily="34" charset="0"/>
              </a:rPr>
              <a:t> cases tend to have </a:t>
            </a:r>
            <a:r>
              <a:rPr lang="fr-CH" sz="1800" dirty="0" err="1">
                <a:latin typeface="Calibri Light" panose="020F0302020204030204" pitchFamily="34" charset="0"/>
                <a:cs typeface="Calibri Light" panose="020F0302020204030204" pitchFamily="34" charset="0"/>
              </a:rPr>
              <a:t>less</a:t>
            </a:r>
            <a:r>
              <a:rPr lang="fr-CH" sz="1800" dirty="0">
                <a:latin typeface="Calibri Light" panose="020F0302020204030204" pitchFamily="34" charset="0"/>
                <a:cs typeface="Calibri Light" panose="020F0302020204030204" pitchFamily="34" charset="0"/>
              </a:rPr>
              <a:t> impact </a:t>
            </a:r>
            <a:r>
              <a:rPr lang="fr-CH" sz="1800" dirty="0" err="1">
                <a:latin typeface="Calibri Light" panose="020F0302020204030204" pitchFamily="34" charset="0"/>
                <a:cs typeface="Calibri Light" panose="020F0302020204030204" pitchFamily="34" charset="0"/>
              </a:rPr>
              <a:t>near</a:t>
            </a:r>
            <a:r>
              <a:rPr lang="fr-CH" sz="1800" dirty="0">
                <a:latin typeface="Calibri Light" panose="020F0302020204030204" pitchFamily="34" charset="0"/>
                <a:cs typeface="Calibri Light" panose="020F0302020204030204" pitchFamily="34" charset="0"/>
              </a:rPr>
              <a:t> the center/</a:t>
            </a:r>
            <a:r>
              <a:rPr lang="fr-CH" sz="1800" dirty="0" err="1">
                <a:latin typeface="Calibri Light" panose="020F0302020204030204" pitchFamily="34" charset="0"/>
                <a:cs typeface="Calibri Light" panose="020F0302020204030204" pitchFamily="34" charset="0"/>
              </a:rPr>
              <a:t>mean</a:t>
            </a:r>
            <a:r>
              <a:rPr lang="fr-CH" sz="1800" dirty="0">
                <a:latin typeface="Calibri Light" panose="020F0302020204030204" pitchFamily="34" charset="0"/>
                <a:cs typeface="Calibri Light" panose="020F0302020204030204" pitchFamily="34" charset="0"/>
              </a:rPr>
              <a:t> of the model </a:t>
            </a:r>
            <a:r>
              <a:rPr lang="fr-CH" sz="1800" dirty="0" err="1">
                <a:latin typeface="Calibri Light" panose="020F0302020204030204" pitchFamily="34" charset="0"/>
                <a:cs typeface="Calibri Light" panose="020F0302020204030204" pitchFamily="34" charset="0"/>
              </a:rPr>
              <a:t>than</a:t>
            </a:r>
            <a:r>
              <a:rPr lang="fr-CH" sz="1800" dirty="0">
                <a:latin typeface="Calibri Light" panose="020F0302020204030204" pitchFamily="34" charset="0"/>
                <a:cs typeface="Calibri Light" panose="020F0302020204030204" pitchFamily="34" charset="0"/>
              </a:rPr>
              <a:t> at </a:t>
            </a:r>
            <a:r>
              <a:rPr lang="fr-CH" sz="1800" dirty="0" err="1">
                <a:latin typeface="Calibri Light" panose="020F0302020204030204" pitchFamily="34" charset="0"/>
                <a:cs typeface="Calibri Light" panose="020F0302020204030204" pitchFamily="34" charset="0"/>
              </a:rPr>
              <a:t>its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edges</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For </a:t>
            </a:r>
            <a:r>
              <a:rPr lang="fr-CH" sz="1800" dirty="0" err="1">
                <a:latin typeface="Calibri Light" panose="020F0302020204030204" pitchFamily="34" charset="0"/>
                <a:cs typeface="Calibri Light" panose="020F0302020204030204" pitchFamily="34" charset="0"/>
              </a:rPr>
              <a:t>this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reason</a:t>
            </a:r>
            <a:r>
              <a:rPr lang="fr-CH" sz="1800">
                <a:latin typeface="Calibri Light" panose="020F0302020204030204" pitchFamily="34" charset="0"/>
                <a:cs typeface="Calibri Light" panose="020F0302020204030204" pitchFamily="34" charset="0"/>
              </a:rPr>
              <a:t>, diagnosing outliers and influential cases is best done by residual analysis.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Outliers</a:t>
            </a:r>
            <a:r>
              <a:rPr lang="fr-CH" sz="3200" dirty="0">
                <a:solidFill>
                  <a:schemeClr val="tx2">
                    <a:lumMod val="75000"/>
                  </a:schemeClr>
                </a:solidFill>
                <a:latin typeface="Tw Cen MT" panose="020B0602020104020603" pitchFamily="34" charset="0"/>
              </a:rPr>
              <a:t> versus </a:t>
            </a:r>
            <a:r>
              <a:rPr lang="fr-CH" sz="3200" dirty="0" err="1">
                <a:solidFill>
                  <a:schemeClr val="tx2">
                    <a:lumMod val="75000"/>
                  </a:schemeClr>
                </a:solidFill>
                <a:latin typeface="Tw Cen MT" panose="020B0602020104020603" pitchFamily="34" charset="0"/>
              </a:rPr>
              <a:t>influential</a:t>
            </a:r>
            <a:r>
              <a:rPr lang="fr-CH" sz="3200" dirty="0">
                <a:solidFill>
                  <a:schemeClr val="tx2">
                    <a:lumMod val="75000"/>
                  </a:schemeClr>
                </a:solidFill>
                <a:latin typeface="Tw Cen MT" panose="020B0602020104020603" pitchFamily="34" charset="0"/>
              </a:rPr>
              <a:t> cases</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1F03E01-ED51-4851-BE37-9AD4DBC079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1771" r="4315"/>
          <a:stretch/>
        </p:blipFill>
        <p:spPr>
          <a:xfrm>
            <a:off x="6096000" y="1772816"/>
            <a:ext cx="5392746" cy="4103519"/>
          </a:xfrm>
          <a:prstGeom prst="rect">
            <a:avLst/>
          </a:prstGeom>
        </p:spPr>
      </p:pic>
      <p:sp>
        <p:nvSpPr>
          <p:cNvPr id="18" name="Oval 17">
            <a:extLst>
              <a:ext uri="{FF2B5EF4-FFF2-40B4-BE49-F238E27FC236}">
                <a16:creationId xmlns:a16="http://schemas.microsoft.com/office/drawing/2014/main" id="{5229650B-B9CE-4DA5-A0D8-C3E9E3320F9A}"/>
              </a:ext>
            </a:extLst>
          </p:cNvPr>
          <p:cNvSpPr>
            <a:spLocks noChangeAspect="1"/>
          </p:cNvSpPr>
          <p:nvPr/>
        </p:nvSpPr>
        <p:spPr>
          <a:xfrm>
            <a:off x="8896458" y="1813799"/>
            <a:ext cx="288032" cy="288032"/>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2E0DEC0-03DB-41CF-B07E-304444A634EF}"/>
              </a:ext>
            </a:extLst>
          </p:cNvPr>
          <p:cNvSpPr>
            <a:spLocks noChangeAspect="1"/>
          </p:cNvSpPr>
          <p:nvPr/>
        </p:nvSpPr>
        <p:spPr>
          <a:xfrm>
            <a:off x="10840674" y="1813799"/>
            <a:ext cx="288032"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967A030-8E8F-4545-A6ED-7658B151C222}"/>
              </a:ext>
            </a:extLst>
          </p:cNvPr>
          <p:cNvSpPr txBox="1"/>
          <p:nvPr/>
        </p:nvSpPr>
        <p:spPr>
          <a:xfrm>
            <a:off x="8114568" y="1980012"/>
            <a:ext cx="670376" cy="307777"/>
          </a:xfrm>
          <a:prstGeom prst="rect">
            <a:avLst/>
          </a:prstGeom>
          <a:noFill/>
        </p:spPr>
        <p:txBody>
          <a:bodyPr wrap="none" rtlCol="0">
            <a:spAutoFit/>
          </a:bodyPr>
          <a:lstStyle/>
          <a:p>
            <a:r>
              <a:rPr lang="fr-CH" sz="1400">
                <a:solidFill>
                  <a:srgbClr val="0070C0"/>
                </a:solidFill>
              </a:rPr>
              <a:t>outlier</a:t>
            </a:r>
            <a:endParaRPr lang="en-GB" sz="1400">
              <a:solidFill>
                <a:srgbClr val="0070C0"/>
              </a:solidFill>
            </a:endParaRPr>
          </a:p>
        </p:txBody>
      </p:sp>
      <p:sp>
        <p:nvSpPr>
          <p:cNvPr id="21" name="TextBox 20">
            <a:extLst>
              <a:ext uri="{FF2B5EF4-FFF2-40B4-BE49-F238E27FC236}">
                <a16:creationId xmlns:a16="http://schemas.microsoft.com/office/drawing/2014/main" id="{A84BC10D-91D5-4E4F-9F5E-4EC1E35410FF}"/>
              </a:ext>
            </a:extLst>
          </p:cNvPr>
          <p:cNvSpPr txBox="1"/>
          <p:nvPr/>
        </p:nvSpPr>
        <p:spPr>
          <a:xfrm>
            <a:off x="10204542" y="2157189"/>
            <a:ext cx="924164" cy="307777"/>
          </a:xfrm>
          <a:prstGeom prst="rect">
            <a:avLst/>
          </a:prstGeom>
          <a:noFill/>
        </p:spPr>
        <p:txBody>
          <a:bodyPr wrap="none" rtlCol="0">
            <a:spAutoFit/>
          </a:bodyPr>
          <a:lstStyle/>
          <a:p>
            <a:r>
              <a:rPr lang="fr-CH" sz="1400">
                <a:solidFill>
                  <a:srgbClr val="FF0000"/>
                </a:solidFill>
              </a:rPr>
              <a:t>influential</a:t>
            </a:r>
            <a:endParaRPr lang="en-GB" sz="1400">
              <a:solidFill>
                <a:srgbClr val="FF0000"/>
              </a:solidFill>
            </a:endParaRPr>
          </a:p>
        </p:txBody>
      </p:sp>
      <p:cxnSp>
        <p:nvCxnSpPr>
          <p:cNvPr id="4" name="Straight Arrow Connector 3">
            <a:extLst>
              <a:ext uri="{FF2B5EF4-FFF2-40B4-BE49-F238E27FC236}">
                <a16:creationId xmlns:a16="http://schemas.microsoft.com/office/drawing/2014/main" id="{C5AC8A37-7064-43A1-B8D9-A1DB3BEB406A}"/>
              </a:ext>
            </a:extLst>
          </p:cNvPr>
          <p:cNvCxnSpPr/>
          <p:nvPr/>
        </p:nvCxnSpPr>
        <p:spPr>
          <a:xfrm>
            <a:off x="11280576" y="1916832"/>
            <a:ext cx="0" cy="936104"/>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004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fr-CH" sz="1600">
                <a:latin typeface="Calibri Light" panose="020F0302020204030204" pitchFamily="34" charset="0"/>
                <a:cs typeface="Calibri Light" panose="020F0302020204030204" pitchFamily="34" charset="0"/>
              </a:rPr>
              <a:t>Various influence measures have been proposed (see Kutner et al., 2005, pp. 400-406, for a detailed discussion), usually derived from so-called </a:t>
            </a:r>
            <a:r>
              <a:rPr lang="fr-CH" sz="1600">
                <a:solidFill>
                  <a:srgbClr val="0070C0"/>
                </a:solidFill>
                <a:latin typeface="Calibri Light" panose="020F0302020204030204" pitchFamily="34" charset="0"/>
                <a:cs typeface="Calibri Light" panose="020F0302020204030204" pitchFamily="34" charset="0"/>
              </a:rPr>
              <a:t>deleted residuals</a:t>
            </a:r>
            <a:r>
              <a:rPr lang="fr-CH" sz="1600">
                <a:latin typeface="Calibri Light" panose="020F0302020204030204" pitchFamily="34" charset="0"/>
                <a:cs typeface="Calibri Light" panose="020F0302020204030204" pitchFamily="34" charset="0"/>
              </a:rPr>
              <a:t>, i.e., the value a residual would have if the model had excluded its observation from parameter estimation. Large deleted residuals mean they are probabily influential.</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Three important such measures are </a:t>
            </a:r>
            <a:r>
              <a:rPr lang="fr-CH" sz="1600">
                <a:solidFill>
                  <a:srgbClr val="0070C0"/>
                </a:solidFill>
                <a:latin typeface="Calibri Light" panose="020F0302020204030204" pitchFamily="34" charset="0"/>
                <a:cs typeface="Calibri Light" panose="020F0302020204030204" pitchFamily="34" charset="0"/>
              </a:rPr>
              <a:t>DFFITS</a:t>
            </a:r>
            <a:r>
              <a:rPr lang="fr-CH" sz="1600">
                <a:latin typeface="Calibri Light" panose="020F0302020204030204" pitchFamily="34" charset="0"/>
                <a:cs typeface="Calibri Light" panose="020F0302020204030204" pitchFamily="34" charset="0"/>
              </a:rPr>
              <a:t>, </a:t>
            </a:r>
            <a:r>
              <a:rPr lang="fr-CH" sz="1600">
                <a:solidFill>
                  <a:srgbClr val="0070C0"/>
                </a:solidFill>
                <a:latin typeface="Calibri Light" panose="020F0302020204030204" pitchFamily="34" charset="0"/>
                <a:cs typeface="Calibri Light" panose="020F0302020204030204" pitchFamily="34" charset="0"/>
              </a:rPr>
              <a:t>Cook's Distance</a:t>
            </a:r>
            <a:r>
              <a:rPr lang="fr-CH" sz="1600">
                <a:latin typeface="Calibri Light" panose="020F0302020204030204" pitchFamily="34" charset="0"/>
                <a:cs typeface="Calibri Light" panose="020F0302020204030204" pitchFamily="34" charset="0"/>
              </a:rPr>
              <a:t>, and </a:t>
            </a:r>
            <a:r>
              <a:rPr lang="fr-CH" sz="1600">
                <a:solidFill>
                  <a:srgbClr val="0070C0"/>
                </a:solidFill>
                <a:latin typeface="Calibri Light" panose="020F0302020204030204" pitchFamily="34" charset="0"/>
                <a:cs typeface="Calibri Light" panose="020F0302020204030204" pitchFamily="34" charset="0"/>
              </a:rPr>
              <a:t>DFBETAS</a:t>
            </a:r>
            <a:r>
              <a:rPr lang="fr-CH" sz="1600">
                <a:latin typeface="Calibri Light" panose="020F0302020204030204" pitchFamily="34" charset="0"/>
                <a:cs typeface="Calibri Light" panose="020F0302020204030204" pitchFamily="34" charset="0"/>
              </a:rPr>
              <a:t>. In R, there is a handy function called </a:t>
            </a:r>
            <a:r>
              <a:rPr lang="fr-CH" sz="1600">
                <a:latin typeface="Courier New" panose="02070309020205020404" pitchFamily="49" charset="0"/>
                <a:cs typeface="Courier New" panose="02070309020205020404" pitchFamily="49" charset="0"/>
              </a:rPr>
              <a:t>influence.measures</a:t>
            </a:r>
            <a:r>
              <a:rPr lang="fr-CH" sz="1600">
                <a:latin typeface="Calibri Light" panose="020F0302020204030204" pitchFamily="34" charset="0"/>
                <a:cs typeface="Calibri Light" panose="020F0302020204030204" pitchFamily="34" charset="0"/>
              </a:rPr>
              <a:t>, which will output these measures for a fitted </a:t>
            </a:r>
            <a:r>
              <a:rPr lang="fr-CH" sz="1600">
                <a:latin typeface="Courier New" panose="02070309020205020404" pitchFamily="49" charset="0"/>
                <a:cs typeface="Courier New" panose="02070309020205020404" pitchFamily="49" charset="0"/>
              </a:rPr>
              <a:t>lm</a:t>
            </a:r>
            <a:r>
              <a:rPr lang="fr-CH" sz="1600">
                <a:latin typeface="Calibri Light" panose="020F0302020204030204" pitchFamily="34" charset="0"/>
                <a:cs typeface="Calibri Light" panose="020F0302020204030204" pitchFamily="34" charset="0"/>
              </a:rPr>
              <a:t> object. The </a:t>
            </a:r>
            <a:r>
              <a:rPr lang="fr-CH" sz="1600">
                <a:latin typeface="Courier New" panose="02070309020205020404" pitchFamily="49" charset="0"/>
                <a:cs typeface="Courier New" panose="02070309020205020404" pitchFamily="49" charset="0"/>
              </a:rPr>
              <a:t>car</a:t>
            </a:r>
            <a:r>
              <a:rPr lang="fr-CH" sz="1600">
                <a:latin typeface="Calibri Light" panose="020F0302020204030204" pitchFamily="34" charset="0"/>
                <a:cs typeface="Calibri Light" panose="020F0302020204030204" pitchFamily="34" charset="0"/>
              </a:rPr>
              <a:t> library provides some additional plotting functionalities, and extends these measures to </a:t>
            </a:r>
            <a:r>
              <a:rPr lang="fr-CH" sz="1600">
                <a:latin typeface="Courier New" panose="02070309020205020404" pitchFamily="49" charset="0"/>
                <a:cs typeface="Courier New" panose="02070309020205020404" pitchFamily="49" charset="0"/>
              </a:rPr>
              <a:t>lmer</a:t>
            </a:r>
            <a:r>
              <a:rPr lang="fr-CH" sz="1600">
                <a:latin typeface="Calibri Light" panose="020F0302020204030204" pitchFamily="34" charset="0"/>
                <a:cs typeface="Calibri Light" panose="020F0302020204030204" pitchFamily="34" charset="0"/>
              </a:rPr>
              <a:t> objects.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Some rules of thumb for deciding whether an observation is influential:</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Influence measures</a:t>
            </a:r>
            <a:endParaRPr lang="en-GB" sz="3200" dirty="0">
              <a:solidFill>
                <a:schemeClr val="tx2">
                  <a:lumMod val="75000"/>
                </a:schemeClr>
              </a:solidFill>
              <a:latin typeface="Tw Cen MT" panose="020B0602020104020603" pitchFamily="34" charset="0"/>
            </a:endParaRPr>
          </a:p>
        </p:txBody>
      </p:sp>
      <p:cxnSp>
        <p:nvCxnSpPr>
          <p:cNvPr id="12" name="Straight Connector 11">
            <a:extLst>
              <a:ext uri="{FF2B5EF4-FFF2-40B4-BE49-F238E27FC236}">
                <a16:creationId xmlns:a16="http://schemas.microsoft.com/office/drawing/2014/main" id="{9F9E9602-C952-4B66-96DD-C99EDEB1EBC3}"/>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3" name="Table 13">
                <a:extLst>
                  <a:ext uri="{FF2B5EF4-FFF2-40B4-BE49-F238E27FC236}">
                    <a16:creationId xmlns:a16="http://schemas.microsoft.com/office/drawing/2014/main" id="{9536D21E-83CD-4675-A39A-E842708916EC}"/>
                  </a:ext>
                </a:extLst>
              </p:cNvPr>
              <p:cNvGraphicFramePr>
                <a:graphicFrameLocks noGrp="1"/>
              </p:cNvGraphicFramePr>
              <p:nvPr>
                <p:extLst>
                  <p:ext uri="{D42A27DB-BD31-4B8C-83A1-F6EECF244321}">
                    <p14:modId xmlns:p14="http://schemas.microsoft.com/office/powerpoint/2010/main" val="1155087865"/>
                  </p:ext>
                </p:extLst>
              </p:nvPr>
            </p:nvGraphicFramePr>
            <p:xfrm>
              <a:off x="767408" y="4705013"/>
              <a:ext cx="10441161" cy="1532299"/>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461570542"/>
                        </a:ext>
                      </a:extLst>
                    </a:gridCol>
                    <a:gridCol w="3096344">
                      <a:extLst>
                        <a:ext uri="{9D8B030D-6E8A-4147-A177-3AD203B41FA5}">
                          <a16:colId xmlns:a16="http://schemas.microsoft.com/office/drawing/2014/main" val="2820539144"/>
                        </a:ext>
                      </a:extLst>
                    </a:gridCol>
                    <a:gridCol w="5904657">
                      <a:extLst>
                        <a:ext uri="{9D8B030D-6E8A-4147-A177-3AD203B41FA5}">
                          <a16:colId xmlns:a16="http://schemas.microsoft.com/office/drawing/2014/main" val="779007882"/>
                        </a:ext>
                      </a:extLst>
                    </a:gridCol>
                  </a:tblGrid>
                  <a:tr h="233568">
                    <a:tc>
                      <a:txBody>
                        <a:bodyPr/>
                        <a:lstStyle/>
                        <a:p>
                          <a:r>
                            <a:rPr lang="en-US" sz="1400" b="1">
                              <a:latin typeface="Calibri Light" panose="020F0302020204030204" pitchFamily="34" charset="0"/>
                              <a:cs typeface="Calibri Light" panose="020F0302020204030204" pitchFamily="34" charset="0"/>
                            </a:rPr>
                            <a:t>Measure</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latin typeface="Calibri Light" panose="020F0302020204030204" pitchFamily="34" charset="0"/>
                              <a:cs typeface="Calibri Light" panose="020F0302020204030204" pitchFamily="34" charset="0"/>
                            </a:rPr>
                            <a:t>Diagnostic</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latin typeface="Calibri Light" panose="020F0302020204030204" pitchFamily="34" charset="0"/>
                              <a:cs typeface="Calibri Light" panose="020F0302020204030204" pitchFamily="34" charset="0"/>
                            </a:rPr>
                            <a:t>Rule of thumb</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888303"/>
                      </a:ext>
                    </a:extLst>
                  </a:tr>
                  <a:tr h="431566">
                    <a:tc>
                      <a:txBody>
                        <a:bodyPr/>
                        <a:lstStyle/>
                        <a:p>
                          <a:r>
                            <a:rPr lang="fr-CH" sz="1400">
                              <a:latin typeface="Calibri Light" panose="020F0302020204030204" pitchFamily="34" charset="0"/>
                              <a:cs typeface="Calibri Light" panose="020F0302020204030204" pitchFamily="34" charset="0"/>
                            </a:rPr>
                            <a:t>DFFITS</a:t>
                          </a:r>
                          <a:endParaRPr lang="en-CH" sz="14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r>
                            <a:rPr lang="fr-CH" sz="1400">
                              <a:latin typeface="Calibri Light" panose="020F0302020204030204" pitchFamily="34" charset="0"/>
                              <a:cs typeface="Calibri Light" panose="020F0302020204030204" pitchFamily="34" charset="0"/>
                            </a:rPr>
                            <a:t>Influence on one fitted value</a:t>
                          </a:r>
                          <a:endParaRPr lang="en-CH" sz="14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a:latin typeface="Calibri Light" panose="020F0302020204030204" pitchFamily="34" charset="0"/>
                              <a:cs typeface="Calibri Light" panose="020F0302020204030204" pitchFamily="34" charset="0"/>
                            </a:rPr>
                            <a:t>Absolute value of DFFITS &gt; 1 (small data sets), or &gt; 2</a:t>
                          </a:r>
                          <a14:m>
                            <m:oMath xmlns:m="http://schemas.openxmlformats.org/officeDocument/2006/math">
                              <m:rad>
                                <m:radPr>
                                  <m:degHide m:val="on"/>
                                  <m:ctrlPr>
                                    <a:rPr lang="fr-CH" sz="1400" i="1" smtClean="0">
                                      <a:latin typeface="Cambria Math" panose="02040503050406030204" pitchFamily="18" charset="0"/>
                                    </a:rPr>
                                  </m:ctrlPr>
                                </m:radPr>
                                <m:deg/>
                                <m:e>
                                  <m:r>
                                    <a:rPr lang="en-US" sz="1400" smtClean="0">
                                      <a:latin typeface="Cambria Math" panose="02040503050406030204" pitchFamily="18" charset="0"/>
                                    </a:rPr>
                                    <m:t>𝑛</m:t>
                                  </m:r>
                                  <m:r>
                                    <a:rPr lang="en-US" sz="1400" smtClean="0">
                                      <a:latin typeface="Cambria Math" panose="02040503050406030204" pitchFamily="18" charset="0"/>
                                    </a:rPr>
                                    <m:t>/</m:t>
                                  </m:r>
                                  <m:r>
                                    <a:rPr lang="en-US" sz="1400" smtClean="0">
                                      <a:latin typeface="Cambria Math" panose="02040503050406030204" pitchFamily="18" charset="0"/>
                                    </a:rPr>
                                    <m:t>𝑝</m:t>
                                  </m:r>
                                </m:e>
                              </m:rad>
                            </m:oMath>
                          </a14:m>
                          <a:r>
                            <a:rPr lang="fr-CH" sz="1400">
                              <a:latin typeface="Calibri Light" panose="020F0302020204030204" pitchFamily="34" charset="0"/>
                              <a:cs typeface="Calibri Light" panose="020F0302020204030204" pitchFamily="34" charset="0"/>
                            </a:rPr>
                            <a:t> (large data sets)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96502215"/>
                      </a:ext>
                    </a:extLst>
                  </a:tr>
                  <a:tr h="397066">
                    <a:tc>
                      <a:txBody>
                        <a:bodyPr/>
                        <a:lstStyle/>
                        <a:p>
                          <a:r>
                            <a:rPr lang="fr-CH" sz="1400">
                              <a:latin typeface="Calibri Light" panose="020F0302020204030204" pitchFamily="34" charset="0"/>
                              <a:cs typeface="Calibri Light" panose="020F0302020204030204" pitchFamily="34" charset="0"/>
                            </a:rPr>
                            <a:t>Cook's distance</a:t>
                          </a:r>
                          <a:endParaRPr lang="en-CH" sz="1400">
                            <a:latin typeface="Calibri Light" panose="020F0302020204030204" pitchFamily="34" charset="0"/>
                            <a:cs typeface="Calibri Light" panose="020F0302020204030204" pitchFamily="34" charset="0"/>
                          </a:endParaRPr>
                        </a:p>
                      </a:txBody>
                      <a:tcPr/>
                    </a:tc>
                    <a:tc>
                      <a:txBody>
                        <a:bodyPr/>
                        <a:lstStyle/>
                        <a:p>
                          <a:r>
                            <a:rPr lang="fr-CH" sz="1400">
                              <a:latin typeface="Calibri Light" panose="020F0302020204030204" pitchFamily="34" charset="0"/>
                              <a:cs typeface="Calibri Light" panose="020F0302020204030204" pitchFamily="34" charset="0"/>
                            </a:rPr>
                            <a:t>Influence on all fitted values</a:t>
                          </a:r>
                          <a:endParaRPr lang="en-CH" sz="1400">
                            <a:latin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a:latin typeface="Calibri Light" panose="020F0302020204030204" pitchFamily="34" charset="0"/>
                              <a:cs typeface="Calibri Light" panose="020F0302020204030204" pitchFamily="34" charset="0"/>
                            </a:rPr>
                            <a:t>Value exceeds the 50% percentile of the distribution F(p, n – p)</a:t>
                          </a:r>
                        </a:p>
                      </a:txBody>
                      <a:tcPr/>
                    </a:tc>
                    <a:extLst>
                      <a:ext uri="{0D108BD9-81ED-4DB2-BD59-A6C34878D82A}">
                        <a16:rowId xmlns:a16="http://schemas.microsoft.com/office/drawing/2014/main" val="2877131066"/>
                      </a:ext>
                    </a:extLst>
                  </a:tr>
                  <a:tr h="398867">
                    <a:tc>
                      <a:txBody>
                        <a:bodyPr/>
                        <a:lstStyle/>
                        <a:p>
                          <a:r>
                            <a:rPr lang="fr-CH" sz="1400">
                              <a:latin typeface="Calibri Light" panose="020F0302020204030204" pitchFamily="34" charset="0"/>
                              <a:cs typeface="Calibri Light" panose="020F0302020204030204" pitchFamily="34" charset="0"/>
                            </a:rPr>
                            <a:t>DFBETAS</a:t>
                          </a:r>
                          <a:endParaRPr lang="en-CH" sz="14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400">
                              <a:latin typeface="Calibri Light" panose="020F0302020204030204" pitchFamily="34" charset="0"/>
                              <a:cs typeface="Calibri Light" panose="020F0302020204030204" pitchFamily="34" charset="0"/>
                            </a:rPr>
                            <a:t>Influence on regression coefficients</a:t>
                          </a:r>
                          <a:endParaRPr lang="en-CH" sz="14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a:latin typeface="Calibri Light" panose="020F0302020204030204" pitchFamily="34" charset="0"/>
                              <a:cs typeface="Calibri Light" panose="020F0302020204030204" pitchFamily="34" charset="0"/>
                            </a:rPr>
                            <a:t>Absolute value of DFBETAS &gt; 1 (small data sets), or &gt; 2/</a:t>
                          </a:r>
                          <a14:m>
                            <m:oMath xmlns:m="http://schemas.openxmlformats.org/officeDocument/2006/math">
                              <m:rad>
                                <m:radPr>
                                  <m:degHide m:val="on"/>
                                  <m:ctrlPr>
                                    <a:rPr lang="fr-CH" sz="1400" i="1">
                                      <a:latin typeface="Cambria Math" panose="02040503050406030204" pitchFamily="18" charset="0"/>
                                    </a:rPr>
                                  </m:ctrlPr>
                                </m:radPr>
                                <m:deg/>
                                <m:e>
                                  <m:r>
                                    <a:rPr lang="en-US" sz="1400">
                                      <a:latin typeface="Cambria Math" panose="02040503050406030204" pitchFamily="18" charset="0"/>
                                    </a:rPr>
                                    <m:t>𝑛</m:t>
                                  </m:r>
                                </m:e>
                              </m:rad>
                            </m:oMath>
                          </a14:m>
                          <a:r>
                            <a:rPr lang="fr-CH" sz="1400">
                              <a:latin typeface="Calibri Light" panose="020F0302020204030204" pitchFamily="34" charset="0"/>
                              <a:cs typeface="Calibri Light" panose="020F0302020204030204" pitchFamily="34" charset="0"/>
                            </a:rPr>
                            <a:t>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026934"/>
                      </a:ext>
                    </a:extLst>
                  </a:tr>
                </a:tbl>
              </a:graphicData>
            </a:graphic>
          </p:graphicFrame>
        </mc:Choice>
        <mc:Fallback xmlns="">
          <p:graphicFrame>
            <p:nvGraphicFramePr>
              <p:cNvPr id="13" name="Table 13">
                <a:extLst>
                  <a:ext uri="{FF2B5EF4-FFF2-40B4-BE49-F238E27FC236}">
                    <a16:creationId xmlns:a16="http://schemas.microsoft.com/office/drawing/2014/main" id="{9536D21E-83CD-4675-A39A-E842708916EC}"/>
                  </a:ext>
                </a:extLst>
              </p:cNvPr>
              <p:cNvGraphicFramePr>
                <a:graphicFrameLocks noGrp="1"/>
              </p:cNvGraphicFramePr>
              <p:nvPr>
                <p:extLst>
                  <p:ext uri="{D42A27DB-BD31-4B8C-83A1-F6EECF244321}">
                    <p14:modId xmlns:p14="http://schemas.microsoft.com/office/powerpoint/2010/main" val="1155087865"/>
                  </p:ext>
                </p:extLst>
              </p:nvPr>
            </p:nvGraphicFramePr>
            <p:xfrm>
              <a:off x="767408" y="4705013"/>
              <a:ext cx="10441161" cy="1532299"/>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461570542"/>
                        </a:ext>
                      </a:extLst>
                    </a:gridCol>
                    <a:gridCol w="3096344">
                      <a:extLst>
                        <a:ext uri="{9D8B030D-6E8A-4147-A177-3AD203B41FA5}">
                          <a16:colId xmlns:a16="http://schemas.microsoft.com/office/drawing/2014/main" val="2820539144"/>
                        </a:ext>
                      </a:extLst>
                    </a:gridCol>
                    <a:gridCol w="5904657">
                      <a:extLst>
                        <a:ext uri="{9D8B030D-6E8A-4147-A177-3AD203B41FA5}">
                          <a16:colId xmlns:a16="http://schemas.microsoft.com/office/drawing/2014/main" val="779007882"/>
                        </a:ext>
                      </a:extLst>
                    </a:gridCol>
                  </a:tblGrid>
                  <a:tr h="304800">
                    <a:tc>
                      <a:txBody>
                        <a:bodyPr/>
                        <a:lstStyle/>
                        <a:p>
                          <a:r>
                            <a:rPr lang="en-US" sz="1400" b="1">
                              <a:latin typeface="Calibri Light" panose="020F0302020204030204" pitchFamily="34" charset="0"/>
                              <a:cs typeface="Calibri Light" panose="020F0302020204030204" pitchFamily="34" charset="0"/>
                            </a:rPr>
                            <a:t>Measure</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latin typeface="Calibri Light" panose="020F0302020204030204" pitchFamily="34" charset="0"/>
                              <a:cs typeface="Calibri Light" panose="020F0302020204030204" pitchFamily="34" charset="0"/>
                            </a:rPr>
                            <a:t>Diagnostic</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latin typeface="Calibri Light" panose="020F0302020204030204" pitchFamily="34" charset="0"/>
                              <a:cs typeface="Calibri Light" panose="020F0302020204030204" pitchFamily="34" charset="0"/>
                            </a:rPr>
                            <a:t>Rule of thumb</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888303"/>
                      </a:ext>
                    </a:extLst>
                  </a:tr>
                  <a:tr h="431566">
                    <a:tc>
                      <a:txBody>
                        <a:bodyPr/>
                        <a:lstStyle/>
                        <a:p>
                          <a:r>
                            <a:rPr lang="fr-CH" sz="1400">
                              <a:latin typeface="Calibri Light" panose="020F0302020204030204" pitchFamily="34" charset="0"/>
                              <a:cs typeface="Calibri Light" panose="020F0302020204030204" pitchFamily="34" charset="0"/>
                            </a:rPr>
                            <a:t>DFFITS</a:t>
                          </a:r>
                          <a:endParaRPr lang="en-CH" sz="14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r>
                            <a:rPr lang="fr-CH" sz="1400">
                              <a:latin typeface="Calibri Light" panose="020F0302020204030204" pitchFamily="34" charset="0"/>
                              <a:cs typeface="Calibri Light" panose="020F0302020204030204" pitchFamily="34" charset="0"/>
                            </a:rPr>
                            <a:t>Influence on one fitted value</a:t>
                          </a:r>
                          <a:endParaRPr lang="en-CH" sz="14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endParaRPr lang="en-CH"/>
                        </a:p>
                      </a:txBody>
                      <a:tcPr>
                        <a:lnT w="12700" cap="flat" cmpd="sng" algn="ctr">
                          <a:solidFill>
                            <a:schemeClr val="tx1"/>
                          </a:solidFill>
                          <a:prstDash val="solid"/>
                          <a:round/>
                          <a:headEnd type="none" w="med" len="med"/>
                          <a:tailEnd type="none" w="med" len="med"/>
                        </a:lnT>
                        <a:blipFill>
                          <a:blip r:embed="rId2"/>
                          <a:stretch>
                            <a:fillRect l="-76883" t="-70833" r="-103" b="-183333"/>
                          </a:stretch>
                        </a:blipFill>
                      </a:tcPr>
                    </a:tc>
                    <a:extLst>
                      <a:ext uri="{0D108BD9-81ED-4DB2-BD59-A6C34878D82A}">
                        <a16:rowId xmlns:a16="http://schemas.microsoft.com/office/drawing/2014/main" val="3996502215"/>
                      </a:ext>
                    </a:extLst>
                  </a:tr>
                  <a:tr h="397066">
                    <a:tc>
                      <a:txBody>
                        <a:bodyPr/>
                        <a:lstStyle/>
                        <a:p>
                          <a:r>
                            <a:rPr lang="fr-CH" sz="1400">
                              <a:latin typeface="Calibri Light" panose="020F0302020204030204" pitchFamily="34" charset="0"/>
                              <a:cs typeface="Calibri Light" panose="020F0302020204030204" pitchFamily="34" charset="0"/>
                            </a:rPr>
                            <a:t>Cook's distance</a:t>
                          </a:r>
                          <a:endParaRPr lang="en-CH" sz="1400">
                            <a:latin typeface="Calibri Light" panose="020F0302020204030204" pitchFamily="34" charset="0"/>
                            <a:cs typeface="Calibri Light" panose="020F0302020204030204" pitchFamily="34" charset="0"/>
                          </a:endParaRPr>
                        </a:p>
                      </a:txBody>
                      <a:tcPr/>
                    </a:tc>
                    <a:tc>
                      <a:txBody>
                        <a:bodyPr/>
                        <a:lstStyle/>
                        <a:p>
                          <a:r>
                            <a:rPr lang="fr-CH" sz="1400">
                              <a:latin typeface="Calibri Light" panose="020F0302020204030204" pitchFamily="34" charset="0"/>
                              <a:cs typeface="Calibri Light" panose="020F0302020204030204" pitchFamily="34" charset="0"/>
                            </a:rPr>
                            <a:t>Influence on all fitted values</a:t>
                          </a:r>
                          <a:endParaRPr lang="en-CH" sz="1400">
                            <a:latin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a:latin typeface="Calibri Light" panose="020F0302020204030204" pitchFamily="34" charset="0"/>
                              <a:cs typeface="Calibri Light" panose="020F0302020204030204" pitchFamily="34" charset="0"/>
                            </a:rPr>
                            <a:t>Value exceeds the 50% percentile of the distribution F(p, n – p)</a:t>
                          </a:r>
                        </a:p>
                      </a:txBody>
                      <a:tcPr/>
                    </a:tc>
                    <a:extLst>
                      <a:ext uri="{0D108BD9-81ED-4DB2-BD59-A6C34878D82A}">
                        <a16:rowId xmlns:a16="http://schemas.microsoft.com/office/drawing/2014/main" val="2877131066"/>
                      </a:ext>
                    </a:extLst>
                  </a:tr>
                  <a:tr h="398867">
                    <a:tc>
                      <a:txBody>
                        <a:bodyPr/>
                        <a:lstStyle/>
                        <a:p>
                          <a:r>
                            <a:rPr lang="fr-CH" sz="1400">
                              <a:latin typeface="Calibri Light" panose="020F0302020204030204" pitchFamily="34" charset="0"/>
                              <a:cs typeface="Calibri Light" panose="020F0302020204030204" pitchFamily="34" charset="0"/>
                            </a:rPr>
                            <a:t>DFBETAS</a:t>
                          </a:r>
                          <a:endParaRPr lang="en-CH" sz="14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400">
                              <a:latin typeface="Calibri Light" panose="020F0302020204030204" pitchFamily="34" charset="0"/>
                              <a:cs typeface="Calibri Light" panose="020F0302020204030204" pitchFamily="34" charset="0"/>
                            </a:rPr>
                            <a:t>Influence on regression coefficients</a:t>
                          </a:r>
                          <a:endParaRPr lang="en-CH" sz="14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CH"/>
                        </a:p>
                      </a:txBody>
                      <a:tcPr>
                        <a:lnB w="12700" cap="flat" cmpd="sng" algn="ctr">
                          <a:solidFill>
                            <a:schemeClr val="tx1"/>
                          </a:solidFill>
                          <a:prstDash val="solid"/>
                          <a:round/>
                          <a:headEnd type="none" w="med" len="med"/>
                          <a:tailEnd type="none" w="med" len="med"/>
                        </a:lnB>
                        <a:blipFill>
                          <a:blip r:embed="rId2"/>
                          <a:stretch>
                            <a:fillRect l="-76883" t="-284848" r="-103" b="-1515"/>
                          </a:stretch>
                        </a:blipFill>
                      </a:tcPr>
                    </a:tc>
                    <a:extLst>
                      <a:ext uri="{0D108BD9-81ED-4DB2-BD59-A6C34878D82A}">
                        <a16:rowId xmlns:a16="http://schemas.microsoft.com/office/drawing/2014/main" val="1703026934"/>
                      </a:ext>
                    </a:extLst>
                  </a:tr>
                </a:tbl>
              </a:graphicData>
            </a:graphic>
          </p:graphicFrame>
        </mc:Fallback>
      </mc:AlternateContent>
    </p:spTree>
    <p:extLst>
      <p:ext uri="{BB962C8B-B14F-4D97-AF65-F5344CB8AC3E}">
        <p14:creationId xmlns:p14="http://schemas.microsoft.com/office/powerpoint/2010/main" val="1454386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fr-CH" sz="1800" dirty="0">
                <a:latin typeface="Calibri Light" panose="020F0302020204030204" pitchFamily="34" charset="0"/>
                <a:cs typeface="Calibri Light" panose="020F0302020204030204" pitchFamily="34" charset="0"/>
              </a:rPr>
              <a:t>Let us </a:t>
            </a:r>
            <a:r>
              <a:rPr lang="fr-CH" sz="1800" dirty="0" err="1">
                <a:latin typeface="Calibri Light" panose="020F0302020204030204" pitchFamily="34" charset="0"/>
                <a:cs typeface="Calibri Light" panose="020F0302020204030204" pitchFamily="34" charset="0"/>
              </a:rPr>
              <a:t>generate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some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random</a:t>
            </a:r>
            <a:r>
              <a:rPr lang="fr-CH" sz="1800" dirty="0">
                <a:latin typeface="Calibri Light" panose="020F0302020204030204" pitchFamily="34" charset="0"/>
                <a:cs typeface="Calibri Light" panose="020F0302020204030204" pitchFamily="34" charset="0"/>
              </a:rPr>
              <a:t> data in R, </a:t>
            </a:r>
            <a:r>
              <a:rPr lang="fr-CH" sz="1800" dirty="0" err="1">
                <a:latin typeface="Calibri Light" panose="020F0302020204030204" pitchFamily="34" charset="0"/>
                <a:cs typeface="Calibri Light" panose="020F0302020204030204" pitchFamily="34" charset="0"/>
              </a:rPr>
              <a:t>with</a:t>
            </a:r>
            <a:r>
              <a:rPr lang="fr-CH" sz="1800" dirty="0">
                <a:latin typeface="Calibri Light" panose="020F0302020204030204" pitchFamily="34" charset="0"/>
                <a:cs typeface="Calibri Light" panose="020F0302020204030204" pitchFamily="34" charset="0"/>
              </a:rPr>
              <a:t> an </a:t>
            </a:r>
            <a:r>
              <a:rPr lang="fr-CH" sz="1800" dirty="0" err="1">
                <a:latin typeface="Calibri Light" panose="020F0302020204030204" pitchFamily="34" charset="0"/>
                <a:cs typeface="Calibri Light" panose="020F0302020204030204" pitchFamily="34" charset="0"/>
              </a:rPr>
              <a:t>outlier</a:t>
            </a:r>
            <a:r>
              <a:rPr lang="fr-CH" sz="1800" dirty="0">
                <a:latin typeface="Calibri Light" panose="020F0302020204030204" pitchFamily="34" charset="0"/>
                <a:cs typeface="Calibri Light" panose="020F0302020204030204" pitchFamily="34" charset="0"/>
              </a:rPr>
              <a:t>, and split </a:t>
            </a:r>
            <a:r>
              <a:rPr lang="fr-CH" sz="1800" dirty="0" err="1">
                <a:latin typeface="Calibri Light" panose="020F0302020204030204" pitchFamily="34" charset="0"/>
                <a:cs typeface="Calibri Light" panose="020F0302020204030204" pitchFamily="34" charset="0"/>
              </a:rPr>
              <a:t>them</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into</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two</a:t>
            </a:r>
            <a:r>
              <a:rPr lang="fr-CH" sz="1800" dirty="0">
                <a:latin typeface="Calibri Light" panose="020F0302020204030204" pitchFamily="34" charset="0"/>
                <a:cs typeface="Calibri Light" panose="020F0302020204030204" pitchFamily="34" charset="0"/>
              </a:rPr>
              <a:t> groups (A and B):</a:t>
            </a:r>
            <a:endParaRPr lang="fr-CH" sz="1400" dirty="0">
              <a:latin typeface="Calibri Light" panose="020F0302020204030204" pitchFamily="34" charset="0"/>
              <a:cs typeface="Calibri Light" panose="020F0302020204030204" pitchFamily="34" charset="0"/>
            </a:endParaRPr>
          </a:p>
          <a:p>
            <a:pPr marL="0" indent="0">
              <a:buNone/>
            </a:pPr>
            <a:endParaRPr lang="fr-CH" sz="18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set.seed</a:t>
            </a:r>
            <a:r>
              <a:rPr lang="fr-CH" sz="1200" dirty="0">
                <a:latin typeface="Courier New" panose="02070309020205020404" pitchFamily="49" charset="0"/>
                <a:cs typeface="Courier New" panose="02070309020205020404" pitchFamily="49" charset="0"/>
              </a:rPr>
              <a:t>(1805)</a:t>
            </a: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randomdata</a:t>
            </a:r>
            <a:r>
              <a:rPr lang="fr-CH" sz="1200" dirty="0">
                <a:latin typeface="Courier New" panose="02070309020205020404" pitchFamily="49" charset="0"/>
                <a:cs typeface="Courier New" panose="02070309020205020404" pitchFamily="49" charset="0"/>
              </a:rPr>
              <a:t> &lt;- </a:t>
            </a:r>
            <a:r>
              <a:rPr lang="fr-CH" sz="1200" dirty="0" err="1">
                <a:latin typeface="Courier New" panose="02070309020205020404" pitchFamily="49" charset="0"/>
                <a:cs typeface="Courier New" panose="02070309020205020404" pitchFamily="49" charset="0"/>
              </a:rPr>
              <a:t>data.frame</a:t>
            </a:r>
            <a:r>
              <a:rPr lang="fr-CH" sz="1200" dirty="0">
                <a:latin typeface="Courier New" panose="02070309020205020404" pitchFamily="49" charset="0"/>
                <a:cs typeface="Courier New" panose="02070309020205020404" pitchFamily="49" charset="0"/>
              </a:rPr>
              <a:t>(y=</a:t>
            </a:r>
            <a:r>
              <a:rPr lang="fr-CH" sz="1200" dirty="0" err="1">
                <a:latin typeface="Courier New" panose="02070309020205020404" pitchFamily="49" charset="0"/>
                <a:cs typeface="Courier New" panose="02070309020205020404" pitchFamily="49" charset="0"/>
              </a:rPr>
              <a:t>rnorm</a:t>
            </a:r>
            <a:r>
              <a:rPr lang="fr-CH" sz="1200" dirty="0">
                <a:latin typeface="Courier New" panose="02070309020205020404" pitchFamily="49" charset="0"/>
                <a:cs typeface="Courier New" panose="02070309020205020404" pitchFamily="49" charset="0"/>
              </a:rPr>
              <a:t>(200,0,10),g=rep(c("A","B"),</a:t>
            </a:r>
            <a:r>
              <a:rPr lang="fr-CH" sz="1200" dirty="0" err="1">
                <a:latin typeface="Courier New" panose="02070309020205020404" pitchFamily="49" charset="0"/>
                <a:cs typeface="Courier New" panose="02070309020205020404" pitchFamily="49" charset="0"/>
              </a:rPr>
              <a:t>each</a:t>
            </a:r>
            <a:r>
              <a:rPr lang="fr-CH" sz="1200" dirty="0">
                <a:latin typeface="Courier New" panose="02070309020205020404" pitchFamily="49" charset="0"/>
                <a:cs typeface="Courier New" panose="02070309020205020404" pitchFamily="49" charset="0"/>
              </a:rPr>
              <a:t>=100))</a:t>
            </a: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randomdata</a:t>
            </a:r>
            <a:r>
              <a:rPr lang="fr-CH" sz="1200" dirty="0">
                <a:latin typeface="Courier New" panose="02070309020205020404" pitchFamily="49" charset="0"/>
                <a:cs typeface="Courier New" panose="02070309020205020404" pitchFamily="49" charset="0"/>
              </a:rPr>
              <a:t>[2,] &lt;- 50 </a:t>
            </a:r>
            <a:r>
              <a:rPr lang="fr-CH" sz="1200" dirty="0">
                <a:solidFill>
                  <a:srgbClr val="0070C0"/>
                </a:solidFill>
                <a:latin typeface="Courier New" panose="02070309020205020404" pitchFamily="49" charset="0"/>
                <a:cs typeface="Courier New" panose="02070309020205020404" pitchFamily="49" charset="0"/>
              </a:rPr>
              <a:t>#</a:t>
            </a:r>
            <a:r>
              <a:rPr lang="fr-CH" sz="1200" dirty="0" err="1">
                <a:solidFill>
                  <a:srgbClr val="0070C0"/>
                </a:solidFill>
                <a:latin typeface="Courier New" panose="02070309020205020404" pitchFamily="49" charset="0"/>
                <a:cs typeface="Courier New" panose="02070309020205020404" pitchFamily="49" charset="0"/>
              </a:rPr>
              <a:t>Create</a:t>
            </a:r>
            <a:r>
              <a:rPr lang="fr-CH" sz="1200" dirty="0">
                <a:solidFill>
                  <a:srgbClr val="0070C0"/>
                </a:solidFill>
                <a:latin typeface="Courier New" panose="02070309020205020404" pitchFamily="49" charset="0"/>
                <a:cs typeface="Courier New" panose="02070309020205020404" pitchFamily="49" charset="0"/>
              </a:rPr>
              <a:t> </a:t>
            </a:r>
            <a:r>
              <a:rPr lang="fr-CH" sz="1200" dirty="0" err="1">
                <a:solidFill>
                  <a:srgbClr val="0070C0"/>
                </a:solidFill>
                <a:latin typeface="Courier New" panose="02070309020205020404" pitchFamily="49" charset="0"/>
                <a:cs typeface="Courier New" panose="02070309020205020404" pitchFamily="49" charset="0"/>
              </a:rPr>
              <a:t>outlier</a:t>
            </a:r>
            <a:r>
              <a:rPr lang="fr-CH" sz="1200" dirty="0">
                <a:solidFill>
                  <a:srgbClr val="0070C0"/>
                </a:solidFill>
                <a:latin typeface="Courier New" panose="02070309020205020404" pitchFamily="49" charset="0"/>
                <a:cs typeface="Courier New" panose="02070309020205020404" pitchFamily="49" charset="0"/>
              </a:rPr>
              <a:t> on </a:t>
            </a:r>
            <a:r>
              <a:rPr lang="fr-CH" sz="1200" dirty="0" err="1">
                <a:solidFill>
                  <a:srgbClr val="0070C0"/>
                </a:solidFill>
                <a:latin typeface="Courier New" panose="02070309020205020404" pitchFamily="49" charset="0"/>
                <a:cs typeface="Courier New" panose="02070309020205020404" pitchFamily="49" charset="0"/>
              </a:rPr>
              <a:t>purpose</a:t>
            </a:r>
            <a:endParaRPr lang="fr-CH" sz="1200" dirty="0">
              <a:solidFill>
                <a:srgbClr val="0070C0"/>
              </a:solidFill>
              <a:latin typeface="Courier New" panose="02070309020205020404" pitchFamily="49" charset="0"/>
              <a:cs typeface="Courier New" panose="02070309020205020404" pitchFamily="49" charset="0"/>
            </a:endParaRPr>
          </a:p>
          <a:p>
            <a:pPr marL="0" indent="0">
              <a:buNone/>
            </a:pPr>
            <a:r>
              <a:rPr lang="fr-CH" sz="1200" dirty="0">
                <a:latin typeface="Courier New" panose="02070309020205020404" pitchFamily="49" charset="0"/>
                <a:cs typeface="Courier New" panose="02070309020205020404" pitchFamily="49" charset="0"/>
              </a:rPr>
              <a:t>	model &lt;- lm(y ~ g, </a:t>
            </a:r>
            <a:r>
              <a:rPr lang="fr-CH" sz="1200">
                <a:latin typeface="Courier New" panose="02070309020205020404" pitchFamily="49" charset="0"/>
                <a:cs typeface="Courier New" panose="02070309020205020404" pitchFamily="49" charset="0"/>
              </a:rPr>
              <a:t>data=randomdata)</a:t>
            </a:r>
            <a:endParaRPr lang="fr-CH" sz="1200" dirty="0">
              <a:latin typeface="Courier New" panose="02070309020205020404" pitchFamily="49" charset="0"/>
              <a:cs typeface="Courier New" panose="02070309020205020404" pitchFamily="49"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summary</a:t>
            </a:r>
            <a:r>
              <a:rPr lang="fr-CH" sz="1200" dirty="0">
                <a:latin typeface="Courier New" panose="02070309020205020404" pitchFamily="49" charset="0"/>
                <a:cs typeface="Courier New" panose="02070309020205020404" pitchFamily="49" charset="0"/>
              </a:rPr>
              <a:t>(model)</a:t>
            </a:r>
          </a:p>
          <a:p>
            <a:pPr marL="0" indent="0">
              <a:buNone/>
            </a:pPr>
            <a:endParaRPr lang="fr-CH" sz="1200" dirty="0">
              <a:latin typeface="Times New Roman" panose="02020603050405020304" pitchFamily="18" charset="0"/>
              <a:cs typeface="Times New Roman" panose="02020603050405020304" pitchFamily="18" charset="0"/>
            </a:endParaRPr>
          </a:p>
          <a:p>
            <a:pPr marL="0" indent="0">
              <a:buNone/>
            </a:pPr>
            <a:r>
              <a:rPr lang="fr-FR" sz="1200" dirty="0">
                <a:latin typeface="Courier New" panose="02070309020205020404" pitchFamily="49" charset="0"/>
                <a:cs typeface="Courier New" panose="02070309020205020404" pitchFamily="49" charset="0"/>
              </a:rPr>
              <a:t>	&gt; Coefficients:</a:t>
            </a:r>
          </a:p>
          <a:p>
            <a:pPr marL="0" indent="0">
              <a:buNone/>
            </a:pPr>
            <a:r>
              <a:rPr lang="fr-FR" sz="1200" dirty="0">
                <a:latin typeface="Courier New" panose="02070309020205020404" pitchFamily="49" charset="0"/>
                <a:cs typeface="Courier New" panose="02070309020205020404" pitchFamily="49" charset="0"/>
              </a:rPr>
              <a:t>	&gt;             </a:t>
            </a:r>
            <a:r>
              <a:rPr lang="fr-FR" sz="1200" dirty="0" err="1">
                <a:latin typeface="Courier New" panose="02070309020205020404" pitchFamily="49" charset="0"/>
                <a:cs typeface="Courier New" panose="02070309020205020404" pitchFamily="49" charset="0"/>
              </a:rPr>
              <a:t>Estimate</a:t>
            </a:r>
            <a:r>
              <a:rPr lang="fr-FR" sz="1200" dirty="0">
                <a:latin typeface="Courier New" panose="02070309020205020404" pitchFamily="49" charset="0"/>
                <a:cs typeface="Courier New" panose="02070309020205020404" pitchFamily="49" charset="0"/>
              </a:rPr>
              <a:t> Std. </a:t>
            </a:r>
            <a:r>
              <a:rPr lang="fr-FR" sz="1200" dirty="0" err="1">
                <a:latin typeface="Courier New" panose="02070309020205020404" pitchFamily="49" charset="0"/>
                <a:cs typeface="Courier New" panose="02070309020205020404" pitchFamily="49" charset="0"/>
              </a:rPr>
              <a:t>Error</a:t>
            </a:r>
            <a:r>
              <a:rPr lang="fr-FR" sz="1200" dirty="0">
                <a:latin typeface="Courier New" panose="02070309020205020404" pitchFamily="49" charset="0"/>
                <a:cs typeface="Courier New" panose="02070309020205020404" pitchFamily="49" charset="0"/>
              </a:rPr>
              <a:t> t value Pr(&gt;|t|)</a:t>
            </a:r>
          </a:p>
          <a:p>
            <a:pPr marL="0" indent="0">
              <a:buNone/>
            </a:pPr>
            <a:r>
              <a:rPr lang="fr-FR" sz="1200" dirty="0">
                <a:latin typeface="Courier New" panose="02070309020205020404" pitchFamily="49" charset="0"/>
                <a:cs typeface="Courier New" panose="02070309020205020404" pitchFamily="49" charset="0"/>
              </a:rPr>
              <a:t>	&gt; (Intercept)    1.296      1.119   1.159    0.248</a:t>
            </a:r>
          </a:p>
          <a:p>
            <a:pPr marL="0" indent="0">
              <a:buNone/>
            </a:pPr>
            <a:r>
              <a:rPr lang="fr-FR" sz="1200" dirty="0">
                <a:latin typeface="Courier New" panose="02070309020205020404" pitchFamily="49" charset="0"/>
                <a:cs typeface="Courier New" panose="02070309020205020404" pitchFamily="49" charset="0"/>
              </a:rPr>
              <a:t>	&gt; </a:t>
            </a:r>
            <a:r>
              <a:rPr lang="fr-FR" sz="1200" dirty="0" err="1">
                <a:latin typeface="Courier New" panose="02070309020205020404" pitchFamily="49" charset="0"/>
                <a:cs typeface="Courier New" panose="02070309020205020404" pitchFamily="49" charset="0"/>
              </a:rPr>
              <a:t>gB</a:t>
            </a:r>
            <a:r>
              <a:rPr lang="fr-FR" sz="1200" dirty="0">
                <a:latin typeface="Courier New" panose="02070309020205020404" pitchFamily="49" charset="0"/>
                <a:cs typeface="Courier New" panose="02070309020205020404" pitchFamily="49" charset="0"/>
              </a:rPr>
              <a:t>            -1.397      1.582  -0.883    </a:t>
            </a:r>
            <a:r>
              <a:rPr lang="fr-FR" sz="1200" b="1" dirty="0">
                <a:solidFill>
                  <a:srgbClr val="FF0000"/>
                </a:solidFill>
                <a:latin typeface="Courier New" panose="02070309020205020404" pitchFamily="49" charset="0"/>
                <a:cs typeface="Courier New" panose="02070309020205020404" pitchFamily="49" charset="0"/>
              </a:rPr>
              <a:t>0.378</a:t>
            </a:r>
            <a:endParaRPr lang="fr-CH" sz="1200" b="1" dirty="0">
              <a:solidFill>
                <a:srgbClr val="FF0000"/>
              </a:solidFill>
              <a:latin typeface="Courier New" panose="02070309020205020404" pitchFamily="49" charset="0"/>
              <a:cs typeface="Courier New" panose="02070309020205020404" pitchFamily="49" charset="0"/>
            </a:endParaRPr>
          </a:p>
          <a:p>
            <a:pPr marL="0" indent="0">
              <a:buNone/>
            </a:pPr>
            <a:r>
              <a:rPr lang="fr-CH" sz="1200" dirty="0">
                <a:latin typeface="Courier New" panose="02070309020205020404" pitchFamily="49" charset="0"/>
                <a:cs typeface="Courier New" panose="02070309020205020404" pitchFamily="49" charset="0"/>
              </a:rPr>
              <a:t>	&gt; ---</a:t>
            </a:r>
          </a:p>
          <a:p>
            <a:pPr marL="0" indent="0">
              <a:buNone/>
            </a:pPr>
            <a:r>
              <a:rPr lang="fr-CH" sz="1200" dirty="0">
                <a:latin typeface="Courier New" panose="02070309020205020404" pitchFamily="49" charset="0"/>
                <a:cs typeface="Courier New" panose="02070309020205020404" pitchFamily="49" charset="0"/>
              </a:rPr>
              <a:t>	&gt; </a:t>
            </a:r>
            <a:r>
              <a:rPr lang="fr-CH" sz="1200" dirty="0" err="1">
                <a:latin typeface="Courier New" panose="02070309020205020404" pitchFamily="49" charset="0"/>
                <a:cs typeface="Courier New" panose="02070309020205020404" pitchFamily="49" charset="0"/>
              </a:rPr>
              <a:t>Signif</a:t>
            </a:r>
            <a:r>
              <a:rPr lang="fr-CH" sz="1200" dirty="0">
                <a:latin typeface="Courier New" panose="02070309020205020404" pitchFamily="49" charset="0"/>
                <a:cs typeface="Courier New" panose="02070309020205020404" pitchFamily="49" charset="0"/>
              </a:rPr>
              <a:t>. codes:  0 ‘***’ 0.001 ‘**’ 0.01 ‘*’ 0.05 ‘.’ 0.1 ‘ ’ 1</a:t>
            </a: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As </a:t>
            </a:r>
            <a:r>
              <a:rPr lang="fr-CH" sz="1800" dirty="0" err="1">
                <a:latin typeface="Calibri Light" panose="020F0302020204030204" pitchFamily="34" charset="0"/>
                <a:cs typeface="Calibri Light" panose="020F0302020204030204" pitchFamily="34" charset="0"/>
              </a:rPr>
              <a:t>expected</a:t>
            </a:r>
            <a:r>
              <a:rPr lang="fr-CH" sz="1800" dirty="0">
                <a:latin typeface="Calibri Light" panose="020F0302020204030204" pitchFamily="34" charset="0"/>
                <a:cs typeface="Calibri Light" panose="020F0302020204030204" pitchFamily="34" charset="0"/>
              </a:rPr>
              <a:t>, no </a:t>
            </a:r>
            <a:r>
              <a:rPr lang="fr-CH" sz="1800" dirty="0" err="1">
                <a:latin typeface="Calibri Light" panose="020F0302020204030204" pitchFamily="34" charset="0"/>
                <a:cs typeface="Calibri Light" panose="020F0302020204030204" pitchFamily="34" charset="0"/>
              </a:rPr>
              <a:t>significant</a:t>
            </a:r>
            <a:r>
              <a:rPr lang="fr-CH" sz="1800" dirty="0">
                <a:latin typeface="Calibri Light" panose="020F0302020204030204" pitchFamily="34" charset="0"/>
                <a:cs typeface="Calibri Light" panose="020F0302020204030204" pitchFamily="34" charset="0"/>
              </a:rPr>
              <a:t> group </a:t>
            </a:r>
            <a:r>
              <a:rPr lang="fr-CH" sz="1800" dirty="0" err="1">
                <a:latin typeface="Calibri Light" panose="020F0302020204030204" pitchFamily="34" charset="0"/>
                <a:cs typeface="Calibri Light" panose="020F0302020204030204" pitchFamily="34" charset="0"/>
              </a:rPr>
              <a:t>differences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Let's</a:t>
            </a:r>
            <a:r>
              <a:rPr lang="fr-CH" sz="1800" dirty="0">
                <a:latin typeface="Calibri Light" panose="020F0302020204030204" pitchFamily="34" charset="0"/>
                <a:cs typeface="Calibri Light" panose="020F0302020204030204" pitchFamily="34" charset="0"/>
              </a:rPr>
              <a:t> run the influence diagnostics:</a:t>
            </a:r>
          </a:p>
          <a:p>
            <a:endParaRPr lang="fr-CH" sz="1800" dirty="0">
              <a:latin typeface="Calibri Light" panose="020F0302020204030204" pitchFamily="34" charset="0"/>
              <a:cs typeface="Calibri Light" panose="020F0302020204030204" pitchFamily="34"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influence.measures</a:t>
            </a:r>
            <a:r>
              <a:rPr lang="fr-CH" sz="1200" dirty="0">
                <a:latin typeface="Courier New" panose="02070309020205020404" pitchFamily="49" charset="0"/>
                <a:cs typeface="Courier New" panose="02070309020205020404" pitchFamily="49" charset="0"/>
              </a:rPr>
              <a:t>(model)</a:t>
            </a: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infIndexPlot</a:t>
            </a:r>
            <a:r>
              <a:rPr lang="fr-CH" sz="1200" dirty="0">
                <a:latin typeface="Courier New" panose="02070309020205020404" pitchFamily="49" charset="0"/>
                <a:cs typeface="Courier New" panose="02070309020205020404" pitchFamily="49" charset="0"/>
              </a:rPr>
              <a:t>(model)</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Influence measures</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A8E86919-D058-478D-BAE8-286DA93B846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DA30D47-3369-49F0-8E7C-AAF15C5CC2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446244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Influence measures</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A8E86919-D058-478D-BAE8-286DA93B846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DA30D47-3369-49F0-8E7C-AAF15C5CC2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8" name="Rectangle 7">
            <a:extLst>
              <a:ext uri="{FF2B5EF4-FFF2-40B4-BE49-F238E27FC236}">
                <a16:creationId xmlns:a16="http://schemas.microsoft.com/office/drawing/2014/main" id="{33B826D4-7FF4-4C82-83FF-59A2BB88B2E0}"/>
              </a:ext>
            </a:extLst>
          </p:cNvPr>
          <p:cNvSpPr/>
          <p:nvPr/>
        </p:nvSpPr>
        <p:spPr>
          <a:xfrm>
            <a:off x="403860" y="2132856"/>
            <a:ext cx="5430379" cy="3416320"/>
          </a:xfrm>
          <a:prstGeom prst="rect">
            <a:avLst/>
          </a:prstGeom>
          <a:noFill/>
          <a:ln>
            <a:solidFill>
              <a:schemeClr val="tx1">
                <a:lumMod val="50000"/>
                <a:lumOff val="50000"/>
              </a:schemeClr>
            </a:solidFill>
            <a:prstDash val="sysDot"/>
          </a:ln>
        </p:spPr>
        <p:txBody>
          <a:bodyPr wrap="square" rtlCol="0">
            <a:spAutoFit/>
          </a:bodyPr>
          <a:lstStyle/>
          <a:p>
            <a:r>
              <a:rPr lang="en-CH" sz="1200">
                <a:latin typeface="Courier New" panose="02070309020205020404" pitchFamily="49" charset="0"/>
                <a:cs typeface="Courier New" panose="02070309020205020404" pitchFamily="49" charset="0"/>
              </a:rPr>
              <a:t>Influence measures of</a:t>
            </a:r>
          </a:p>
          <a:p>
            <a:r>
              <a:rPr lang="en-CH" sz="1200">
                <a:latin typeface="Courier New" panose="02070309020205020404" pitchFamily="49" charset="0"/>
                <a:cs typeface="Courier New" panose="02070309020205020404" pitchFamily="49" charset="0"/>
              </a:rPr>
              <a:t>         lm(formula = y ~ g, data = randomdata) :</a:t>
            </a:r>
          </a:p>
          <a:p>
            <a:endParaRPr lang="en-CH" sz="1200">
              <a:latin typeface="Courier New" panose="02070309020205020404" pitchFamily="49" charset="0"/>
              <a:cs typeface="Courier New" panose="02070309020205020404" pitchFamily="49" charset="0"/>
            </a:endParaRPr>
          </a:p>
          <a:p>
            <a:r>
              <a:rPr lang="en-CH" sz="1200">
                <a:latin typeface="Courier New" panose="02070309020205020404" pitchFamily="49" charset="0"/>
                <a:cs typeface="Courier New" panose="02070309020205020404" pitchFamily="49" charset="0"/>
              </a:rPr>
              <a:t>       dfb.1_    dfb.gB    dffit cov.r   cook.d  hat inf</a:t>
            </a:r>
          </a:p>
          <a:p>
            <a:r>
              <a:rPr lang="en-CH" sz="1200">
                <a:latin typeface="Courier New" panose="02070309020205020404" pitchFamily="49" charset="0"/>
                <a:cs typeface="Courier New" panose="02070309020205020404" pitchFamily="49" charset="0"/>
              </a:rPr>
              <a:t>1   -5.51e-03  0.003900 -0.00551 1.020 1.53e-05 0.01    </a:t>
            </a:r>
          </a:p>
          <a:p>
            <a:r>
              <a:rPr lang="en-CH" sz="1200" b="1">
                <a:solidFill>
                  <a:srgbClr val="FF0000"/>
                </a:solidFill>
                <a:latin typeface="Courier New" panose="02070309020205020404" pitchFamily="49" charset="0"/>
                <a:cs typeface="Courier New" panose="02070309020205020404" pitchFamily="49" charset="0"/>
              </a:rPr>
              <a:t>2    4.61e-01 -0.326301  0.46146 0.833 9.67e-02 0.01   *</a:t>
            </a:r>
          </a:p>
          <a:p>
            <a:r>
              <a:rPr lang="en-CH" sz="1200">
                <a:latin typeface="Courier New" panose="02070309020205020404" pitchFamily="49" charset="0"/>
                <a:cs typeface="Courier New" panose="02070309020205020404" pitchFamily="49" charset="0"/>
              </a:rPr>
              <a:t>3   -1.76e-02  0.012435 -0.01759 1.020 1.55e-04 0.01    </a:t>
            </a:r>
          </a:p>
          <a:p>
            <a:r>
              <a:rPr lang="en-CH" sz="1200">
                <a:latin typeface="Courier New" panose="02070309020205020404" pitchFamily="49" charset="0"/>
                <a:cs typeface="Courier New" panose="02070309020205020404" pitchFamily="49" charset="0"/>
              </a:rPr>
              <a:t>4    8.85e-02 -0.062592  0.08852 1.012 3.92e-03 0.01    </a:t>
            </a:r>
          </a:p>
          <a:p>
            <a:r>
              <a:rPr lang="en-CH" sz="1200">
                <a:latin typeface="Courier New" panose="02070309020205020404" pitchFamily="49" charset="0"/>
                <a:cs typeface="Courier New" panose="02070309020205020404" pitchFamily="49" charset="0"/>
              </a:rPr>
              <a:t>5    1.13e-02 -0.008004  0.01132 1.020 6.44e-05 0.01    </a:t>
            </a:r>
          </a:p>
          <a:p>
            <a:r>
              <a:rPr lang="en-CH" sz="1200">
                <a:latin typeface="Courier New" panose="02070309020205020404" pitchFamily="49" charset="0"/>
                <a:cs typeface="Courier New" panose="02070309020205020404" pitchFamily="49" charset="0"/>
              </a:rPr>
              <a:t>6    1.14e-01 -0.080441  0.11376 1.007 6.46e-03 0.01    </a:t>
            </a:r>
          </a:p>
          <a:p>
            <a:r>
              <a:rPr lang="en-CH" sz="1200">
                <a:latin typeface="Courier New" panose="02070309020205020404" pitchFamily="49" charset="0"/>
                <a:cs typeface="Courier New" panose="02070309020205020404" pitchFamily="49" charset="0"/>
              </a:rPr>
              <a:t>7    2.71e-02 -0.019178  0.02712 1.020 3.70e-04 0.01    </a:t>
            </a:r>
          </a:p>
          <a:p>
            <a:r>
              <a:rPr lang="en-CH" sz="1200">
                <a:latin typeface="Courier New" panose="02070309020205020404" pitchFamily="49" charset="0"/>
                <a:cs typeface="Courier New" panose="02070309020205020404" pitchFamily="49" charset="0"/>
              </a:rPr>
              <a:t>8    1.32e-01 -0.093386  0.13207 1.003 8.69e-03 0.01    </a:t>
            </a:r>
          </a:p>
          <a:p>
            <a:r>
              <a:rPr lang="en-CH" sz="1200">
                <a:latin typeface="Courier New" panose="02070309020205020404" pitchFamily="49" charset="0"/>
                <a:cs typeface="Courier New" panose="02070309020205020404" pitchFamily="49" charset="0"/>
              </a:rPr>
              <a:t>9    4.94e-02 -0.034897  0.04935 1.018 1.22e-03 0.01    </a:t>
            </a:r>
          </a:p>
          <a:p>
            <a:r>
              <a:rPr lang="en-CH" sz="1200">
                <a:latin typeface="Courier New" panose="02070309020205020404" pitchFamily="49" charset="0"/>
                <a:cs typeface="Courier New" panose="02070309020205020404" pitchFamily="49" charset="0"/>
              </a:rPr>
              <a:t>10  -6.43e-02  0.045480 -0.06432 1.016 2.07e-03 0.01    </a:t>
            </a:r>
          </a:p>
          <a:p>
            <a:r>
              <a:rPr lang="en-CH" sz="1200">
                <a:latin typeface="Courier New" panose="02070309020205020404" pitchFamily="49" charset="0"/>
                <a:cs typeface="Courier New" panose="02070309020205020404" pitchFamily="49" charset="0"/>
              </a:rPr>
              <a:t>11   1.23e-02 -0.008713  0.01232 1.020 7.63e-05 0.01    </a:t>
            </a:r>
          </a:p>
          <a:p>
            <a:r>
              <a:rPr lang="en-CH" sz="1200">
                <a:latin typeface="Courier New" panose="02070309020205020404" pitchFamily="49" charset="0"/>
                <a:cs typeface="Courier New" panose="02070309020205020404" pitchFamily="49" charset="0"/>
              </a:rPr>
              <a:t>12  -9.14e-02  0.064636 -0.09141 1.012 4.18e-03 0.01    </a:t>
            </a:r>
          </a:p>
          <a:p>
            <a:r>
              <a:rPr lang="en-CH" sz="1200">
                <a:latin typeface="Courier New" panose="02070309020205020404" pitchFamily="49" charset="0"/>
                <a:cs typeface="Courier New" panose="02070309020205020404" pitchFamily="49" charset="0"/>
              </a:rPr>
              <a:t>13  -5.23e-03  0.003696 -0.00523 1.020 1.37e-05 0.01 </a:t>
            </a:r>
            <a:endParaRPr lang="en-US" sz="1200">
              <a:latin typeface="Courier New" panose="02070309020205020404" pitchFamily="49" charset="0"/>
              <a:cs typeface="Courier New" panose="02070309020205020404" pitchFamily="49" charset="0"/>
            </a:endParaRPr>
          </a:p>
          <a:p>
            <a:r>
              <a:rPr lang="en-US" sz="1200">
                <a:latin typeface="Courier New" panose="02070309020205020404" pitchFamily="49" charset="0"/>
                <a:cs typeface="Courier New" panose="02070309020205020404" pitchFamily="49" charset="0"/>
              </a:rPr>
              <a:t>...</a:t>
            </a:r>
            <a:endParaRPr lang="en-CH" sz="1200">
              <a:latin typeface="Courier New" panose="02070309020205020404" pitchFamily="49" charset="0"/>
              <a:cs typeface="Courier New" panose="02070309020205020404" pitchFamily="49" charset="0"/>
            </a:endParaRPr>
          </a:p>
        </p:txBody>
      </p:sp>
      <p:pic>
        <p:nvPicPr>
          <p:cNvPr id="12" name="Picture 11">
            <a:extLst>
              <a:ext uri="{FF2B5EF4-FFF2-40B4-BE49-F238E27FC236}">
                <a16:creationId xmlns:a16="http://schemas.microsoft.com/office/drawing/2014/main" id="{C5B862C3-6CD9-48AE-8011-F2910B1EE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08" y="1293559"/>
            <a:ext cx="5430379" cy="5421817"/>
          </a:xfrm>
          <a:prstGeom prst="rect">
            <a:avLst/>
          </a:prstGeom>
        </p:spPr>
      </p:pic>
      <p:sp>
        <p:nvSpPr>
          <p:cNvPr id="9" name="Oval 8">
            <a:extLst>
              <a:ext uri="{FF2B5EF4-FFF2-40B4-BE49-F238E27FC236}">
                <a16:creationId xmlns:a16="http://schemas.microsoft.com/office/drawing/2014/main" id="{247C6AD5-4FAE-4445-A152-1AB35C71EB0D}"/>
              </a:ext>
            </a:extLst>
          </p:cNvPr>
          <p:cNvSpPr>
            <a:spLocks noChangeAspect="1"/>
          </p:cNvSpPr>
          <p:nvPr/>
        </p:nvSpPr>
        <p:spPr>
          <a:xfrm>
            <a:off x="6600056" y="5949280"/>
            <a:ext cx="288032"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6482491-7E31-472A-8E0F-3B54C55FF39E}"/>
              </a:ext>
            </a:extLst>
          </p:cNvPr>
          <p:cNvSpPr>
            <a:spLocks noChangeAspect="1"/>
          </p:cNvSpPr>
          <p:nvPr/>
        </p:nvSpPr>
        <p:spPr>
          <a:xfrm>
            <a:off x="7464152" y="5687018"/>
            <a:ext cx="288032"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6F0400E-9DDE-493A-9233-0654F4391B67}"/>
              </a:ext>
            </a:extLst>
          </p:cNvPr>
          <p:cNvSpPr>
            <a:spLocks noChangeAspect="1"/>
          </p:cNvSpPr>
          <p:nvPr/>
        </p:nvSpPr>
        <p:spPr>
          <a:xfrm>
            <a:off x="8667173" y="5941183"/>
            <a:ext cx="288032"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4940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8424936" cy="4925144"/>
          </a:xfrm>
        </p:spPr>
        <p:txBody>
          <a:bodyPr>
            <a:normAutofit/>
          </a:bodyPr>
          <a:lstStyle/>
          <a:p>
            <a:r>
              <a:rPr lang="fr-CH" sz="1800" dirty="0">
                <a:latin typeface="Calibri Light" panose="020F0302020204030204" pitchFamily="34" charset="0"/>
                <a:cs typeface="Calibri Light" panose="020F0302020204030204" pitchFamily="34" charset="0"/>
              </a:rPr>
              <a:t>Let us </a:t>
            </a:r>
            <a:r>
              <a:rPr lang="fr-CH" sz="1800" dirty="0" err="1">
                <a:latin typeface="Calibri Light" panose="020F0302020204030204" pitchFamily="34" charset="0"/>
                <a:cs typeface="Calibri Light" panose="020F0302020204030204" pitchFamily="34" charset="0"/>
              </a:rPr>
              <a:t>say</a:t>
            </a:r>
            <a:r>
              <a:rPr lang="fr-CH" sz="1800" dirty="0">
                <a:latin typeface="Calibri Light" panose="020F0302020204030204" pitchFamily="34" charset="0"/>
                <a:cs typeface="Calibri Light" panose="020F0302020204030204" pitchFamily="34" charset="0"/>
              </a:rPr>
              <a:t> I </a:t>
            </a:r>
            <a:r>
              <a:rPr lang="fr-CH" sz="1800" dirty="0" err="1">
                <a:latin typeface="Calibri Light" panose="020F0302020204030204" pitchFamily="34" charset="0"/>
                <a:cs typeface="Calibri Light" panose="020F0302020204030204" pitchFamily="34" charset="0"/>
              </a:rPr>
              <a:t>wanted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experiment</a:t>
            </a:r>
            <a:r>
              <a:rPr lang="fr-CH" sz="1800" dirty="0">
                <a:latin typeface="Calibri Light" panose="020F0302020204030204" pitchFamily="34" charset="0"/>
                <a:cs typeface="Calibri Light" panose="020F0302020204030204" pitchFamily="34" charset="0"/>
              </a:rPr>
              <a:t> to show </a:t>
            </a:r>
            <a:r>
              <a:rPr lang="fr-CH" sz="1800" dirty="0" err="1">
                <a:latin typeface="Calibri Light" panose="020F0302020204030204" pitchFamily="34" charset="0"/>
                <a:cs typeface="Calibri Light" panose="020F0302020204030204" pitchFamily="34" charset="0"/>
              </a:rPr>
              <a:t>that</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mean</a:t>
            </a:r>
            <a:r>
              <a:rPr lang="fr-CH" sz="1800" dirty="0">
                <a:latin typeface="Calibri Light" panose="020F0302020204030204" pitchFamily="34" charset="0"/>
                <a:cs typeface="Calibri Light" panose="020F0302020204030204" pitchFamily="34" charset="0"/>
              </a:rPr>
              <a:t> of B </a:t>
            </a:r>
            <a:r>
              <a:rPr lang="fr-CH" sz="1800" dirty="0" err="1">
                <a:latin typeface="Calibri Light" panose="020F0302020204030204" pitchFamily="34" charset="0"/>
                <a:cs typeface="Calibri Light" panose="020F0302020204030204" pitchFamily="34" charset="0"/>
              </a:rPr>
              <a:t>was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larger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than</a:t>
            </a:r>
            <a:r>
              <a:rPr lang="fr-CH" sz="1800" dirty="0">
                <a:latin typeface="Calibri Light" panose="020F0302020204030204" pitchFamily="34" charset="0"/>
                <a:cs typeface="Calibri Light" panose="020F0302020204030204" pitchFamily="34" charset="0"/>
              </a:rPr>
              <a:t> </a:t>
            </a:r>
            <a:br>
              <a:rPr lang="fr-CH" sz="1800" dirty="0">
                <a:latin typeface="Calibri Light" panose="020F0302020204030204" pitchFamily="34" charset="0"/>
                <a:cs typeface="Calibri Light" panose="020F0302020204030204" pitchFamily="34" charset="0"/>
              </a:rPr>
            </a:br>
            <a:r>
              <a:rPr lang="fr-CH" sz="1800" dirty="0">
                <a:latin typeface="Calibri Light" panose="020F0302020204030204" pitchFamily="34" charset="0"/>
                <a:cs typeface="Calibri Light" panose="020F0302020204030204" pitchFamily="34" charset="0"/>
              </a:rPr>
              <a:t>the </a:t>
            </a:r>
            <a:r>
              <a:rPr lang="fr-CH" sz="1800" dirty="0" err="1">
                <a:latin typeface="Calibri Light" panose="020F0302020204030204" pitchFamily="34" charset="0"/>
                <a:cs typeface="Calibri Light" panose="020F0302020204030204" pitchFamily="34" charset="0"/>
              </a:rPr>
              <a:t>mean</a:t>
            </a:r>
            <a:r>
              <a:rPr lang="fr-CH" sz="1800" dirty="0">
                <a:latin typeface="Calibri Light" panose="020F0302020204030204" pitchFamily="34" charset="0"/>
                <a:cs typeface="Calibri Light" panose="020F0302020204030204" pitchFamily="34" charset="0"/>
              </a:rPr>
              <a:t> of A:</a:t>
            </a:r>
          </a:p>
          <a:p>
            <a:pPr marL="0" indent="0">
              <a:buNone/>
            </a:pPr>
            <a:endParaRPr lang="fr-CH" sz="1800" dirty="0">
              <a:latin typeface="Times New Roman" panose="02020603050405020304" pitchFamily="18" charset="0"/>
              <a:cs typeface="Times New Roman" panose="02020603050405020304" pitchFamily="18" charset="0"/>
            </a:endParaRPr>
          </a:p>
          <a:p>
            <a:pPr marL="0" indent="0">
              <a:buNone/>
            </a:pPr>
            <a:r>
              <a:rPr lang="fr-CH" sz="1100" dirty="0">
                <a:latin typeface="Courier New" panose="02070309020205020404" pitchFamily="49" charset="0"/>
                <a:cs typeface="Courier New" panose="02070309020205020404" pitchFamily="49" charset="0"/>
              </a:rPr>
              <a:t>	</a:t>
            </a:r>
            <a:r>
              <a:rPr lang="fr-CH" sz="1100">
                <a:latin typeface="Courier New" panose="02070309020205020404" pitchFamily="49" charset="0"/>
                <a:cs typeface="Courier New" panose="02070309020205020404" pitchFamily="49" charset="0"/>
              </a:rPr>
              <a:t>influence</a:t>
            </a:r>
            <a:r>
              <a:rPr lang="fr-CH" sz="1100" dirty="0" err="1">
                <a:latin typeface="Courier New" panose="02070309020205020404" pitchFamily="49" charset="0"/>
                <a:cs typeface="Courier New" panose="02070309020205020404" pitchFamily="49" charset="0"/>
              </a:rPr>
              <a:t>.measures</a:t>
            </a:r>
            <a:r>
              <a:rPr lang="fr-CH" sz="1100" dirty="0">
                <a:latin typeface="Courier New" panose="02070309020205020404" pitchFamily="49" charset="0"/>
                <a:cs typeface="Courier New" panose="02070309020205020404" pitchFamily="49" charset="0"/>
              </a:rPr>
              <a:t>(model)$</a:t>
            </a:r>
            <a:r>
              <a:rPr lang="fr-CH" sz="1100" dirty="0" err="1">
                <a:latin typeface="Courier New" panose="02070309020205020404" pitchFamily="49" charset="0"/>
                <a:cs typeface="Courier New" panose="02070309020205020404" pitchFamily="49" charset="0"/>
              </a:rPr>
              <a:t>infmat</a:t>
            </a:r>
            <a:r>
              <a:rPr lang="fr-CH" sz="1100" dirty="0">
                <a:latin typeface="Courier New" panose="02070309020205020404" pitchFamily="49" charset="0"/>
                <a:cs typeface="Courier New" panose="02070309020205020404" pitchFamily="49" charset="0"/>
              </a:rPr>
              <a:t>[,2]&gt;0.05</a:t>
            </a:r>
          </a:p>
          <a:p>
            <a:pPr marL="0" indent="0">
              <a:buNone/>
            </a:pPr>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cherrypick</a:t>
            </a:r>
            <a:r>
              <a:rPr lang="fr-CH" sz="1100" dirty="0">
                <a:latin typeface="Courier New" panose="02070309020205020404" pitchFamily="49" charset="0"/>
                <a:cs typeface="Courier New" panose="02070309020205020404" pitchFamily="49" charset="0"/>
              </a:rPr>
              <a:t> &lt;- </a:t>
            </a:r>
            <a:r>
              <a:rPr lang="fr-CH" sz="1100" dirty="0" err="1">
                <a:latin typeface="Courier New" panose="02070309020205020404" pitchFamily="49" charset="0"/>
                <a:cs typeface="Courier New" panose="02070309020205020404" pitchFamily="49" charset="0"/>
              </a:rPr>
              <a:t>influence.measures</a:t>
            </a:r>
            <a:r>
              <a:rPr lang="fr-CH" sz="1100" dirty="0">
                <a:latin typeface="Courier New" panose="02070309020205020404" pitchFamily="49" charset="0"/>
                <a:cs typeface="Courier New" panose="02070309020205020404" pitchFamily="49" charset="0"/>
              </a:rPr>
              <a:t>(model)$</a:t>
            </a:r>
            <a:r>
              <a:rPr lang="fr-CH" sz="1100" dirty="0" err="1">
                <a:latin typeface="Courier New" panose="02070309020205020404" pitchFamily="49" charset="0"/>
                <a:cs typeface="Courier New" panose="02070309020205020404" pitchFamily="49" charset="0"/>
              </a:rPr>
              <a:t>infmat</a:t>
            </a:r>
            <a:r>
              <a:rPr lang="fr-CH" sz="1100" dirty="0">
                <a:latin typeface="Courier New" panose="02070309020205020404" pitchFamily="49" charset="0"/>
                <a:cs typeface="Courier New" panose="02070309020205020404" pitchFamily="49" charset="0"/>
              </a:rPr>
              <a:t>[,2]&gt;0.05</a:t>
            </a:r>
          </a:p>
          <a:p>
            <a:pPr marL="0" indent="0">
              <a:buNone/>
            </a:pPr>
            <a:r>
              <a:rPr lang="fr-CH" sz="1100" dirty="0">
                <a:latin typeface="Courier New" panose="02070309020205020404" pitchFamily="49" charset="0"/>
                <a:cs typeface="Courier New" panose="02070309020205020404" pitchFamily="49" charset="0"/>
              </a:rPr>
              <a:t>	model2 &lt;- lm(y ~ g, data=</a:t>
            </a:r>
            <a:r>
              <a:rPr lang="fr-CH" sz="1100" dirty="0" err="1">
                <a:latin typeface="Courier New" panose="02070309020205020404" pitchFamily="49" charset="0"/>
                <a:cs typeface="Courier New" panose="02070309020205020404" pitchFamily="49" charset="0"/>
              </a:rPr>
              <a:t>randomdata</a:t>
            </a:r>
            <a:r>
              <a:rPr lang="fr-CH" sz="1100" dirty="0">
                <a:latin typeface="Courier New" panose="02070309020205020404" pitchFamily="49" charset="0"/>
                <a:cs typeface="Courier New" panose="02070309020205020404" pitchFamily="49" charset="0"/>
              </a:rPr>
              <a:t>[</a:t>
            </a:r>
            <a:r>
              <a:rPr lang="fr-CH" sz="1100" b="1" dirty="0" err="1">
                <a:solidFill>
                  <a:srgbClr val="FF0000"/>
                </a:solidFill>
                <a:latin typeface="Courier New" panose="02070309020205020404" pitchFamily="49" charset="0"/>
                <a:cs typeface="Courier New" panose="02070309020205020404" pitchFamily="49" charset="0"/>
              </a:rPr>
              <a:t>cherrypick</a:t>
            </a:r>
            <a:r>
              <a:rPr lang="fr-CH" sz="1100" dirty="0">
                <a:latin typeface="Courier New" panose="02070309020205020404" pitchFamily="49" charset="0"/>
                <a:cs typeface="Courier New" panose="02070309020205020404" pitchFamily="49" charset="0"/>
              </a:rPr>
              <a:t>,])</a:t>
            </a:r>
          </a:p>
          <a:p>
            <a:pPr marL="0" indent="0">
              <a:buNone/>
            </a:pPr>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summary</a:t>
            </a:r>
            <a:r>
              <a:rPr lang="fr-CH" sz="1100" dirty="0">
                <a:latin typeface="Courier New" panose="02070309020205020404" pitchFamily="49" charset="0"/>
                <a:cs typeface="Courier New" panose="02070309020205020404" pitchFamily="49" charset="0"/>
              </a:rPr>
              <a:t>(model2)</a:t>
            </a:r>
          </a:p>
          <a:p>
            <a:pPr marL="0" indent="0">
              <a:buNone/>
            </a:pPr>
            <a:endParaRPr lang="fr-CH" sz="1100" dirty="0">
              <a:latin typeface="Courier New" panose="02070309020205020404" pitchFamily="49" charset="0"/>
              <a:cs typeface="Courier New" panose="02070309020205020404" pitchFamily="49" charset="0"/>
            </a:endParaRPr>
          </a:p>
          <a:p>
            <a:pPr marL="0" indent="0">
              <a:buNone/>
            </a:pPr>
            <a:r>
              <a:rPr lang="fr-CH" sz="1100" dirty="0">
                <a:latin typeface="Courier New" panose="02070309020205020404" pitchFamily="49" charset="0"/>
                <a:cs typeface="Courier New" panose="02070309020205020404" pitchFamily="49" charset="0"/>
              </a:rPr>
              <a:t>	&gt; Coefficients:</a:t>
            </a:r>
          </a:p>
          <a:p>
            <a:pPr marL="0" indent="0">
              <a:buNone/>
            </a:pPr>
            <a:r>
              <a:rPr lang="fr-CH" sz="1100" dirty="0">
                <a:latin typeface="Courier New" panose="02070309020205020404" pitchFamily="49" charset="0"/>
                <a:cs typeface="Courier New" panose="02070309020205020404" pitchFamily="49" charset="0"/>
              </a:rPr>
              <a:t>	&gt;             </a:t>
            </a:r>
            <a:r>
              <a:rPr lang="fr-CH" sz="1100" dirty="0" err="1">
                <a:latin typeface="Courier New" panose="02070309020205020404" pitchFamily="49" charset="0"/>
                <a:cs typeface="Courier New" panose="02070309020205020404" pitchFamily="49" charset="0"/>
              </a:rPr>
              <a:t>Estimate</a:t>
            </a:r>
            <a:r>
              <a:rPr lang="fr-CH" sz="1100" dirty="0">
                <a:latin typeface="Courier New" panose="02070309020205020404" pitchFamily="49" charset="0"/>
                <a:cs typeface="Courier New" panose="02070309020205020404" pitchFamily="49" charset="0"/>
              </a:rPr>
              <a:t> Std. </a:t>
            </a:r>
            <a:r>
              <a:rPr lang="fr-CH" sz="1100" dirty="0" err="1">
                <a:latin typeface="Courier New" panose="02070309020205020404" pitchFamily="49" charset="0"/>
                <a:cs typeface="Courier New" panose="02070309020205020404" pitchFamily="49" charset="0"/>
              </a:rPr>
              <a:t>Error</a:t>
            </a:r>
            <a:r>
              <a:rPr lang="fr-CH" sz="1100" dirty="0">
                <a:latin typeface="Courier New" panose="02070309020205020404" pitchFamily="49" charset="0"/>
                <a:cs typeface="Courier New" panose="02070309020205020404" pitchFamily="49" charset="0"/>
              </a:rPr>
              <a:t> t value Pr(&gt;|t|)    </a:t>
            </a:r>
          </a:p>
          <a:p>
            <a:pPr marL="0" indent="0">
              <a:buNone/>
            </a:pPr>
            <a:r>
              <a:rPr lang="fr-CH" sz="1100" dirty="0">
                <a:latin typeface="Courier New" panose="02070309020205020404" pitchFamily="49" charset="0"/>
                <a:cs typeface="Courier New" panose="02070309020205020404" pitchFamily="49" charset="0"/>
              </a:rPr>
              <a:t>	&gt; (Intercept)  -13.342      1.422  -9.382 7.28e-12 ***</a:t>
            </a:r>
          </a:p>
          <a:p>
            <a:pPr marL="0" indent="0">
              <a:buNone/>
            </a:pPr>
            <a:r>
              <a:rPr lang="fr-CH" sz="1100" dirty="0">
                <a:latin typeface="Courier New" panose="02070309020205020404" pitchFamily="49" charset="0"/>
                <a:cs typeface="Courier New" panose="02070309020205020404" pitchFamily="49" charset="0"/>
              </a:rPr>
              <a:t>	&gt; </a:t>
            </a:r>
            <a:r>
              <a:rPr lang="fr-CH" sz="1100" dirty="0" err="1">
                <a:latin typeface="Courier New" panose="02070309020205020404" pitchFamily="49" charset="0"/>
                <a:cs typeface="Courier New" panose="02070309020205020404" pitchFamily="49" charset="0"/>
              </a:rPr>
              <a:t>gB</a:t>
            </a:r>
            <a:r>
              <a:rPr lang="fr-CH" sz="1100" dirty="0">
                <a:latin typeface="Courier New" panose="02070309020205020404" pitchFamily="49" charset="0"/>
                <a:cs typeface="Courier New" panose="02070309020205020404" pitchFamily="49" charset="0"/>
              </a:rPr>
              <a:t>            26.402      2.109  12.517 </a:t>
            </a:r>
            <a:r>
              <a:rPr lang="fr-CH" sz="1100" b="1" dirty="0">
                <a:solidFill>
                  <a:srgbClr val="FF0000"/>
                </a:solidFill>
                <a:latin typeface="Courier New" panose="02070309020205020404" pitchFamily="49" charset="0"/>
                <a:cs typeface="Courier New" panose="02070309020205020404" pitchFamily="49" charset="0"/>
              </a:rPr>
              <a:t>9.21e-16 ***</a:t>
            </a:r>
          </a:p>
          <a:p>
            <a:pPr marL="0" indent="0">
              <a:buNone/>
            </a:pPr>
            <a:r>
              <a:rPr lang="fr-CH" sz="1100" dirty="0">
                <a:latin typeface="Courier New" panose="02070309020205020404" pitchFamily="49" charset="0"/>
                <a:cs typeface="Courier New" panose="02070309020205020404" pitchFamily="49" charset="0"/>
              </a:rPr>
              <a:t>	&gt; ---</a:t>
            </a:r>
          </a:p>
          <a:p>
            <a:pPr marL="0" indent="0">
              <a:buNone/>
            </a:pPr>
            <a:r>
              <a:rPr lang="fr-CH" sz="1100" dirty="0">
                <a:latin typeface="Courier New" panose="02070309020205020404" pitchFamily="49" charset="0"/>
                <a:cs typeface="Courier New" panose="02070309020205020404" pitchFamily="49" charset="0"/>
              </a:rPr>
              <a:t>	&gt; </a:t>
            </a:r>
            <a:r>
              <a:rPr lang="fr-CH" sz="1100" dirty="0" err="1">
                <a:latin typeface="Courier New" panose="02070309020205020404" pitchFamily="49" charset="0"/>
                <a:cs typeface="Courier New" panose="02070309020205020404" pitchFamily="49" charset="0"/>
              </a:rPr>
              <a:t>Signif</a:t>
            </a:r>
            <a:r>
              <a:rPr lang="fr-CH" sz="1100" dirty="0">
                <a:latin typeface="Courier New" panose="02070309020205020404" pitchFamily="49" charset="0"/>
                <a:cs typeface="Courier New" panose="02070309020205020404" pitchFamily="49" charset="0"/>
              </a:rPr>
              <a:t>. codes:  0 ‘***’ 0.001 ‘**’ 0.01 ‘*’ 0.05 ‘.’ 0.1 ‘ ’ 1</a:t>
            </a:r>
          </a:p>
          <a:p>
            <a:pPr marL="0" indent="0">
              <a:buNone/>
            </a:pPr>
            <a:r>
              <a:rPr lang="fr-CH" sz="1100" dirty="0">
                <a:latin typeface="Courier New" panose="02070309020205020404" pitchFamily="49" charset="0"/>
                <a:cs typeface="Courier New" panose="02070309020205020404" pitchFamily="49" charset="0"/>
              </a:rPr>
              <a:t>	&gt;</a:t>
            </a:r>
          </a:p>
          <a:p>
            <a:pPr marL="0" indent="0">
              <a:buNone/>
            </a:pPr>
            <a:r>
              <a:rPr lang="fr-CH" sz="1100" dirty="0">
                <a:latin typeface="Courier New" panose="02070309020205020404" pitchFamily="49" charset="0"/>
                <a:cs typeface="Courier New" panose="02070309020205020404" pitchFamily="49" charset="0"/>
              </a:rPr>
              <a:t>	&gt; </a:t>
            </a:r>
            <a:r>
              <a:rPr lang="fr-CH" sz="1100" dirty="0" err="1">
                <a:latin typeface="Courier New" panose="02070309020205020404" pitchFamily="49" charset="0"/>
                <a:cs typeface="Courier New" panose="02070309020205020404" pitchFamily="49" charset="0"/>
              </a:rPr>
              <a:t>Residual</a:t>
            </a:r>
            <a:r>
              <a:rPr lang="fr-CH" sz="1100" dirty="0">
                <a:latin typeface="Courier New" panose="02070309020205020404" pitchFamily="49" charset="0"/>
                <a:cs typeface="Courier New" panose="02070309020205020404" pitchFamily="49" charset="0"/>
              </a:rPr>
              <a:t> standard </a:t>
            </a:r>
            <a:r>
              <a:rPr lang="fr-CH" sz="1100" dirty="0" err="1">
                <a:latin typeface="Courier New" panose="02070309020205020404" pitchFamily="49" charset="0"/>
                <a:cs typeface="Courier New" panose="02070309020205020404" pitchFamily="49" charset="0"/>
              </a:rPr>
              <a:t>error</a:t>
            </a:r>
            <a:r>
              <a:rPr lang="fr-CH" sz="1100" dirty="0">
                <a:latin typeface="Courier New" panose="02070309020205020404" pitchFamily="49" charset="0"/>
                <a:cs typeface="Courier New" panose="02070309020205020404" pitchFamily="49" charset="0"/>
              </a:rPr>
              <a:t>: 6.967 on 42 </a:t>
            </a:r>
            <a:r>
              <a:rPr lang="fr-CH" sz="1100" dirty="0" err="1">
                <a:latin typeface="Courier New" panose="02070309020205020404" pitchFamily="49" charset="0"/>
                <a:cs typeface="Courier New" panose="02070309020205020404" pitchFamily="49" charset="0"/>
              </a:rPr>
              <a:t>degrees</a:t>
            </a:r>
            <a:r>
              <a:rPr lang="fr-CH" sz="1100" dirty="0">
                <a:latin typeface="Courier New" panose="02070309020205020404" pitchFamily="49" charset="0"/>
                <a:cs typeface="Courier New" panose="02070309020205020404" pitchFamily="49" charset="0"/>
              </a:rPr>
              <a:t> of </a:t>
            </a:r>
            <a:r>
              <a:rPr lang="fr-CH" sz="1100" dirty="0" err="1">
                <a:latin typeface="Courier New" panose="02070309020205020404" pitchFamily="49" charset="0"/>
                <a:cs typeface="Courier New" panose="02070309020205020404" pitchFamily="49" charset="0"/>
              </a:rPr>
              <a:t>freedom</a:t>
            </a:r>
            <a:endParaRPr lang="fr-CH" sz="1100" dirty="0">
              <a:latin typeface="Courier New" panose="02070309020205020404" pitchFamily="49" charset="0"/>
              <a:cs typeface="Courier New" panose="02070309020205020404" pitchFamily="49" charset="0"/>
            </a:endParaRPr>
          </a:p>
          <a:p>
            <a:pPr marL="0" indent="0">
              <a:buNone/>
            </a:pPr>
            <a:r>
              <a:rPr lang="fr-CH" sz="1100" dirty="0">
                <a:latin typeface="Courier New" panose="02070309020205020404" pitchFamily="49" charset="0"/>
                <a:cs typeface="Courier New" panose="02070309020205020404" pitchFamily="49" charset="0"/>
              </a:rPr>
              <a:t>	&gt; </a:t>
            </a:r>
            <a:r>
              <a:rPr lang="fr-CH" sz="1100" b="1" dirty="0">
                <a:solidFill>
                  <a:srgbClr val="FF0000"/>
                </a:solidFill>
                <a:latin typeface="Courier New" panose="02070309020205020404" pitchFamily="49" charset="0"/>
                <a:cs typeface="Courier New" panose="02070309020205020404" pitchFamily="49" charset="0"/>
              </a:rPr>
              <a:t>Multiple R-</a:t>
            </a:r>
            <a:r>
              <a:rPr lang="fr-CH" sz="1100" b="1" dirty="0" err="1">
                <a:solidFill>
                  <a:srgbClr val="FF0000"/>
                </a:solidFill>
                <a:latin typeface="Courier New" panose="02070309020205020404" pitchFamily="49" charset="0"/>
                <a:cs typeface="Courier New" panose="02070309020205020404" pitchFamily="49" charset="0"/>
              </a:rPr>
              <a:t>squared</a:t>
            </a:r>
            <a:r>
              <a:rPr lang="fr-CH" sz="1100" b="1" dirty="0">
                <a:solidFill>
                  <a:srgbClr val="FF0000"/>
                </a:solidFill>
                <a:latin typeface="Courier New" panose="02070309020205020404" pitchFamily="49" charset="0"/>
                <a:cs typeface="Courier New" panose="02070309020205020404" pitchFamily="49" charset="0"/>
              </a:rPr>
              <a:t>:  0.7886</a:t>
            </a:r>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Adjusted</a:t>
            </a:r>
            <a:r>
              <a:rPr lang="fr-CH" sz="1100" dirty="0">
                <a:latin typeface="Courier New" panose="02070309020205020404" pitchFamily="49" charset="0"/>
                <a:cs typeface="Courier New" panose="02070309020205020404" pitchFamily="49" charset="0"/>
              </a:rPr>
              <a:t> R-</a:t>
            </a:r>
            <a:r>
              <a:rPr lang="fr-CH" sz="1100" dirty="0" err="1">
                <a:latin typeface="Courier New" panose="02070309020205020404" pitchFamily="49" charset="0"/>
                <a:cs typeface="Courier New" panose="02070309020205020404" pitchFamily="49" charset="0"/>
              </a:rPr>
              <a:t>squared</a:t>
            </a:r>
            <a:r>
              <a:rPr lang="fr-CH" sz="1100" dirty="0">
                <a:latin typeface="Courier New" panose="02070309020205020404" pitchFamily="49" charset="0"/>
                <a:cs typeface="Courier New" panose="02070309020205020404" pitchFamily="49" charset="0"/>
              </a:rPr>
              <a:t>:  0.7836 </a:t>
            </a:r>
          </a:p>
          <a:p>
            <a:pPr marL="0" indent="0">
              <a:buNone/>
            </a:pPr>
            <a:r>
              <a:rPr lang="fr-CH" sz="1100" dirty="0">
                <a:latin typeface="Courier New" panose="02070309020205020404" pitchFamily="49" charset="0"/>
                <a:cs typeface="Courier New" panose="02070309020205020404" pitchFamily="49" charset="0"/>
              </a:rPr>
              <a:t>	&gt; F-</a:t>
            </a:r>
            <a:r>
              <a:rPr lang="fr-CH" sz="1100" dirty="0" err="1">
                <a:latin typeface="Courier New" panose="02070309020205020404" pitchFamily="49" charset="0"/>
                <a:cs typeface="Courier New" panose="02070309020205020404" pitchFamily="49" charset="0"/>
              </a:rPr>
              <a:t>statistic</a:t>
            </a:r>
            <a:r>
              <a:rPr lang="fr-CH" sz="1100" dirty="0">
                <a:latin typeface="Courier New" panose="02070309020205020404" pitchFamily="49" charset="0"/>
                <a:cs typeface="Courier New" panose="02070309020205020404" pitchFamily="49" charset="0"/>
              </a:rPr>
              <a:t>: 156.7 on 1 and 42 DF,  p-value: 9.209e-16</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DFBETAS</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A8E86919-D058-478D-BAE8-286DA93B846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CB50AAF-4F98-4E57-B124-DB5842BB4C43}"/>
              </a:ext>
            </a:extLst>
          </p:cNvPr>
          <p:cNvPicPr>
            <a:picLocks noChangeAspect="1"/>
          </p:cNvPicPr>
          <p:nvPr/>
        </p:nvPicPr>
        <p:blipFill rotWithShape="1">
          <a:blip r:embed="rId2">
            <a:extLst>
              <a:ext uri="{28A0092B-C50C-407E-A947-70E740481C1C}">
                <a14:useLocalDpi xmlns:a14="http://schemas.microsoft.com/office/drawing/2010/main" val="0"/>
              </a:ext>
            </a:extLst>
          </a:blip>
          <a:srcRect t="1" b="61895"/>
          <a:stretch/>
        </p:blipFill>
        <p:spPr>
          <a:xfrm>
            <a:off x="9740883" y="210206"/>
            <a:ext cx="2283511" cy="1389991"/>
          </a:xfrm>
          <a:prstGeom prst="rect">
            <a:avLst/>
          </a:prstGeom>
        </p:spPr>
      </p:pic>
      <p:pic>
        <p:nvPicPr>
          <p:cNvPr id="9" name="Picture 8">
            <a:extLst>
              <a:ext uri="{FF2B5EF4-FFF2-40B4-BE49-F238E27FC236}">
                <a16:creationId xmlns:a16="http://schemas.microsoft.com/office/drawing/2014/main" id="{3BF06905-3103-489E-BAA6-935D57A2E4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5464" y="2176399"/>
            <a:ext cx="4005888" cy="2980928"/>
          </a:xfrm>
          <a:prstGeom prst="rect">
            <a:avLst/>
          </a:prstGeom>
        </p:spPr>
      </p:pic>
    </p:spTree>
    <p:extLst>
      <p:ext uri="{BB962C8B-B14F-4D97-AF65-F5344CB8AC3E}">
        <p14:creationId xmlns:p14="http://schemas.microsoft.com/office/powerpoint/2010/main" val="291519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516435"/>
            <a:ext cx="7488832" cy="5008909"/>
          </a:xfrm>
        </p:spPr>
        <p:txBody>
          <a:bodyPr>
            <a:normAutofit lnSpcReduction="10000"/>
          </a:bodyPr>
          <a:lstStyle/>
          <a:p>
            <a:pPr>
              <a:buFont typeface="+mj-lt"/>
              <a:buAutoNum type="arabicPeriod"/>
            </a:pPr>
            <a:r>
              <a:rPr lang="en-US" sz="24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Quiz</a:t>
            </a:r>
          </a:p>
          <a:p>
            <a:pPr>
              <a:buFont typeface="+mj-lt"/>
              <a:buAutoNum type="arabicPeriod"/>
            </a:pPr>
            <a:r>
              <a:rPr lang="en-US" sz="24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Assumptions in parametric statistics</a:t>
            </a:r>
          </a:p>
          <a:p>
            <a:pPr marL="800100" lvl="1" indent="-342900">
              <a:buFont typeface="+mj-lt"/>
              <a:buAutoNum type="alphaUcPeriod"/>
            </a:pPr>
            <a:r>
              <a:rPr lang="en-US" sz="1600" dirty="0">
                <a:solidFill>
                  <a:schemeClr val="bg2">
                    <a:lumMod val="50000"/>
                  </a:schemeClr>
                </a:solidFill>
                <a:latin typeface="Tw Cen MT" panose="020B0602020104020603" pitchFamily="34" charset="0"/>
                <a:ea typeface="Verdana" panose="020B0604030504040204" pitchFamily="34" charset="0"/>
                <a:cs typeface="Times New Roman" panose="02020603050405020304" pitchFamily="18" charset="0"/>
              </a:rPr>
              <a:t>Importance of assumptions</a:t>
            </a:r>
          </a:p>
          <a:p>
            <a:pPr marL="800100" lvl="1" indent="-342900">
              <a:buFont typeface="+mj-lt"/>
              <a:buAutoNum type="alphaUcPeriod"/>
            </a:pPr>
            <a:r>
              <a:rPr lang="en-US" sz="1600" dirty="0">
                <a:solidFill>
                  <a:schemeClr val="bg2">
                    <a:lumMod val="50000"/>
                  </a:schemeClr>
                </a:solidFill>
                <a:latin typeface="Tw Cen MT" panose="020B0602020104020603" pitchFamily="34" charset="0"/>
                <a:ea typeface="Verdana" panose="020B0604030504040204" pitchFamily="34" charset="0"/>
                <a:cs typeface="Times New Roman" panose="02020603050405020304" pitchFamily="18" charset="0"/>
              </a:rPr>
              <a:t>Checking assumptions</a:t>
            </a:r>
          </a:p>
          <a:p>
            <a:pPr marL="800100" lvl="1" indent="-342900">
              <a:buFont typeface="+mj-lt"/>
              <a:buAutoNum type="alphaUcPeriod"/>
            </a:pPr>
            <a:r>
              <a:rPr lang="en-US" sz="1600" dirty="0">
                <a:solidFill>
                  <a:schemeClr val="bg2">
                    <a:lumMod val="50000"/>
                  </a:schemeClr>
                </a:solidFill>
                <a:latin typeface="Tw Cen MT" panose="020B0602020104020603" pitchFamily="34" charset="0"/>
                <a:ea typeface="Verdana" panose="020B0604030504040204" pitchFamily="34" charset="0"/>
                <a:cs typeface="Times New Roman" panose="02020603050405020304" pitchFamily="18" charset="0"/>
              </a:rPr>
              <a:t>Problems with testing assumptions</a:t>
            </a:r>
          </a:p>
          <a:p>
            <a:pPr>
              <a:buFont typeface="+mj-lt"/>
              <a:buAutoNum type="arabicPeriod"/>
            </a:pPr>
            <a:r>
              <a:rPr lang="en-US" sz="24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Introduction to non-parametric statistics</a:t>
            </a:r>
          </a:p>
          <a:p>
            <a:pPr marL="800100" lvl="1" indent="-342900">
              <a:buFont typeface="+mj-lt"/>
              <a:buAutoNum type="alphaUcPeriod"/>
            </a:pPr>
            <a:r>
              <a:rPr lang="en-US" sz="1600" dirty="0">
                <a:solidFill>
                  <a:schemeClr val="bg2">
                    <a:lumMod val="50000"/>
                  </a:schemeClr>
                </a:solidFill>
                <a:latin typeface="Tw Cen MT" panose="020B0602020104020603" pitchFamily="34" charset="0"/>
                <a:ea typeface="Verdana" panose="020B0604030504040204" pitchFamily="34" charset="0"/>
                <a:cs typeface="Times New Roman" panose="02020603050405020304" pitchFamily="18" charset="0"/>
              </a:rPr>
              <a:t>Terminology</a:t>
            </a:r>
          </a:p>
          <a:p>
            <a:pPr marL="800100" lvl="1" indent="-342900">
              <a:buFont typeface="+mj-lt"/>
              <a:buAutoNum type="alphaUcPeriod"/>
            </a:pPr>
            <a:r>
              <a:rPr lang="en-US" sz="1600" dirty="0">
                <a:solidFill>
                  <a:schemeClr val="bg2">
                    <a:lumMod val="50000"/>
                  </a:schemeClr>
                </a:solidFill>
                <a:latin typeface="Tw Cen MT" panose="020B0602020104020603" pitchFamily="34" charset="0"/>
                <a:ea typeface="Verdana" panose="020B0604030504040204" pitchFamily="34" charset="0"/>
                <a:cs typeface="Times New Roman" panose="02020603050405020304" pitchFamily="18" charset="0"/>
              </a:rPr>
              <a:t>Rank-based tests</a:t>
            </a:r>
          </a:p>
          <a:p>
            <a:pPr>
              <a:buFont typeface="+mj-lt"/>
              <a:buAutoNum type="arabicPeriod"/>
            </a:pPr>
            <a:r>
              <a:rPr lang="en-US" sz="24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Permutation tests</a:t>
            </a:r>
          </a:p>
          <a:p>
            <a:pPr marL="800100" lvl="1" indent="-342900">
              <a:buFont typeface="+mj-lt"/>
              <a:buAutoNum type="alphaUcPeriod"/>
            </a:pPr>
            <a:r>
              <a:rPr lang="en-US" sz="1600" dirty="0">
                <a:solidFill>
                  <a:schemeClr val="bg2">
                    <a:lumMod val="50000"/>
                  </a:schemeClr>
                </a:solidFill>
                <a:latin typeface="Tw Cen MT" panose="020B0602020104020603" pitchFamily="34" charset="0"/>
                <a:ea typeface="Verdana" panose="020B0604030504040204" pitchFamily="34" charset="0"/>
                <a:cs typeface="Times New Roman" panose="02020603050405020304" pitchFamily="18" charset="0"/>
              </a:rPr>
              <a:t>Telepathy</a:t>
            </a:r>
          </a:p>
          <a:p>
            <a:pPr marL="800100" lvl="1" indent="-342900">
              <a:buFont typeface="+mj-lt"/>
              <a:buAutoNum type="alphaUcPeriod"/>
            </a:pPr>
            <a:r>
              <a:rPr lang="en-US" sz="1600" dirty="0">
                <a:solidFill>
                  <a:schemeClr val="bg2">
                    <a:lumMod val="50000"/>
                  </a:schemeClr>
                </a:solidFill>
                <a:latin typeface="Tw Cen MT" panose="020B0602020104020603" pitchFamily="34" charset="0"/>
                <a:ea typeface="Verdana" panose="020B0604030504040204" pitchFamily="34" charset="0"/>
                <a:cs typeface="Times New Roman" panose="02020603050405020304" pitchFamily="18" charset="0"/>
              </a:rPr>
              <a:t>Exact and approximate tests</a:t>
            </a:r>
          </a:p>
          <a:p>
            <a:pPr marL="800100" lvl="1" indent="-342900">
              <a:buFont typeface="+mj-lt"/>
              <a:buAutoNum type="alphaUcPeriod"/>
            </a:pPr>
            <a:r>
              <a:rPr lang="en-US" sz="1600" dirty="0">
                <a:solidFill>
                  <a:schemeClr val="bg2">
                    <a:lumMod val="50000"/>
                  </a:schemeClr>
                </a:solidFill>
                <a:latin typeface="Tw Cen MT" panose="020B0602020104020603" pitchFamily="34" charset="0"/>
                <a:ea typeface="Verdana" panose="020B0604030504040204" pitchFamily="34" charset="0"/>
                <a:cs typeface="Times New Roman" panose="02020603050405020304" pitchFamily="18" charset="0"/>
              </a:rPr>
              <a:t>General regression permutations</a:t>
            </a:r>
          </a:p>
          <a:p>
            <a:pPr marL="800100" lvl="1" indent="-342900">
              <a:buFont typeface="+mj-lt"/>
              <a:buAutoNum type="alphaUcPeriod"/>
            </a:pPr>
            <a:r>
              <a:rPr lang="en-US" sz="1600" dirty="0">
                <a:solidFill>
                  <a:schemeClr val="bg2">
                    <a:lumMod val="50000"/>
                  </a:schemeClr>
                </a:solidFill>
                <a:latin typeface="Tw Cen MT" panose="020B0602020104020603" pitchFamily="34" charset="0"/>
                <a:ea typeface="Verdana" panose="020B0604030504040204" pitchFamily="34" charset="0"/>
                <a:cs typeface="Times New Roman" panose="02020603050405020304" pitchFamily="18" charset="0"/>
              </a:rPr>
              <a:t>Component selection in PCA</a:t>
            </a:r>
          </a:p>
          <a:p>
            <a:pPr marL="400050">
              <a:buFont typeface="+mj-lt"/>
              <a:buAutoNum type="arabicPeriod"/>
            </a:pPr>
            <a:r>
              <a:rPr lang="en-US" sz="24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Bootstrap tests</a:t>
            </a:r>
          </a:p>
          <a:p>
            <a:pPr marL="400050">
              <a:buFont typeface="+mj-lt"/>
              <a:buAutoNum type="arabicPeriod"/>
            </a:pPr>
            <a:r>
              <a:rPr lang="en-US" sz="24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Tips and conclusions</a:t>
            </a:r>
          </a:p>
          <a:p>
            <a:pPr marL="0" indent="0">
              <a:buNone/>
            </a:pPr>
            <a:endParaRPr lang="en-US" dirty="0">
              <a:latin typeface="Tw Cen MT" panose="020B0602020104020603" pitchFamily="34" charset="0"/>
              <a:cs typeface="Times New Roman" panose="02020603050405020304" pitchFamily="18" charset="0"/>
            </a:endParaRPr>
          </a:p>
          <a:p>
            <a:pPr marL="0" indent="0">
              <a:buNone/>
            </a:pPr>
            <a:endParaRPr lang="en-US" dirty="0">
              <a:latin typeface="Tw Cen MT" panose="020B0602020104020603" pitchFamily="34" charset="0"/>
              <a:cs typeface="Times New Roman" panose="02020603050405020304" pitchFamily="18" charset="0"/>
            </a:endParaRPr>
          </a:p>
          <a:p>
            <a:endParaRPr lang="en-US" dirty="0">
              <a:latin typeface="Tw Cen MT" panose="020B0602020104020603" pitchFamily="34" charset="0"/>
              <a:cs typeface="Times New Roman" panose="02020603050405020304" pitchFamily="18" charset="0"/>
            </a:endParaRPr>
          </a:p>
          <a:p>
            <a:endParaRPr lang="fr-CH" dirty="0">
              <a:latin typeface="Tw Cen MT" panose="020B0602020104020603"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Contents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03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fr-CH" sz="1600" dirty="0">
                <a:latin typeface="Calibri Light" panose="020F0302020204030204" pitchFamily="34" charset="0"/>
                <a:cs typeface="Calibri Light" panose="020F0302020204030204" pitchFamily="34" charset="0"/>
              </a:rPr>
              <a:t>A </a:t>
            </a:r>
            <a:r>
              <a:rPr lang="fr-CH" sz="1600" dirty="0" err="1">
                <a:latin typeface="Calibri Light" panose="020F0302020204030204" pitchFamily="34" charset="0"/>
                <a:cs typeface="Calibri Light" panose="020F0302020204030204" pitchFamily="34" charset="0"/>
              </a:rPr>
              <a:t>number</a:t>
            </a:r>
            <a:r>
              <a:rPr lang="fr-CH" sz="1600" dirty="0">
                <a:latin typeface="Calibri Light" panose="020F0302020204030204" pitchFamily="34" charset="0"/>
                <a:cs typeface="Calibri Light" panose="020F0302020204030204" pitchFamily="34" charset="0"/>
              </a:rPr>
              <a:t> of solutions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considered</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dealing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influential</a:t>
            </a:r>
            <a:r>
              <a:rPr lang="fr-CH" sz="1600" dirty="0">
                <a:latin typeface="Calibri Light" panose="020F0302020204030204" pitchFamily="34" charset="0"/>
                <a:cs typeface="Calibri Light" panose="020F0302020204030204" pitchFamily="34" charset="0"/>
              </a:rPr>
              <a:t> cases. The </a:t>
            </a:r>
            <a:r>
              <a:rPr lang="fr-CH" sz="1600" dirty="0" err="1">
                <a:latin typeface="Calibri Light" panose="020F0302020204030204" pitchFamily="34" charset="0"/>
                <a:cs typeface="Calibri Light" panose="020F0302020204030204" pitchFamily="34" charset="0"/>
              </a:rPr>
              <a:t>most</a:t>
            </a:r>
            <a:r>
              <a:rPr lang="fr-CH" sz="1600" dirty="0">
                <a:latin typeface="Calibri Light" panose="020F0302020204030204" pitchFamily="34" charset="0"/>
                <a:cs typeface="Calibri Light" panose="020F0302020204030204" pitchFamily="34" charset="0"/>
              </a:rPr>
              <a:t> important </a:t>
            </a:r>
            <a:r>
              <a:rPr lang="fr-CH" sz="1600" dirty="0" err="1">
                <a:latin typeface="Calibri Light" panose="020F0302020204030204" pitchFamily="34" charset="0"/>
                <a:cs typeface="Calibri Light" panose="020F0302020204030204" pitchFamily="34" charset="0"/>
              </a:rPr>
              <a:t>rule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to </a:t>
            </a:r>
            <a:r>
              <a:rPr lang="fr-CH" sz="1600" dirty="0" err="1">
                <a:solidFill>
                  <a:srgbClr val="0070C0"/>
                </a:solidFill>
                <a:latin typeface="Calibri Light" panose="020F0302020204030204" pitchFamily="34" charset="0"/>
                <a:cs typeface="Calibri Light" panose="020F0302020204030204" pitchFamily="34" charset="0"/>
              </a:rPr>
              <a:t>always</a:t>
            </a:r>
            <a:r>
              <a:rPr lang="fr-CH" sz="1600" dirty="0">
                <a:solidFill>
                  <a:srgbClr val="0070C0"/>
                </a:solidFill>
                <a:latin typeface="Calibri Light" panose="020F0302020204030204" pitchFamily="34" charset="0"/>
                <a:cs typeface="Calibri Light" panose="020F0302020204030204" pitchFamily="34" charset="0"/>
              </a:rPr>
              <a:t> compare</a:t>
            </a:r>
            <a:r>
              <a:rPr lang="fr-CH" sz="1600">
                <a:latin typeface="Calibri Light" panose="020F0302020204030204" pitchFamily="34" charset="0"/>
                <a:cs typeface="Calibri Light" panose="020F0302020204030204" pitchFamily="34" charset="0"/>
              </a:rPr>
              <a:t>! Delete </a:t>
            </a:r>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influential</a:t>
            </a:r>
            <a:r>
              <a:rPr lang="fr-CH" sz="1600" dirty="0">
                <a:latin typeface="Calibri Light" panose="020F0302020204030204" pitchFamily="34" charset="0"/>
                <a:cs typeface="Calibri Light" panose="020F0302020204030204" pitchFamily="34" charset="0"/>
              </a:rPr>
              <a:t> cases and refit </a:t>
            </a:r>
            <a:r>
              <a:rPr lang="fr-CH" sz="1600" dirty="0" err="1">
                <a:latin typeface="Calibri Light" panose="020F0302020204030204" pitchFamily="34" charset="0"/>
                <a:cs typeface="Calibri Light" panose="020F0302020204030204" pitchFamily="34" charset="0"/>
              </a:rPr>
              <a:t>your</a:t>
            </a:r>
            <a:r>
              <a:rPr lang="fr-CH" sz="1600" dirty="0">
                <a:latin typeface="Calibri Light" panose="020F0302020204030204" pitchFamily="34" charset="0"/>
                <a:cs typeface="Calibri Light" panose="020F0302020204030204" pitchFamily="34" charset="0"/>
              </a:rPr>
              <a:t> model. Is the impact on </a:t>
            </a:r>
            <a:r>
              <a:rPr lang="fr-CH" sz="1600" dirty="0" err="1">
                <a:latin typeface="Calibri Light" panose="020F0302020204030204" pitchFamily="34" charset="0"/>
                <a:cs typeface="Calibri Light" panose="020F0302020204030204" pitchFamily="34" charset="0"/>
              </a:rPr>
              <a:t>inferential</a:t>
            </a:r>
            <a:r>
              <a:rPr lang="fr-CH" sz="1600" dirty="0">
                <a:latin typeface="Calibri Light" panose="020F0302020204030204" pitchFamily="34" charset="0"/>
                <a:cs typeface="Calibri Light" panose="020F0302020204030204" pitchFamily="34" charset="0"/>
              </a:rPr>
              <a:t> tests </a:t>
            </a:r>
            <a:r>
              <a:rPr lang="fr-CH" sz="1600" dirty="0" err="1">
                <a:latin typeface="Calibri Light" panose="020F0302020204030204" pitchFamily="34" charset="0"/>
                <a:cs typeface="Calibri Light" panose="020F0302020204030204" pitchFamily="34" charset="0"/>
              </a:rPr>
              <a:t>dramatic</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If not, </a:t>
            </a:r>
            <a:r>
              <a:rPr lang="fr-CH" sz="1600" dirty="0" err="1">
                <a:latin typeface="Calibri Light" panose="020F0302020204030204" pitchFamily="34" charset="0"/>
                <a:cs typeface="Calibri Light" panose="020F0302020204030204" pitchFamily="34" charset="0"/>
              </a:rPr>
              <a:t>keep</a:t>
            </a:r>
            <a:r>
              <a:rPr lang="fr-CH" sz="1600" dirty="0">
                <a:latin typeface="Calibri Light" panose="020F0302020204030204" pitchFamily="34" charset="0"/>
                <a:cs typeface="Calibri Light" panose="020F0302020204030204" pitchFamily="34" charset="0"/>
              </a:rPr>
              <a:t> all data in </a:t>
            </a:r>
            <a:r>
              <a:rPr lang="fr-CH" sz="1600" dirty="0" err="1">
                <a:latin typeface="Calibri Light" panose="020F0302020204030204" pitchFamily="34" charset="0"/>
                <a:cs typeface="Calibri Light" panose="020F0302020204030204" pitchFamily="34" charset="0"/>
              </a:rPr>
              <a:t>your</a:t>
            </a:r>
            <a:r>
              <a:rPr lang="fr-CH" sz="1600" dirty="0">
                <a:latin typeface="Calibri Light" panose="020F0302020204030204" pitchFamily="34" charset="0"/>
                <a:cs typeface="Calibri Light" panose="020F0302020204030204" pitchFamily="34" charset="0"/>
              </a:rPr>
              <a:t> final model. If yes, </a:t>
            </a:r>
            <a:r>
              <a:rPr lang="fr-CH" sz="1600" dirty="0" err="1">
                <a:latin typeface="Calibri Light" panose="020F0302020204030204" pitchFamily="34" charset="0"/>
                <a:cs typeface="Calibri Light" panose="020F0302020204030204" pitchFamily="34" charset="0"/>
              </a:rPr>
              <a:t>consider</a:t>
            </a:r>
            <a:r>
              <a:rPr lang="fr-CH" sz="1600" dirty="0">
                <a:latin typeface="Calibri Light" panose="020F0302020204030204" pitchFamily="34" charset="0"/>
                <a:cs typeface="Calibri Light" panose="020F0302020204030204" pitchFamily="34" charset="0"/>
              </a:rPr>
              <a:t> an alternative </a:t>
            </a:r>
            <a:r>
              <a:rPr lang="fr-CH" sz="1600" dirty="0" err="1">
                <a:latin typeface="Calibri Light" panose="020F0302020204030204" pitchFamily="34" charset="0"/>
                <a:cs typeface="Calibri Light" panose="020F0302020204030204" pitchFamily="34" charset="0"/>
              </a:rPr>
              <a:t>strategy</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pPr lvl="2"/>
            <a:r>
              <a:rPr lang="fr-CH" sz="1600" dirty="0">
                <a:latin typeface="Calibri Light" panose="020F0302020204030204" pitchFamily="34" charset="0"/>
                <a:cs typeface="Calibri Light" panose="020F0302020204030204" pitchFamily="34" charset="0"/>
              </a:rPr>
              <a:t>Apply a </a:t>
            </a:r>
            <a:r>
              <a:rPr lang="fr-CH" sz="1600" dirty="0" err="1">
                <a:solidFill>
                  <a:srgbClr val="0070C0"/>
                </a:solidFill>
                <a:latin typeface="Calibri Light" panose="020F0302020204030204" pitchFamily="34" charset="0"/>
                <a:cs typeface="Calibri Light" panose="020F0302020204030204" pitchFamily="34" charset="0"/>
              </a:rPr>
              <a:t>rank</a:t>
            </a:r>
            <a:r>
              <a:rPr lang="fr-CH" sz="1600" dirty="0">
                <a:solidFill>
                  <a:srgbClr val="0070C0"/>
                </a:solidFill>
                <a:latin typeface="Calibri Light" panose="020F0302020204030204" pitchFamily="34" charset="0"/>
                <a:cs typeface="Calibri Light" panose="020F0302020204030204" pitchFamily="34" charset="0"/>
              </a:rPr>
              <a:t> transformation </a:t>
            </a:r>
            <a:r>
              <a:rPr lang="fr-CH" sz="1600" dirty="0">
                <a:latin typeface="Calibri Light" panose="020F0302020204030204" pitchFamily="34" charset="0"/>
                <a:cs typeface="Calibri Light" panose="020F0302020204030204" pitchFamily="34" charset="0"/>
              </a:rPr>
              <a:t>to variables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unusually</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large values</a:t>
            </a:r>
          </a:p>
          <a:p>
            <a:pPr lvl="2"/>
            <a:r>
              <a:rPr lang="fr-CH" sz="1600">
                <a:latin typeface="Calibri Light" panose="020F0302020204030204" pitchFamily="34" charset="0"/>
                <a:cs typeface="Calibri Light" panose="020F0302020204030204" pitchFamily="34" charset="0"/>
              </a:rPr>
              <a:t>Switch </a:t>
            </a:r>
            <a:r>
              <a:rPr lang="fr-CH" sz="1600" dirty="0">
                <a:latin typeface="Calibri Light" panose="020F0302020204030204" pitchFamily="34" charset="0"/>
                <a:cs typeface="Calibri Light" panose="020F0302020204030204" pitchFamily="34" charset="0"/>
              </a:rPr>
              <a:t>to </a:t>
            </a:r>
            <a:r>
              <a:rPr lang="fr-CH" sz="1600" dirty="0" err="1">
                <a:solidFill>
                  <a:srgbClr val="0070C0"/>
                </a:solidFill>
                <a:latin typeface="Calibri Light" panose="020F0302020204030204" pitchFamily="34" charset="0"/>
                <a:cs typeface="Calibri Light" panose="020F0302020204030204" pitchFamily="34" charset="0"/>
              </a:rPr>
              <a:t>robust</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regression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a:t>
            </a:r>
          </a:p>
          <a:p>
            <a:pPr lvl="3"/>
            <a:r>
              <a:rPr lang="fr-CH" sz="1400" dirty="0">
                <a:latin typeface="Calibri Light" panose="020F0302020204030204" pitchFamily="34" charset="0"/>
                <a:cs typeface="Calibri Light" panose="020F0302020204030204" pitchFamily="34" charset="0"/>
              </a:rPr>
              <a:t>Least </a:t>
            </a:r>
            <a:r>
              <a:rPr lang="fr-CH" sz="1400" dirty="0" err="1">
                <a:latin typeface="Calibri Light" panose="020F0302020204030204" pitchFamily="34" charset="0"/>
                <a:cs typeface="Calibri Light" panose="020F0302020204030204" pitchFamily="34" charset="0"/>
              </a:rPr>
              <a:t>absolute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deviation</a:t>
            </a:r>
            <a:r>
              <a:rPr lang="fr-CH" sz="1400" dirty="0">
                <a:latin typeface="Calibri Light" panose="020F0302020204030204" pitchFamily="34" charset="0"/>
                <a:cs typeface="Calibri Light" panose="020F0302020204030204" pitchFamily="34" charset="0"/>
              </a:rPr>
              <a:t> (LAD) </a:t>
            </a:r>
            <a:r>
              <a:rPr lang="fr-CH" sz="1400" dirty="0" err="1">
                <a:latin typeface="Calibri Light" panose="020F0302020204030204" pitchFamily="34" charset="0"/>
                <a:cs typeface="Calibri Light" panose="020F0302020204030204" pitchFamily="34" charset="0"/>
              </a:rPr>
              <a:t>regression</a:t>
            </a:r>
            <a:endParaRPr lang="fr-CH" sz="1400" dirty="0">
              <a:latin typeface="Calibri Light" panose="020F0302020204030204" pitchFamily="34" charset="0"/>
              <a:cs typeface="Calibri Light" panose="020F0302020204030204" pitchFamily="34" charset="0"/>
            </a:endParaRPr>
          </a:p>
          <a:p>
            <a:pPr lvl="3"/>
            <a:r>
              <a:rPr lang="fr-CH" sz="1400" dirty="0" err="1">
                <a:latin typeface="Calibri Light" panose="020F0302020204030204" pitchFamily="34" charset="0"/>
                <a:cs typeface="Calibri Light" panose="020F0302020204030204" pitchFamily="34" charset="0"/>
              </a:rPr>
              <a:t>Iteratively</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reweighted</a:t>
            </a:r>
            <a:r>
              <a:rPr lang="fr-CH" sz="1400" dirty="0">
                <a:latin typeface="Calibri Light" panose="020F0302020204030204" pitchFamily="34" charset="0"/>
                <a:cs typeface="Calibri Light" panose="020F0302020204030204" pitchFamily="34" charset="0"/>
              </a:rPr>
              <a:t> least squares (IRLS) </a:t>
            </a:r>
            <a:r>
              <a:rPr lang="fr-CH" sz="1400" dirty="0" err="1">
                <a:latin typeface="Calibri Light" panose="020F0302020204030204" pitchFamily="34" charset="0"/>
                <a:cs typeface="Calibri Light" panose="020F0302020204030204" pitchFamily="34" charset="0"/>
              </a:rPr>
              <a:t>robust</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regression</a:t>
            </a:r>
            <a:endParaRPr lang="fr-CH" sz="1400" dirty="0">
              <a:latin typeface="Calibri Light" panose="020F0302020204030204" pitchFamily="34" charset="0"/>
              <a:cs typeface="Calibri Light" panose="020F0302020204030204" pitchFamily="34" charset="0"/>
            </a:endParaRPr>
          </a:p>
          <a:p>
            <a:pPr lvl="3"/>
            <a:r>
              <a:rPr lang="fr-CH" sz="1400" dirty="0">
                <a:latin typeface="Calibri Light" panose="020F0302020204030204" pitchFamily="34" charset="0"/>
                <a:cs typeface="Calibri Light" panose="020F0302020204030204" pitchFamily="34" charset="0"/>
              </a:rPr>
              <a:t>Least </a:t>
            </a:r>
            <a:r>
              <a:rPr lang="fr-CH" sz="1400" dirty="0" err="1">
                <a:latin typeface="Calibri Light" panose="020F0302020204030204" pitchFamily="34" charset="0"/>
                <a:cs typeface="Calibri Light" panose="020F0302020204030204" pitchFamily="34" charset="0"/>
              </a:rPr>
              <a:t>median</a:t>
            </a:r>
            <a:r>
              <a:rPr lang="fr-CH" sz="1400" dirty="0">
                <a:latin typeface="Calibri Light" panose="020F0302020204030204" pitchFamily="34" charset="0"/>
                <a:cs typeface="Calibri Light" panose="020F0302020204030204" pitchFamily="34" charset="0"/>
              </a:rPr>
              <a:t> squares (LMS) </a:t>
            </a:r>
            <a:r>
              <a:rPr lang="fr-CH" sz="1400" dirty="0" err="1">
                <a:latin typeface="Calibri Light" panose="020F0302020204030204" pitchFamily="34" charset="0"/>
                <a:cs typeface="Calibri Light" panose="020F0302020204030204" pitchFamily="34" charset="0"/>
              </a:rPr>
              <a:t>regression</a:t>
            </a:r>
            <a:r>
              <a:rPr lang="fr-CH" sz="1400" dirty="0">
                <a:latin typeface="Calibri Light" panose="020F0302020204030204" pitchFamily="34" charset="0"/>
                <a:cs typeface="Calibri Light" panose="020F0302020204030204" pitchFamily="34" charset="0"/>
              </a:rPr>
              <a:t>, and </a:t>
            </a:r>
            <a:r>
              <a:rPr lang="fr-CH" sz="1400" dirty="0" err="1">
                <a:latin typeface="Calibri Light" panose="020F0302020204030204" pitchFamily="34" charset="0"/>
                <a:cs typeface="Calibri Light" panose="020F0302020204030204" pitchFamily="34" charset="0"/>
              </a:rPr>
              <a:t>its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generalization</a:t>
            </a:r>
            <a:r>
              <a:rPr lang="fr-CH" sz="1400" dirty="0">
                <a:latin typeface="Calibri Light" panose="020F0302020204030204" pitchFamily="34" charset="0"/>
                <a:cs typeface="Calibri Light" panose="020F0302020204030204" pitchFamily="34" charset="0"/>
              </a:rPr>
              <a:t> </a:t>
            </a:r>
            <a:r>
              <a:rPr lang="fr-CH" sz="1400">
                <a:latin typeface="Calibri Light" panose="020F0302020204030204" pitchFamily="34" charset="0"/>
                <a:cs typeface="Calibri Light" panose="020F0302020204030204" pitchFamily="34" charset="0"/>
              </a:rPr>
              <a:t>quantile regression</a:t>
            </a:r>
          </a:p>
          <a:p>
            <a:pPr lvl="2"/>
            <a:r>
              <a:rPr lang="fr-CH" sz="1600">
                <a:latin typeface="Calibri Light" panose="020F0302020204030204" pitchFamily="34" charset="0"/>
                <a:cs typeface="Calibri Light" panose="020F0302020204030204" pitchFamily="34" charset="0"/>
              </a:rPr>
              <a:t>For </a:t>
            </a:r>
            <a:r>
              <a:rPr lang="fr-CH" sz="1600" dirty="0">
                <a:solidFill>
                  <a:srgbClr val="0070C0"/>
                </a:solidFill>
                <a:latin typeface="Calibri Light" panose="020F0302020204030204" pitchFamily="34" charset="0"/>
                <a:cs typeface="Calibri Light" panose="020F0302020204030204" pitchFamily="34" charset="0"/>
              </a:rPr>
              <a:t>clusters of </a:t>
            </a:r>
            <a:r>
              <a:rPr lang="fr-CH" sz="1600" dirty="0" err="1">
                <a:solidFill>
                  <a:srgbClr val="0070C0"/>
                </a:solidFill>
                <a:latin typeface="Calibri Light" panose="020F0302020204030204" pitchFamily="34" charset="0"/>
                <a:cs typeface="Calibri Light" panose="020F0302020204030204" pitchFamily="34" charset="0"/>
              </a:rPr>
              <a:t>outliers</a:t>
            </a:r>
            <a:r>
              <a:rPr lang="fr-CH" sz="1600" dirty="0">
                <a:solidFill>
                  <a:srgbClr val="0070C0"/>
                </a:solidFill>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or </a:t>
            </a:r>
            <a:r>
              <a:rPr lang="fr-CH" sz="1600" dirty="0" err="1">
                <a:latin typeface="Calibri Light" panose="020F0302020204030204" pitchFamily="34" charset="0"/>
                <a:cs typeface="Calibri Light" panose="020F0302020204030204" pitchFamily="34" charset="0"/>
              </a:rPr>
              <a:t>zero-inflated</a:t>
            </a:r>
            <a:r>
              <a:rPr lang="fr-CH" sz="1600" dirty="0">
                <a:latin typeface="Calibri Light" panose="020F0302020204030204" pitchFamily="34" charset="0"/>
                <a:cs typeface="Calibri Light" panose="020F0302020204030204" pitchFamily="34" charset="0"/>
              </a:rPr>
              <a:t> data, switch to mixture </a:t>
            </a:r>
            <a:r>
              <a:rPr lang="fr-CH" sz="1600" dirty="0" err="1">
                <a:latin typeface="Calibri Light" panose="020F0302020204030204" pitchFamily="34" charset="0"/>
                <a:cs typeface="Calibri Light" panose="020F0302020204030204" pitchFamily="34" charset="0"/>
              </a:rPr>
              <a:t>regression</a:t>
            </a:r>
            <a:r>
              <a:rPr lang="fr-CH" sz="1600" dirty="0">
                <a:latin typeface="Calibri Light" panose="020F0302020204030204" pitchFamily="34" charset="0"/>
                <a:cs typeface="Calibri Light" panose="020F0302020204030204" pitchFamily="34" charset="0"/>
              </a:rPr>
              <a:t> or </a:t>
            </a:r>
            <a:r>
              <a:rPr lang="fr-CH" sz="1600" err="1">
                <a:latin typeface="Calibri Light" panose="020F0302020204030204" pitchFamily="34" charset="0"/>
                <a:cs typeface="Calibri Light" panose="020F0302020204030204" pitchFamily="34" charset="0"/>
              </a:rPr>
              <a:t>zero-inflated</a:t>
            </a:r>
            <a:r>
              <a:rPr lang="fr-CH" sz="1600">
                <a:latin typeface="Calibri Light" panose="020F0302020204030204" pitchFamily="34" charset="0"/>
                <a:cs typeface="Calibri Light" panose="020F0302020204030204" pitchFamily="34" charset="0"/>
              </a:rPr>
              <a:t> models</a:t>
            </a:r>
          </a:p>
          <a:p>
            <a:pPr lvl="2"/>
            <a:r>
              <a:rPr lang="fr-CH" sz="1600">
                <a:latin typeface="Calibri Light" panose="020F0302020204030204" pitchFamily="34" charset="0"/>
                <a:cs typeface="Calibri Light" panose="020F0302020204030204" pitchFamily="34" charset="0"/>
              </a:rPr>
              <a:t>Simply </a:t>
            </a:r>
            <a:r>
              <a:rPr lang="fr-CH" sz="1600" dirty="0" err="1">
                <a:solidFill>
                  <a:srgbClr val="0070C0"/>
                </a:solidFill>
                <a:latin typeface="Calibri Light" panose="020F0302020204030204" pitchFamily="34" charset="0"/>
                <a:cs typeface="Calibri Light" panose="020F0302020204030204" pitchFamily="34" charset="0"/>
              </a:rPr>
              <a:t>delete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influential</a:t>
            </a:r>
            <a:r>
              <a:rPr lang="fr-CH" sz="1600" dirty="0">
                <a:latin typeface="Calibri Light" panose="020F0302020204030204" pitchFamily="34" charset="0"/>
                <a:cs typeface="Calibri Light" panose="020F0302020204030204" pitchFamily="34" charset="0"/>
              </a:rPr>
              <a:t> observations </a:t>
            </a:r>
            <a:r>
              <a:rPr lang="fr-CH" sz="1600" dirty="0" err="1">
                <a:latin typeface="Calibri Light" panose="020F0302020204030204" pitchFamily="34" charset="0"/>
                <a:cs typeface="Calibri Light" panose="020F0302020204030204" pitchFamily="34" charset="0"/>
              </a:rPr>
              <a:t>altogether</a:t>
            </a:r>
            <a:endParaRPr lang="fr-CH" sz="1600" dirty="0">
              <a:latin typeface="Calibri Light" panose="020F0302020204030204" pitchFamily="34" charset="0"/>
              <a:cs typeface="Calibri Light" panose="020F0302020204030204" pitchFamily="34" charset="0"/>
            </a:endParaRPr>
          </a:p>
          <a:p>
            <a:pPr lvl="1"/>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Deletion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generally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the least </a:t>
            </a:r>
            <a:r>
              <a:rPr lang="fr-CH" sz="1600" dirty="0" err="1">
                <a:latin typeface="Calibri Light" panose="020F0302020204030204" pitchFamily="34" charset="0"/>
                <a:cs typeface="Calibri Light" panose="020F0302020204030204" pitchFamily="34" charset="0"/>
              </a:rPr>
              <a:t>preferred</a:t>
            </a:r>
            <a:r>
              <a:rPr lang="fr-CH" sz="1600" dirty="0">
                <a:latin typeface="Calibri Light" panose="020F0302020204030204" pitchFamily="34" charset="0"/>
                <a:cs typeface="Calibri Light" panose="020F0302020204030204" pitchFamily="34" charset="0"/>
              </a:rPr>
              <a:t> course of action. </a:t>
            </a:r>
            <a:r>
              <a:rPr lang="en-US" sz="1600" dirty="0">
                <a:latin typeface="Calibri Light" panose="020F0302020204030204" pitchFamily="34" charset="0"/>
                <a:cs typeface="Calibri Light" panose="020F0302020204030204" pitchFamily="34" charset="0"/>
              </a:rPr>
              <a:t>Unless a value is objectively erroneous (e.g., impossible RTs, equipment failures), the data point should be a valid observation.</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Solutions for influential cases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935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Clustered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outliers</a:t>
            </a:r>
            <a:r>
              <a:rPr lang="fr-CH" sz="3200" dirty="0">
                <a:solidFill>
                  <a:schemeClr val="tx2">
                    <a:lumMod val="75000"/>
                  </a:schemeClr>
                </a:solidFill>
                <a:latin typeface="Tw Cen MT" panose="020B0602020104020603" pitchFamily="34" charset="0"/>
              </a:rPr>
              <a:t> &amp; mixture </a:t>
            </a:r>
            <a:r>
              <a:rPr lang="fr-CH" sz="3200" dirty="0" err="1">
                <a:solidFill>
                  <a:schemeClr val="tx2">
                    <a:lumMod val="75000"/>
                  </a:schemeClr>
                </a:solidFill>
                <a:latin typeface="Tw Cen MT" panose="020B0602020104020603" pitchFamily="34" charset="0"/>
              </a:rPr>
              <a:t>regression</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FC0F6F3-1A87-4725-9FDA-56AB59708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3722" y="1700808"/>
            <a:ext cx="5653206" cy="4032448"/>
          </a:xfrm>
          <a:prstGeom prst="rect">
            <a:avLst/>
          </a:prstGeom>
        </p:spPr>
      </p:pic>
      <p:sp>
        <p:nvSpPr>
          <p:cNvPr id="9" name="Oval 8">
            <a:extLst>
              <a:ext uri="{FF2B5EF4-FFF2-40B4-BE49-F238E27FC236}">
                <a16:creationId xmlns:a16="http://schemas.microsoft.com/office/drawing/2014/main" id="{88091A93-1883-44D6-AC3D-54ECE091D40C}"/>
              </a:ext>
            </a:extLst>
          </p:cNvPr>
          <p:cNvSpPr/>
          <p:nvPr/>
        </p:nvSpPr>
        <p:spPr>
          <a:xfrm>
            <a:off x="9999826" y="1844824"/>
            <a:ext cx="992718" cy="62319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E06B3A6-626D-4AF6-AE03-2AA872E0DA69}"/>
              </a:ext>
            </a:extLst>
          </p:cNvPr>
          <p:cNvSpPr/>
          <p:nvPr/>
        </p:nvSpPr>
        <p:spPr>
          <a:xfrm rot="20774006">
            <a:off x="7345688" y="3903054"/>
            <a:ext cx="2269272" cy="83380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81EB458F-E59F-43E6-B370-BBC71AE85B71}"/>
              </a:ext>
            </a:extLst>
          </p:cNvPr>
          <p:cNvSpPr>
            <a:spLocks noGrp="1"/>
          </p:cNvSpPr>
          <p:nvPr>
            <p:ph idx="1"/>
          </p:nvPr>
        </p:nvSpPr>
        <p:spPr>
          <a:xfrm>
            <a:off x="1343472" y="1600200"/>
            <a:ext cx="4310248" cy="4925144"/>
          </a:xfrm>
        </p:spPr>
        <p:txBody>
          <a:bodyPr>
            <a:normAutofit/>
          </a:bodyPr>
          <a:lstStyle/>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Mixture </a:t>
            </a:r>
            <a:r>
              <a:rPr lang="en-US" sz="1600" dirty="0">
                <a:latin typeface="Calibri Light" panose="020F0302020204030204" pitchFamily="34" charset="0"/>
                <a:cs typeface="Calibri Light" panose="020F0302020204030204" pitchFamily="34" charset="0"/>
              </a:rPr>
              <a:t>regression can be useful when outliers are clustered </a:t>
            </a:r>
            <a:r>
              <a:rPr lang="en-US" sz="1600">
                <a:latin typeface="Calibri Light" panose="020F0302020204030204" pitchFamily="34" charset="0"/>
                <a:cs typeface="Calibri Light" panose="020F0302020204030204" pitchFamily="34" charset="0"/>
              </a:rPr>
              <a:t>(for unknown reasons).</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model estimates the optimal number of clusters and then fits a separate regression in each cluster.</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In the example, the OLS model would otherwise be strongly biased by the outlying cluster.</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In R, the package </a:t>
            </a:r>
            <a:r>
              <a:rPr lang="en-US" sz="1600" dirty="0" err="1">
                <a:latin typeface="Courier New" panose="02070309020205020404" pitchFamily="49" charset="0"/>
                <a:cs typeface="Courier New" panose="02070309020205020404" pitchFamily="49" charset="0"/>
              </a:rPr>
              <a:t>flexmix</a:t>
            </a:r>
            <a:r>
              <a:rPr lang="en-US" sz="1600" dirty="0">
                <a:latin typeface="Calibri Light" panose="020F0302020204030204" pitchFamily="34" charset="0"/>
                <a:cs typeface="Calibri Light" panose="020F0302020204030204" pitchFamily="34" charset="0"/>
              </a:rPr>
              <a:t> can perform this type of analysis.</a:t>
            </a:r>
          </a:p>
          <a:p>
            <a:endParaRPr lang="en-US" sz="11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9977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42</a:t>
            </a:fld>
            <a:endParaRPr lang="en-GB"/>
          </a:p>
        </p:txBody>
      </p:sp>
      <p:pic>
        <p:nvPicPr>
          <p:cNvPr id="8" name="Picture 7">
            <a:extLst>
              <a:ext uri="{FF2B5EF4-FFF2-40B4-BE49-F238E27FC236}">
                <a16:creationId xmlns:a16="http://schemas.microsoft.com/office/drawing/2014/main" id="{E3307D38-C66E-F827-A027-397EFD7B5A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87688" y="836712"/>
            <a:ext cx="5616624" cy="5616624"/>
          </a:xfrm>
          <a:prstGeom prst="rect">
            <a:avLst/>
          </a:prstGeom>
        </p:spPr>
      </p:pic>
      <p:sp>
        <p:nvSpPr>
          <p:cNvPr id="9" name="TextBox 8">
            <a:extLst>
              <a:ext uri="{FF2B5EF4-FFF2-40B4-BE49-F238E27FC236}">
                <a16:creationId xmlns:a16="http://schemas.microsoft.com/office/drawing/2014/main" id="{2FA062F5-3CF3-DDA6-2F80-FA38610712B1}"/>
              </a:ext>
            </a:extLst>
          </p:cNvPr>
          <p:cNvSpPr txBox="1"/>
          <p:nvPr/>
        </p:nvSpPr>
        <p:spPr>
          <a:xfrm>
            <a:off x="4231557" y="260648"/>
            <a:ext cx="3728906" cy="400110"/>
          </a:xfrm>
          <a:prstGeom prst="rect">
            <a:avLst/>
          </a:prstGeom>
          <a:noFill/>
        </p:spPr>
        <p:txBody>
          <a:bodyPr wrap="none" rtlCol="0">
            <a:spAutoFit/>
          </a:bodyPr>
          <a:lstStyle/>
          <a:p>
            <a:pPr algn="ctr"/>
            <a:r>
              <a:rPr lang="en-US"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rPr>
              <a:t>Outliers and influential cases</a:t>
            </a:r>
            <a:endParaRPr lang="en-GB"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411794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(Co)variance assumptions in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90E66C5-16DB-41CB-BD7D-6D3E5B224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02" y="1419789"/>
            <a:ext cx="10061333" cy="5145914"/>
          </a:xfrm>
          <a:prstGeom prst="rect">
            <a:avLst/>
          </a:prstGeom>
        </p:spPr>
      </p:pic>
    </p:spTree>
    <p:extLst>
      <p:ext uri="{BB962C8B-B14F-4D97-AF65-F5344CB8AC3E}">
        <p14:creationId xmlns:p14="http://schemas.microsoft.com/office/powerpoint/2010/main" val="409714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43472" y="1600200"/>
                <a:ext cx="9505056" cy="4925144"/>
              </a:xfrm>
            </p:spPr>
            <p:txBody>
              <a:bodyPr>
                <a:normAutofit/>
              </a:bodyPr>
              <a:lstStyle/>
              <a:p>
                <a:r>
                  <a:rPr lang="fr-CH" sz="1800" dirty="0" err="1">
                    <a:latin typeface="Calibri Light" panose="020F0302020204030204" pitchFamily="34" charset="0"/>
                    <a:cs typeface="Calibri Light" panose="020F0302020204030204" pitchFamily="34" charset="0"/>
                  </a:rPr>
                  <a:t>Linear</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regression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models</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estimate</a:t>
                </a:r>
                <a:r>
                  <a:rPr lang="fr-CH" sz="1800" dirty="0">
                    <a:latin typeface="Calibri Light" panose="020F0302020204030204" pitchFamily="34" charset="0"/>
                    <a:cs typeface="Calibri Light" panose="020F0302020204030204" pitchFamily="34" charset="0"/>
                  </a:rPr>
                  <a:t> constant variance by the </a:t>
                </a:r>
                <a:r>
                  <a:rPr lang="fr-CH" sz="1800" dirty="0" err="1">
                    <a:latin typeface="Calibri Light" panose="020F0302020204030204" pitchFamily="34" charset="0"/>
                    <a:cs typeface="Calibri Light" panose="020F0302020204030204" pitchFamily="34" charset="0"/>
                  </a:rPr>
                  <a:t>quantity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known</a:t>
                </a:r>
                <a:r>
                  <a:rPr lang="fr-CH" sz="1800" dirty="0">
                    <a:latin typeface="Calibri Light" panose="020F0302020204030204" pitchFamily="34" charset="0"/>
                    <a:cs typeface="Calibri Light" panose="020F0302020204030204" pitchFamily="34" charset="0"/>
                  </a:rPr>
                  <a:t> as the </a:t>
                </a:r>
                <a:r>
                  <a:rPr lang="fr-CH" sz="1800" dirty="0" err="1">
                    <a:solidFill>
                      <a:srgbClr val="0070C0"/>
                    </a:solidFill>
                    <a:latin typeface="Calibri Light" panose="020F0302020204030204" pitchFamily="34" charset="0"/>
                    <a:cs typeface="Calibri Light" panose="020F0302020204030204" pitchFamily="34" charset="0"/>
                  </a:rPr>
                  <a:t>mean</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squared</a:t>
                </a:r>
                <a:r>
                  <a:rPr lang="fr-CH" sz="1800" dirty="0">
                    <a:solidFill>
                      <a:srgbClr val="0070C0"/>
                    </a:solidFill>
                    <a:latin typeface="Calibri Light" panose="020F0302020204030204" pitchFamily="34" charset="0"/>
                    <a:cs typeface="Calibri Light" panose="020F0302020204030204" pitchFamily="34" charset="0"/>
                  </a:rPr>
                  <a:t> </a:t>
                </a:r>
                <a:r>
                  <a:rPr lang="fr-CH" sz="1800" dirty="0" err="1">
                    <a:solidFill>
                      <a:srgbClr val="0070C0"/>
                    </a:solidFill>
                    <a:latin typeface="Calibri Light" panose="020F0302020204030204" pitchFamily="34" charset="0"/>
                    <a:cs typeface="Calibri Light" panose="020F0302020204030204" pitchFamily="34" charset="0"/>
                  </a:rPr>
                  <a:t>error</a:t>
                </a:r>
                <a:r>
                  <a:rPr lang="fr-CH" sz="1800" dirty="0">
                    <a:latin typeface="Calibri Light" panose="020F0302020204030204" pitchFamily="34" charset="0"/>
                    <a:cs typeface="Calibri Light" panose="020F0302020204030204" pitchFamily="34" charset="0"/>
                  </a:rPr>
                  <a:t>, (MSE; </a:t>
                </a:r>
                <a:r>
                  <a:rPr lang="el-GR" sz="1800" dirty="0">
                    <a:latin typeface="Calibri Light" panose="020F0302020204030204" pitchFamily="34" charset="0"/>
                    <a:cs typeface="Calibri Light" panose="020F0302020204030204" pitchFamily="34" charset="0"/>
                  </a:rPr>
                  <a:t>σ</a:t>
                </a:r>
                <a:r>
                  <a:rPr lang="en-US" sz="1800" baseline="30000" dirty="0">
                    <a:latin typeface="Calibri Light" panose="020F0302020204030204" pitchFamily="34" charset="0"/>
                    <a:cs typeface="Calibri Light" panose="020F0302020204030204" pitchFamily="34" charset="0"/>
                  </a:rPr>
                  <a:t>2</a:t>
                </a:r>
                <a:r>
                  <a:rPr lang="fr-CH" sz="1800" dirty="0">
                    <a:latin typeface="Calibri Light" panose="020F0302020204030204" pitchFamily="34" charset="0"/>
                    <a:cs typeface="Calibri Light" panose="020F0302020204030204" pitchFamily="34" charset="0"/>
                  </a:rPr>
                  <a:t>), or </a:t>
                </a:r>
                <a:r>
                  <a:rPr lang="fr-CH" sz="1800" dirty="0" err="1">
                    <a:latin typeface="Calibri Light" panose="020F0302020204030204" pitchFamily="34" charset="0"/>
                    <a:cs typeface="Calibri Light" panose="020F0302020204030204" pitchFamily="34" charset="0"/>
                  </a:rPr>
                  <a:t>its</a:t>
                </a:r>
                <a:r>
                  <a:rPr lang="fr-CH" sz="1800" dirty="0">
                    <a:latin typeface="Calibri Light" panose="020F0302020204030204" pitchFamily="34" charset="0"/>
                    <a:cs typeface="Calibri Light" panose="020F0302020204030204" pitchFamily="34" charset="0"/>
                  </a:rPr>
                  <a:t> Y-</a:t>
                </a:r>
                <a:r>
                  <a:rPr lang="fr-CH" sz="1800" dirty="0" err="1">
                    <a:latin typeface="Calibri Light" panose="020F0302020204030204" pitchFamily="34" charset="0"/>
                    <a:cs typeface="Calibri Light" panose="020F0302020204030204" pitchFamily="34" charset="0"/>
                  </a:rPr>
                  <a:t>scale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counterpart</a:t>
                </a:r>
                <a:r>
                  <a:rPr lang="fr-CH" sz="1800" dirty="0">
                    <a:latin typeface="Calibri Light" panose="020F0302020204030204" pitchFamily="34" charset="0"/>
                    <a:cs typeface="Calibri Light" panose="020F0302020204030204" pitchFamily="34" charset="0"/>
                  </a:rPr>
                  <a:t>, root </a:t>
                </a:r>
                <a:r>
                  <a:rPr lang="fr-CH" sz="1800" dirty="0" err="1">
                    <a:latin typeface="Calibri Light" panose="020F0302020204030204" pitchFamily="34" charset="0"/>
                    <a:cs typeface="Calibri Light" panose="020F0302020204030204" pitchFamily="34" charset="0"/>
                  </a:rPr>
                  <a:t>mean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squared</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error</a:t>
                </a:r>
                <a:r>
                  <a:rPr lang="fr-CH" sz="1800" dirty="0">
                    <a:latin typeface="Calibri Light" panose="020F0302020204030204" pitchFamily="34" charset="0"/>
                    <a:cs typeface="Calibri Light" panose="020F0302020204030204" pitchFamily="34" charset="0"/>
                  </a:rPr>
                  <a:t> (RMSE; </a:t>
                </a:r>
                <a:r>
                  <a:rPr lang="el-GR" sz="1800" dirty="0">
                    <a:latin typeface="Calibri Light" panose="020F0302020204030204" pitchFamily="34" charset="0"/>
                    <a:cs typeface="Calibri Light" panose="020F0302020204030204" pitchFamily="34" charset="0"/>
                  </a:rPr>
                  <a:t>σ</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r>
                  <a:rPr lang="fr-CH" sz="1800" dirty="0" err="1">
                    <a:latin typeface="Calibri Light" panose="020F0302020204030204" pitchFamily="34" charset="0"/>
                    <a:cs typeface="Calibri Light" panose="020F0302020204030204" pitchFamily="34" charset="0"/>
                  </a:rPr>
                  <a:t>Significance</a:t>
                </a:r>
                <a:r>
                  <a:rPr lang="fr-CH" sz="1800" dirty="0">
                    <a:latin typeface="Calibri Light" panose="020F0302020204030204" pitchFamily="34" charset="0"/>
                    <a:cs typeface="Calibri Light" panose="020F0302020204030204" pitchFamily="34" charset="0"/>
                  </a:rPr>
                  <a:t> tests on </a:t>
                </a:r>
                <a:r>
                  <a:rPr lang="fr-CH" sz="1800" dirty="0" err="1">
                    <a:latin typeface="Calibri Light" panose="020F0302020204030204" pitchFamily="34" charset="0"/>
                    <a:cs typeface="Calibri Light" panose="020F0302020204030204" pitchFamily="34" charset="0"/>
                  </a:rPr>
                  <a:t>regression</a:t>
                </a:r>
                <a:r>
                  <a:rPr lang="fr-CH" sz="1800" dirty="0">
                    <a:latin typeface="Calibri Light" panose="020F0302020204030204" pitchFamily="34" charset="0"/>
                    <a:cs typeface="Calibri Light" panose="020F0302020204030204" pitchFamily="34" charset="0"/>
                  </a:rPr>
                  <a:t> coefficients use the </a:t>
                </a:r>
                <a:r>
                  <a:rPr lang="fr-CH" sz="1800" dirty="0" err="1">
                    <a:latin typeface="Calibri Light" panose="020F0302020204030204" pitchFamily="34" charset="0"/>
                    <a:cs typeface="Calibri Light" panose="020F0302020204030204" pitchFamily="34" charset="0"/>
                  </a:rPr>
                  <a:t>following</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formulae</a:t>
                </a:r>
                <a:r>
                  <a:rPr lang="fr-CH" sz="1800" dirty="0">
                    <a:latin typeface="Calibri Light" panose="020F0302020204030204" pitchFamily="34" charset="0"/>
                    <a:cs typeface="Calibri Light" panose="020F0302020204030204" pitchFamily="34" charset="0"/>
                  </a:rPr>
                  <a:t> to </a:t>
                </a:r>
                <a:r>
                  <a:rPr lang="fr-CH" sz="1800" dirty="0" err="1">
                    <a:latin typeface="Calibri Light" panose="020F0302020204030204" pitchFamily="34" charset="0"/>
                    <a:cs typeface="Calibri Light" panose="020F0302020204030204" pitchFamily="34" charset="0"/>
                  </a:rPr>
                  <a:t>obtain</a:t>
                </a:r>
                <a:r>
                  <a:rPr lang="fr-CH" sz="1800" dirty="0">
                    <a:latin typeface="Calibri Light" panose="020F0302020204030204" pitchFamily="34" charset="0"/>
                    <a:cs typeface="Calibri Light" panose="020F0302020204030204" pitchFamily="34" charset="0"/>
                  </a:rPr>
                  <a:t> a test </a:t>
                </a:r>
                <a:r>
                  <a:rPr lang="fr-CH" sz="1800" dirty="0" err="1">
                    <a:latin typeface="Calibri Light" panose="020F0302020204030204" pitchFamily="34" charset="0"/>
                    <a:cs typeface="Calibri Light" panose="020F0302020204030204" pitchFamily="34" charset="0"/>
                  </a:rPr>
                  <a:t>statistic</a:t>
                </a:r>
                <a:r>
                  <a:rPr lang="fr-CH" sz="1800" dirty="0">
                    <a:latin typeface="Calibri Light" panose="020F0302020204030204" pitchFamily="34" charset="0"/>
                    <a:cs typeface="Calibri Light" panose="020F0302020204030204" pitchFamily="34" charset="0"/>
                  </a:rPr>
                  <a:t> </a:t>
                </a:r>
                <a:r>
                  <a:rPr lang="fr-CH" sz="1800" i="1" dirty="0">
                    <a:latin typeface="Calibri Light" panose="020F0302020204030204" pitchFamily="34" charset="0"/>
                    <a:cs typeface="Calibri Light" panose="020F0302020204030204" pitchFamily="34" charset="0"/>
                  </a:rPr>
                  <a:t>(t</a:t>
                </a:r>
                <a:r>
                  <a:rPr lang="fr-CH" sz="1800" dirty="0">
                    <a:latin typeface="Calibri Light" panose="020F0302020204030204" pitchFamily="34" charset="0"/>
                    <a:cs typeface="Calibri Light" panose="020F0302020204030204" pitchFamily="34" charset="0"/>
                  </a:rPr>
                  <a:t>-value</a:t>
                </a:r>
                <a:r>
                  <a:rPr lang="fr-CH" sz="1800" i="1" dirty="0">
                    <a:latin typeface="Calibri Light" panose="020F0302020204030204" pitchFamily="34" charset="0"/>
                    <a:cs typeface="Calibri Light" panose="020F0302020204030204" pitchFamily="34" charset="0"/>
                  </a:rPr>
                  <a:t>)</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pPr marL="0" indent="0">
                  <a:buNone/>
                </a:pPr>
                <a:endParaRPr lang="fr-CH" sz="1800" dirty="0">
                  <a:latin typeface="Calibri Light" panose="020F0302020204030204" pitchFamily="34" charset="0"/>
                  <a:cs typeface="Calibri Light" panose="020F0302020204030204" pitchFamily="34" charset="0"/>
                </a:endParaRPr>
              </a:p>
              <a:p>
                <a:pPr marL="0" indent="0" algn="ctr">
                  <a:buNone/>
                </a:pPr>
                <a:r>
                  <a:rPr lang="fr-CH" sz="2400" i="1" dirty="0" err="1">
                    <a:latin typeface="Cambria Math" panose="02040503050406030204" pitchFamily="18" charset="0"/>
                    <a:ea typeface="Cambria Math" panose="02040503050406030204" pitchFamily="18" charset="0"/>
                    <a:cs typeface="Calibri Light" panose="020F0302020204030204" pitchFamily="34" charset="0"/>
                  </a:rPr>
                  <a:t>t</a:t>
                </a:r>
                <a:r>
                  <a:rPr lang="fr-CH" sz="2400" baseline="-25000" dirty="0" err="1">
                    <a:latin typeface="Cambria Math" panose="02040503050406030204" pitchFamily="18" charset="0"/>
                    <a:ea typeface="Cambria Math" panose="02040503050406030204" pitchFamily="18" charset="0"/>
                    <a:cs typeface="Calibri Light" panose="020F0302020204030204" pitchFamily="34" charset="0"/>
                  </a:rPr>
                  <a:t>X</a:t>
                </a:r>
                <a:r>
                  <a:rPr lang="fr-CH" sz="2400" dirty="0">
                    <a:latin typeface="Cambria Math" panose="02040503050406030204" pitchFamily="18" charset="0"/>
                    <a:ea typeface="Cambria Math" panose="02040503050406030204" pitchFamily="18" charset="0"/>
                    <a:cs typeface="Calibri Light" panose="020F0302020204030204" pitchFamily="34" charset="0"/>
                  </a:rPr>
                  <a:t> </a:t>
                </a:r>
                <a14:m>
                  <m:oMath xmlns:m="http://schemas.openxmlformats.org/officeDocument/2006/math">
                    <m:r>
                      <a:rPr lang="fr-CH" sz="2400" i="1">
                        <a:latin typeface="Cambria Math" panose="02040503050406030204" pitchFamily="18" charset="0"/>
                        <a:ea typeface="Cambria Math" panose="02040503050406030204" pitchFamily="18" charset="0"/>
                        <a:cs typeface="Times New Roman" panose="02020603050405020304" pitchFamily="18" charset="0"/>
                      </a:rPr>
                      <m:t>=</m:t>
                    </m:r>
                    <m:f>
                      <m:fPr>
                        <m:ctrlPr>
                          <a:rPr lang="fr-CH" sz="2400"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l-GR" sz="24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l-GR" sz="24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𝑋</m:t>
                            </m:r>
                          </m:sub>
                        </m:sSub>
                      </m:num>
                      <m:den>
                        <m:sSub>
                          <m:sSubPr>
                            <m:ctrlPr>
                              <a:rPr lang="fr-CH" sz="2400" i="1">
                                <a:latin typeface="Cambria Math" panose="02040503050406030204" pitchFamily="18" charset="0"/>
                                <a:ea typeface="Cambria Math" panose="02040503050406030204" pitchFamily="18" charset="0"/>
                                <a:cs typeface="Times New Roman" panose="02020603050405020304" pitchFamily="18" charset="0"/>
                              </a:rPr>
                            </m:ctrlPr>
                          </m:sSubPr>
                          <m:e>
                            <m:r>
                              <a:rPr lang="fr-CH" sz="2400" i="1">
                                <a:latin typeface="Cambria Math" panose="02040503050406030204" pitchFamily="18" charset="0"/>
                                <a:ea typeface="Cambria Math" panose="02040503050406030204" pitchFamily="18" charset="0"/>
                                <a:cs typeface="Times New Roman" panose="02020603050405020304" pitchFamily="18" charset="0"/>
                              </a:rPr>
                              <m:t>𝑆𝐸</m:t>
                            </m:r>
                          </m:e>
                          <m:sub>
                            <m:r>
                              <m:rPr>
                                <m:sty m:val="p"/>
                              </m:rPr>
                              <a:rPr lang="el-GR" sz="2400" i="1">
                                <a:latin typeface="Cambria Math" panose="02040503050406030204" pitchFamily="18" charset="0"/>
                                <a:ea typeface="Cambria Math" panose="02040503050406030204" pitchFamily="18" charset="0"/>
                                <a:cs typeface="Times New Roman" panose="02020603050405020304" pitchFamily="18" charset="0"/>
                              </a:rPr>
                              <m:t>β</m:t>
                            </m:r>
                          </m:sub>
                        </m:sSub>
                      </m:den>
                    </m:f>
                    <m:r>
                      <a:rPr lang="fr-CH"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fr-CH" sz="2400" dirty="0">
                    <a:latin typeface="Cambria Math" panose="02040503050406030204" pitchFamily="18" charset="0"/>
                    <a:ea typeface="Cambria Math" panose="02040503050406030204" pitchFamily="18" charset="0"/>
                    <a:cs typeface="Calibri Light" panose="020F0302020204030204" pitchFamily="34" charset="0"/>
                  </a:rPr>
                  <a:t>		</a:t>
                </a:r>
                <a:r>
                  <a:rPr lang="fr-CH" sz="2400" i="1" dirty="0">
                    <a:latin typeface="Cambria Math" panose="02040503050406030204" pitchFamily="18" charset="0"/>
                    <a:ea typeface="Cambria Math" panose="02040503050406030204" pitchFamily="18" charset="0"/>
                    <a:cs typeface="Calibri Light" panose="020F0302020204030204" pitchFamily="34" charset="0"/>
                  </a:rPr>
                  <a:t>SE</a:t>
                </a:r>
                <a:r>
                  <a:rPr lang="el-GR" sz="2400" baseline="-25000" dirty="0">
                    <a:latin typeface="Cambria Math" panose="02040503050406030204" pitchFamily="18" charset="0"/>
                    <a:ea typeface="Cambria Math" panose="02040503050406030204" pitchFamily="18" charset="0"/>
                    <a:cs typeface="Calibri Light" panose="020F0302020204030204" pitchFamily="34" charset="0"/>
                  </a:rPr>
                  <a:t>β</a:t>
                </a:r>
                <a:r>
                  <a:rPr lang="en-GB" sz="2400" dirty="0">
                    <a:latin typeface="Cambria Math" panose="02040503050406030204" pitchFamily="18" charset="0"/>
                    <a:ea typeface="Cambria Math" panose="02040503050406030204" pitchFamily="18" charset="0"/>
                    <a:cs typeface="Calibri Light" panose="020F0302020204030204" pitchFamily="34" charset="0"/>
                  </a:rPr>
                  <a:t> = </a:t>
                </a:r>
                <a14:m>
                  <m:oMath xmlns:m="http://schemas.openxmlformats.org/officeDocument/2006/math">
                    <m:rad>
                      <m:radPr>
                        <m:degHide m:val="on"/>
                        <m:ctrlPr>
                          <a:rPr lang="en-GB" sz="2400" i="1">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en-GB" sz="2400" i="1">
                                <a:latin typeface="Cambria Math" panose="02040503050406030204" pitchFamily="18" charset="0"/>
                                <a:ea typeface="Cambria Math" panose="02040503050406030204" pitchFamily="18" charset="0"/>
                                <a:cs typeface="Times New Roman" panose="02020603050405020304" pitchFamily="18" charset="0"/>
                              </a:rPr>
                            </m:ctrlPr>
                          </m:fPr>
                          <m:num>
                            <m:r>
                              <a:rPr lang="en-GB" sz="2400" b="1" i="1">
                                <a:solidFill>
                                  <a:schemeClr val="accent2">
                                    <a:lumMod val="75000"/>
                                  </a:schemeClr>
                                </a:solidFill>
                                <a:latin typeface="Cambria Math" panose="02040503050406030204" pitchFamily="18" charset="0"/>
                                <a:ea typeface="Cambria Math" panose="02040503050406030204" pitchFamily="18" charset="0"/>
                                <a:cs typeface="Times New Roman" panose="02020603050405020304" pitchFamily="18" charset="0"/>
                              </a:rPr>
                              <m:t>𝑴𝑺𝑬</m:t>
                            </m:r>
                          </m:num>
                          <m:den>
                            <m:nary>
                              <m:naryPr>
                                <m:chr m:val="∑"/>
                                <m:limLoc m:val="subSup"/>
                                <m:supHide m:val="on"/>
                                <m:ctrlPr>
                                  <a:rPr lang="en-GB" sz="2400" i="1">
                                    <a:latin typeface="Cambria Math" panose="02040503050406030204" pitchFamily="18" charset="0"/>
                                    <a:ea typeface="Cambria Math" panose="02040503050406030204" pitchFamily="18" charset="0"/>
                                    <a:cs typeface="Times New Roman" panose="02020603050405020304" pitchFamily="18" charset="0"/>
                                  </a:rPr>
                                </m:ctrlPr>
                              </m:naryPr>
                              <m:sub>
                                <m:r>
                                  <m:rPr>
                                    <m:brk m:alnAt="9"/>
                                  </m:rPr>
                                  <a:rPr lang="en-GB" sz="2400" i="1">
                                    <a:latin typeface="Cambria Math" panose="02040503050406030204" pitchFamily="18" charset="0"/>
                                    <a:ea typeface="Cambria Math" panose="02040503050406030204" pitchFamily="18" charset="0"/>
                                    <a:cs typeface="Times New Roman" panose="02020603050405020304" pitchFamily="18" charset="0"/>
                                  </a:rPr>
                                  <m:t>𝑖</m:t>
                                </m:r>
                              </m:sub>
                              <m:sup/>
                              <m:e>
                                <m:sSup>
                                  <m:sSupPr>
                                    <m:ctrlPr>
                                      <a:rPr lang="en-GB" sz="2400" i="1">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GB" sz="24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GB"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GB" sz="2400" i="1">
                                                <a:latin typeface="Cambria Math" panose="02040503050406030204" pitchFamily="18" charset="0"/>
                                                <a:ea typeface="Cambria Math" panose="02040503050406030204" pitchFamily="18" charset="0"/>
                                                <a:cs typeface="Times New Roman" panose="02020603050405020304" pitchFamily="18" charset="0"/>
                                              </a:rPr>
                                              <m:t>𝑥</m:t>
                                            </m:r>
                                          </m:e>
                                          <m:sub>
                                            <m:r>
                                              <a:rPr lang="en-GB" sz="2400" i="1">
                                                <a:latin typeface="Cambria Math" panose="02040503050406030204" pitchFamily="18" charset="0"/>
                                                <a:ea typeface="Cambria Math" panose="02040503050406030204" pitchFamily="18" charset="0"/>
                                                <a:cs typeface="Times New Roman" panose="02020603050405020304" pitchFamily="18" charset="0"/>
                                              </a:rPr>
                                              <m:t>𝑖</m:t>
                                            </m:r>
                                          </m:sub>
                                        </m:sSub>
                                        <m:r>
                                          <a:rPr lang="en-GB" sz="2400" i="1">
                                            <a:latin typeface="Cambria Math" panose="02040503050406030204" pitchFamily="18" charset="0"/>
                                            <a:ea typeface="Cambria Math" panose="02040503050406030204" pitchFamily="18" charset="0"/>
                                            <a:cs typeface="Times New Roman" panose="02020603050405020304" pitchFamily="18" charset="0"/>
                                          </a:rPr>
                                          <m:t> − </m:t>
                                        </m:r>
                                        <m:acc>
                                          <m:accPr>
                                            <m:chr m:val="̅"/>
                                            <m:ctrlPr>
                                              <a:rPr lang="en-GB" sz="2400" i="1">
                                                <a:latin typeface="Cambria Math" panose="02040503050406030204" pitchFamily="18" charset="0"/>
                                                <a:ea typeface="Cambria Math" panose="02040503050406030204" pitchFamily="18" charset="0"/>
                                                <a:cs typeface="Times New Roman" panose="02020603050405020304" pitchFamily="18" charset="0"/>
                                              </a:rPr>
                                            </m:ctrlPr>
                                          </m:accPr>
                                          <m:e>
                                            <m:r>
                                              <a:rPr lang="en-GB" sz="2400" i="1">
                                                <a:latin typeface="Cambria Math" panose="02040503050406030204" pitchFamily="18" charset="0"/>
                                                <a:ea typeface="Cambria Math" panose="02040503050406030204" pitchFamily="18" charset="0"/>
                                                <a:cs typeface="Times New Roman" panose="02020603050405020304" pitchFamily="18" charset="0"/>
                                              </a:rPr>
                                              <m:t>𝑥</m:t>
                                            </m:r>
                                          </m:e>
                                        </m:acc>
                                      </m:e>
                                    </m:d>
                                  </m:e>
                                  <m:sup>
                                    <m:r>
                                      <a:rPr lang="en-GB" sz="2400" i="1">
                                        <a:latin typeface="Cambria Math" panose="02040503050406030204" pitchFamily="18" charset="0"/>
                                        <a:ea typeface="Cambria Math" panose="02040503050406030204" pitchFamily="18" charset="0"/>
                                        <a:cs typeface="Times New Roman" panose="02020603050405020304" pitchFamily="18" charset="0"/>
                                      </a:rPr>
                                      <m:t>2</m:t>
                                    </m:r>
                                  </m:sup>
                                </m:sSup>
                              </m:e>
                            </m:nary>
                          </m:den>
                        </m:f>
                      </m:e>
                    </m:rad>
                  </m:oMath>
                </a14:m>
                <a:endParaRPr lang="fr-CH" sz="1800" dirty="0">
                  <a:latin typeface="Cambria Math" panose="02040503050406030204" pitchFamily="18" charset="0"/>
                  <a:ea typeface="Cambria Math" panose="02040503050406030204" pitchFamily="18"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The formula for the standard </a:t>
                </a:r>
                <a:r>
                  <a:rPr lang="fr-CH" sz="1800" dirty="0" err="1">
                    <a:latin typeface="Calibri Light" panose="020F0302020204030204" pitchFamily="34" charset="0"/>
                    <a:cs typeface="Calibri Light" panose="020F0302020204030204" pitchFamily="34" charset="0"/>
                  </a:rPr>
                  <a:t>error</a:t>
                </a:r>
                <a:r>
                  <a:rPr lang="fr-CH" sz="1800" dirty="0">
                    <a:latin typeface="Calibri Light" panose="020F0302020204030204" pitchFamily="34" charset="0"/>
                    <a:cs typeface="Calibri Light" panose="020F0302020204030204" pitchFamily="34" charset="0"/>
                  </a:rPr>
                  <a:t> on </a:t>
                </a:r>
                <a14:m>
                  <m:oMath xmlns:m="http://schemas.openxmlformats.org/officeDocument/2006/math">
                    <m:sSub>
                      <m:sSubPr>
                        <m:ctrlPr>
                          <a:rPr lang="el-GR" sz="1800" i="1">
                            <a:latin typeface="Cambria Math" panose="02040503050406030204" pitchFamily="18" charset="0"/>
                            <a:ea typeface="Cambria Math" panose="02040503050406030204" pitchFamily="18" charset="0"/>
                            <a:cs typeface="Times New Roman" panose="02020603050405020304" pitchFamily="18" charset="0"/>
                          </a:rPr>
                        </m:ctrlPr>
                      </m:sSubPr>
                      <m:e>
                        <m:r>
                          <a:rPr lang="el-GR" sz="18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1800" i="1">
                            <a:latin typeface="Cambria Math" panose="02040503050406030204" pitchFamily="18" charset="0"/>
                            <a:ea typeface="Cambria Math" panose="02040503050406030204" pitchFamily="18" charset="0"/>
                            <a:cs typeface="Times New Roman" panose="02020603050405020304" pitchFamily="18" charset="0"/>
                          </a:rPr>
                          <m:t>𝑋</m:t>
                        </m:r>
                      </m:sub>
                    </m:sSub>
                    <m:r>
                      <a:rPr lang="en-US" sz="1800" i="1">
                        <a:latin typeface="Cambria Math" panose="02040503050406030204" pitchFamily="18" charset="0"/>
                        <a:ea typeface="Cambria Math" panose="02040503050406030204" pitchFamily="18" charset="0"/>
                        <a:cs typeface="Times New Roman" panose="02020603050405020304" pitchFamily="18" charset="0"/>
                      </a:rPr>
                      <m:t> </m:t>
                    </m:r>
                  </m:oMath>
                </a14:m>
                <a:r>
                  <a:rPr lang="fr-CH" sz="1800" dirty="0" err="1">
                    <a:latin typeface="Calibri Light" panose="020F0302020204030204" pitchFamily="34" charset="0"/>
                    <a:cs typeface="Calibri Light" panose="020F0302020204030204" pitchFamily="34" charset="0"/>
                  </a:rPr>
                  <a:t>contains</a:t>
                </a:r>
                <a:r>
                  <a:rPr lang="fr-CH" sz="1800" dirty="0">
                    <a:latin typeface="Calibri Light" panose="020F0302020204030204" pitchFamily="34" charset="0"/>
                    <a:cs typeface="Calibri Light" panose="020F0302020204030204" pitchFamily="34" charset="0"/>
                  </a:rPr>
                  <a:t> MSE. </a:t>
                </a:r>
                <a:r>
                  <a:rPr lang="fr-CH" sz="1800" dirty="0" err="1">
                    <a:latin typeface="Calibri Light" panose="020F0302020204030204" pitchFamily="34" charset="0"/>
                    <a:cs typeface="Calibri Light" panose="020F0302020204030204" pitchFamily="34" charset="0"/>
                  </a:rPr>
                  <a:t>Therefore</a:t>
                </a:r>
                <a:r>
                  <a:rPr lang="fr-CH" sz="1800" dirty="0">
                    <a:latin typeface="Calibri Light" panose="020F0302020204030204" pitchFamily="34" charset="0"/>
                    <a:cs typeface="Calibri Light" panose="020F0302020204030204" pitchFamily="34" charset="0"/>
                  </a:rPr>
                  <a:t>, </a:t>
                </a:r>
                <a:r>
                  <a:rPr lang="fr-CH" sz="1800" dirty="0">
                    <a:solidFill>
                      <a:srgbClr val="C00000"/>
                    </a:solidFill>
                    <a:latin typeface="Calibri Light" panose="020F0302020204030204" pitchFamily="34" charset="0"/>
                    <a:cs typeface="Calibri Light" panose="020F0302020204030204" pitchFamily="34" charset="0"/>
                  </a:rPr>
                  <a:t>if the </a:t>
                </a:r>
                <a:r>
                  <a:rPr lang="fr-CH" sz="1800" dirty="0" err="1">
                    <a:solidFill>
                      <a:srgbClr val="C00000"/>
                    </a:solidFill>
                    <a:latin typeface="Calibri Light" panose="020F0302020204030204" pitchFamily="34" charset="0"/>
                    <a:cs typeface="Calibri Light" panose="020F0302020204030204" pitchFamily="34" charset="0"/>
                  </a:rPr>
                  <a:t>estimate</a:t>
                </a:r>
                <a:r>
                  <a:rPr lang="fr-CH" sz="1800" dirty="0">
                    <a:solidFill>
                      <a:srgbClr val="C00000"/>
                    </a:solidFill>
                    <a:latin typeface="Calibri Light" panose="020F0302020204030204" pitchFamily="34" charset="0"/>
                    <a:cs typeface="Calibri Light" panose="020F0302020204030204" pitchFamily="34" charset="0"/>
                  </a:rPr>
                  <a:t> for MSE </a:t>
                </a:r>
                <a:r>
                  <a:rPr lang="fr-CH" sz="1800" dirty="0" err="1">
                    <a:solidFill>
                      <a:srgbClr val="C00000"/>
                    </a:solidFill>
                    <a:latin typeface="Calibri Light" panose="020F0302020204030204" pitchFamily="34" charset="0"/>
                    <a:cs typeface="Calibri Light" panose="020F0302020204030204" pitchFamily="34" charset="0"/>
                  </a:rPr>
                  <a:t>is</a:t>
                </a:r>
                <a:r>
                  <a:rPr lang="fr-CH" sz="1800" dirty="0">
                    <a:solidFill>
                      <a:srgbClr val="C00000"/>
                    </a:solidFill>
                    <a:latin typeface="Calibri Light" panose="020F0302020204030204" pitchFamily="34" charset="0"/>
                    <a:cs typeface="Calibri Light" panose="020F0302020204030204" pitchFamily="34" charset="0"/>
                  </a:rPr>
                  <a:t> </a:t>
                </a:r>
                <a:r>
                  <a:rPr lang="fr-CH" sz="1800" dirty="0" err="1">
                    <a:solidFill>
                      <a:srgbClr val="C00000"/>
                    </a:solidFill>
                    <a:latin typeface="Calibri Light" panose="020F0302020204030204" pitchFamily="34" charset="0"/>
                    <a:cs typeface="Calibri Light" panose="020F0302020204030204" pitchFamily="34" charset="0"/>
                  </a:rPr>
                  <a:t>wrong</a:t>
                </a:r>
                <a:r>
                  <a:rPr lang="fr-CH" sz="1800" dirty="0">
                    <a:solidFill>
                      <a:srgbClr val="C00000"/>
                    </a:solidFill>
                    <a:latin typeface="Calibri Light" panose="020F0302020204030204" pitchFamily="34" charset="0"/>
                    <a:cs typeface="Calibri Light" panose="020F0302020204030204" pitchFamily="34" charset="0"/>
                  </a:rPr>
                  <a:t>, </a:t>
                </a:r>
                <a:r>
                  <a:rPr lang="fr-CH" sz="1800" dirty="0" err="1">
                    <a:solidFill>
                      <a:srgbClr val="C00000"/>
                    </a:solidFill>
                    <a:latin typeface="Calibri Light" panose="020F0302020204030204" pitchFamily="34" charset="0"/>
                    <a:cs typeface="Calibri Light" panose="020F0302020204030204" pitchFamily="34" charset="0"/>
                  </a:rPr>
                  <a:t>your</a:t>
                </a:r>
                <a:r>
                  <a:rPr lang="fr-CH" sz="1800" dirty="0">
                    <a:solidFill>
                      <a:srgbClr val="C00000"/>
                    </a:solidFill>
                    <a:latin typeface="Calibri Light" panose="020F0302020204030204" pitchFamily="34" charset="0"/>
                    <a:cs typeface="Calibri Light" panose="020F0302020204030204" pitchFamily="34" charset="0"/>
                  </a:rPr>
                  <a:t> test </a:t>
                </a:r>
                <a:r>
                  <a:rPr lang="fr-CH" sz="1800" dirty="0" err="1">
                    <a:solidFill>
                      <a:srgbClr val="C00000"/>
                    </a:solidFill>
                    <a:latin typeface="Calibri Light" panose="020F0302020204030204" pitchFamily="34" charset="0"/>
                    <a:cs typeface="Calibri Light" panose="020F0302020204030204" pitchFamily="34" charset="0"/>
                  </a:rPr>
                  <a:t>will</a:t>
                </a:r>
                <a:r>
                  <a:rPr lang="fr-CH" sz="1800" dirty="0">
                    <a:solidFill>
                      <a:srgbClr val="C00000"/>
                    </a:solidFill>
                    <a:latin typeface="Calibri Light" panose="020F0302020204030204" pitchFamily="34" charset="0"/>
                    <a:cs typeface="Calibri Light" panose="020F0302020204030204" pitchFamily="34" charset="0"/>
                  </a:rPr>
                  <a:t> </a:t>
                </a:r>
                <a:r>
                  <a:rPr lang="fr-CH" sz="1800" dirty="0" err="1">
                    <a:solidFill>
                      <a:srgbClr val="C00000"/>
                    </a:solidFill>
                    <a:latin typeface="Calibri Light" panose="020F0302020204030204" pitchFamily="34" charset="0"/>
                    <a:cs typeface="Calibri Light" panose="020F0302020204030204" pitchFamily="34" charset="0"/>
                  </a:rPr>
                  <a:t>be</a:t>
                </a:r>
                <a:r>
                  <a:rPr lang="fr-CH" sz="1800" dirty="0">
                    <a:solidFill>
                      <a:srgbClr val="C00000"/>
                    </a:solidFill>
                    <a:latin typeface="Calibri Light" panose="020F0302020204030204" pitchFamily="34" charset="0"/>
                    <a:cs typeface="Calibri Light" panose="020F0302020204030204" pitchFamily="34" charset="0"/>
                  </a:rPr>
                  <a:t> </a:t>
                </a:r>
                <a:r>
                  <a:rPr lang="fr-CH" sz="1800" dirty="0" err="1">
                    <a:solidFill>
                      <a:srgbClr val="C00000"/>
                    </a:solidFill>
                    <a:latin typeface="Calibri Light" panose="020F0302020204030204" pitchFamily="34" charset="0"/>
                    <a:cs typeface="Calibri Light" panose="020F0302020204030204" pitchFamily="34" charset="0"/>
                  </a:rPr>
                  <a:t>wrong</a:t>
                </a:r>
                <a:r>
                  <a:rPr lang="fr-CH" sz="1800" dirty="0">
                    <a:solidFill>
                      <a:srgbClr val="C00000"/>
                    </a:solidFill>
                    <a:latin typeface="Calibri Light" panose="020F0302020204030204" pitchFamily="34" charset="0"/>
                    <a:cs typeface="Calibri Light" panose="020F0302020204030204" pitchFamily="34" charset="0"/>
                  </a:rPr>
                  <a:t>!</a:t>
                </a:r>
              </a:p>
              <a:p>
                <a:endParaRPr lang="fr-CH" sz="1800" dirty="0">
                  <a:latin typeface="Times New Roman" panose="02020603050405020304" pitchFamily="18" charset="0"/>
                  <a:cs typeface="Times New Roman" panose="02020603050405020304" pitchFamily="18" charset="0"/>
                </a:endParaRPr>
              </a:p>
              <a:p>
                <a:endParaRPr lang="fr-CH" sz="1800" dirty="0">
                  <a:latin typeface="Times New Roman" panose="02020603050405020304" pitchFamily="18" charset="0"/>
                  <a:cs typeface="Times New Roman" panose="02020603050405020304" pitchFamily="18" charset="0"/>
                </a:endParaRPr>
              </a:p>
              <a:p>
                <a:endParaRPr lang="fr-CH"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fr-CH" sz="1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43472" y="1600200"/>
                <a:ext cx="9505056" cy="4925144"/>
              </a:xfrm>
              <a:blipFill>
                <a:blip r:embed="rId2"/>
                <a:stretch>
                  <a:fillRect l="-385" t="-743"/>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(Co)variance assumptions in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814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fr-CH" sz="1800" dirty="0">
                <a:latin typeface="Calibri Light" panose="020F0302020204030204" pitchFamily="34" charset="0"/>
                <a:cs typeface="Calibri Light" panose="020F0302020204030204" pitchFamily="34" charset="0"/>
              </a:rPr>
              <a:t>In R, </a:t>
            </a:r>
            <a:r>
              <a:rPr lang="fr-CH" sz="1800" dirty="0" err="1">
                <a:latin typeface="Calibri Light" panose="020F0302020204030204" pitchFamily="34" charset="0"/>
                <a:cs typeface="Calibri Light" panose="020F0302020204030204" pitchFamily="34" charset="0"/>
              </a:rPr>
              <a:t>we</a:t>
            </a:r>
            <a:r>
              <a:rPr lang="fr-CH" sz="1800" dirty="0">
                <a:latin typeface="Calibri Light" panose="020F0302020204030204" pitchFamily="34" charset="0"/>
                <a:cs typeface="Calibri Light" panose="020F0302020204030204" pitchFamily="34" charset="0"/>
              </a:rPr>
              <a:t> can </a:t>
            </a:r>
            <a:r>
              <a:rPr lang="fr-CH" sz="1800" dirty="0" err="1">
                <a:latin typeface="Calibri Light" panose="020F0302020204030204" pitchFamily="34" charset="0"/>
                <a:cs typeface="Calibri Light" panose="020F0302020204030204" pitchFamily="34" charset="0"/>
              </a:rPr>
              <a:t>generate</a:t>
            </a:r>
            <a:r>
              <a:rPr lang="fr-CH" sz="1800" dirty="0">
                <a:latin typeface="Calibri Light" panose="020F0302020204030204" pitchFamily="34" charset="0"/>
                <a:cs typeface="Calibri Light" panose="020F0302020204030204" pitchFamily="34" charset="0"/>
              </a:rPr>
              <a:t> the data </a:t>
            </a:r>
            <a:r>
              <a:rPr lang="fr-CH" sz="1800" dirty="0" err="1">
                <a:latin typeface="Calibri Light" panose="020F0302020204030204" pitchFamily="34" charset="0"/>
                <a:cs typeface="Calibri Light" panose="020F0302020204030204" pitchFamily="34" charset="0"/>
              </a:rPr>
              <a:t>from</a:t>
            </a:r>
            <a:r>
              <a:rPr lang="fr-CH" sz="1800" dirty="0">
                <a:latin typeface="Calibri Light" panose="020F0302020204030204" pitchFamily="34" charset="0"/>
                <a:cs typeface="Calibri Light" panose="020F0302020204030204" pitchFamily="34" charset="0"/>
              </a:rPr>
              <a:t> the </a:t>
            </a:r>
            <a:r>
              <a:rPr lang="fr-CH" sz="1800" dirty="0" err="1">
                <a:latin typeface="Calibri Light" panose="020F0302020204030204" pitchFamily="34" charset="0"/>
                <a:cs typeface="Calibri Light" panose="020F0302020204030204" pitchFamily="34" charset="0"/>
              </a:rPr>
              <a:t>previous</a:t>
            </a:r>
            <a:r>
              <a:rPr lang="fr-CH" sz="1800" dirty="0">
                <a:latin typeface="Calibri Light" panose="020F0302020204030204" pitchFamily="34" charset="0"/>
                <a:cs typeface="Calibri Light" panose="020F0302020204030204" pitchFamily="34" charset="0"/>
              </a:rPr>
              <a:t> plots as </a:t>
            </a:r>
            <a:r>
              <a:rPr lang="fr-CH" sz="1800" dirty="0" err="1">
                <a:latin typeface="Calibri Light" panose="020F0302020204030204" pitchFamily="34" charset="0"/>
                <a:cs typeface="Calibri Light" panose="020F0302020204030204" pitchFamily="34" charset="0"/>
              </a:rPr>
              <a:t>follows</a:t>
            </a:r>
            <a:r>
              <a:rPr lang="fr-CH" sz="1800" dirty="0">
                <a:latin typeface="Calibri Light" panose="020F0302020204030204" pitchFamily="34" charset="0"/>
                <a:cs typeface="Calibri Light" panose="020F0302020204030204" pitchFamily="34" charset="0"/>
              </a:rPr>
              <a:t>:</a:t>
            </a:r>
          </a:p>
          <a:p>
            <a:endParaRPr lang="fr-CH" sz="18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set.seed</a:t>
            </a:r>
            <a:r>
              <a:rPr lang="fr-CH" sz="1200" dirty="0">
                <a:latin typeface="Courier New" panose="02070309020205020404" pitchFamily="49" charset="0"/>
                <a:cs typeface="Courier New" panose="02070309020205020404" pitchFamily="49" charset="0"/>
              </a:rPr>
              <a:t>(1606)</a:t>
            </a:r>
          </a:p>
          <a:p>
            <a:pPr marL="0" indent="0">
              <a:buNone/>
            </a:pPr>
            <a:r>
              <a:rPr lang="fr-CH" sz="1200" dirty="0">
                <a:latin typeface="Courier New" panose="02070309020205020404" pitchFamily="49" charset="0"/>
                <a:cs typeface="Courier New" panose="02070309020205020404" pitchFamily="49" charset="0"/>
              </a:rPr>
              <a:t>	x &lt;- </a:t>
            </a:r>
            <a:r>
              <a:rPr lang="fr-CH" sz="1200" dirty="0" err="1">
                <a:latin typeface="Courier New" panose="02070309020205020404" pitchFamily="49" charset="0"/>
                <a:cs typeface="Courier New" panose="02070309020205020404" pitchFamily="49" charset="0"/>
              </a:rPr>
              <a:t>scale</a:t>
            </a:r>
            <a:r>
              <a:rPr lang="fr-CH" sz="1200" dirty="0">
                <a:latin typeface="Courier New" panose="02070309020205020404" pitchFamily="49" charset="0"/>
                <a:cs typeface="Courier New" panose="02070309020205020404" pitchFamily="49" charset="0"/>
              </a:rPr>
              <a:t>(-150:150)</a:t>
            </a:r>
          </a:p>
          <a:p>
            <a:pPr marL="0" indent="0">
              <a:buNone/>
            </a:pPr>
            <a:r>
              <a:rPr lang="fr-CH" sz="1200" dirty="0">
                <a:latin typeface="Courier New" panose="02070309020205020404" pitchFamily="49" charset="0"/>
                <a:cs typeface="Courier New" panose="02070309020205020404" pitchFamily="49" charset="0"/>
              </a:rPr>
              <a:t>	g1 &lt;- </a:t>
            </a:r>
            <a:r>
              <a:rPr lang="fr-CH" sz="1200" dirty="0" err="1">
                <a:latin typeface="Courier New" panose="02070309020205020404" pitchFamily="49" charset="0"/>
                <a:cs typeface="Courier New" panose="02070309020205020404" pitchFamily="49" charset="0"/>
              </a:rPr>
              <a:t>sample</a:t>
            </a:r>
            <a:r>
              <a:rPr lang="fr-CH" sz="1200" dirty="0">
                <a:latin typeface="Courier New" panose="02070309020205020404" pitchFamily="49" charset="0"/>
                <a:cs typeface="Courier New" panose="02070309020205020404" pitchFamily="49" charset="0"/>
              </a:rPr>
              <a:t>(rep(0:1,times=c(150,151)))</a:t>
            </a:r>
          </a:p>
          <a:p>
            <a:pPr marL="0" indent="0">
              <a:buNone/>
            </a:pPr>
            <a:r>
              <a:rPr lang="fr-CH" sz="1200" dirty="0">
                <a:latin typeface="Courier New" panose="02070309020205020404" pitchFamily="49" charset="0"/>
                <a:cs typeface="Courier New" panose="02070309020205020404" pitchFamily="49" charset="0"/>
              </a:rPr>
              <a:t>	g2 &lt;- </a:t>
            </a:r>
            <a:r>
              <a:rPr lang="fr-CH" sz="1200" dirty="0" err="1">
                <a:latin typeface="Courier New" panose="02070309020205020404" pitchFamily="49" charset="0"/>
                <a:cs typeface="Courier New" panose="02070309020205020404" pitchFamily="49" charset="0"/>
              </a:rPr>
              <a:t>ifelse</a:t>
            </a:r>
            <a:r>
              <a:rPr lang="fr-CH" sz="1200" dirty="0">
                <a:latin typeface="Courier New" panose="02070309020205020404" pitchFamily="49" charset="0"/>
                <a:cs typeface="Courier New" panose="02070309020205020404" pitchFamily="49" charset="0"/>
              </a:rPr>
              <a:t>(g1==0,"A","B")</a:t>
            </a:r>
          </a:p>
          <a:p>
            <a:pPr marL="0" indent="0">
              <a:buNone/>
            </a:pPr>
            <a:r>
              <a:rPr lang="fr-CH" sz="1200" dirty="0">
                <a:latin typeface="Courier New" panose="02070309020205020404" pitchFamily="49" charset="0"/>
                <a:cs typeface="Courier New" panose="02070309020205020404" pitchFamily="49" charset="0"/>
              </a:rPr>
              <a:t>	y &lt;- 2*</a:t>
            </a:r>
            <a:r>
              <a:rPr lang="fr-CH" sz="1200" dirty="0" err="1">
                <a:latin typeface="Courier New" panose="02070309020205020404" pitchFamily="49" charset="0"/>
                <a:cs typeface="Courier New" panose="02070309020205020404" pitchFamily="49" charset="0"/>
              </a:rPr>
              <a:t>x+rnorm</a:t>
            </a:r>
            <a:r>
              <a:rPr lang="fr-CH" sz="1200" dirty="0">
                <a:latin typeface="Courier New" panose="02070309020205020404" pitchFamily="49" charset="0"/>
                <a:cs typeface="Courier New" panose="02070309020205020404" pitchFamily="49" charset="0"/>
              </a:rPr>
              <a:t>(301)</a:t>
            </a:r>
          </a:p>
          <a:p>
            <a:pPr marL="0" indent="0">
              <a:buNone/>
            </a:pPr>
            <a:r>
              <a:rPr lang="fr-CH" sz="1200" dirty="0">
                <a:latin typeface="Courier New" panose="02070309020205020404" pitchFamily="49" charset="0"/>
                <a:cs typeface="Courier New" panose="02070309020205020404" pitchFamily="49" charset="0"/>
              </a:rPr>
              <a:t>	y2 &lt;- 2*</a:t>
            </a:r>
            <a:r>
              <a:rPr lang="fr-CH" sz="1200" dirty="0" err="1">
                <a:latin typeface="Courier New" panose="02070309020205020404" pitchFamily="49" charset="0"/>
                <a:cs typeface="Courier New" panose="02070309020205020404" pitchFamily="49" charset="0"/>
              </a:rPr>
              <a:t>x+rnorm</a:t>
            </a:r>
            <a:r>
              <a:rPr lang="fr-CH" sz="1200" dirty="0">
                <a:latin typeface="Courier New" panose="02070309020205020404" pitchFamily="49" charset="0"/>
                <a:cs typeface="Courier New" panose="02070309020205020404" pitchFamily="49" charset="0"/>
              </a:rPr>
              <a:t>(301,0,seq(0,3,length.out=301))</a:t>
            </a:r>
          </a:p>
          <a:p>
            <a:pPr marL="0" indent="0">
              <a:buNone/>
            </a:pPr>
            <a:r>
              <a:rPr lang="fr-CH" sz="1200" dirty="0">
                <a:latin typeface="Courier New" panose="02070309020205020404" pitchFamily="49" charset="0"/>
                <a:cs typeface="Courier New" panose="02070309020205020404" pitchFamily="49" charset="0"/>
              </a:rPr>
              <a:t>	y3 &lt;- 2*g1+ifelse(g1==0,rnorm(150,0,0.8),</a:t>
            </a:r>
            <a:r>
              <a:rPr lang="fr-CH" sz="1200" dirty="0" err="1">
                <a:latin typeface="Courier New" panose="02070309020205020404" pitchFamily="49" charset="0"/>
                <a:cs typeface="Courier New" panose="02070309020205020404" pitchFamily="49" charset="0"/>
              </a:rPr>
              <a:t>rnorm</a:t>
            </a:r>
            <a:r>
              <a:rPr lang="fr-CH" sz="1200" dirty="0">
                <a:latin typeface="Courier New" panose="02070309020205020404" pitchFamily="49" charset="0"/>
                <a:cs typeface="Courier New" panose="02070309020205020404" pitchFamily="49" charset="0"/>
              </a:rPr>
              <a:t>(151,0,3))</a:t>
            </a:r>
          </a:p>
          <a:p>
            <a:pPr marL="0" indent="0">
              <a:buNone/>
            </a:pPr>
            <a:endParaRPr lang="fr-CH" sz="1200" dirty="0">
              <a:latin typeface="Courier New" panose="02070309020205020404" pitchFamily="49" charset="0"/>
              <a:cs typeface="Courier New" panose="02070309020205020404" pitchFamily="49" charset="0"/>
            </a:endParaRPr>
          </a:p>
          <a:p>
            <a:pPr marL="0" indent="0">
              <a:buNone/>
            </a:pPr>
            <a:r>
              <a:rPr lang="fr-CH" sz="1200" dirty="0">
                <a:latin typeface="Courier New" panose="02070309020205020404" pitchFamily="49" charset="0"/>
                <a:cs typeface="Courier New" panose="02070309020205020404" pitchFamily="49" charset="0"/>
              </a:rPr>
              <a:t>	data &lt;- </a:t>
            </a:r>
            <a:r>
              <a:rPr lang="fr-CH" sz="1200" dirty="0" err="1">
                <a:latin typeface="Courier New" panose="02070309020205020404" pitchFamily="49" charset="0"/>
                <a:cs typeface="Courier New" panose="02070309020205020404" pitchFamily="49" charset="0"/>
              </a:rPr>
              <a:t>data.frame</a:t>
            </a:r>
            <a:r>
              <a:rPr lang="fr-CH" sz="1200" dirty="0">
                <a:latin typeface="Courier New" panose="02070309020205020404" pitchFamily="49" charset="0"/>
                <a:cs typeface="Courier New" panose="02070309020205020404" pitchFamily="49" charset="0"/>
              </a:rPr>
              <a:t>(y,y2,y3,x,g1,g2)</a:t>
            </a:r>
          </a:p>
          <a:p>
            <a:pPr marL="0" indent="0">
              <a:buNone/>
            </a:pPr>
            <a:endParaRPr lang="fr-CH" sz="1800" dirty="0">
              <a:latin typeface="Calibri Light" panose="020F0302020204030204" pitchFamily="34" charset="0"/>
              <a:cs typeface="Calibri Light" panose="020F0302020204030204" pitchFamily="34" charset="0"/>
            </a:endParaRPr>
          </a:p>
          <a:p>
            <a:r>
              <a:rPr lang="fr-CH" sz="1800" dirty="0">
                <a:latin typeface="Calibri Light" panose="020F0302020204030204" pitchFamily="34" charset="0"/>
                <a:cs typeface="Calibri Light" panose="020F0302020204030204" pitchFamily="34" charset="0"/>
              </a:rPr>
              <a:t>For the </a:t>
            </a:r>
            <a:r>
              <a:rPr lang="fr-CH" sz="1800" dirty="0" err="1">
                <a:latin typeface="Calibri Light" panose="020F0302020204030204" pitchFamily="34" charset="0"/>
                <a:cs typeface="Calibri Light" panose="020F0302020204030204" pitchFamily="34" charset="0"/>
              </a:rPr>
              <a:t>two</a:t>
            </a:r>
            <a:r>
              <a:rPr lang="fr-CH" sz="1800" dirty="0">
                <a:latin typeface="Calibri Light" panose="020F0302020204030204" pitchFamily="34" charset="0"/>
                <a:cs typeface="Calibri Light" panose="020F0302020204030204" pitchFamily="34" charset="0"/>
              </a:rPr>
              <a:t>-group </a:t>
            </a:r>
            <a:r>
              <a:rPr lang="fr-CH" sz="1800" dirty="0" err="1">
                <a:latin typeface="Calibri Light" panose="020F0302020204030204" pitchFamily="34" charset="0"/>
                <a:cs typeface="Calibri Light" panose="020F0302020204030204" pitchFamily="34" charset="0"/>
              </a:rPr>
              <a:t>example</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there</a:t>
            </a:r>
            <a:r>
              <a:rPr lang="fr-CH" sz="1800" dirty="0">
                <a:latin typeface="Calibri Light" panose="020F0302020204030204" pitchFamily="34" charset="0"/>
                <a:cs typeface="Calibri Light" panose="020F0302020204030204" pitchFamily="34" charset="0"/>
              </a:rPr>
              <a:t> are </a:t>
            </a:r>
            <a:r>
              <a:rPr lang="fr-CH" sz="1800" dirty="0" err="1">
                <a:latin typeface="Calibri Light" panose="020F0302020204030204" pitchFamily="34" charset="0"/>
                <a:cs typeface="Calibri Light" panose="020F0302020204030204" pitchFamily="34" charset="0"/>
              </a:rPr>
              <a:t>two</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equivalent</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ways</a:t>
            </a:r>
            <a:r>
              <a:rPr lang="fr-CH" sz="1800" dirty="0">
                <a:latin typeface="Calibri Light" panose="020F0302020204030204" pitchFamily="34" charset="0"/>
                <a:cs typeface="Calibri Light" panose="020F0302020204030204" pitchFamily="34" charset="0"/>
              </a:rPr>
              <a:t> of </a:t>
            </a:r>
            <a:r>
              <a:rPr lang="fr-CH" sz="1800" dirty="0" err="1">
                <a:latin typeface="Calibri Light" panose="020F0302020204030204" pitchFamily="34" charset="0"/>
                <a:cs typeface="Calibri Light" panose="020F0302020204030204" pitchFamily="34" charset="0"/>
              </a:rPr>
              <a:t>testing</a:t>
            </a:r>
            <a:r>
              <a:rPr lang="fr-CH" sz="1800" dirty="0">
                <a:latin typeface="Calibri Light" panose="020F0302020204030204" pitchFamily="34" charset="0"/>
                <a:cs typeface="Calibri Light" panose="020F0302020204030204" pitchFamily="34" charset="0"/>
              </a:rPr>
              <a:t> the group </a:t>
            </a:r>
            <a:r>
              <a:rPr lang="fr-CH" sz="1800" dirty="0" err="1">
                <a:latin typeface="Calibri Light" panose="020F0302020204030204" pitchFamily="34" charset="0"/>
                <a:cs typeface="Calibri Light" panose="020F0302020204030204" pitchFamily="34" charset="0"/>
              </a:rPr>
              <a:t>difference</a:t>
            </a:r>
            <a:r>
              <a:rPr lang="fr-CH" sz="1800" dirty="0">
                <a:latin typeface="Calibri Light" panose="020F0302020204030204" pitchFamily="34" charset="0"/>
                <a:cs typeface="Calibri Light" panose="020F0302020204030204" pitchFamily="34" charset="0"/>
              </a:rPr>
              <a:t>:</a:t>
            </a:r>
          </a:p>
          <a:p>
            <a:endParaRPr lang="fr-CH" sz="1800" dirty="0">
              <a:latin typeface="Calibri Light" panose="020F0302020204030204" pitchFamily="34" charset="0"/>
              <a:cs typeface="Calibri Light" panose="020F0302020204030204" pitchFamily="34"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t.test</a:t>
            </a:r>
            <a:r>
              <a:rPr lang="fr-CH" sz="1200" dirty="0">
                <a:latin typeface="Courier New" panose="02070309020205020404" pitchFamily="49" charset="0"/>
                <a:cs typeface="Courier New" panose="02070309020205020404" pitchFamily="49" charset="0"/>
              </a:rPr>
              <a:t>(y3~g2, data=data, </a:t>
            </a:r>
            <a:r>
              <a:rPr lang="fr-CH" sz="1200" b="1" dirty="0" err="1">
                <a:solidFill>
                  <a:srgbClr val="C00000"/>
                </a:solidFill>
                <a:latin typeface="Courier New" panose="02070309020205020404" pitchFamily="49" charset="0"/>
                <a:cs typeface="Courier New" panose="02070309020205020404" pitchFamily="49" charset="0"/>
              </a:rPr>
              <a:t>var.equal</a:t>
            </a:r>
            <a:r>
              <a:rPr lang="fr-CH" sz="1200" b="1" dirty="0">
                <a:solidFill>
                  <a:srgbClr val="C00000"/>
                </a:solidFill>
                <a:latin typeface="Courier New" panose="02070309020205020404" pitchFamily="49" charset="0"/>
                <a:cs typeface="Courier New" panose="02070309020205020404" pitchFamily="49" charset="0"/>
              </a:rPr>
              <a:t>=TRUE</a:t>
            </a:r>
            <a:r>
              <a:rPr lang="fr-CH" sz="1200" dirty="0">
                <a:latin typeface="Courier New" panose="02070309020205020404" pitchFamily="49" charset="0"/>
                <a:cs typeface="Courier New" panose="02070309020205020404" pitchFamily="49" charset="0"/>
              </a:rPr>
              <a:t>)</a:t>
            </a:r>
          </a:p>
          <a:p>
            <a:pPr marL="0" indent="0">
              <a:buNone/>
            </a:pPr>
            <a:r>
              <a:rPr lang="fr-CH" sz="1200" dirty="0">
                <a:latin typeface="Courier New" panose="02070309020205020404" pitchFamily="49" charset="0"/>
                <a:cs typeface="Courier New" panose="02070309020205020404" pitchFamily="49" charset="0"/>
              </a:rPr>
              <a:t>	model &lt;- lm(y3~g2, data=data)</a:t>
            </a: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summary</a:t>
            </a:r>
            <a:r>
              <a:rPr lang="fr-CH" sz="1200" dirty="0">
                <a:latin typeface="Courier New" panose="02070309020205020404" pitchFamily="49" charset="0"/>
                <a:cs typeface="Courier New" panose="02070309020205020404" pitchFamily="49" charset="0"/>
              </a:rPr>
              <a:t>(model)</a:t>
            </a:r>
          </a:p>
          <a:p>
            <a:endParaRPr lang="fr-CH" sz="1800" dirty="0">
              <a:latin typeface="Times New Roman" panose="02020603050405020304" pitchFamily="18" charset="0"/>
              <a:cs typeface="Times New Roman" panose="02020603050405020304" pitchFamily="18" charset="0"/>
            </a:endParaRPr>
          </a:p>
          <a:p>
            <a:endParaRPr lang="fr-CH"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fr-CH" sz="1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The two-group case</a:t>
            </a:r>
            <a:endParaRPr lang="en-GB" sz="320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F489A307-4714-4C08-B4A9-3F0BAE64A02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739AB9E-E59C-4BD6-9E96-876CE65687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1992458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199"/>
            <a:ext cx="9505056" cy="5141165"/>
          </a:xfrm>
        </p:spPr>
        <p:txBody>
          <a:bodyPr>
            <a:normAutofit/>
          </a:bodyPr>
          <a:lstStyle/>
          <a:p>
            <a:r>
              <a:rPr lang="fr-CH" sz="1600" dirty="0">
                <a:latin typeface="Times New Roman" panose="02020603050405020304" pitchFamily="18" charset="0"/>
                <a:cs typeface="Times New Roman" panose="02020603050405020304" pitchFamily="18" charset="0"/>
              </a:rPr>
              <a:t>Output </a:t>
            </a:r>
            <a:r>
              <a:rPr lang="fr-CH" sz="1600" dirty="0" err="1">
                <a:latin typeface="Times New Roman" panose="02020603050405020304" pitchFamily="18" charset="0"/>
                <a:cs typeface="Times New Roman" panose="02020603050405020304" pitchFamily="18" charset="0"/>
              </a:rPr>
              <a:t>is</a:t>
            </a:r>
            <a:r>
              <a:rPr lang="fr-CH" sz="1600" dirty="0">
                <a:latin typeface="Times New Roman" panose="02020603050405020304" pitchFamily="18" charset="0"/>
                <a:cs typeface="Times New Roman" panose="02020603050405020304" pitchFamily="18" charset="0"/>
              </a:rPr>
              <a:t> </a:t>
            </a:r>
            <a:r>
              <a:rPr lang="fr-CH" sz="1600" dirty="0" err="1">
                <a:latin typeface="Times New Roman" panose="02020603050405020304" pitchFamily="18" charset="0"/>
                <a:cs typeface="Times New Roman" panose="02020603050405020304" pitchFamily="18" charset="0"/>
              </a:rPr>
              <a:t>identical</a:t>
            </a:r>
            <a:r>
              <a:rPr lang="fr-CH" sz="1600" dirty="0">
                <a:latin typeface="Times New Roman" panose="02020603050405020304" pitchFamily="18" charset="0"/>
                <a:cs typeface="Times New Roman" panose="02020603050405020304" pitchFamily="18" charset="0"/>
              </a:rPr>
              <a:t>:</a:t>
            </a:r>
            <a:endParaRPr lang="fr-CH" sz="16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a:p>
            <a:pPr marL="0" indent="0">
              <a:buNone/>
            </a:pPr>
            <a:endParaRPr lang="fr-CH" sz="18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Although</a:t>
            </a:r>
            <a:r>
              <a:rPr lang="fr-CH" sz="1600" dirty="0">
                <a:latin typeface="Calibri Light" panose="020F0302020204030204" pitchFamily="34" charset="0"/>
                <a:cs typeface="Calibri Light" panose="020F0302020204030204" pitchFamily="34" charset="0"/>
              </a:rPr>
              <a:t> the </a:t>
            </a:r>
            <a:r>
              <a:rPr lang="fr-CH" sz="1600" dirty="0" err="1">
                <a:latin typeface="Courier New" panose="02070309020205020404" pitchFamily="49" charset="0"/>
                <a:cs typeface="Courier New" panose="02070309020205020404" pitchFamily="49" charset="0"/>
              </a:rPr>
              <a:t>t.test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more intuitive, the explicit </a:t>
            </a:r>
            <a:r>
              <a:rPr lang="fr-CH" sz="1600" dirty="0">
                <a:latin typeface="Courier New" panose="02070309020205020404" pitchFamily="49" charset="0"/>
                <a:cs typeface="Courier New" panose="02070309020205020404" pitchFamily="49" charset="0"/>
              </a:rPr>
              <a:t>lm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approach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often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more </a:t>
            </a:r>
            <a:r>
              <a:rPr lang="fr-CH" sz="1600" dirty="0" err="1">
                <a:latin typeface="Calibri Light" panose="020F0302020204030204" pitchFamily="34" charset="0"/>
                <a:cs typeface="Calibri Light" panose="020F0302020204030204" pitchFamily="34" charset="0"/>
              </a:rPr>
              <a:t>useful</a:t>
            </a:r>
            <a:r>
              <a:rPr lang="fr-CH" sz="1600" dirty="0">
                <a:latin typeface="Calibri Light" panose="020F0302020204030204" pitchFamily="34" charset="0"/>
                <a:cs typeface="Calibri Light" panose="020F0302020204030204" pitchFamily="34" charset="0"/>
              </a:rPr>
              <a:t> for checking and </a:t>
            </a:r>
            <a:r>
              <a:rPr lang="fr-CH" sz="1600" dirty="0" err="1">
                <a:latin typeface="Calibri Light" panose="020F0302020204030204" pitchFamily="34" charset="0"/>
                <a:cs typeface="Calibri Light" panose="020F0302020204030204" pitchFamily="34" charset="0"/>
              </a:rPr>
              <a:t>testing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assumptions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example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earlier</a:t>
            </a:r>
            <a:r>
              <a:rPr lang="fr-CH" sz="1600" dirty="0">
                <a:latin typeface="Calibri Light" panose="020F0302020204030204" pitchFamily="34" charset="0"/>
                <a:cs typeface="Calibri Light" panose="020F0302020204030204" pitchFamily="34" charset="0"/>
              </a:rPr>
              <a:t> plot </a:t>
            </a:r>
            <a:r>
              <a:rPr lang="fr-CH" sz="1600" dirty="0" err="1">
                <a:latin typeface="Calibri Light" panose="020F0302020204030204" pitchFamily="34" charset="0"/>
                <a:cs typeface="Calibri Light" panose="020F0302020204030204" pitchFamily="34" charset="0"/>
              </a:rPr>
              <a:t>showing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heteroscedasticity</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generated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a:t>
            </a:r>
            <a:r>
              <a:rPr lang="fr-CH" sz="1600" dirty="0" err="1">
                <a:latin typeface="Courier New" panose="02070309020205020404" pitchFamily="49" charset="0"/>
                <a:cs typeface="Courier New" panose="02070309020205020404" pitchFamily="49" charset="0"/>
              </a:rPr>
              <a:t>visreg</a:t>
            </a:r>
            <a:r>
              <a:rPr lang="fr-CH" sz="1600" dirty="0">
                <a:latin typeface="Calibri Light" panose="020F0302020204030204" pitchFamily="34" charset="0"/>
                <a:cs typeface="Calibri Light" panose="020F0302020204030204" pitchFamily="34" charset="0"/>
              </a:rPr>
              <a:t> package:</a:t>
            </a:r>
          </a:p>
          <a:p>
            <a:endParaRPr lang="fr-CH" sz="18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library</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visreg</a:t>
            </a:r>
            <a:r>
              <a:rPr lang="fr-CH" sz="1200" dirty="0">
                <a:latin typeface="Courier New" panose="02070309020205020404" pitchFamily="49" charset="0"/>
                <a:cs typeface="Courier New" panose="02070309020205020404" pitchFamily="49" charset="0"/>
              </a:rPr>
              <a:t>)</a:t>
            </a: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visreg</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model,xvar</a:t>
            </a:r>
            <a:r>
              <a:rPr lang="fr-CH" sz="1200" dirty="0">
                <a:latin typeface="Courier New" panose="02070309020205020404" pitchFamily="49" charset="0"/>
                <a:cs typeface="Courier New" panose="02070309020205020404" pitchFamily="49" charset="0"/>
              </a:rPr>
              <a:t>="g2")</a:t>
            </a:r>
            <a:endParaRPr lang="en-US" sz="12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fr-CH" sz="1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The two-group case</a:t>
            </a:r>
            <a:endParaRPr lang="en-GB" sz="3200">
              <a:solidFill>
                <a:schemeClr val="tx2">
                  <a:lumMod val="75000"/>
                </a:schemeClr>
              </a:solidFill>
              <a:latin typeface="Tw Cen MT" panose="020B0602020104020603" pitchFamily="34" charset="0"/>
            </a:endParaRPr>
          </a:p>
        </p:txBody>
      </p:sp>
      <p:sp>
        <p:nvSpPr>
          <p:cNvPr id="2" name="TextBox 1">
            <a:extLst>
              <a:ext uri="{FF2B5EF4-FFF2-40B4-BE49-F238E27FC236}">
                <a16:creationId xmlns:a16="http://schemas.microsoft.com/office/drawing/2014/main" id="{132282ED-3342-4408-8F3D-B2EDF01676E8}"/>
              </a:ext>
            </a:extLst>
          </p:cNvPr>
          <p:cNvSpPr txBox="1"/>
          <p:nvPr/>
        </p:nvSpPr>
        <p:spPr>
          <a:xfrm>
            <a:off x="767408" y="2132856"/>
            <a:ext cx="4752527" cy="2308324"/>
          </a:xfrm>
          <a:prstGeom prst="rect">
            <a:avLst/>
          </a:prstGeom>
          <a:noFill/>
          <a:ln>
            <a:solidFill>
              <a:schemeClr val="tx1">
                <a:lumMod val="50000"/>
                <a:lumOff val="50000"/>
              </a:schemeClr>
            </a:solidFill>
            <a:prstDash val="sysDot"/>
          </a:ln>
        </p:spPr>
        <p:txBody>
          <a:bodyPr wrap="square" rtlCol="0">
            <a:spAutoFit/>
          </a:bodyPr>
          <a:lstStyle/>
          <a:p>
            <a:r>
              <a:rPr lang="en-US" sz="1200">
                <a:latin typeface="Courier New" panose="02070309020205020404" pitchFamily="49" charset="0"/>
                <a:cs typeface="Courier New" panose="02070309020205020404" pitchFamily="49" charset="0"/>
              </a:rPr>
              <a:t> Two Sample t-test</a:t>
            </a:r>
          </a:p>
          <a:p>
            <a:endParaRPr lang="en-US" sz="1200">
              <a:latin typeface="Courier New" panose="02070309020205020404" pitchFamily="49" charset="0"/>
              <a:cs typeface="Courier New" panose="02070309020205020404" pitchFamily="49" charset="0"/>
            </a:endParaRPr>
          </a:p>
          <a:p>
            <a:r>
              <a:rPr lang="en-US" sz="1200">
                <a:latin typeface="Courier New" panose="02070309020205020404" pitchFamily="49" charset="0"/>
                <a:cs typeface="Courier New" panose="02070309020205020404" pitchFamily="49" charset="0"/>
              </a:rPr>
              <a:t>data:  y3 by g2</a:t>
            </a:r>
          </a:p>
          <a:p>
            <a:r>
              <a:rPr lang="en-US" sz="1200" b="1">
                <a:solidFill>
                  <a:srgbClr val="0070C0"/>
                </a:solidFill>
                <a:latin typeface="Courier New" panose="02070309020205020404" pitchFamily="49" charset="0"/>
                <a:cs typeface="Courier New" panose="02070309020205020404" pitchFamily="49" charset="0"/>
              </a:rPr>
              <a:t>t = 9.343, df = 299, p-value &lt; 2.2e-16</a:t>
            </a:r>
          </a:p>
          <a:p>
            <a:r>
              <a:rPr lang="en-US" sz="1200">
                <a:latin typeface="Courier New" panose="02070309020205020404" pitchFamily="49" charset="0"/>
                <a:cs typeface="Courier New" panose="02070309020205020404" pitchFamily="49" charset="0"/>
              </a:rPr>
              <a:t>alternative hypothesis: true difference in means is not equal to 0</a:t>
            </a:r>
          </a:p>
          <a:p>
            <a:endParaRPr lang="en-US" sz="1200">
              <a:latin typeface="Courier New" panose="02070309020205020404" pitchFamily="49" charset="0"/>
              <a:cs typeface="Courier New" panose="02070309020205020404" pitchFamily="49" charset="0"/>
            </a:endParaRPr>
          </a:p>
          <a:p>
            <a:r>
              <a:rPr lang="en-US" sz="1200">
                <a:latin typeface="Courier New" panose="02070309020205020404" pitchFamily="49" charset="0"/>
                <a:cs typeface="Courier New" panose="02070309020205020404" pitchFamily="49" charset="0"/>
              </a:rPr>
              <a:t>95 percent confidence interval:</a:t>
            </a:r>
          </a:p>
          <a:p>
            <a:r>
              <a:rPr lang="en-US" sz="1200">
                <a:latin typeface="Courier New" panose="02070309020205020404" pitchFamily="49" charset="0"/>
                <a:cs typeface="Courier New" panose="02070309020205020404" pitchFamily="49" charset="0"/>
              </a:rPr>
              <a:t> -2.400674 -1.565316</a:t>
            </a:r>
          </a:p>
          <a:p>
            <a:r>
              <a:rPr lang="en-US" sz="1200">
                <a:latin typeface="Courier New" panose="02070309020205020404" pitchFamily="49" charset="0"/>
                <a:cs typeface="Courier New" panose="02070309020205020404" pitchFamily="49" charset="0"/>
              </a:rPr>
              <a:t>sample estimates:</a:t>
            </a:r>
          </a:p>
          <a:p>
            <a:r>
              <a:rPr lang="en-US" sz="1200">
                <a:latin typeface="Courier New" panose="02070309020205020404" pitchFamily="49" charset="0"/>
                <a:cs typeface="Courier New" panose="02070309020205020404" pitchFamily="49" charset="0"/>
              </a:rPr>
              <a:t>mean in group A mean in group B </a:t>
            </a:r>
          </a:p>
          <a:p>
            <a:r>
              <a:rPr lang="en-US" sz="1200">
                <a:latin typeface="Courier New" panose="02070309020205020404" pitchFamily="49" charset="0"/>
                <a:cs typeface="Courier New" panose="02070309020205020404" pitchFamily="49" charset="0"/>
              </a:rPr>
              <a:t>   -0.007615055     1.975379881 </a:t>
            </a:r>
            <a:endParaRPr lang="en-CH" sz="120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B1DE6749-48CC-4878-96B4-463E8B73063C}"/>
              </a:ext>
            </a:extLst>
          </p:cNvPr>
          <p:cNvSpPr txBox="1"/>
          <p:nvPr/>
        </p:nvSpPr>
        <p:spPr>
          <a:xfrm>
            <a:off x="5951983" y="2132856"/>
            <a:ext cx="5472609" cy="2308324"/>
          </a:xfrm>
          <a:prstGeom prst="rect">
            <a:avLst/>
          </a:prstGeom>
          <a:noFill/>
          <a:ln>
            <a:solidFill>
              <a:schemeClr val="tx1">
                <a:lumMod val="50000"/>
                <a:lumOff val="50000"/>
              </a:schemeClr>
            </a:solidFill>
            <a:prstDash val="sysDot"/>
          </a:ln>
        </p:spPr>
        <p:txBody>
          <a:bodyPr wrap="square" rtlCol="0">
            <a:spAutoFit/>
          </a:bodyPr>
          <a:lstStyle/>
          <a:p>
            <a:r>
              <a:rPr lang="en-US" sz="1200">
                <a:latin typeface="Courier New" panose="02070309020205020404" pitchFamily="49" charset="0"/>
                <a:cs typeface="Courier New" panose="02070309020205020404" pitchFamily="49" charset="0"/>
              </a:rPr>
              <a:t>Coefficients:</a:t>
            </a:r>
          </a:p>
          <a:p>
            <a:r>
              <a:rPr lang="en-US" sz="1200">
                <a:latin typeface="Courier New" panose="02070309020205020404" pitchFamily="49" charset="0"/>
                <a:cs typeface="Courier New" panose="02070309020205020404" pitchFamily="49" charset="0"/>
              </a:rPr>
              <a:t>             Estimate Std. Error t value Pr(&gt;|t|)    </a:t>
            </a:r>
          </a:p>
          <a:p>
            <a:r>
              <a:rPr lang="en-US" sz="1200">
                <a:latin typeface="Courier New" panose="02070309020205020404" pitchFamily="49" charset="0"/>
                <a:cs typeface="Courier New" panose="02070309020205020404" pitchFamily="49" charset="0"/>
              </a:rPr>
              <a:t>(Intercept) -0.007615   0.150328  -0.051     0.96    </a:t>
            </a:r>
          </a:p>
          <a:p>
            <a:r>
              <a:rPr lang="en-US" sz="1200">
                <a:latin typeface="Courier New" panose="02070309020205020404" pitchFamily="49" charset="0"/>
                <a:cs typeface="Courier New" panose="02070309020205020404" pitchFamily="49" charset="0"/>
              </a:rPr>
              <a:t>g2B          1.982995   0.212243   </a:t>
            </a:r>
            <a:r>
              <a:rPr lang="en-US" sz="1200" b="1">
                <a:solidFill>
                  <a:srgbClr val="0070C0"/>
                </a:solidFill>
                <a:latin typeface="Courier New" panose="02070309020205020404" pitchFamily="49" charset="0"/>
                <a:cs typeface="Courier New" panose="02070309020205020404" pitchFamily="49" charset="0"/>
              </a:rPr>
              <a:t>9.343   &lt;2e-16 ***</a:t>
            </a:r>
          </a:p>
          <a:p>
            <a:r>
              <a:rPr lang="en-US" sz="1200">
                <a:latin typeface="Courier New" panose="02070309020205020404" pitchFamily="49" charset="0"/>
                <a:cs typeface="Courier New" panose="02070309020205020404" pitchFamily="49" charset="0"/>
              </a:rPr>
              <a:t>---</a:t>
            </a:r>
          </a:p>
          <a:p>
            <a:r>
              <a:rPr lang="en-US" sz="1200">
                <a:latin typeface="Courier New" panose="02070309020205020404" pitchFamily="49" charset="0"/>
                <a:cs typeface="Courier New" panose="02070309020205020404" pitchFamily="49" charset="0"/>
              </a:rPr>
              <a:t>Signif. codes:  0 ‘***’ 0.001 ‘**’ 0.01 ‘*’ 0.05 ‘.’ 0.1 ‘ ’ 1</a:t>
            </a:r>
          </a:p>
          <a:p>
            <a:endParaRPr lang="en-US" sz="1200">
              <a:latin typeface="Courier New" panose="02070309020205020404" pitchFamily="49" charset="0"/>
              <a:cs typeface="Courier New" panose="02070309020205020404" pitchFamily="49" charset="0"/>
            </a:endParaRPr>
          </a:p>
          <a:p>
            <a:r>
              <a:rPr lang="en-US" sz="1200">
                <a:latin typeface="Courier New" panose="02070309020205020404" pitchFamily="49" charset="0"/>
                <a:cs typeface="Courier New" panose="02070309020205020404" pitchFamily="49" charset="0"/>
              </a:rPr>
              <a:t>Residual standard error: 1.841 on </a:t>
            </a:r>
            <a:r>
              <a:rPr lang="en-US" sz="1200" b="1">
                <a:solidFill>
                  <a:srgbClr val="0070C0"/>
                </a:solidFill>
                <a:latin typeface="Courier New" panose="02070309020205020404" pitchFamily="49" charset="0"/>
                <a:cs typeface="Courier New" panose="02070309020205020404" pitchFamily="49" charset="0"/>
              </a:rPr>
              <a:t>299 degrees of freedom</a:t>
            </a:r>
          </a:p>
          <a:p>
            <a:r>
              <a:rPr lang="en-US" sz="1200">
                <a:latin typeface="Courier New" panose="02070309020205020404" pitchFamily="49" charset="0"/>
                <a:cs typeface="Courier New" panose="02070309020205020404" pitchFamily="49" charset="0"/>
              </a:rPr>
              <a:t>Multiple R-squared:  0.226,     Adjusted R-squared:  0.2234 </a:t>
            </a:r>
          </a:p>
          <a:p>
            <a:r>
              <a:rPr lang="en-US" sz="1200">
                <a:latin typeface="Courier New" panose="02070309020205020404" pitchFamily="49" charset="0"/>
                <a:cs typeface="Courier New" panose="02070309020205020404" pitchFamily="49" charset="0"/>
              </a:rPr>
              <a:t>F-statistic: 87.29 on 1 and 299 DF,  p-value: &lt; 2.2e-16</a:t>
            </a:r>
            <a:endParaRPr lang="en-CH" sz="1200">
              <a:latin typeface="Courier New" panose="02070309020205020404" pitchFamily="49" charset="0"/>
              <a:cs typeface="Courier New" panose="02070309020205020404" pitchFamily="49" charset="0"/>
            </a:endParaRPr>
          </a:p>
        </p:txBody>
      </p:sp>
      <p:cxnSp>
        <p:nvCxnSpPr>
          <p:cNvPr id="9" name="Straight Connector 8">
            <a:extLst>
              <a:ext uri="{FF2B5EF4-FFF2-40B4-BE49-F238E27FC236}">
                <a16:creationId xmlns:a16="http://schemas.microsoft.com/office/drawing/2014/main" id="{CE230C44-A74F-4790-8CF3-0E0A38E10ECA}"/>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12FD3A-E372-4E3D-9A77-476DAD78C7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2311422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fr-CH" sz="1600" dirty="0">
                <a:latin typeface="Calibri Light" panose="020F0302020204030204" pitchFamily="34" charset="0"/>
                <a:cs typeface="Calibri Light" panose="020F0302020204030204" pitchFamily="34" charset="0"/>
              </a:rPr>
              <a:t>The plot </a:t>
            </a:r>
            <a:r>
              <a:rPr lang="fr-CH" sz="1600" dirty="0" err="1">
                <a:latin typeface="Calibri Light" panose="020F0302020204030204" pitchFamily="34" charset="0"/>
                <a:cs typeface="Calibri Light" panose="020F0302020204030204" pitchFamily="34" charset="0"/>
              </a:rPr>
              <a:t>already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suggested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unequal</a:t>
            </a:r>
            <a:r>
              <a:rPr lang="fr-CH" sz="1600" dirty="0">
                <a:latin typeface="Calibri Light" panose="020F0302020204030204" pitchFamily="34" charset="0"/>
                <a:cs typeface="Calibri Light" panose="020F0302020204030204" pitchFamily="34" charset="0"/>
              </a:rPr>
              <a:t> variances. For the </a:t>
            </a:r>
            <a:r>
              <a:rPr lang="fr-CH" sz="1600" i="1" dirty="0">
                <a:latin typeface="Calibri Light" panose="020F0302020204030204" pitchFamily="34" charset="0"/>
                <a:cs typeface="Calibri Light" panose="020F0302020204030204" pitchFamily="34" charset="0"/>
              </a:rPr>
              <a:t>t</a:t>
            </a:r>
            <a:r>
              <a:rPr lang="fr-CH" sz="1600" dirty="0">
                <a:latin typeface="Calibri Light" panose="020F0302020204030204" pitchFamily="34" charset="0"/>
                <a:cs typeface="Calibri Light" panose="020F0302020204030204" pitchFamily="34" charset="0"/>
              </a:rPr>
              <a:t>-test,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formally</a:t>
            </a:r>
            <a:r>
              <a:rPr lang="fr-CH" sz="1600" dirty="0">
                <a:latin typeface="Calibri Light" panose="020F0302020204030204" pitchFamily="34" charset="0"/>
                <a:cs typeface="Calibri Light" panose="020F0302020204030204" pitchFamily="34" charset="0"/>
              </a:rPr>
              <a:t> test </a:t>
            </a:r>
            <a:r>
              <a:rPr lang="fr-CH" sz="1600" dirty="0" err="1">
                <a:latin typeface="Calibri Light" panose="020F0302020204030204" pitchFamily="34" charset="0"/>
                <a:cs typeface="Calibri Light" panose="020F0302020204030204" pitchFamily="34" charset="0"/>
              </a:rPr>
              <a:t>equality</a:t>
            </a:r>
            <a:r>
              <a:rPr lang="fr-CH" sz="1600" dirty="0">
                <a:latin typeface="Calibri Light" panose="020F0302020204030204" pitchFamily="34" charset="0"/>
                <a:cs typeface="Calibri Light" panose="020F0302020204030204" pitchFamily="34" charset="0"/>
              </a:rPr>
              <a:t> of variances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so-called</a:t>
            </a:r>
            <a:r>
              <a:rPr lang="fr-CH" sz="1600" dirty="0">
                <a:latin typeface="Calibri Light" panose="020F0302020204030204" pitchFamily="34" charset="0"/>
                <a:cs typeface="Calibri Light" panose="020F0302020204030204" pitchFamily="34" charset="0"/>
              </a:rPr>
              <a:t> </a:t>
            </a:r>
            <a:r>
              <a:rPr lang="fr-CH" sz="1600" i="1" dirty="0">
                <a:solidFill>
                  <a:srgbClr val="0070C0"/>
                </a:solidFill>
                <a:latin typeface="Calibri Light" panose="020F0302020204030204" pitchFamily="34" charset="0"/>
                <a:cs typeface="Calibri Light" panose="020F0302020204030204" pitchFamily="34" charset="0"/>
              </a:rPr>
              <a:t>F</a:t>
            </a:r>
            <a:r>
              <a:rPr lang="fr-CH" sz="1600" dirty="0">
                <a:solidFill>
                  <a:srgbClr val="0070C0"/>
                </a:solidFill>
                <a:latin typeface="Calibri Light" panose="020F0302020204030204" pitchFamily="34" charset="0"/>
                <a:cs typeface="Calibri Light" panose="020F0302020204030204" pitchFamily="34" charset="0"/>
              </a:rPr>
              <a:t>-ratio test</a:t>
            </a:r>
            <a:r>
              <a:rPr lang="fr-CH" sz="1600" dirty="0">
                <a:latin typeface="Calibri Light" panose="020F0302020204030204" pitchFamily="34" charset="0"/>
                <a:cs typeface="Calibri Light" panose="020F0302020204030204" pitchFamily="34" charset="0"/>
              </a:rPr>
              <a:t>, or </a:t>
            </a:r>
            <a:r>
              <a:rPr lang="fr-CH" sz="1600" dirty="0" err="1">
                <a:latin typeface="Calibri Light" panose="020F0302020204030204" pitchFamily="34" charset="0"/>
                <a:cs typeface="Calibri Light" panose="020F0302020204030204" pitchFamily="34" charset="0"/>
              </a:rPr>
              <a:t>its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generalization</a:t>
            </a:r>
            <a:r>
              <a:rPr lang="fr-CH" sz="1600" dirty="0">
                <a:latin typeface="Calibri Light" panose="020F0302020204030204" pitchFamily="34" charset="0"/>
                <a:cs typeface="Calibri Light" panose="020F0302020204030204" pitchFamily="34" charset="0"/>
              </a:rPr>
              <a:t> to more </a:t>
            </a:r>
            <a:r>
              <a:rPr lang="fr-CH" sz="1600" dirty="0" err="1">
                <a:latin typeface="Calibri Light" panose="020F0302020204030204" pitchFamily="34" charset="0"/>
                <a:cs typeface="Calibri Light" panose="020F0302020204030204" pitchFamily="34" charset="0"/>
              </a:rPr>
              <a:t>than</a:t>
            </a:r>
            <a:r>
              <a:rPr lang="fr-CH" sz="1600" dirty="0">
                <a:latin typeface="Calibri Light" panose="020F0302020204030204" pitchFamily="34" charset="0"/>
                <a:cs typeface="Calibri Light" panose="020F0302020204030204" pitchFamily="34" charset="0"/>
              </a:rPr>
              <a:t> 2 groups, </a:t>
            </a:r>
            <a:r>
              <a:rPr lang="fr-CH" sz="1600" dirty="0" err="1">
                <a:solidFill>
                  <a:srgbClr val="0070C0"/>
                </a:solidFill>
                <a:latin typeface="Calibri Light" panose="020F0302020204030204" pitchFamily="34" charset="0"/>
                <a:cs typeface="Calibri Light" panose="020F0302020204030204" pitchFamily="34" charset="0"/>
              </a:rPr>
              <a:t>Levene's</a:t>
            </a:r>
            <a:r>
              <a:rPr lang="fr-CH" sz="1600" dirty="0">
                <a:solidFill>
                  <a:srgbClr val="0070C0"/>
                </a:solidFill>
                <a:latin typeface="Calibri Light" panose="020F0302020204030204" pitchFamily="34" charset="0"/>
                <a:cs typeface="Calibri Light" panose="020F0302020204030204" pitchFamily="34" charset="0"/>
              </a:rPr>
              <a:t> test</a:t>
            </a:r>
            <a:r>
              <a:rPr lang="fr-CH" sz="1600" dirty="0">
                <a:latin typeface="Calibri Light" panose="020F0302020204030204" pitchFamily="34" charset="0"/>
                <a:cs typeface="Calibri Light" panose="020F0302020204030204" pitchFamily="34" charset="0"/>
              </a:rPr>
              <a:t>. In R,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proceed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a:t>
            </a:r>
            <a:r>
              <a:rPr lang="fr-CH" sz="1600" dirty="0">
                <a:latin typeface="Courier New" panose="02070309020205020404" pitchFamily="49" charset="0"/>
                <a:cs typeface="Courier New" panose="02070309020205020404" pitchFamily="49" charset="0"/>
              </a:rPr>
              <a:t>car</a:t>
            </a:r>
            <a:r>
              <a:rPr lang="fr-CH" sz="1600" dirty="0">
                <a:latin typeface="Calibri Light" panose="020F0302020204030204" pitchFamily="34" charset="0"/>
                <a:cs typeface="Calibri Light" panose="020F0302020204030204" pitchFamily="34" charset="0"/>
              </a:rPr>
              <a:t> package:</a:t>
            </a:r>
          </a:p>
          <a:p>
            <a:endParaRPr lang="fr-CH" sz="18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library</a:t>
            </a:r>
            <a:r>
              <a:rPr lang="fr-CH" sz="1200" dirty="0">
                <a:latin typeface="Courier New" panose="02070309020205020404" pitchFamily="49" charset="0"/>
                <a:cs typeface="Courier New" panose="02070309020205020404" pitchFamily="49" charset="0"/>
              </a:rPr>
              <a:t>(car)</a:t>
            </a: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leveneTest</a:t>
            </a:r>
            <a:r>
              <a:rPr lang="fr-CH" sz="1200">
                <a:latin typeface="Courier New" panose="02070309020205020404" pitchFamily="49" charset="0"/>
                <a:cs typeface="Courier New" panose="02070309020205020404" pitchFamily="49" charset="0"/>
              </a:rPr>
              <a:t>(</a:t>
            </a:r>
            <a:r>
              <a:rPr lang="fr-CH" sz="1200" b="1">
                <a:solidFill>
                  <a:srgbClr val="0070C0"/>
                </a:solidFill>
                <a:latin typeface="Courier New" panose="02070309020205020404" pitchFamily="49" charset="0"/>
                <a:cs typeface="Courier New" panose="02070309020205020404" pitchFamily="49" charset="0"/>
              </a:rPr>
              <a:t>model</a:t>
            </a:r>
            <a:r>
              <a:rPr lang="fr-CH" sz="1200">
                <a:latin typeface="Courier New" panose="02070309020205020404" pitchFamily="49" charset="0"/>
                <a:cs typeface="Courier New" panose="02070309020205020404" pitchFamily="49" charset="0"/>
              </a:rPr>
              <a:t>,center=mean)</a:t>
            </a:r>
            <a:endParaRPr lang="fr-CH"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&gt; </a:t>
            </a:r>
            <a:r>
              <a:rPr lang="en-US" sz="1200" dirty="0" err="1">
                <a:latin typeface="Courier New" panose="02070309020205020404" pitchFamily="49" charset="0"/>
                <a:cs typeface="Courier New" panose="02070309020205020404" pitchFamily="49" charset="0"/>
              </a:rPr>
              <a:t>Levene's</a:t>
            </a:r>
            <a:r>
              <a:rPr lang="en-US" sz="1200" dirty="0">
                <a:latin typeface="Courier New" panose="02070309020205020404" pitchFamily="49" charset="0"/>
                <a:cs typeface="Courier New" panose="02070309020205020404" pitchFamily="49" charset="0"/>
              </a:rPr>
              <a:t> Test for Homogeneity of Variance (center </a:t>
            </a:r>
            <a:r>
              <a:rPr lang="en-US" sz="1200">
                <a:latin typeface="Courier New" panose="02070309020205020404" pitchFamily="49" charset="0"/>
                <a:cs typeface="Courier New" panose="02070309020205020404" pitchFamily="49" charset="0"/>
              </a:rPr>
              <a:t>= mean)</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&gt;        Df F value    </a:t>
            </a:r>
            <a:r>
              <a:rPr lang="en-US" sz="1200" dirty="0" err="1">
                <a:latin typeface="Courier New" panose="02070309020205020404" pitchFamily="49" charset="0"/>
                <a:cs typeface="Courier New" panose="02070309020205020404" pitchFamily="49" charset="0"/>
              </a:rPr>
              <a:t>Pr</a:t>
            </a:r>
            <a:r>
              <a:rPr lang="en-US" sz="1200" dirty="0">
                <a:latin typeface="Courier New" panose="02070309020205020404" pitchFamily="49" charset="0"/>
                <a:cs typeface="Courier New" panose="02070309020205020404" pitchFamily="49" charset="0"/>
              </a:rPr>
              <a:t>(&gt;F)    </a:t>
            </a:r>
          </a:p>
          <a:p>
            <a:pPr marL="0" indent="0">
              <a:buNone/>
            </a:pPr>
            <a:r>
              <a:rPr lang="en-US" sz="1200" dirty="0">
                <a:latin typeface="Courier New" panose="02070309020205020404" pitchFamily="49" charset="0"/>
                <a:cs typeface="Courier New" panose="02070309020205020404" pitchFamily="49" charset="0"/>
              </a:rPr>
              <a:t>	&gt; group   1  100.05 &lt; 2.2e-16 ***</a:t>
            </a:r>
          </a:p>
          <a:p>
            <a:pPr marL="0" indent="0">
              <a:buNone/>
            </a:pPr>
            <a:r>
              <a:rPr lang="en-US" sz="1200" dirty="0">
                <a:latin typeface="Courier New" panose="02070309020205020404" pitchFamily="49" charset="0"/>
                <a:cs typeface="Courier New" panose="02070309020205020404" pitchFamily="49" charset="0"/>
              </a:rPr>
              <a:t>	&gt;       299                      </a:t>
            </a:r>
          </a:p>
          <a:p>
            <a:pPr marL="0" indent="0">
              <a:buNone/>
            </a:pPr>
            <a:r>
              <a:rPr lang="en-US" sz="1200" dirty="0">
                <a:latin typeface="Courier New" panose="02070309020205020404" pitchFamily="49" charset="0"/>
                <a:cs typeface="Courier New" panose="02070309020205020404" pitchFamily="49" charset="0"/>
              </a:rPr>
              <a:t>	&gt; ---</a:t>
            </a:r>
          </a:p>
          <a:p>
            <a:pPr marL="0" indent="0">
              <a:buNone/>
            </a:pPr>
            <a:r>
              <a:rPr lang="en-US" sz="1200" dirty="0">
                <a:latin typeface="Courier New" panose="02070309020205020404" pitchFamily="49" charset="0"/>
                <a:cs typeface="Courier New" panose="02070309020205020404" pitchFamily="49" charset="0"/>
              </a:rPr>
              <a:t>	&gt; </a:t>
            </a:r>
            <a:r>
              <a:rPr lang="en-US" sz="1200" dirty="0" err="1">
                <a:latin typeface="Courier New" panose="02070309020205020404" pitchFamily="49" charset="0"/>
                <a:cs typeface="Courier New" panose="02070309020205020404" pitchFamily="49" charset="0"/>
              </a:rPr>
              <a:t>Signif</a:t>
            </a:r>
            <a:r>
              <a:rPr lang="en-US" sz="1200" dirty="0">
                <a:latin typeface="Courier New" panose="02070309020205020404" pitchFamily="49" charset="0"/>
                <a:cs typeface="Courier New" panose="02070309020205020404" pitchFamily="49" charset="0"/>
              </a:rPr>
              <a:t>. codes:  0 ‘***’ 0.001 ‘**’ 0.01 ‘*’ 0.05 ‘.’ 0.1 ‘ ’ 1</a:t>
            </a:r>
            <a:endParaRPr lang="fr-CH" sz="1200" dirty="0">
              <a:latin typeface="Courier New" panose="02070309020205020404" pitchFamily="49" charset="0"/>
              <a:cs typeface="Courier New" panose="02070309020205020404" pitchFamily="49" charset="0"/>
            </a:endParaRPr>
          </a:p>
          <a:p>
            <a:pPr marL="0" indent="0">
              <a:buNone/>
            </a:pPr>
            <a:endParaRPr lang="fr-CH" sz="18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Highly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significant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so</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our</a:t>
            </a:r>
            <a:r>
              <a:rPr lang="fr-CH" sz="1600">
                <a:latin typeface="Calibri Light" panose="020F0302020204030204" pitchFamily="34" charset="0"/>
                <a:cs typeface="Calibri Light" panose="020F0302020204030204" pitchFamily="34" charset="0"/>
              </a:rPr>
              <a:t> parameter </a:t>
            </a:r>
            <a:r>
              <a:rPr lang="fr-CH" sz="1600" dirty="0">
                <a:latin typeface="Calibri Light" panose="020F0302020204030204" pitchFamily="34" charset="0"/>
                <a:cs typeface="Calibri Light" panose="020F0302020204030204" pitchFamily="34" charset="0"/>
              </a:rPr>
              <a:t>tests </a:t>
            </a:r>
            <a:r>
              <a:rPr lang="fr-CH" sz="1600" dirty="0" err="1">
                <a:latin typeface="Calibri Light" panose="020F0302020204030204" pitchFamily="34" charset="0"/>
                <a:cs typeface="Calibri Light" panose="020F0302020204030204" pitchFamily="34" charset="0"/>
              </a:rPr>
              <a:t>may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severely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biased</a:t>
            </a:r>
            <a:r>
              <a:rPr lang="fr-CH" sz="1600" dirty="0">
                <a:latin typeface="Calibri Light" panose="020F0302020204030204" pitchFamily="34" charset="0"/>
                <a:cs typeface="Calibri Light" panose="020F0302020204030204" pitchFamily="34" charset="0"/>
              </a:rPr>
              <a:t>. For the </a:t>
            </a:r>
            <a:r>
              <a:rPr lang="fr-CH" sz="1600" i="1" dirty="0">
                <a:latin typeface="Calibri Light" panose="020F0302020204030204" pitchFamily="34" charset="0"/>
                <a:cs typeface="Calibri Light" panose="020F0302020204030204" pitchFamily="34" charset="0"/>
              </a:rPr>
              <a:t>t</a:t>
            </a:r>
            <a:r>
              <a:rPr lang="fr-CH" sz="1600" dirty="0">
                <a:latin typeface="Calibri Light" panose="020F0302020204030204" pitchFamily="34" charset="0"/>
                <a:cs typeface="Calibri Light" panose="020F0302020204030204" pitchFamily="34" charset="0"/>
              </a:rPr>
              <a:t>-test, a </a:t>
            </a:r>
            <a:r>
              <a:rPr lang="fr-CH" sz="1600" dirty="0" err="1">
                <a:latin typeface="Calibri Light" panose="020F0302020204030204" pitchFamily="34" charset="0"/>
                <a:cs typeface="Calibri Light" panose="020F0302020204030204" pitchFamily="34" charset="0"/>
              </a:rPr>
              <a:t>special</a:t>
            </a:r>
            <a:r>
              <a:rPr lang="fr-CH" sz="1600" dirty="0">
                <a:latin typeface="Calibri Light" panose="020F0302020204030204" pitchFamily="34" charset="0"/>
                <a:cs typeface="Calibri Light" panose="020F0302020204030204" pitchFamily="34" charset="0"/>
              </a:rPr>
              <a:t> correction </a:t>
            </a:r>
            <a:r>
              <a:rPr lang="fr-CH" sz="1600" dirty="0" err="1">
                <a:latin typeface="Calibri Light" panose="020F0302020204030204" pitchFamily="34" charset="0"/>
                <a:cs typeface="Calibri Light" panose="020F0302020204030204" pitchFamily="34" charset="0"/>
              </a:rPr>
              <a:t>exists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scenario </a:t>
            </a:r>
            <a:r>
              <a:rPr lang="fr-CH" sz="1600" dirty="0" err="1">
                <a:latin typeface="Calibri Light" panose="020F0302020204030204" pitchFamily="34" charset="0"/>
                <a:cs typeface="Calibri Light" panose="020F0302020204030204" pitchFamily="34" charset="0"/>
              </a:rPr>
              <a:t>called</a:t>
            </a:r>
            <a:r>
              <a:rPr lang="fr-CH" sz="1600" dirty="0">
                <a:latin typeface="Calibri Light" panose="020F0302020204030204" pitchFamily="34" charset="0"/>
                <a:cs typeface="Calibri Light" panose="020F0302020204030204" pitchFamily="34" charset="0"/>
              </a:rPr>
              <a:t> the Welch </a:t>
            </a:r>
            <a:r>
              <a:rPr lang="fr-CH" sz="1600" i="1" dirty="0">
                <a:latin typeface="Calibri Light" panose="020F0302020204030204" pitchFamily="34" charset="0"/>
                <a:cs typeface="Calibri Light" panose="020F0302020204030204" pitchFamily="34" charset="0"/>
              </a:rPr>
              <a:t>t</a:t>
            </a:r>
            <a:r>
              <a:rPr lang="fr-CH" sz="1600" dirty="0">
                <a:latin typeface="Calibri Light" panose="020F0302020204030204" pitchFamily="34" charset="0"/>
                <a:cs typeface="Calibri Light" panose="020F0302020204030204" pitchFamily="34" charset="0"/>
              </a:rPr>
              <a:t>-test:</a:t>
            </a:r>
          </a:p>
          <a:p>
            <a:endParaRPr lang="fr-CH" sz="1800" dirty="0">
              <a:latin typeface="Calibri Light" panose="020F0302020204030204" pitchFamily="34" charset="0"/>
              <a:cs typeface="Calibri Light" panose="020F0302020204030204" pitchFamily="34"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t.test</a:t>
            </a:r>
            <a:r>
              <a:rPr lang="fr-CH" sz="1200" dirty="0">
                <a:latin typeface="Courier New" panose="02070309020205020404" pitchFamily="49" charset="0"/>
                <a:cs typeface="Courier New" panose="02070309020205020404" pitchFamily="49" charset="0"/>
              </a:rPr>
              <a:t>(y3~g2, data=data, </a:t>
            </a:r>
            <a:r>
              <a:rPr lang="fr-CH" sz="1200" dirty="0" err="1">
                <a:latin typeface="Courier New" panose="02070309020205020404" pitchFamily="49" charset="0"/>
                <a:cs typeface="Courier New" panose="02070309020205020404" pitchFamily="49" charset="0"/>
              </a:rPr>
              <a:t>var.equal</a:t>
            </a:r>
            <a:r>
              <a:rPr lang="fr-CH" sz="1200" dirty="0">
                <a:latin typeface="Courier New" panose="02070309020205020404" pitchFamily="49" charset="0"/>
                <a:cs typeface="Courier New" panose="02070309020205020404" pitchFamily="49" charset="0"/>
              </a:rPr>
              <a:t>=</a:t>
            </a:r>
            <a:r>
              <a:rPr lang="fr-CH" sz="1200" b="1" dirty="0">
                <a:solidFill>
                  <a:srgbClr val="C00000"/>
                </a:solidFill>
                <a:latin typeface="Courier New" panose="02070309020205020404" pitchFamily="49" charset="0"/>
                <a:cs typeface="Courier New" panose="02070309020205020404" pitchFamily="49" charset="0"/>
              </a:rPr>
              <a:t>FALSE</a:t>
            </a:r>
            <a:r>
              <a:rPr lang="fr-CH" sz="1200" dirty="0">
                <a:latin typeface="Courier New" panose="02070309020205020404" pitchFamily="49" charset="0"/>
                <a:cs typeface="Courier New" panose="02070309020205020404" pitchFamily="49" charset="0"/>
              </a:rPr>
              <a:t>)</a:t>
            </a:r>
          </a:p>
          <a:p>
            <a:pPr marL="0" indent="0">
              <a:buNone/>
            </a:pPr>
            <a:endParaRPr lang="fr-CH"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fr-CH" sz="1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The two-group case</a:t>
            </a:r>
            <a:endParaRPr lang="en-GB" sz="3200">
              <a:solidFill>
                <a:schemeClr val="tx2">
                  <a:lumMod val="75000"/>
                </a:schemeClr>
              </a:solidFill>
              <a:latin typeface="Tw Cen MT" panose="020B0602020104020603" pitchFamily="34" charset="0"/>
            </a:endParaRPr>
          </a:p>
        </p:txBody>
      </p:sp>
      <p:sp>
        <p:nvSpPr>
          <p:cNvPr id="4" name="Rectangle 3">
            <a:extLst>
              <a:ext uri="{FF2B5EF4-FFF2-40B4-BE49-F238E27FC236}">
                <a16:creationId xmlns:a16="http://schemas.microsoft.com/office/drawing/2014/main" id="{319D102A-0CF2-40EE-81E0-05CB2B1205EC}"/>
              </a:ext>
            </a:extLst>
          </p:cNvPr>
          <p:cNvSpPr/>
          <p:nvPr/>
        </p:nvSpPr>
        <p:spPr>
          <a:xfrm>
            <a:off x="6485334" y="5445224"/>
            <a:ext cx="4392488" cy="830997"/>
          </a:xfrm>
          <a:prstGeom prst="rect">
            <a:avLst/>
          </a:prstGeom>
          <a:ln>
            <a:solidFill>
              <a:schemeClr val="tx1">
                <a:lumMod val="50000"/>
                <a:lumOff val="50000"/>
              </a:schemeClr>
            </a:solidFill>
            <a:prstDash val="sysDot"/>
          </a:ln>
        </p:spPr>
        <p:txBody>
          <a:bodyPr wrap="square">
            <a:spAutoFit/>
          </a:bodyPr>
          <a:lstStyle/>
          <a:p>
            <a:r>
              <a:rPr lang="en-CH" sz="1200" dirty="0">
                <a:latin typeface="Courier New" panose="02070309020205020404" pitchFamily="49" charset="0"/>
                <a:cs typeface="Courier New" panose="02070309020205020404" pitchFamily="49" charset="0"/>
              </a:rPr>
              <a:t> </a:t>
            </a:r>
            <a:r>
              <a:rPr lang="en-CH" sz="1200" b="1" dirty="0">
                <a:solidFill>
                  <a:srgbClr val="0070C0"/>
                </a:solidFill>
                <a:latin typeface="Courier New" panose="02070309020205020404" pitchFamily="49" charset="0"/>
                <a:cs typeface="Courier New" panose="02070309020205020404" pitchFamily="49" charset="0"/>
              </a:rPr>
              <a:t>Welch</a:t>
            </a:r>
            <a:r>
              <a:rPr lang="en-CH" sz="1200" dirty="0">
                <a:latin typeface="Courier New" panose="02070309020205020404" pitchFamily="49" charset="0"/>
                <a:cs typeface="Courier New" panose="02070309020205020404" pitchFamily="49" charset="0"/>
              </a:rPr>
              <a:t> Two Sample t-test</a:t>
            </a:r>
          </a:p>
          <a:p>
            <a:endParaRPr lang="en-CH" sz="1200" dirty="0">
              <a:latin typeface="Courier New" panose="02070309020205020404" pitchFamily="49" charset="0"/>
              <a:cs typeface="Courier New" panose="02070309020205020404" pitchFamily="49" charset="0"/>
            </a:endParaRPr>
          </a:p>
          <a:p>
            <a:r>
              <a:rPr lang="en-CH" sz="1200" dirty="0">
                <a:latin typeface="Courier New" panose="02070309020205020404" pitchFamily="49" charset="0"/>
                <a:cs typeface="Courier New" panose="02070309020205020404" pitchFamily="49" charset="0"/>
              </a:rPr>
              <a:t>data:  y3 by g2</a:t>
            </a:r>
          </a:p>
          <a:p>
            <a:r>
              <a:rPr lang="en-CH" sz="1200" dirty="0">
                <a:latin typeface="Courier New" panose="02070309020205020404" pitchFamily="49" charset="0"/>
                <a:cs typeface="Courier New" panose="02070309020205020404" pitchFamily="49" charset="0"/>
              </a:rPr>
              <a:t>t = 9.3685, </a:t>
            </a:r>
            <a:r>
              <a:rPr lang="en-CH" sz="1200" b="1" dirty="0">
                <a:solidFill>
                  <a:srgbClr val="C00000"/>
                </a:solidFill>
                <a:latin typeface="Courier New" panose="02070309020205020404" pitchFamily="49" charset="0"/>
                <a:cs typeface="Courier New" panose="02070309020205020404" pitchFamily="49" charset="0"/>
              </a:rPr>
              <a:t>df = 180.1</a:t>
            </a:r>
            <a:r>
              <a:rPr lang="en-CH" sz="1200" dirty="0">
                <a:latin typeface="Courier New" panose="02070309020205020404" pitchFamily="49" charset="0"/>
                <a:cs typeface="Courier New" panose="02070309020205020404" pitchFamily="49" charset="0"/>
              </a:rPr>
              <a:t>, p-value &lt; 2.2e-16</a:t>
            </a:r>
          </a:p>
        </p:txBody>
      </p:sp>
      <p:cxnSp>
        <p:nvCxnSpPr>
          <p:cNvPr id="9" name="Straight Connector 8">
            <a:extLst>
              <a:ext uri="{FF2B5EF4-FFF2-40B4-BE49-F238E27FC236}">
                <a16:creationId xmlns:a16="http://schemas.microsoft.com/office/drawing/2014/main" id="{D8F93EB4-9C05-47ED-A27A-CC067CE54F4B}"/>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0E54481-388D-44B7-BE33-DFA8D6D0C79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186487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480" y="1600200"/>
            <a:ext cx="9433048" cy="4925144"/>
          </a:xfrm>
        </p:spPr>
        <p:txBody>
          <a:bodyPr>
            <a:normAutofit/>
          </a:bodyPr>
          <a:lstStyle/>
          <a:p>
            <a:r>
              <a:rPr lang="en-US" sz="1600">
                <a:latin typeface="Calibri Light" panose="020F0302020204030204" pitchFamily="34" charset="0"/>
                <a:cs typeface="Calibri Light" panose="020F0302020204030204" pitchFamily="34" charset="0"/>
              </a:rPr>
              <a:t>Levene's test generalizes to the residuals of any multiple regression model. Several such tests are available: Breusch-Pagan (a.k.a., score test), </a:t>
            </a:r>
            <a:r>
              <a:rPr lang="en-US" sz="1600">
                <a:solidFill>
                  <a:srgbClr val="0070C0"/>
                </a:solidFill>
                <a:latin typeface="Calibri Light" panose="020F0302020204030204" pitchFamily="34" charset="0"/>
                <a:cs typeface="Calibri Light" panose="020F0302020204030204" pitchFamily="34" charset="0"/>
              </a:rPr>
              <a:t>Brown-Forsythe</a:t>
            </a:r>
            <a:r>
              <a:rPr lang="en-US" sz="1600">
                <a:latin typeface="Calibri Light" panose="020F0302020204030204" pitchFamily="34" charset="0"/>
                <a:cs typeface="Calibri Light" panose="020F0302020204030204" pitchFamily="34" charset="0"/>
              </a:rPr>
              <a:t>, Goldfeld-Quandt, Harrison-McCabe, and White tests. The BF-test is preferred due to not requiring normality of the residuals (Kutner et al., 2005). In R, these tests are scattered across different packages:</a:t>
            </a:r>
          </a:p>
          <a:p>
            <a:endParaRPr lang="en-US" sz="1800">
              <a:latin typeface="Times New Roman" panose="02020603050405020304" pitchFamily="18" charset="0"/>
              <a:cs typeface="Times New Roman" panose="02020603050405020304" pitchFamily="18" charset="0"/>
            </a:endParaRPr>
          </a:p>
          <a:p>
            <a:pPr marL="0" indent="0">
              <a:buNone/>
            </a:pPr>
            <a:r>
              <a:rPr lang="en-US" sz="1200">
                <a:latin typeface="Courier New" panose="02070309020205020404" pitchFamily="49" charset="0"/>
                <a:cs typeface="Courier New" panose="02070309020205020404" pitchFamily="49" charset="0"/>
              </a:rPr>
              <a:t>	library(lmtest)</a:t>
            </a:r>
          </a:p>
          <a:p>
            <a:pPr marL="0" indent="0">
              <a:buNone/>
            </a:pPr>
            <a:r>
              <a:rPr lang="en-US" sz="1200">
                <a:latin typeface="Courier New" panose="02070309020205020404" pitchFamily="49" charset="0"/>
                <a:cs typeface="Courier New" panose="02070309020205020404" pitchFamily="49" charset="0"/>
              </a:rPr>
              <a:t>	bptest(y3~g2, data=data, studentize=FALSE) </a:t>
            </a:r>
            <a:r>
              <a:rPr lang="en-US" sz="1200">
                <a:solidFill>
                  <a:srgbClr val="C00000"/>
                </a:solidFill>
                <a:latin typeface="Courier New" panose="02070309020205020404" pitchFamily="49" charset="0"/>
                <a:cs typeface="Courier New" panose="02070309020205020404" pitchFamily="49" charset="0"/>
              </a:rPr>
              <a:t>#identical to ncvTest</a:t>
            </a:r>
          </a:p>
          <a:p>
            <a:pPr marL="0" indent="0">
              <a:buNone/>
            </a:pPr>
            <a:r>
              <a:rPr lang="en-US" sz="1200">
                <a:latin typeface="Courier New" panose="02070309020205020404" pitchFamily="49" charset="0"/>
                <a:cs typeface="Courier New" panose="02070309020205020404" pitchFamily="49" charset="0"/>
              </a:rPr>
              <a:t>	library(car)</a:t>
            </a:r>
          </a:p>
          <a:p>
            <a:pPr marL="0" indent="0">
              <a:buNone/>
            </a:pPr>
            <a:r>
              <a:rPr lang="en-US" sz="1200">
                <a:latin typeface="Courier New" panose="02070309020205020404" pitchFamily="49" charset="0"/>
                <a:cs typeface="Courier New" panose="02070309020205020404" pitchFamily="49" charset="0"/>
              </a:rPr>
              <a:t>	ncvTest(model)</a:t>
            </a:r>
          </a:p>
          <a:p>
            <a:pPr marL="0" indent="0">
              <a:buNone/>
            </a:pPr>
            <a:r>
              <a:rPr lang="en-US" sz="1200">
                <a:latin typeface="Courier New" panose="02070309020205020404" pitchFamily="49" charset="0"/>
                <a:cs typeface="Courier New" panose="02070309020205020404" pitchFamily="49" charset="0"/>
              </a:rPr>
              <a:t>	library(lawstat)</a:t>
            </a:r>
          </a:p>
          <a:p>
            <a:pPr marL="0" indent="0">
              <a:buNone/>
            </a:pPr>
            <a:r>
              <a:rPr lang="fr-CH" sz="1200">
                <a:latin typeface="Courier New" panose="02070309020205020404" pitchFamily="49" charset="0"/>
                <a:cs typeface="Courier New" panose="02070309020205020404" pitchFamily="49" charset="0"/>
              </a:rPr>
              <a:t>	levene.test(data$y3,data$g2,location="median")</a:t>
            </a:r>
            <a:endParaRPr lang="fr-CH"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General regression case</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807CED0E-620C-488F-9612-2ED3DA552CCC}"/>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A1495BA-A3A8-4728-AD42-AC2658A173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0" name="Rectangle 9">
            <a:extLst>
              <a:ext uri="{FF2B5EF4-FFF2-40B4-BE49-F238E27FC236}">
                <a16:creationId xmlns:a16="http://schemas.microsoft.com/office/drawing/2014/main" id="{8826FB0D-8A52-4C34-B7D5-1FE8BE1FD993}"/>
              </a:ext>
            </a:extLst>
          </p:cNvPr>
          <p:cNvSpPr/>
          <p:nvPr/>
        </p:nvSpPr>
        <p:spPr>
          <a:xfrm>
            <a:off x="1775520" y="4581128"/>
            <a:ext cx="4560168" cy="1569660"/>
          </a:xfrm>
          <a:prstGeom prst="rect">
            <a:avLst/>
          </a:prstGeom>
          <a:ln>
            <a:solidFill>
              <a:schemeClr val="tx1">
                <a:lumMod val="50000"/>
                <a:lumOff val="50000"/>
              </a:schemeClr>
            </a:solidFill>
            <a:prstDash val="sysDot"/>
          </a:ln>
        </p:spPr>
        <p:txBody>
          <a:bodyPr wrap="square">
            <a:spAutoFit/>
          </a:bodyPr>
          <a:lstStyle/>
          <a:p>
            <a:r>
              <a:rPr lang="en-CH" sz="1200">
                <a:latin typeface="Courier New" panose="02070309020205020404" pitchFamily="49" charset="0"/>
                <a:cs typeface="Courier New" panose="02070309020205020404" pitchFamily="49" charset="0"/>
              </a:rPr>
              <a:t>&gt; Breusch-Pagan test</a:t>
            </a:r>
          </a:p>
          <a:p>
            <a:r>
              <a:rPr lang="en-CH" sz="1200">
                <a:latin typeface="Courier New" panose="02070309020205020404" pitchFamily="49" charset="0"/>
                <a:cs typeface="Courier New" panose="02070309020205020404" pitchFamily="49" charset="0"/>
              </a:rPr>
              <a:t>&gt;</a:t>
            </a:r>
          </a:p>
          <a:p>
            <a:r>
              <a:rPr lang="en-CH" sz="1200">
                <a:latin typeface="Courier New" panose="02070309020205020404" pitchFamily="49" charset="0"/>
                <a:cs typeface="Courier New" panose="02070309020205020404" pitchFamily="49" charset="0"/>
              </a:rPr>
              <a:t>&gt; data:  y3 ~ g2</a:t>
            </a:r>
          </a:p>
          <a:p>
            <a:r>
              <a:rPr lang="en-CH" sz="1200">
                <a:latin typeface="Courier New" panose="02070309020205020404" pitchFamily="49" charset="0"/>
                <a:cs typeface="Courier New" panose="02070309020205020404" pitchFamily="49" charset="0"/>
              </a:rPr>
              <a:t>&gt; BP = 99.906, df = 1, p-value &lt; 2.2e-16</a:t>
            </a:r>
          </a:p>
          <a:p>
            <a:endParaRPr lang="en-CH" sz="1200">
              <a:latin typeface="Courier New" panose="02070309020205020404" pitchFamily="49" charset="0"/>
              <a:cs typeface="Courier New" panose="02070309020205020404" pitchFamily="49" charset="0"/>
            </a:endParaRPr>
          </a:p>
          <a:p>
            <a:r>
              <a:rPr lang="en-CH" sz="1200">
                <a:latin typeface="Courier New" panose="02070309020205020404" pitchFamily="49" charset="0"/>
                <a:cs typeface="Courier New" panose="02070309020205020404" pitchFamily="49" charset="0"/>
              </a:rPr>
              <a:t>&gt; Non-constant Variance Score Test </a:t>
            </a:r>
          </a:p>
          <a:p>
            <a:r>
              <a:rPr lang="en-CH" sz="1200">
                <a:latin typeface="Courier New" panose="02070309020205020404" pitchFamily="49" charset="0"/>
                <a:cs typeface="Courier New" panose="02070309020205020404" pitchFamily="49" charset="0"/>
              </a:rPr>
              <a:t>&gt; Variance formula: ~ fitted.values </a:t>
            </a:r>
          </a:p>
          <a:p>
            <a:r>
              <a:rPr lang="en-CH" sz="1200">
                <a:latin typeface="Courier New" panose="02070309020205020404" pitchFamily="49" charset="0"/>
                <a:cs typeface="Courier New" panose="02070309020205020404" pitchFamily="49" charset="0"/>
              </a:rPr>
              <a:t>&gt; Chisquare = 99.90563, Df = 1, p = &lt; 2.22e-16</a:t>
            </a:r>
          </a:p>
        </p:txBody>
      </p:sp>
      <p:sp>
        <p:nvSpPr>
          <p:cNvPr id="4" name="TextBox 3">
            <a:extLst>
              <a:ext uri="{FF2B5EF4-FFF2-40B4-BE49-F238E27FC236}">
                <a16:creationId xmlns:a16="http://schemas.microsoft.com/office/drawing/2014/main" id="{C912C1D3-9E86-2149-E1A2-EA9759AF5DE8}"/>
              </a:ext>
            </a:extLst>
          </p:cNvPr>
          <p:cNvSpPr txBox="1"/>
          <p:nvPr/>
        </p:nvSpPr>
        <p:spPr>
          <a:xfrm>
            <a:off x="6529208" y="4581867"/>
            <a:ext cx="4679360" cy="1200329"/>
          </a:xfrm>
          <a:prstGeom prst="rect">
            <a:avLst/>
          </a:prstGeom>
          <a:ln>
            <a:solidFill>
              <a:schemeClr val="tx1">
                <a:lumMod val="50000"/>
                <a:lumOff val="50000"/>
              </a:schemeClr>
            </a:solidFill>
            <a:prstDash val="sysDot"/>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&gt; Modified robust Brown-Forsythe Levene-type</a:t>
            </a:r>
          </a:p>
          <a:p>
            <a:r>
              <a:rPr lang="en-GB"/>
              <a:t>&gt; test based on the absolute deviations from the</a:t>
            </a:r>
          </a:p>
          <a:p>
            <a:r>
              <a:rPr lang="en-GB"/>
              <a:t>&gt; median</a:t>
            </a:r>
          </a:p>
          <a:p>
            <a:r>
              <a:rPr lang="en-GB"/>
              <a:t>&gt; </a:t>
            </a:r>
          </a:p>
          <a:p>
            <a:r>
              <a:rPr lang="en-GB"/>
              <a:t>&gt; data:  temp$y</a:t>
            </a:r>
          </a:p>
          <a:p>
            <a:r>
              <a:rPr lang="en-GB"/>
              <a:t>&gt; Test Statistic = 163.14, p-value &lt; 2.2e-16</a:t>
            </a:r>
          </a:p>
        </p:txBody>
      </p:sp>
    </p:spTree>
    <p:extLst>
      <p:ext uri="{BB962C8B-B14F-4D97-AF65-F5344CB8AC3E}">
        <p14:creationId xmlns:p14="http://schemas.microsoft.com/office/powerpoint/2010/main" val="2464066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480" y="1600200"/>
            <a:ext cx="9433048" cy="4925144"/>
          </a:xfrm>
        </p:spPr>
        <p:txBody>
          <a:bodyPr>
            <a:normAutofit/>
          </a:bodyPr>
          <a:lstStyle/>
          <a:p>
            <a:r>
              <a:rPr lang="en-US" sz="1600">
                <a:latin typeface="Calibri Light" panose="020F0302020204030204" pitchFamily="34" charset="0"/>
                <a:cs typeface="Calibri Light" panose="020F0302020204030204" pitchFamily="34" charset="0"/>
              </a:rPr>
              <a:t>Be cautioned that there are </a:t>
            </a:r>
            <a:r>
              <a:rPr lang="en-US" sz="1600">
                <a:solidFill>
                  <a:srgbClr val="0070C0"/>
                </a:solidFill>
                <a:latin typeface="Calibri Light" panose="020F0302020204030204" pitchFamily="34" charset="0"/>
                <a:cs typeface="Calibri Light" panose="020F0302020204030204" pitchFamily="34" charset="0"/>
              </a:rPr>
              <a:t>two distinct tests proposed by Brown and Forsythe</a:t>
            </a:r>
            <a:r>
              <a:rPr lang="en-US" sz="1600">
                <a:latin typeface="Calibri Light" panose="020F0302020204030204" pitchFamily="34" charset="0"/>
                <a:cs typeface="Calibri Light" panose="020F0302020204030204" pitchFamily="34" charset="0"/>
              </a:rPr>
              <a:t>, </a:t>
            </a:r>
            <a:r>
              <a:rPr lang="en-US" sz="1600" b="1">
                <a:latin typeface="Calibri Light" panose="020F0302020204030204" pitchFamily="34" charset="0"/>
                <a:cs typeface="Calibri Light" panose="020F0302020204030204" pitchFamily="34" charset="0"/>
              </a:rPr>
              <a:t>(a) </a:t>
            </a:r>
            <a:r>
              <a:rPr lang="en-US" sz="1600">
                <a:latin typeface="Calibri Light" panose="020F0302020204030204" pitchFamily="34" charset="0"/>
                <a:cs typeface="Calibri Light" panose="020F0302020204030204" pitchFamily="34" charset="0"/>
              </a:rPr>
              <a:t>one to test equality of variances among </a:t>
            </a:r>
            <a:r>
              <a:rPr lang="en-US" sz="1600" i="1">
                <a:latin typeface="Calibri Light" panose="020F0302020204030204" pitchFamily="34" charset="0"/>
                <a:cs typeface="Calibri Light" panose="020F0302020204030204" pitchFamily="34" charset="0"/>
              </a:rPr>
              <a:t>k</a:t>
            </a:r>
            <a:r>
              <a:rPr lang="en-US" sz="1600">
                <a:latin typeface="Calibri Light" panose="020F0302020204030204" pitchFamily="34" charset="0"/>
                <a:cs typeface="Calibri Light" panose="020F0302020204030204" pitchFamily="34" charset="0"/>
              </a:rPr>
              <a:t> independent groups, and </a:t>
            </a:r>
            <a:r>
              <a:rPr lang="en-US" sz="1600" b="1">
                <a:latin typeface="Calibri Light" panose="020F0302020204030204" pitchFamily="34" charset="0"/>
                <a:cs typeface="Calibri Light" panose="020F0302020204030204" pitchFamily="34" charset="0"/>
              </a:rPr>
              <a:t>(b) </a:t>
            </a:r>
            <a:r>
              <a:rPr lang="en-US" sz="1600">
                <a:latin typeface="Calibri Light" panose="020F0302020204030204" pitchFamily="34" charset="0"/>
                <a:cs typeface="Calibri Light" panose="020F0302020204030204" pitchFamily="34" charset="0"/>
              </a:rPr>
              <a:t>one to test mean differences among </a:t>
            </a:r>
            <a:r>
              <a:rPr lang="en-US" sz="1600" i="1">
                <a:latin typeface="Calibri Light" panose="020F0302020204030204" pitchFamily="34" charset="0"/>
                <a:cs typeface="Calibri Light" panose="020F0302020204030204" pitchFamily="34" charset="0"/>
              </a:rPr>
              <a:t>k</a:t>
            </a:r>
            <a:r>
              <a:rPr lang="en-US" sz="1600">
                <a:latin typeface="Calibri Light" panose="020F0302020204030204" pitchFamily="34" charset="0"/>
                <a:cs typeface="Calibri Light" panose="020F0302020204030204" pitchFamily="34" charset="0"/>
              </a:rPr>
              <a:t> independent groups.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latter is a robust alternative to the </a:t>
            </a:r>
            <a:r>
              <a:rPr lang="en-US" sz="1600" i="1">
                <a:latin typeface="Calibri Light" panose="020F0302020204030204" pitchFamily="34" charset="0"/>
                <a:cs typeface="Calibri Light" panose="020F0302020204030204" pitchFamily="34" charset="0"/>
              </a:rPr>
              <a:t>F</a:t>
            </a:r>
            <a:r>
              <a:rPr lang="en-US" sz="1600">
                <a:latin typeface="Calibri Light" panose="020F0302020204030204" pitchFamily="34" charset="0"/>
                <a:cs typeface="Calibri Light" panose="020F0302020204030204" pitchFamily="34" charset="0"/>
              </a:rPr>
              <a:t>-test like the Welch test, and sometimes called the </a:t>
            </a:r>
            <a:r>
              <a:rPr lang="en-US" sz="1600" i="1">
                <a:latin typeface="Calibri Light" panose="020F0302020204030204" pitchFamily="34" charset="0"/>
                <a:cs typeface="Calibri Light" panose="020F0302020204030204" pitchFamily="34" charset="0"/>
              </a:rPr>
              <a:t>F*</a:t>
            </a:r>
            <a:r>
              <a:rPr lang="en-US" sz="1600">
                <a:latin typeface="Calibri Light" panose="020F0302020204030204" pitchFamily="34" charset="0"/>
                <a:cs typeface="Calibri Light" panose="020F0302020204030204" pitchFamily="34" charset="0"/>
              </a:rPr>
              <a:t> test. It is implemented in package </a:t>
            </a:r>
            <a:r>
              <a:rPr lang="en-US" sz="1600">
                <a:latin typeface="Courier New" panose="02070309020205020404" pitchFamily="49" charset="0"/>
                <a:cs typeface="Courier New" panose="02070309020205020404" pitchFamily="49" charset="0"/>
              </a:rPr>
              <a:t>onewaytests</a:t>
            </a:r>
            <a:r>
              <a:rPr lang="en-US" sz="1600">
                <a:latin typeface="Calibri Light" panose="020F0302020204030204" pitchFamily="34" charset="0"/>
                <a:cs typeface="Calibri Light" panose="020F0302020204030204" pitchFamily="34" charset="0"/>
              </a:rPr>
              <a:t> as </a:t>
            </a:r>
            <a:r>
              <a:rPr lang="en-US" sz="1600">
                <a:latin typeface="Courier New" panose="02070309020205020404" pitchFamily="49" charset="0"/>
                <a:cs typeface="Courier New" panose="02070309020205020404" pitchFamily="49" charset="0"/>
              </a:rPr>
              <a:t>bf.test</a:t>
            </a:r>
            <a:r>
              <a:rPr lang="en-US" sz="1600">
                <a:latin typeface="Calibri Light" panose="020F0302020204030204" pitchFamily="34" charset="0"/>
                <a:cs typeface="Calibri Light" panose="020F0302020204030204" pitchFamily="34" charset="0"/>
              </a:rPr>
              <a:t>. However, it should not be confused with the Brown-Forsythe test for equality of variances!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To add to the confusion, the BF-test for equality of variances is typically treated as a special case of Levene's test, using group medians rather than means in constructing its test statistic. In </a:t>
            </a:r>
            <a:r>
              <a:rPr lang="en-US" sz="1600">
                <a:latin typeface="Courier New" panose="02070309020205020404" pitchFamily="49" charset="0"/>
                <a:cs typeface="Courier New" panose="02070309020205020404" pitchFamily="49" charset="0"/>
              </a:rPr>
              <a:t>car::leveneTest</a:t>
            </a:r>
            <a:r>
              <a:rPr lang="en-US" sz="1600">
                <a:latin typeface="Calibri Light" panose="020F0302020204030204" pitchFamily="34" charset="0"/>
                <a:cs typeface="Calibri Light" panose="020F0302020204030204" pitchFamily="34" charset="0"/>
              </a:rPr>
              <a:t> and </a:t>
            </a:r>
            <a:r>
              <a:rPr lang="en-US" sz="1600">
                <a:latin typeface="Courier New" panose="02070309020205020404" pitchFamily="49" charset="0"/>
                <a:cs typeface="Courier New" panose="02070309020205020404" pitchFamily="49" charset="0"/>
              </a:rPr>
              <a:t>lawstat::levene.test</a:t>
            </a:r>
            <a:r>
              <a:rPr lang="en-US" sz="1600">
                <a:latin typeface="Calibri Light" panose="020F0302020204030204" pitchFamily="34" charset="0"/>
                <a:cs typeface="Calibri Light" panose="020F0302020204030204" pitchFamily="34" charset="0"/>
              </a:rPr>
              <a:t>, medians are in fact the default!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Across R, multiple packages have functions named </a:t>
            </a:r>
            <a:r>
              <a:rPr lang="en-US" sz="1600">
                <a:latin typeface="Courier New" panose="02070309020205020404" pitchFamily="49" charset="0"/>
                <a:cs typeface="Courier New" panose="02070309020205020404" pitchFamily="49" charset="0"/>
              </a:rPr>
              <a:t>levene.test</a:t>
            </a:r>
            <a:r>
              <a:rPr lang="en-US" sz="1600">
                <a:latin typeface="Calibri Light" panose="020F0302020204030204" pitchFamily="34" charset="0"/>
                <a:cs typeface="Calibri Light" panose="020F0302020204030204" pitchFamily="34" charset="0"/>
              </a:rPr>
              <a:t>, including </a:t>
            </a:r>
            <a:r>
              <a:rPr lang="en-US" sz="1600">
                <a:latin typeface="Courier New" panose="02070309020205020404" pitchFamily="49" charset="0"/>
                <a:cs typeface="Courier New" panose="02070309020205020404" pitchFamily="49" charset="0"/>
              </a:rPr>
              <a:t>car</a:t>
            </a:r>
            <a:r>
              <a:rPr lang="en-US" sz="1600">
                <a:latin typeface="Calibri Light" panose="020F0302020204030204" pitchFamily="34" charset="0"/>
                <a:cs typeface="Calibri Light" panose="020F0302020204030204" pitchFamily="34" charset="0"/>
              </a:rPr>
              <a:t> as a now-defunct alternative to </a:t>
            </a:r>
            <a:r>
              <a:rPr lang="en-US" sz="1600">
                <a:latin typeface="Courier New" panose="02070309020205020404" pitchFamily="49" charset="0"/>
                <a:cs typeface="Courier New" panose="02070309020205020404" pitchFamily="49" charset="0"/>
              </a:rPr>
              <a:t>leveneTest</a:t>
            </a:r>
            <a:r>
              <a:rPr lang="en-US" sz="1600">
                <a:latin typeface="Calibri Light" panose="020F0302020204030204" pitchFamily="34" charset="0"/>
                <a:cs typeface="Calibri Light" panose="020F0302020204030204" pitchFamily="34" charset="0"/>
              </a:rPr>
              <a:t>. For caution, it can sometimes be a good idea to invoke the correct package when calling the desired function, e.g.:</a:t>
            </a:r>
          </a:p>
          <a:p>
            <a:endParaRPr lang="en-US"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a:t>
            </a:r>
            <a:r>
              <a:rPr lang="fr-CH" sz="1200">
                <a:solidFill>
                  <a:srgbClr val="FF0000"/>
                </a:solidFill>
                <a:latin typeface="Courier New" panose="02070309020205020404" pitchFamily="49" charset="0"/>
                <a:cs typeface="Courier New" panose="02070309020205020404" pitchFamily="49" charset="0"/>
              </a:rPr>
              <a:t>lawstat::</a:t>
            </a:r>
            <a:r>
              <a:rPr lang="fr-CH" sz="1200">
                <a:latin typeface="Courier New" panose="02070309020205020404" pitchFamily="49" charset="0"/>
                <a:cs typeface="Courier New" panose="02070309020205020404" pitchFamily="49" charset="0"/>
              </a:rPr>
              <a:t>levene.test(data$y3,data$g2,</a:t>
            </a:r>
            <a:r>
              <a:rPr lang="fr-CH" sz="1200">
                <a:solidFill>
                  <a:srgbClr val="FF0000"/>
                </a:solidFill>
                <a:latin typeface="Courier New" panose="02070309020205020404" pitchFamily="49" charset="0"/>
                <a:cs typeface="Courier New" panose="02070309020205020404" pitchFamily="49" charset="0"/>
              </a:rPr>
              <a:t>location="median"</a:t>
            </a:r>
            <a:r>
              <a:rPr lang="fr-CH" sz="1200">
                <a:latin typeface="Courier New" panose="02070309020205020404" pitchFamily="49" charset="0"/>
                <a:cs typeface="Courier New" panose="02070309020205020404" pitchFamily="49" charset="0"/>
              </a:rPr>
              <a:t>)</a:t>
            </a:r>
            <a:endParaRPr lang="fr-CH" sz="1200">
              <a:latin typeface="Times New Roman" panose="02020603050405020304" pitchFamily="18" charset="0"/>
              <a:cs typeface="Times New Roman" panose="02020603050405020304" pitchFamily="18" charset="0"/>
            </a:endParaRPr>
          </a:p>
          <a:p>
            <a:pPr marL="0" indent="0">
              <a:buNone/>
            </a:pPr>
            <a:endParaRPr lang="fr-CH" sz="1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Brown-Forsythe test</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807CED0E-620C-488F-9612-2ED3DA552CCC}"/>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A1495BA-A3A8-4728-AD42-AC2658A173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90978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769876"/>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1. Quiz time!</a:t>
            </a:r>
            <a:endParaRPr lang="en-GB" sz="2800" b="1">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3573016"/>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4509120"/>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F9C6B6D-9313-A17B-F184-8247517EA59C}"/>
              </a:ext>
            </a:extLst>
          </p:cNvPr>
          <p:cNvPicPr>
            <a:picLocks noChangeAspect="1"/>
          </p:cNvPicPr>
          <p:nvPr/>
        </p:nvPicPr>
        <p:blipFill rotWithShape="1">
          <a:blip r:embed="rId2">
            <a:extLst>
              <a:ext uri="{28A0092B-C50C-407E-A947-70E740481C1C}">
                <a14:useLocalDpi xmlns:a14="http://schemas.microsoft.com/office/drawing/2010/main" val="0"/>
              </a:ext>
            </a:extLst>
          </a:blip>
          <a:srcRect t="26826" b="22505"/>
          <a:stretch/>
        </p:blipFill>
        <p:spPr>
          <a:xfrm>
            <a:off x="2844099" y="1844824"/>
            <a:ext cx="6503801" cy="1414315"/>
          </a:xfrm>
          <a:prstGeom prst="rect">
            <a:avLst/>
          </a:prstGeom>
        </p:spPr>
      </p:pic>
    </p:spTree>
    <p:extLst>
      <p:ext uri="{BB962C8B-B14F-4D97-AF65-F5344CB8AC3E}">
        <p14:creationId xmlns:p14="http://schemas.microsoft.com/office/powerpoint/2010/main" val="2301036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853136"/>
          </a:xfrm>
        </p:spPr>
        <p:txBody>
          <a:bodyPr>
            <a:normAutofit/>
          </a:bodyPr>
          <a:lstStyle/>
          <a:p>
            <a:r>
              <a:rPr lang="en-US" sz="1600" dirty="0">
                <a:latin typeface="Calibri Light" panose="020F0302020204030204" pitchFamily="34" charset="0"/>
                <a:cs typeface="Calibri Light" panose="020F0302020204030204" pitchFamily="34" charset="0"/>
              </a:rPr>
              <a:t>There is no Welch fix for heteroscedasticity in the general regression case. </a:t>
            </a:r>
            <a:r>
              <a:rPr lang="en-US" sz="1600">
                <a:latin typeface="Calibri Light" panose="020F0302020204030204" pitchFamily="34" charset="0"/>
                <a:cs typeface="Calibri Light" panose="020F0302020204030204" pitchFamily="34" charset="0"/>
              </a:rPr>
              <a:t>The traditional solution </a:t>
            </a:r>
            <a:r>
              <a:rPr lang="en-US" sz="1600" dirty="0">
                <a:latin typeface="Calibri Light" panose="020F0302020204030204" pitchFamily="34" charset="0"/>
                <a:cs typeface="Calibri Light" panose="020F0302020204030204" pitchFamily="34" charset="0"/>
              </a:rPr>
              <a:t>is to re-weight observations by </a:t>
            </a:r>
            <a:r>
              <a:rPr lang="en-US" sz="1600">
                <a:latin typeface="Calibri Light" panose="020F0302020204030204" pitchFamily="34" charset="0"/>
                <a:cs typeface="Calibri Light" panose="020F0302020204030204" pitchFamily="34" charset="0"/>
              </a:rPr>
              <a:t>their variance </a:t>
            </a:r>
            <a:r>
              <a:rPr lang="en-US" sz="1600" dirty="0">
                <a:latin typeface="Calibri Light" panose="020F0302020204030204" pitchFamily="34" charset="0"/>
                <a:cs typeface="Calibri Light" panose="020F0302020204030204" pitchFamily="34" charset="0"/>
              </a:rPr>
              <a:t>and re-fit the model. This is known as </a:t>
            </a:r>
            <a:r>
              <a:rPr lang="en-US" sz="1600" dirty="0">
                <a:solidFill>
                  <a:srgbClr val="0070C0"/>
                </a:solidFill>
                <a:latin typeface="Calibri Light" panose="020F0302020204030204" pitchFamily="34" charset="0"/>
                <a:cs typeface="Calibri Light" panose="020F0302020204030204" pitchFamily="34" charset="0"/>
              </a:rPr>
              <a:t>weighted least squares regression</a:t>
            </a:r>
            <a:r>
              <a:rPr lang="en-US" sz="1600" dirty="0">
                <a:latin typeface="Calibri Light" panose="020F0302020204030204" pitchFamily="34" charset="0"/>
                <a:cs typeface="Calibri Light" panose="020F0302020204030204" pitchFamily="34" charset="0"/>
              </a:rPr>
              <a:t>. Variance weights can be calculated manually in several ways (see Kutner et al., 2005; pp. 425–429), although inferences on weighted models are technically invalid without further adjustments.</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Alternatively</a:t>
            </a:r>
            <a:r>
              <a:rPr lang="en-US" sz="1600">
                <a:latin typeface="Calibri Light" panose="020F0302020204030204" pitchFamily="34" charset="0"/>
                <a:cs typeface="Calibri Light" panose="020F0302020204030204" pitchFamily="34" charset="0"/>
              </a:rPr>
              <a:t>, </a:t>
            </a:r>
            <a:r>
              <a:rPr lang="en-US" sz="1600">
                <a:solidFill>
                  <a:srgbClr val="0070C0"/>
                </a:solidFill>
                <a:latin typeface="Calibri Light" panose="020F0302020204030204" pitchFamily="34" charset="0"/>
                <a:cs typeface="Calibri Light" panose="020F0302020204030204" pitchFamily="34" charset="0"/>
              </a:rPr>
              <a:t>robust </a:t>
            </a:r>
            <a:r>
              <a:rPr lang="en-US" sz="1600" dirty="0">
                <a:solidFill>
                  <a:srgbClr val="0070C0"/>
                </a:solidFill>
                <a:latin typeface="Calibri Light" panose="020F0302020204030204" pitchFamily="34" charset="0"/>
                <a:cs typeface="Calibri Light" panose="020F0302020204030204" pitchFamily="34" charset="0"/>
              </a:rPr>
              <a:t>standard errors </a:t>
            </a:r>
            <a:r>
              <a:rPr lang="en-US" sz="1600" dirty="0">
                <a:latin typeface="Calibri Light" panose="020F0302020204030204" pitchFamily="34" charset="0"/>
                <a:cs typeface="Calibri Light" panose="020F0302020204030204" pitchFamily="34" charset="0"/>
              </a:rPr>
              <a:t>are available due to White (1980) and Huber</a:t>
            </a:r>
            <a:r>
              <a:rPr lang="en-US" sz="1600">
                <a:latin typeface="Calibri Light" panose="020F0302020204030204" pitchFamily="34" charset="0"/>
                <a:cs typeface="Calibri Light" panose="020F0302020204030204" pitchFamily="34" charset="0"/>
              </a:rPr>
              <a:t>. </a:t>
            </a:r>
            <a:endParaRPr lang="en-US" sz="1800" dirty="0">
              <a:latin typeface="Calibri Light" panose="020F0302020204030204" pitchFamily="34" charset="0"/>
              <a:cs typeface="Calibri Light" panose="020F0302020204030204" pitchFamily="34" charset="0"/>
            </a:endParaRPr>
          </a:p>
          <a:p>
            <a:pPr marL="0" indent="0">
              <a:buNone/>
            </a:pPr>
            <a:r>
              <a:rPr lang="en-US" sz="1200">
                <a:latin typeface="Calibri Light" panose="020F0302020204030204" pitchFamily="34" charset="0"/>
                <a:cs typeface="Calibri Light" panose="020F0302020204030204" pitchFamily="34" charset="0"/>
              </a:rPr>
              <a:t>	</a:t>
            </a:r>
            <a:endParaRPr lang="en-US" sz="1200" dirty="0">
              <a:latin typeface="Calibri Light" panose="020F0302020204030204" pitchFamily="34" charset="0"/>
              <a:cs typeface="Calibri Light" panose="020F0302020204030204" pitchFamily="34" charset="0"/>
            </a:endParaRPr>
          </a:p>
          <a:p>
            <a:pPr marL="0" indent="0">
              <a:buNone/>
            </a:pPr>
            <a:r>
              <a:rPr lang="en-US" sz="1200" dirty="0">
                <a:latin typeface="Courier New" panose="02070309020205020404" pitchFamily="49" charset="0"/>
                <a:cs typeface="Courier New" panose="02070309020205020404" pitchFamily="49" charset="0"/>
              </a:rPr>
              <a:t>	library(</a:t>
            </a:r>
            <a:r>
              <a:rPr lang="en-US" sz="1200" dirty="0" err="1">
                <a:latin typeface="Courier New" panose="02070309020205020404" pitchFamily="49" charset="0"/>
                <a:cs typeface="Courier New" panose="02070309020205020404" pitchFamily="49" charset="0"/>
              </a:rPr>
              <a:t>lmtest</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a:t>
            </a:r>
            <a:r>
              <a:rPr lang="en-US" sz="1200">
                <a:latin typeface="Courier New" panose="02070309020205020404" pitchFamily="49" charset="0"/>
                <a:cs typeface="Courier New" panose="02070309020205020404" pitchFamily="49" charset="0"/>
              </a:rPr>
              <a:t>library(car)</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model &lt;- </a:t>
            </a:r>
            <a:r>
              <a:rPr lang="en-US" sz="1200" dirty="0" err="1">
                <a:latin typeface="Courier New" panose="02070309020205020404" pitchFamily="49" charset="0"/>
                <a:cs typeface="Courier New" panose="02070309020205020404" pitchFamily="49" charset="0"/>
              </a:rPr>
              <a:t>lm</a:t>
            </a:r>
            <a:r>
              <a:rPr lang="en-US" sz="1200" dirty="0">
                <a:latin typeface="Courier New" panose="02070309020205020404" pitchFamily="49" charset="0"/>
                <a:cs typeface="Courier New" panose="02070309020205020404" pitchFamily="49" charset="0"/>
              </a:rPr>
              <a:t>(</a:t>
            </a:r>
            <a:r>
              <a:rPr lang="fr-CH" sz="1200" dirty="0">
                <a:latin typeface="Courier New" panose="02070309020205020404" pitchFamily="49" charset="0"/>
                <a:cs typeface="Courier New" panose="02070309020205020404" pitchFamily="49" charset="0"/>
              </a:rPr>
              <a:t>y3~g2, data=</a:t>
            </a:r>
            <a:r>
              <a:rPr lang="fr-CH" sz="1200">
                <a:latin typeface="Courier New" panose="02070309020205020404" pitchFamily="49" charset="0"/>
                <a:cs typeface="Courier New" panose="02070309020205020404" pitchFamily="49" charset="0"/>
              </a:rPr>
              <a:t>data</a:t>
            </a:r>
            <a:r>
              <a:rPr lang="en-US" sz="1200">
                <a:latin typeface="Courier New" panose="02070309020205020404" pitchFamily="49" charset="0"/>
                <a:cs typeface="Courier New" panose="02070309020205020404" pitchFamily="49" charset="0"/>
              </a:rPr>
              <a:t>)</a:t>
            </a:r>
          </a:p>
          <a:p>
            <a:pPr marL="0" indent="0">
              <a:buNone/>
            </a:pPr>
            <a:r>
              <a:rPr lang="en-US" sz="1200">
                <a:latin typeface="Courier New" panose="02070309020205020404" pitchFamily="49" charset="0"/>
                <a:cs typeface="Courier New" panose="02070309020205020404" pitchFamily="49" charset="0"/>
              </a:rPr>
              <a:t>	</a:t>
            </a:r>
          </a:p>
          <a:p>
            <a:pPr marL="0" indent="0">
              <a:buNone/>
            </a:pPr>
            <a:r>
              <a:rPr lang="en-US" sz="1200">
                <a:latin typeface="Courier New" panose="02070309020205020404" pitchFamily="49" charset="0"/>
                <a:cs typeface="Courier New" panose="02070309020205020404" pitchFamily="49" charset="0"/>
              </a:rPr>
              <a:t>	Anova(model, </a:t>
            </a:r>
            <a:r>
              <a:rPr lang="en-US" sz="1200" b="1">
                <a:solidFill>
                  <a:srgbClr val="0070C0"/>
                </a:solidFill>
                <a:latin typeface="Courier New" panose="02070309020205020404" pitchFamily="49" charset="0"/>
                <a:cs typeface="Courier New" panose="02070309020205020404" pitchFamily="49" charset="0"/>
              </a:rPr>
              <a:t>white.adjust=TRUE</a:t>
            </a:r>
            <a:r>
              <a:rPr lang="en-US" sz="120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hccm</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model,type</a:t>
            </a:r>
            <a:r>
              <a:rPr lang="en-US" sz="1200" dirty="0">
                <a:latin typeface="Courier New" panose="02070309020205020404" pitchFamily="49" charset="0"/>
                <a:cs typeface="Courier New" panose="02070309020205020404" pitchFamily="49" charset="0"/>
              </a:rPr>
              <a:t>="hc0")</a:t>
            </a: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coeftest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model,vcov</a:t>
            </a:r>
            <a:r>
              <a:rPr lang="en-US" sz="1200">
                <a:latin typeface="Courier New" panose="02070309020205020404" pitchFamily="49" charset="0"/>
                <a:cs typeface="Courier New" panose="02070309020205020404" pitchFamily="49" charset="0"/>
              </a:rPr>
              <a:t>=hccm,type="hc0")</a:t>
            </a:r>
            <a:endParaRPr lang="en-US" sz="1200" dirty="0">
              <a:latin typeface="Courier New" panose="02070309020205020404" pitchFamily="49" charset="0"/>
              <a:cs typeface="Courier New" panose="02070309020205020404" pitchFamily="49" charset="0"/>
            </a:endParaRPr>
          </a:p>
          <a:p>
            <a:pPr marL="0" indent="0">
              <a:buNone/>
            </a:pPr>
            <a:endParaRPr lang="en-US" sz="1800" dirty="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a:t>
            </a:r>
            <a:r>
              <a:rPr lang="en-US" sz="1600" dirty="0">
                <a:latin typeface="Calibri Light" panose="020F0302020204030204" pitchFamily="34" charset="0"/>
                <a:cs typeface="Calibri Light" panose="020F0302020204030204" pitchFamily="34" charset="0"/>
              </a:rPr>
              <a:t>last example illustrates a so-called </a:t>
            </a:r>
            <a:r>
              <a:rPr lang="en-US" sz="1600" dirty="0">
                <a:solidFill>
                  <a:srgbClr val="0070C0"/>
                </a:solidFill>
                <a:latin typeface="Calibri Light" panose="020F0302020204030204" pitchFamily="34" charset="0"/>
                <a:cs typeface="Calibri Light" panose="020F0302020204030204" pitchFamily="34" charset="0"/>
              </a:rPr>
              <a:t>generalized least squares</a:t>
            </a:r>
            <a:r>
              <a:rPr lang="en-US" sz="1600" dirty="0">
                <a:latin typeface="Calibri Light" panose="020F0302020204030204" pitchFamily="34" charset="0"/>
                <a:cs typeface="Calibri Light" panose="020F0302020204030204" pitchFamily="34" charset="0"/>
              </a:rPr>
              <a:t> (GLS) estimator for standard errors. </a:t>
            </a:r>
            <a:r>
              <a:rPr lang="en-US" sz="1600">
                <a:latin typeface="Calibri Light" panose="020F0302020204030204" pitchFamily="34" charset="0"/>
                <a:cs typeface="Calibri Light" panose="020F0302020204030204" pitchFamily="34" charset="0"/>
              </a:rPr>
              <a:t>This estimator allows a fully empirical variance-covariance structure for the residuals. </a:t>
            </a:r>
            <a:r>
              <a:rPr lang="en-US" sz="1600" dirty="0">
                <a:latin typeface="Calibri Light" panose="020F0302020204030204" pitchFamily="34" charset="0"/>
                <a:cs typeface="Calibri Light" panose="020F0302020204030204" pitchFamily="34" charset="0"/>
              </a:rPr>
              <a:t>While this estimator would normally be ideal, it </a:t>
            </a:r>
            <a:r>
              <a:rPr lang="en-US" sz="1600" dirty="0">
                <a:solidFill>
                  <a:srgbClr val="0070C0"/>
                </a:solidFill>
                <a:latin typeface="Calibri Light" panose="020F0302020204030204" pitchFamily="34" charset="0"/>
                <a:cs typeface="Calibri Light" panose="020F0302020204030204" pitchFamily="34" charset="0"/>
              </a:rPr>
              <a:t>requires large sample sizes </a:t>
            </a:r>
            <a:r>
              <a:rPr lang="en-US" sz="1600" dirty="0">
                <a:latin typeface="Calibri Light" panose="020F0302020204030204" pitchFamily="34" charset="0"/>
                <a:cs typeface="Calibri Light" panose="020F0302020204030204" pitchFamily="34" charset="0"/>
              </a:rPr>
              <a:t>to </a:t>
            </a:r>
            <a:r>
              <a:rPr lang="en-US" sz="1600">
                <a:latin typeface="Calibri Light" panose="020F0302020204030204" pitchFamily="34" charset="0"/>
                <a:cs typeface="Calibri Light" panose="020F0302020204030204" pitchFamily="34" charset="0"/>
              </a:rPr>
              <a:t>produce reliable and unbiased </a:t>
            </a:r>
            <a:r>
              <a:rPr lang="en-US" sz="1600" dirty="0">
                <a:latin typeface="Calibri Light" panose="020F0302020204030204" pitchFamily="34" charset="0"/>
                <a:cs typeface="Calibri Light" panose="020F0302020204030204" pitchFamily="34" charset="0"/>
              </a:rPr>
              <a:t>estimates.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Solutions to heteroscedasticity</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807CED0E-620C-488F-9612-2ED3DA552CCC}"/>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A1495BA-A3A8-4728-AD42-AC2658A173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2" name="Rectangle 1">
            <a:extLst>
              <a:ext uri="{FF2B5EF4-FFF2-40B4-BE49-F238E27FC236}">
                <a16:creationId xmlns:a16="http://schemas.microsoft.com/office/drawing/2014/main" id="{D1485064-67BB-4F91-8BE5-D66BEE5B8AB2}"/>
              </a:ext>
            </a:extLst>
          </p:cNvPr>
          <p:cNvSpPr/>
          <p:nvPr/>
        </p:nvSpPr>
        <p:spPr>
          <a:xfrm>
            <a:off x="5951984" y="3429000"/>
            <a:ext cx="5500654" cy="1277273"/>
          </a:xfrm>
          <a:prstGeom prst="rect">
            <a:avLst/>
          </a:prstGeom>
          <a:ln>
            <a:solidFill>
              <a:schemeClr val="tx1">
                <a:lumMod val="50000"/>
                <a:lumOff val="50000"/>
              </a:schemeClr>
            </a:solidFill>
            <a:prstDash val="sysDot"/>
          </a:ln>
        </p:spPr>
        <p:txBody>
          <a:bodyPr wrap="square">
            <a:spAutoFit/>
          </a:bodyPr>
          <a:lstStyle/>
          <a:p>
            <a:r>
              <a:rPr lang="en-US" sz="1100">
                <a:latin typeface="Courier New" panose="02070309020205020404" pitchFamily="49" charset="0"/>
                <a:cs typeface="Courier New" panose="02070309020205020404" pitchFamily="49" charset="0"/>
              </a:rPr>
              <a:t>t test of coefficients:</a:t>
            </a:r>
          </a:p>
          <a:p>
            <a:r>
              <a:rPr lang="en-US" sz="1100">
                <a:latin typeface="Courier New" panose="02070309020205020404" pitchFamily="49" charset="0"/>
                <a:cs typeface="Courier New" panose="02070309020205020404" pitchFamily="49" charset="0"/>
              </a:rPr>
              <a:t> </a:t>
            </a:r>
          </a:p>
          <a:p>
            <a:r>
              <a:rPr lang="en-US" sz="1100">
                <a:latin typeface="Courier New" panose="02070309020205020404" pitchFamily="49" charset="0"/>
                <a:cs typeface="Courier New" panose="02070309020205020404" pitchFamily="49" charset="0"/>
              </a:rPr>
              <a:t>              Estimate Std. Error t value Pr(&gt;|t|)    </a:t>
            </a:r>
          </a:p>
          <a:p>
            <a:r>
              <a:rPr lang="en-US" sz="1100">
                <a:latin typeface="Courier New" panose="02070309020205020404" pitchFamily="49" charset="0"/>
                <a:cs typeface="Courier New" panose="02070309020205020404" pitchFamily="49" charset="0"/>
              </a:rPr>
              <a:t>(Intercept) -0.0076151  0.0640122 -0.1190   0.9054    </a:t>
            </a:r>
          </a:p>
          <a:p>
            <a:r>
              <a:rPr lang="en-US" sz="1100">
                <a:latin typeface="Courier New" panose="02070309020205020404" pitchFamily="49" charset="0"/>
                <a:cs typeface="Courier New" panose="02070309020205020404" pitchFamily="49" charset="0"/>
              </a:rPr>
              <a:t>g2B          1.9829949  0.2109633  9.3997   &lt;2e-16 ***</a:t>
            </a:r>
          </a:p>
          <a:p>
            <a:r>
              <a:rPr lang="en-US" sz="1100">
                <a:latin typeface="Courier New" panose="02070309020205020404" pitchFamily="49" charset="0"/>
                <a:cs typeface="Courier New" panose="02070309020205020404" pitchFamily="49" charset="0"/>
              </a:rPr>
              <a:t>---</a:t>
            </a:r>
          </a:p>
          <a:p>
            <a:r>
              <a:rPr lang="en-US" sz="1100">
                <a:latin typeface="Courier New" panose="02070309020205020404" pitchFamily="49" charset="0"/>
                <a:cs typeface="Courier New" panose="02070309020205020404" pitchFamily="49" charset="0"/>
              </a:rPr>
              <a:t>Signif. codes:  0 ‘***’ 0.001 ‘**’ 0.01 ‘*’ 0.05 ‘.’ 0.1 ‘ ’ 1</a:t>
            </a:r>
            <a:endParaRPr lang="en-CH" sz="11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29380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800">
                <a:latin typeface="Calibri Light" panose="020F0302020204030204" pitchFamily="34" charset="0"/>
                <a:cs typeface="Calibri Light" panose="020F0302020204030204" pitchFamily="34" charset="0"/>
              </a:rPr>
              <a:t>The preceding strategies might work if heteroscedasticity follows a simple pattern (e.g., strictly increasing variance with Y-values). If it does not, or heteroscedasticity is due to some </a:t>
            </a:r>
            <a:r>
              <a:rPr lang="en-US" sz="1800">
                <a:solidFill>
                  <a:srgbClr val="0070C0"/>
                </a:solidFill>
                <a:latin typeface="Calibri Light" panose="020F0302020204030204" pitchFamily="34" charset="0"/>
                <a:cs typeface="Calibri Light" panose="020F0302020204030204" pitchFamily="34" charset="0"/>
              </a:rPr>
              <a:t>other problem </a:t>
            </a:r>
            <a:r>
              <a:rPr lang="en-US" sz="1800">
                <a:latin typeface="Calibri Light" panose="020F0302020204030204" pitchFamily="34" charset="0"/>
                <a:cs typeface="Calibri Light" panose="020F0302020204030204" pitchFamily="34" charset="0"/>
              </a:rPr>
              <a:t>(e.g., outliers), then </a:t>
            </a:r>
            <a:r>
              <a:rPr lang="en-US" sz="1800">
                <a:solidFill>
                  <a:srgbClr val="0070C0"/>
                </a:solidFill>
                <a:latin typeface="Calibri Light" panose="020F0302020204030204" pitchFamily="34" charset="0"/>
                <a:cs typeface="Calibri Light" panose="020F0302020204030204" pitchFamily="34" charset="0"/>
              </a:rPr>
              <a:t>both the mean/parameter estimates </a:t>
            </a:r>
            <a:r>
              <a:rPr lang="en-US" sz="1800" i="1">
                <a:solidFill>
                  <a:srgbClr val="0070C0"/>
                </a:solidFill>
                <a:latin typeface="Calibri Light" panose="020F0302020204030204" pitchFamily="34" charset="0"/>
                <a:cs typeface="Calibri Light" panose="020F0302020204030204" pitchFamily="34" charset="0"/>
              </a:rPr>
              <a:t>and</a:t>
            </a:r>
            <a:r>
              <a:rPr lang="en-US" sz="1800">
                <a:solidFill>
                  <a:srgbClr val="0070C0"/>
                </a:solidFill>
                <a:latin typeface="Calibri Light" panose="020F0302020204030204" pitchFamily="34" charset="0"/>
                <a:cs typeface="Calibri Light" panose="020F0302020204030204" pitchFamily="34" charset="0"/>
              </a:rPr>
              <a:t> their SEs may be biased!</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In that case, replacing only the SEs by robust estimates could make the resulting model (and inferential tests) more incorrect than the original model. </a:t>
            </a:r>
            <a:r>
              <a:rPr lang="en-US" sz="1800">
                <a:solidFill>
                  <a:srgbClr val="0070C0"/>
                </a:solidFill>
                <a:latin typeface="Calibri Light" panose="020F0302020204030204" pitchFamily="34" charset="0"/>
                <a:cs typeface="Calibri Light" panose="020F0302020204030204" pitchFamily="34" charset="0"/>
              </a:rPr>
              <a:t>Additional diagnostics </a:t>
            </a:r>
            <a:r>
              <a:rPr lang="en-US" sz="1800">
                <a:latin typeface="Calibri Light" panose="020F0302020204030204" pitchFamily="34" charset="0"/>
                <a:cs typeface="Calibri Light" panose="020F0302020204030204" pitchFamily="34" charset="0"/>
              </a:rPr>
              <a:t>should therefore be conducted to identify the likely source of the variance problem!</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As a rule, </a:t>
            </a:r>
            <a:r>
              <a:rPr lang="en-US" sz="1800">
                <a:solidFill>
                  <a:srgbClr val="C00000"/>
                </a:solidFill>
                <a:latin typeface="Calibri Light" panose="020F0302020204030204" pitchFamily="34" charset="0"/>
                <a:cs typeface="Calibri Light" panose="020F0302020204030204" pitchFamily="34" charset="0"/>
              </a:rPr>
              <a:t>one should never blindly run diagnostic tests!</a:t>
            </a:r>
            <a:r>
              <a:rPr lang="en-US" sz="1800">
                <a:latin typeface="Calibri Light" panose="020F0302020204030204" pitchFamily="34" charset="0"/>
                <a:cs typeface="Calibri Light" panose="020F0302020204030204" pitchFamily="34" charset="0"/>
              </a:rPr>
              <a:t> Plotting is essential to understand why a model may be deficient.</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Meanwhile, note that the preceding corrections do not fall into the domain of non-parametric statistics. </a:t>
            </a:r>
            <a:r>
              <a:rPr lang="en-US" sz="1800">
                <a:solidFill>
                  <a:srgbClr val="C00000"/>
                </a:solidFill>
                <a:latin typeface="Calibri Light" panose="020F0302020204030204" pitchFamily="34" charset="0"/>
                <a:cs typeface="Calibri Light" panose="020F0302020204030204" pitchFamily="34" charset="0"/>
              </a:rPr>
              <a:t>Non-parametric statistics cannot correct for heteroscedasticity!</a:t>
            </a:r>
            <a:r>
              <a:rPr lang="en-US" sz="1800">
                <a:latin typeface="Calibri Light" panose="020F0302020204030204" pitchFamily="34" charset="0"/>
                <a:cs typeface="Calibri Light" panose="020F0302020204030204" pitchFamily="34" charset="0"/>
              </a:rPr>
              <a:t> Like multicollinearity, correcting heteroscedasticity requires the introduction of more parametric assumptions. Moreover, non-parametric tests themselves assume homoscedasticity.</a:t>
            </a:r>
            <a:endParaRPr lang="en-US" sz="1800" dirty="0">
              <a:latin typeface="Calibri Light" panose="020F0302020204030204" pitchFamily="34" charset="0"/>
              <a:cs typeface="Calibri Light" panose="020F0302020204030204" pitchFamily="34" charset="0"/>
            </a:endParaRPr>
          </a:p>
          <a:p>
            <a:endParaRPr lang="fr-CH" sz="1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More cautions with heteroscedasticity</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9551EF7-C116-49E5-9BF3-66183A6606F3}"/>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684582" y="187890"/>
            <a:ext cx="1316074" cy="1168881"/>
          </a:xfrm>
          <a:prstGeom prst="rect">
            <a:avLst/>
          </a:prstGeom>
        </p:spPr>
      </p:pic>
    </p:spTree>
    <p:extLst>
      <p:ext uri="{BB962C8B-B14F-4D97-AF65-F5344CB8AC3E}">
        <p14:creationId xmlns:p14="http://schemas.microsoft.com/office/powerpoint/2010/main" val="496560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948" y="4571258"/>
            <a:ext cx="9145017" cy="523220"/>
          </a:xfrm>
          <a:prstGeom prst="rect">
            <a:avLst/>
          </a:prstGeom>
          <a:noFill/>
        </p:spPr>
        <p:txBody>
          <a:bodyPr wrap="square" rtlCol="0">
            <a:spAutoFit/>
          </a:bodyPr>
          <a:lstStyle/>
          <a:p>
            <a:pPr algn="ctr"/>
            <a:r>
              <a:rPr lang="fr-CH" sz="2800" i="1">
                <a:solidFill>
                  <a:schemeClr val="tx2">
                    <a:lumMod val="75000"/>
                  </a:schemeClr>
                </a:solidFill>
                <a:latin typeface="Palatino Linotype" panose="02040502050505030304" pitchFamily="18" charset="0"/>
                <a:cs typeface="Times New Roman" panose="02020603050405020304" pitchFamily="18" charset="0"/>
              </a:rPr>
              <a:t>Non-parametric tests can correct heteroscedasticity</a:t>
            </a:r>
            <a:endParaRPr lang="en-GB" sz="2800" i="1" dirty="0">
              <a:solidFill>
                <a:schemeClr val="tx2">
                  <a:lumMod val="75000"/>
                </a:schemeClr>
              </a:solidFill>
              <a:latin typeface="Palatino Linotype" panose="02040502050505030304" pitchFamily="18" charset="0"/>
              <a:cs typeface="Times New Roman" panose="02020603050405020304" pitchFamily="18" charset="0"/>
            </a:endParaRPr>
          </a:p>
        </p:txBody>
      </p:sp>
      <p:cxnSp>
        <p:nvCxnSpPr>
          <p:cNvPr id="6" name="Straight Connector 5"/>
          <p:cNvCxnSpPr/>
          <p:nvPr/>
        </p:nvCxnSpPr>
        <p:spPr>
          <a:xfrm>
            <a:off x="1199456" y="4365104"/>
            <a:ext cx="936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199456" y="5301208"/>
            <a:ext cx="936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0446399-EB7E-430E-B271-04D78F95EA6D}"/>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41601" y="1662745"/>
            <a:ext cx="2675710" cy="2576768"/>
          </a:xfrm>
          <a:prstGeom prst="rect">
            <a:avLst/>
          </a:prstGeom>
        </p:spPr>
      </p:pic>
      <p:sp>
        <p:nvSpPr>
          <p:cNvPr id="17" name="TextBox 16">
            <a:extLst>
              <a:ext uri="{FF2B5EF4-FFF2-40B4-BE49-F238E27FC236}">
                <a16:creationId xmlns:a16="http://schemas.microsoft.com/office/drawing/2014/main" id="{4E2693C5-2638-4F11-9C88-B9F7F6B33E59}"/>
              </a:ext>
            </a:extLst>
          </p:cNvPr>
          <p:cNvSpPr txBox="1"/>
          <p:nvPr/>
        </p:nvSpPr>
        <p:spPr>
          <a:xfrm>
            <a:off x="4367288" y="741983"/>
            <a:ext cx="3024336" cy="769441"/>
          </a:xfrm>
          <a:prstGeom prst="rect">
            <a:avLst/>
          </a:prstGeom>
          <a:noFill/>
        </p:spPr>
        <p:txBody>
          <a:bodyPr wrap="square" rtlCol="0">
            <a:spAutoFit/>
          </a:bodyPr>
          <a:lstStyle/>
          <a:p>
            <a:pPr algn="ctr"/>
            <a:r>
              <a:rPr lang="fr-CH" sz="4400">
                <a:solidFill>
                  <a:schemeClr val="tx2">
                    <a:lumMod val="75000"/>
                  </a:schemeClr>
                </a:solidFill>
                <a:latin typeface="Century Schoolbook" panose="02040604050505020304" pitchFamily="18" charset="0"/>
              </a:rPr>
              <a:t>MYTH II</a:t>
            </a:r>
            <a:endParaRPr lang="en-GB" sz="4400" dirty="0">
              <a:solidFill>
                <a:schemeClr val="tx2">
                  <a:lumMod val="75000"/>
                </a:schemeClr>
              </a:solidFill>
              <a:latin typeface="Century Schoolbook" panose="02040604050505020304" pitchFamily="18" charset="0"/>
            </a:endParaRPr>
          </a:p>
        </p:txBody>
      </p:sp>
      <p:cxnSp>
        <p:nvCxnSpPr>
          <p:cNvPr id="18" name="Straight Connector 17">
            <a:extLst>
              <a:ext uri="{FF2B5EF4-FFF2-40B4-BE49-F238E27FC236}">
                <a16:creationId xmlns:a16="http://schemas.microsoft.com/office/drawing/2014/main" id="{EBF172F2-B1A6-449D-9B29-B563AD17A0D7}"/>
              </a:ext>
            </a:extLst>
          </p:cNvPr>
          <p:cNvCxnSpPr>
            <a:cxnSpLocks/>
          </p:cNvCxnSpPr>
          <p:nvPr/>
        </p:nvCxnSpPr>
        <p:spPr>
          <a:xfrm>
            <a:off x="3359456" y="1594755"/>
            <a:ext cx="504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937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600">
                <a:latin typeface="Calibri Light" panose="020F0302020204030204" pitchFamily="34" charset="0"/>
                <a:cs typeface="Calibri Light" panose="020F0302020204030204" pitchFamily="34" charset="0"/>
              </a:rPr>
              <a:t>In repeated measures models (e.g., rm-ANOVA and MANOVA), additional assumptions are made for the covariance matrix of repeated measures. For rm-ANOVA, one assumes a spherical structure, which (approximately) constrains variances to be equal, and covariances to be equal:</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Covariance assumptions in repeated measures data</a:t>
            </a:r>
            <a:endParaRPr lang="en-GB" sz="3200">
              <a:solidFill>
                <a:schemeClr val="tx2">
                  <a:lumMod val="75000"/>
                </a:schemeClr>
              </a:solidFill>
              <a:latin typeface="Tw Cen MT" panose="020B0602020104020603" pitchFamily="34" charset="0"/>
            </a:endParaRPr>
          </a:p>
        </p:txBody>
      </p:sp>
      <p:graphicFrame>
        <p:nvGraphicFramePr>
          <p:cNvPr id="13" name="Table 12">
            <a:extLst>
              <a:ext uri="{FF2B5EF4-FFF2-40B4-BE49-F238E27FC236}">
                <a16:creationId xmlns:a16="http://schemas.microsoft.com/office/drawing/2014/main" id="{D9F83BA7-747D-479C-9C06-BA5335D644BD}"/>
              </a:ext>
            </a:extLst>
          </p:cNvPr>
          <p:cNvGraphicFramePr>
            <a:graphicFrameLocks noGrp="1"/>
          </p:cNvGraphicFramePr>
          <p:nvPr>
            <p:extLst>
              <p:ext uri="{D42A27DB-BD31-4B8C-83A1-F6EECF244321}">
                <p14:modId xmlns:p14="http://schemas.microsoft.com/office/powerpoint/2010/main" val="1999179509"/>
              </p:ext>
            </p:extLst>
          </p:nvPr>
        </p:nvGraphicFramePr>
        <p:xfrm>
          <a:off x="911424" y="3112160"/>
          <a:ext cx="4114801" cy="3053144"/>
        </p:xfrm>
        <a:graphic>
          <a:graphicData uri="http://schemas.openxmlformats.org/drawingml/2006/table">
            <a:tbl>
              <a:tblPr>
                <a:tableStyleId>{2D5ABB26-0587-4C30-8999-92F81FD0307C}</a:tableStyleId>
              </a:tblPr>
              <a:tblGrid>
                <a:gridCol w="965200">
                  <a:extLst>
                    <a:ext uri="{9D8B030D-6E8A-4147-A177-3AD203B41FA5}">
                      <a16:colId xmlns:a16="http://schemas.microsoft.com/office/drawing/2014/main" val="20000"/>
                    </a:ext>
                  </a:extLst>
                </a:gridCol>
                <a:gridCol w="907008">
                  <a:extLst>
                    <a:ext uri="{9D8B030D-6E8A-4147-A177-3AD203B41FA5}">
                      <a16:colId xmlns:a16="http://schemas.microsoft.com/office/drawing/2014/main" val="20001"/>
                    </a:ext>
                  </a:extLst>
                </a:gridCol>
                <a:gridCol w="747531">
                  <a:extLst>
                    <a:ext uri="{9D8B030D-6E8A-4147-A177-3AD203B41FA5}">
                      <a16:colId xmlns:a16="http://schemas.microsoft.com/office/drawing/2014/main" val="20002"/>
                    </a:ext>
                  </a:extLst>
                </a:gridCol>
                <a:gridCol w="747531">
                  <a:extLst>
                    <a:ext uri="{9D8B030D-6E8A-4147-A177-3AD203B41FA5}">
                      <a16:colId xmlns:a16="http://schemas.microsoft.com/office/drawing/2014/main" val="20003"/>
                    </a:ext>
                  </a:extLst>
                </a:gridCol>
                <a:gridCol w="747531">
                  <a:extLst>
                    <a:ext uri="{9D8B030D-6E8A-4147-A177-3AD203B41FA5}">
                      <a16:colId xmlns:a16="http://schemas.microsoft.com/office/drawing/2014/main" val="20004"/>
                    </a:ext>
                  </a:extLst>
                </a:gridCol>
              </a:tblGrid>
              <a:tr h="288032">
                <a:tc>
                  <a:txBody>
                    <a:bodyPr/>
                    <a:lstStyle/>
                    <a:p>
                      <a:pPr algn="ctr" fontAlgn="b"/>
                      <a:r>
                        <a:rPr lang="en-GB" sz="1100" b="1" u="none" strike="noStrike">
                          <a:effectLst/>
                          <a:latin typeface="Calibri Light" panose="020F0302020204030204" pitchFamily="34" charset="0"/>
                          <a:cs typeface="Calibri Light" panose="020F0302020204030204" pitchFamily="34" charset="0"/>
                        </a:rPr>
                        <a:t>Obs.</a:t>
                      </a:r>
                      <a:endParaRPr lang="en-GB" sz="1100" b="1"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a:effectLst/>
                          <a:latin typeface="Calibri Light" panose="020F0302020204030204" pitchFamily="34" charset="0"/>
                          <a:cs typeface="Calibri Light" panose="020F0302020204030204" pitchFamily="34" charset="0"/>
                        </a:rPr>
                        <a:t>Subject</a:t>
                      </a:r>
                      <a:endParaRPr lang="en-GB" sz="1100" b="1"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a:effectLst/>
                          <a:latin typeface="Calibri Light" panose="020F0302020204030204" pitchFamily="34" charset="0"/>
                          <a:cs typeface="Calibri Light" panose="020F0302020204030204" pitchFamily="34" charset="0"/>
                        </a:rPr>
                        <a:t>T1</a:t>
                      </a:r>
                      <a:endParaRPr lang="en-GB" sz="1100" b="1"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lnT w="28575"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a:effectLst/>
                          <a:latin typeface="Calibri Light" panose="020F0302020204030204" pitchFamily="34" charset="0"/>
                          <a:cs typeface="Calibri Light" panose="020F0302020204030204" pitchFamily="34" charset="0"/>
                        </a:rPr>
                        <a:t>T2</a:t>
                      </a:r>
                      <a:endParaRPr lang="en-GB" sz="1100" b="1"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T w="28575"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a:effectLst/>
                          <a:latin typeface="Calibri Light" panose="020F0302020204030204" pitchFamily="34" charset="0"/>
                          <a:cs typeface="Calibri Light" panose="020F0302020204030204" pitchFamily="34" charset="0"/>
                        </a:rPr>
                        <a:t>T3</a:t>
                      </a:r>
                      <a:endParaRPr lang="en-GB" sz="1100" b="1"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1</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AH</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60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40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50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2</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Light" panose="020F0302020204030204" pitchFamily="34" charset="0"/>
                          <a:cs typeface="Calibri Light" panose="020F0302020204030204" pitchFamily="34" charset="0"/>
                        </a:rPr>
                        <a:t>LL</a:t>
                      </a:r>
                    </a:p>
                  </a:txBody>
                  <a:tcPr marL="9525" marR="9525" marT="9525" marB="0" anchor="ctr">
                    <a:lnR w="28575" cap="flat" cmpd="sng" algn="ctr">
                      <a:solidFill>
                        <a:schemeClr val="accent6">
                          <a:lumMod val="50000"/>
                        </a:schemeClr>
                      </a:solidFill>
                      <a:prstDash val="solid"/>
                      <a:round/>
                      <a:headEnd type="none" w="med" len="med"/>
                      <a:tailEnd type="none" w="med" len="med"/>
                    </a:lnR>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25</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02"/>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3</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Light" panose="020F0302020204030204" pitchFamily="34" charset="0"/>
                          <a:cs typeface="Calibri Light" panose="020F0302020204030204" pitchFamily="34" charset="0"/>
                        </a:rPr>
                        <a:t>KW</a:t>
                      </a:r>
                    </a:p>
                  </a:txBody>
                  <a:tcPr marL="9525" marR="9525" marT="9525" marB="0" anchor="ctr">
                    <a:lnR w="28575" cap="flat" cmpd="sng" algn="ctr">
                      <a:solidFill>
                        <a:schemeClr val="accent6">
                          <a:lumMod val="50000"/>
                        </a:schemeClr>
                      </a:solidFill>
                      <a:prstDash val="solid"/>
                      <a:round/>
                      <a:headEnd type="none" w="med" len="med"/>
                      <a:tailEnd type="none" w="med" len="med"/>
                    </a:lnR>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50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15</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11</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03"/>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4</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Light" panose="020F0302020204030204" pitchFamily="34" charset="0"/>
                          <a:cs typeface="Calibri Light" panose="020F0302020204030204" pitchFamily="34" charset="0"/>
                        </a:rPr>
                        <a:t>RS</a:t>
                      </a:r>
                    </a:p>
                  </a:txBody>
                  <a:tcPr marL="9525" marR="9525" marT="9525" marB="0" anchor="ctr">
                    <a:lnR w="28575" cap="flat" cmpd="sng" algn="ctr">
                      <a:solidFill>
                        <a:schemeClr val="accent6">
                          <a:lumMod val="50000"/>
                        </a:schemeClr>
                      </a:solidFill>
                      <a:prstDash val="solid"/>
                      <a:round/>
                      <a:headEnd type="none" w="med" len="med"/>
                      <a:tailEnd type="none" w="med" len="med"/>
                    </a:lnR>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60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60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60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04"/>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5</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Light" panose="020F0302020204030204" pitchFamily="34" charset="0"/>
                          <a:cs typeface="Calibri Light" panose="020F0302020204030204" pitchFamily="34" charset="0"/>
                        </a:rPr>
                        <a:t>RP</a:t>
                      </a:r>
                    </a:p>
                  </a:txBody>
                  <a:tcPr marL="9525" marR="9525" marT="9525" marB="0" anchor="ctr">
                    <a:lnR w="28575" cap="flat" cmpd="sng" algn="ctr">
                      <a:solidFill>
                        <a:schemeClr val="accent6">
                          <a:lumMod val="50000"/>
                        </a:schemeClr>
                      </a:solidFill>
                      <a:prstDash val="solid"/>
                      <a:round/>
                      <a:headEnd type="none" w="med" len="med"/>
                      <a:tailEnd type="none" w="med" len="med"/>
                    </a:lnR>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50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36</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25</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05"/>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6</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Light" panose="020F0302020204030204" pitchFamily="34" charset="0"/>
                          <a:cs typeface="Calibri Light" panose="020F0302020204030204" pitchFamily="34" charset="0"/>
                        </a:rPr>
                        <a:t>AS</a:t>
                      </a:r>
                    </a:p>
                  </a:txBody>
                  <a:tcPr marL="9525" marR="9525" marT="9525" marB="0" anchor="ctr">
                    <a:lnR w="28575" cap="flat" cmpd="sng" algn="ctr">
                      <a:solidFill>
                        <a:schemeClr val="accent6">
                          <a:lumMod val="50000"/>
                        </a:schemeClr>
                      </a:solidFill>
                      <a:prstDash val="solid"/>
                      <a:round/>
                      <a:headEnd type="none" w="med" len="med"/>
                      <a:tailEnd type="none" w="med" len="med"/>
                    </a:lnR>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17</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6</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18</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06"/>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7</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Light" panose="020F0302020204030204" pitchFamily="34" charset="0"/>
                          <a:cs typeface="Calibri Light" panose="020F0302020204030204" pitchFamily="34" charset="0"/>
                        </a:rPr>
                        <a:t>AA</a:t>
                      </a:r>
                    </a:p>
                  </a:txBody>
                  <a:tcPr marL="9525" marR="9525" marT="9525" marB="0" anchor="ctr">
                    <a:lnR w="28575" cap="flat" cmpd="sng" algn="ctr">
                      <a:solidFill>
                        <a:schemeClr val="accent6">
                          <a:lumMod val="50000"/>
                        </a:schemeClr>
                      </a:solidFill>
                      <a:prstDash val="solid"/>
                      <a:round/>
                      <a:headEnd type="none" w="med" len="med"/>
                      <a:tailEnd type="none" w="med" len="med"/>
                    </a:lnR>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36</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3</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8</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07"/>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8</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Light" panose="020F0302020204030204" pitchFamily="34" charset="0"/>
                          <a:cs typeface="Calibri Light" panose="020F0302020204030204" pitchFamily="34" charset="0"/>
                        </a:rPr>
                        <a:t>LN</a:t>
                      </a:r>
                    </a:p>
                  </a:txBody>
                  <a:tcPr marL="9525" marR="9525" marT="9525" marB="0" anchor="ctr">
                    <a:lnR w="28575" cap="flat" cmpd="sng" algn="ctr">
                      <a:solidFill>
                        <a:schemeClr val="accent6">
                          <a:lumMod val="50000"/>
                        </a:schemeClr>
                      </a:solidFill>
                      <a:prstDash val="solid"/>
                      <a:round/>
                      <a:headEnd type="none" w="med" len="med"/>
                      <a:tailEnd type="none" w="med" len="med"/>
                    </a:lnR>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12</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24</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15</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08"/>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9</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Light" panose="020F0302020204030204" pitchFamily="34" charset="0"/>
                          <a:cs typeface="Calibri Light" panose="020F0302020204030204" pitchFamily="34" charset="0"/>
                        </a:rPr>
                        <a:t>RM</a:t>
                      </a:r>
                    </a:p>
                  </a:txBody>
                  <a:tcPr marL="9525" marR="9525" marT="9525" marB="0" anchor="ctr">
                    <a:lnR w="28575" cap="flat" cmpd="sng" algn="ctr">
                      <a:solidFill>
                        <a:schemeClr val="accent6">
                          <a:lumMod val="50000"/>
                        </a:schemeClr>
                      </a:solidFill>
                      <a:prstDash val="solid"/>
                      <a:round/>
                      <a:headEnd type="none" w="med" len="med"/>
                      <a:tailEnd type="none" w="med" len="med"/>
                    </a:lnR>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11</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5</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13</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09"/>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10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Light" panose="020F0302020204030204" pitchFamily="34" charset="0"/>
                          <a:cs typeface="Calibri Light" panose="020F0302020204030204" pitchFamily="34" charset="0"/>
                        </a:rPr>
                        <a:t>CD</a:t>
                      </a:r>
                    </a:p>
                  </a:txBody>
                  <a:tcPr marL="9525" marR="9525" marT="9525" marB="0" anchor="ctr">
                    <a:lnR w="28575" cap="flat" cmpd="sng" algn="ctr">
                      <a:solidFill>
                        <a:schemeClr val="accent6">
                          <a:lumMod val="50000"/>
                        </a:schemeClr>
                      </a:solidFill>
                      <a:prstDash val="solid"/>
                      <a:round/>
                      <a:headEnd type="none" w="med" len="med"/>
                      <a:tailEnd type="none" w="med" len="med"/>
                    </a:lnR>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9</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45</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15</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10"/>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11</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b="0" i="0" u="none" strike="noStrike">
                          <a:solidFill>
                            <a:srgbClr val="000000"/>
                          </a:solidFill>
                          <a:effectLst/>
                          <a:latin typeface="Calibri Light" panose="020F0302020204030204" pitchFamily="34" charset="0"/>
                          <a:cs typeface="Calibri Light" panose="020F0302020204030204" pitchFamily="34" charset="0"/>
                        </a:rPr>
                        <a:t>CC</a:t>
                      </a:r>
                    </a:p>
                  </a:txBody>
                  <a:tcPr marL="9525" marR="9525" marT="9525" marB="0" anchor="ctr">
                    <a:lnR w="28575" cap="flat" cmpd="sng" algn="ctr">
                      <a:solidFill>
                        <a:schemeClr val="accent6">
                          <a:lumMod val="50000"/>
                        </a:schemeClr>
                      </a:solidFill>
                      <a:prstDash val="solid"/>
                      <a:round/>
                      <a:headEnd type="none" w="med" len="med"/>
                      <a:tailEnd type="none" w="med" len="med"/>
                    </a:lnR>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25</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50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18</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11"/>
                  </a:ext>
                </a:extLst>
              </a:tr>
              <a:tr h="230426">
                <a:tc>
                  <a:txBody>
                    <a:bodyPr/>
                    <a:lstStyle/>
                    <a:p>
                      <a:pPr algn="ctr" fontAlgn="b"/>
                      <a:r>
                        <a:rPr lang="en-GB" sz="1100" u="none" strike="noStrike">
                          <a:effectLst/>
                          <a:latin typeface="Calibri Light" panose="020F0302020204030204" pitchFamily="34" charset="0"/>
                          <a:cs typeface="Calibri Light" panose="020F0302020204030204" pitchFamily="34" charset="0"/>
                        </a:rPr>
                        <a:t>12</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Light" panose="020F0302020204030204" pitchFamily="34" charset="0"/>
                          <a:cs typeface="Calibri Light" panose="020F0302020204030204" pitchFamily="34" charset="0"/>
                        </a:rPr>
                        <a:t>AZ</a:t>
                      </a:r>
                    </a:p>
                  </a:txBody>
                  <a:tcPr marL="9525" marR="9525" marT="9525" marB="0" anchor="ctr">
                    <a:lnR w="28575" cap="flat" cmpd="sng" algn="ctr">
                      <a:solidFill>
                        <a:schemeClr val="accent6">
                          <a:lumMod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20</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L w="28575" cap="flat" cmpd="sng" algn="ctr">
                      <a:solidFill>
                        <a:schemeClr val="accent6">
                          <a:lumMod val="5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latin typeface="Calibri Light" panose="020F0302020204030204" pitchFamily="34" charset="0"/>
                          <a:cs typeface="Calibri Light" panose="020F0302020204030204" pitchFamily="34" charset="0"/>
                        </a:rPr>
                        <a:t>14</a:t>
                      </a:r>
                      <a:endParaRPr lang="en-GB" sz="1100" b="0" i="0" u="none" strike="noStrike">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latin typeface="Calibri Light" panose="020F0302020204030204" pitchFamily="34" charset="0"/>
                          <a:cs typeface="Calibri Light" panose="020F0302020204030204" pitchFamily="34" charset="0"/>
                        </a:rPr>
                        <a:t>25</a:t>
                      </a:r>
                      <a:endParaRPr lang="en-GB" sz="1100" b="0"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lnR w="28575" cap="flat" cmpd="sng" algn="ctr">
                      <a:solidFill>
                        <a:schemeClr val="accent6">
                          <a:lumMod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14" name="Table 13">
            <a:extLst>
              <a:ext uri="{FF2B5EF4-FFF2-40B4-BE49-F238E27FC236}">
                <a16:creationId xmlns:a16="http://schemas.microsoft.com/office/drawing/2014/main" id="{CFEFC6CE-D2C1-48B5-AF2D-EB0D32D48E17}"/>
              </a:ext>
            </a:extLst>
          </p:cNvPr>
          <p:cNvGraphicFramePr>
            <a:graphicFrameLocks noGrp="1"/>
          </p:cNvGraphicFramePr>
          <p:nvPr>
            <p:extLst>
              <p:ext uri="{D42A27DB-BD31-4B8C-83A1-F6EECF244321}">
                <p14:modId xmlns:p14="http://schemas.microsoft.com/office/powerpoint/2010/main" val="2429952678"/>
              </p:ext>
            </p:extLst>
          </p:nvPr>
        </p:nvGraphicFramePr>
        <p:xfrm>
          <a:off x="6372200" y="2948944"/>
          <a:ext cx="2088232" cy="1848208"/>
        </p:xfrm>
        <a:graphic>
          <a:graphicData uri="http://schemas.openxmlformats.org/drawingml/2006/table">
            <a:tbl>
              <a:tblPr firstRow="1" bandRow="1">
                <a:tableStyleId>{2D5ABB26-0587-4C30-8999-92F81FD0307C}</a:tableStyleId>
              </a:tblPr>
              <a:tblGrid>
                <a:gridCol w="728134">
                  <a:extLst>
                    <a:ext uri="{9D8B030D-6E8A-4147-A177-3AD203B41FA5}">
                      <a16:colId xmlns:a16="http://schemas.microsoft.com/office/drawing/2014/main" val="20000"/>
                    </a:ext>
                  </a:extLst>
                </a:gridCol>
                <a:gridCol w="453366">
                  <a:extLst>
                    <a:ext uri="{9D8B030D-6E8A-4147-A177-3AD203B41FA5}">
                      <a16:colId xmlns:a16="http://schemas.microsoft.com/office/drawing/2014/main" val="20001"/>
                    </a:ext>
                  </a:extLst>
                </a:gridCol>
                <a:gridCol w="453366">
                  <a:extLst>
                    <a:ext uri="{9D8B030D-6E8A-4147-A177-3AD203B41FA5}">
                      <a16:colId xmlns:a16="http://schemas.microsoft.com/office/drawing/2014/main" val="20002"/>
                    </a:ext>
                  </a:extLst>
                </a:gridCol>
                <a:gridCol w="453366">
                  <a:extLst>
                    <a:ext uri="{9D8B030D-6E8A-4147-A177-3AD203B41FA5}">
                      <a16:colId xmlns:a16="http://schemas.microsoft.com/office/drawing/2014/main" val="20003"/>
                    </a:ext>
                  </a:extLst>
                </a:gridCol>
              </a:tblGrid>
              <a:tr h="462052">
                <a:tc>
                  <a:txBody>
                    <a:bodyPr/>
                    <a:lstStyle/>
                    <a:p>
                      <a:pPr algn="ctr"/>
                      <a:endParaRPr lang="nl-BE" sz="1400" b="1" i="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nl-BE" sz="1400" b="1" i="0">
                          <a:solidFill>
                            <a:schemeClr val="tx1"/>
                          </a:solidFill>
                          <a:latin typeface="Times New Roman" panose="02020603050405020304" pitchFamily="18" charset="0"/>
                          <a:cs typeface="Times New Roman" panose="02020603050405020304" pitchFamily="18" charset="0"/>
                        </a:rPr>
                        <a:t>T1</a:t>
                      </a:r>
                      <a:endParaRPr lang="nl-BE" sz="1400" b="1" i="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nl-BE" sz="1400" b="1" i="0">
                          <a:solidFill>
                            <a:schemeClr val="tx1"/>
                          </a:solidFill>
                          <a:latin typeface="Times New Roman" panose="02020603050405020304" pitchFamily="18" charset="0"/>
                          <a:cs typeface="Times New Roman" panose="02020603050405020304" pitchFamily="18" charset="0"/>
                        </a:rPr>
                        <a:t>T2</a:t>
                      </a:r>
                      <a:endParaRPr lang="nl-BE" sz="1400" b="1" i="0" dirty="0">
                        <a:solidFill>
                          <a:schemeClr val="tx1"/>
                        </a:solidFill>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nl-BE" sz="1400" b="1" i="0">
                          <a:solidFill>
                            <a:schemeClr val="tx1"/>
                          </a:solidFill>
                          <a:latin typeface="Times New Roman" panose="02020603050405020304" pitchFamily="18" charset="0"/>
                          <a:cs typeface="Times New Roman" panose="02020603050405020304" pitchFamily="18" charset="0"/>
                        </a:rPr>
                        <a:t>T3</a:t>
                      </a:r>
                      <a:endParaRPr lang="nl-BE" sz="1400" b="1" i="0" dirty="0">
                        <a:solidFill>
                          <a:schemeClr val="tx1"/>
                        </a:solidFill>
                        <a:latin typeface="Times New Roman" panose="02020603050405020304" pitchFamily="18" charset="0"/>
                        <a:cs typeface="Times New Roman" panose="02020603050405020304" pitchFamily="18" charset="0"/>
                      </a:endParaRPr>
                    </a:p>
                  </a:txBody>
                  <a:tcPr>
                    <a:lnL>
                      <a:noFill/>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2052">
                <a:tc>
                  <a:txBody>
                    <a:bodyPr/>
                    <a:lstStyle/>
                    <a:p>
                      <a:pPr algn="ctr"/>
                      <a:r>
                        <a:rPr lang="nl-BE" sz="1400" b="1" i="0">
                          <a:solidFill>
                            <a:schemeClr val="tx1"/>
                          </a:solidFill>
                          <a:latin typeface="Times New Roman" panose="02020603050405020304" pitchFamily="18" charset="0"/>
                          <a:cs typeface="Times New Roman" panose="02020603050405020304" pitchFamily="18" charset="0"/>
                        </a:rPr>
                        <a:t>T1</a:t>
                      </a:r>
                      <a:endParaRPr lang="nl-BE" sz="1400" b="1" i="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0" i="1">
                          <a:solidFill>
                            <a:schemeClr val="tx1"/>
                          </a:solidFill>
                          <a:latin typeface="Times New Roman" panose="02020603050405020304" pitchFamily="18" charset="0"/>
                          <a:cs typeface="Times New Roman" panose="02020603050405020304" pitchFamily="18" charset="0"/>
                        </a:rPr>
                        <a:t>σ</a:t>
                      </a:r>
                      <a:r>
                        <a:rPr lang="fr-CH" sz="1400" b="0" i="1" baseline="-25000">
                          <a:solidFill>
                            <a:schemeClr val="tx1"/>
                          </a:solidFill>
                          <a:latin typeface="Times New Roman" panose="02020603050405020304" pitchFamily="18" charset="0"/>
                          <a:cs typeface="Times New Roman" panose="02020603050405020304" pitchFamily="18" charset="0"/>
                        </a:rPr>
                        <a:t>1</a:t>
                      </a:r>
                      <a:r>
                        <a:rPr lang="nl-BE" sz="1400" b="0" i="1">
                          <a:solidFill>
                            <a:schemeClr val="tx1"/>
                          </a:solidFill>
                          <a:latin typeface="Times New Roman" panose="02020603050405020304" pitchFamily="18" charset="0"/>
                          <a:cs typeface="Times New Roman" panose="02020603050405020304" pitchFamily="18" charset="0"/>
                        </a:rPr>
                        <a:t>²</a:t>
                      </a:r>
                      <a:endParaRPr lang="nl-BE" sz="1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0" i="1">
                          <a:solidFill>
                            <a:schemeClr val="tx1"/>
                          </a:solidFill>
                          <a:latin typeface="Times New Roman" panose="02020603050405020304" pitchFamily="18" charset="0"/>
                          <a:cs typeface="Times New Roman" panose="02020603050405020304" pitchFamily="18" charset="0"/>
                        </a:rPr>
                        <a:t>σ</a:t>
                      </a:r>
                      <a:r>
                        <a:rPr lang="fr-CH" sz="1400" b="0" i="1" baseline="-25000">
                          <a:solidFill>
                            <a:schemeClr val="tx1"/>
                          </a:solidFill>
                          <a:latin typeface="Times New Roman" panose="02020603050405020304" pitchFamily="18" charset="0"/>
                          <a:cs typeface="Times New Roman" panose="02020603050405020304" pitchFamily="18" charset="0"/>
                        </a:rPr>
                        <a:t>12</a:t>
                      </a:r>
                      <a:endParaRPr lang="nl-BE" sz="1400" b="0" i="1" dirty="0">
                        <a:solidFill>
                          <a:schemeClr val="tx1"/>
                        </a:solidFill>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0" i="1">
                          <a:solidFill>
                            <a:schemeClr val="tx1"/>
                          </a:solidFill>
                          <a:latin typeface="Times New Roman" panose="02020603050405020304" pitchFamily="18" charset="0"/>
                          <a:cs typeface="Times New Roman" panose="02020603050405020304" pitchFamily="18" charset="0"/>
                        </a:rPr>
                        <a:t>σ</a:t>
                      </a:r>
                      <a:r>
                        <a:rPr lang="fr-CH" sz="1400" b="0" i="1" baseline="-25000">
                          <a:solidFill>
                            <a:schemeClr val="tx1"/>
                          </a:solidFill>
                          <a:latin typeface="Times New Roman" panose="02020603050405020304" pitchFamily="18" charset="0"/>
                          <a:cs typeface="Times New Roman" panose="02020603050405020304" pitchFamily="18" charset="0"/>
                        </a:rPr>
                        <a:t>13</a:t>
                      </a:r>
                      <a:endParaRPr lang="nl-BE" sz="1400" b="0" i="1" dirty="0">
                        <a:solidFill>
                          <a:schemeClr val="tx1"/>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2052">
                <a:tc>
                  <a:txBody>
                    <a:bodyPr/>
                    <a:lstStyle/>
                    <a:p>
                      <a:pPr algn="ctr"/>
                      <a:r>
                        <a:rPr lang="nl-BE" sz="1400" b="1" i="0">
                          <a:solidFill>
                            <a:schemeClr val="tx1"/>
                          </a:solidFill>
                          <a:latin typeface="Times New Roman" panose="02020603050405020304" pitchFamily="18" charset="0"/>
                          <a:cs typeface="Times New Roman" panose="02020603050405020304" pitchFamily="18" charset="0"/>
                        </a:rPr>
                        <a:t>T2</a:t>
                      </a:r>
                      <a:endParaRPr lang="nl-BE" sz="1400" b="1" i="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l-GR" sz="1400" b="0" i="1">
                          <a:solidFill>
                            <a:schemeClr val="tx1"/>
                          </a:solidFill>
                          <a:latin typeface="Times New Roman" panose="02020603050405020304" pitchFamily="18" charset="0"/>
                          <a:cs typeface="Times New Roman" panose="02020603050405020304" pitchFamily="18" charset="0"/>
                        </a:rPr>
                        <a:t>σ</a:t>
                      </a:r>
                      <a:r>
                        <a:rPr lang="fr-CH" sz="1400" b="0" i="1" baseline="-25000">
                          <a:solidFill>
                            <a:schemeClr val="tx1"/>
                          </a:solidFill>
                          <a:latin typeface="Times New Roman" panose="02020603050405020304" pitchFamily="18" charset="0"/>
                          <a:cs typeface="Times New Roman" panose="02020603050405020304" pitchFamily="18" charset="0"/>
                        </a:rPr>
                        <a:t>12</a:t>
                      </a:r>
                      <a:endParaRPr lang="nl-BE" sz="1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i="1">
                          <a:solidFill>
                            <a:schemeClr val="tx1"/>
                          </a:solidFill>
                          <a:latin typeface="Times New Roman" panose="02020603050405020304" pitchFamily="18" charset="0"/>
                          <a:cs typeface="Times New Roman" panose="02020603050405020304" pitchFamily="18" charset="0"/>
                        </a:rPr>
                        <a:t>σ</a:t>
                      </a:r>
                      <a:r>
                        <a:rPr lang="fr-CH" sz="1400" b="0" i="1" baseline="-25000">
                          <a:solidFill>
                            <a:schemeClr val="tx1"/>
                          </a:solidFill>
                          <a:latin typeface="Times New Roman" panose="02020603050405020304" pitchFamily="18" charset="0"/>
                          <a:cs typeface="Times New Roman" panose="02020603050405020304" pitchFamily="18" charset="0"/>
                        </a:rPr>
                        <a:t>2</a:t>
                      </a:r>
                      <a:r>
                        <a:rPr lang="nl-BE" sz="1400" b="0" i="1">
                          <a:solidFill>
                            <a:schemeClr val="tx1"/>
                          </a:solidFill>
                          <a:latin typeface="Times New Roman" panose="02020603050405020304" pitchFamily="18" charset="0"/>
                          <a:cs typeface="Times New Roman" panose="02020603050405020304" pitchFamily="18" charset="0"/>
                        </a:rPr>
                        <a:t>²</a:t>
                      </a:r>
                      <a:endParaRPr lang="nl-BE" sz="1400" b="0" i="1"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400" b="0" i="1">
                          <a:solidFill>
                            <a:schemeClr val="tx1"/>
                          </a:solidFill>
                          <a:latin typeface="Times New Roman" panose="02020603050405020304" pitchFamily="18" charset="0"/>
                          <a:cs typeface="Times New Roman" panose="02020603050405020304" pitchFamily="18" charset="0"/>
                        </a:rPr>
                        <a:t>σ</a:t>
                      </a:r>
                      <a:r>
                        <a:rPr lang="fr-CH" sz="1400" b="0" i="1" baseline="-25000">
                          <a:solidFill>
                            <a:schemeClr val="tx1"/>
                          </a:solidFill>
                          <a:latin typeface="Times New Roman" panose="02020603050405020304" pitchFamily="18" charset="0"/>
                          <a:cs typeface="Times New Roman" panose="02020603050405020304" pitchFamily="18" charset="0"/>
                        </a:rPr>
                        <a:t>23</a:t>
                      </a:r>
                      <a:endParaRPr lang="nl-BE" sz="1400" b="0" i="1" dirty="0">
                        <a:solidFill>
                          <a:schemeClr val="tx1"/>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2052">
                <a:tc>
                  <a:txBody>
                    <a:bodyPr/>
                    <a:lstStyle/>
                    <a:p>
                      <a:pPr algn="ctr"/>
                      <a:r>
                        <a:rPr lang="nl-BE" sz="1400" b="1" i="0">
                          <a:solidFill>
                            <a:schemeClr val="tx1"/>
                          </a:solidFill>
                          <a:latin typeface="Times New Roman" panose="02020603050405020304" pitchFamily="18" charset="0"/>
                          <a:cs typeface="Times New Roman" panose="02020603050405020304" pitchFamily="18" charset="0"/>
                        </a:rPr>
                        <a:t>T3</a:t>
                      </a:r>
                      <a:endParaRPr lang="nl-BE" sz="1400" b="1" i="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400" b="0" i="1">
                          <a:solidFill>
                            <a:schemeClr val="tx1"/>
                          </a:solidFill>
                          <a:latin typeface="Times New Roman" panose="02020603050405020304" pitchFamily="18" charset="0"/>
                          <a:cs typeface="Times New Roman" panose="02020603050405020304" pitchFamily="18" charset="0"/>
                        </a:rPr>
                        <a:t>σ</a:t>
                      </a:r>
                      <a:r>
                        <a:rPr lang="fr-CH" sz="1400" b="0" i="1" baseline="-25000">
                          <a:solidFill>
                            <a:schemeClr val="tx1"/>
                          </a:solidFill>
                          <a:latin typeface="Times New Roman" panose="02020603050405020304" pitchFamily="18" charset="0"/>
                          <a:cs typeface="Times New Roman" panose="02020603050405020304" pitchFamily="18" charset="0"/>
                        </a:rPr>
                        <a:t>13</a:t>
                      </a:r>
                      <a:endParaRPr lang="nl-BE" sz="1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400" b="0" i="1">
                          <a:solidFill>
                            <a:schemeClr val="tx1"/>
                          </a:solidFill>
                          <a:latin typeface="Times New Roman" panose="02020603050405020304" pitchFamily="18" charset="0"/>
                          <a:cs typeface="Times New Roman" panose="02020603050405020304" pitchFamily="18" charset="0"/>
                        </a:rPr>
                        <a:t>σ</a:t>
                      </a:r>
                      <a:r>
                        <a:rPr lang="fr-CH" sz="1400" b="0" i="1" baseline="-25000">
                          <a:solidFill>
                            <a:schemeClr val="tx1"/>
                          </a:solidFill>
                          <a:latin typeface="Times New Roman" panose="02020603050405020304" pitchFamily="18" charset="0"/>
                          <a:cs typeface="Times New Roman" panose="02020603050405020304" pitchFamily="18" charset="0"/>
                        </a:rPr>
                        <a:t>23</a:t>
                      </a:r>
                      <a:endParaRPr lang="nl-BE" sz="1400" b="0" i="1"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400" b="0" i="1">
                          <a:solidFill>
                            <a:schemeClr val="tx1"/>
                          </a:solidFill>
                          <a:latin typeface="Times New Roman" panose="02020603050405020304" pitchFamily="18" charset="0"/>
                          <a:cs typeface="Times New Roman" panose="02020603050405020304" pitchFamily="18" charset="0"/>
                        </a:rPr>
                        <a:t>σ</a:t>
                      </a:r>
                      <a:r>
                        <a:rPr lang="fr-CH" sz="1400" b="0" i="1" baseline="-25000">
                          <a:solidFill>
                            <a:schemeClr val="tx1"/>
                          </a:solidFill>
                          <a:latin typeface="Times New Roman" panose="02020603050405020304" pitchFamily="18" charset="0"/>
                          <a:cs typeface="Times New Roman" panose="02020603050405020304" pitchFamily="18" charset="0"/>
                        </a:rPr>
                        <a:t>3</a:t>
                      </a:r>
                      <a:r>
                        <a:rPr lang="nl-BE" sz="1400" b="0" i="1">
                          <a:solidFill>
                            <a:schemeClr val="tx1"/>
                          </a:solidFill>
                          <a:latin typeface="Times New Roman" panose="02020603050405020304" pitchFamily="18" charset="0"/>
                          <a:cs typeface="Times New Roman" panose="02020603050405020304" pitchFamily="18" charset="0"/>
                        </a:rPr>
                        <a:t>²</a:t>
                      </a:r>
                      <a:endParaRPr lang="nl-BE" sz="1400" b="0" i="1" dirty="0">
                        <a:solidFill>
                          <a:schemeClr val="tx1"/>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cxnSp>
        <p:nvCxnSpPr>
          <p:cNvPr id="15" name="Straight Arrow Connector 14">
            <a:extLst>
              <a:ext uri="{FF2B5EF4-FFF2-40B4-BE49-F238E27FC236}">
                <a16:creationId xmlns:a16="http://schemas.microsoft.com/office/drawing/2014/main" id="{A22DA623-4867-4202-896D-72960BFAB5F6}"/>
              </a:ext>
            </a:extLst>
          </p:cNvPr>
          <p:cNvCxnSpPr/>
          <p:nvPr/>
        </p:nvCxnSpPr>
        <p:spPr>
          <a:xfrm>
            <a:off x="5241772" y="4005064"/>
            <a:ext cx="914404" cy="0"/>
          </a:xfrm>
          <a:prstGeom prst="straightConnector1">
            <a:avLst/>
          </a:prstGeom>
          <a:ln w="38100">
            <a:solidFill>
              <a:schemeClr val="accent6">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1E93808-DF65-47A1-B3D5-13E940BA50EA}"/>
              </a:ext>
            </a:extLst>
          </p:cNvPr>
          <p:cNvSpPr txBox="1"/>
          <p:nvPr/>
        </p:nvSpPr>
        <p:spPr>
          <a:xfrm>
            <a:off x="5963832" y="5003594"/>
            <a:ext cx="3171806" cy="523220"/>
          </a:xfrm>
          <a:prstGeom prst="rect">
            <a:avLst/>
          </a:prstGeom>
          <a:noFill/>
        </p:spPr>
        <p:txBody>
          <a:bodyPr wrap="square" rtlCol="0">
            <a:spAutoFit/>
          </a:bodyPr>
          <a:lstStyle/>
          <a:p>
            <a:pPr algn="ctr"/>
            <a:r>
              <a:rPr lang="fr-CH" sz="1400">
                <a:solidFill>
                  <a:schemeClr val="accent6">
                    <a:lumMod val="50000"/>
                  </a:schemeClr>
                </a:solidFill>
                <a:latin typeface="Calibri Light" panose="020F0302020204030204" pitchFamily="34" charset="0"/>
                <a:cs typeface="Calibri Light" panose="020F0302020204030204" pitchFamily="34" charset="0"/>
              </a:rPr>
              <a:t>Covariance matrix of the repeated measures within subjects</a:t>
            </a:r>
            <a:endParaRPr lang="en-GB" sz="1400">
              <a:solidFill>
                <a:schemeClr val="accent6">
                  <a:lumMod val="50000"/>
                </a:schemeClr>
              </a:solidFill>
              <a:latin typeface="Calibri Light" panose="020F0302020204030204" pitchFamily="34" charset="0"/>
              <a:cs typeface="Calibri Light" panose="020F0302020204030204" pitchFamily="34" charset="0"/>
            </a:endParaRPr>
          </a:p>
        </p:txBody>
      </p:sp>
      <p:graphicFrame>
        <p:nvGraphicFramePr>
          <p:cNvPr id="17" name="Table 16">
            <a:extLst>
              <a:ext uri="{FF2B5EF4-FFF2-40B4-BE49-F238E27FC236}">
                <a16:creationId xmlns:a16="http://schemas.microsoft.com/office/drawing/2014/main" id="{8DE33A16-2F51-48DD-95F9-1E8AF3E991E8}"/>
              </a:ext>
            </a:extLst>
          </p:cNvPr>
          <p:cNvGraphicFramePr>
            <a:graphicFrameLocks noGrp="1"/>
          </p:cNvGraphicFramePr>
          <p:nvPr>
            <p:extLst>
              <p:ext uri="{D42A27DB-BD31-4B8C-83A1-F6EECF244321}">
                <p14:modId xmlns:p14="http://schemas.microsoft.com/office/powerpoint/2010/main" val="2554740849"/>
              </p:ext>
            </p:extLst>
          </p:nvPr>
        </p:nvGraphicFramePr>
        <p:xfrm>
          <a:off x="9616053" y="3448975"/>
          <a:ext cx="1466256" cy="1368153"/>
        </p:xfrm>
        <a:graphic>
          <a:graphicData uri="http://schemas.openxmlformats.org/drawingml/2006/table">
            <a:tbl>
              <a:tblPr firstRow="1" bandRow="1">
                <a:tableStyleId>{2D5ABB26-0587-4C30-8999-92F81FD0307C}</a:tableStyleId>
              </a:tblPr>
              <a:tblGrid>
                <a:gridCol w="488752">
                  <a:extLst>
                    <a:ext uri="{9D8B030D-6E8A-4147-A177-3AD203B41FA5}">
                      <a16:colId xmlns:a16="http://schemas.microsoft.com/office/drawing/2014/main" val="20000"/>
                    </a:ext>
                  </a:extLst>
                </a:gridCol>
                <a:gridCol w="488752">
                  <a:extLst>
                    <a:ext uri="{9D8B030D-6E8A-4147-A177-3AD203B41FA5}">
                      <a16:colId xmlns:a16="http://schemas.microsoft.com/office/drawing/2014/main" val="20001"/>
                    </a:ext>
                  </a:extLst>
                </a:gridCol>
                <a:gridCol w="488752">
                  <a:extLst>
                    <a:ext uri="{9D8B030D-6E8A-4147-A177-3AD203B41FA5}">
                      <a16:colId xmlns:a16="http://schemas.microsoft.com/office/drawing/2014/main" val="20002"/>
                    </a:ext>
                  </a:extLst>
                </a:gridCol>
              </a:tblGrid>
              <a:tr h="456051">
                <a:tc>
                  <a:txBody>
                    <a:bodyPr/>
                    <a:lstStyle/>
                    <a:p>
                      <a:pPr algn="ct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6051">
                <a:tc>
                  <a:txBody>
                    <a:bodyPr/>
                    <a:lstStyle/>
                    <a:p>
                      <a:pPr algn="ctr"/>
                      <a:r>
                        <a:rPr lang="el-GR" sz="1600" b="1" i="1" dirty="0">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dirty="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6051">
                <a:tc>
                  <a:txBody>
                    <a:bodyPr/>
                    <a:lstStyle/>
                    <a:p>
                      <a:pPr algn="ctr"/>
                      <a:r>
                        <a:rPr lang="el-GR" sz="1600" b="1" i="1" dirty="0">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dirty="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dirty="0">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dirty="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8" name="TextBox 17">
            <a:extLst>
              <a:ext uri="{FF2B5EF4-FFF2-40B4-BE49-F238E27FC236}">
                <a16:creationId xmlns:a16="http://schemas.microsoft.com/office/drawing/2014/main" id="{4685C7C9-5FCC-4381-8A0F-C9B14D7D67B4}"/>
              </a:ext>
            </a:extLst>
          </p:cNvPr>
          <p:cNvSpPr txBox="1"/>
          <p:nvPr/>
        </p:nvSpPr>
        <p:spPr>
          <a:xfrm>
            <a:off x="8817781" y="5003594"/>
            <a:ext cx="3171806" cy="307777"/>
          </a:xfrm>
          <a:prstGeom prst="rect">
            <a:avLst/>
          </a:prstGeom>
          <a:noFill/>
        </p:spPr>
        <p:txBody>
          <a:bodyPr wrap="square" rtlCol="0">
            <a:spAutoFit/>
          </a:bodyPr>
          <a:lstStyle/>
          <a:p>
            <a:pPr algn="ctr"/>
            <a:r>
              <a:rPr lang="fr-CH" sz="1400">
                <a:solidFill>
                  <a:schemeClr val="accent6">
                    <a:lumMod val="50000"/>
                  </a:schemeClr>
                </a:solidFill>
                <a:latin typeface="Calibri Light" panose="020F0302020204030204" pitchFamily="34" charset="0"/>
                <a:cs typeface="Calibri Light" panose="020F0302020204030204" pitchFamily="34" charset="0"/>
              </a:rPr>
              <a:t>Sphericity</a:t>
            </a:r>
            <a:endParaRPr lang="en-GB" sz="1400">
              <a:solidFill>
                <a:schemeClr val="accent6">
                  <a:lumMod val="50000"/>
                </a:schemeClr>
              </a:solidFill>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3B05E156-0D93-47C5-ADA6-643CF8C0FFDE}"/>
              </a:ext>
            </a:extLst>
          </p:cNvPr>
          <p:cNvSpPr txBox="1"/>
          <p:nvPr/>
        </p:nvSpPr>
        <p:spPr>
          <a:xfrm>
            <a:off x="8830493" y="3840663"/>
            <a:ext cx="490840"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cs typeface="Times New Roman" panose="02020603050405020304" pitchFamily="18" charset="0"/>
              </a:rPr>
              <a:t>=</a:t>
            </a:r>
            <a:endParaRPr lang="en-CH" sz="3200" dirty="0">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887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fontScale="92500" lnSpcReduction="10000"/>
          </a:bodyPr>
          <a:lstStyle/>
          <a:p>
            <a:r>
              <a:rPr lang="en-US" sz="1700" dirty="0">
                <a:latin typeface="Calibri Light" panose="020F0302020204030204" pitchFamily="34" charset="0"/>
                <a:cs typeface="Calibri Light" panose="020F0302020204030204" pitchFamily="34" charset="0"/>
              </a:rPr>
              <a:t>The sphericity assumption is commonly tested by </a:t>
            </a:r>
            <a:r>
              <a:rPr lang="en-US" sz="1700" dirty="0">
                <a:solidFill>
                  <a:srgbClr val="0070C0"/>
                </a:solidFill>
                <a:latin typeface="Calibri Light" panose="020F0302020204030204" pitchFamily="34" charset="0"/>
                <a:cs typeface="Calibri Light" panose="020F0302020204030204" pitchFamily="34" charset="0"/>
              </a:rPr>
              <a:t>Mauchly's test of sphericity</a:t>
            </a:r>
            <a:r>
              <a:rPr lang="en-US" sz="1700" dirty="0">
                <a:latin typeface="Calibri Light" panose="020F0302020204030204" pitchFamily="34" charset="0"/>
                <a:cs typeface="Calibri Light" panose="020F0302020204030204" pitchFamily="34" charset="0"/>
              </a:rPr>
              <a:t>, </a:t>
            </a:r>
            <a:r>
              <a:rPr lang="en-US" sz="1700">
                <a:latin typeface="Calibri Light" panose="020F0302020204030204" pitchFamily="34" charset="0"/>
                <a:cs typeface="Calibri Light" panose="020F0302020204030204" pitchFamily="34" charset="0"/>
              </a:rPr>
              <a:t>which is reported by default in SPSS </a:t>
            </a:r>
            <a:r>
              <a:rPr lang="en-US" sz="1700" dirty="0">
                <a:latin typeface="Calibri Light" panose="020F0302020204030204" pitchFamily="34" charset="0"/>
                <a:cs typeface="Calibri Light" panose="020F0302020204030204" pitchFamily="34" charset="0"/>
              </a:rPr>
              <a:t>and </a:t>
            </a:r>
            <a:r>
              <a:rPr lang="en-US" sz="1700" dirty="0" err="1">
                <a:latin typeface="Calibri Light" panose="020F0302020204030204" pitchFamily="34" charset="0"/>
                <a:cs typeface="Calibri Light" panose="020F0302020204030204" pitchFamily="34" charset="0"/>
              </a:rPr>
              <a:t>Statistica</a:t>
            </a:r>
            <a:r>
              <a:rPr lang="en-US" sz="1700" dirty="0">
                <a:latin typeface="Calibri Light" panose="020F0302020204030204" pitchFamily="34" charset="0"/>
                <a:cs typeface="Calibri Light" panose="020F0302020204030204" pitchFamily="34" charset="0"/>
              </a:rPr>
              <a:t>, and can be obtained in R using the </a:t>
            </a:r>
            <a:r>
              <a:rPr lang="en-US" sz="1700" dirty="0" err="1">
                <a:latin typeface="Courier New" panose="02070309020205020404" pitchFamily="49" charset="0"/>
                <a:cs typeface="Courier New" panose="02070309020205020404" pitchFamily="49" charset="0"/>
              </a:rPr>
              <a:t>Anova</a:t>
            </a:r>
            <a:r>
              <a:rPr lang="en-US" sz="1700" dirty="0">
                <a:latin typeface="Calibri Light" panose="020F0302020204030204" pitchFamily="34" charset="0"/>
                <a:cs typeface="Calibri Light" panose="020F0302020204030204" pitchFamily="34" charset="0"/>
              </a:rPr>
              <a:t> function of the </a:t>
            </a:r>
            <a:r>
              <a:rPr lang="en-US" sz="1700" dirty="0">
                <a:latin typeface="Courier New" panose="02070309020205020404" pitchFamily="49" charset="0"/>
                <a:cs typeface="Courier New" panose="02070309020205020404" pitchFamily="49" charset="0"/>
              </a:rPr>
              <a:t>car</a:t>
            </a:r>
            <a:r>
              <a:rPr lang="en-US" sz="1700" dirty="0">
                <a:latin typeface="Calibri Light" panose="020F0302020204030204" pitchFamily="34" charset="0"/>
                <a:cs typeface="Calibri Light" panose="020F0302020204030204" pitchFamily="34" charset="0"/>
              </a:rPr>
              <a:t> library, e.g.:</a:t>
            </a:r>
          </a:p>
          <a:p>
            <a:endParaRPr lang="en-US" sz="1800" dirty="0">
              <a:latin typeface="Times New Roman" panose="02020603050405020304" pitchFamily="18" charset="0"/>
              <a:cs typeface="Times New Roman" panose="02020603050405020304" pitchFamily="18" charset="0"/>
            </a:endParaRPr>
          </a:p>
          <a:p>
            <a:pPr marL="0" indent="0">
              <a:buNone/>
            </a:pPr>
            <a:r>
              <a:rPr lang="en-US" sz="1300" dirty="0">
                <a:latin typeface="Courier New" panose="02070309020205020404" pitchFamily="49" charset="0"/>
                <a:cs typeface="Courier New" panose="02070309020205020404" pitchFamily="49" charset="0"/>
              </a:rPr>
              <a:t>	</a:t>
            </a:r>
            <a:r>
              <a:rPr lang="en-US" sz="1300" dirty="0" err="1">
                <a:latin typeface="Courier New" panose="02070309020205020404" pitchFamily="49" charset="0"/>
                <a:cs typeface="Courier New" panose="02070309020205020404" pitchFamily="49" charset="0"/>
              </a:rPr>
              <a:t>within.design</a:t>
            </a:r>
            <a:r>
              <a:rPr lang="en-US" sz="1300" dirty="0">
                <a:latin typeface="Courier New" panose="02070309020205020404" pitchFamily="49" charset="0"/>
                <a:cs typeface="Courier New" panose="02070309020205020404" pitchFamily="49" charset="0"/>
              </a:rPr>
              <a:t> &lt;- </a:t>
            </a:r>
            <a:r>
              <a:rPr lang="en-US" sz="1300" dirty="0" err="1">
                <a:latin typeface="Courier New" panose="02070309020205020404" pitchFamily="49" charset="0"/>
                <a:cs typeface="Courier New" panose="02070309020205020404" pitchFamily="49" charset="0"/>
              </a:rPr>
              <a:t>data.frame</a:t>
            </a:r>
            <a:r>
              <a:rPr lang="en-US" sz="1300" dirty="0">
                <a:latin typeface="Courier New" panose="02070309020205020404" pitchFamily="49" charset="0"/>
                <a:cs typeface="Courier New" panose="02070309020205020404" pitchFamily="49" charset="0"/>
              </a:rPr>
              <a:t>(Time=</a:t>
            </a:r>
            <a:r>
              <a:rPr lang="en-US" sz="1300" dirty="0" err="1">
                <a:latin typeface="Courier New" panose="02070309020205020404" pitchFamily="49" charset="0"/>
                <a:cs typeface="Courier New" panose="02070309020205020404" pitchFamily="49" charset="0"/>
              </a:rPr>
              <a:t>as.factor</a:t>
            </a:r>
            <a:r>
              <a:rPr lang="en-US" sz="1300" dirty="0">
                <a:latin typeface="Courier New" panose="02070309020205020404" pitchFamily="49" charset="0"/>
                <a:cs typeface="Courier New" panose="02070309020205020404" pitchFamily="49" charset="0"/>
              </a:rPr>
              <a:t>(c("T1","T2","T3")))</a:t>
            </a:r>
          </a:p>
          <a:p>
            <a:pPr marL="0" indent="0">
              <a:buNone/>
            </a:pPr>
            <a:r>
              <a:rPr lang="en-US" sz="1300" dirty="0">
                <a:latin typeface="Courier New" panose="02070309020205020404" pitchFamily="49" charset="0"/>
                <a:cs typeface="Courier New" panose="02070309020205020404" pitchFamily="49" charset="0"/>
              </a:rPr>
              <a:t>	model &lt;- </a:t>
            </a:r>
            <a:r>
              <a:rPr lang="en-US" sz="1300" dirty="0" err="1">
                <a:latin typeface="Courier New" panose="02070309020205020404" pitchFamily="49" charset="0"/>
                <a:cs typeface="Courier New" panose="02070309020205020404" pitchFamily="49" charset="0"/>
              </a:rPr>
              <a:t>lm</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cbind</a:t>
            </a:r>
            <a:r>
              <a:rPr lang="en-US" sz="1300" dirty="0">
                <a:latin typeface="Courier New" panose="02070309020205020404" pitchFamily="49" charset="0"/>
                <a:cs typeface="Courier New" panose="02070309020205020404" pitchFamily="49" charset="0"/>
              </a:rPr>
              <a:t>(T1,T2,T3)~1,data=</a:t>
            </a:r>
            <a:r>
              <a:rPr lang="en-US" sz="1300" dirty="0" err="1">
                <a:latin typeface="Courier New" panose="02070309020205020404" pitchFamily="49" charset="0"/>
                <a:cs typeface="Courier New" panose="02070309020205020404" pitchFamily="49" charset="0"/>
              </a:rPr>
              <a:t>mydata</a:t>
            </a:r>
            <a:r>
              <a:rPr lang="en-US" sz="1300" dirty="0">
                <a:latin typeface="Courier New" panose="02070309020205020404" pitchFamily="49" charset="0"/>
                <a:cs typeface="Courier New" panose="02070309020205020404" pitchFamily="49" charset="0"/>
              </a:rPr>
              <a:t>)</a:t>
            </a:r>
          </a:p>
          <a:p>
            <a:pPr marL="0" indent="0">
              <a:buNone/>
            </a:pPr>
            <a:r>
              <a:rPr lang="en-US" sz="1300" dirty="0">
                <a:latin typeface="Courier New" panose="02070309020205020404" pitchFamily="49" charset="0"/>
                <a:cs typeface="Courier New" panose="02070309020205020404" pitchFamily="49" charset="0"/>
              </a:rPr>
              <a:t>	library(car)</a:t>
            </a:r>
          </a:p>
          <a:p>
            <a:pPr marL="0" indent="0">
              <a:buNone/>
            </a:pPr>
            <a:r>
              <a:rPr lang="en-US" sz="1300" dirty="0">
                <a:latin typeface="Courier New" panose="02070309020205020404" pitchFamily="49" charset="0"/>
                <a:cs typeface="Courier New" panose="02070309020205020404" pitchFamily="49" charset="0"/>
              </a:rPr>
              <a:t>	result &lt;- </a:t>
            </a:r>
            <a:r>
              <a:rPr lang="en-US" sz="1300" dirty="0" err="1">
                <a:latin typeface="Courier New" panose="02070309020205020404" pitchFamily="49" charset="0"/>
                <a:cs typeface="Courier New" panose="02070309020205020404" pitchFamily="49" charset="0"/>
              </a:rPr>
              <a:t>Anova</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model,type</a:t>
            </a:r>
            <a:r>
              <a:rPr lang="en-US" sz="1300" dirty="0">
                <a:latin typeface="Courier New" panose="02070309020205020404" pitchFamily="49" charset="0"/>
                <a:cs typeface="Courier New" panose="02070309020205020404" pitchFamily="49" charset="0"/>
              </a:rPr>
              <a:t>=2,test="Wilks",</a:t>
            </a:r>
            <a:r>
              <a:rPr lang="en-US" sz="1300" b="1" dirty="0" err="1">
                <a:solidFill>
                  <a:srgbClr val="0070C0"/>
                </a:solidFill>
                <a:latin typeface="Courier New" panose="02070309020205020404" pitchFamily="49" charset="0"/>
                <a:cs typeface="Courier New" panose="02070309020205020404" pitchFamily="49" charset="0"/>
              </a:rPr>
              <a:t>idesign</a:t>
            </a:r>
            <a:r>
              <a:rPr lang="en-US" sz="1300" b="1" dirty="0">
                <a:solidFill>
                  <a:srgbClr val="0070C0"/>
                </a:solidFill>
                <a:latin typeface="Courier New" panose="02070309020205020404" pitchFamily="49" charset="0"/>
                <a:cs typeface="Courier New" panose="02070309020205020404" pitchFamily="49" charset="0"/>
              </a:rPr>
              <a:t>=~</a:t>
            </a:r>
            <a:r>
              <a:rPr lang="en-US" sz="1300" b="1" dirty="0" err="1">
                <a:solidFill>
                  <a:srgbClr val="0070C0"/>
                </a:solidFill>
                <a:latin typeface="Courier New" panose="02070309020205020404" pitchFamily="49" charset="0"/>
                <a:cs typeface="Courier New" panose="02070309020205020404" pitchFamily="49" charset="0"/>
              </a:rPr>
              <a:t>Throw</a:t>
            </a:r>
            <a:r>
              <a:rPr lang="en-US" sz="1300" dirty="0" err="1">
                <a:latin typeface="Courier New" panose="02070309020205020404" pitchFamily="49" charset="0"/>
                <a:cs typeface="Courier New" panose="02070309020205020404" pitchFamily="49" charset="0"/>
              </a:rPr>
              <a:t>,idata</a:t>
            </a:r>
            <a:r>
              <a:rPr lang="en-US" sz="1300" dirty="0">
                <a:latin typeface="Courier New" panose="02070309020205020404" pitchFamily="49" charset="0"/>
                <a:cs typeface="Courier New" panose="02070309020205020404" pitchFamily="49" charset="0"/>
              </a:rPr>
              <a:t>=</a:t>
            </a:r>
            <a:r>
              <a:rPr lang="en-US" sz="1300" dirty="0" err="1">
                <a:latin typeface="Courier New" panose="02070309020205020404" pitchFamily="49" charset="0"/>
                <a:cs typeface="Courier New" panose="02070309020205020404" pitchFamily="49" charset="0"/>
              </a:rPr>
              <a:t>within.design</a:t>
            </a:r>
            <a:r>
              <a:rPr lang="en-US" sz="1300" dirty="0">
                <a:latin typeface="Courier New" panose="02070309020205020404" pitchFamily="49" charset="0"/>
                <a:cs typeface="Courier New" panose="02070309020205020404" pitchFamily="49" charset="0"/>
              </a:rPr>
              <a:t>)</a:t>
            </a:r>
          </a:p>
          <a:p>
            <a:pPr marL="0" indent="0">
              <a:buNone/>
            </a:pPr>
            <a:r>
              <a:rPr lang="en-US" sz="1300" dirty="0">
                <a:latin typeface="Courier New" panose="02070309020205020404" pitchFamily="49" charset="0"/>
                <a:cs typeface="Courier New" panose="02070309020205020404" pitchFamily="49" charset="0"/>
              </a:rPr>
              <a:t>	result</a:t>
            </a:r>
          </a:p>
          <a:p>
            <a:pPr marL="0" indent="0">
              <a:buNone/>
            </a:pPr>
            <a:endParaRPr lang="en-US" sz="1700" dirty="0">
              <a:latin typeface="Calibri Light" panose="020F0302020204030204" pitchFamily="34" charset="0"/>
              <a:cs typeface="Calibri Light" panose="020F0302020204030204" pitchFamily="34" charset="0"/>
            </a:endParaRPr>
          </a:p>
          <a:p>
            <a:r>
              <a:rPr lang="en-US" sz="1700">
                <a:latin typeface="Calibri Light" panose="020F0302020204030204" pitchFamily="34" charset="0"/>
                <a:cs typeface="Calibri Light" panose="020F0302020204030204" pitchFamily="34" charset="0"/>
              </a:rPr>
              <a:t>First we </a:t>
            </a:r>
            <a:r>
              <a:rPr lang="en-US" sz="1700" dirty="0">
                <a:latin typeface="Calibri Light" panose="020F0302020204030204" pitchFamily="34" charset="0"/>
                <a:cs typeface="Calibri Light" panose="020F0302020204030204" pitchFamily="34" charset="0"/>
              </a:rPr>
              <a:t>create a matrix that </a:t>
            </a:r>
            <a:r>
              <a:rPr lang="en-US" sz="1700">
                <a:latin typeface="Calibri Light" panose="020F0302020204030204" pitchFamily="34" charset="0"/>
                <a:cs typeface="Calibri Light" panose="020F0302020204030204" pitchFamily="34" charset="0"/>
              </a:rPr>
              <a:t>specifies the factorial within-design, consisting of </a:t>
            </a:r>
            <a:r>
              <a:rPr lang="en-US" sz="1700" dirty="0">
                <a:latin typeface="Calibri Light" panose="020F0302020204030204" pitchFamily="34" charset="0"/>
                <a:cs typeface="Calibri Light" panose="020F0302020204030204" pitchFamily="34" charset="0"/>
              </a:rPr>
              <a:t>leveled </a:t>
            </a:r>
            <a:r>
              <a:rPr lang="en-US" sz="1700">
                <a:latin typeface="Calibri Light" panose="020F0302020204030204" pitchFamily="34" charset="0"/>
                <a:cs typeface="Calibri Light" panose="020F0302020204030204" pitchFamily="34" charset="0"/>
              </a:rPr>
              <a:t>factors that </a:t>
            </a:r>
            <a:r>
              <a:rPr lang="en-US" sz="1700" dirty="0">
                <a:latin typeface="Calibri Light" panose="020F0302020204030204" pitchFamily="34" charset="0"/>
                <a:cs typeface="Calibri Light" panose="020F0302020204030204" pitchFamily="34" charset="0"/>
              </a:rPr>
              <a:t>encode combinations </a:t>
            </a:r>
            <a:r>
              <a:rPr lang="en-US" sz="1700">
                <a:latin typeface="Calibri Light" panose="020F0302020204030204" pitchFamily="34" charset="0"/>
                <a:cs typeface="Calibri Light" panose="020F0302020204030204" pitchFamily="34" charset="0"/>
              </a:rPr>
              <a:t>of conditions. These should be in </a:t>
            </a:r>
            <a:r>
              <a:rPr lang="en-US" sz="1700" dirty="0">
                <a:latin typeface="Calibri Light" panose="020F0302020204030204" pitchFamily="34" charset="0"/>
                <a:cs typeface="Calibri Light" panose="020F0302020204030204" pitchFamily="34" charset="0"/>
              </a:rPr>
              <a:t>the same order as the condition columns </a:t>
            </a:r>
            <a:r>
              <a:rPr lang="en-US" sz="1700">
                <a:latin typeface="Calibri Light" panose="020F0302020204030204" pitchFamily="34" charset="0"/>
                <a:cs typeface="Calibri Light" panose="020F0302020204030204" pitchFamily="34" charset="0"/>
              </a:rPr>
              <a:t>in the data set.</a:t>
            </a:r>
            <a:endParaRPr lang="en-US" sz="1700" dirty="0">
              <a:latin typeface="Calibri Light" panose="020F0302020204030204" pitchFamily="34" charset="0"/>
              <a:cs typeface="Calibri Light" panose="020F0302020204030204" pitchFamily="34" charset="0"/>
            </a:endParaRPr>
          </a:p>
          <a:p>
            <a:endParaRPr lang="en-US" sz="1700" dirty="0">
              <a:latin typeface="Calibri Light" panose="020F0302020204030204" pitchFamily="34" charset="0"/>
              <a:cs typeface="Calibri Light" panose="020F0302020204030204" pitchFamily="34" charset="0"/>
            </a:endParaRPr>
          </a:p>
          <a:p>
            <a:r>
              <a:rPr lang="en-US" sz="1700" dirty="0">
                <a:latin typeface="Calibri Light" panose="020F0302020204030204" pitchFamily="34" charset="0"/>
                <a:cs typeface="Calibri Light" panose="020F0302020204030204" pitchFamily="34" charset="0"/>
              </a:rPr>
              <a:t>Next</a:t>
            </a:r>
            <a:r>
              <a:rPr lang="en-US" sz="1700">
                <a:latin typeface="Calibri Light" panose="020F0302020204030204" pitchFamily="34" charset="0"/>
                <a:cs typeface="Calibri Light" panose="020F0302020204030204" pitchFamily="34" charset="0"/>
              </a:rPr>
              <a:t>, we fit </a:t>
            </a:r>
            <a:r>
              <a:rPr lang="en-US" sz="1700" dirty="0">
                <a:latin typeface="Calibri Light" panose="020F0302020204030204" pitchFamily="34" charset="0"/>
                <a:cs typeface="Calibri Light" panose="020F0302020204030204" pitchFamily="34" charset="0"/>
              </a:rPr>
              <a:t>a multivariate regression model </a:t>
            </a:r>
            <a:r>
              <a:rPr lang="en-US" sz="1700">
                <a:latin typeface="Calibri Light" panose="020F0302020204030204" pitchFamily="34" charset="0"/>
                <a:cs typeface="Calibri Light" panose="020F0302020204030204" pitchFamily="34" charset="0"/>
              </a:rPr>
              <a:t>and run </a:t>
            </a:r>
            <a:r>
              <a:rPr lang="en-US" sz="1700">
                <a:latin typeface="Courier New" panose="02070309020205020404" pitchFamily="49" charset="0"/>
                <a:cs typeface="Courier New" panose="02070309020205020404" pitchFamily="49" charset="0"/>
              </a:rPr>
              <a:t>Anova</a:t>
            </a:r>
            <a:r>
              <a:rPr lang="en-US" sz="1700">
                <a:latin typeface="Calibri Light" panose="020F0302020204030204" pitchFamily="34" charset="0"/>
                <a:cs typeface="Calibri Light" panose="020F0302020204030204" pitchFamily="34" charset="0"/>
              </a:rPr>
              <a:t> on it</a:t>
            </a:r>
            <a:r>
              <a:rPr lang="en-US" sz="1700" dirty="0">
                <a:latin typeface="Calibri Light" panose="020F0302020204030204" pitchFamily="34" charset="0"/>
                <a:cs typeface="Calibri Light" panose="020F0302020204030204" pitchFamily="34" charset="0"/>
              </a:rPr>
              <a:t>, specifying the within-design with a special formula, connected to the design matrix defined earlier.</a:t>
            </a:r>
          </a:p>
          <a:p>
            <a:endParaRPr lang="en-US" sz="1700" dirty="0">
              <a:latin typeface="Calibri Light" panose="020F0302020204030204" pitchFamily="34" charset="0"/>
              <a:cs typeface="Calibri Light" panose="020F0302020204030204" pitchFamily="34" charset="0"/>
            </a:endParaRPr>
          </a:p>
          <a:p>
            <a:r>
              <a:rPr lang="en-US" sz="1700" dirty="0">
                <a:latin typeface="Calibri Light" panose="020F0302020204030204" pitchFamily="34" charset="0"/>
                <a:cs typeface="Calibri Light" panose="020F0302020204030204" pitchFamily="34" charset="0"/>
              </a:rPr>
              <a:t>The main output yields the </a:t>
            </a:r>
            <a:r>
              <a:rPr lang="en-US" sz="1700" dirty="0">
                <a:solidFill>
                  <a:srgbClr val="0070C0"/>
                </a:solidFill>
                <a:latin typeface="Calibri Light" panose="020F0302020204030204" pitchFamily="34" charset="0"/>
                <a:cs typeface="Calibri Light" panose="020F0302020204030204" pitchFamily="34" charset="0"/>
              </a:rPr>
              <a:t>repeated measures MANOVA </a:t>
            </a:r>
            <a:r>
              <a:rPr lang="en-US" sz="1700" dirty="0">
                <a:latin typeface="Calibri Light" panose="020F0302020204030204" pitchFamily="34" charset="0"/>
                <a:cs typeface="Calibri Light" panose="020F0302020204030204" pitchFamily="34" charset="0"/>
              </a:rPr>
              <a:t>results. This model does not make the assumption of sphericity, but assumes an </a:t>
            </a:r>
            <a:r>
              <a:rPr lang="en-US" sz="1700" dirty="0">
                <a:solidFill>
                  <a:srgbClr val="0070C0"/>
                </a:solidFill>
                <a:latin typeface="Calibri Light" panose="020F0302020204030204" pitchFamily="34" charset="0"/>
                <a:cs typeface="Calibri Light" panose="020F0302020204030204" pitchFamily="34" charset="0"/>
              </a:rPr>
              <a:t>unstructured covariance matrix </a:t>
            </a:r>
            <a:r>
              <a:rPr lang="en-US" sz="1700" dirty="0">
                <a:latin typeface="Calibri Light" panose="020F0302020204030204" pitchFamily="34" charset="0"/>
                <a:cs typeface="Calibri Light" panose="020F0302020204030204" pitchFamily="34" charset="0"/>
              </a:rPr>
              <a:t>for the </a:t>
            </a:r>
            <a:r>
              <a:rPr lang="en-US" sz="1700">
                <a:latin typeface="Calibri Light" panose="020F0302020204030204" pitchFamily="34" charset="0"/>
                <a:cs typeface="Calibri Light" panose="020F0302020204030204" pitchFamily="34" charset="0"/>
              </a:rPr>
              <a:t>repeated measures. </a:t>
            </a:r>
            <a:r>
              <a:rPr lang="en-US" sz="1700" dirty="0">
                <a:latin typeface="Calibri Light" panose="020F0302020204030204" pitchFamily="34" charset="0"/>
                <a:cs typeface="Calibri Light" panose="020F0302020204030204" pitchFamily="34" charset="0"/>
              </a:rPr>
              <a:t>We can get the rm-ANOVA results and Mauchly's test of sphericity as follows:</a:t>
            </a:r>
          </a:p>
          <a:p>
            <a:pPr marL="0" indent="0">
              <a:buNone/>
            </a:pPr>
            <a:endParaRPr lang="en-US" sz="1700" dirty="0">
              <a:latin typeface="Calibri Light" panose="020F0302020204030204" pitchFamily="34" charset="0"/>
              <a:cs typeface="Calibri Light" panose="020F0302020204030204" pitchFamily="34" charset="0"/>
            </a:endParaRPr>
          </a:p>
          <a:p>
            <a:pPr marL="0" indent="0">
              <a:buNone/>
            </a:pPr>
            <a:r>
              <a:rPr lang="en-US" sz="1300" dirty="0">
                <a:latin typeface="Courier New" panose="02070309020205020404" pitchFamily="49" charset="0"/>
                <a:cs typeface="Courier New" panose="02070309020205020404" pitchFamily="49" charset="0"/>
              </a:rPr>
              <a:t>	summary(output)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Covariance assumptions in repeated measures data</a:t>
            </a:r>
            <a:endParaRPr lang="en-GB" sz="3200">
              <a:solidFill>
                <a:schemeClr val="tx2">
                  <a:lumMod val="75000"/>
                </a:schemeClr>
              </a:solidFill>
              <a:latin typeface="Tw Cen MT" panose="020B0602020104020603" pitchFamily="34" charset="0"/>
            </a:endParaRPr>
          </a:p>
        </p:txBody>
      </p:sp>
      <p:cxnSp>
        <p:nvCxnSpPr>
          <p:cNvPr id="20" name="Straight Connector 19">
            <a:extLst>
              <a:ext uri="{FF2B5EF4-FFF2-40B4-BE49-F238E27FC236}">
                <a16:creationId xmlns:a16="http://schemas.microsoft.com/office/drawing/2014/main" id="{89170586-7DDF-412A-B143-68DCDECF01F3}"/>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6913F92-4DDC-4288-9E9F-937C697FA8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2983107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4248472" cy="4925144"/>
          </a:xfrm>
        </p:spPr>
        <p:txBody>
          <a:bodyPr>
            <a:normAutofit/>
          </a:bodyPr>
          <a:lstStyle/>
          <a:p>
            <a:r>
              <a:rPr lang="en-US" sz="1600" dirty="0">
                <a:latin typeface="Calibri Light" panose="020F0302020204030204" pitchFamily="34" charset="0"/>
                <a:cs typeface="Calibri Light" panose="020F0302020204030204" pitchFamily="34" charset="0"/>
              </a:rPr>
              <a:t>There is a dramatic difference in degrees of freedom between the two methods.</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This is because the models differ in how many extra parameters they require to be estimated. For rm-ANOVA, the number is always 2 (equal variances and equal covariances). For rm-MANOVA, the number increases with the number of repeated measures.</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When sphericity holds, </a:t>
            </a:r>
            <a:r>
              <a:rPr lang="en-US" sz="1600" dirty="0">
                <a:solidFill>
                  <a:srgbClr val="0070C0"/>
                </a:solidFill>
                <a:latin typeface="Calibri Light" panose="020F0302020204030204" pitchFamily="34" charset="0"/>
                <a:cs typeface="Calibri Light" panose="020F0302020204030204" pitchFamily="34" charset="0"/>
              </a:rPr>
              <a:t>rm-ANOVA has much more power than rm-MANOVA</a:t>
            </a:r>
            <a:r>
              <a:rPr lang="en-US" sz="1600" dirty="0">
                <a:latin typeface="Calibri Light" panose="020F0302020204030204" pitchFamily="34" charset="0"/>
                <a:cs typeface="Calibri Light" panose="020F0302020204030204" pitchFamily="34" charset="0"/>
              </a:rPr>
              <a:t>.</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Here, Mauchly's test is not significant, so we would proceed with </a:t>
            </a:r>
            <a:r>
              <a:rPr lang="en-US" sz="1600">
                <a:latin typeface="Calibri Light" panose="020F0302020204030204" pitchFamily="34" charset="0"/>
                <a:cs typeface="Calibri Light" panose="020F0302020204030204" pitchFamily="34" charset="0"/>
              </a:rPr>
              <a:t>the </a:t>
            </a:r>
            <a:r>
              <a:rPr lang="en-GB" sz="1600">
                <a:latin typeface="Calibri Light" panose="020F0302020204030204" pitchFamily="34" charset="0"/>
                <a:cs typeface="Calibri Light" panose="020F0302020204030204" pitchFamily="34" charset="0"/>
              </a:rPr>
              <a:t>“uncorrected”</a:t>
            </a:r>
            <a:r>
              <a:rPr lang="en-US" sz="1600">
                <a:latin typeface="Calibri Light" panose="020F0302020204030204" pitchFamily="34" charset="0"/>
                <a:cs typeface="Calibri Light" panose="020F0302020204030204" pitchFamily="34" charset="0"/>
              </a:rPr>
              <a:t> tests.</a:t>
            </a:r>
            <a:endParaRPr lang="en-US" sz="1600" dirty="0">
              <a:latin typeface="Calibri Light" panose="020F0302020204030204" pitchFamily="34" charset="0"/>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Covariance assumptions in repeated measures data</a:t>
            </a:r>
            <a:endParaRPr lang="en-GB" sz="3200">
              <a:solidFill>
                <a:schemeClr val="tx2">
                  <a:lumMod val="75000"/>
                </a:schemeClr>
              </a:solidFill>
              <a:latin typeface="Tw Cen MT" panose="020B0602020104020603" pitchFamily="34" charset="0"/>
            </a:endParaRPr>
          </a:p>
        </p:txBody>
      </p:sp>
      <p:sp>
        <p:nvSpPr>
          <p:cNvPr id="2" name="Rectangle 1">
            <a:extLst>
              <a:ext uri="{FF2B5EF4-FFF2-40B4-BE49-F238E27FC236}">
                <a16:creationId xmlns:a16="http://schemas.microsoft.com/office/drawing/2014/main" id="{45280B94-3D4F-470C-9D5B-F53F0E7BB3A3}"/>
              </a:ext>
            </a:extLst>
          </p:cNvPr>
          <p:cNvSpPr/>
          <p:nvPr/>
        </p:nvSpPr>
        <p:spPr>
          <a:xfrm>
            <a:off x="5807968" y="1639828"/>
            <a:ext cx="5400599" cy="4093428"/>
          </a:xfrm>
          <a:prstGeom prst="rect">
            <a:avLst/>
          </a:prstGeom>
          <a:ln>
            <a:solidFill>
              <a:schemeClr val="tx1">
                <a:lumMod val="50000"/>
                <a:lumOff val="50000"/>
              </a:schemeClr>
            </a:solidFill>
            <a:prstDash val="sysDot"/>
          </a:ln>
        </p:spPr>
        <p:txBody>
          <a:bodyPr wrap="square">
            <a:spAutoFit/>
          </a:bodyPr>
          <a:lstStyle/>
          <a:p>
            <a:r>
              <a:rPr lang="en-CH" sz="1000">
                <a:latin typeface="Courier New" panose="02070309020205020404" pitchFamily="49" charset="0"/>
                <a:cs typeface="Courier New" panose="02070309020205020404" pitchFamily="49" charset="0"/>
              </a:rPr>
              <a:t>Type III Repeated Measures MANOVA Tests: Wilks test statistic</a:t>
            </a:r>
          </a:p>
          <a:p>
            <a:r>
              <a:rPr lang="en-CH" sz="1000">
                <a:latin typeface="Courier New" panose="02070309020205020404" pitchFamily="49" charset="0"/>
                <a:cs typeface="Courier New" panose="02070309020205020404" pitchFamily="49" charset="0"/>
              </a:rPr>
              <a:t>	    Df test stat approx F num Df den Df    Pr(&gt;F)    </a:t>
            </a:r>
          </a:p>
          <a:p>
            <a:r>
              <a:rPr lang="en-CH" sz="1000">
                <a:latin typeface="Courier New" panose="02070309020205020404" pitchFamily="49" charset="0"/>
                <a:cs typeface="Courier New" panose="02070309020205020404" pitchFamily="49" charset="0"/>
              </a:rPr>
              <a:t>(Intercept)  1   0.29845   44.662      1     19 2.171e-06 ***</a:t>
            </a:r>
          </a:p>
          <a:p>
            <a:r>
              <a:rPr lang="en-CH" sz="1000">
                <a:latin typeface="Courier New" panose="02070309020205020404" pitchFamily="49" charset="0"/>
                <a:cs typeface="Courier New" panose="02070309020205020404" pitchFamily="49" charset="0"/>
              </a:rPr>
              <a:t>T</a:t>
            </a:r>
            <a:r>
              <a:rPr lang="en-US" sz="1000">
                <a:latin typeface="Courier New" panose="02070309020205020404" pitchFamily="49" charset="0"/>
                <a:cs typeface="Courier New" panose="02070309020205020404" pitchFamily="49" charset="0"/>
              </a:rPr>
              <a:t>ime </a:t>
            </a:r>
            <a:r>
              <a:rPr lang="en-CH" sz="1000">
                <a:latin typeface="Courier New" panose="02070309020205020404" pitchFamily="49" charset="0"/>
                <a:cs typeface="Courier New" panose="02070309020205020404" pitchFamily="49" charset="0"/>
              </a:rPr>
              <a:t>        1   0.97879    0.195      2     </a:t>
            </a:r>
            <a:r>
              <a:rPr lang="en-CH" sz="1000" b="1" u="sng">
                <a:solidFill>
                  <a:srgbClr val="FF0000"/>
                </a:solidFill>
                <a:latin typeface="Courier New" panose="02070309020205020404" pitchFamily="49" charset="0"/>
                <a:cs typeface="Courier New" panose="02070309020205020404" pitchFamily="49" charset="0"/>
              </a:rPr>
              <a:t>18</a:t>
            </a:r>
            <a:r>
              <a:rPr lang="en-CH" sz="1000">
                <a:latin typeface="Courier New" panose="02070309020205020404" pitchFamily="49" charset="0"/>
                <a:cs typeface="Courier New" panose="02070309020205020404" pitchFamily="49" charset="0"/>
              </a:rPr>
              <a:t>    0.8245    </a:t>
            </a:r>
          </a:p>
          <a:p>
            <a:r>
              <a:rPr lang="en-CH" sz="1000">
                <a:latin typeface="Courier New" panose="02070309020205020404" pitchFamily="49" charset="0"/>
                <a:cs typeface="Courier New" panose="02070309020205020404" pitchFamily="49" charset="0"/>
              </a:rPr>
              <a:t>---</a:t>
            </a:r>
          </a:p>
          <a:p>
            <a:r>
              <a:rPr lang="en-CH" sz="1000">
                <a:latin typeface="Courier New" panose="02070309020205020404" pitchFamily="49" charset="0"/>
                <a:cs typeface="Courier New" panose="02070309020205020404" pitchFamily="49" charset="0"/>
              </a:rPr>
              <a:t>Signif. codes:  0 ‘***’ 0.001 ‘**’ 0.01 ‘*’ 0.05 ‘.’ 0.1 ‘ ’ 1</a:t>
            </a:r>
          </a:p>
          <a:p>
            <a:r>
              <a:rPr lang="en-US" sz="1000">
                <a:latin typeface="Courier New" panose="02070309020205020404" pitchFamily="49" charset="0"/>
                <a:cs typeface="Courier New" panose="02070309020205020404" pitchFamily="49" charset="0"/>
              </a:rPr>
              <a:t>--------------------------------------------------------------</a:t>
            </a:r>
            <a:endParaRPr lang="en-CH" sz="1000">
              <a:latin typeface="Courier New" panose="02070309020205020404" pitchFamily="49" charset="0"/>
              <a:cs typeface="Courier New" panose="02070309020205020404" pitchFamily="49" charset="0"/>
            </a:endParaRPr>
          </a:p>
          <a:p>
            <a:endParaRPr lang="en-US" sz="1000">
              <a:latin typeface="Courier New" panose="02070309020205020404" pitchFamily="49" charset="0"/>
              <a:cs typeface="Courier New" panose="02070309020205020404" pitchFamily="49" charset="0"/>
            </a:endParaRPr>
          </a:p>
          <a:p>
            <a:endParaRPr lang="en-CH" sz="1000">
              <a:latin typeface="Courier New" panose="02070309020205020404" pitchFamily="49" charset="0"/>
              <a:cs typeface="Courier New" panose="02070309020205020404" pitchFamily="49" charset="0"/>
            </a:endParaRPr>
          </a:p>
          <a:p>
            <a:r>
              <a:rPr lang="en-CH" sz="1000">
                <a:latin typeface="Courier New" panose="02070309020205020404" pitchFamily="49" charset="0"/>
                <a:cs typeface="Courier New" panose="02070309020205020404" pitchFamily="49" charset="0"/>
              </a:rPr>
              <a:t>Univariate Type III Repeated-Measures ANOVA </a:t>
            </a:r>
            <a:r>
              <a:rPr lang="en-CH" sz="1000" b="1" u="sng">
                <a:solidFill>
                  <a:srgbClr val="FF0000"/>
                </a:solidFill>
                <a:latin typeface="Courier New" panose="02070309020205020404" pitchFamily="49" charset="0"/>
                <a:cs typeface="Courier New" panose="02070309020205020404" pitchFamily="49" charset="0"/>
              </a:rPr>
              <a:t>Assuming Sphericity</a:t>
            </a:r>
          </a:p>
          <a:p>
            <a:r>
              <a:rPr lang="en-CH" sz="1000">
                <a:latin typeface="Courier New" panose="02070309020205020404" pitchFamily="49" charset="0"/>
                <a:cs typeface="Courier New" panose="02070309020205020404" pitchFamily="49" charset="0"/>
              </a:rPr>
              <a:t>	    Sum Sq num Df Error SS den Df F value    Pr(&gt;F)    </a:t>
            </a:r>
          </a:p>
          <a:p>
            <a:r>
              <a:rPr lang="en-CH" sz="1000">
                <a:latin typeface="Courier New" panose="02070309020205020404" pitchFamily="49" charset="0"/>
                <a:cs typeface="Courier New" panose="02070309020205020404" pitchFamily="49" charset="0"/>
              </a:rPr>
              <a:t>(Intercept)  32620      1  13877.0     19 44.6625 2.171e-06 ***</a:t>
            </a:r>
          </a:p>
          <a:p>
            <a:r>
              <a:rPr lang="en-CH" sz="1000">
                <a:latin typeface="Courier New" panose="02070309020205020404" pitchFamily="49" charset="0"/>
                <a:cs typeface="Courier New" panose="02070309020205020404" pitchFamily="49" charset="0"/>
              </a:rPr>
              <a:t>T</a:t>
            </a:r>
            <a:r>
              <a:rPr lang="en-US" sz="1000">
                <a:latin typeface="Courier New" panose="02070309020205020404" pitchFamily="49" charset="0"/>
                <a:cs typeface="Courier New" panose="02070309020205020404" pitchFamily="49" charset="0"/>
              </a:rPr>
              <a:t>ime </a:t>
            </a:r>
            <a:r>
              <a:rPr lang="en-CH" sz="1000">
                <a:latin typeface="Courier New" panose="02070309020205020404" pitchFamily="49" charset="0"/>
                <a:cs typeface="Courier New" panose="02070309020205020404" pitchFamily="49" charset="0"/>
              </a:rPr>
              <a:t>           79      2   6206.6     </a:t>
            </a:r>
            <a:r>
              <a:rPr lang="en-CH" sz="1000" b="1" u="sng">
                <a:solidFill>
                  <a:srgbClr val="FF0000"/>
                </a:solidFill>
                <a:latin typeface="Courier New" panose="02070309020205020404" pitchFamily="49" charset="0"/>
                <a:cs typeface="Courier New" panose="02070309020205020404" pitchFamily="49" charset="0"/>
              </a:rPr>
              <a:t>38</a:t>
            </a:r>
            <a:r>
              <a:rPr lang="en-CH" sz="1000">
                <a:latin typeface="Courier New" panose="02070309020205020404" pitchFamily="49" charset="0"/>
                <a:cs typeface="Courier New" panose="02070309020205020404" pitchFamily="49" charset="0"/>
              </a:rPr>
              <a:t>  0.2432    0.7854    </a:t>
            </a:r>
          </a:p>
          <a:p>
            <a:r>
              <a:rPr lang="en-CH" sz="1000">
                <a:latin typeface="Courier New" panose="02070309020205020404" pitchFamily="49" charset="0"/>
                <a:cs typeface="Courier New" panose="02070309020205020404" pitchFamily="49" charset="0"/>
              </a:rPr>
              <a:t>---</a:t>
            </a:r>
          </a:p>
          <a:p>
            <a:r>
              <a:rPr lang="en-CH" sz="1000">
                <a:latin typeface="Courier New" panose="02070309020205020404" pitchFamily="49" charset="0"/>
                <a:cs typeface="Courier New" panose="02070309020205020404" pitchFamily="49" charset="0"/>
              </a:rPr>
              <a:t>Signif. codes:  0 ‘***’ 0.001 ‘**’ 0.01 ‘*’ 0.05 ‘.’ 0.1 ‘ ’ 1</a:t>
            </a:r>
            <a:endParaRPr lang="en-US" sz="1000">
              <a:latin typeface="Courier New" panose="02070309020205020404" pitchFamily="49" charset="0"/>
              <a:cs typeface="Courier New" panose="02070309020205020404" pitchFamily="49" charset="0"/>
            </a:endParaRPr>
          </a:p>
          <a:p>
            <a:endParaRPr lang="en-US" sz="1000">
              <a:latin typeface="Courier New" panose="02070309020205020404" pitchFamily="49" charset="0"/>
              <a:cs typeface="Courier New" panose="02070309020205020404" pitchFamily="49" charset="0"/>
            </a:endParaRPr>
          </a:p>
          <a:p>
            <a:r>
              <a:rPr lang="en-US" sz="1000" b="1" u="sng">
                <a:solidFill>
                  <a:srgbClr val="FF0000"/>
                </a:solidFill>
                <a:latin typeface="Courier New" panose="02070309020205020404" pitchFamily="49" charset="0"/>
                <a:cs typeface="Courier New" panose="02070309020205020404" pitchFamily="49" charset="0"/>
              </a:rPr>
              <a:t>Mauchly Tests for Sphericity</a:t>
            </a:r>
          </a:p>
          <a:p>
            <a:r>
              <a:rPr lang="en-US" sz="1000">
                <a:latin typeface="Courier New" panose="02070309020205020404" pitchFamily="49" charset="0"/>
                <a:cs typeface="Courier New" panose="02070309020205020404" pitchFamily="49" charset="0"/>
              </a:rPr>
              <a:t>     Test statistic p-value</a:t>
            </a:r>
          </a:p>
          <a:p>
            <a:r>
              <a:rPr lang="en-US" sz="1000">
                <a:latin typeface="Courier New" panose="02070309020205020404" pitchFamily="49" charset="0"/>
                <a:cs typeface="Courier New" panose="02070309020205020404" pitchFamily="49" charset="0"/>
              </a:rPr>
              <a:t>Time        0.90789 0.41908</a:t>
            </a:r>
          </a:p>
          <a:p>
            <a:endParaRPr lang="en-US" sz="1000">
              <a:latin typeface="Courier New" panose="02070309020205020404" pitchFamily="49" charset="0"/>
              <a:cs typeface="Courier New" panose="02070309020205020404" pitchFamily="49" charset="0"/>
            </a:endParaRPr>
          </a:p>
          <a:p>
            <a:r>
              <a:rPr lang="en-US" sz="1000">
                <a:latin typeface="Courier New" panose="02070309020205020404" pitchFamily="49" charset="0"/>
                <a:cs typeface="Courier New" panose="02070309020205020404" pitchFamily="49" charset="0"/>
              </a:rPr>
              <a:t>Greenhouse-Geisser and Huynh-Feldt Corrections</a:t>
            </a:r>
          </a:p>
          <a:p>
            <a:r>
              <a:rPr lang="en-US" sz="1000">
                <a:latin typeface="Courier New" panose="02070309020205020404" pitchFamily="49" charset="0"/>
                <a:cs typeface="Courier New" panose="02070309020205020404" pitchFamily="49" charset="0"/>
              </a:rPr>
              <a:t>      for Departure from Sphericity</a:t>
            </a:r>
          </a:p>
          <a:p>
            <a:r>
              <a:rPr lang="en-US" sz="1000">
                <a:latin typeface="Courier New" panose="02070309020205020404" pitchFamily="49" charset="0"/>
                <a:cs typeface="Courier New" panose="02070309020205020404" pitchFamily="49" charset="0"/>
              </a:rPr>
              <a:t>      GG eps Pr(&gt;F[GG])</a:t>
            </a:r>
          </a:p>
          <a:p>
            <a:r>
              <a:rPr lang="en-US" sz="1000">
                <a:latin typeface="Courier New" panose="02070309020205020404" pitchFamily="49" charset="0"/>
                <a:cs typeface="Courier New" panose="02070309020205020404" pitchFamily="49" charset="0"/>
              </a:rPr>
              <a:t>Time 0.91566     0.7663</a:t>
            </a:r>
          </a:p>
          <a:p>
            <a:r>
              <a:rPr lang="en-US" sz="1000">
                <a:latin typeface="Courier New" panose="02070309020205020404" pitchFamily="49" charset="0"/>
                <a:cs typeface="Courier New" panose="02070309020205020404" pitchFamily="49" charset="0"/>
              </a:rPr>
              <a:t>       HF eps Pr(&gt;F[HF])</a:t>
            </a:r>
          </a:p>
          <a:p>
            <a:r>
              <a:rPr lang="en-US" sz="1000">
                <a:latin typeface="Courier New" panose="02070309020205020404" pitchFamily="49" charset="0"/>
                <a:cs typeface="Courier New" panose="02070309020205020404" pitchFamily="49" charset="0"/>
              </a:rPr>
              <a:t>Time 1.008416  0.7853512</a:t>
            </a:r>
            <a:endParaRPr lang="en-CH" sz="1000">
              <a:latin typeface="Courier New" panose="02070309020205020404" pitchFamily="49" charset="0"/>
              <a:cs typeface="Courier New" panose="02070309020205020404" pitchFamily="49" charset="0"/>
            </a:endParaRPr>
          </a:p>
        </p:txBody>
      </p:sp>
      <p:cxnSp>
        <p:nvCxnSpPr>
          <p:cNvPr id="7" name="Straight Connector 6">
            <a:extLst>
              <a:ext uri="{FF2B5EF4-FFF2-40B4-BE49-F238E27FC236}">
                <a16:creationId xmlns:a16="http://schemas.microsoft.com/office/drawing/2014/main" id="{887C1A3E-98DB-4063-BA5E-EF77D3806895}"/>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6813C52-56E3-46A9-81F6-162066B839C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1994044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199"/>
            <a:ext cx="9505056" cy="5063641"/>
          </a:xfrm>
        </p:spPr>
        <p:txBody>
          <a:bodyPr>
            <a:normAutofit/>
          </a:bodyPr>
          <a:lstStyle/>
          <a:p>
            <a:r>
              <a:rPr lang="en-US" sz="1600" dirty="0">
                <a:latin typeface="Calibri Light" panose="020F0302020204030204" pitchFamily="34" charset="0"/>
                <a:cs typeface="Calibri Light" panose="020F0302020204030204" pitchFamily="34" charset="0"/>
              </a:rPr>
              <a:t>When sphericity is rejected for the repeated measures covariance, one should </a:t>
            </a:r>
            <a:r>
              <a:rPr lang="en-US" sz="1600" i="1" dirty="0">
                <a:solidFill>
                  <a:srgbClr val="FF0000"/>
                </a:solidFill>
                <a:latin typeface="Calibri Light" panose="020F0302020204030204" pitchFamily="34" charset="0"/>
                <a:cs typeface="Calibri Light" panose="020F0302020204030204" pitchFamily="34" charset="0"/>
              </a:rPr>
              <a:t>never </a:t>
            </a:r>
            <a:r>
              <a:rPr lang="en-US" sz="1600" dirty="0">
                <a:solidFill>
                  <a:srgbClr val="FF0000"/>
                </a:solidFill>
                <a:latin typeface="Calibri Light" panose="020F0302020204030204" pitchFamily="34" charset="0"/>
                <a:cs typeface="Calibri Light" panose="020F0302020204030204" pitchFamily="34" charset="0"/>
              </a:rPr>
              <a:t>report an uncorrected rm-ANOVA</a:t>
            </a:r>
            <a:r>
              <a:rPr lang="en-US" sz="1600" dirty="0">
                <a:latin typeface="Calibri Light" panose="020F0302020204030204" pitchFamily="34" charset="0"/>
                <a:cs typeface="Calibri Light" panose="020F0302020204030204" pitchFamily="34" charset="0"/>
              </a:rPr>
              <a:t>, since that model will greatly overestimate the degrees of freedom for significance tests. Either </a:t>
            </a:r>
            <a:r>
              <a:rPr lang="en-US" sz="1600">
                <a:latin typeface="Calibri Light" panose="020F0302020204030204" pitchFamily="34" charset="0"/>
                <a:cs typeface="Calibri Light" panose="020F0302020204030204" pitchFamily="34" charset="0"/>
              </a:rPr>
              <a:t>we switch </a:t>
            </a:r>
            <a:r>
              <a:rPr lang="en-US" sz="1600" dirty="0">
                <a:latin typeface="Calibri Light" panose="020F0302020204030204" pitchFamily="34" charset="0"/>
                <a:cs typeface="Calibri Light" panose="020F0302020204030204" pitchFamily="34" charset="0"/>
              </a:rPr>
              <a:t>to the rm-MANOVA, or we apply a correction to the degrees of freedom.</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a:t>
            </a:r>
            <a:r>
              <a:rPr lang="en-US" sz="1600" dirty="0">
                <a:solidFill>
                  <a:srgbClr val="0070C0"/>
                </a:solidFill>
                <a:latin typeface="Calibri Light" panose="020F0302020204030204" pitchFamily="34" charset="0"/>
                <a:cs typeface="Calibri Light" panose="020F0302020204030204" pitchFamily="34" charset="0"/>
              </a:rPr>
              <a:t>rm-MANOVA</a:t>
            </a:r>
            <a:r>
              <a:rPr lang="en-US" sz="1600" dirty="0">
                <a:latin typeface="Calibri Light" panose="020F0302020204030204" pitchFamily="34" charset="0"/>
                <a:cs typeface="Calibri Light" panose="020F0302020204030204" pitchFamily="34" charset="0"/>
              </a:rPr>
              <a:t> imposes no constraints on (co)</a:t>
            </a:r>
            <a:r>
              <a:rPr lang="en-US" sz="1600">
                <a:latin typeface="Calibri Light" panose="020F0302020204030204" pitchFamily="34" charset="0"/>
                <a:cs typeface="Calibri Light" panose="020F0302020204030204" pitchFamily="34" charset="0"/>
              </a:rPr>
              <a:t>variance parameters </a:t>
            </a:r>
            <a:r>
              <a:rPr lang="en-US" sz="1600" dirty="0">
                <a:latin typeface="Calibri Light" panose="020F0302020204030204" pitchFamily="34" charset="0"/>
                <a:cs typeface="Calibri Light" panose="020F0302020204030204" pitchFamily="34" charset="0"/>
              </a:rPr>
              <a:t>but for that </a:t>
            </a:r>
            <a:r>
              <a:rPr lang="en-US" sz="1600">
                <a:latin typeface="Calibri Light" panose="020F0302020204030204" pitchFamily="34" charset="0"/>
                <a:cs typeface="Calibri Light" panose="020F0302020204030204" pitchFamily="34" charset="0"/>
              </a:rPr>
              <a:t>reason </a:t>
            </a:r>
            <a:r>
              <a:rPr lang="en-US" sz="1600" b="1">
                <a:latin typeface="Calibri Light" panose="020F0302020204030204" pitchFamily="34" charset="0"/>
                <a:cs typeface="Calibri Light" panose="020F0302020204030204" pitchFamily="34" charset="0"/>
              </a:rPr>
              <a:t>(a) </a:t>
            </a:r>
            <a:r>
              <a:rPr lang="en-US" sz="1600">
                <a:latin typeface="Calibri Light" panose="020F0302020204030204" pitchFamily="34" charset="0"/>
                <a:cs typeface="Calibri Light" panose="020F0302020204030204" pitchFamily="34" charset="0"/>
              </a:rPr>
              <a:t>yields </a:t>
            </a:r>
            <a:r>
              <a:rPr lang="en-US" sz="1600" dirty="0">
                <a:latin typeface="Calibri Light" panose="020F0302020204030204" pitchFamily="34" charset="0"/>
                <a:cs typeface="Calibri Light" panose="020F0302020204030204" pitchFamily="34" charset="0"/>
              </a:rPr>
              <a:t>very </a:t>
            </a:r>
            <a:r>
              <a:rPr lang="en-US" sz="1600">
                <a:solidFill>
                  <a:srgbClr val="0070C0"/>
                </a:solidFill>
                <a:latin typeface="Calibri Light" panose="020F0302020204030204" pitchFamily="34" charset="0"/>
                <a:cs typeface="Calibri Light" panose="020F0302020204030204" pitchFamily="34" charset="0"/>
              </a:rPr>
              <a:t>conservative</a:t>
            </a:r>
            <a:r>
              <a:rPr lang="en-US" sz="1600">
                <a:latin typeface="Calibri Light" panose="020F0302020204030204" pitchFamily="34" charset="0"/>
                <a:cs typeface="Calibri Light" panose="020F0302020204030204" pitchFamily="34" charset="0"/>
              </a:rPr>
              <a:t> DFs </a:t>
            </a:r>
            <a:r>
              <a:rPr lang="en-US" sz="1600" dirty="0">
                <a:latin typeface="Calibri Light" panose="020F0302020204030204" pitchFamily="34" charset="0"/>
                <a:cs typeface="Calibri Light" panose="020F0302020204030204" pitchFamily="34" charset="0"/>
              </a:rPr>
              <a:t>for significance tests</a:t>
            </a:r>
            <a:r>
              <a:rPr lang="en-US" sz="1600">
                <a:latin typeface="Calibri Light" panose="020F0302020204030204" pitchFamily="34" charset="0"/>
                <a:cs typeface="Calibri Light" panose="020F0302020204030204" pitchFamily="34" charset="0"/>
              </a:rPr>
              <a:t>, </a:t>
            </a:r>
            <a:r>
              <a:rPr lang="en-US" sz="1600" b="1">
                <a:latin typeface="Calibri Light" panose="020F0302020204030204" pitchFamily="34" charset="0"/>
                <a:cs typeface="Calibri Light" panose="020F0302020204030204" pitchFamily="34" charset="0"/>
              </a:rPr>
              <a:t>(b) </a:t>
            </a:r>
            <a:r>
              <a:rPr lang="en-US" sz="1600">
                <a:latin typeface="Calibri Light" panose="020F0302020204030204" pitchFamily="34" charset="0"/>
                <a:cs typeface="Calibri Light" panose="020F0302020204030204" pitchFamily="34" charset="0"/>
              </a:rPr>
              <a:t>requires </a:t>
            </a:r>
            <a:r>
              <a:rPr lang="en-US" sz="1600" dirty="0">
                <a:latin typeface="Calibri Light" panose="020F0302020204030204" pitchFamily="34" charset="0"/>
                <a:cs typeface="Calibri Light" panose="020F0302020204030204" pitchFamily="34" charset="0"/>
              </a:rPr>
              <a:t>larger samples for reliability, </a:t>
            </a:r>
            <a:r>
              <a:rPr lang="en-US" sz="1600">
                <a:latin typeface="Calibri Light" panose="020F0302020204030204" pitchFamily="34" charset="0"/>
                <a:cs typeface="Calibri Light" panose="020F0302020204030204" pitchFamily="34" charset="0"/>
              </a:rPr>
              <a:t>and </a:t>
            </a:r>
            <a:r>
              <a:rPr lang="en-US" sz="1600" b="1">
                <a:latin typeface="Calibri Light" panose="020F0302020204030204" pitchFamily="34" charset="0"/>
                <a:cs typeface="Calibri Light" panose="020F0302020204030204" pitchFamily="34" charset="0"/>
              </a:rPr>
              <a:t>(c)</a:t>
            </a:r>
            <a:r>
              <a:rPr lang="en-US" sz="1600">
                <a:latin typeface="Calibri Light" panose="020F0302020204030204" pitchFamily="34" charset="0"/>
                <a:cs typeface="Calibri Light" panose="020F0302020204030204" pitchFamily="34" charset="0"/>
              </a:rPr>
              <a:t> tends </a:t>
            </a:r>
            <a:r>
              <a:rPr lang="en-US" sz="1600" dirty="0">
                <a:latin typeface="Calibri Light" panose="020F0302020204030204" pitchFamily="34" charset="0"/>
                <a:cs typeface="Calibri Light" panose="020F0302020204030204" pitchFamily="34" charset="0"/>
              </a:rPr>
              <a:t>to be overparametrized for many repeated measures data sets. It assumes a complete departure from sphericity which is rarely expected to be true.</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A correction to </a:t>
            </a:r>
            <a:r>
              <a:rPr lang="en-US" sz="1600">
                <a:latin typeface="Calibri Light" panose="020F0302020204030204" pitchFamily="34" charset="0"/>
                <a:cs typeface="Calibri Light" panose="020F0302020204030204" pitchFamily="34" charset="0"/>
              </a:rPr>
              <a:t>the DFs for </a:t>
            </a:r>
            <a:r>
              <a:rPr lang="en-US" sz="1600" dirty="0">
                <a:latin typeface="Calibri Light" panose="020F0302020204030204" pitchFamily="34" charset="0"/>
                <a:cs typeface="Calibri Light" panose="020F0302020204030204" pitchFamily="34" charset="0"/>
              </a:rPr>
              <a:t>the rm-ANOVA </a:t>
            </a:r>
            <a:r>
              <a:rPr lang="en-US" sz="1600">
                <a:latin typeface="Calibri Light" panose="020F0302020204030204" pitchFamily="34" charset="0"/>
                <a:cs typeface="Calibri Light" panose="020F0302020204030204" pitchFamily="34" charset="0"/>
              </a:rPr>
              <a:t>is a more appealing option, </a:t>
            </a:r>
            <a:r>
              <a:rPr lang="en-US" sz="1600" dirty="0">
                <a:latin typeface="Calibri Light" panose="020F0302020204030204" pitchFamily="34" charset="0"/>
                <a:cs typeface="Calibri Light" panose="020F0302020204030204" pitchFamily="34" charset="0"/>
              </a:rPr>
              <a:t>since the correction will make an educated guess about the amount of departure from sphericity, and correct accordingly. The most popular such correction is the one due to </a:t>
            </a:r>
            <a:r>
              <a:rPr lang="en-US" sz="1600" dirty="0">
                <a:solidFill>
                  <a:srgbClr val="0070C0"/>
                </a:solidFill>
                <a:latin typeface="Calibri Light" panose="020F0302020204030204" pitchFamily="34" charset="0"/>
                <a:cs typeface="Calibri Light" panose="020F0302020204030204" pitchFamily="34" charset="0"/>
              </a:rPr>
              <a:t>Greenhouse and </a:t>
            </a:r>
            <a:r>
              <a:rPr lang="en-US" sz="1600" dirty="0" err="1">
                <a:solidFill>
                  <a:srgbClr val="0070C0"/>
                </a:solidFill>
                <a:latin typeface="Calibri Light" panose="020F0302020204030204" pitchFamily="34" charset="0"/>
                <a:cs typeface="Calibri Light" panose="020F0302020204030204" pitchFamily="34" charset="0"/>
              </a:rPr>
              <a:t>Geisser</a:t>
            </a:r>
            <a:r>
              <a:rPr lang="en-US" sz="1600" dirty="0">
                <a:latin typeface="Calibri Light" panose="020F0302020204030204" pitchFamily="34" charset="0"/>
                <a:cs typeface="Calibri Light" panose="020F0302020204030204" pitchFamily="34" charset="0"/>
              </a:rPr>
              <a:t> (1959). Like the Welch correction to the independent samples </a:t>
            </a:r>
            <a:r>
              <a:rPr lang="en-US" sz="1600" i="1" dirty="0">
                <a:latin typeface="Calibri Light" panose="020F0302020204030204" pitchFamily="34" charset="0"/>
                <a:cs typeface="Calibri Light" panose="020F0302020204030204" pitchFamily="34" charset="0"/>
              </a:rPr>
              <a:t>t</a:t>
            </a:r>
            <a:r>
              <a:rPr lang="en-US" sz="1600" dirty="0">
                <a:latin typeface="Calibri Light" panose="020F0302020204030204" pitchFamily="34" charset="0"/>
                <a:cs typeface="Calibri Light" panose="020F0302020204030204" pitchFamily="34" charset="0"/>
              </a:rPr>
              <a:t>-test, the GG-correction yields </a:t>
            </a:r>
            <a:r>
              <a:rPr lang="en-US" sz="1600" dirty="0">
                <a:solidFill>
                  <a:srgbClr val="0070C0"/>
                </a:solidFill>
                <a:latin typeface="Calibri Light" panose="020F0302020204030204" pitchFamily="34" charset="0"/>
                <a:cs typeface="Calibri Light" panose="020F0302020204030204" pitchFamily="34" charset="0"/>
              </a:rPr>
              <a:t>fractional degrees of freedom</a:t>
            </a:r>
            <a:r>
              <a:rPr lang="en-US" sz="1600" dirty="0">
                <a:latin typeface="Calibri Light" panose="020F0302020204030204" pitchFamily="34" charset="0"/>
                <a:cs typeface="Calibri Light" panose="020F0302020204030204" pitchFamily="34" charset="0"/>
              </a:rPr>
              <a:t>.</a:t>
            </a:r>
          </a:p>
          <a:p>
            <a:endParaRPr lang="en-US"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Note that, for within-subjects variables with only 2 levels, sphericity holds by definition! Mauchly’s test is redundant in this case. Repeated measures ANOVA and MANOVA will return identical effects tests for 2-level within-variables.</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Greenhouse-Geisser correction</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681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600" dirty="0">
                <a:latin typeface="Calibri Light" panose="020F0302020204030204" pitchFamily="34" charset="0"/>
                <a:cs typeface="Calibri Light" panose="020F0302020204030204" pitchFamily="34" charset="0"/>
              </a:rPr>
              <a:t>It's important to note that sphericity in rm-ANOVA and homoscedasticity in ordinary regression are independent assumptions. In fact, for an rm-ANOVA one should </a:t>
            </a:r>
            <a:r>
              <a:rPr lang="en-US" sz="1600" i="1" dirty="0">
                <a:latin typeface="Calibri Light" panose="020F0302020204030204" pitchFamily="34" charset="0"/>
                <a:cs typeface="Calibri Light" panose="020F0302020204030204" pitchFamily="34" charset="0"/>
              </a:rPr>
              <a:t>also</a:t>
            </a:r>
            <a:r>
              <a:rPr lang="en-US" sz="1600" dirty="0">
                <a:latin typeface="Calibri Light" panose="020F0302020204030204" pitchFamily="34" charset="0"/>
                <a:cs typeface="Calibri Light" panose="020F0302020204030204" pitchFamily="34" charset="0"/>
              </a:rPr>
              <a:t> check for homoscedasticity, separately from sphericity</a:t>
            </a:r>
            <a:r>
              <a:rPr lang="en-US" sz="1600">
                <a:latin typeface="Calibri Light" panose="020F0302020204030204" pitchFamily="34" charset="0"/>
                <a:cs typeface="Calibri Light" panose="020F0302020204030204" pitchFamily="34" charset="0"/>
              </a:rPr>
              <a:t>. This </a:t>
            </a:r>
            <a:r>
              <a:rPr lang="en-US" sz="1600" dirty="0">
                <a:latin typeface="Calibri Light" panose="020F0302020204030204" pitchFamily="34" charset="0"/>
                <a:cs typeface="Calibri Light" panose="020F0302020204030204" pitchFamily="34" charset="0"/>
              </a:rPr>
              <a:t>will not be necessary if the model does not contain any between-covariates, e.g.:</a:t>
            </a:r>
          </a:p>
          <a:p>
            <a:endParaRPr lang="en-US" sz="1800" dirty="0">
              <a:latin typeface="Times New Roman" panose="02020603050405020304" pitchFamily="18" charset="0"/>
              <a:cs typeface="Times New Roman" panose="02020603050405020304" pitchFamily="18" charset="0"/>
            </a:endParaRP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cbind</a:t>
            </a:r>
            <a:r>
              <a:rPr lang="en-US" sz="1200" dirty="0">
                <a:latin typeface="Courier New" panose="02070309020205020404" pitchFamily="49" charset="0"/>
                <a:cs typeface="Courier New" panose="02070309020205020404" pitchFamily="49" charset="0"/>
              </a:rPr>
              <a:t>(T1,T2,T3)~1</a:t>
            </a:r>
          </a:p>
          <a:p>
            <a:endParaRPr lang="en-US" sz="18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However, when it does, e.g.:</a:t>
            </a:r>
          </a:p>
          <a:p>
            <a:endParaRPr lang="en-US" sz="1800" dirty="0">
              <a:latin typeface="Calibri Light" panose="020F0302020204030204" pitchFamily="34" charset="0"/>
              <a:cs typeface="Calibri Light" panose="020F0302020204030204" pitchFamily="34" charset="0"/>
            </a:endParaRP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cbind</a:t>
            </a:r>
            <a:r>
              <a:rPr lang="en-US" sz="1200" dirty="0">
                <a:latin typeface="Courier New" panose="02070309020205020404" pitchFamily="49" charset="0"/>
                <a:cs typeface="Courier New" panose="02070309020205020404" pitchFamily="49" charset="0"/>
              </a:rPr>
              <a:t>(T1,T2,T3)~</a:t>
            </a:r>
            <a:r>
              <a:rPr lang="en-US" sz="1200" dirty="0" err="1">
                <a:latin typeface="Courier New" panose="02070309020205020404" pitchFamily="49" charset="0"/>
                <a:cs typeface="Courier New" panose="02070309020205020404" pitchFamily="49" charset="0"/>
              </a:rPr>
              <a:t>Age+Gender</a:t>
            </a:r>
            <a:endParaRPr lang="en-US" sz="1200" dirty="0">
              <a:latin typeface="Courier New" panose="02070309020205020404" pitchFamily="49" charset="0"/>
              <a:cs typeface="Courier New" panose="02070309020205020404" pitchFamily="49" charset="0"/>
            </a:endParaRPr>
          </a:p>
          <a:p>
            <a:endParaRPr lang="en-US" sz="18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Then the model is assuming not just sphericity on the within-side of measurement, but also that this </a:t>
            </a:r>
            <a:r>
              <a:rPr lang="en-US" sz="1600" dirty="0">
                <a:solidFill>
                  <a:srgbClr val="0070C0"/>
                </a:solidFill>
                <a:latin typeface="Calibri Light" panose="020F0302020204030204" pitchFamily="34" charset="0"/>
                <a:cs typeface="Calibri Light" panose="020F0302020204030204" pitchFamily="34" charset="0"/>
              </a:rPr>
              <a:t>spherical structure remains constant</a:t>
            </a:r>
            <a:r>
              <a:rPr lang="en-US" sz="1600" dirty="0">
                <a:latin typeface="Calibri Light" panose="020F0302020204030204" pitchFamily="34" charset="0"/>
                <a:cs typeface="Calibri Light" panose="020F0302020204030204" pitchFamily="34" charset="0"/>
              </a:rPr>
              <a:t> across levels of the between measurements (=homoscedasticity). </a:t>
            </a:r>
            <a:r>
              <a:rPr lang="en-US" sz="1600" dirty="0">
                <a:solidFill>
                  <a:srgbClr val="FF0000"/>
                </a:solidFill>
                <a:latin typeface="Calibri Light" panose="020F0302020204030204" pitchFamily="34" charset="0"/>
                <a:cs typeface="Calibri Light" panose="020F0302020204030204" pitchFamily="34" charset="0"/>
              </a:rPr>
              <a:t>This is routinely ignored by almost all researchers using rm-ANOVA!</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solution is unfortunately not very simple. Recall that residual diagnostics for a repeated measures model require the </a:t>
            </a:r>
            <a:r>
              <a:rPr lang="en-US" sz="1600" i="1" dirty="0">
                <a:latin typeface="Calibri Light" panose="020F0302020204030204" pitchFamily="34" charset="0"/>
                <a:cs typeface="Calibri Light" panose="020F0302020204030204" pitchFamily="34" charset="0"/>
              </a:rPr>
              <a:t>correct </a:t>
            </a:r>
            <a:r>
              <a:rPr lang="en-US" sz="1600" dirty="0">
                <a:latin typeface="Calibri Light" panose="020F0302020204030204" pitchFamily="34" charset="0"/>
                <a:cs typeface="Calibri Light" panose="020F0302020204030204" pitchFamily="34" charset="0"/>
              </a:rPr>
              <a:t>residuals to be extracted…</a:t>
            </a:r>
            <a:endParaRPr lang="en-US" sz="11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Sphericity and homoscedasticity</a:t>
            </a:r>
            <a:endParaRPr lang="en-GB" sz="3200">
              <a:solidFill>
                <a:schemeClr val="tx2">
                  <a:lumMod val="75000"/>
                </a:schemeClr>
              </a:solidFill>
              <a:latin typeface="Tw Cen MT" panose="020B0602020104020603" pitchFamily="34" charset="0"/>
            </a:endParaRPr>
          </a:p>
        </p:txBody>
      </p:sp>
      <p:cxnSp>
        <p:nvCxnSpPr>
          <p:cNvPr id="20" name="Straight Connector 19">
            <a:extLst>
              <a:ext uri="{FF2B5EF4-FFF2-40B4-BE49-F238E27FC236}">
                <a16:creationId xmlns:a16="http://schemas.microsoft.com/office/drawing/2014/main" id="{89170586-7DDF-412A-B143-68DCDECF01F3}"/>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6913F92-4DDC-4288-9E9F-937C697FA8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2745394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600" dirty="0">
                <a:latin typeface="Calibri Light" panose="020F0302020204030204" pitchFamily="34" charset="0"/>
                <a:cs typeface="Calibri Light" panose="020F0302020204030204" pitchFamily="34" charset="0"/>
              </a:rPr>
              <a:t>For the data below, the correct residuals should be constructed by creating two difference contrasts (since 3 within-levels), regressing them on gender, and returning two residuals columns. The covariance matrix of these residuals should remain constant between levels of gender:</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Sphericity</a:t>
            </a:r>
            <a:r>
              <a:rPr lang="fr-CH" sz="3200" dirty="0">
                <a:solidFill>
                  <a:schemeClr val="tx2">
                    <a:lumMod val="75000"/>
                  </a:schemeClr>
                </a:solidFill>
                <a:latin typeface="Tw Cen MT" panose="020B0602020104020603" pitchFamily="34" charset="0"/>
              </a:rPr>
              <a:t> and </a:t>
            </a:r>
            <a:r>
              <a:rPr lang="fr-CH" sz="3200" dirty="0" err="1">
                <a:solidFill>
                  <a:schemeClr val="tx2">
                    <a:lumMod val="75000"/>
                  </a:schemeClr>
                </a:solidFill>
                <a:latin typeface="Tw Cen MT" panose="020B0602020104020603" pitchFamily="34" charset="0"/>
              </a:rPr>
              <a:t>homoscedasticity</a:t>
            </a:r>
            <a:endParaRPr lang="en-GB" sz="3200" dirty="0">
              <a:solidFill>
                <a:schemeClr val="tx2">
                  <a:lumMod val="75000"/>
                </a:schemeClr>
              </a:solidFill>
              <a:latin typeface="Tw Cen MT" panose="020B0602020104020603" pitchFamily="34" charset="0"/>
            </a:endParaRPr>
          </a:p>
        </p:txBody>
      </p:sp>
      <p:graphicFrame>
        <p:nvGraphicFramePr>
          <p:cNvPr id="13" name="Table 12">
            <a:extLst>
              <a:ext uri="{FF2B5EF4-FFF2-40B4-BE49-F238E27FC236}">
                <a16:creationId xmlns:a16="http://schemas.microsoft.com/office/drawing/2014/main" id="{D9F83BA7-747D-479C-9C06-BA5335D644BD}"/>
              </a:ext>
            </a:extLst>
          </p:cNvPr>
          <p:cNvGraphicFramePr>
            <a:graphicFrameLocks noGrp="1"/>
          </p:cNvGraphicFramePr>
          <p:nvPr>
            <p:extLst>
              <p:ext uri="{D42A27DB-BD31-4B8C-83A1-F6EECF244321}">
                <p14:modId xmlns:p14="http://schemas.microsoft.com/office/powerpoint/2010/main" val="292926600"/>
              </p:ext>
            </p:extLst>
          </p:nvPr>
        </p:nvGraphicFramePr>
        <p:xfrm>
          <a:off x="1487488" y="2924944"/>
          <a:ext cx="7128789" cy="3053144"/>
        </p:xfrm>
        <a:graphic>
          <a:graphicData uri="http://schemas.openxmlformats.org/drawingml/2006/table">
            <a:tbl>
              <a:tblPr>
                <a:tableStyleId>{2D5ABB26-0587-4C30-8999-92F81FD0307C}</a:tableStyleId>
              </a:tblPr>
              <a:tblGrid>
                <a:gridCol w="876249">
                  <a:extLst>
                    <a:ext uri="{9D8B030D-6E8A-4147-A177-3AD203B41FA5}">
                      <a16:colId xmlns:a16="http://schemas.microsoft.com/office/drawing/2014/main" val="20000"/>
                    </a:ext>
                  </a:extLst>
                </a:gridCol>
                <a:gridCol w="823420">
                  <a:extLst>
                    <a:ext uri="{9D8B030D-6E8A-4147-A177-3AD203B41FA5}">
                      <a16:colId xmlns:a16="http://schemas.microsoft.com/office/drawing/2014/main" val="20001"/>
                    </a:ext>
                  </a:extLst>
                </a:gridCol>
                <a:gridCol w="678640">
                  <a:extLst>
                    <a:ext uri="{9D8B030D-6E8A-4147-A177-3AD203B41FA5}">
                      <a16:colId xmlns:a16="http://schemas.microsoft.com/office/drawing/2014/main" val="1682502208"/>
                    </a:ext>
                  </a:extLst>
                </a:gridCol>
                <a:gridCol w="678640">
                  <a:extLst>
                    <a:ext uri="{9D8B030D-6E8A-4147-A177-3AD203B41FA5}">
                      <a16:colId xmlns:a16="http://schemas.microsoft.com/office/drawing/2014/main" val="20002"/>
                    </a:ext>
                  </a:extLst>
                </a:gridCol>
                <a:gridCol w="678640">
                  <a:extLst>
                    <a:ext uri="{9D8B030D-6E8A-4147-A177-3AD203B41FA5}">
                      <a16:colId xmlns:a16="http://schemas.microsoft.com/office/drawing/2014/main" val="20003"/>
                    </a:ext>
                  </a:extLst>
                </a:gridCol>
                <a:gridCol w="678640">
                  <a:extLst>
                    <a:ext uri="{9D8B030D-6E8A-4147-A177-3AD203B41FA5}">
                      <a16:colId xmlns:a16="http://schemas.microsoft.com/office/drawing/2014/main" val="20004"/>
                    </a:ext>
                  </a:extLst>
                </a:gridCol>
                <a:gridCol w="678640">
                  <a:extLst>
                    <a:ext uri="{9D8B030D-6E8A-4147-A177-3AD203B41FA5}">
                      <a16:colId xmlns:a16="http://schemas.microsoft.com/office/drawing/2014/main" val="1356936389"/>
                    </a:ext>
                  </a:extLst>
                </a:gridCol>
                <a:gridCol w="678640">
                  <a:extLst>
                    <a:ext uri="{9D8B030D-6E8A-4147-A177-3AD203B41FA5}">
                      <a16:colId xmlns:a16="http://schemas.microsoft.com/office/drawing/2014/main" val="2018321188"/>
                    </a:ext>
                  </a:extLst>
                </a:gridCol>
                <a:gridCol w="678640">
                  <a:extLst>
                    <a:ext uri="{9D8B030D-6E8A-4147-A177-3AD203B41FA5}">
                      <a16:colId xmlns:a16="http://schemas.microsoft.com/office/drawing/2014/main" val="3576804777"/>
                    </a:ext>
                  </a:extLst>
                </a:gridCol>
                <a:gridCol w="678640">
                  <a:extLst>
                    <a:ext uri="{9D8B030D-6E8A-4147-A177-3AD203B41FA5}">
                      <a16:colId xmlns:a16="http://schemas.microsoft.com/office/drawing/2014/main" val="1574089420"/>
                    </a:ext>
                  </a:extLst>
                </a:gridCol>
              </a:tblGrid>
              <a:tr h="288032">
                <a:tc>
                  <a:txBody>
                    <a:bodyPr/>
                    <a:lstStyle/>
                    <a:p>
                      <a:pPr algn="ctr" fontAlgn="b"/>
                      <a:r>
                        <a:rPr lang="en-GB" sz="1100" b="1" u="none" strike="noStrike" dirty="0">
                          <a:effectLst/>
                          <a:latin typeface="Times New Roman" panose="02020603050405020304" pitchFamily="18" charset="0"/>
                          <a:cs typeface="Times New Roman" panose="02020603050405020304" pitchFamily="18" charset="0"/>
                        </a:rPr>
                        <a:t>Obs.</a:t>
                      </a:r>
                      <a:endParaRPr lang="en-GB"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a:effectLst/>
                          <a:latin typeface="Times New Roman" panose="02020603050405020304" pitchFamily="18" charset="0"/>
                          <a:cs typeface="Times New Roman" panose="02020603050405020304" pitchFamily="18" charset="0"/>
                        </a:rPr>
                        <a:t>Subject</a:t>
                      </a:r>
                      <a:endParaRPr lang="en-GB"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Times New Roman" panose="02020603050405020304" pitchFamily="18" charset="0"/>
                          <a:cs typeface="Times New Roman" panose="02020603050405020304" pitchFamily="18" charset="0"/>
                        </a:rPr>
                        <a:t>Gender</a:t>
                      </a: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b="1" u="none" strike="noStrike">
                          <a:effectLst/>
                          <a:latin typeface="Times New Roman" panose="02020603050405020304" pitchFamily="18" charset="0"/>
                          <a:cs typeface="Times New Roman" panose="02020603050405020304" pitchFamily="18" charset="0"/>
                        </a:rPr>
                        <a:t>T1</a:t>
                      </a:r>
                      <a:endParaRPr lang="en-GB"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u="none" strike="noStrike" dirty="0">
                          <a:effectLst/>
                          <a:latin typeface="Times New Roman" panose="02020603050405020304" pitchFamily="18" charset="0"/>
                          <a:cs typeface="Times New Roman" panose="02020603050405020304" pitchFamily="18" charset="0"/>
                        </a:rPr>
                        <a:t>T2</a:t>
                      </a:r>
                      <a:endParaRPr lang="en-GB"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u="none" strike="noStrike">
                          <a:effectLst/>
                          <a:latin typeface="Times New Roman" panose="02020603050405020304" pitchFamily="18" charset="0"/>
                          <a:cs typeface="Times New Roman" panose="02020603050405020304" pitchFamily="18" charset="0"/>
                        </a:rPr>
                        <a:t>T3</a:t>
                      </a:r>
                      <a:endParaRPr lang="en-GB"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Times New Roman" panose="02020603050405020304" pitchFamily="18" charset="0"/>
                          <a:cs typeface="Times New Roman" panose="02020603050405020304" pitchFamily="18" charset="0"/>
                        </a:rPr>
                        <a:t>D</a:t>
                      </a:r>
                      <a:r>
                        <a:rPr lang="en-GB" sz="1100" b="1" i="0" u="none" strike="noStrike" baseline="-25000" dirty="0">
                          <a:solidFill>
                            <a:srgbClr val="000000"/>
                          </a:solidFill>
                          <a:effectLst/>
                          <a:latin typeface="Times New Roman" panose="02020603050405020304" pitchFamily="18" charset="0"/>
                          <a:cs typeface="Times New Roman" panose="02020603050405020304" pitchFamily="18" charset="0"/>
                        </a:rPr>
                        <a:t>(T1-T2)</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1" i="0" u="none" strike="noStrike" dirty="0">
                          <a:solidFill>
                            <a:srgbClr val="000000"/>
                          </a:solidFill>
                          <a:effectLst/>
                          <a:latin typeface="Times New Roman" panose="02020603050405020304" pitchFamily="18" charset="0"/>
                          <a:cs typeface="Times New Roman" panose="02020603050405020304" pitchFamily="18" charset="0"/>
                        </a:rPr>
                        <a:t>D</a:t>
                      </a:r>
                      <a:r>
                        <a:rPr lang="en-GB" sz="1100" b="1" i="0" u="none" strike="noStrike" baseline="-25000" dirty="0">
                          <a:solidFill>
                            <a:srgbClr val="000000"/>
                          </a:solidFill>
                          <a:effectLst/>
                          <a:latin typeface="Times New Roman" panose="02020603050405020304" pitchFamily="18" charset="0"/>
                          <a:cs typeface="Times New Roman" panose="02020603050405020304" pitchFamily="18" charset="0"/>
                        </a:rPr>
                        <a:t>(T1-T3)</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1" i="0" u="none" strike="noStrike" dirty="0">
                          <a:solidFill>
                            <a:srgbClr val="000000"/>
                          </a:solidFill>
                          <a:effectLst/>
                          <a:latin typeface="Times New Roman" panose="02020603050405020304" pitchFamily="18" charset="0"/>
                          <a:cs typeface="Times New Roman" panose="02020603050405020304" pitchFamily="18" charset="0"/>
                        </a:rPr>
                        <a:t>R</a:t>
                      </a:r>
                      <a:r>
                        <a:rPr lang="en-GB" sz="1100" b="1" i="0" u="none" strike="noStrike" baseline="-25000" dirty="0">
                          <a:solidFill>
                            <a:srgbClr val="000000"/>
                          </a:solidFill>
                          <a:effectLst/>
                          <a:latin typeface="Times New Roman" panose="02020603050405020304" pitchFamily="18" charset="0"/>
                          <a:cs typeface="Times New Roman" panose="02020603050405020304" pitchFamily="18" charset="0"/>
                        </a:rPr>
                        <a:t>(T1-T2)</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1" i="0" u="none" strike="noStrike" dirty="0">
                          <a:solidFill>
                            <a:srgbClr val="000000"/>
                          </a:solidFill>
                          <a:effectLst/>
                          <a:latin typeface="Times New Roman" panose="02020603050405020304" pitchFamily="18" charset="0"/>
                          <a:cs typeface="Times New Roman" panose="02020603050405020304" pitchFamily="18" charset="0"/>
                        </a:rPr>
                        <a:t>R</a:t>
                      </a:r>
                      <a:r>
                        <a:rPr lang="en-GB" sz="1100" b="1" i="0" u="none" strike="noStrike" baseline="-25000" dirty="0">
                          <a:solidFill>
                            <a:srgbClr val="000000"/>
                          </a:solidFill>
                          <a:effectLst/>
                          <a:latin typeface="Times New Roman" panose="02020603050405020304" pitchFamily="18" charset="0"/>
                          <a:cs typeface="Times New Roman" panose="02020603050405020304" pitchFamily="18" charset="0"/>
                        </a:rPr>
                        <a:t>(T1-T3)</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30426">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1</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AH</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M</a:t>
                      </a: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60</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40</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50</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-8.17</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-1.83</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2</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LL</a:t>
                      </a:r>
                    </a:p>
                  </a:txBody>
                  <a:tcPr marL="9525" marR="9525" marT="9525" marB="0" anchor="ctr">
                    <a:lnR w="28575" cap="flat" cmpd="sng" algn="ctr">
                      <a:no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M</a:t>
                      </a: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10</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25</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20.83</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32.17</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3</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GB" sz="1100" b="0" i="0" u="none" strike="noStrike">
                          <a:solidFill>
                            <a:srgbClr val="000000"/>
                          </a:solidFill>
                          <a:effectLst/>
                          <a:latin typeface="Times New Roman" panose="02020603050405020304" pitchFamily="18" charset="0"/>
                          <a:cs typeface="Times New Roman" panose="02020603050405020304" pitchFamily="18" charset="0"/>
                        </a:rPr>
                        <a:t>KW</a:t>
                      </a:r>
                    </a:p>
                  </a:txBody>
                  <a:tcPr marL="9525" marR="9525" marT="9525" marB="0" anchor="ctr">
                    <a:lnR w="28575" cap="flat" cmpd="sng" algn="ctr">
                      <a:no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M</a:t>
                      </a: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50</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15</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11</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-39</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-23.17</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-30.83</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4</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GB" sz="1100" b="0" i="0" u="none" strike="noStrike">
                          <a:solidFill>
                            <a:srgbClr val="000000"/>
                          </a:solidFill>
                          <a:effectLst/>
                          <a:latin typeface="Times New Roman" panose="02020603050405020304" pitchFamily="18" charset="0"/>
                          <a:cs typeface="Times New Roman" panose="02020603050405020304" pitchFamily="18" charset="0"/>
                        </a:rPr>
                        <a:t>RS</a:t>
                      </a:r>
                    </a:p>
                  </a:txBody>
                  <a:tcPr marL="9525" marR="9525" marT="9525" marB="0" anchor="ctr">
                    <a:lnR w="28575" cap="flat" cmpd="sng" algn="ctr">
                      <a:no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M</a:t>
                      </a: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60</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60</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60</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11.83</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8.17</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5</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GB" sz="1100" b="0" i="0" u="none" strike="noStrike">
                          <a:solidFill>
                            <a:srgbClr val="000000"/>
                          </a:solidFill>
                          <a:effectLst/>
                          <a:latin typeface="Times New Roman" panose="02020603050405020304" pitchFamily="18" charset="0"/>
                          <a:cs typeface="Times New Roman" panose="02020603050405020304" pitchFamily="18" charset="0"/>
                        </a:rPr>
                        <a:t>RP</a:t>
                      </a:r>
                    </a:p>
                  </a:txBody>
                  <a:tcPr marL="9525" marR="9525" marT="9525" marB="0" anchor="ctr">
                    <a:lnR w="28575" cap="flat" cmpd="sng" algn="ctr">
                      <a:no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M</a:t>
                      </a: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50</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36</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25</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-2.17</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-16.83</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6</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algn="ctr" fontAlgn="b"/>
                      <a:r>
                        <a:rPr lang="en-GB" sz="1100" b="0" i="0" u="none" strike="noStrike">
                          <a:solidFill>
                            <a:srgbClr val="000000"/>
                          </a:solidFill>
                          <a:effectLst/>
                          <a:latin typeface="Times New Roman" panose="02020603050405020304" pitchFamily="18" charset="0"/>
                          <a:cs typeface="Times New Roman" panose="02020603050405020304" pitchFamily="18" charset="0"/>
                        </a:rPr>
                        <a:t>AS</a:t>
                      </a:r>
                    </a:p>
                  </a:txBody>
                  <a:tcPr marL="9525" marR="9525" marT="9525" marB="0" anchor="ctr">
                    <a:lnR w="28575" cap="flat" cmpd="sng" algn="ctr">
                      <a:no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M</a:t>
                      </a:r>
                    </a:p>
                  </a:txBody>
                  <a:tcPr marL="9525" marR="9525" marT="9525" marB="0" anchor="ctr">
                    <a:lnL w="28575" cap="flat" cmpd="sng" algn="ctr">
                      <a:noFill/>
                      <a:prstDash val="solid"/>
                      <a:round/>
                      <a:headEnd type="none" w="med" len="med"/>
                      <a:tailEnd type="none" w="med" len="med"/>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17</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6</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18</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lnL>
                      <a:noFill/>
                    </a:lnL>
                    <a:lnR w="28575" cap="flat" cmpd="sng" algn="ctr">
                      <a:noFill/>
                      <a:prstDash val="solid"/>
                      <a:round/>
                      <a:headEnd type="none" w="med" len="med"/>
                      <a:tailEnd type="none" w="med" len="med"/>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a:noFill/>
                    </a:lnL>
                    <a:lnR w="28575" cap="flat" cmpd="sng" algn="ctr">
                      <a:noFill/>
                      <a:prstDash val="solid"/>
                      <a:round/>
                      <a:headEnd type="none" w="med" len="med"/>
                      <a:tailEnd type="none" w="med" len="med"/>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0.83</a:t>
                      </a:r>
                    </a:p>
                  </a:txBody>
                  <a:tcPr marL="9525" marR="9525" marT="9525" marB="0" anchor="ctr">
                    <a:lnL>
                      <a:noFill/>
                    </a:lnL>
                    <a:lnR w="28575" cap="flat" cmpd="sng" algn="ctr">
                      <a:noFill/>
                      <a:prstDash val="solid"/>
                      <a:round/>
                      <a:headEnd type="none" w="med" len="med"/>
                      <a:tailEnd type="none" w="med" len="med"/>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9.17</a:t>
                      </a:r>
                    </a:p>
                  </a:txBody>
                  <a:tcPr marL="9525" marR="9525" marT="9525" marB="0" anchor="ctr">
                    <a:lnL>
                      <a:noFill/>
                    </a:lnL>
                    <a:lnR w="28575" cap="flat" cmpd="sng" algn="ctr">
                      <a:noFill/>
                      <a:prstDash val="solid"/>
                      <a:round/>
                      <a:headEnd type="none" w="med" len="med"/>
                      <a:tailEnd type="none" w="med" len="med"/>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6"/>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7</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algn="ctr" fontAlgn="b"/>
                      <a:r>
                        <a:rPr lang="en-GB" sz="1100" b="0" i="0" u="none" strike="noStrike">
                          <a:solidFill>
                            <a:srgbClr val="000000"/>
                          </a:solidFill>
                          <a:effectLst/>
                          <a:latin typeface="Times New Roman" panose="02020603050405020304" pitchFamily="18" charset="0"/>
                          <a:cs typeface="Times New Roman" panose="02020603050405020304" pitchFamily="18" charset="0"/>
                        </a:rPr>
                        <a:t>AA</a:t>
                      </a:r>
                    </a:p>
                  </a:txBody>
                  <a:tcPr marL="9525" marR="9525" marT="9525" marB="0" anchor="ctr">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F</a:t>
                      </a: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ysDot"/>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36</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3</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12700" cap="flat" cmpd="sng" algn="ctr">
                      <a:solidFill>
                        <a:schemeClr val="tx1"/>
                      </a:solid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8</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-33</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-28</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-33.67</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-24.83</a:t>
                      </a:r>
                    </a:p>
                  </a:txBody>
                  <a:tcPr marL="9525" marR="9525" marT="9525" marB="0" anchor="ctr">
                    <a:lnL>
                      <a:noFill/>
                    </a:lnL>
                    <a:lnR w="28575"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7"/>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8</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GB" sz="1100" b="0" i="0" u="none" strike="noStrike">
                          <a:solidFill>
                            <a:srgbClr val="000000"/>
                          </a:solidFill>
                          <a:effectLst/>
                          <a:latin typeface="Times New Roman" panose="02020603050405020304" pitchFamily="18" charset="0"/>
                          <a:cs typeface="Times New Roman" panose="02020603050405020304" pitchFamily="18" charset="0"/>
                        </a:rPr>
                        <a:t>LN</a:t>
                      </a:r>
                    </a:p>
                  </a:txBody>
                  <a:tcPr marL="9525" marR="9525" marT="9525" marB="0" anchor="ctr">
                    <a:lnR w="28575" cap="flat" cmpd="sng" algn="ctr">
                      <a:no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F</a:t>
                      </a: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12</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24</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15</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-12.67</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6.17</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8"/>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9</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GB" sz="1100" b="0" i="0" u="none" strike="noStrike">
                          <a:solidFill>
                            <a:srgbClr val="000000"/>
                          </a:solidFill>
                          <a:effectLst/>
                          <a:latin typeface="Times New Roman" panose="02020603050405020304" pitchFamily="18" charset="0"/>
                          <a:cs typeface="Times New Roman" panose="02020603050405020304" pitchFamily="18" charset="0"/>
                        </a:rPr>
                        <a:t>RM</a:t>
                      </a:r>
                    </a:p>
                  </a:txBody>
                  <a:tcPr marL="9525" marR="9525" marT="9525" marB="0" anchor="ctr">
                    <a:lnR w="28575" cap="flat" cmpd="sng" algn="ctr">
                      <a:no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F</a:t>
                      </a: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11</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5</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13</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a:noFill/>
                    </a:lnL>
                    <a:lnR w="28575"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-6.67</a:t>
                      </a:r>
                    </a:p>
                  </a:txBody>
                  <a:tcPr marL="9525" marR="9525" marT="9525" marB="0" anchor="ctr">
                    <a:lnL>
                      <a:noFill/>
                    </a:lnL>
                    <a:lnR w="28575"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5.17</a:t>
                      </a:r>
                    </a:p>
                  </a:txBody>
                  <a:tcPr marL="9525" marR="9525" marT="9525" marB="0" anchor="ctr">
                    <a:lnL>
                      <a:noFill/>
                    </a:lnL>
                    <a:lnR w="28575"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9"/>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10</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GB" sz="1100" b="0" i="0" u="none" strike="noStrike">
                          <a:solidFill>
                            <a:srgbClr val="000000"/>
                          </a:solidFill>
                          <a:effectLst/>
                          <a:latin typeface="Times New Roman" panose="02020603050405020304" pitchFamily="18" charset="0"/>
                          <a:cs typeface="Times New Roman" panose="02020603050405020304" pitchFamily="18" charset="0"/>
                        </a:rPr>
                        <a:t>CD</a:t>
                      </a:r>
                    </a:p>
                  </a:txBody>
                  <a:tcPr marL="9525" marR="9525" marT="9525" marB="0" anchor="ctr">
                    <a:lnR w="28575" cap="flat" cmpd="sng" algn="ctr">
                      <a:no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F</a:t>
                      </a: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9</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45</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15</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36</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35.33</a:t>
                      </a:r>
                    </a:p>
                  </a:txBody>
                  <a:tcPr marL="9525" marR="9525" marT="9525" marB="0" anchor="ctr">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9.17</a:t>
                      </a:r>
                    </a:p>
                  </a:txBody>
                  <a:tcPr marL="9525" marR="9525" marT="9525" marB="0" anchor="ctr">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10"/>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11</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GB" sz="1100" b="0" i="0" u="none" strike="noStrike">
                          <a:solidFill>
                            <a:srgbClr val="000000"/>
                          </a:solidFill>
                          <a:effectLst/>
                          <a:latin typeface="Times New Roman" panose="02020603050405020304" pitchFamily="18" charset="0"/>
                          <a:cs typeface="Times New Roman" panose="02020603050405020304" pitchFamily="18" charset="0"/>
                        </a:rPr>
                        <a:t>CC</a:t>
                      </a:r>
                    </a:p>
                  </a:txBody>
                  <a:tcPr marL="9525" marR="9525" marT="9525" marB="0" anchor="ctr">
                    <a:lnR w="28575" cap="flat" cmpd="sng" algn="ctr">
                      <a:noFill/>
                      <a:prstDash val="solid"/>
                      <a:round/>
                      <a:headEnd type="none" w="med" len="med"/>
                      <a:tailEnd type="none" w="med" len="med"/>
                    </a:ln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F</a:t>
                      </a: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25</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50</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18</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24.33</a:t>
                      </a:r>
                    </a:p>
                  </a:txBody>
                  <a:tcPr marL="9525" marR="9525" marT="9525" marB="0" anchor="ctr">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-3.83</a:t>
                      </a:r>
                    </a:p>
                  </a:txBody>
                  <a:tcPr marL="9525" marR="9525" marT="9525" marB="0" anchor="ctr">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11"/>
                  </a:ext>
                </a:extLst>
              </a:tr>
              <a:tr h="230426">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12</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Times New Roman" panose="02020603050405020304" pitchFamily="18" charset="0"/>
                          <a:cs typeface="Times New Roman" panose="02020603050405020304" pitchFamily="18" charset="0"/>
                        </a:rPr>
                        <a:t>AZ</a:t>
                      </a:r>
                    </a:p>
                  </a:txBody>
                  <a:tcPr marL="9525" marR="9525" marT="9525" marB="0" anchor="ctr">
                    <a:lnR w="28575"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F</a:t>
                      </a:r>
                    </a:p>
                  </a:txBody>
                  <a:tcPr marL="9525" marR="9525" marT="9525" marB="0" anchor="ctr">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20</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Times New Roman" panose="02020603050405020304" pitchFamily="18" charset="0"/>
                          <a:cs typeface="Times New Roman" panose="02020603050405020304" pitchFamily="18" charset="0"/>
                        </a:rPr>
                        <a:t>14</a:t>
                      </a:r>
                      <a:endParaRPr lang="en-GB"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Times New Roman" panose="02020603050405020304" pitchFamily="18" charset="0"/>
                          <a:cs typeface="Times New Roman" panose="02020603050405020304" pitchFamily="18" charset="0"/>
                        </a:rPr>
                        <a:t>25</a:t>
                      </a:r>
                      <a:endParaRPr lang="en-GB"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28575"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a:noFill/>
                    </a:lnL>
                    <a:lnR w="28575"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a:noFill/>
                    </a:lnL>
                    <a:lnR w="28575"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-6.67</a:t>
                      </a:r>
                    </a:p>
                  </a:txBody>
                  <a:tcPr marL="9525" marR="9525" marT="9525" marB="0" anchor="ctr">
                    <a:lnL>
                      <a:noFill/>
                    </a:lnL>
                    <a:lnR w="28575"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GB" sz="1100" b="0" i="0" u="none" strike="noStrike" dirty="0">
                          <a:solidFill>
                            <a:srgbClr val="000000"/>
                          </a:solidFill>
                          <a:effectLst/>
                          <a:latin typeface="Times New Roman" panose="02020603050405020304" pitchFamily="18" charset="0"/>
                          <a:cs typeface="Times New Roman" panose="02020603050405020304" pitchFamily="18" charset="0"/>
                        </a:rPr>
                        <a:t>8.17</a:t>
                      </a:r>
                    </a:p>
                  </a:txBody>
                  <a:tcPr marL="9525" marR="9525" marT="9525" marB="0" anchor="ctr">
                    <a:lnL>
                      <a:noFill/>
                    </a:lnL>
                    <a:lnR w="28575"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12"/>
                  </a:ext>
                </a:extLst>
              </a:tr>
            </a:tbl>
          </a:graphicData>
        </a:graphic>
      </p:graphicFrame>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660A300F-7A66-445D-82E6-DD51D279F542}"/>
              </a:ext>
            </a:extLst>
          </p:cNvPr>
          <p:cNvGraphicFramePr>
            <a:graphicFrameLocks noGrp="1"/>
          </p:cNvGraphicFramePr>
          <p:nvPr>
            <p:extLst>
              <p:ext uri="{D42A27DB-BD31-4B8C-83A1-F6EECF244321}">
                <p14:modId xmlns:p14="http://schemas.microsoft.com/office/powerpoint/2010/main" val="3181456606"/>
              </p:ext>
            </p:extLst>
          </p:nvPr>
        </p:nvGraphicFramePr>
        <p:xfrm>
          <a:off x="9624392" y="3284984"/>
          <a:ext cx="1275858" cy="1226508"/>
        </p:xfrm>
        <a:graphic>
          <a:graphicData uri="http://schemas.openxmlformats.org/drawingml/2006/table">
            <a:tbl>
              <a:tblPr firstRow="1" bandRow="1">
                <a:tableStyleId>{2D5ABB26-0587-4C30-8999-92F81FD0307C}</a:tableStyleId>
              </a:tblPr>
              <a:tblGrid>
                <a:gridCol w="425286">
                  <a:extLst>
                    <a:ext uri="{9D8B030D-6E8A-4147-A177-3AD203B41FA5}">
                      <a16:colId xmlns:a16="http://schemas.microsoft.com/office/drawing/2014/main" val="20000"/>
                    </a:ext>
                  </a:extLst>
                </a:gridCol>
                <a:gridCol w="425286">
                  <a:extLst>
                    <a:ext uri="{9D8B030D-6E8A-4147-A177-3AD203B41FA5}">
                      <a16:colId xmlns:a16="http://schemas.microsoft.com/office/drawing/2014/main" val="20001"/>
                    </a:ext>
                  </a:extLst>
                </a:gridCol>
                <a:gridCol w="425286">
                  <a:extLst>
                    <a:ext uri="{9D8B030D-6E8A-4147-A177-3AD203B41FA5}">
                      <a16:colId xmlns:a16="http://schemas.microsoft.com/office/drawing/2014/main" val="20002"/>
                    </a:ext>
                  </a:extLst>
                </a:gridCol>
              </a:tblGrid>
              <a:tr h="408836">
                <a:tc>
                  <a:txBody>
                    <a:bodyPr/>
                    <a:lstStyle/>
                    <a:p>
                      <a:pPr algn="ct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8836">
                <a:tc>
                  <a:txBody>
                    <a:bodyPr/>
                    <a:lstStyle/>
                    <a:p>
                      <a:pPr algn="ctr"/>
                      <a:r>
                        <a:rPr lang="el-GR" sz="1600" b="1" i="1" dirty="0">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dirty="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8836">
                <a:tc>
                  <a:txBody>
                    <a:bodyPr/>
                    <a:lstStyle/>
                    <a:p>
                      <a:pPr algn="ctr"/>
                      <a:r>
                        <a:rPr lang="el-GR" sz="1600" b="1" i="1" dirty="0">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dirty="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dirty="0">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dirty="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21" name="Table 20">
            <a:extLst>
              <a:ext uri="{FF2B5EF4-FFF2-40B4-BE49-F238E27FC236}">
                <a16:creationId xmlns:a16="http://schemas.microsoft.com/office/drawing/2014/main" id="{6232FE0B-A57C-40CD-9D6D-A011539D1E46}"/>
              </a:ext>
            </a:extLst>
          </p:cNvPr>
          <p:cNvGraphicFramePr>
            <a:graphicFrameLocks noGrp="1"/>
          </p:cNvGraphicFramePr>
          <p:nvPr>
            <p:extLst>
              <p:ext uri="{D42A27DB-BD31-4B8C-83A1-F6EECF244321}">
                <p14:modId xmlns:p14="http://schemas.microsoft.com/office/powerpoint/2010/main" val="3168679512"/>
              </p:ext>
            </p:extLst>
          </p:nvPr>
        </p:nvGraphicFramePr>
        <p:xfrm>
          <a:off x="9632830" y="4751580"/>
          <a:ext cx="1275858" cy="1226508"/>
        </p:xfrm>
        <a:graphic>
          <a:graphicData uri="http://schemas.openxmlformats.org/drawingml/2006/table">
            <a:tbl>
              <a:tblPr firstRow="1" bandRow="1">
                <a:tableStyleId>{2D5ABB26-0587-4C30-8999-92F81FD0307C}</a:tableStyleId>
              </a:tblPr>
              <a:tblGrid>
                <a:gridCol w="425286">
                  <a:extLst>
                    <a:ext uri="{9D8B030D-6E8A-4147-A177-3AD203B41FA5}">
                      <a16:colId xmlns:a16="http://schemas.microsoft.com/office/drawing/2014/main" val="20000"/>
                    </a:ext>
                  </a:extLst>
                </a:gridCol>
                <a:gridCol w="425286">
                  <a:extLst>
                    <a:ext uri="{9D8B030D-6E8A-4147-A177-3AD203B41FA5}">
                      <a16:colId xmlns:a16="http://schemas.microsoft.com/office/drawing/2014/main" val="20001"/>
                    </a:ext>
                  </a:extLst>
                </a:gridCol>
                <a:gridCol w="425286">
                  <a:extLst>
                    <a:ext uri="{9D8B030D-6E8A-4147-A177-3AD203B41FA5}">
                      <a16:colId xmlns:a16="http://schemas.microsoft.com/office/drawing/2014/main" val="20002"/>
                    </a:ext>
                  </a:extLst>
                </a:gridCol>
              </a:tblGrid>
              <a:tr h="408836">
                <a:tc>
                  <a:txBody>
                    <a:bodyPr/>
                    <a:lstStyle/>
                    <a:p>
                      <a:pPr algn="ct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8836">
                <a:tc>
                  <a:txBody>
                    <a:bodyPr/>
                    <a:lstStyle/>
                    <a:p>
                      <a:pPr algn="ctr"/>
                      <a:r>
                        <a:rPr lang="el-GR" sz="1600" b="1" i="1" dirty="0">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dirty="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8836">
                <a:tc>
                  <a:txBody>
                    <a:bodyPr/>
                    <a:lstStyle/>
                    <a:p>
                      <a:pPr algn="ctr"/>
                      <a:r>
                        <a:rPr lang="el-GR" sz="1600" b="1" i="1" dirty="0">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dirty="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dirty="0">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dirty="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7C7DB04C-BA57-4FE2-A52F-E098BDF963B6}"/>
              </a:ext>
            </a:extLst>
          </p:cNvPr>
          <p:cNvSpPr txBox="1"/>
          <p:nvPr/>
        </p:nvSpPr>
        <p:spPr>
          <a:xfrm>
            <a:off x="11123874" y="3713572"/>
            <a:ext cx="660758" cy="369332"/>
          </a:xfrm>
          <a:prstGeom prst="rect">
            <a:avLst/>
          </a:prstGeom>
          <a:noFill/>
        </p:spPr>
        <p:txBody>
          <a:bodyPr wrap="none" rtlCol="0">
            <a:spAutoFit/>
          </a:bodyPr>
          <a:lstStyle/>
          <a:p>
            <a:r>
              <a:rPr lang="en-GB" dirty="0">
                <a:latin typeface="Calibri Light" panose="020F0302020204030204" pitchFamily="34" charset="0"/>
                <a:ea typeface="Cambria Math" panose="02040503050406030204" pitchFamily="18" charset="0"/>
                <a:cs typeface="Calibri Light" panose="020F0302020204030204" pitchFamily="34" charset="0"/>
              </a:rPr>
              <a:t>Male</a:t>
            </a:r>
          </a:p>
        </p:txBody>
      </p:sp>
      <p:sp>
        <p:nvSpPr>
          <p:cNvPr id="22" name="TextBox 21">
            <a:extLst>
              <a:ext uri="{FF2B5EF4-FFF2-40B4-BE49-F238E27FC236}">
                <a16:creationId xmlns:a16="http://schemas.microsoft.com/office/drawing/2014/main" id="{4636CA95-4614-4D15-86DE-BD26D7AB368D}"/>
              </a:ext>
            </a:extLst>
          </p:cNvPr>
          <p:cNvSpPr txBox="1"/>
          <p:nvPr/>
        </p:nvSpPr>
        <p:spPr>
          <a:xfrm>
            <a:off x="11123874" y="5119458"/>
            <a:ext cx="890565" cy="369332"/>
          </a:xfrm>
          <a:prstGeom prst="rect">
            <a:avLst/>
          </a:prstGeom>
          <a:noFill/>
        </p:spPr>
        <p:txBody>
          <a:bodyPr wrap="none" rtlCol="0">
            <a:spAutoFit/>
          </a:bodyPr>
          <a:lstStyle/>
          <a:p>
            <a:r>
              <a:rPr lang="en-GB" dirty="0">
                <a:latin typeface="Calibri Light" panose="020F0302020204030204" pitchFamily="34" charset="0"/>
                <a:ea typeface="Cambria Math" panose="02040503050406030204" pitchFamily="18" charset="0"/>
                <a:cs typeface="Calibri Light" panose="020F0302020204030204" pitchFamily="34" charset="0"/>
              </a:rPr>
              <a:t>Female</a:t>
            </a:r>
          </a:p>
        </p:txBody>
      </p:sp>
      <p:sp>
        <p:nvSpPr>
          <p:cNvPr id="23" name="TextBox 22">
            <a:extLst>
              <a:ext uri="{FF2B5EF4-FFF2-40B4-BE49-F238E27FC236}">
                <a16:creationId xmlns:a16="http://schemas.microsoft.com/office/drawing/2014/main" id="{2879584E-A2AF-4027-A9B5-10A9FBCB77BD}"/>
              </a:ext>
            </a:extLst>
          </p:cNvPr>
          <p:cNvSpPr txBox="1"/>
          <p:nvPr/>
        </p:nvSpPr>
        <p:spPr>
          <a:xfrm rot="5400000">
            <a:off x="11259327" y="4307524"/>
            <a:ext cx="389850" cy="584775"/>
          </a:xfrm>
          <a:prstGeom prst="rect">
            <a:avLst/>
          </a:prstGeom>
          <a:noFill/>
        </p:spPr>
        <p:txBody>
          <a:bodyPr wrap="none" rtlCol="0">
            <a:spAutoFit/>
          </a:bodyPr>
          <a:lstStyle/>
          <a:p>
            <a:r>
              <a:rPr lang="en-US" sz="3200" dirty="0">
                <a:latin typeface="Calibri Light" panose="020F0302020204030204" pitchFamily="34" charset="0"/>
                <a:ea typeface="Cambria Math" panose="02040503050406030204" pitchFamily="18" charset="0"/>
                <a:cs typeface="Calibri Light" panose="020F0302020204030204" pitchFamily="34" charset="0"/>
              </a:rPr>
              <a:t>=</a:t>
            </a:r>
            <a:endParaRPr lang="en-CH" sz="3200" dirty="0">
              <a:latin typeface="Calibri Light" panose="020F0302020204030204" pitchFamily="34" charset="0"/>
              <a:ea typeface="Cambria Math"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1532172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480" y="1600200"/>
            <a:ext cx="9433048" cy="4925144"/>
          </a:xfrm>
        </p:spPr>
        <p:txBody>
          <a:bodyPr>
            <a:normAutofit/>
          </a:bodyPr>
          <a:lstStyle/>
          <a:p>
            <a:r>
              <a:rPr lang="en-US" sz="1600" dirty="0">
                <a:latin typeface="Calibri Light" panose="020F0302020204030204" pitchFamily="34" charset="0"/>
                <a:cs typeface="Calibri Light" panose="020F0302020204030204" pitchFamily="34" charset="0"/>
              </a:rPr>
              <a:t>An alternative would be to retain the initial difference contrasts, and testing explicitly between the two gender levels whether the covariance matrices of the difference contrasts are significantly different. This could be accomplished with </a:t>
            </a:r>
            <a:r>
              <a:rPr lang="en-US" sz="1600" dirty="0">
                <a:solidFill>
                  <a:srgbClr val="0070C0"/>
                </a:solidFill>
                <a:latin typeface="Calibri Light" panose="020F0302020204030204" pitchFamily="34" charset="0"/>
                <a:cs typeface="Calibri Light" panose="020F0302020204030204" pitchFamily="34" charset="0"/>
              </a:rPr>
              <a:t>Box’s </a:t>
            </a:r>
            <a:r>
              <a:rPr lang="en-US" sz="1600" i="1">
                <a:solidFill>
                  <a:srgbClr val="0070C0"/>
                </a:solidFill>
                <a:latin typeface="Calibri Light" panose="020F0302020204030204" pitchFamily="34" charset="0"/>
                <a:cs typeface="Calibri Light" panose="020F0302020204030204" pitchFamily="34" charset="0"/>
              </a:rPr>
              <a:t>M</a:t>
            </a:r>
            <a:r>
              <a:rPr lang="en-US" sz="1600">
                <a:solidFill>
                  <a:srgbClr val="0070C0"/>
                </a:solidFill>
                <a:latin typeface="Calibri Light" panose="020F0302020204030204" pitchFamily="34" charset="0"/>
                <a:cs typeface="Calibri Light" panose="020F0302020204030204" pitchFamily="34" charset="0"/>
              </a:rPr>
              <a:t> Test</a:t>
            </a:r>
            <a:r>
              <a:rPr lang="en-US" sz="1600">
                <a:latin typeface="Calibri Light" panose="020F0302020204030204" pitchFamily="34" charset="0"/>
                <a:cs typeface="Calibri Light" panose="020F0302020204030204" pitchFamily="34" charset="0"/>
              </a:rPr>
              <a:t> (Box, 1949). </a:t>
            </a:r>
            <a:r>
              <a:rPr lang="en-US" sz="1600" dirty="0">
                <a:latin typeface="Calibri Light" panose="020F0302020204030204" pitchFamily="34" charset="0"/>
                <a:cs typeface="Calibri Light" panose="020F0302020204030204" pitchFamily="34" charset="0"/>
              </a:rPr>
              <a:t>In R, this test is available in the package </a:t>
            </a:r>
            <a:r>
              <a:rPr lang="en-US" sz="1600" dirty="0" err="1">
                <a:latin typeface="Courier New" panose="02070309020205020404" pitchFamily="49" charset="0"/>
                <a:cs typeface="Courier New" panose="02070309020205020404" pitchFamily="49" charset="0"/>
              </a:rPr>
              <a:t>heplots</a:t>
            </a:r>
            <a:r>
              <a:rPr lang="en-US" sz="1600" dirty="0">
                <a:latin typeface="Calibri Light" panose="020F0302020204030204" pitchFamily="34" charset="0"/>
                <a:cs typeface="Calibri Light" panose="020F0302020204030204" pitchFamily="34" charset="0"/>
              </a:rPr>
              <a:t>:</a:t>
            </a:r>
          </a:p>
          <a:p>
            <a:endParaRPr lang="en-US" sz="1800" dirty="0">
              <a:latin typeface="Times New Roman" panose="02020603050405020304" pitchFamily="18" charset="0"/>
              <a:cs typeface="Times New Roman" panose="02020603050405020304" pitchFamily="18" charset="0"/>
            </a:endParaRPr>
          </a:p>
          <a:p>
            <a:pPr marL="0" indent="0">
              <a:buNone/>
            </a:pPr>
            <a:r>
              <a:rPr lang="en-US" sz="1200" dirty="0">
                <a:latin typeface="Courier New" panose="02070309020205020404" pitchFamily="49" charset="0"/>
                <a:cs typeface="Courier New" panose="02070309020205020404" pitchFamily="49" charset="0"/>
              </a:rPr>
              <a:t>	library(</a:t>
            </a:r>
            <a:r>
              <a:rPr lang="en-US" sz="1200" dirty="0" err="1">
                <a:latin typeface="Courier New" panose="02070309020205020404" pitchFamily="49" charset="0"/>
                <a:cs typeface="Courier New" panose="02070309020205020404" pitchFamily="49" charset="0"/>
              </a:rPr>
              <a:t>heplots</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mlm</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lm</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cbind</a:t>
            </a:r>
            <a:r>
              <a:rPr lang="en-US" sz="1200" dirty="0">
                <a:latin typeface="Courier New" panose="02070309020205020404" pitchFamily="49" charset="0"/>
                <a:cs typeface="Courier New" panose="02070309020205020404" pitchFamily="49" charset="0"/>
              </a:rPr>
              <a:t>(T2-T1,T3-T1)~Gender, data=repeated)</a:t>
            </a: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boxM</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mlm</a:t>
            </a:r>
            <a:r>
              <a:rPr lang="en-US" sz="1200" dirty="0">
                <a:latin typeface="Courier New" panose="02070309020205020404" pitchFamily="49" charset="0"/>
                <a:cs typeface="Courier New" panose="02070309020205020404" pitchFamily="49" charset="0"/>
              </a:rPr>
              <a:t>)</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GB" sz="1200" dirty="0">
                <a:latin typeface="Courier New" panose="02070309020205020404" pitchFamily="49" charset="0"/>
                <a:cs typeface="Courier New" panose="02070309020205020404" pitchFamily="49" charset="0"/>
              </a:rPr>
              <a:t>	&gt; Box's M-test for Homogeneity of Covariance Matrices</a:t>
            </a:r>
          </a:p>
          <a:p>
            <a:pPr marL="0" indent="0">
              <a:buNone/>
            </a:pPr>
            <a:r>
              <a:rPr lang="en-GB" sz="1200" dirty="0">
                <a:latin typeface="Courier New" panose="02070309020205020404" pitchFamily="49" charset="0"/>
                <a:cs typeface="Courier New" panose="02070309020205020404" pitchFamily="49" charset="0"/>
              </a:rPr>
              <a:t>	&gt; </a:t>
            </a:r>
          </a:p>
          <a:p>
            <a:pPr marL="0" indent="0">
              <a:buNone/>
            </a:pPr>
            <a:r>
              <a:rPr lang="en-GB" sz="1200" dirty="0">
                <a:latin typeface="Courier New" panose="02070309020205020404" pitchFamily="49" charset="0"/>
                <a:cs typeface="Courier New" panose="02070309020205020404" pitchFamily="49" charset="0"/>
              </a:rPr>
              <a:t>	&gt; data:  Y</a:t>
            </a:r>
          </a:p>
          <a:p>
            <a:pPr marL="0" indent="0">
              <a:buNone/>
            </a:pPr>
            <a:r>
              <a:rPr lang="en-GB" sz="1200" dirty="0">
                <a:latin typeface="Courier New" panose="02070309020205020404" pitchFamily="49" charset="0"/>
                <a:cs typeface="Courier New" panose="02070309020205020404" pitchFamily="49" charset="0"/>
              </a:rPr>
              <a:t>	&gt; Chi-</a:t>
            </a:r>
            <a:r>
              <a:rPr lang="en-GB" sz="1200" dirty="0" err="1">
                <a:latin typeface="Courier New" panose="02070309020205020404" pitchFamily="49" charset="0"/>
                <a:cs typeface="Courier New" panose="02070309020205020404" pitchFamily="49" charset="0"/>
              </a:rPr>
              <a:t>Sq</a:t>
            </a:r>
            <a:r>
              <a:rPr lang="en-GB" sz="1200" dirty="0">
                <a:latin typeface="Courier New" panose="02070309020205020404" pitchFamily="49" charset="0"/>
                <a:cs typeface="Courier New" panose="02070309020205020404" pitchFamily="49" charset="0"/>
              </a:rPr>
              <a:t> (approx.) = 6.0711, df = 3, p-value = 0.1082</a:t>
            </a:r>
          </a:p>
          <a:p>
            <a:pPr marL="0" indent="0">
              <a:buNone/>
            </a:pPr>
            <a:endParaRPr lang="en-GB" sz="1800" dirty="0">
              <a:latin typeface="Times New Roman" panose="02020603050405020304" pitchFamily="18" charset="0"/>
              <a:cs typeface="Times New Roman" panose="02020603050405020304" pitchFamily="18" charset="0"/>
            </a:endParaRPr>
          </a:p>
          <a:p>
            <a:r>
              <a:rPr lang="en-GB" sz="1600" dirty="0">
                <a:latin typeface="Calibri Light" panose="020F0302020204030204" pitchFamily="34" charset="0"/>
                <a:cs typeface="Calibri Light" panose="020F0302020204030204" pitchFamily="34" charset="0"/>
              </a:rPr>
              <a:t>In reality</a:t>
            </a:r>
            <a:r>
              <a:rPr lang="en-GB" sz="1600">
                <a:latin typeface="Calibri Light" panose="020F0302020204030204" pitchFamily="34" charset="0"/>
                <a:cs typeface="Calibri Light" panose="020F0302020204030204" pitchFamily="34" charset="0"/>
              </a:rPr>
              <a:t>, the utility of this test is </a:t>
            </a:r>
            <a:r>
              <a:rPr lang="en-GB" sz="1600" dirty="0">
                <a:latin typeface="Calibri Light" panose="020F0302020204030204" pitchFamily="34" charset="0"/>
                <a:cs typeface="Calibri Light" panose="020F0302020204030204" pitchFamily="34" charset="0"/>
              </a:rPr>
              <a:t>very limited, </a:t>
            </a:r>
            <a:r>
              <a:rPr lang="en-GB" sz="1600">
                <a:latin typeface="Calibri Light" panose="020F0302020204030204" pitchFamily="34" charset="0"/>
                <a:cs typeface="Calibri Light" panose="020F0302020204030204" pitchFamily="34" charset="0"/>
              </a:rPr>
              <a:t>since </a:t>
            </a:r>
            <a:r>
              <a:rPr lang="en-GB" sz="1600" b="1">
                <a:solidFill>
                  <a:srgbClr val="0070C0"/>
                </a:solidFill>
                <a:latin typeface="Calibri Light" panose="020F0302020204030204" pitchFamily="34" charset="0"/>
                <a:cs typeface="Calibri Light" panose="020F0302020204030204" pitchFamily="34" charset="0"/>
              </a:rPr>
              <a:t>(a) </a:t>
            </a:r>
            <a:r>
              <a:rPr lang="en-GB" sz="1600">
                <a:latin typeface="Calibri Light" panose="020F0302020204030204" pitchFamily="34" charset="0"/>
                <a:cs typeface="Calibri Light" panose="020F0302020204030204" pitchFamily="34" charset="0"/>
              </a:rPr>
              <a:t>it </a:t>
            </a:r>
            <a:r>
              <a:rPr lang="en-GB" sz="1600" dirty="0">
                <a:latin typeface="Calibri Light" panose="020F0302020204030204" pitchFamily="34" charset="0"/>
                <a:cs typeface="Calibri Light" panose="020F0302020204030204" pitchFamily="34" charset="0"/>
              </a:rPr>
              <a:t>cannot be applied when </a:t>
            </a:r>
            <a:r>
              <a:rPr lang="en-GB" sz="1600">
                <a:latin typeface="Calibri Light" panose="020F0302020204030204" pitchFamily="34" charset="0"/>
                <a:cs typeface="Calibri Light" panose="020F0302020204030204" pitchFamily="34" charset="0"/>
              </a:rPr>
              <a:t>the between-covariates </a:t>
            </a:r>
            <a:r>
              <a:rPr lang="en-GB" sz="1600" dirty="0">
                <a:latin typeface="Calibri Light" panose="020F0302020204030204" pitchFamily="34" charset="0"/>
                <a:cs typeface="Calibri Light" panose="020F0302020204030204" pitchFamily="34" charset="0"/>
              </a:rPr>
              <a:t>are continuous</a:t>
            </a:r>
            <a:r>
              <a:rPr lang="en-GB" sz="1600">
                <a:latin typeface="Calibri Light" panose="020F0302020204030204" pitchFamily="34" charset="0"/>
                <a:cs typeface="Calibri Light" panose="020F0302020204030204" pitchFamily="34" charset="0"/>
              </a:rPr>
              <a:t>, </a:t>
            </a:r>
            <a:r>
              <a:rPr lang="en-GB" sz="1600" b="1">
                <a:solidFill>
                  <a:srgbClr val="0070C0"/>
                </a:solidFill>
                <a:latin typeface="Calibri Light" panose="020F0302020204030204" pitchFamily="34" charset="0"/>
                <a:cs typeface="Calibri Light" panose="020F0302020204030204" pitchFamily="34" charset="0"/>
              </a:rPr>
              <a:t>(b)</a:t>
            </a:r>
            <a:r>
              <a:rPr lang="en-GB" sz="1600">
                <a:latin typeface="Calibri Light" panose="020F0302020204030204" pitchFamily="34" charset="0"/>
                <a:cs typeface="Calibri Light" panose="020F0302020204030204" pitchFamily="34" charset="0"/>
              </a:rPr>
              <a:t> it will almost certainly be significant for large within-designs, and </a:t>
            </a:r>
            <a:r>
              <a:rPr lang="en-GB" sz="1600" b="1">
                <a:solidFill>
                  <a:srgbClr val="0070C0"/>
                </a:solidFill>
                <a:latin typeface="Calibri Light" panose="020F0302020204030204" pitchFamily="34" charset="0"/>
                <a:cs typeface="Calibri Light" panose="020F0302020204030204" pitchFamily="34" charset="0"/>
              </a:rPr>
              <a:t>(c)</a:t>
            </a:r>
            <a:r>
              <a:rPr lang="en-GB" sz="1600">
                <a:latin typeface="Calibri Light" panose="020F0302020204030204" pitchFamily="34" charset="0"/>
                <a:cs typeface="Calibri Light" panose="020F0302020204030204" pitchFamily="34" charset="0"/>
              </a:rPr>
              <a:t> it </a:t>
            </a:r>
            <a:r>
              <a:rPr lang="en-GB" sz="1600" dirty="0">
                <a:latin typeface="Calibri Light" panose="020F0302020204030204" pitchFamily="34" charset="0"/>
                <a:cs typeface="Calibri Light" panose="020F0302020204030204" pitchFamily="34" charset="0"/>
              </a:rPr>
              <a:t>is not clear </a:t>
            </a:r>
            <a:r>
              <a:rPr lang="en-GB" sz="1600">
                <a:latin typeface="Calibri Light" panose="020F0302020204030204" pitchFamily="34" charset="0"/>
                <a:cs typeface="Calibri Light" panose="020F0302020204030204" pitchFamily="34" charset="0"/>
              </a:rPr>
              <a:t>what the correction should be in case of a violation.</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For </a:t>
            </a:r>
            <a:r>
              <a:rPr lang="en-GB" sz="1600" dirty="0">
                <a:latin typeface="Calibri Light" panose="020F0302020204030204" pitchFamily="34" charset="0"/>
                <a:cs typeface="Calibri Light" panose="020F0302020204030204" pitchFamily="34" charset="0"/>
              </a:rPr>
              <a:t>the time being, it seems that checking assumptions in </a:t>
            </a:r>
            <a:r>
              <a:rPr lang="en-GB" sz="1600">
                <a:latin typeface="Calibri Light" panose="020F0302020204030204" pitchFamily="34" charset="0"/>
                <a:cs typeface="Calibri Light" panose="020F0302020204030204" pitchFamily="34" charset="0"/>
              </a:rPr>
              <a:t>rm-ANOVA will continue to </a:t>
            </a:r>
            <a:r>
              <a:rPr lang="en-GB" sz="1600" dirty="0">
                <a:latin typeface="Calibri Light" panose="020F0302020204030204" pitchFamily="34" charset="0"/>
                <a:cs typeface="Calibri Light" panose="020F0302020204030204" pitchFamily="34" charset="0"/>
              </a:rPr>
              <a:t>focus overwhelmingly </a:t>
            </a:r>
            <a:r>
              <a:rPr lang="en-GB" sz="1600">
                <a:latin typeface="Calibri Light" panose="020F0302020204030204" pitchFamily="34" charset="0"/>
                <a:cs typeface="Calibri Light" panose="020F0302020204030204" pitchFamily="34" charset="0"/>
              </a:rPr>
              <a:t>on sphericity and normality.</a:t>
            </a:r>
            <a:endParaRPr lang="en-US"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Sphericity</a:t>
            </a:r>
            <a:r>
              <a:rPr lang="fr-CH" sz="3200" dirty="0">
                <a:solidFill>
                  <a:schemeClr val="tx2">
                    <a:lumMod val="75000"/>
                  </a:schemeClr>
                </a:solidFill>
                <a:latin typeface="Tw Cen MT" panose="020B0602020104020603" pitchFamily="34" charset="0"/>
              </a:rPr>
              <a:t> and </a:t>
            </a:r>
            <a:r>
              <a:rPr lang="fr-CH" sz="3200" dirty="0" err="1">
                <a:solidFill>
                  <a:schemeClr val="tx2">
                    <a:lumMod val="75000"/>
                  </a:schemeClr>
                </a:solidFill>
                <a:latin typeface="Tw Cen MT" panose="020B0602020104020603" pitchFamily="34" charset="0"/>
              </a:rPr>
              <a:t>homoscedasticity</a:t>
            </a:r>
            <a:endParaRPr lang="en-GB" sz="3200" dirty="0">
              <a:solidFill>
                <a:schemeClr val="tx2">
                  <a:lumMod val="75000"/>
                </a:schemeClr>
              </a:solidFill>
              <a:latin typeface="Tw Cen MT" panose="020B0602020104020603" pitchFamily="34" charset="0"/>
            </a:endParaRPr>
          </a:p>
        </p:txBody>
      </p:sp>
      <p:cxnSp>
        <p:nvCxnSpPr>
          <p:cNvPr id="12" name="Straight Connector 11">
            <a:extLst>
              <a:ext uri="{FF2B5EF4-FFF2-40B4-BE49-F238E27FC236}">
                <a16:creationId xmlns:a16="http://schemas.microsoft.com/office/drawing/2014/main" id="{79C1D199-FC83-4B68-9B57-C21C5E5271BD}"/>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ADCF75B-3940-4C2E-8258-BA306C22C08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227205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F63492C-352C-4F51-9E37-314F8E2CEEA9}"/>
              </a:ext>
            </a:extLst>
          </p:cNvPr>
          <p:cNvSpPr>
            <a:spLocks noGrp="1"/>
          </p:cNvSpPr>
          <p:nvPr>
            <p:ph idx="1"/>
          </p:nvPr>
        </p:nvSpPr>
        <p:spPr>
          <a:xfrm>
            <a:off x="457200" y="1600200"/>
            <a:ext cx="11327432" cy="4637111"/>
          </a:xfrm>
        </p:spPr>
        <p:txBody>
          <a:bodyPr>
            <a:normAutofit/>
          </a:bodyPr>
          <a:lstStyle/>
          <a:p>
            <a:pPr marL="0" indent="0" algn="ctr">
              <a:buNone/>
            </a:pPr>
            <a:endParaRPr lang="fr-CH" sz="2400" i="1">
              <a:latin typeface="Calibri Light" panose="020F0302020204030204" pitchFamily="34" charset="0"/>
              <a:cs typeface="Calibri Light" panose="020F0302020204030204" pitchFamily="34" charset="0"/>
            </a:endParaRPr>
          </a:p>
          <a:p>
            <a:pPr marL="0" indent="0" algn="ctr">
              <a:buNone/>
            </a:pPr>
            <a:endParaRPr lang="fr-CH" sz="2400" i="1">
              <a:latin typeface="Calibri Light" panose="020F0302020204030204" pitchFamily="34" charset="0"/>
              <a:cs typeface="Calibri Light" panose="020F0302020204030204" pitchFamily="34" charset="0"/>
            </a:endParaRPr>
          </a:p>
          <a:p>
            <a:pPr marL="0" indent="0" algn="ctr">
              <a:buNone/>
            </a:pPr>
            <a:endParaRPr lang="fr-CH" sz="2400" i="1">
              <a:latin typeface="Calibri Light" panose="020F0302020204030204" pitchFamily="34" charset="0"/>
              <a:cs typeface="Calibri Light" panose="020F0302020204030204" pitchFamily="34" charset="0"/>
            </a:endParaRPr>
          </a:p>
          <a:p>
            <a:pPr marL="0" indent="0" algn="ctr">
              <a:buNone/>
            </a:pPr>
            <a:r>
              <a:rPr lang="fr-CH" sz="2400" i="1">
                <a:latin typeface="Palatino Linotype" panose="02040502050505030304" pitchFamily="18" charset="0"/>
                <a:cs typeface="Calibri Light" panose="020F0302020204030204" pitchFamily="34" charset="0"/>
              </a:rPr>
              <a:t>Q1. In linear regression, it is assumed that the </a:t>
            </a:r>
            <a:r>
              <a:rPr lang="fr-CH" sz="2400" b="1">
                <a:latin typeface="Palatino Linotype" panose="02040502050505030304" pitchFamily="18" charset="0"/>
                <a:cs typeface="Calibri Light" panose="020F0302020204030204" pitchFamily="34" charset="0"/>
              </a:rPr>
              <a:t>independent variables</a:t>
            </a:r>
            <a:r>
              <a:rPr lang="fr-CH" sz="2400" i="1">
                <a:latin typeface="Palatino Linotype" panose="02040502050505030304" pitchFamily="18" charset="0"/>
                <a:cs typeface="Calibri Light" panose="020F0302020204030204" pitchFamily="34" charset="0"/>
              </a:rPr>
              <a:t> </a:t>
            </a:r>
          </a:p>
          <a:p>
            <a:pPr marL="0" indent="0" algn="ctr">
              <a:buNone/>
            </a:pPr>
            <a:r>
              <a:rPr lang="fr-CH" sz="2400" i="1">
                <a:latin typeface="Palatino Linotype" panose="02040502050505030304" pitchFamily="18" charset="0"/>
                <a:cs typeface="Calibri Light" panose="020F0302020204030204" pitchFamily="34" charset="0"/>
              </a:rPr>
              <a:t>are normally distributed.</a:t>
            </a:r>
            <a:endParaRPr lang="fr-CH" sz="2400">
              <a:latin typeface="Palatino Linotype" panose="02040502050505030304" pitchFamily="18" charset="0"/>
              <a:cs typeface="Calibri Light" panose="020F0302020204030204" pitchFamily="34" charset="0"/>
            </a:endParaRPr>
          </a:p>
          <a:p>
            <a:pPr marL="0" indent="0" algn="ctr">
              <a:buNone/>
            </a:pPr>
            <a:endParaRPr lang="fr-CH" sz="2400">
              <a:latin typeface="Century Gothic" panose="020B0502020202020204" pitchFamily="34" charset="0"/>
              <a:cs typeface="Calibri Light" panose="020F0302020204030204" pitchFamily="34" charset="0"/>
            </a:endParaRPr>
          </a:p>
          <a:p>
            <a:pPr algn="ctr">
              <a:buFont typeface="+mj-lt"/>
              <a:buAutoNum type="alphaUcPeriod"/>
            </a:pPr>
            <a:r>
              <a:rPr lang="fr-CH" sz="2400">
                <a:latin typeface="Century Gothic" panose="020B0502020202020204" pitchFamily="34" charset="0"/>
                <a:cs typeface="Calibri Light" panose="020F0302020204030204" pitchFamily="34" charset="0"/>
              </a:rPr>
              <a:t>TRUE</a:t>
            </a:r>
          </a:p>
          <a:p>
            <a:pPr algn="ctr">
              <a:buFont typeface="+mj-lt"/>
              <a:buAutoNum type="alphaUcPeriod"/>
            </a:pPr>
            <a:r>
              <a:rPr lang="fr-CH" sz="2400">
                <a:latin typeface="Century Gothic" panose="020B0502020202020204" pitchFamily="34" charset="0"/>
                <a:cs typeface="Calibri Light" panose="020F0302020204030204" pitchFamily="34" charset="0"/>
              </a:rPr>
              <a:t>FALSE</a:t>
            </a:r>
          </a:p>
          <a:p>
            <a:pPr algn="ctr"/>
            <a:endParaRPr lang="fr-CH" sz="2400">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C32BF8A3-46B1-2CED-CCC9-C8D64C1707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8400256" y="332656"/>
            <a:ext cx="3624887" cy="788267"/>
          </a:xfrm>
          <a:prstGeom prst="rect">
            <a:avLst/>
          </a:prstGeom>
        </p:spPr>
      </p:pic>
    </p:spTree>
    <p:extLst>
      <p:ext uri="{BB962C8B-B14F-4D97-AF65-F5344CB8AC3E}">
        <p14:creationId xmlns:p14="http://schemas.microsoft.com/office/powerpoint/2010/main" val="250127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5920" y="1600199"/>
            <a:ext cx="5472608" cy="5063641"/>
          </a:xfrm>
        </p:spPr>
        <p:txBody>
          <a:bodyPr>
            <a:normAutofit/>
          </a:bodyPr>
          <a:lstStyle/>
          <a:p>
            <a:r>
              <a:rPr lang="en-US" sz="1600">
                <a:latin typeface="Calibri Light" panose="020F0302020204030204" pitchFamily="34" charset="0"/>
                <a:cs typeface="Calibri Light" panose="020F0302020204030204" pitchFamily="34" charset="0"/>
              </a:rPr>
              <a:t>A final point of note for repeated measures data is the case of </a:t>
            </a:r>
            <a:r>
              <a:rPr lang="en-US" sz="1600">
                <a:solidFill>
                  <a:srgbClr val="0070C0"/>
                </a:solidFill>
                <a:latin typeface="Calibri Light" panose="020F0302020204030204" pitchFamily="34" charset="0"/>
                <a:cs typeface="Calibri Light" panose="020F0302020204030204" pitchFamily="34" charset="0"/>
              </a:rPr>
              <a:t>multilevel regression</a:t>
            </a:r>
            <a:r>
              <a:rPr lang="en-US" sz="1600">
                <a:latin typeface="Calibri Light" panose="020F0302020204030204" pitchFamily="34" charset="0"/>
                <a:cs typeface="Calibri Light" panose="020F0302020204030204" pitchFamily="34" charset="0"/>
              </a:rPr>
              <a:t>. It turns out that such models can naturally incorporate heteroscedasticity of repeated measures by the inclusion of so-called random slopes (see multilevel workshop).</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Random slopes imply by definition that error variance is non-constant, and depends on predictor values. As such, random slopes are a natural form of </a:t>
            </a:r>
            <a:r>
              <a:rPr lang="en-US" sz="1600">
                <a:solidFill>
                  <a:srgbClr val="0070C0"/>
                </a:solidFill>
                <a:latin typeface="Calibri Light" panose="020F0302020204030204" pitchFamily="34" charset="0"/>
                <a:cs typeface="Calibri Light" panose="020F0302020204030204" pitchFamily="34" charset="0"/>
              </a:rPr>
              <a:t>weighted least squares</a:t>
            </a:r>
            <a:r>
              <a:rPr lang="en-US" sz="1600">
                <a:latin typeface="Calibri Light" panose="020F0302020204030204" pitchFamily="34" charset="0"/>
                <a:cs typeface="Calibri Light" panose="020F0302020204030204" pitchFamily="34" charset="0"/>
              </a:rPr>
              <a:t> regression.</a:t>
            </a:r>
          </a:p>
          <a:p>
            <a:pPr marL="0" indent="0">
              <a:buNone/>
            </a:pPr>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However, </a:t>
            </a:r>
            <a:r>
              <a:rPr lang="en-US" sz="1600">
                <a:solidFill>
                  <a:srgbClr val="0070C0"/>
                </a:solidFill>
                <a:latin typeface="Calibri Light" panose="020F0302020204030204" pitchFamily="34" charset="0"/>
                <a:cs typeface="Calibri Light" panose="020F0302020204030204" pitchFamily="34" charset="0"/>
              </a:rPr>
              <a:t>general heteroscedasticity</a:t>
            </a:r>
            <a:r>
              <a:rPr lang="en-US" sz="1600">
                <a:latin typeface="Calibri Light" panose="020F0302020204030204" pitchFamily="34" charset="0"/>
                <a:cs typeface="Calibri Light" panose="020F0302020204030204" pitchFamily="34" charset="0"/>
              </a:rPr>
              <a:t> of the model, especially related to variables not repeatedly measured must still be diagnosed in the ordinary way. Statistical tests for the more general case have not been developed (or recommended) so far (Zuur et al., 2010).</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Heteroscedasticity in multilevel models</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29BD518-B0C1-49A3-A8DB-C8D8087567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08" r="3798"/>
          <a:stretch/>
        </p:blipFill>
        <p:spPr>
          <a:xfrm>
            <a:off x="344173" y="1484784"/>
            <a:ext cx="4512395" cy="4248468"/>
          </a:xfrm>
          <a:prstGeom prst="rect">
            <a:avLst/>
          </a:prstGeom>
        </p:spPr>
      </p:pic>
    </p:spTree>
    <p:extLst>
      <p:ext uri="{BB962C8B-B14F-4D97-AF65-F5344CB8AC3E}">
        <p14:creationId xmlns:p14="http://schemas.microsoft.com/office/powerpoint/2010/main" val="1002355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61</a:t>
            </a:fld>
            <a:endParaRPr lang="en-GB"/>
          </a:p>
        </p:txBody>
      </p:sp>
      <p:pic>
        <p:nvPicPr>
          <p:cNvPr id="8" name="Picture 7">
            <a:extLst>
              <a:ext uri="{FF2B5EF4-FFF2-40B4-BE49-F238E27FC236}">
                <a16:creationId xmlns:a16="http://schemas.microsoft.com/office/drawing/2014/main" id="{E3307D38-C66E-F827-A027-397EFD7B5A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3637" y="1137320"/>
            <a:ext cx="4896544" cy="4896544"/>
          </a:xfrm>
          <a:prstGeom prst="rect">
            <a:avLst/>
          </a:prstGeom>
        </p:spPr>
      </p:pic>
      <p:sp>
        <p:nvSpPr>
          <p:cNvPr id="9" name="TextBox 8">
            <a:extLst>
              <a:ext uri="{FF2B5EF4-FFF2-40B4-BE49-F238E27FC236}">
                <a16:creationId xmlns:a16="http://schemas.microsoft.com/office/drawing/2014/main" id="{2FA062F5-3CF3-DDA6-2F80-FA38610712B1}"/>
              </a:ext>
            </a:extLst>
          </p:cNvPr>
          <p:cNvSpPr txBox="1"/>
          <p:nvPr/>
        </p:nvSpPr>
        <p:spPr>
          <a:xfrm>
            <a:off x="2338700" y="548680"/>
            <a:ext cx="2406428" cy="400110"/>
          </a:xfrm>
          <a:prstGeom prst="rect">
            <a:avLst/>
          </a:prstGeom>
          <a:noFill/>
        </p:spPr>
        <p:txBody>
          <a:bodyPr wrap="none" rtlCol="0">
            <a:spAutoFit/>
          </a:bodyPr>
          <a:lstStyle/>
          <a:p>
            <a:pPr algn="ctr"/>
            <a:r>
              <a:rPr lang="en-US"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rPr>
              <a:t>Homoscedasticity</a:t>
            </a:r>
            <a:endParaRPr lang="en-GB"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600CCA6F-F1E3-847E-27D1-5823CCE9FC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89328" y="1124744"/>
            <a:ext cx="4896544" cy="4896544"/>
          </a:xfrm>
          <a:prstGeom prst="rect">
            <a:avLst/>
          </a:prstGeom>
        </p:spPr>
      </p:pic>
      <p:sp>
        <p:nvSpPr>
          <p:cNvPr id="3" name="TextBox 2">
            <a:extLst>
              <a:ext uri="{FF2B5EF4-FFF2-40B4-BE49-F238E27FC236}">
                <a16:creationId xmlns:a16="http://schemas.microsoft.com/office/drawing/2014/main" id="{2493461E-8F20-87EB-EE81-2BAC440CA134}"/>
              </a:ext>
            </a:extLst>
          </p:cNvPr>
          <p:cNvSpPr txBox="1"/>
          <p:nvPr/>
        </p:nvSpPr>
        <p:spPr>
          <a:xfrm>
            <a:off x="7493518" y="548680"/>
            <a:ext cx="2488182" cy="400110"/>
          </a:xfrm>
          <a:prstGeom prst="rect">
            <a:avLst/>
          </a:prstGeom>
          <a:noFill/>
        </p:spPr>
        <p:txBody>
          <a:bodyPr wrap="none" rtlCol="0">
            <a:spAutoFit/>
          </a:bodyPr>
          <a:lstStyle/>
          <a:p>
            <a:pPr algn="ctr"/>
            <a:r>
              <a:rPr lang="en-US"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rPr>
              <a:t>Heteroscedasticity</a:t>
            </a:r>
            <a:endParaRPr lang="en-GB"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378566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389557D-C39F-4C39-AFE7-34E173519572}"/>
              </a:ext>
            </a:extLst>
          </p:cNvPr>
          <p:cNvSpPr txBox="1"/>
          <p:nvPr/>
        </p:nvSpPr>
        <p:spPr>
          <a:xfrm>
            <a:off x="2999656" y="2470425"/>
            <a:ext cx="1813317" cy="307777"/>
          </a:xfrm>
          <a:prstGeom prst="rect">
            <a:avLst/>
          </a:prstGeom>
          <a:noFill/>
        </p:spPr>
        <p:txBody>
          <a:bodyPr wrap="none" rtlCol="0">
            <a:spAutoFit/>
          </a:bodyPr>
          <a:lstStyle/>
          <a:p>
            <a:r>
              <a:rPr lang="en-US" sz="1400" b="1">
                <a:latin typeface="Century Gothic" panose="020B0502020202020204" pitchFamily="34" charset="0"/>
              </a:rPr>
              <a:t>Normal distribution</a:t>
            </a:r>
            <a:endParaRPr lang="en-CH" sz="1400" b="1">
              <a:latin typeface="Century Gothic" panose="020B0502020202020204" pitchFamily="34" charset="0"/>
            </a:endParaRPr>
          </a:p>
        </p:txBody>
      </p:sp>
      <p:sp>
        <p:nvSpPr>
          <p:cNvPr id="14" name="TextBox 13">
            <a:extLst>
              <a:ext uri="{FF2B5EF4-FFF2-40B4-BE49-F238E27FC236}">
                <a16:creationId xmlns:a16="http://schemas.microsoft.com/office/drawing/2014/main" id="{4D733F96-87CC-4D2F-926F-11F68B624F65}"/>
              </a:ext>
            </a:extLst>
          </p:cNvPr>
          <p:cNvSpPr txBox="1"/>
          <p:nvPr/>
        </p:nvSpPr>
        <p:spPr>
          <a:xfrm>
            <a:off x="2629362" y="4773196"/>
            <a:ext cx="2183611" cy="307777"/>
          </a:xfrm>
          <a:prstGeom prst="rect">
            <a:avLst/>
          </a:prstGeom>
          <a:noFill/>
        </p:spPr>
        <p:txBody>
          <a:bodyPr wrap="none" rtlCol="0">
            <a:spAutoFit/>
          </a:bodyPr>
          <a:lstStyle/>
          <a:p>
            <a:r>
              <a:rPr lang="en-US" sz="1400" b="1">
                <a:latin typeface="Century Gothic" panose="020B0502020202020204" pitchFamily="34" charset="0"/>
              </a:rPr>
              <a:t>Paranormal distribution</a:t>
            </a:r>
            <a:endParaRPr lang="en-CH" sz="1400" b="1">
              <a:latin typeface="Century Gothic" panose="020B0502020202020204" pitchFamily="34" charset="0"/>
            </a:endParaRPr>
          </a:p>
        </p:txBody>
      </p:sp>
      <p:grpSp>
        <p:nvGrpSpPr>
          <p:cNvPr id="18" name="Group 17">
            <a:extLst>
              <a:ext uri="{FF2B5EF4-FFF2-40B4-BE49-F238E27FC236}">
                <a16:creationId xmlns:a16="http://schemas.microsoft.com/office/drawing/2014/main" id="{B80605AF-D29C-4AAB-86F5-3EB230B09F9B}"/>
              </a:ext>
            </a:extLst>
          </p:cNvPr>
          <p:cNvGrpSpPr>
            <a:grpSpLocks noChangeAspect="1"/>
          </p:cNvGrpSpPr>
          <p:nvPr/>
        </p:nvGrpSpPr>
        <p:grpSpPr>
          <a:xfrm>
            <a:off x="4079776" y="1916832"/>
            <a:ext cx="4241327" cy="4185016"/>
            <a:chOff x="4002378" y="1700808"/>
            <a:chExt cx="4658950" cy="4597094"/>
          </a:xfrm>
        </p:grpSpPr>
        <p:pic>
          <p:nvPicPr>
            <p:cNvPr id="9" name="Picture 8">
              <a:extLst>
                <a:ext uri="{FF2B5EF4-FFF2-40B4-BE49-F238E27FC236}">
                  <a16:creationId xmlns:a16="http://schemas.microsoft.com/office/drawing/2014/main" id="{CABC49D8-92F8-455E-ACA6-24E09230E646}"/>
                </a:ext>
              </a:extLst>
            </p:cNvPr>
            <p:cNvPicPr>
              <a:picLocks noChangeAspect="1"/>
            </p:cNvPicPr>
            <p:nvPr/>
          </p:nvPicPr>
          <p:blipFill rotWithShape="1">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t="7497" b="62107"/>
            <a:stretch/>
          </p:blipFill>
          <p:spPr>
            <a:xfrm>
              <a:off x="4079776" y="1700808"/>
              <a:ext cx="4581552" cy="2088232"/>
            </a:xfrm>
            <a:prstGeom prst="rect">
              <a:avLst/>
            </a:prstGeom>
          </p:spPr>
        </p:pic>
        <p:sp>
          <p:nvSpPr>
            <p:cNvPr id="10" name="Rectangle 9">
              <a:extLst>
                <a:ext uri="{FF2B5EF4-FFF2-40B4-BE49-F238E27FC236}">
                  <a16:creationId xmlns:a16="http://schemas.microsoft.com/office/drawing/2014/main" id="{F3CCADF3-B546-48B5-98AF-C4344BF6BF80}"/>
                </a:ext>
              </a:extLst>
            </p:cNvPr>
            <p:cNvSpPr/>
            <p:nvPr/>
          </p:nvSpPr>
          <p:spPr>
            <a:xfrm>
              <a:off x="4367808" y="3878304"/>
              <a:ext cx="3939261" cy="53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5" name="Picture 14">
              <a:extLst>
                <a:ext uri="{FF2B5EF4-FFF2-40B4-BE49-F238E27FC236}">
                  <a16:creationId xmlns:a16="http://schemas.microsoft.com/office/drawing/2014/main" id="{30D13D2B-CFC8-4C10-BCCC-9E04FBE14121}"/>
                </a:ext>
              </a:extLst>
            </p:cNvPr>
            <p:cNvPicPr>
              <a:picLocks noChangeAspect="1"/>
            </p:cNvPicPr>
            <p:nvPr/>
          </p:nvPicPr>
          <p:blipFill rotWithShape="1">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t="46157" b="16275"/>
            <a:stretch/>
          </p:blipFill>
          <p:spPr>
            <a:xfrm>
              <a:off x="4002378" y="3717031"/>
              <a:ext cx="4581552" cy="2580871"/>
            </a:xfrm>
            <a:prstGeom prst="rect">
              <a:avLst/>
            </a:prstGeom>
          </p:spPr>
        </p:pic>
      </p:grpSp>
      <p:sp>
        <p:nvSpPr>
          <p:cNvPr id="16" name="TextBox 15">
            <a:extLst>
              <a:ext uri="{FF2B5EF4-FFF2-40B4-BE49-F238E27FC236}">
                <a16:creationId xmlns:a16="http://schemas.microsoft.com/office/drawing/2014/main" id="{F7AA319F-30EC-4E4C-95FF-9B24C8620FBE}"/>
              </a:ext>
            </a:extLst>
          </p:cNvPr>
          <p:cNvSpPr txBox="1"/>
          <p:nvPr/>
        </p:nvSpPr>
        <p:spPr>
          <a:xfrm>
            <a:off x="335360" y="292297"/>
            <a:ext cx="10657184" cy="584775"/>
          </a:xfrm>
          <a:prstGeom prst="rect">
            <a:avLst/>
          </a:prstGeom>
          <a:noFill/>
        </p:spPr>
        <p:txBody>
          <a:bodyPr wrap="square" rtlCol="0">
            <a:spAutoFit/>
          </a:bodyPr>
          <a:lstStyle/>
          <a:p>
            <a:pPr algn="ctr"/>
            <a:r>
              <a:rPr lang="fr-CH" sz="3200">
                <a:solidFill>
                  <a:schemeClr val="tx2">
                    <a:lumMod val="75000"/>
                  </a:schemeClr>
                </a:solidFill>
                <a:latin typeface="Tw Cen MT" panose="020B0602020104020603" pitchFamily="34" charset="0"/>
              </a:rPr>
              <a:t>Finally, let's talk about normality…</a:t>
            </a:r>
            <a:endParaRPr lang="en-GB" sz="3200">
              <a:solidFill>
                <a:schemeClr val="tx2">
                  <a:lumMod val="75000"/>
                </a:schemeClr>
              </a:solidFill>
              <a:latin typeface="Tw Cen MT" panose="020B0602020104020603" pitchFamily="34" charset="0"/>
            </a:endParaRPr>
          </a:p>
        </p:txBody>
      </p:sp>
      <p:cxnSp>
        <p:nvCxnSpPr>
          <p:cNvPr id="17" name="Straight Connector 16">
            <a:extLst>
              <a:ext uri="{FF2B5EF4-FFF2-40B4-BE49-F238E27FC236}">
                <a16:creationId xmlns:a16="http://schemas.microsoft.com/office/drawing/2014/main" id="{45D88C8B-82F0-4913-BF01-65F4DA274033}"/>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777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800" dirty="0">
                <a:latin typeface="Calibri Light" panose="020F0302020204030204" pitchFamily="34" charset="0"/>
                <a:cs typeface="Calibri Light" panose="020F0302020204030204" pitchFamily="34" charset="0"/>
              </a:rPr>
              <a:t>When we roll a die, there are six possible outcomes with equal probability. We can simulate a single roll with the </a:t>
            </a:r>
            <a:r>
              <a:rPr lang="en-US" sz="1800" dirty="0">
                <a:latin typeface="Courier New" panose="02070309020205020404" pitchFamily="49" charset="0"/>
                <a:cs typeface="Courier New" panose="02070309020205020404" pitchFamily="49" charset="0"/>
              </a:rPr>
              <a:t>sample</a:t>
            </a:r>
            <a:r>
              <a:rPr lang="en-US" sz="1800" dirty="0">
                <a:latin typeface="Calibri Light" panose="020F0302020204030204" pitchFamily="34" charset="0"/>
                <a:cs typeface="Calibri Light" panose="020F0302020204030204" pitchFamily="34" charset="0"/>
              </a:rPr>
              <a:t> function in R:</a:t>
            </a:r>
          </a:p>
          <a:p>
            <a:endParaRPr lang="en-US" sz="1800" dirty="0">
              <a:latin typeface="Calibri Light" panose="020F0302020204030204" pitchFamily="34" charset="0"/>
              <a:cs typeface="Calibri Light" panose="020F0302020204030204" pitchFamily="34" charset="0"/>
            </a:endParaRPr>
          </a:p>
          <a:p>
            <a:pPr marL="0" indent="0">
              <a:buNone/>
            </a:pPr>
            <a:r>
              <a:rPr lang="en-US" sz="1200" dirty="0">
                <a:latin typeface="Courier New" panose="02070309020205020404" pitchFamily="49" charset="0"/>
                <a:cs typeface="Courier New" panose="02070309020205020404" pitchFamily="49" charset="0"/>
              </a:rPr>
              <a:t>	sample(1:6,size=1)</a:t>
            </a:r>
          </a:p>
          <a:p>
            <a:endParaRPr lang="en-US" sz="1800" dirty="0">
              <a:latin typeface="Calibri Light" panose="020F0302020204030204" pitchFamily="34" charset="0"/>
              <a:cs typeface="Calibri Light" panose="020F0302020204030204" pitchFamily="34" charset="0"/>
            </a:endParaRPr>
          </a:p>
          <a:p>
            <a:r>
              <a:rPr lang="en-US" sz="1800" dirty="0">
                <a:latin typeface="Calibri Light" panose="020F0302020204030204" pitchFamily="34" charset="0"/>
                <a:cs typeface="Calibri Light" panose="020F0302020204030204" pitchFamily="34" charset="0"/>
              </a:rPr>
              <a:t>If we </a:t>
            </a:r>
            <a:r>
              <a:rPr lang="en-US" sz="1800">
                <a:latin typeface="Calibri Light" panose="020F0302020204030204" pitchFamily="34" charset="0"/>
                <a:cs typeface="Calibri Light" panose="020F0302020204030204" pitchFamily="34" charset="0"/>
              </a:rPr>
              <a:t>roll 1000 </a:t>
            </a:r>
            <a:r>
              <a:rPr lang="en-US" sz="1800" dirty="0">
                <a:latin typeface="Calibri Light" panose="020F0302020204030204" pitchFamily="34" charset="0"/>
                <a:cs typeface="Calibri Light" panose="020F0302020204030204" pitchFamily="34" charset="0"/>
              </a:rPr>
              <a:t>times, we expect each of the six numbers to come up roughly equally. Using the foreach package, we can write a loop to repeat the rolls and collect the outcomes in a vector:</a:t>
            </a:r>
          </a:p>
          <a:p>
            <a:endParaRPr lang="en-US" sz="1800" dirty="0">
              <a:latin typeface="Calibri Light" panose="020F0302020204030204" pitchFamily="34" charset="0"/>
              <a:cs typeface="Calibri Light" panose="020F0302020204030204" pitchFamily="34" charset="0"/>
            </a:endParaRPr>
          </a:p>
          <a:p>
            <a:pPr marL="0" indent="0">
              <a:buNone/>
            </a:pPr>
            <a:r>
              <a:rPr lang="en-US" sz="1200" dirty="0">
                <a:latin typeface="Courier New" panose="02070309020205020404" pitchFamily="49" charset="0"/>
                <a:cs typeface="Courier New" panose="02070309020205020404" pitchFamily="49" charset="0"/>
              </a:rPr>
              <a:t>	library(foreach)</a:t>
            </a:r>
          </a:p>
          <a:p>
            <a:pPr marL="0" indent="0">
              <a:buNone/>
            </a:pPr>
            <a:r>
              <a:rPr lang="en-GB" sz="1200" dirty="0">
                <a:latin typeface="Courier New" panose="02070309020205020404" pitchFamily="49" charset="0"/>
                <a:cs typeface="Courier New" panose="02070309020205020404" pitchFamily="49" charset="0"/>
              </a:rPr>
              <a:t>	rolls &lt;- foreach(</a:t>
            </a:r>
            <a:r>
              <a:rPr lang="en-GB" sz="1200" dirty="0" err="1">
                <a:latin typeface="Courier New" panose="02070309020205020404" pitchFamily="49" charset="0"/>
                <a:cs typeface="Courier New" panose="02070309020205020404" pitchFamily="49" charset="0"/>
              </a:rPr>
              <a:t>i</a:t>
            </a:r>
            <a:r>
              <a:rPr lang="en-GB" sz="1200" dirty="0">
                <a:latin typeface="Courier New" panose="02070309020205020404" pitchFamily="49" charset="0"/>
                <a:cs typeface="Courier New" panose="02070309020205020404" pitchFamily="49" charset="0"/>
              </a:rPr>
              <a:t>=1:1000,.combine="c") %do% </a:t>
            </a:r>
            <a:r>
              <a:rPr lang="en-GB" sz="1200">
                <a:latin typeface="Courier New" panose="02070309020205020404" pitchFamily="49" charset="0"/>
                <a:cs typeface="Courier New" panose="02070309020205020404" pitchFamily="49" charset="0"/>
              </a:rPr>
              <a:t>{ </a:t>
            </a:r>
          </a:p>
          <a:p>
            <a:pPr marL="0" indent="0">
              <a:buNone/>
            </a:pPr>
            <a:r>
              <a:rPr lang="en-GB" sz="1200">
                <a:latin typeface="Courier New" panose="02070309020205020404" pitchFamily="49" charset="0"/>
                <a:cs typeface="Courier New" panose="02070309020205020404" pitchFamily="49" charset="0"/>
              </a:rPr>
              <a:t>		sample</a:t>
            </a:r>
            <a:r>
              <a:rPr lang="en-GB" sz="1200" dirty="0">
                <a:latin typeface="Courier New" panose="02070309020205020404" pitchFamily="49" charset="0"/>
                <a:cs typeface="Courier New" panose="02070309020205020404" pitchFamily="49" charset="0"/>
              </a:rPr>
              <a:t>(1:6,size=</a:t>
            </a:r>
            <a:r>
              <a:rPr lang="en-GB" sz="1200">
                <a:latin typeface="Courier New" panose="02070309020205020404" pitchFamily="49" charset="0"/>
                <a:cs typeface="Courier New" panose="02070309020205020404" pitchFamily="49" charset="0"/>
              </a:rPr>
              <a:t>1)</a:t>
            </a:r>
          </a:p>
          <a:p>
            <a:pPr marL="0" indent="0">
              <a:buNone/>
            </a:pPr>
            <a:r>
              <a:rPr lang="en-GB" sz="1200">
                <a:latin typeface="Courier New" panose="02070309020205020404" pitchFamily="49" charset="0"/>
                <a:cs typeface="Courier New" panose="02070309020205020404" pitchFamily="49" charset="0"/>
              </a:rPr>
              <a:t>	}</a:t>
            </a:r>
            <a:endParaRPr lang="en-GB" sz="1200" dirty="0">
              <a:latin typeface="Courier New" panose="02070309020205020404" pitchFamily="49" charset="0"/>
              <a:cs typeface="Courier New" panose="02070309020205020404" pitchFamily="49" charset="0"/>
            </a:endParaRPr>
          </a:p>
          <a:p>
            <a:pPr marL="0" indent="0">
              <a:buNone/>
            </a:pP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barplot</a:t>
            </a:r>
            <a:r>
              <a:rPr lang="en-GB" sz="1200" dirty="0">
                <a:latin typeface="Courier New" panose="02070309020205020404" pitchFamily="49" charset="0"/>
                <a:cs typeface="Courier New" panose="02070309020205020404" pitchFamily="49" charset="0"/>
              </a:rPr>
              <a:t>(table(rolls)/1000)</a:t>
            </a:r>
            <a:endParaRPr lang="en-US" sz="1200" dirty="0">
              <a:latin typeface="Courier New" panose="02070309020205020404" pitchFamily="49" charset="0"/>
              <a:cs typeface="Courier New" panose="02070309020205020404" pitchFamily="49" charset="0"/>
            </a:endParaRPr>
          </a:p>
          <a:p>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r>
              <a:rPr lang="en-US" sz="1800" dirty="0">
                <a:latin typeface="Calibri Light" panose="020F0302020204030204" pitchFamily="34" charset="0"/>
                <a:cs typeface="Calibri Light" panose="020F0302020204030204" pitchFamily="34" charset="0"/>
              </a:rPr>
              <a:t>Indeed, our virtual die seems to be “fair”:</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Let’s </a:t>
            </a:r>
            <a:r>
              <a:rPr lang="fr-CH" sz="3200" dirty="0" err="1">
                <a:solidFill>
                  <a:schemeClr val="tx2">
                    <a:lumMod val="75000"/>
                  </a:schemeClr>
                </a:solidFill>
                <a:latin typeface="Tw Cen MT" panose="020B0602020104020603" pitchFamily="34" charset="0"/>
              </a:rPr>
              <a:t>simulate</a:t>
            </a:r>
            <a:r>
              <a:rPr lang="fr-CH" sz="3200" dirty="0">
                <a:solidFill>
                  <a:schemeClr val="tx2">
                    <a:lumMod val="75000"/>
                  </a:schemeClr>
                </a:solidFill>
                <a:latin typeface="Tw Cen MT" panose="020B0602020104020603" pitchFamily="34" charset="0"/>
              </a:rPr>
              <a:t> </a:t>
            </a:r>
            <a:r>
              <a:rPr lang="fr-CH" sz="3200">
                <a:solidFill>
                  <a:schemeClr val="tx2">
                    <a:lumMod val="75000"/>
                  </a:schemeClr>
                </a:solidFill>
                <a:latin typeface="Tw Cen MT" panose="020B0602020104020603" pitchFamily="34" charset="0"/>
              </a:rPr>
              <a:t>a die </a:t>
            </a:r>
            <a:r>
              <a:rPr lang="fr-CH" sz="3200" dirty="0">
                <a:solidFill>
                  <a:schemeClr val="tx2">
                    <a:lumMod val="75000"/>
                  </a:schemeClr>
                </a:solidFill>
                <a:latin typeface="Tw Cen MT" panose="020B0602020104020603" pitchFamily="34" charset="0"/>
              </a:rPr>
              <a:t>roll</a:t>
            </a:r>
            <a:endParaRPr lang="en-GB" sz="3200" dirty="0">
              <a:solidFill>
                <a:schemeClr val="tx2">
                  <a:lumMod val="75000"/>
                </a:schemeClr>
              </a:solidFill>
              <a:latin typeface="Tw Cen MT" panose="020B0602020104020603" pitchFamily="34" charset="0"/>
            </a:endParaRPr>
          </a:p>
        </p:txBody>
      </p:sp>
      <p:cxnSp>
        <p:nvCxnSpPr>
          <p:cNvPr id="12" name="Straight Connector 11">
            <a:extLst>
              <a:ext uri="{FF2B5EF4-FFF2-40B4-BE49-F238E27FC236}">
                <a16:creationId xmlns:a16="http://schemas.microsoft.com/office/drawing/2014/main" id="{79C1D199-FC83-4B68-9B57-C21C5E5271BD}"/>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5E30DB2-4A40-4026-ACA2-44287B4276AC}"/>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0488488" y="174999"/>
            <a:ext cx="1483565" cy="1483565"/>
          </a:xfrm>
          <a:prstGeom prst="rect">
            <a:avLst/>
          </a:prstGeom>
        </p:spPr>
      </p:pic>
      <p:pic>
        <p:nvPicPr>
          <p:cNvPr id="7" name="Picture 6">
            <a:extLst>
              <a:ext uri="{FF2B5EF4-FFF2-40B4-BE49-F238E27FC236}">
                <a16:creationId xmlns:a16="http://schemas.microsoft.com/office/drawing/2014/main" id="{21CD4B91-010B-45B3-8458-1D74D71CAD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122"/>
          <a:stretch/>
        </p:blipFill>
        <p:spPr>
          <a:xfrm>
            <a:off x="7262702" y="3935359"/>
            <a:ext cx="3599241" cy="2728140"/>
          </a:xfrm>
          <a:prstGeom prst="rect">
            <a:avLst/>
          </a:prstGeom>
        </p:spPr>
      </p:pic>
    </p:spTree>
    <p:extLst>
      <p:ext uri="{BB962C8B-B14F-4D97-AF65-F5344CB8AC3E}">
        <p14:creationId xmlns:p14="http://schemas.microsoft.com/office/powerpoint/2010/main" val="27968152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800" dirty="0">
                <a:latin typeface="Calibri Light" panose="020F0302020204030204" pitchFamily="34" charset="0"/>
                <a:cs typeface="Calibri Light" panose="020F0302020204030204" pitchFamily="34" charset="0"/>
              </a:rPr>
              <a:t>What happens now if, on each trial, we roll twice </a:t>
            </a:r>
            <a:r>
              <a:rPr lang="en-US" sz="1800">
                <a:latin typeface="Calibri Light" panose="020F0302020204030204" pitchFamily="34" charset="0"/>
                <a:cs typeface="Calibri Light" panose="020F0302020204030204" pitchFamily="34" charset="0"/>
              </a:rPr>
              <a:t>and sum </a:t>
            </a:r>
            <a:r>
              <a:rPr lang="en-US" sz="1800" dirty="0">
                <a:latin typeface="Calibri Light" panose="020F0302020204030204" pitchFamily="34" charset="0"/>
                <a:cs typeface="Calibri Light" panose="020F0302020204030204" pitchFamily="34" charset="0"/>
              </a:rPr>
              <a:t>the two numbers?</a:t>
            </a:r>
          </a:p>
          <a:p>
            <a:endParaRPr lang="en-US" sz="1800" dirty="0">
              <a:latin typeface="Calibri Light" panose="020F0302020204030204" pitchFamily="34" charset="0"/>
              <a:cs typeface="Calibri Light" panose="020F0302020204030204" pitchFamily="34" charset="0"/>
            </a:endParaRPr>
          </a:p>
          <a:p>
            <a:pPr marL="0" indent="0">
              <a:buNone/>
            </a:pPr>
            <a:r>
              <a:rPr lang="en-US" sz="1200" dirty="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rolls &lt;- foreach(</a:t>
            </a:r>
            <a:r>
              <a:rPr lang="en-GB" sz="1200" dirty="0" err="1">
                <a:latin typeface="Courier New" panose="02070309020205020404" pitchFamily="49" charset="0"/>
                <a:cs typeface="Courier New" panose="02070309020205020404" pitchFamily="49" charset="0"/>
              </a:rPr>
              <a:t>i</a:t>
            </a:r>
            <a:r>
              <a:rPr lang="en-GB" sz="1200" dirty="0">
                <a:latin typeface="Courier New" panose="02070309020205020404" pitchFamily="49" charset="0"/>
                <a:cs typeface="Courier New" panose="02070309020205020404" pitchFamily="49" charset="0"/>
              </a:rPr>
              <a:t>=1:1000,.combine="c") %do% { sample(1:6,size=1)+sample(1:6,size=1) }</a:t>
            </a:r>
          </a:p>
          <a:p>
            <a:pPr marL="0" indent="0">
              <a:buNone/>
            </a:pP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barplot</a:t>
            </a:r>
            <a:r>
              <a:rPr lang="en-GB" sz="1200" dirty="0">
                <a:latin typeface="Courier New" panose="02070309020205020404" pitchFamily="49" charset="0"/>
                <a:cs typeface="Courier New" panose="02070309020205020404" pitchFamily="49" charset="0"/>
              </a:rPr>
              <a:t>(table(rolls)/1000)</a:t>
            </a:r>
            <a:endParaRPr lang="en-US" sz="1200" dirty="0">
              <a:latin typeface="Courier New" panose="02070309020205020404" pitchFamily="49" charset="0"/>
              <a:cs typeface="Courier New" panose="02070309020205020404" pitchFamily="49" charset="0"/>
            </a:endParaRPr>
          </a:p>
          <a:p>
            <a:pPr marL="0" indent="0">
              <a:buNone/>
            </a:pPr>
            <a:endParaRPr lang="en-US" sz="1800" dirty="0">
              <a:latin typeface="Calibri Light" panose="020F0302020204030204" pitchFamily="34" charset="0"/>
              <a:cs typeface="Calibri Light" panose="020F0302020204030204" pitchFamily="34" charset="0"/>
            </a:endParaRPr>
          </a:p>
          <a:p>
            <a:r>
              <a:rPr lang="en-US" sz="1800" dirty="0">
                <a:latin typeface="Calibri Light" panose="020F0302020204030204" pitchFamily="34" charset="0"/>
                <a:cs typeface="Calibri Light" panose="020F0302020204030204" pitchFamily="34" charset="0"/>
              </a:rPr>
              <a:t>This shape seems somewhat familiar…</a:t>
            </a:r>
          </a:p>
          <a:p>
            <a:endParaRPr lang="en-US" sz="1800" dirty="0">
              <a:latin typeface="Calibri Light" panose="020F0302020204030204" pitchFamily="34" charset="0"/>
              <a:cs typeface="Calibri Light" panose="020F0302020204030204" pitchFamily="34"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Let’s </a:t>
            </a:r>
            <a:r>
              <a:rPr lang="fr-CH" sz="3200" err="1">
                <a:solidFill>
                  <a:schemeClr val="tx2">
                    <a:lumMod val="75000"/>
                  </a:schemeClr>
                </a:solidFill>
                <a:latin typeface="Tw Cen MT" panose="020B0602020104020603" pitchFamily="34" charset="0"/>
              </a:rPr>
              <a:t>simulate</a:t>
            </a:r>
            <a:r>
              <a:rPr lang="fr-CH" sz="3200">
                <a:solidFill>
                  <a:schemeClr val="tx2">
                    <a:lumMod val="75000"/>
                  </a:schemeClr>
                </a:solidFill>
                <a:latin typeface="Tw Cen MT" panose="020B0602020104020603" pitchFamily="34" charset="0"/>
              </a:rPr>
              <a:t> two dice rolls</a:t>
            </a:r>
            <a:endParaRPr lang="en-GB" sz="3200" dirty="0">
              <a:solidFill>
                <a:schemeClr val="tx2">
                  <a:lumMod val="75000"/>
                </a:schemeClr>
              </a:solidFill>
              <a:latin typeface="Tw Cen MT" panose="020B0602020104020603" pitchFamily="34" charset="0"/>
            </a:endParaRPr>
          </a:p>
        </p:txBody>
      </p:sp>
      <p:cxnSp>
        <p:nvCxnSpPr>
          <p:cNvPr id="12" name="Straight Connector 11">
            <a:extLst>
              <a:ext uri="{FF2B5EF4-FFF2-40B4-BE49-F238E27FC236}">
                <a16:creationId xmlns:a16="http://schemas.microsoft.com/office/drawing/2014/main" id="{79C1D199-FC83-4B68-9B57-C21C5E5271BD}"/>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CD4B91-010B-45B3-8458-1D74D71CAD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819"/>
          <a:stretch/>
        </p:blipFill>
        <p:spPr>
          <a:xfrm>
            <a:off x="5226024" y="2996952"/>
            <a:ext cx="5046440" cy="3712767"/>
          </a:xfrm>
          <a:prstGeom prst="rect">
            <a:avLst/>
          </a:prstGeom>
        </p:spPr>
      </p:pic>
      <p:pic>
        <p:nvPicPr>
          <p:cNvPr id="8" name="Picture 7">
            <a:extLst>
              <a:ext uri="{FF2B5EF4-FFF2-40B4-BE49-F238E27FC236}">
                <a16:creationId xmlns:a16="http://schemas.microsoft.com/office/drawing/2014/main" id="{3FEFA550-F109-4045-9B22-BE8DC56ECB6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10488488" y="174999"/>
            <a:ext cx="1483565" cy="1483565"/>
          </a:xfrm>
          <a:prstGeom prst="rect">
            <a:avLst/>
          </a:prstGeom>
        </p:spPr>
      </p:pic>
    </p:spTree>
    <p:extLst>
      <p:ext uri="{BB962C8B-B14F-4D97-AF65-F5344CB8AC3E}">
        <p14:creationId xmlns:p14="http://schemas.microsoft.com/office/powerpoint/2010/main" val="2948879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Central </a:t>
            </a:r>
            <a:r>
              <a:rPr lang="fr-CH" sz="3200" dirty="0" err="1">
                <a:solidFill>
                  <a:schemeClr val="tx2">
                    <a:lumMod val="75000"/>
                  </a:schemeClr>
                </a:solidFill>
                <a:latin typeface="Tw Cen MT" panose="020B0602020104020603" pitchFamily="34" charset="0"/>
              </a:rPr>
              <a:t>limit</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theorem</a:t>
            </a:r>
            <a:endParaRPr lang="en-GB" sz="3200" dirty="0">
              <a:solidFill>
                <a:schemeClr val="tx2">
                  <a:lumMod val="75000"/>
                </a:schemeClr>
              </a:solidFill>
              <a:latin typeface="Tw Cen MT" panose="020B0602020104020603" pitchFamily="34" charset="0"/>
            </a:endParaRPr>
          </a:p>
        </p:txBody>
      </p:sp>
      <p:sp>
        <p:nvSpPr>
          <p:cNvPr id="11" name="Rectangle 10">
            <a:extLst>
              <a:ext uri="{FF2B5EF4-FFF2-40B4-BE49-F238E27FC236}">
                <a16:creationId xmlns:a16="http://schemas.microsoft.com/office/drawing/2014/main" id="{CB0072FF-1E6F-4463-89FE-8461383C00CE}"/>
              </a:ext>
            </a:extLst>
          </p:cNvPr>
          <p:cNvSpPr/>
          <p:nvPr/>
        </p:nvSpPr>
        <p:spPr>
          <a:xfrm>
            <a:off x="2222426" y="2204864"/>
            <a:ext cx="72008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72FFCE4-C166-46FC-A1AA-575E2AD727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871" y="1527688"/>
            <a:ext cx="9400258" cy="4659841"/>
          </a:xfrm>
          <a:prstGeom prst="rect">
            <a:avLst/>
          </a:prstGeom>
        </p:spPr>
      </p:pic>
      <p:sp>
        <p:nvSpPr>
          <p:cNvPr id="2" name="TextBox 1">
            <a:extLst>
              <a:ext uri="{FF2B5EF4-FFF2-40B4-BE49-F238E27FC236}">
                <a16:creationId xmlns:a16="http://schemas.microsoft.com/office/drawing/2014/main" id="{B97A3887-F7E4-441B-9CAC-93087AE980E9}"/>
              </a:ext>
            </a:extLst>
          </p:cNvPr>
          <p:cNvSpPr txBox="1"/>
          <p:nvPr/>
        </p:nvSpPr>
        <p:spPr>
          <a:xfrm>
            <a:off x="1395871" y="6257926"/>
            <a:ext cx="3796232" cy="307777"/>
          </a:xfrm>
          <a:prstGeom prst="rect">
            <a:avLst/>
          </a:prstGeom>
          <a:noFill/>
        </p:spPr>
        <p:txBody>
          <a:bodyPr wrap="none" rtlCol="0">
            <a:spAutoFit/>
          </a:bodyPr>
          <a:lstStyle/>
          <a:p>
            <a:r>
              <a:rPr lang="en-US" sz="1400">
                <a:latin typeface="Calibri Light" panose="020F0302020204030204" pitchFamily="34" charset="0"/>
                <a:cs typeface="Calibri Light" panose="020F0302020204030204" pitchFamily="34" charset="0"/>
              </a:rPr>
              <a:t>Mean of a vector of binary data = proportion of 1s</a:t>
            </a:r>
            <a:endParaRPr lang="en-CH" sz="14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29363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199"/>
            <a:ext cx="9505056" cy="5063641"/>
          </a:xfrm>
        </p:spPr>
        <p:txBody>
          <a:bodyPr>
            <a:normAutofit/>
          </a:bodyPr>
          <a:lstStyle/>
          <a:p>
            <a:r>
              <a:rPr lang="en-GB" sz="1800" dirty="0">
                <a:latin typeface="Calibri Light" panose="020F0302020204030204" pitchFamily="34" charset="0"/>
                <a:cs typeface="Calibri Light" panose="020F0302020204030204" pitchFamily="34" charset="0"/>
              </a:rPr>
              <a:t>We </a:t>
            </a:r>
            <a:r>
              <a:rPr lang="en-GB" sz="1800">
                <a:latin typeface="Calibri Light" panose="020F0302020204030204" pitchFamily="34" charset="0"/>
                <a:cs typeface="Calibri Light" panose="020F0302020204030204" pitchFamily="34" charset="0"/>
              </a:rPr>
              <a:t>never run a statistical test on raw sample </a:t>
            </a:r>
            <a:r>
              <a:rPr lang="en-GB" sz="1800" dirty="0">
                <a:latin typeface="Calibri Light" panose="020F0302020204030204" pitchFamily="34" charset="0"/>
                <a:cs typeface="Calibri Light" panose="020F0302020204030204" pitchFamily="34" charset="0"/>
              </a:rPr>
              <a:t>data. Instead</a:t>
            </a:r>
            <a:r>
              <a:rPr lang="en-GB" sz="1800">
                <a:latin typeface="Calibri Light" panose="020F0302020204030204" pitchFamily="34" charset="0"/>
                <a:cs typeface="Calibri Light" panose="020F0302020204030204" pitchFamily="34" charset="0"/>
              </a:rPr>
              <a:t>, the target of inference is  some aggregated</a:t>
            </a:r>
            <a:r>
              <a:rPr lang="en-GB" sz="1800" dirty="0">
                <a:latin typeface="Calibri Light" panose="020F0302020204030204" pitchFamily="34" charset="0"/>
                <a:cs typeface="Calibri Light" panose="020F0302020204030204" pitchFamily="34" charset="0"/>
              </a:rPr>
              <a:t>/</a:t>
            </a:r>
            <a:r>
              <a:rPr lang="en-GB" sz="1800">
                <a:latin typeface="Calibri Light" panose="020F0302020204030204" pitchFamily="34" charset="0"/>
                <a:cs typeface="Calibri Light" panose="020F0302020204030204" pitchFamily="34" charset="0"/>
              </a:rPr>
              <a:t>derived quantity </a:t>
            </a:r>
            <a:r>
              <a:rPr lang="en-GB" sz="1800" dirty="0">
                <a:latin typeface="Calibri Light" panose="020F0302020204030204" pitchFamily="34" charset="0"/>
                <a:cs typeface="Calibri Light" panose="020F0302020204030204" pitchFamily="34" charset="0"/>
              </a:rPr>
              <a:t>(i.e</a:t>
            </a:r>
            <a:r>
              <a:rPr lang="en-GB" sz="1800">
                <a:latin typeface="Calibri Light" panose="020F0302020204030204" pitchFamily="34" charset="0"/>
                <a:cs typeface="Calibri Light" panose="020F0302020204030204" pitchFamily="34" charset="0"/>
              </a:rPr>
              <a:t>., a “statistic”). </a:t>
            </a:r>
            <a:r>
              <a:rPr lang="en-GB" sz="1800" dirty="0">
                <a:latin typeface="Calibri Light" panose="020F0302020204030204" pitchFamily="34" charset="0"/>
                <a:cs typeface="Calibri Light" panose="020F0302020204030204" pitchFamily="34" charset="0"/>
              </a:rPr>
              <a:t>It is these quantities that should be normally distributed for the test to be valid, </a:t>
            </a:r>
            <a:r>
              <a:rPr lang="en-GB" sz="1800" i="1" dirty="0">
                <a:latin typeface="Calibri Light" panose="020F0302020204030204" pitchFamily="34" charset="0"/>
                <a:cs typeface="Calibri Light" panose="020F0302020204030204" pitchFamily="34" charset="0"/>
              </a:rPr>
              <a:t>not </a:t>
            </a:r>
            <a:r>
              <a:rPr lang="en-GB" sz="1800" dirty="0">
                <a:latin typeface="Calibri Light" panose="020F0302020204030204" pitchFamily="34" charset="0"/>
                <a:cs typeface="Calibri Light" panose="020F0302020204030204" pitchFamily="34" charset="0"/>
              </a:rPr>
              <a:t>the </a:t>
            </a:r>
            <a:r>
              <a:rPr lang="en-GB" sz="1800">
                <a:latin typeface="Calibri Light" panose="020F0302020204030204" pitchFamily="34" charset="0"/>
                <a:cs typeface="Calibri Light" panose="020F0302020204030204" pitchFamily="34" charset="0"/>
              </a:rPr>
              <a:t>raw data!</a:t>
            </a:r>
            <a:endParaRPr lang="en-GB" sz="1800" dirty="0">
              <a:latin typeface="Calibri Light" panose="020F0302020204030204" pitchFamily="34" charset="0"/>
              <a:cs typeface="Calibri Light" panose="020F0302020204030204" pitchFamily="34" charset="0"/>
            </a:endParaRPr>
          </a:p>
          <a:p>
            <a:endParaRPr lang="en-GB" sz="1800" dirty="0">
              <a:latin typeface="Calibri Light" panose="020F0302020204030204" pitchFamily="34" charset="0"/>
              <a:cs typeface="Calibri Light" panose="020F0302020204030204" pitchFamily="34" charset="0"/>
            </a:endParaRPr>
          </a:p>
          <a:p>
            <a:r>
              <a:rPr lang="en-GB" sz="1800">
                <a:latin typeface="Calibri Light" panose="020F0302020204030204" pitchFamily="34" charset="0"/>
                <a:cs typeface="Calibri Light" panose="020F0302020204030204" pitchFamily="34" charset="0"/>
              </a:rPr>
              <a:t>It </a:t>
            </a:r>
            <a:r>
              <a:rPr lang="en-GB" sz="1800" dirty="0">
                <a:latin typeface="Calibri Light" panose="020F0302020204030204" pitchFamily="34" charset="0"/>
                <a:cs typeface="Calibri Light" panose="020F0302020204030204" pitchFamily="34" charset="0"/>
              </a:rPr>
              <a:t>turns out that, thanks to the </a:t>
            </a:r>
            <a:r>
              <a:rPr lang="en-GB" sz="1800" dirty="0">
                <a:solidFill>
                  <a:srgbClr val="0070C0"/>
                </a:solidFill>
                <a:latin typeface="Calibri Light" panose="020F0302020204030204" pitchFamily="34" charset="0"/>
                <a:cs typeface="Calibri Light" panose="020F0302020204030204" pitchFamily="34" charset="0"/>
              </a:rPr>
              <a:t>central limit theorem</a:t>
            </a:r>
            <a:r>
              <a:rPr lang="en-GB" sz="1800" dirty="0">
                <a:latin typeface="Calibri Light" panose="020F0302020204030204" pitchFamily="34" charset="0"/>
                <a:cs typeface="Calibri Light" panose="020F0302020204030204" pitchFamily="34" charset="0"/>
              </a:rPr>
              <a:t>, aggregated quantities indeed tend to be normally distributed as the sample size increases, </a:t>
            </a:r>
            <a:r>
              <a:rPr lang="en-GB" sz="1800" dirty="0">
                <a:solidFill>
                  <a:srgbClr val="0070C0"/>
                </a:solidFill>
                <a:latin typeface="Calibri Light" panose="020F0302020204030204" pitchFamily="34" charset="0"/>
                <a:cs typeface="Calibri Light" panose="020F0302020204030204" pitchFamily="34" charset="0"/>
              </a:rPr>
              <a:t>no matter the distribution of the </a:t>
            </a:r>
            <a:r>
              <a:rPr lang="en-GB" sz="1800">
                <a:solidFill>
                  <a:srgbClr val="0070C0"/>
                </a:solidFill>
                <a:latin typeface="Calibri Light" panose="020F0302020204030204" pitchFamily="34" charset="0"/>
                <a:cs typeface="Calibri Light" panose="020F0302020204030204" pitchFamily="34" charset="0"/>
              </a:rPr>
              <a:t>raw data</a:t>
            </a:r>
            <a:r>
              <a:rPr lang="en-GB" sz="1800">
                <a:latin typeface="Calibri Light" panose="020F0302020204030204" pitchFamily="34" charset="0"/>
                <a:cs typeface="Calibri Light" panose="020F0302020204030204" pitchFamily="34" charset="0"/>
              </a:rPr>
              <a:t>. In the previous example the raw data was even binary! </a:t>
            </a:r>
            <a:r>
              <a:rPr lang="en-GB" sz="1800" dirty="0">
                <a:latin typeface="Calibri Light" panose="020F0302020204030204" pitchFamily="34" charset="0"/>
                <a:cs typeface="Calibri Light" panose="020F0302020204030204" pitchFamily="34" charset="0"/>
              </a:rPr>
              <a:t>With as little as 30 observations</a:t>
            </a:r>
            <a:r>
              <a:rPr lang="en-GB" sz="1800">
                <a:latin typeface="Calibri Light" panose="020F0302020204030204" pitchFamily="34" charset="0"/>
                <a:cs typeface="Calibri Light" panose="020F0302020204030204" pitchFamily="34" charset="0"/>
              </a:rPr>
              <a:t>, the normal approximation for the means was quite </a:t>
            </a:r>
            <a:r>
              <a:rPr lang="en-GB" sz="1800" dirty="0">
                <a:latin typeface="Calibri Light" panose="020F0302020204030204" pitchFamily="34" charset="0"/>
                <a:cs typeface="Calibri Light" panose="020F0302020204030204" pitchFamily="34" charset="0"/>
              </a:rPr>
              <a:t>good.</a:t>
            </a:r>
          </a:p>
          <a:p>
            <a:endParaRPr lang="en-GB" sz="1800" dirty="0">
              <a:latin typeface="Calibri Light" panose="020F0302020204030204" pitchFamily="34" charset="0"/>
              <a:cs typeface="Calibri Light" panose="020F0302020204030204" pitchFamily="34" charset="0"/>
            </a:endParaRPr>
          </a:p>
          <a:p>
            <a:r>
              <a:rPr lang="en-GB" sz="1800" dirty="0">
                <a:latin typeface="Calibri Light" panose="020F0302020204030204" pitchFamily="34" charset="0"/>
                <a:cs typeface="Calibri Light" panose="020F0302020204030204" pitchFamily="34" charset="0"/>
              </a:rPr>
              <a:t>This result is one of the foundations of statistical inference, and clearly illustrates why normality is a vastly overrated assumption. Yet, researchers have been overwhelmingly obsessed with this assumption, at the expense of most others.</a:t>
            </a:r>
          </a:p>
          <a:p>
            <a:endParaRPr lang="en-GB"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en-US" sz="12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Central </a:t>
            </a:r>
            <a:r>
              <a:rPr lang="fr-CH" sz="3200" dirty="0" err="1">
                <a:solidFill>
                  <a:schemeClr val="tx2">
                    <a:lumMod val="75000"/>
                  </a:schemeClr>
                </a:solidFill>
                <a:latin typeface="Tw Cen MT" panose="020B0602020104020603" pitchFamily="34" charset="0"/>
              </a:rPr>
              <a:t>limit</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theorem</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054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4650" y="4571546"/>
            <a:ext cx="9829612" cy="523220"/>
          </a:xfrm>
          <a:prstGeom prst="rect">
            <a:avLst/>
          </a:prstGeom>
          <a:noFill/>
        </p:spPr>
        <p:txBody>
          <a:bodyPr wrap="square" rtlCol="0">
            <a:spAutoFit/>
          </a:bodyPr>
          <a:lstStyle/>
          <a:p>
            <a:pPr algn="ctr"/>
            <a:r>
              <a:rPr lang="fr-CH" sz="2800" i="1">
                <a:solidFill>
                  <a:schemeClr val="tx2">
                    <a:lumMod val="75000"/>
                  </a:schemeClr>
                </a:solidFill>
                <a:latin typeface="Palatino Linotype" panose="02040502050505030304" pitchFamily="18" charset="0"/>
                <a:cs typeface="Times New Roman" panose="02020603050405020304" pitchFamily="18" charset="0"/>
              </a:rPr>
              <a:t>Normality of residuals is an important assumption in statistics</a:t>
            </a:r>
            <a:endParaRPr lang="en-GB" sz="2800" i="1" dirty="0">
              <a:solidFill>
                <a:schemeClr val="tx2">
                  <a:lumMod val="75000"/>
                </a:schemeClr>
              </a:solidFill>
              <a:latin typeface="Palatino Linotype" panose="02040502050505030304" pitchFamily="18" charset="0"/>
              <a:cs typeface="Times New Roman" panose="02020603050405020304" pitchFamily="18" charset="0"/>
            </a:endParaRPr>
          </a:p>
        </p:txBody>
      </p:sp>
      <p:cxnSp>
        <p:nvCxnSpPr>
          <p:cNvPr id="6" name="Straight Connector 5"/>
          <p:cNvCxnSpPr/>
          <p:nvPr/>
        </p:nvCxnSpPr>
        <p:spPr>
          <a:xfrm>
            <a:off x="1199456" y="4365104"/>
            <a:ext cx="936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199456" y="5301208"/>
            <a:ext cx="936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0446399-EB7E-430E-B271-04D78F95EA6D}"/>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41601" y="1662745"/>
            <a:ext cx="2675710" cy="2576768"/>
          </a:xfrm>
          <a:prstGeom prst="rect">
            <a:avLst/>
          </a:prstGeom>
        </p:spPr>
      </p:pic>
      <p:sp>
        <p:nvSpPr>
          <p:cNvPr id="17" name="TextBox 16">
            <a:extLst>
              <a:ext uri="{FF2B5EF4-FFF2-40B4-BE49-F238E27FC236}">
                <a16:creationId xmlns:a16="http://schemas.microsoft.com/office/drawing/2014/main" id="{4E2693C5-2638-4F11-9C88-B9F7F6B33E59}"/>
              </a:ext>
            </a:extLst>
          </p:cNvPr>
          <p:cNvSpPr txBox="1"/>
          <p:nvPr/>
        </p:nvSpPr>
        <p:spPr>
          <a:xfrm>
            <a:off x="4367288" y="741983"/>
            <a:ext cx="3024336" cy="769441"/>
          </a:xfrm>
          <a:prstGeom prst="rect">
            <a:avLst/>
          </a:prstGeom>
          <a:noFill/>
        </p:spPr>
        <p:txBody>
          <a:bodyPr wrap="square" rtlCol="0">
            <a:spAutoFit/>
          </a:bodyPr>
          <a:lstStyle/>
          <a:p>
            <a:pPr algn="ctr"/>
            <a:r>
              <a:rPr lang="fr-CH" sz="4400">
                <a:solidFill>
                  <a:schemeClr val="tx2">
                    <a:lumMod val="75000"/>
                  </a:schemeClr>
                </a:solidFill>
                <a:latin typeface="Century Schoolbook" panose="02040604050505020304" pitchFamily="18" charset="0"/>
              </a:rPr>
              <a:t>MYTH III</a:t>
            </a:r>
            <a:endParaRPr lang="en-GB" sz="4400" dirty="0">
              <a:solidFill>
                <a:schemeClr val="tx2">
                  <a:lumMod val="75000"/>
                </a:schemeClr>
              </a:solidFill>
              <a:latin typeface="Century Schoolbook" panose="02040604050505020304" pitchFamily="18" charset="0"/>
            </a:endParaRPr>
          </a:p>
        </p:txBody>
      </p:sp>
      <p:cxnSp>
        <p:nvCxnSpPr>
          <p:cNvPr id="18" name="Straight Connector 17">
            <a:extLst>
              <a:ext uri="{FF2B5EF4-FFF2-40B4-BE49-F238E27FC236}">
                <a16:creationId xmlns:a16="http://schemas.microsoft.com/office/drawing/2014/main" id="{EBF172F2-B1A6-449D-9B29-B563AD17A0D7}"/>
              </a:ext>
            </a:extLst>
          </p:cNvPr>
          <p:cNvCxnSpPr>
            <a:cxnSpLocks/>
          </p:cNvCxnSpPr>
          <p:nvPr/>
        </p:nvCxnSpPr>
        <p:spPr>
          <a:xfrm>
            <a:off x="3359456" y="1594755"/>
            <a:ext cx="504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868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68</a:t>
            </a:fld>
            <a:endParaRPr lang="en-GB"/>
          </a:p>
        </p:txBody>
      </p:sp>
      <p:pic>
        <p:nvPicPr>
          <p:cNvPr id="8" name="Picture 7">
            <a:extLst>
              <a:ext uri="{FF2B5EF4-FFF2-40B4-BE49-F238E27FC236}">
                <a16:creationId xmlns:a16="http://schemas.microsoft.com/office/drawing/2014/main" id="{E3307D38-C66E-F827-A027-397EFD7B5A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87688" y="836712"/>
            <a:ext cx="5616624" cy="5616624"/>
          </a:xfrm>
          <a:prstGeom prst="rect">
            <a:avLst/>
          </a:prstGeom>
        </p:spPr>
      </p:pic>
      <p:sp>
        <p:nvSpPr>
          <p:cNvPr id="9" name="TextBox 8">
            <a:extLst>
              <a:ext uri="{FF2B5EF4-FFF2-40B4-BE49-F238E27FC236}">
                <a16:creationId xmlns:a16="http://schemas.microsoft.com/office/drawing/2014/main" id="{2FA062F5-3CF3-DDA6-2F80-FA38610712B1}"/>
              </a:ext>
            </a:extLst>
          </p:cNvPr>
          <p:cNvSpPr txBox="1"/>
          <p:nvPr/>
        </p:nvSpPr>
        <p:spPr>
          <a:xfrm>
            <a:off x="4706050" y="260648"/>
            <a:ext cx="2779928" cy="400110"/>
          </a:xfrm>
          <a:prstGeom prst="rect">
            <a:avLst/>
          </a:prstGeom>
          <a:noFill/>
        </p:spPr>
        <p:txBody>
          <a:bodyPr wrap="none" rtlCol="0">
            <a:spAutoFit/>
          </a:bodyPr>
          <a:lstStyle/>
          <a:p>
            <a:pPr algn="ctr"/>
            <a:r>
              <a:rPr lang="en-US"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rPr>
              <a:t>Central limit theorem</a:t>
            </a:r>
            <a:endParaRPr lang="en-GB"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11617390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199"/>
            <a:ext cx="9937104" cy="5063641"/>
          </a:xfrm>
        </p:spPr>
        <p:txBody>
          <a:bodyPr>
            <a:normAutofit/>
          </a:bodyPr>
          <a:lstStyle/>
          <a:p>
            <a:r>
              <a:rPr lang="en-GB" sz="1600">
                <a:latin typeface="Calibri Light" panose="020F0302020204030204" pitchFamily="34" charset="0"/>
                <a:cs typeface="Calibri Light" panose="020F0302020204030204" pitchFamily="34" charset="0"/>
              </a:rPr>
              <a:t>When checking for normality of residuals, the recommended diagnostics are </a:t>
            </a:r>
            <a:r>
              <a:rPr lang="en-GB" sz="1600">
                <a:solidFill>
                  <a:srgbClr val="0070C0"/>
                </a:solidFill>
                <a:latin typeface="Calibri Light" panose="020F0302020204030204" pitchFamily="34" charset="0"/>
                <a:cs typeface="Calibri Light" panose="020F0302020204030204" pitchFamily="34" charset="0"/>
              </a:rPr>
              <a:t>density plots</a:t>
            </a:r>
            <a:r>
              <a:rPr lang="en-GB" sz="1600">
                <a:latin typeface="Calibri Light" panose="020F0302020204030204" pitchFamily="34" charset="0"/>
                <a:cs typeface="Calibri Light" panose="020F0302020204030204" pitchFamily="34" charset="0"/>
              </a:rPr>
              <a:t> and quantile-quantile plots (</a:t>
            </a:r>
            <a:r>
              <a:rPr lang="en-GB" sz="1600">
                <a:solidFill>
                  <a:srgbClr val="0070C0"/>
                </a:solidFill>
                <a:latin typeface="Calibri Light" panose="020F0302020204030204" pitchFamily="34" charset="0"/>
                <a:cs typeface="Calibri Light" panose="020F0302020204030204" pitchFamily="34" charset="0"/>
              </a:rPr>
              <a:t>QQ-plots</a:t>
            </a:r>
            <a:r>
              <a:rPr lang="en-GB" sz="1600">
                <a:latin typeface="Calibri Light" panose="020F0302020204030204" pitchFamily="34" charset="0"/>
                <a:cs typeface="Calibri Light" panose="020F0302020204030204" pitchFamily="34" charset="0"/>
              </a:rPr>
              <a:t>) of the model's residuals, e.g.:</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QQ-plots will compare the residuals' observed</a:t>
            </a:r>
            <a:br>
              <a:rPr lang="en-GB" sz="1600">
                <a:latin typeface="Calibri Light" panose="020F0302020204030204" pitchFamily="34" charset="0"/>
                <a:cs typeface="Calibri Light" panose="020F0302020204030204" pitchFamily="34" charset="0"/>
              </a:rPr>
            </a:br>
            <a:r>
              <a:rPr lang="en-GB" sz="1600">
                <a:latin typeface="Calibri Light" panose="020F0302020204030204" pitchFamily="34" charset="0"/>
                <a:cs typeface="Calibri Light" panose="020F0302020204030204" pitchFamily="34" charset="0"/>
              </a:rPr>
              <a:t>quantiles against the quantiles expected under</a:t>
            </a:r>
            <a:br>
              <a:rPr lang="en-GB" sz="1600">
                <a:latin typeface="Calibri Light" panose="020F0302020204030204" pitchFamily="34" charset="0"/>
                <a:cs typeface="Calibri Light" panose="020F0302020204030204" pitchFamily="34" charset="0"/>
              </a:rPr>
            </a:br>
            <a:r>
              <a:rPr lang="en-GB" sz="1600">
                <a:latin typeface="Calibri Light" panose="020F0302020204030204" pitchFamily="34" charset="0"/>
                <a:cs typeface="Calibri Light" panose="020F0302020204030204" pitchFamily="34" charset="0"/>
              </a:rPr>
              <a:t>a normal distribution with the same mean</a:t>
            </a:r>
            <a:br>
              <a:rPr lang="en-GB" sz="1600">
                <a:latin typeface="Calibri Light" panose="020F0302020204030204" pitchFamily="34" charset="0"/>
                <a:cs typeface="Calibri Light" panose="020F0302020204030204" pitchFamily="34" charset="0"/>
              </a:rPr>
            </a:br>
            <a:r>
              <a:rPr lang="en-GB" sz="1600">
                <a:latin typeface="Calibri Light" panose="020F0302020204030204" pitchFamily="34" charset="0"/>
                <a:cs typeface="Calibri Light" panose="020F0302020204030204" pitchFamily="34" charset="0"/>
              </a:rPr>
              <a:t>and variance.</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As a rule, the data points in a QQ-plot should</a:t>
            </a:r>
            <a:br>
              <a:rPr lang="en-GB" sz="1600">
                <a:latin typeface="Calibri Light" panose="020F0302020204030204" pitchFamily="34" charset="0"/>
                <a:cs typeface="Calibri Light" panose="020F0302020204030204" pitchFamily="34" charset="0"/>
              </a:rPr>
            </a:br>
            <a:r>
              <a:rPr lang="en-GB" sz="1600">
                <a:latin typeface="Calibri Light" panose="020F0302020204030204" pitchFamily="34" charset="0"/>
                <a:cs typeface="Calibri Light" panose="020F0302020204030204" pitchFamily="34" charset="0"/>
              </a:rPr>
              <a:t>be roughly on the diagonal line. Some deviations</a:t>
            </a:r>
            <a:br>
              <a:rPr lang="en-GB" sz="1600">
                <a:latin typeface="Calibri Light" panose="020F0302020204030204" pitchFamily="34" charset="0"/>
                <a:cs typeface="Calibri Light" panose="020F0302020204030204" pitchFamily="34" charset="0"/>
              </a:rPr>
            </a:br>
            <a:r>
              <a:rPr lang="en-GB" sz="1600">
                <a:latin typeface="Calibri Light" panose="020F0302020204030204" pitchFamily="34" charset="0"/>
                <a:cs typeface="Calibri Light" panose="020F0302020204030204" pitchFamily="34" charset="0"/>
              </a:rPr>
              <a:t>at the edges are typically observed, however.</a:t>
            </a:r>
          </a:p>
          <a:p>
            <a:pPr marL="0" indent="0">
              <a:buNone/>
            </a:pPr>
            <a:endParaRPr lang="en-GB" sz="1600">
              <a:latin typeface="Calibri Light" panose="020F0302020204030204" pitchFamily="34" charset="0"/>
              <a:cs typeface="Calibri Light" panose="020F0302020204030204" pitchFamily="34" charset="0"/>
            </a:endParaRPr>
          </a:p>
          <a:p>
            <a:pPr marL="0" indent="0">
              <a:buNone/>
            </a:pPr>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In R, generating these plots is as simple as:</a:t>
            </a:r>
          </a:p>
          <a:p>
            <a:pPr marL="0" indent="0">
              <a:buNone/>
            </a:pPr>
            <a:endParaRPr lang="en-GB" sz="1800">
              <a:latin typeface="Times New Roman" panose="02020603050405020304" pitchFamily="18" charset="0"/>
              <a:cs typeface="Times New Roman" panose="02020603050405020304" pitchFamily="18" charset="0"/>
            </a:endParaRPr>
          </a:p>
          <a:p>
            <a:pPr marL="0" indent="0">
              <a:buNone/>
            </a:pPr>
            <a:r>
              <a:rPr lang="en-GB" sz="1200">
                <a:latin typeface="Courier New" panose="02070309020205020404" pitchFamily="49" charset="0"/>
                <a:cs typeface="Courier New" panose="02070309020205020404" pitchFamily="49" charset="0"/>
              </a:rPr>
              <a:t>	plot(density(residuals(model)))</a:t>
            </a:r>
          </a:p>
          <a:p>
            <a:pPr marL="0" indent="0">
              <a:buNone/>
            </a:pPr>
            <a:r>
              <a:rPr lang="en-GB" sz="1200">
                <a:latin typeface="Courier New" panose="02070309020205020404" pitchFamily="49" charset="0"/>
                <a:cs typeface="Courier New" panose="02070309020205020404" pitchFamily="49" charset="0"/>
              </a:rPr>
              <a:t>	qqnorm(residuals(model)) ; qqline(residuals(model))</a:t>
            </a:r>
            <a:endParaRPr lang="en-GB" sz="1200" dirty="0">
              <a:latin typeface="Courier New" panose="02070309020205020404" pitchFamily="49" charset="0"/>
              <a:cs typeface="Courier New" panose="02070309020205020404" pitchFamily="49"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20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Checking normality the right way</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A1EB7A2-C5A8-41F4-B003-F40F3204139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51984" y="2132856"/>
            <a:ext cx="5760640" cy="3488022"/>
          </a:xfrm>
          <a:prstGeom prst="rect">
            <a:avLst/>
          </a:prstGeom>
        </p:spPr>
      </p:pic>
      <p:sp>
        <p:nvSpPr>
          <p:cNvPr id="2" name="TextBox 1">
            <a:extLst>
              <a:ext uri="{FF2B5EF4-FFF2-40B4-BE49-F238E27FC236}">
                <a16:creationId xmlns:a16="http://schemas.microsoft.com/office/drawing/2014/main" id="{61CA3EDF-86C0-49B2-8107-9E59C0EF6AFA}"/>
              </a:ext>
            </a:extLst>
          </p:cNvPr>
          <p:cNvSpPr txBox="1"/>
          <p:nvPr/>
        </p:nvSpPr>
        <p:spPr>
          <a:xfrm>
            <a:off x="7968208" y="5691393"/>
            <a:ext cx="1764009" cy="307777"/>
          </a:xfrm>
          <a:prstGeom prst="rect">
            <a:avLst/>
          </a:prstGeom>
          <a:noFill/>
        </p:spPr>
        <p:txBody>
          <a:bodyPr wrap="none" rtlCol="0">
            <a:spAutoFit/>
          </a:bodyPr>
          <a:lstStyle/>
          <a:p>
            <a:r>
              <a:rPr lang="en-US" sz="1400" b="1">
                <a:latin typeface="Calibri Light" panose="020F0302020204030204" pitchFamily="34" charset="0"/>
                <a:cs typeface="Calibri Light" panose="020F0302020204030204" pitchFamily="34" charset="0"/>
              </a:rPr>
              <a:t>Normal versus skewed</a:t>
            </a:r>
            <a:endParaRPr lang="en-CH" sz="1400" b="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2629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F63492C-352C-4F51-9E37-314F8E2CEEA9}"/>
              </a:ext>
            </a:extLst>
          </p:cNvPr>
          <p:cNvSpPr>
            <a:spLocks noGrp="1"/>
          </p:cNvSpPr>
          <p:nvPr>
            <p:ph idx="1"/>
          </p:nvPr>
        </p:nvSpPr>
        <p:spPr>
          <a:xfrm>
            <a:off x="457200" y="1600200"/>
            <a:ext cx="11327432" cy="4637111"/>
          </a:xfrm>
        </p:spPr>
        <p:txBody>
          <a:bodyPr>
            <a:normAutofit/>
          </a:bodyPr>
          <a:lstStyle/>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r>
              <a:rPr lang="fr-CH" sz="2400" i="1">
                <a:latin typeface="Palatino Linotype" panose="02040502050505030304" pitchFamily="18" charset="0"/>
                <a:cs typeface="Times New Roman" panose="02020603050405020304" pitchFamily="18" charset="0"/>
              </a:rPr>
              <a:t>Q2. Normality of residuals is the most important statistical assumption </a:t>
            </a:r>
          </a:p>
          <a:p>
            <a:pPr marL="0" indent="0" algn="ctr">
              <a:buNone/>
            </a:pPr>
            <a:r>
              <a:rPr lang="fr-CH" sz="2400" i="1">
                <a:latin typeface="Palatino Linotype" panose="02040502050505030304" pitchFamily="18" charset="0"/>
                <a:cs typeface="Times New Roman" panose="02020603050405020304" pitchFamily="18" charset="0"/>
              </a:rPr>
              <a:t>in linear regression.</a:t>
            </a:r>
            <a:endParaRPr lang="fr-CH" sz="2400">
              <a:latin typeface="Palatino Linotype" panose="02040502050505030304" pitchFamily="18" charset="0"/>
              <a:cs typeface="Times New Roman" panose="02020603050405020304" pitchFamily="18" charset="0"/>
            </a:endParaRPr>
          </a:p>
          <a:p>
            <a:pPr marL="0" indent="0" algn="ctr">
              <a:buNone/>
            </a:pPr>
            <a:endParaRPr lang="fr-CH" sz="2400">
              <a:latin typeface="Times New Roman" panose="02020603050405020304" pitchFamily="18" charset="0"/>
              <a:cs typeface="Times New Roman" panose="02020603050405020304" pitchFamily="18" charset="0"/>
            </a:endParaRPr>
          </a:p>
          <a:p>
            <a:pPr algn="ctr">
              <a:buFont typeface="+mj-lt"/>
              <a:buAutoNum type="alphaUcPeriod"/>
            </a:pPr>
            <a:r>
              <a:rPr lang="fr-CH" sz="2400">
                <a:latin typeface="Century Gothic" panose="020B0502020202020204" pitchFamily="34" charset="0"/>
                <a:cs typeface="Times New Roman" panose="02020603050405020304" pitchFamily="18" charset="0"/>
              </a:rPr>
              <a:t>TRUE</a:t>
            </a:r>
          </a:p>
          <a:p>
            <a:pPr algn="ctr">
              <a:buFont typeface="+mj-lt"/>
              <a:buAutoNum type="alphaUcPeriod"/>
            </a:pPr>
            <a:r>
              <a:rPr lang="fr-CH" sz="2400">
                <a:latin typeface="Century Gothic" panose="020B0502020202020204" pitchFamily="34" charset="0"/>
                <a:cs typeface="Times New Roman" panose="02020603050405020304" pitchFamily="18" charset="0"/>
              </a:rPr>
              <a:t>FALSE</a:t>
            </a:r>
          </a:p>
          <a:p>
            <a:pPr algn="ctr"/>
            <a:endParaRPr lang="fr-CH" sz="240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B267C78-E988-AE84-6CA8-BA74F80E20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8400256" y="332656"/>
            <a:ext cx="3624887" cy="788267"/>
          </a:xfrm>
          <a:prstGeom prst="rect">
            <a:avLst/>
          </a:prstGeom>
        </p:spPr>
      </p:pic>
    </p:spTree>
    <p:extLst>
      <p:ext uri="{BB962C8B-B14F-4D97-AF65-F5344CB8AC3E}">
        <p14:creationId xmlns:p14="http://schemas.microsoft.com/office/powerpoint/2010/main" val="3608778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199"/>
            <a:ext cx="9505056" cy="5063641"/>
          </a:xfrm>
        </p:spPr>
        <p:txBody>
          <a:bodyPr>
            <a:normAutofit/>
          </a:bodyPr>
          <a:lstStyle/>
          <a:p>
            <a:r>
              <a:rPr lang="en-GB" sz="1600">
                <a:latin typeface="Calibri Light" panose="020F0302020204030204" pitchFamily="34" charset="0"/>
                <a:cs typeface="Calibri Light" panose="020F0302020204030204" pitchFamily="34" charset="0"/>
              </a:rPr>
              <a:t>A number of tests have been proposed to test the hypothesis that residuals are normally distributed (e.g. the </a:t>
            </a:r>
            <a:r>
              <a:rPr lang="en-GB" sz="1600">
                <a:solidFill>
                  <a:srgbClr val="0070C0"/>
                </a:solidFill>
                <a:latin typeface="Calibri Light" panose="020F0302020204030204" pitchFamily="34" charset="0"/>
                <a:cs typeface="Calibri Light" panose="020F0302020204030204" pitchFamily="34" charset="0"/>
              </a:rPr>
              <a:t>Kolmogorov-Smirnov</a:t>
            </a:r>
            <a:r>
              <a:rPr lang="en-GB" sz="1600">
                <a:latin typeface="Calibri Light" panose="020F0302020204030204" pitchFamily="34" charset="0"/>
                <a:cs typeface="Calibri Light" panose="020F0302020204030204" pitchFamily="34" charset="0"/>
              </a:rPr>
              <a:t>, </a:t>
            </a:r>
            <a:r>
              <a:rPr lang="en-GB" sz="1600">
                <a:solidFill>
                  <a:srgbClr val="0070C0"/>
                </a:solidFill>
                <a:latin typeface="Calibri Light" panose="020F0302020204030204" pitchFamily="34" charset="0"/>
                <a:cs typeface="Calibri Light" panose="020F0302020204030204" pitchFamily="34" charset="0"/>
              </a:rPr>
              <a:t>Shapiro-Wilk</a:t>
            </a:r>
            <a:r>
              <a:rPr lang="en-GB" sz="1600">
                <a:latin typeface="Calibri Light" panose="020F0302020204030204" pitchFamily="34" charset="0"/>
                <a:cs typeface="Calibri Light" panose="020F0302020204030204" pitchFamily="34" charset="0"/>
              </a:rPr>
              <a:t>). In R, they are part of the base functions, as </a:t>
            </a:r>
            <a:r>
              <a:rPr lang="en-GB" sz="1600">
                <a:latin typeface="Courier New" panose="02070309020205020404" pitchFamily="49" charset="0"/>
                <a:cs typeface="Courier New" panose="02070309020205020404" pitchFamily="49" charset="0"/>
              </a:rPr>
              <a:t>ks.test</a:t>
            </a:r>
            <a:r>
              <a:rPr lang="en-GB" sz="1600">
                <a:latin typeface="Calibri Light" panose="020F0302020204030204" pitchFamily="34" charset="0"/>
                <a:cs typeface="Calibri Light" panose="020F0302020204030204" pitchFamily="34" charset="0"/>
              </a:rPr>
              <a:t> and </a:t>
            </a:r>
            <a:r>
              <a:rPr lang="en-GB" sz="1600">
                <a:latin typeface="Courier New" panose="02070309020205020404" pitchFamily="49" charset="0"/>
                <a:cs typeface="Courier New" panose="02070309020205020404" pitchFamily="49" charset="0"/>
              </a:rPr>
              <a:t>shapiro.test</a:t>
            </a:r>
            <a:r>
              <a:rPr lang="en-GB" sz="1600">
                <a:latin typeface="Calibri Light" panose="020F0302020204030204" pitchFamily="34" charset="0"/>
                <a:cs typeface="Calibri Light" panose="020F0302020204030204" pitchFamily="34" charset="0"/>
              </a:rPr>
              <a:t>, respectively. For example, let's say we applied these tests to data from a log-normal distribution (which has a long right tail):</a:t>
            </a:r>
          </a:p>
          <a:p>
            <a:pPr marL="0" indent="0">
              <a:buNone/>
            </a:pPr>
            <a:endParaRPr lang="en-GB" sz="1800">
              <a:latin typeface="Times New Roman" panose="02020603050405020304" pitchFamily="18" charset="0"/>
              <a:cs typeface="Times New Roman" panose="02020603050405020304" pitchFamily="18" charset="0"/>
            </a:endParaRPr>
          </a:p>
          <a:p>
            <a:pPr marL="0" indent="0">
              <a:buNone/>
            </a:pPr>
            <a:r>
              <a:rPr lang="en-GB" sz="1200">
                <a:latin typeface="Courier New" panose="02070309020205020404" pitchFamily="49" charset="0"/>
                <a:cs typeface="Courier New" panose="02070309020205020404" pitchFamily="49" charset="0"/>
              </a:rPr>
              <a:t>	set.seed(1985)</a:t>
            </a:r>
          </a:p>
          <a:p>
            <a:pPr marL="0" indent="0">
              <a:buNone/>
            </a:pPr>
            <a:r>
              <a:rPr lang="en-GB" sz="1200">
                <a:latin typeface="Courier New" panose="02070309020205020404" pitchFamily="49" charset="0"/>
                <a:cs typeface="Courier New" panose="02070309020205020404" pitchFamily="49" charset="0"/>
              </a:rPr>
              <a:t>	skewed &lt;- rlnorm(500,0,1)</a:t>
            </a:r>
          </a:p>
          <a:p>
            <a:pPr marL="0" indent="0">
              <a:buNone/>
            </a:pPr>
            <a:r>
              <a:rPr lang="en-GB" sz="1200">
                <a:latin typeface="Courier New" panose="02070309020205020404" pitchFamily="49" charset="0"/>
                <a:cs typeface="Courier New" panose="02070309020205020404" pitchFamily="49" charset="0"/>
              </a:rPr>
              <a:t>	ks.test(skewed,"pnorm")</a:t>
            </a:r>
          </a:p>
          <a:p>
            <a:pPr marL="0" indent="0">
              <a:buNone/>
            </a:pPr>
            <a:r>
              <a:rPr lang="en-GB" sz="1200">
                <a:latin typeface="Courier New" panose="02070309020205020404" pitchFamily="49" charset="0"/>
                <a:cs typeface="Courier New" panose="02070309020205020404" pitchFamily="49" charset="0"/>
              </a:rPr>
              <a:t>	shapiro.test(skewed)</a:t>
            </a:r>
          </a:p>
          <a:p>
            <a:pPr marL="0" indent="0">
              <a:buNone/>
            </a:pPr>
            <a:endParaRPr lang="en-GB" sz="1200">
              <a:latin typeface="Courier New" panose="02070309020205020404" pitchFamily="49" charset="0"/>
              <a:cs typeface="Courier New" panose="02070309020205020404" pitchFamily="49" charset="0"/>
            </a:endParaRPr>
          </a:p>
          <a:p>
            <a:pPr marL="0" indent="0">
              <a:buNone/>
            </a:pPr>
            <a:r>
              <a:rPr lang="en-GB" sz="1200">
                <a:latin typeface="Courier New" panose="02070309020205020404" pitchFamily="49" charset="0"/>
                <a:cs typeface="Courier New" panose="02070309020205020404" pitchFamily="49" charset="0"/>
              </a:rPr>
              <a:t>	ks.test(skewed,"</a:t>
            </a:r>
            <a:r>
              <a:rPr lang="en-GB" sz="1200" b="1">
                <a:solidFill>
                  <a:srgbClr val="FF0000"/>
                </a:solidFill>
                <a:latin typeface="Courier New" panose="02070309020205020404" pitchFamily="49" charset="0"/>
                <a:cs typeface="Courier New" panose="02070309020205020404" pitchFamily="49" charset="0"/>
              </a:rPr>
              <a:t>plnorm</a:t>
            </a:r>
            <a:r>
              <a:rPr lang="en-GB" sz="1200">
                <a:latin typeface="Courier New" panose="02070309020205020404" pitchFamily="49" charset="0"/>
                <a:cs typeface="Courier New" panose="02070309020205020404" pitchFamily="49" charset="0"/>
              </a:rPr>
              <a:t>")</a:t>
            </a:r>
          </a:p>
          <a:p>
            <a:pPr marL="0" indent="0">
              <a:buNone/>
            </a:pPr>
            <a:endParaRPr lang="en-GB" sz="18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The Kolmogorov-Smirnov test is even more general than the</a:t>
            </a:r>
            <a:br>
              <a:rPr lang="en-GB" sz="1600">
                <a:latin typeface="Calibri Light" panose="020F0302020204030204" pitchFamily="34" charset="0"/>
                <a:cs typeface="Calibri Light" panose="020F0302020204030204" pitchFamily="34" charset="0"/>
              </a:rPr>
            </a:br>
            <a:r>
              <a:rPr lang="en-GB" sz="1600">
                <a:latin typeface="Calibri Light" panose="020F0302020204030204" pitchFamily="34" charset="0"/>
                <a:cs typeface="Calibri Light" panose="020F0302020204030204" pitchFamily="34" charset="0"/>
              </a:rPr>
              <a:t>Shapiro-Wilk test, since data can be compared to any</a:t>
            </a:r>
            <a:br>
              <a:rPr lang="en-GB" sz="1600">
                <a:latin typeface="Calibri Light" panose="020F0302020204030204" pitchFamily="34" charset="0"/>
                <a:cs typeface="Calibri Light" panose="020F0302020204030204" pitchFamily="34" charset="0"/>
              </a:rPr>
            </a:br>
            <a:r>
              <a:rPr lang="en-GB" sz="1600">
                <a:latin typeface="Calibri Light" panose="020F0302020204030204" pitchFamily="34" charset="0"/>
                <a:cs typeface="Calibri Light" panose="020F0302020204030204" pitchFamily="34" charset="0"/>
              </a:rPr>
              <a:t>reference distribution.</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As we shall see in a moment, these tests may not be entirely</a:t>
            </a:r>
            <a:br>
              <a:rPr lang="en-GB" sz="1600">
                <a:latin typeface="Calibri Light" panose="020F0302020204030204" pitchFamily="34" charset="0"/>
                <a:cs typeface="Calibri Light" panose="020F0302020204030204" pitchFamily="34" charset="0"/>
              </a:rPr>
            </a:br>
            <a:r>
              <a:rPr lang="en-GB" sz="1600">
                <a:latin typeface="Calibri Light" panose="020F0302020204030204" pitchFamily="34" charset="0"/>
                <a:cs typeface="Calibri Light" panose="020F0302020204030204" pitchFamily="34" charset="0"/>
              </a:rPr>
              <a:t>useful…</a:t>
            </a:r>
            <a:endParaRPr lang="en-GB" sz="1600" dirty="0">
              <a:latin typeface="Calibri Light" panose="020F0302020204030204" pitchFamily="34" charset="0"/>
              <a:cs typeface="Calibri Light" panose="020F0302020204030204" pitchFamily="34"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20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Checking normality the wrong way</a:t>
            </a:r>
            <a:endParaRPr lang="en-GB" sz="3200" dirty="0">
              <a:solidFill>
                <a:schemeClr val="tx2">
                  <a:lumMod val="75000"/>
                </a:schemeClr>
              </a:solidFill>
              <a:latin typeface="Tw Cen MT" panose="020B0602020104020603" pitchFamily="34" charset="0"/>
            </a:endParaRPr>
          </a:p>
        </p:txBody>
      </p:sp>
      <p:sp>
        <p:nvSpPr>
          <p:cNvPr id="4" name="Rectangle 3">
            <a:extLst>
              <a:ext uri="{FF2B5EF4-FFF2-40B4-BE49-F238E27FC236}">
                <a16:creationId xmlns:a16="http://schemas.microsoft.com/office/drawing/2014/main" id="{0D13FDF1-C191-40C7-A507-F1B73DC97EAB}"/>
              </a:ext>
            </a:extLst>
          </p:cNvPr>
          <p:cNvSpPr/>
          <p:nvPr/>
        </p:nvSpPr>
        <p:spPr>
          <a:xfrm>
            <a:off x="7177046" y="2780928"/>
            <a:ext cx="3815498" cy="1015663"/>
          </a:xfrm>
          <a:prstGeom prst="rect">
            <a:avLst/>
          </a:prstGeom>
          <a:ln>
            <a:solidFill>
              <a:schemeClr val="tx1">
                <a:lumMod val="50000"/>
                <a:lumOff val="50000"/>
              </a:schemeClr>
            </a:solidFill>
            <a:prstDash val="sysDot"/>
          </a:ln>
        </p:spPr>
        <p:txBody>
          <a:bodyPr wrap="square">
            <a:spAutoFit/>
          </a:bodyPr>
          <a:lstStyle/>
          <a:p>
            <a:r>
              <a:rPr lang="en-US" sz="1200">
                <a:latin typeface="Courier New" panose="02070309020205020404" pitchFamily="49" charset="0"/>
                <a:cs typeface="Courier New" panose="02070309020205020404" pitchFamily="49" charset="0"/>
              </a:rPr>
              <a:t>&gt;</a:t>
            </a:r>
            <a:r>
              <a:rPr lang="en-CH" sz="1200">
                <a:latin typeface="Courier New" panose="02070309020205020404" pitchFamily="49" charset="0"/>
                <a:cs typeface="Courier New" panose="02070309020205020404" pitchFamily="49" charset="0"/>
              </a:rPr>
              <a:t> One-sample Kolmogorov-Smirnov test</a:t>
            </a:r>
          </a:p>
          <a:p>
            <a:r>
              <a:rPr lang="en-US" sz="1200">
                <a:latin typeface="Courier New" panose="02070309020205020404" pitchFamily="49" charset="0"/>
                <a:cs typeface="Courier New" panose="02070309020205020404" pitchFamily="49" charset="0"/>
              </a:rPr>
              <a:t>&gt;</a:t>
            </a:r>
            <a:endParaRPr lang="en-CH" sz="1200">
              <a:latin typeface="Courier New" panose="02070309020205020404" pitchFamily="49" charset="0"/>
              <a:cs typeface="Courier New" panose="02070309020205020404" pitchFamily="49" charset="0"/>
            </a:endParaRPr>
          </a:p>
          <a:p>
            <a:r>
              <a:rPr lang="en-US" sz="1200">
                <a:latin typeface="Courier New" panose="02070309020205020404" pitchFamily="49" charset="0"/>
                <a:cs typeface="Courier New" panose="02070309020205020404" pitchFamily="49" charset="0"/>
              </a:rPr>
              <a:t>&gt; </a:t>
            </a:r>
            <a:r>
              <a:rPr lang="en-CH" sz="1200">
                <a:latin typeface="Courier New" panose="02070309020205020404" pitchFamily="49" charset="0"/>
                <a:cs typeface="Courier New" panose="02070309020205020404" pitchFamily="49" charset="0"/>
              </a:rPr>
              <a:t>data:  skewed</a:t>
            </a:r>
          </a:p>
          <a:p>
            <a:r>
              <a:rPr lang="en-US" sz="1200">
                <a:latin typeface="Courier New" panose="02070309020205020404" pitchFamily="49" charset="0"/>
                <a:cs typeface="Courier New" panose="02070309020205020404" pitchFamily="49" charset="0"/>
              </a:rPr>
              <a:t>&gt; </a:t>
            </a:r>
            <a:r>
              <a:rPr lang="en-CH" sz="1200">
                <a:latin typeface="Courier New" panose="02070309020205020404" pitchFamily="49" charset="0"/>
                <a:cs typeface="Courier New" panose="02070309020205020404" pitchFamily="49" charset="0"/>
              </a:rPr>
              <a:t>D = 0.53089, p-value &lt; 2.2e-16</a:t>
            </a:r>
          </a:p>
          <a:p>
            <a:r>
              <a:rPr lang="en-US" sz="1200">
                <a:latin typeface="Courier New" panose="02070309020205020404" pitchFamily="49" charset="0"/>
                <a:cs typeface="Courier New" panose="02070309020205020404" pitchFamily="49" charset="0"/>
              </a:rPr>
              <a:t>&gt; </a:t>
            </a:r>
            <a:r>
              <a:rPr lang="en-CH" sz="1200">
                <a:latin typeface="Courier New" panose="02070309020205020404" pitchFamily="49" charset="0"/>
                <a:cs typeface="Courier New" panose="02070309020205020404" pitchFamily="49" charset="0"/>
              </a:rPr>
              <a:t>alternative hypothesis: two-sided</a:t>
            </a:r>
          </a:p>
        </p:txBody>
      </p:sp>
      <p:sp>
        <p:nvSpPr>
          <p:cNvPr id="5" name="Rectangle 4">
            <a:extLst>
              <a:ext uri="{FF2B5EF4-FFF2-40B4-BE49-F238E27FC236}">
                <a16:creationId xmlns:a16="http://schemas.microsoft.com/office/drawing/2014/main" id="{C68C3B11-78BE-4678-9A62-9CBD6F1860ED}"/>
              </a:ext>
            </a:extLst>
          </p:cNvPr>
          <p:cNvSpPr/>
          <p:nvPr/>
        </p:nvSpPr>
        <p:spPr>
          <a:xfrm>
            <a:off x="7177046" y="3936832"/>
            <a:ext cx="3815498" cy="830997"/>
          </a:xfrm>
          <a:prstGeom prst="rect">
            <a:avLst/>
          </a:prstGeom>
          <a:ln>
            <a:solidFill>
              <a:schemeClr val="tx1">
                <a:lumMod val="50000"/>
                <a:lumOff val="50000"/>
              </a:schemeClr>
            </a:solidFill>
            <a:prstDash val="sysDot"/>
          </a:ln>
        </p:spPr>
        <p:txBody>
          <a:bodyPr wrap="square">
            <a:spAutoFit/>
          </a:bodyPr>
          <a:lstStyle/>
          <a:p>
            <a:r>
              <a:rPr lang="en-US" sz="1200">
                <a:latin typeface="Courier New" panose="02070309020205020404" pitchFamily="49" charset="0"/>
                <a:cs typeface="Courier New" panose="02070309020205020404" pitchFamily="49" charset="0"/>
              </a:rPr>
              <a:t>&gt; Shapiro-Wilk normality test</a:t>
            </a:r>
          </a:p>
          <a:p>
            <a:r>
              <a:rPr lang="en-US" sz="1200">
                <a:latin typeface="Courier New" panose="02070309020205020404" pitchFamily="49" charset="0"/>
                <a:cs typeface="Courier New" panose="02070309020205020404" pitchFamily="49" charset="0"/>
              </a:rPr>
              <a:t>&gt;</a:t>
            </a:r>
          </a:p>
          <a:p>
            <a:r>
              <a:rPr lang="en-US" sz="1200">
                <a:latin typeface="Courier New" panose="02070309020205020404" pitchFamily="49" charset="0"/>
                <a:cs typeface="Courier New" panose="02070309020205020404" pitchFamily="49" charset="0"/>
              </a:rPr>
              <a:t>&gt; data:  skewed</a:t>
            </a:r>
          </a:p>
          <a:p>
            <a:r>
              <a:rPr lang="en-US" sz="1200">
                <a:latin typeface="Courier New" panose="02070309020205020404" pitchFamily="49" charset="0"/>
                <a:cs typeface="Courier New" panose="02070309020205020404" pitchFamily="49" charset="0"/>
              </a:rPr>
              <a:t>&gt; W = 0.71444, p-value &lt; 2.2e-16</a:t>
            </a:r>
            <a:endParaRPr lang="en-GB" sz="1200">
              <a:latin typeface="Courier New" panose="02070309020205020404" pitchFamily="49" charset="0"/>
              <a:cs typeface="Courier New" panose="02070309020205020404" pitchFamily="49" charset="0"/>
            </a:endParaRPr>
          </a:p>
        </p:txBody>
      </p:sp>
      <p:sp>
        <p:nvSpPr>
          <p:cNvPr id="9" name="Rectangle 8">
            <a:extLst>
              <a:ext uri="{FF2B5EF4-FFF2-40B4-BE49-F238E27FC236}">
                <a16:creationId xmlns:a16="http://schemas.microsoft.com/office/drawing/2014/main" id="{79EF3BA1-A479-43EA-90D2-F3CA9A2740F6}"/>
              </a:ext>
            </a:extLst>
          </p:cNvPr>
          <p:cNvSpPr/>
          <p:nvPr/>
        </p:nvSpPr>
        <p:spPr>
          <a:xfrm>
            <a:off x="7177046" y="5088960"/>
            <a:ext cx="3815498" cy="1015663"/>
          </a:xfrm>
          <a:prstGeom prst="rect">
            <a:avLst/>
          </a:prstGeom>
          <a:ln>
            <a:solidFill>
              <a:schemeClr val="tx1">
                <a:lumMod val="50000"/>
                <a:lumOff val="50000"/>
              </a:schemeClr>
            </a:solidFill>
            <a:prstDash val="sysDot"/>
          </a:ln>
        </p:spPr>
        <p:txBody>
          <a:bodyPr wrap="square">
            <a:spAutoFit/>
          </a:bodyPr>
          <a:lstStyle/>
          <a:p>
            <a:r>
              <a:rPr lang="en-US" sz="1200">
                <a:latin typeface="Courier New" panose="02070309020205020404" pitchFamily="49" charset="0"/>
                <a:cs typeface="Courier New" panose="02070309020205020404" pitchFamily="49" charset="0"/>
              </a:rPr>
              <a:t>&gt;</a:t>
            </a:r>
            <a:r>
              <a:rPr lang="en-CH" sz="1200">
                <a:latin typeface="Courier New" panose="02070309020205020404" pitchFamily="49" charset="0"/>
                <a:cs typeface="Courier New" panose="02070309020205020404" pitchFamily="49" charset="0"/>
              </a:rPr>
              <a:t> One-sample Kolmogorov-Smirnov test</a:t>
            </a:r>
          </a:p>
          <a:p>
            <a:r>
              <a:rPr lang="en-US" sz="1200">
                <a:latin typeface="Courier New" panose="02070309020205020404" pitchFamily="49" charset="0"/>
                <a:cs typeface="Courier New" panose="02070309020205020404" pitchFamily="49" charset="0"/>
              </a:rPr>
              <a:t>&gt;</a:t>
            </a:r>
            <a:endParaRPr lang="en-CH" sz="1200">
              <a:latin typeface="Courier New" panose="02070309020205020404" pitchFamily="49" charset="0"/>
              <a:cs typeface="Courier New" panose="02070309020205020404" pitchFamily="49" charset="0"/>
            </a:endParaRPr>
          </a:p>
          <a:p>
            <a:r>
              <a:rPr lang="en-US" sz="1200">
                <a:latin typeface="Courier New" panose="02070309020205020404" pitchFamily="49" charset="0"/>
                <a:cs typeface="Courier New" panose="02070309020205020404" pitchFamily="49" charset="0"/>
              </a:rPr>
              <a:t>&gt; </a:t>
            </a:r>
            <a:r>
              <a:rPr lang="en-CH" sz="1200">
                <a:latin typeface="Courier New" panose="02070309020205020404" pitchFamily="49" charset="0"/>
                <a:cs typeface="Courier New" panose="02070309020205020404" pitchFamily="49" charset="0"/>
              </a:rPr>
              <a:t>data:  skewed</a:t>
            </a:r>
          </a:p>
          <a:p>
            <a:r>
              <a:rPr lang="en-US" sz="1200">
                <a:latin typeface="Courier New" panose="02070309020205020404" pitchFamily="49" charset="0"/>
                <a:cs typeface="Courier New" panose="02070309020205020404" pitchFamily="49" charset="0"/>
              </a:rPr>
              <a:t>&gt; </a:t>
            </a:r>
            <a:r>
              <a:rPr lang="en-CH" sz="1200">
                <a:latin typeface="Courier New" panose="02070309020205020404" pitchFamily="49" charset="0"/>
                <a:cs typeface="Courier New" panose="02070309020205020404" pitchFamily="49" charset="0"/>
              </a:rPr>
              <a:t>D = 0.025538, </a:t>
            </a:r>
            <a:r>
              <a:rPr lang="en-CH" sz="1200" b="1">
                <a:solidFill>
                  <a:srgbClr val="FF0000"/>
                </a:solidFill>
                <a:latin typeface="Courier New" panose="02070309020205020404" pitchFamily="49" charset="0"/>
                <a:cs typeface="Courier New" panose="02070309020205020404" pitchFamily="49" charset="0"/>
              </a:rPr>
              <a:t>p-value = 0.9002</a:t>
            </a:r>
          </a:p>
          <a:p>
            <a:r>
              <a:rPr lang="en-US" sz="1200">
                <a:latin typeface="Courier New" panose="02070309020205020404" pitchFamily="49" charset="0"/>
                <a:cs typeface="Courier New" panose="02070309020205020404" pitchFamily="49" charset="0"/>
              </a:rPr>
              <a:t>&gt; </a:t>
            </a:r>
            <a:r>
              <a:rPr lang="en-CH" sz="1200">
                <a:latin typeface="Courier New" panose="02070309020205020404" pitchFamily="49" charset="0"/>
                <a:cs typeface="Courier New" panose="02070309020205020404" pitchFamily="49" charset="0"/>
              </a:rPr>
              <a:t>alternative hypothesis: two-sided</a:t>
            </a:r>
          </a:p>
        </p:txBody>
      </p:sp>
      <p:cxnSp>
        <p:nvCxnSpPr>
          <p:cNvPr id="12" name="Straight Connector 11">
            <a:extLst>
              <a:ext uri="{FF2B5EF4-FFF2-40B4-BE49-F238E27FC236}">
                <a16:creationId xmlns:a16="http://schemas.microsoft.com/office/drawing/2014/main" id="{8A53078A-6642-4354-AB49-66DDF3B13677}"/>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5A198F3-3635-43B8-886A-5DFA70EA8AA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1758007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199"/>
            <a:ext cx="9505056" cy="5063641"/>
          </a:xfrm>
        </p:spPr>
        <p:txBody>
          <a:bodyPr>
            <a:normAutofit/>
          </a:bodyPr>
          <a:lstStyle/>
          <a:p>
            <a:r>
              <a:rPr lang="en-GB" sz="1600">
                <a:latin typeface="Calibri Light" panose="020F0302020204030204" pitchFamily="34" charset="0"/>
                <a:cs typeface="Calibri Light" panose="020F0302020204030204" pitchFamily="34" charset="0"/>
              </a:rPr>
              <a:t>The normality assumption as discussed so far is a univariate assumption, since it applies to a single vector of data (e.g., one variable, residuals from a model). However, some models require that multiple variables are jointly normal, i.e., </a:t>
            </a:r>
            <a:r>
              <a:rPr lang="en-GB" sz="1600">
                <a:solidFill>
                  <a:srgbClr val="0070C0"/>
                </a:solidFill>
                <a:latin typeface="Calibri Light" panose="020F0302020204030204" pitchFamily="34" charset="0"/>
                <a:cs typeface="Calibri Light" panose="020F0302020204030204" pitchFamily="34" charset="0"/>
              </a:rPr>
              <a:t>multivariate normal</a:t>
            </a:r>
            <a:r>
              <a:rPr lang="en-GB" sz="1600">
                <a:latin typeface="Calibri Light" panose="020F0302020204030204" pitchFamily="34" charset="0"/>
                <a:cs typeface="Calibri Light" panose="020F0302020204030204" pitchFamily="34" charset="0"/>
              </a:rPr>
              <a:t>. This is an assumption of PCA, classical MANOVA, and linear discriminant analysis (LDA).</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There is a surprisingly efficient shortcut for checking multivariate normality of a data set. That is, we can transform our multivariate data to a univariate vector of so-called </a:t>
            </a:r>
            <a:r>
              <a:rPr lang="en-GB" sz="1600">
                <a:solidFill>
                  <a:srgbClr val="0070C0"/>
                </a:solidFill>
                <a:latin typeface="Calibri Light" panose="020F0302020204030204" pitchFamily="34" charset="0"/>
                <a:cs typeface="Calibri Light" panose="020F0302020204030204" pitchFamily="34" charset="0"/>
              </a:rPr>
              <a:t>Mahalanobis distances</a:t>
            </a:r>
            <a:r>
              <a:rPr lang="en-GB" sz="1600">
                <a:latin typeface="Calibri Light" panose="020F0302020204030204" pitchFamily="34" charset="0"/>
                <a:cs typeface="Calibri Light" panose="020F0302020204030204" pitchFamily="34" charset="0"/>
              </a:rPr>
              <a:t>. This quantity measures the distance of an observation to the center of the data, weighted by the data's covariance matrix. In R, this transformation can be achieved simply with the </a:t>
            </a:r>
            <a:r>
              <a:rPr lang="en-GB" sz="1600">
                <a:latin typeface="Courier New" panose="02070309020205020404" pitchFamily="49" charset="0"/>
                <a:cs typeface="Courier New" panose="02070309020205020404" pitchFamily="49" charset="0"/>
              </a:rPr>
              <a:t>mahalanobis</a:t>
            </a:r>
            <a:r>
              <a:rPr lang="en-GB" sz="1600">
                <a:latin typeface="Calibri Light" panose="020F0302020204030204" pitchFamily="34" charset="0"/>
                <a:cs typeface="Calibri Light" panose="020F0302020204030204" pitchFamily="34" charset="0"/>
              </a:rPr>
              <a:t> function.</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It turns out that, if the Mahalanobis distances are normally</a:t>
            </a:r>
            <a:br>
              <a:rPr lang="en-GB" sz="1600">
                <a:latin typeface="Calibri Light" panose="020F0302020204030204" pitchFamily="34" charset="0"/>
                <a:cs typeface="Calibri Light" panose="020F0302020204030204" pitchFamily="34" charset="0"/>
              </a:rPr>
            </a:br>
            <a:r>
              <a:rPr lang="en-GB" sz="1600">
                <a:latin typeface="Calibri Light" panose="020F0302020204030204" pitchFamily="34" charset="0"/>
                <a:cs typeface="Calibri Light" panose="020F0302020204030204" pitchFamily="34" charset="0"/>
              </a:rPr>
              <a:t>distributed, then the original data are multivariate normal! Hence</a:t>
            </a:r>
            <a:br>
              <a:rPr lang="en-GB" sz="1600">
                <a:latin typeface="Calibri Light" panose="020F0302020204030204" pitchFamily="34" charset="0"/>
                <a:cs typeface="Calibri Light" panose="020F0302020204030204" pitchFamily="34" charset="0"/>
              </a:rPr>
            </a:br>
            <a:r>
              <a:rPr lang="en-GB" sz="1600">
                <a:latin typeface="Calibri Light" panose="020F0302020204030204" pitchFamily="34" charset="0"/>
                <a:cs typeface="Calibri Light" panose="020F0302020204030204" pitchFamily="34" charset="0"/>
              </a:rPr>
              <a:t>we can simply check normality on these distances.</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As well, these distances are commonly used to identify </a:t>
            </a:r>
            <a:r>
              <a:rPr lang="en-GB" sz="1600">
                <a:solidFill>
                  <a:srgbClr val="0070C0"/>
                </a:solidFill>
                <a:latin typeface="Calibri Light" panose="020F0302020204030204" pitchFamily="34" charset="0"/>
                <a:cs typeface="Calibri Light" panose="020F0302020204030204" pitchFamily="34" charset="0"/>
              </a:rPr>
              <a:t>multivariate</a:t>
            </a:r>
            <a:br>
              <a:rPr lang="en-GB" sz="1600">
                <a:solidFill>
                  <a:srgbClr val="0070C0"/>
                </a:solidFill>
                <a:latin typeface="Calibri Light" panose="020F0302020204030204" pitchFamily="34" charset="0"/>
                <a:cs typeface="Calibri Light" panose="020F0302020204030204" pitchFamily="34" charset="0"/>
              </a:rPr>
            </a:br>
            <a:r>
              <a:rPr lang="en-GB" sz="1600">
                <a:solidFill>
                  <a:srgbClr val="0070C0"/>
                </a:solidFill>
                <a:latin typeface="Calibri Light" panose="020F0302020204030204" pitchFamily="34" charset="0"/>
                <a:cs typeface="Calibri Light" panose="020F0302020204030204" pitchFamily="34" charset="0"/>
              </a:rPr>
              <a:t>outliers</a:t>
            </a:r>
            <a:r>
              <a:rPr lang="en-GB" sz="1600">
                <a:latin typeface="Calibri Light" panose="020F0302020204030204" pitchFamily="34" charset="0"/>
                <a:cs typeface="Calibri Light" panose="020F0302020204030204" pitchFamily="34" charset="0"/>
              </a:rPr>
              <a:t> (e.g., a boxplot on the Mahalanobis distances).</a:t>
            </a:r>
            <a:endParaRPr lang="en-GB"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Multivariate normality</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5066796-7BED-4B38-A1C7-E042FFBFB6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678" b="11555"/>
          <a:stretch/>
        </p:blipFill>
        <p:spPr>
          <a:xfrm>
            <a:off x="7501445" y="4162814"/>
            <a:ext cx="3347083" cy="2402889"/>
          </a:xfrm>
          <a:prstGeom prst="rect">
            <a:avLst/>
          </a:prstGeom>
        </p:spPr>
      </p:pic>
      <p:sp>
        <p:nvSpPr>
          <p:cNvPr id="5" name="Oval 4">
            <a:extLst>
              <a:ext uri="{FF2B5EF4-FFF2-40B4-BE49-F238E27FC236}">
                <a16:creationId xmlns:a16="http://schemas.microsoft.com/office/drawing/2014/main" id="{B918B84D-525E-442A-8CDF-2BAD3E94FCB6}"/>
              </a:ext>
            </a:extLst>
          </p:cNvPr>
          <p:cNvSpPr/>
          <p:nvPr/>
        </p:nvSpPr>
        <p:spPr>
          <a:xfrm rot="20684139">
            <a:off x="8460186" y="4983420"/>
            <a:ext cx="1682026" cy="511312"/>
          </a:xfrm>
          <a:prstGeom prst="ellipse">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0" name="Straight Connector 9">
            <a:extLst>
              <a:ext uri="{FF2B5EF4-FFF2-40B4-BE49-F238E27FC236}">
                <a16:creationId xmlns:a16="http://schemas.microsoft.com/office/drawing/2014/main" id="{7A241CF1-3759-4B6A-A0F0-3D0E9ACD31DE}"/>
              </a:ext>
            </a:extLst>
          </p:cNvPr>
          <p:cNvCxnSpPr>
            <a:cxnSpLocks/>
            <a:endCxn id="7" idx="7"/>
          </p:cNvCxnSpPr>
          <p:nvPr/>
        </p:nvCxnSpPr>
        <p:spPr>
          <a:xfrm flipV="1">
            <a:off x="8350539" y="5193305"/>
            <a:ext cx="996431" cy="58595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7641BF3-373F-444A-AB93-A3901E11AD40}"/>
              </a:ext>
            </a:extLst>
          </p:cNvPr>
          <p:cNvSpPr>
            <a:spLocks noChangeAspect="1"/>
          </p:cNvSpPr>
          <p:nvPr/>
        </p:nvSpPr>
        <p:spPr>
          <a:xfrm>
            <a:off x="9236469" y="5174346"/>
            <a:ext cx="129460" cy="129460"/>
          </a:xfrm>
          <a:prstGeom prst="ellipse">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Oval 13">
            <a:extLst>
              <a:ext uri="{FF2B5EF4-FFF2-40B4-BE49-F238E27FC236}">
                <a16:creationId xmlns:a16="http://schemas.microsoft.com/office/drawing/2014/main" id="{AA378540-92B6-4053-87ED-CCFEE3B806B5}"/>
              </a:ext>
            </a:extLst>
          </p:cNvPr>
          <p:cNvSpPr>
            <a:spLocks noChangeAspect="1"/>
          </p:cNvSpPr>
          <p:nvPr/>
        </p:nvSpPr>
        <p:spPr>
          <a:xfrm>
            <a:off x="10426275" y="4556481"/>
            <a:ext cx="175232" cy="1752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CC45E7E-EC47-4A61-8135-4E3C88C0FC6B}"/>
              </a:ext>
            </a:extLst>
          </p:cNvPr>
          <p:cNvSpPr>
            <a:spLocks noChangeAspect="1"/>
          </p:cNvSpPr>
          <p:nvPr/>
        </p:nvSpPr>
        <p:spPr>
          <a:xfrm>
            <a:off x="8262923" y="5691645"/>
            <a:ext cx="175232" cy="1752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A81C76D-853C-455F-BC23-B2CFD6F16946}"/>
              </a:ext>
            </a:extLst>
          </p:cNvPr>
          <p:cNvSpPr>
            <a:spLocks noChangeAspect="1"/>
          </p:cNvSpPr>
          <p:nvPr/>
        </p:nvSpPr>
        <p:spPr>
          <a:xfrm>
            <a:off x="9213583" y="4570512"/>
            <a:ext cx="175232" cy="1752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1646B60-7F3D-4A5D-999F-C5EF4F5DB61C}"/>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b="9796"/>
          <a:stretch/>
        </p:blipFill>
        <p:spPr>
          <a:xfrm>
            <a:off x="10970253" y="174055"/>
            <a:ext cx="1036387" cy="1406034"/>
          </a:xfrm>
          <a:prstGeom prst="rect">
            <a:avLst/>
          </a:prstGeom>
        </p:spPr>
      </p:pic>
    </p:spTree>
    <p:extLst>
      <p:ext uri="{BB962C8B-B14F-4D97-AF65-F5344CB8AC3E}">
        <p14:creationId xmlns:p14="http://schemas.microsoft.com/office/powerpoint/2010/main" val="3889354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199"/>
            <a:ext cx="9505056" cy="5063641"/>
          </a:xfrm>
        </p:spPr>
        <p:txBody>
          <a:bodyPr>
            <a:normAutofit/>
          </a:bodyPr>
          <a:lstStyle/>
          <a:p>
            <a:r>
              <a:rPr lang="en-GB" sz="1600">
                <a:latin typeface="Calibri Light" panose="020F0302020204030204" pitchFamily="34" charset="0"/>
                <a:cs typeface="Calibri Light" panose="020F0302020204030204" pitchFamily="34" charset="0"/>
              </a:rPr>
              <a:t>Generally speaking, even when your residuals appear to be non-normal, the </a:t>
            </a:r>
            <a:r>
              <a:rPr lang="en-GB" sz="1600">
                <a:solidFill>
                  <a:srgbClr val="0070C0"/>
                </a:solidFill>
                <a:latin typeface="Calibri Light" panose="020F0302020204030204" pitchFamily="34" charset="0"/>
                <a:cs typeface="Calibri Light" panose="020F0302020204030204" pitchFamily="34" charset="0"/>
              </a:rPr>
              <a:t>recommended action is to do nothing!</a:t>
            </a:r>
            <a:r>
              <a:rPr lang="en-GB" sz="1600">
                <a:latin typeface="Calibri Light" panose="020F0302020204030204" pitchFamily="34" charset="0"/>
                <a:cs typeface="Calibri Light" panose="020F0302020204030204" pitchFamily="34" charset="0"/>
              </a:rPr>
              <a:t> Thanks to the central limit theorem, your inferential tests should be valid even for moderately small sample sizes.</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If you insist on correcting non-normality, the appropriate correction will depend on what kind of non-normality you are dealing with. In the first place, you should check if the data does not contain outliers or influential cases, and if your model was correctly specified (see earlier).</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If you suspect (or know certainly) that your residuals have a specific distribution (e.g., gamma, zero-inflated poisson, beta), then it may be wiser to switch to a </a:t>
            </a:r>
            <a:r>
              <a:rPr lang="en-US" sz="1600">
                <a:solidFill>
                  <a:srgbClr val="0070C0"/>
                </a:solidFill>
                <a:latin typeface="Calibri Light" panose="020F0302020204030204" pitchFamily="34" charset="0"/>
                <a:cs typeface="Calibri Light" panose="020F0302020204030204" pitchFamily="34" charset="0"/>
              </a:rPr>
              <a:t>generalized linear model (GLM)</a:t>
            </a:r>
            <a:r>
              <a:rPr lang="en-US" sz="1600">
                <a:latin typeface="Calibri Light" panose="020F0302020204030204" pitchFamily="34" charset="0"/>
                <a:cs typeface="Calibri Light" panose="020F0302020204030204" pitchFamily="34" charset="0"/>
              </a:rPr>
              <a:t>, and fit your data to the correct distribution.</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If it is unclear what the true underlying distribution of the residuals is, then many researchers apply </a:t>
            </a:r>
            <a:r>
              <a:rPr lang="en-US" sz="1600">
                <a:solidFill>
                  <a:srgbClr val="0070C0"/>
                </a:solidFill>
                <a:latin typeface="Calibri Light" panose="020F0302020204030204" pitchFamily="34" charset="0"/>
                <a:cs typeface="Calibri Light" panose="020F0302020204030204" pitchFamily="34" charset="0"/>
              </a:rPr>
              <a:t>log- or power-transformations</a:t>
            </a:r>
            <a:r>
              <a:rPr lang="en-US" sz="1600">
                <a:latin typeface="Calibri Light" panose="020F0302020204030204" pitchFamily="34" charset="0"/>
                <a:cs typeface="Calibri Light" panose="020F0302020204030204" pitchFamily="34" charset="0"/>
              </a:rPr>
              <a:t>, for example to dampen the impact of outlying values. However, such corrections may be better handled by robust regression methods. Moreover, log-transformations severely complicate the interpretation of regression coefficients and differences of means. Use these at your own caution…</a:t>
            </a:r>
            <a:endParaRPr lang="en-US" sz="1600" dirty="0">
              <a:latin typeface="Calibri Light" panose="020F0302020204030204" pitchFamily="34" charset="0"/>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What to do with non-normal data?</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194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2. Assumptions in parametric statistics</a:t>
            </a:r>
            <a:endParaRPr lang="en-GB" sz="2800" b="1">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62EBCE-6282-4CC4-B855-70E74DB30014}"/>
              </a:ext>
            </a:extLst>
          </p:cNvPr>
          <p:cNvSpPr txBox="1"/>
          <p:nvPr/>
        </p:nvSpPr>
        <p:spPr>
          <a:xfrm>
            <a:off x="3905122" y="4153648"/>
            <a:ext cx="4381777" cy="461665"/>
          </a:xfrm>
          <a:prstGeom prst="rect">
            <a:avLst/>
          </a:prstGeom>
          <a:noFill/>
        </p:spPr>
        <p:txBody>
          <a:bodyPr wrap="none" rtlCol="0">
            <a:spAutoFit/>
          </a:bodyPr>
          <a:lstStyle/>
          <a:p>
            <a:pPr algn="ctr"/>
            <a:r>
              <a:rPr lang="en-US" sz="2400" i="1">
                <a:solidFill>
                  <a:schemeClr val="bg2">
                    <a:lumMod val="50000"/>
                  </a:schemeClr>
                </a:solidFill>
                <a:latin typeface="Tw Cen MT" panose="020B0602020104020603" pitchFamily="34" charset="0"/>
                <a:cs typeface="Calibri Light" panose="020F0302020204030204" pitchFamily="34" charset="0"/>
              </a:rPr>
              <a:t>C. Problems with testing assumption</a:t>
            </a:r>
            <a:endParaRPr lang="en-CH" sz="2400" i="1">
              <a:solidFill>
                <a:schemeClr val="bg2">
                  <a:lumMod val="50000"/>
                </a:schemeClr>
              </a:solidFill>
              <a:latin typeface="Tw Cen MT" panose="020B0602020104020603" pitchFamily="34" charset="0"/>
              <a:cs typeface="Calibri Light" panose="020F0302020204030204" pitchFamily="34" charset="0"/>
            </a:endParaRPr>
          </a:p>
        </p:txBody>
      </p:sp>
    </p:spTree>
    <p:extLst>
      <p:ext uri="{BB962C8B-B14F-4D97-AF65-F5344CB8AC3E}">
        <p14:creationId xmlns:p14="http://schemas.microsoft.com/office/powerpoint/2010/main" val="2646287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600">
                <a:latin typeface="Calibri Light" panose="020F0302020204030204" pitchFamily="34" charset="0"/>
                <a:cs typeface="Calibri Light" panose="020F0302020204030204" pitchFamily="34" charset="0"/>
              </a:rPr>
              <a:t>We have seen several statistical tests for regression assumptions. To many researchers, these tests hold obvious appeal. Unfortunately, their utility has been greatly overestimated:</a:t>
            </a:r>
            <a:endParaRPr lang="en-US" sz="11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Hypothesis tests on assumptions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AAE6DA1C-ED9D-4E83-85C4-0EA8953944A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 name="Table 3">
            <a:extLst>
              <a:ext uri="{FF2B5EF4-FFF2-40B4-BE49-F238E27FC236}">
                <a16:creationId xmlns:a16="http://schemas.microsoft.com/office/drawing/2014/main" id="{99E7799A-14F5-46D8-87E2-5644BFC6FB3E}"/>
              </a:ext>
            </a:extLst>
          </p:cNvPr>
          <p:cNvGraphicFramePr>
            <a:graphicFrameLocks noGrp="1"/>
          </p:cNvGraphicFramePr>
          <p:nvPr>
            <p:extLst>
              <p:ext uri="{D42A27DB-BD31-4B8C-83A1-F6EECF244321}">
                <p14:modId xmlns:p14="http://schemas.microsoft.com/office/powerpoint/2010/main" val="2029083109"/>
              </p:ext>
            </p:extLst>
          </p:nvPr>
        </p:nvGraphicFramePr>
        <p:xfrm>
          <a:off x="767408" y="2492896"/>
          <a:ext cx="10585176" cy="3754788"/>
        </p:xfrm>
        <a:graphic>
          <a:graphicData uri="http://schemas.openxmlformats.org/drawingml/2006/table">
            <a:tbl>
              <a:tblPr firstRow="1" bandRow="1">
                <a:tableStyleId>{2D5ABB26-0587-4C30-8999-92F81FD0307C}</a:tableStyleId>
              </a:tblPr>
              <a:tblGrid>
                <a:gridCol w="1872208">
                  <a:extLst>
                    <a:ext uri="{9D8B030D-6E8A-4147-A177-3AD203B41FA5}">
                      <a16:colId xmlns:a16="http://schemas.microsoft.com/office/drawing/2014/main" val="4049562996"/>
                    </a:ext>
                  </a:extLst>
                </a:gridCol>
                <a:gridCol w="2232248">
                  <a:extLst>
                    <a:ext uri="{9D8B030D-6E8A-4147-A177-3AD203B41FA5}">
                      <a16:colId xmlns:a16="http://schemas.microsoft.com/office/drawing/2014/main" val="3412613153"/>
                    </a:ext>
                  </a:extLst>
                </a:gridCol>
                <a:gridCol w="3600400">
                  <a:extLst>
                    <a:ext uri="{9D8B030D-6E8A-4147-A177-3AD203B41FA5}">
                      <a16:colId xmlns:a16="http://schemas.microsoft.com/office/drawing/2014/main" val="2998939981"/>
                    </a:ext>
                  </a:extLst>
                </a:gridCol>
                <a:gridCol w="2880320">
                  <a:extLst>
                    <a:ext uri="{9D8B030D-6E8A-4147-A177-3AD203B41FA5}">
                      <a16:colId xmlns:a16="http://schemas.microsoft.com/office/drawing/2014/main" val="2779138904"/>
                    </a:ext>
                  </a:extLst>
                </a:gridCol>
              </a:tblGrid>
              <a:tr h="344002">
                <a:tc>
                  <a:txBody>
                    <a:bodyPr/>
                    <a:lstStyle/>
                    <a:p>
                      <a:r>
                        <a:rPr lang="en-US" sz="1400" b="1">
                          <a:latin typeface="Calibri Light" panose="020F0302020204030204" pitchFamily="34" charset="0"/>
                          <a:cs typeface="Calibri Light" panose="020F0302020204030204" pitchFamily="34" charset="0"/>
                        </a:rPr>
                        <a:t>Test</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latin typeface="Calibri Light" panose="020F0302020204030204" pitchFamily="34" charset="0"/>
                          <a:cs typeface="Calibri Light" panose="020F0302020204030204" pitchFamily="34" charset="0"/>
                        </a:rPr>
                        <a:t>Assumption</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latin typeface="Calibri Light" panose="020F0302020204030204" pitchFamily="34" charset="0"/>
                          <a:cs typeface="Calibri Light" panose="020F0302020204030204" pitchFamily="34" charset="0"/>
                        </a:rPr>
                        <a:t>Problems</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a:latin typeface="Calibri Light" panose="020F0302020204030204" pitchFamily="34" charset="0"/>
                          <a:cs typeface="Calibri Light" panose="020F0302020204030204" pitchFamily="34" charset="0"/>
                        </a:rPr>
                        <a:t>Reference</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70614"/>
                  </a:ext>
                </a:extLst>
              </a:tr>
              <a:tr h="344002">
                <a:tc>
                  <a:txBody>
                    <a:bodyPr/>
                    <a:lstStyle/>
                    <a:p>
                      <a:r>
                        <a:rPr lang="en-US" sz="1200" i="1">
                          <a:latin typeface="Calibri Light" panose="020F0302020204030204" pitchFamily="34" charset="0"/>
                          <a:cs typeface="Calibri Light" panose="020F0302020204030204" pitchFamily="34" charset="0"/>
                        </a:rPr>
                        <a:t>F</a:t>
                      </a:r>
                      <a:r>
                        <a:rPr lang="en-US" sz="1200">
                          <a:latin typeface="Calibri Light" panose="020F0302020204030204" pitchFamily="34" charset="0"/>
                          <a:cs typeface="Calibri Light" panose="020F0302020204030204" pitchFamily="34" charset="0"/>
                        </a:rPr>
                        <a:t>-ratio test</a:t>
                      </a:r>
                      <a:endParaRPr lang="en-CH"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1200">
                          <a:latin typeface="Calibri Light" panose="020F0302020204030204" pitchFamily="34" charset="0"/>
                          <a:cs typeface="Calibri Light" panose="020F0302020204030204" pitchFamily="34" charset="0"/>
                        </a:rPr>
                        <a:t>Heteroscedasticity</a:t>
                      </a:r>
                      <a:endParaRPr lang="en-CH"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sz="1200">
                          <a:latin typeface="Calibri Light" panose="020F0302020204030204" pitchFamily="34" charset="0"/>
                          <a:cs typeface="Calibri Light" panose="020F0302020204030204" pitchFamily="34" charset="0"/>
                        </a:rPr>
                        <a:t>Collapses in small samples and for departures from normality</a:t>
                      </a:r>
                      <a:endParaRPr lang="en-CH"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en-US" sz="1050">
                          <a:latin typeface="Calibri Light" panose="020F0302020204030204" pitchFamily="34" charset="0"/>
                          <a:cs typeface="Calibri Light" panose="020F0302020204030204" pitchFamily="34" charset="0"/>
                        </a:rPr>
                        <a:t>Rakotomalala, 2008</a:t>
                      </a:r>
                      <a:endParaRPr lang="en-CH" sz="105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43230996"/>
                  </a:ext>
                </a:extLst>
              </a:tr>
              <a:tr h="538096">
                <a:tc>
                  <a:txBody>
                    <a:bodyPr/>
                    <a:lstStyle/>
                    <a:p>
                      <a:r>
                        <a:rPr lang="en-US" sz="1200">
                          <a:latin typeface="Calibri Light" panose="020F0302020204030204" pitchFamily="34" charset="0"/>
                          <a:cs typeface="Calibri Light" panose="020F0302020204030204" pitchFamily="34" charset="0"/>
                        </a:rPr>
                        <a:t>Levene's test</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Heteroscedasticity</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Assumes symmetry of data around the mean, low power</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050">
                          <a:latin typeface="Calibri Light" panose="020F0302020204030204" pitchFamily="34" charset="0"/>
                          <a:cs typeface="Calibri Light" panose="020F0302020204030204" pitchFamily="34" charset="0"/>
                        </a:rPr>
                        <a:t>Delacre, Lakens, &amp; Leys, 2017; Nordstokke &amp; Zumbo, 2007</a:t>
                      </a:r>
                      <a:endParaRPr lang="en-CH" sz="105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807618254"/>
                  </a:ext>
                </a:extLst>
              </a:tr>
              <a:tr h="344002">
                <a:tc>
                  <a:txBody>
                    <a:bodyPr/>
                    <a:lstStyle/>
                    <a:p>
                      <a:r>
                        <a:rPr lang="en-US" sz="1200">
                          <a:latin typeface="Calibri Light" panose="020F0302020204030204" pitchFamily="34" charset="0"/>
                          <a:cs typeface="Calibri Light" panose="020F0302020204030204" pitchFamily="34" charset="0"/>
                        </a:rPr>
                        <a:t>Brown-Forsythe test</a:t>
                      </a:r>
                      <a:endParaRPr lang="en-CH" sz="1200">
                        <a:latin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Light" panose="020F0302020204030204" pitchFamily="34" charset="0"/>
                          <a:cs typeface="Calibri Light" panose="020F0302020204030204" pitchFamily="34" charset="0"/>
                        </a:rPr>
                        <a:t>Heteroscedasticity</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Low power for small to moderate deviations from homoscedasticity</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050">
                          <a:latin typeface="Calibri Light" panose="020F0302020204030204" pitchFamily="34" charset="0"/>
                          <a:cs typeface="Calibri Light" panose="020F0302020204030204" pitchFamily="34" charset="0"/>
                        </a:rPr>
                        <a:t>Glass and Hopkins, 1996</a:t>
                      </a:r>
                      <a:endParaRPr lang="en-CH" sz="105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61087189"/>
                  </a:ext>
                </a:extLst>
              </a:tr>
              <a:tr h="538096">
                <a:tc>
                  <a:txBody>
                    <a:bodyPr/>
                    <a:lstStyle/>
                    <a:p>
                      <a:r>
                        <a:rPr lang="en-US" sz="1200">
                          <a:latin typeface="Calibri Light" panose="020F0302020204030204" pitchFamily="34" charset="0"/>
                          <a:cs typeface="Calibri Light" panose="020F0302020204030204" pitchFamily="34" charset="0"/>
                        </a:rPr>
                        <a:t>Mauchly's sphericity test</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Sphericity</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Collapses in small and large samples, and for departures of normality</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050">
                          <a:latin typeface="Calibri Light" panose="020F0302020204030204" pitchFamily="34" charset="0"/>
                          <a:cs typeface="Calibri Light" panose="020F0302020204030204" pitchFamily="34" charset="0"/>
                        </a:rPr>
                        <a:t>Keselman, Rogan, Mendoza &amp; Breen, 1980</a:t>
                      </a:r>
                      <a:endParaRPr lang="en-CH" sz="105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294771715"/>
                  </a:ext>
                </a:extLst>
              </a:tr>
              <a:tr h="538096">
                <a:tc>
                  <a:txBody>
                    <a:bodyPr/>
                    <a:lstStyle/>
                    <a:p>
                      <a:r>
                        <a:rPr lang="en-US" sz="1200">
                          <a:latin typeface="Calibri Light" panose="020F0302020204030204" pitchFamily="34" charset="0"/>
                          <a:cs typeface="Calibri Light" panose="020F0302020204030204" pitchFamily="34" charset="0"/>
                        </a:rPr>
                        <a:t>Box's </a:t>
                      </a:r>
                      <a:r>
                        <a:rPr lang="en-US" sz="1200" i="1">
                          <a:latin typeface="Calibri Light" panose="020F0302020204030204" pitchFamily="34" charset="0"/>
                          <a:cs typeface="Calibri Light" panose="020F0302020204030204" pitchFamily="34" charset="0"/>
                        </a:rPr>
                        <a:t>M</a:t>
                      </a:r>
                      <a:r>
                        <a:rPr lang="en-US" sz="1200">
                          <a:latin typeface="Calibri Light" panose="020F0302020204030204" pitchFamily="34" charset="0"/>
                          <a:cs typeface="Calibri Light" panose="020F0302020204030204" pitchFamily="34" charset="0"/>
                        </a:rPr>
                        <a:t> test</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Equality of covariance matrices</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Requires multivariate normality, problematic in small and large samples</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050">
                          <a:latin typeface="Calibri Light" panose="020F0302020204030204" pitchFamily="34" charset="0"/>
                          <a:cs typeface="Calibri Light" panose="020F0302020204030204" pitchFamily="34" charset="0"/>
                        </a:rPr>
                        <a:t>Manly, 2004; Warner, 2013</a:t>
                      </a:r>
                      <a:endParaRPr lang="en-CH" sz="105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55155328"/>
                  </a:ext>
                </a:extLst>
              </a:tr>
              <a:tr h="538096">
                <a:tc>
                  <a:txBody>
                    <a:bodyPr/>
                    <a:lstStyle/>
                    <a:p>
                      <a:r>
                        <a:rPr lang="en-US" sz="1200">
                          <a:latin typeface="Calibri Light" panose="020F0302020204030204" pitchFamily="34" charset="0"/>
                          <a:cs typeface="Calibri Light" panose="020F0302020204030204" pitchFamily="34" charset="0"/>
                        </a:rPr>
                        <a:t>Kolmogorov-Smirnov test</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Normality</a:t>
                      </a:r>
                      <a:endParaRPr lang="en-CH" sz="1200">
                        <a:latin typeface="Calibri Light" panose="020F0302020204030204" pitchFamily="34" charset="0"/>
                        <a:cs typeface="Calibri Light" panose="020F0302020204030204" pitchFamily="34" charset="0"/>
                      </a:endParaRPr>
                    </a:p>
                  </a:txBody>
                  <a:tcPr/>
                </a:tc>
                <a:tc>
                  <a:txBody>
                    <a:bodyPr/>
                    <a:lstStyle/>
                    <a:p>
                      <a:r>
                        <a:rPr lang="en-US" sz="1200">
                          <a:latin typeface="Calibri Light" panose="020F0302020204030204" pitchFamily="34" charset="0"/>
                          <a:cs typeface="Calibri Light" panose="020F0302020204030204" pitchFamily="34" charset="0"/>
                        </a:rPr>
                        <a:t>Low power in small samples, conservative bias regardless of sample size</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050">
                          <a:latin typeface="Calibri Light" panose="020F0302020204030204" pitchFamily="34" charset="0"/>
                          <a:cs typeface="Calibri Light" panose="020F0302020204030204" pitchFamily="34" charset="0"/>
                        </a:rPr>
                        <a:t>Oztuna, Elhan &amp; Tuccar, 2006; Thode, 2002</a:t>
                      </a:r>
                      <a:endParaRPr lang="en-CH" sz="105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720278484"/>
                  </a:ext>
                </a:extLst>
              </a:tr>
              <a:tr h="344002">
                <a:tc>
                  <a:txBody>
                    <a:bodyPr/>
                    <a:lstStyle/>
                    <a:p>
                      <a:r>
                        <a:rPr lang="en-US" sz="1200">
                          <a:latin typeface="Calibri Light" panose="020F0302020204030204" pitchFamily="34" charset="0"/>
                          <a:cs typeface="Calibri Light" panose="020F0302020204030204" pitchFamily="34" charset="0"/>
                        </a:rPr>
                        <a:t>Shapiro-Wilk test</a:t>
                      </a:r>
                      <a:endParaRPr lang="en-CH"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200">
                          <a:latin typeface="Calibri Light" panose="020F0302020204030204" pitchFamily="34" charset="0"/>
                          <a:cs typeface="Calibri Light" panose="020F0302020204030204" pitchFamily="34" charset="0"/>
                        </a:rPr>
                        <a:t>Normality</a:t>
                      </a:r>
                      <a:endParaRPr lang="en-CH"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200">
                          <a:latin typeface="Calibri Light" panose="020F0302020204030204" pitchFamily="34" charset="0"/>
                          <a:cs typeface="Calibri Light" panose="020F0302020204030204" pitchFamily="34" charset="0"/>
                        </a:rPr>
                        <a:t>Low power in small samples</a:t>
                      </a:r>
                      <a:endParaRPr lang="en-CH"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a:latin typeface="Calibri Light" panose="020F0302020204030204" pitchFamily="34" charset="0"/>
                          <a:cs typeface="Calibri Light" panose="020F0302020204030204" pitchFamily="34" charset="0"/>
                        </a:rPr>
                        <a:t>Oztuna, Elhan &amp; Tuccar, 2006</a:t>
                      </a:r>
                      <a:endParaRPr lang="en-CH" sz="105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4901219"/>
                  </a:ext>
                </a:extLst>
              </a:tr>
            </a:tbl>
          </a:graphicData>
        </a:graphic>
      </p:graphicFrame>
    </p:spTree>
    <p:extLst>
      <p:ext uri="{BB962C8B-B14F-4D97-AF65-F5344CB8AC3E}">
        <p14:creationId xmlns:p14="http://schemas.microsoft.com/office/powerpoint/2010/main" val="23667268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1600200"/>
            <a:ext cx="9505056" cy="4925144"/>
          </a:xfrm>
        </p:spPr>
        <p:txBody>
          <a:bodyPr>
            <a:normAutofit/>
          </a:bodyPr>
          <a:lstStyle/>
          <a:p>
            <a:r>
              <a:rPr lang="en-US" sz="1600">
                <a:latin typeface="Calibri Light" panose="020F0302020204030204" pitchFamily="34" charset="0"/>
                <a:cs typeface="Calibri Light" panose="020F0302020204030204" pitchFamily="34" charset="0"/>
              </a:rPr>
              <a:t>Most significance tests of assumptions turn out to be problematic in both </a:t>
            </a:r>
            <a:r>
              <a:rPr lang="en-US" sz="1600">
                <a:solidFill>
                  <a:srgbClr val="0070C0"/>
                </a:solidFill>
                <a:latin typeface="Calibri Light" panose="020F0302020204030204" pitchFamily="34" charset="0"/>
                <a:cs typeface="Calibri Light" panose="020F0302020204030204" pitchFamily="34" charset="0"/>
              </a:rPr>
              <a:t>small and large samples</a:t>
            </a:r>
            <a:r>
              <a:rPr lang="en-US" sz="1600">
                <a:latin typeface="Calibri Light" panose="020F0302020204030204" pitchFamily="34" charset="0"/>
                <a:cs typeface="Calibri Light" panose="020F0302020204030204" pitchFamily="34" charset="0"/>
              </a:rPr>
              <a:t>, and have low power for </a:t>
            </a:r>
            <a:r>
              <a:rPr lang="en-US" sz="1600">
                <a:solidFill>
                  <a:srgbClr val="0070C0"/>
                </a:solidFill>
                <a:latin typeface="Calibri Light" panose="020F0302020204030204" pitchFamily="34" charset="0"/>
                <a:cs typeface="Calibri Light" panose="020F0302020204030204" pitchFamily="34" charset="0"/>
              </a:rPr>
              <a:t>small to moderate assumption violations</a:t>
            </a:r>
            <a:r>
              <a:rPr lang="en-US" sz="1600">
                <a:latin typeface="Calibri Light" panose="020F0302020204030204" pitchFamily="34" charset="0"/>
                <a:cs typeface="Calibri Light" panose="020F0302020204030204" pitchFamily="34" charset="0"/>
              </a:rPr>
              <a:t>. Some tests depend themselves on distributional assumptions, such as normality of the test statistic, leading potentially to infinite regress of testing assumptions.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result of the assumption test will directly influence the target analysis. For example, for the F-ratio test:</a:t>
            </a:r>
          </a:p>
          <a:p>
            <a:pPr lvl="1"/>
            <a:r>
              <a:rPr lang="en-US" sz="1400">
                <a:latin typeface="Calibri Light" panose="020F0302020204030204" pitchFamily="34" charset="0"/>
                <a:cs typeface="Calibri Light" panose="020F0302020204030204" pitchFamily="34" charset="0"/>
              </a:rPr>
              <a:t>In small samples, we will often incorrectly accept homogeneity of variances, and proceed with an uncorrected t-test. Our uncorrected test will be too optimistic and thus </a:t>
            </a:r>
            <a:r>
              <a:rPr lang="en-US" sz="1400">
                <a:solidFill>
                  <a:srgbClr val="0070C0"/>
                </a:solidFill>
                <a:latin typeface="Calibri Light" panose="020F0302020204030204" pitchFamily="34" charset="0"/>
                <a:cs typeface="Calibri Light" panose="020F0302020204030204" pitchFamily="34" charset="0"/>
              </a:rPr>
              <a:t>inflate the Type I error rate</a:t>
            </a:r>
            <a:r>
              <a:rPr lang="en-US" sz="1400">
                <a:latin typeface="Calibri Light" panose="020F0302020204030204" pitchFamily="34" charset="0"/>
                <a:cs typeface="Calibri Light" panose="020F0302020204030204" pitchFamily="34" charset="0"/>
              </a:rPr>
              <a:t>.</a:t>
            </a:r>
          </a:p>
          <a:p>
            <a:pPr lvl="1"/>
            <a:r>
              <a:rPr lang="en-US" sz="1400">
                <a:latin typeface="Calibri Light" panose="020F0302020204030204" pitchFamily="34" charset="0"/>
                <a:cs typeface="Calibri Light" panose="020F0302020204030204" pitchFamily="34" charset="0"/>
              </a:rPr>
              <a:t>In large samples, we will often incorrectly reject homogeneity of variances, and proceed with a Welch test. Our corrected test will be too conservative, and thus </a:t>
            </a:r>
            <a:r>
              <a:rPr lang="en-US" sz="1400">
                <a:solidFill>
                  <a:srgbClr val="0070C0"/>
                </a:solidFill>
                <a:latin typeface="Calibri Light" panose="020F0302020204030204" pitchFamily="34" charset="0"/>
                <a:cs typeface="Calibri Light" panose="020F0302020204030204" pitchFamily="34" charset="0"/>
              </a:rPr>
              <a:t>inflate the Type II error rate</a:t>
            </a:r>
            <a:r>
              <a:rPr lang="en-US" sz="1400">
                <a:latin typeface="Calibri Light" panose="020F0302020204030204" pitchFamily="34" charset="0"/>
                <a:cs typeface="Calibri Light" panose="020F0302020204030204" pitchFamily="34" charset="0"/>
              </a:rPr>
              <a: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Ghasemi and Zahediasl (2012) suggest that </a:t>
            </a:r>
            <a:r>
              <a:rPr lang="en-US" sz="1600">
                <a:solidFill>
                  <a:srgbClr val="0070C0"/>
                </a:solidFill>
                <a:latin typeface="Calibri Light" panose="020F0302020204030204" pitchFamily="34" charset="0"/>
                <a:cs typeface="Calibri Light" panose="020F0302020204030204" pitchFamily="34" charset="0"/>
              </a:rPr>
              <a:t>tests should supplement visual methods</a:t>
            </a:r>
            <a:r>
              <a:rPr lang="en-US" sz="1600">
                <a:latin typeface="Calibri Light" panose="020F0302020204030204" pitchFamily="34" charset="0"/>
                <a:cs typeface="Calibri Light" panose="020F0302020204030204" pitchFamily="34" charset="0"/>
              </a:rPr>
              <a:t>, rather than the other way around. A good argument in favor of visual methods is that the reader themself can verify the authors' result in the graph (if supplied). A p-value does not allow this.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Generally speaking, when corrections and robust alternatives are available, they should be applied by default without checking if the required violation is present or not (e.g., Welch </a:t>
            </a:r>
            <a:r>
              <a:rPr lang="en-US" sz="1600" i="1">
                <a:latin typeface="Calibri Light" panose="020F0302020204030204" pitchFamily="34" charset="0"/>
                <a:cs typeface="Calibri Light" panose="020F0302020204030204" pitchFamily="34" charset="0"/>
              </a:rPr>
              <a:t>t</a:t>
            </a:r>
            <a:r>
              <a:rPr lang="en-US" sz="1600">
                <a:latin typeface="Calibri Light" panose="020F0302020204030204" pitchFamily="34" charset="0"/>
                <a:cs typeface="Calibri Light" panose="020F0302020204030204" pitchFamily="34" charset="0"/>
              </a:rPr>
              <a:t>-test and Greenhouse-Geisser by default).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Hypothesis tests on assumptions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AAE6DA1C-ED9D-4E83-85C4-0EA8953944A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A80BCDD-7DD6-45A2-9220-53BF3AF23D54}"/>
              </a:ext>
            </a:extLst>
          </p:cNvPr>
          <p:cNvSpPr txBox="1"/>
          <p:nvPr/>
        </p:nvSpPr>
        <p:spPr>
          <a:xfrm>
            <a:off x="6240016" y="6386844"/>
            <a:ext cx="4379789" cy="276999"/>
          </a:xfrm>
          <a:prstGeom prst="rect">
            <a:avLst/>
          </a:prstGeom>
          <a:noFill/>
        </p:spPr>
        <p:txBody>
          <a:bodyPr wrap="none" rtlCol="0">
            <a:spAutoFit/>
          </a:bodyPr>
          <a:lstStyle/>
          <a:p>
            <a:r>
              <a:rPr lang="en-US" sz="1200">
                <a:latin typeface="Calibri Light" panose="020F0302020204030204" pitchFamily="34" charset="0"/>
                <a:cs typeface="Calibri Light" panose="020F0302020204030204" pitchFamily="34" charset="0"/>
              </a:rPr>
              <a:t>* Which may actually be preferred over inflating the Type I error rate</a:t>
            </a:r>
            <a:endParaRPr lang="en-CH" sz="1200">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E4B95AE-263B-4534-970E-DBCEF719C1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0496" y="156992"/>
            <a:ext cx="1440160" cy="1440160"/>
          </a:xfrm>
          <a:prstGeom prst="rect">
            <a:avLst/>
          </a:prstGeom>
        </p:spPr>
      </p:pic>
    </p:spTree>
    <p:extLst>
      <p:ext uri="{BB962C8B-B14F-4D97-AF65-F5344CB8AC3E}">
        <p14:creationId xmlns:p14="http://schemas.microsoft.com/office/powerpoint/2010/main" val="1019552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948" y="4571258"/>
            <a:ext cx="9145017" cy="523220"/>
          </a:xfrm>
          <a:prstGeom prst="rect">
            <a:avLst/>
          </a:prstGeom>
          <a:noFill/>
        </p:spPr>
        <p:txBody>
          <a:bodyPr wrap="square" rtlCol="0">
            <a:spAutoFit/>
          </a:bodyPr>
          <a:lstStyle/>
          <a:p>
            <a:pPr algn="ctr"/>
            <a:r>
              <a:rPr lang="fr-CH" sz="2800" i="1">
                <a:solidFill>
                  <a:schemeClr val="tx2">
                    <a:lumMod val="75000"/>
                  </a:schemeClr>
                </a:solidFill>
                <a:latin typeface="Palatino Linotype" panose="02040502050505030304" pitchFamily="18" charset="0"/>
                <a:cs typeface="Times New Roman" panose="02020603050405020304" pitchFamily="18" charset="0"/>
              </a:rPr>
              <a:t>Significance tests of assumptions are reliable</a:t>
            </a:r>
            <a:endParaRPr lang="en-GB" sz="2800" i="1" dirty="0">
              <a:solidFill>
                <a:schemeClr val="tx2">
                  <a:lumMod val="75000"/>
                </a:schemeClr>
              </a:solidFill>
              <a:latin typeface="Palatino Linotype" panose="02040502050505030304" pitchFamily="18" charset="0"/>
              <a:cs typeface="Times New Roman" panose="02020603050405020304" pitchFamily="18" charset="0"/>
            </a:endParaRPr>
          </a:p>
        </p:txBody>
      </p:sp>
      <p:cxnSp>
        <p:nvCxnSpPr>
          <p:cNvPr id="6" name="Straight Connector 5"/>
          <p:cNvCxnSpPr/>
          <p:nvPr/>
        </p:nvCxnSpPr>
        <p:spPr>
          <a:xfrm>
            <a:off x="1199456" y="4365104"/>
            <a:ext cx="936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199456" y="5301208"/>
            <a:ext cx="936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0446399-EB7E-430E-B271-04D78F95EA6D}"/>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41601" y="1662745"/>
            <a:ext cx="2675710" cy="2576768"/>
          </a:xfrm>
          <a:prstGeom prst="rect">
            <a:avLst/>
          </a:prstGeom>
        </p:spPr>
      </p:pic>
      <p:sp>
        <p:nvSpPr>
          <p:cNvPr id="17" name="TextBox 16">
            <a:extLst>
              <a:ext uri="{FF2B5EF4-FFF2-40B4-BE49-F238E27FC236}">
                <a16:creationId xmlns:a16="http://schemas.microsoft.com/office/drawing/2014/main" id="{4E2693C5-2638-4F11-9C88-B9F7F6B33E59}"/>
              </a:ext>
            </a:extLst>
          </p:cNvPr>
          <p:cNvSpPr txBox="1"/>
          <p:nvPr/>
        </p:nvSpPr>
        <p:spPr>
          <a:xfrm>
            <a:off x="4367288" y="741983"/>
            <a:ext cx="3024336" cy="769441"/>
          </a:xfrm>
          <a:prstGeom prst="rect">
            <a:avLst/>
          </a:prstGeom>
          <a:noFill/>
        </p:spPr>
        <p:txBody>
          <a:bodyPr wrap="square" rtlCol="0">
            <a:spAutoFit/>
          </a:bodyPr>
          <a:lstStyle/>
          <a:p>
            <a:pPr algn="ctr"/>
            <a:r>
              <a:rPr lang="fr-CH" sz="4400">
                <a:solidFill>
                  <a:schemeClr val="tx2">
                    <a:lumMod val="75000"/>
                  </a:schemeClr>
                </a:solidFill>
                <a:latin typeface="Century Schoolbook" panose="02040604050505020304" pitchFamily="18" charset="0"/>
              </a:rPr>
              <a:t>MYTH IV</a:t>
            </a:r>
            <a:endParaRPr lang="en-GB" sz="4400" dirty="0">
              <a:solidFill>
                <a:schemeClr val="tx2">
                  <a:lumMod val="75000"/>
                </a:schemeClr>
              </a:solidFill>
              <a:latin typeface="Century Schoolbook" panose="02040604050505020304" pitchFamily="18" charset="0"/>
            </a:endParaRPr>
          </a:p>
        </p:txBody>
      </p:sp>
      <p:cxnSp>
        <p:nvCxnSpPr>
          <p:cNvPr id="18" name="Straight Connector 17">
            <a:extLst>
              <a:ext uri="{FF2B5EF4-FFF2-40B4-BE49-F238E27FC236}">
                <a16:creationId xmlns:a16="http://schemas.microsoft.com/office/drawing/2014/main" id="{EBF172F2-B1A6-449D-9B29-B563AD17A0D7}"/>
              </a:ext>
            </a:extLst>
          </p:cNvPr>
          <p:cNvCxnSpPr>
            <a:cxnSpLocks/>
          </p:cNvCxnSpPr>
          <p:nvPr/>
        </p:nvCxnSpPr>
        <p:spPr>
          <a:xfrm>
            <a:off x="3359456" y="1594755"/>
            <a:ext cx="5040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5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F63492C-352C-4F51-9E37-314F8E2CEEA9}"/>
              </a:ext>
            </a:extLst>
          </p:cNvPr>
          <p:cNvSpPr>
            <a:spLocks noGrp="1"/>
          </p:cNvSpPr>
          <p:nvPr>
            <p:ph idx="1"/>
          </p:nvPr>
        </p:nvSpPr>
        <p:spPr>
          <a:xfrm>
            <a:off x="457200" y="1600200"/>
            <a:ext cx="11327432" cy="4637111"/>
          </a:xfrm>
        </p:spPr>
        <p:txBody>
          <a:bodyPr>
            <a:normAutofit/>
          </a:bodyPr>
          <a:lstStyle/>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r>
              <a:rPr lang="fr-CH" sz="2400" i="1">
                <a:latin typeface="Palatino Linotype" panose="02040502050505030304" pitchFamily="18" charset="0"/>
                <a:cs typeface="Times New Roman" panose="02020603050405020304" pitchFamily="18" charset="0"/>
              </a:rPr>
              <a:t>Q3. Data can be non-parametric.</a:t>
            </a:r>
            <a:endParaRPr lang="fr-CH" sz="2400">
              <a:latin typeface="Palatino Linotype" panose="02040502050505030304" pitchFamily="18" charset="0"/>
              <a:cs typeface="Times New Roman" panose="02020603050405020304" pitchFamily="18" charset="0"/>
            </a:endParaRPr>
          </a:p>
          <a:p>
            <a:pPr marL="0" indent="0" algn="ctr">
              <a:buNone/>
            </a:pPr>
            <a:endParaRPr lang="fr-CH" sz="2400">
              <a:latin typeface="Times New Roman" panose="02020603050405020304" pitchFamily="18" charset="0"/>
              <a:cs typeface="Times New Roman" panose="02020603050405020304" pitchFamily="18" charset="0"/>
            </a:endParaRPr>
          </a:p>
          <a:p>
            <a:pPr marL="0" indent="0" algn="ctr">
              <a:buNone/>
            </a:pPr>
            <a:endParaRPr lang="fr-CH" sz="2400">
              <a:latin typeface="Times New Roman" panose="02020603050405020304" pitchFamily="18" charset="0"/>
              <a:cs typeface="Times New Roman" panose="02020603050405020304" pitchFamily="18" charset="0"/>
            </a:endParaRPr>
          </a:p>
          <a:p>
            <a:pPr algn="ctr">
              <a:buFont typeface="+mj-lt"/>
              <a:buAutoNum type="alphaUcPeriod"/>
            </a:pPr>
            <a:r>
              <a:rPr lang="fr-CH" sz="2400">
                <a:latin typeface="Century Gothic" panose="020B0502020202020204" pitchFamily="34" charset="0"/>
                <a:cs typeface="Times New Roman" panose="02020603050405020304" pitchFamily="18" charset="0"/>
              </a:rPr>
              <a:t>TRUE</a:t>
            </a:r>
          </a:p>
          <a:p>
            <a:pPr algn="ctr">
              <a:buFont typeface="+mj-lt"/>
              <a:buAutoNum type="alphaUcPeriod"/>
            </a:pPr>
            <a:r>
              <a:rPr lang="fr-CH" sz="2400">
                <a:latin typeface="Century Gothic" panose="020B0502020202020204" pitchFamily="34" charset="0"/>
                <a:cs typeface="Times New Roman" panose="02020603050405020304" pitchFamily="18" charset="0"/>
              </a:rPr>
              <a:t>FALSE</a:t>
            </a:r>
          </a:p>
          <a:p>
            <a:pPr algn="ctr"/>
            <a:endParaRPr lang="fr-CH" sz="240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BA39A17-41A4-9CA8-0AB9-97AA9148E6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8400256" y="332656"/>
            <a:ext cx="3624887" cy="788267"/>
          </a:xfrm>
          <a:prstGeom prst="rect">
            <a:avLst/>
          </a:prstGeom>
        </p:spPr>
      </p:pic>
    </p:spTree>
    <p:extLst>
      <p:ext uri="{BB962C8B-B14F-4D97-AF65-F5344CB8AC3E}">
        <p14:creationId xmlns:p14="http://schemas.microsoft.com/office/powerpoint/2010/main" val="142253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F63492C-352C-4F51-9E37-314F8E2CEEA9}"/>
              </a:ext>
            </a:extLst>
          </p:cNvPr>
          <p:cNvSpPr>
            <a:spLocks noGrp="1"/>
          </p:cNvSpPr>
          <p:nvPr>
            <p:ph idx="1"/>
          </p:nvPr>
        </p:nvSpPr>
        <p:spPr>
          <a:xfrm>
            <a:off x="457200" y="1600200"/>
            <a:ext cx="11327432" cy="4637111"/>
          </a:xfrm>
        </p:spPr>
        <p:txBody>
          <a:bodyPr>
            <a:normAutofit/>
          </a:bodyPr>
          <a:lstStyle/>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endParaRPr lang="fr-CH" sz="2400" i="1">
              <a:latin typeface="Times New Roman" panose="02020603050405020304" pitchFamily="18" charset="0"/>
              <a:cs typeface="Times New Roman" panose="02020603050405020304" pitchFamily="18" charset="0"/>
            </a:endParaRPr>
          </a:p>
          <a:p>
            <a:pPr marL="0" indent="0" algn="ctr">
              <a:buNone/>
            </a:pPr>
            <a:r>
              <a:rPr lang="fr-CH" sz="2400" i="1">
                <a:latin typeface="Palatino Linotype" panose="02040502050505030304" pitchFamily="18" charset="0"/>
                <a:cs typeface="Times New Roman" panose="02020603050405020304" pitchFamily="18" charset="0"/>
              </a:rPr>
              <a:t>Q4. Non-parametric methods can correct for problems with </a:t>
            </a:r>
          </a:p>
          <a:p>
            <a:pPr marL="0" indent="0" algn="ctr">
              <a:buNone/>
            </a:pPr>
            <a:r>
              <a:rPr lang="fr-CH" sz="2400" i="1">
                <a:latin typeface="Palatino Linotype" panose="02040502050505030304" pitchFamily="18" charset="0"/>
                <a:cs typeface="Times New Roman" panose="02020603050405020304" pitchFamily="18" charset="0"/>
              </a:rPr>
              <a:t>outliers and influential values.</a:t>
            </a:r>
          </a:p>
          <a:p>
            <a:pPr marL="0" indent="0" algn="ctr">
              <a:buNone/>
            </a:pPr>
            <a:endParaRPr lang="fr-CH" sz="2400">
              <a:latin typeface="Times New Roman" panose="02020603050405020304" pitchFamily="18" charset="0"/>
              <a:cs typeface="Times New Roman" panose="02020603050405020304" pitchFamily="18" charset="0"/>
            </a:endParaRPr>
          </a:p>
          <a:p>
            <a:pPr algn="ctr">
              <a:buFont typeface="+mj-lt"/>
              <a:buAutoNum type="alphaUcPeriod"/>
            </a:pPr>
            <a:r>
              <a:rPr lang="fr-CH" sz="2400">
                <a:latin typeface="Century Gothic" panose="020B0502020202020204" pitchFamily="34" charset="0"/>
                <a:cs typeface="Times New Roman" panose="02020603050405020304" pitchFamily="18" charset="0"/>
              </a:rPr>
              <a:t>TRUE</a:t>
            </a:r>
          </a:p>
          <a:p>
            <a:pPr algn="ctr">
              <a:buFont typeface="+mj-lt"/>
              <a:buAutoNum type="alphaUcPeriod"/>
            </a:pPr>
            <a:r>
              <a:rPr lang="fr-CH" sz="2400">
                <a:latin typeface="Century Gothic" panose="020B0502020202020204" pitchFamily="34" charset="0"/>
                <a:cs typeface="Times New Roman" panose="02020603050405020304" pitchFamily="18" charset="0"/>
              </a:rPr>
              <a:t>FALSE</a:t>
            </a:r>
          </a:p>
          <a:p>
            <a:pPr algn="ctr"/>
            <a:endParaRPr lang="fr-CH" sz="240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4FFDAEF-ECD4-B510-04DD-617D01A665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826" b="22505"/>
          <a:stretch/>
        </p:blipFill>
        <p:spPr>
          <a:xfrm>
            <a:off x="8400256" y="332656"/>
            <a:ext cx="3624887" cy="788267"/>
          </a:xfrm>
          <a:prstGeom prst="rect">
            <a:avLst/>
          </a:prstGeom>
        </p:spPr>
      </p:pic>
    </p:spTree>
    <p:extLst>
      <p:ext uri="{BB962C8B-B14F-4D97-AF65-F5344CB8AC3E}">
        <p14:creationId xmlns:p14="http://schemas.microsoft.com/office/powerpoint/2010/main" val="147399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35881</TotalTime>
  <Words>8174</Words>
  <Application>Microsoft Office PowerPoint</Application>
  <PresentationFormat>Widescreen</PresentationFormat>
  <Paragraphs>1184</Paragraphs>
  <Slides>76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Arial</vt:lpstr>
      <vt:lpstr>Calibri</vt:lpstr>
      <vt:lpstr>Calibri Light</vt:lpstr>
      <vt:lpstr>Cambria Math</vt:lpstr>
      <vt:lpstr>Century Gothic</vt:lpstr>
      <vt:lpstr>Century Schoolbook</vt:lpstr>
      <vt:lpstr>Courier New</vt:lpstr>
      <vt:lpstr>Palatino Linotype</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Université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Meuleman</dc:creator>
  <cp:lastModifiedBy>Ben Meuleman</cp:lastModifiedBy>
  <cp:revision>1330</cp:revision>
  <cp:lastPrinted>2020-01-21T15:20:45Z</cp:lastPrinted>
  <dcterms:created xsi:type="dcterms:W3CDTF">2015-11-28T18:57:21Z</dcterms:created>
  <dcterms:modified xsi:type="dcterms:W3CDTF">2023-02-22T16:11:18Z</dcterms:modified>
</cp:coreProperties>
</file>