
<file path=[Content_Types].xml><?xml version="1.0" encoding="utf-8"?>
<Types xmlns="http://schemas.openxmlformats.org/package/2006/content-types">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98" r:id="rId2"/>
    <p:sldId id="801" r:id="rId3"/>
    <p:sldId id="1210" r:id="rId4"/>
    <p:sldId id="1313" r:id="rId5"/>
    <p:sldId id="1239" r:id="rId6"/>
    <p:sldId id="1314" r:id="rId7"/>
    <p:sldId id="1315" r:id="rId8"/>
    <p:sldId id="1320" r:id="rId9"/>
    <p:sldId id="1321" r:id="rId10"/>
    <p:sldId id="1322" r:id="rId11"/>
    <p:sldId id="1323" r:id="rId12"/>
    <p:sldId id="1324" r:id="rId13"/>
    <p:sldId id="1326" r:id="rId14"/>
    <p:sldId id="1325" r:id="rId15"/>
    <p:sldId id="1327" r:id="rId16"/>
    <p:sldId id="1328" r:id="rId17"/>
    <p:sldId id="1329" r:id="rId18"/>
    <p:sldId id="1330" r:id="rId19"/>
    <p:sldId id="1331" r:id="rId20"/>
    <p:sldId id="1332" r:id="rId21"/>
    <p:sldId id="1333" r:id="rId22"/>
    <p:sldId id="1334" r:id="rId23"/>
    <p:sldId id="1335" r:id="rId24"/>
    <p:sldId id="1336" r:id="rId25"/>
    <p:sldId id="1337" r:id="rId26"/>
    <p:sldId id="968" r:id="rId27"/>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69A131"/>
    <a:srgbClr val="58B931"/>
    <a:srgbClr val="CC9900"/>
    <a:srgbClr val="97ACC5"/>
    <a:srgbClr val="FBF3B7"/>
    <a:srgbClr val="125862"/>
    <a:srgbClr val="96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5407" autoAdjust="0"/>
  </p:normalViewPr>
  <p:slideViewPr>
    <p:cSldViewPr>
      <p:cViewPr varScale="1">
        <p:scale>
          <a:sx n="114" d="100"/>
          <a:sy n="114" d="100"/>
        </p:scale>
        <p:origin x="33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D032EE-0FC6-4BCE-8B74-C316D0C476AF}"/>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E8D53F15-A713-4188-8829-664B293265D9}"/>
              </a:ext>
            </a:extLst>
          </p:cNvPr>
          <p:cNvSpPr>
            <a:spLocks noGrp="1"/>
          </p:cNvSpPr>
          <p:nvPr>
            <p:ph type="dt" sz="quarter" idx="1"/>
          </p:nvPr>
        </p:nvSpPr>
        <p:spPr>
          <a:xfrm>
            <a:off x="3859213" y="0"/>
            <a:ext cx="2951162" cy="498475"/>
          </a:xfrm>
          <a:prstGeom prst="rect">
            <a:avLst/>
          </a:prstGeom>
        </p:spPr>
        <p:txBody>
          <a:bodyPr vert="horz" lIns="91440" tIns="45720" rIns="91440" bIns="45720" rtlCol="0"/>
          <a:lstStyle>
            <a:lvl1pPr algn="r">
              <a:defRPr sz="1200"/>
            </a:lvl1pPr>
          </a:lstStyle>
          <a:p>
            <a:fld id="{C5EA1C2A-8C86-48BC-BAA0-C33BFAAC43E0}" type="datetimeFigureOut">
              <a:rPr lang="en-CH" smtClean="0"/>
              <a:t>20/03/2023</a:t>
            </a:fld>
            <a:endParaRPr lang="en-CH"/>
          </a:p>
        </p:txBody>
      </p:sp>
      <p:sp>
        <p:nvSpPr>
          <p:cNvPr id="4" name="Footer Placeholder 3">
            <a:extLst>
              <a:ext uri="{FF2B5EF4-FFF2-40B4-BE49-F238E27FC236}">
                <a16:creationId xmlns:a16="http://schemas.microsoft.com/office/drawing/2014/main" id="{299EDF6A-5551-47BD-80F9-9846581D9EC3}"/>
              </a:ext>
            </a:extLst>
          </p:cNvPr>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4B831C90-A430-413D-AFC3-5A9F68C2F9FC}"/>
              </a:ext>
            </a:extLst>
          </p:cNvPr>
          <p:cNvSpPr>
            <a:spLocks noGrp="1"/>
          </p:cNvSpPr>
          <p:nvPr>
            <p:ph type="sldNum" sz="quarter" idx="3"/>
          </p:nvPr>
        </p:nvSpPr>
        <p:spPr>
          <a:xfrm>
            <a:off x="3859213" y="9444038"/>
            <a:ext cx="2951162" cy="498475"/>
          </a:xfrm>
          <a:prstGeom prst="rect">
            <a:avLst/>
          </a:prstGeom>
        </p:spPr>
        <p:txBody>
          <a:bodyPr vert="horz" lIns="91440" tIns="45720" rIns="91440" bIns="45720" rtlCol="0" anchor="b"/>
          <a:lstStyle>
            <a:lvl1pPr algn="r">
              <a:defRPr sz="1200"/>
            </a:lvl1pPr>
          </a:lstStyle>
          <a:p>
            <a:fld id="{A03E4B80-EE47-4A2B-A23A-4E69158DAFC1}" type="slidenum">
              <a:rPr lang="en-CH" smtClean="0"/>
              <a:t>‹#›</a:t>
            </a:fld>
            <a:endParaRPr lang="en-CH"/>
          </a:p>
        </p:txBody>
      </p:sp>
    </p:spTree>
    <p:extLst>
      <p:ext uri="{BB962C8B-B14F-4D97-AF65-F5344CB8AC3E}">
        <p14:creationId xmlns:p14="http://schemas.microsoft.com/office/powerpoint/2010/main" val="29140843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851"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8536" y="1"/>
            <a:ext cx="2951851" cy="498852"/>
          </a:xfrm>
          <a:prstGeom prst="rect">
            <a:avLst/>
          </a:prstGeom>
        </p:spPr>
        <p:txBody>
          <a:bodyPr vert="horz" lIns="91440" tIns="45720" rIns="91440" bIns="45720" rtlCol="0"/>
          <a:lstStyle>
            <a:lvl1pPr algn="r">
              <a:defRPr sz="1200"/>
            </a:lvl1pPr>
          </a:lstStyle>
          <a:p>
            <a:fld id="{98824CB4-0329-44D2-8D35-5AA3CADFEC42}" type="datetimeFigureOut">
              <a:rPr lang="en-GB" smtClean="0"/>
              <a:t>20/03/2023</a:t>
            </a:fld>
            <a:endParaRPr lang="en-GB"/>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197" y="4784834"/>
            <a:ext cx="5449570" cy="39148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B5939602-0E2D-47BB-A83D-FEA357011C12}" type="slidenum">
              <a:rPr lang="en-GB" smtClean="0"/>
              <a:t>‹#›</a:t>
            </a:fld>
            <a:endParaRPr lang="en-GB"/>
          </a:p>
        </p:txBody>
      </p:sp>
    </p:spTree>
    <p:extLst>
      <p:ext uri="{BB962C8B-B14F-4D97-AF65-F5344CB8AC3E}">
        <p14:creationId xmlns:p14="http://schemas.microsoft.com/office/powerpoint/2010/main" val="38176326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1B04362-D5BD-49F0-8637-F04C1F3F5DDC}" type="datetime1">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28646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8F3B79-AB64-4716-A2B1-898528CF22EB}" type="datetime1">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20420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5632A7-1093-4725-A219-C3E79854E8FA}" type="datetime1">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50919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FD01-B4D8-4FBE-BCE9-0FBFEEA040B7}" type="datetime1">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987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8C176-0648-4256-BAF8-404E576B675B}" type="datetime1">
              <a:rPr lang="en-GB" smtClean="0"/>
              <a:t>20/03/2023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0564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9FEE28-A7E0-4DFE-A010-75920CE3DC5F}" type="datetime1">
              <a:rPr lang="en-GB" smtClean="0"/>
              <a:t>20/03/2023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1154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6F17A1-6285-4F41-8411-9A019F77BEA4}" type="datetime1">
              <a:rPr lang="en-GB" smtClean="0"/>
              <a:t>20/03/2023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6598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024190-CDAC-4984-9248-0ACA79998B9A}" type="datetime1">
              <a:rPr lang="en-GB" smtClean="0"/>
              <a:t>20/03/2023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870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A4817-6DE5-4766-9B92-8D7BE5808CD8}" type="datetime1">
              <a:rPr lang="en-GB" smtClean="0"/>
              <a:t>20/03/2023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74524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DD3507-FE32-4239-83D9-1FC25303EEA0}" type="datetime1">
              <a:rPr lang="en-GB" smtClean="0"/>
              <a:t>20/03/2023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32334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7D80E4-E0D4-48A8-B319-39830FEFA612}" type="datetime1">
              <a:rPr lang="en-GB" smtClean="0"/>
              <a:t>20/03/2023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07391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C1AF9-FBA9-4148-B970-1DE4513D7A31}" type="datetime1">
              <a:rPr lang="en-GB" smtClean="0"/>
              <a:t>20/03/2023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DBBE5-22A6-4526-9CE2-8F57881DBE87}" type="slidenum">
              <a:rPr lang="en-GB" smtClean="0"/>
              <a:t>‹#›</a:t>
            </a:fld>
            <a:endParaRPr lang="en-GB"/>
          </a:p>
        </p:txBody>
      </p:sp>
    </p:spTree>
    <p:extLst>
      <p:ext uri="{BB962C8B-B14F-4D97-AF65-F5344CB8AC3E}">
        <p14:creationId xmlns:p14="http://schemas.microsoft.com/office/powerpoint/2010/main" val="178951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1646" y="2152146"/>
            <a:ext cx="9548708" cy="916469"/>
          </a:xfrm>
          <a:prstGeom prst="rect">
            <a:avLst/>
          </a:prstGeom>
          <a:noFill/>
        </p:spPr>
        <p:txBody>
          <a:bodyPr wrap="square" rtlCol="0">
            <a:spAutoFit/>
          </a:bodyPr>
          <a:lstStyle/>
          <a:p>
            <a:pPr algn="ctr">
              <a:lnSpc>
                <a:spcPct val="150000"/>
              </a:lnSpc>
            </a:pPr>
            <a:r>
              <a:rPr lang="fr-CH" sz="4000" b="1">
                <a:solidFill>
                  <a:schemeClr val="tx2">
                    <a:lumMod val="75000"/>
                  </a:schemeClr>
                </a:solidFill>
                <a:latin typeface="Tw Cen MT" panose="020B0602020104020603" pitchFamily="34" charset="0"/>
              </a:rPr>
              <a:t>Types of ANOVA</a:t>
            </a:r>
            <a:endParaRPr lang="fr-CH" sz="4000" b="1" dirty="0">
              <a:solidFill>
                <a:schemeClr val="tx2">
                  <a:lumMod val="75000"/>
                </a:schemeClr>
              </a:solidFill>
              <a:latin typeface="Tw Cen MT" panose="020B0602020104020603" pitchFamily="34" charset="0"/>
            </a:endParaRPr>
          </a:p>
        </p:txBody>
      </p:sp>
      <p:cxnSp>
        <p:nvCxnSpPr>
          <p:cNvPr id="6" name="Straight Connector 5"/>
          <p:cNvCxnSpPr>
            <a:cxnSpLocks/>
          </p:cNvCxnSpPr>
          <p:nvPr/>
        </p:nvCxnSpPr>
        <p:spPr>
          <a:xfrm>
            <a:off x="911424" y="2060848"/>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02733" y="3966155"/>
            <a:ext cx="3014928" cy="830997"/>
          </a:xfrm>
          <a:prstGeom prst="rect">
            <a:avLst/>
          </a:prstGeom>
          <a:noFill/>
        </p:spPr>
        <p:txBody>
          <a:bodyPr wrap="none" rtlCol="0">
            <a:spAutoFit/>
          </a:bodyPr>
          <a:lstStyle/>
          <a:p>
            <a:pPr algn="ctr"/>
            <a:r>
              <a:rPr lang="fr-CH" sz="1600" dirty="0">
                <a:latin typeface="Calibri Light" panose="020F0302020204030204" pitchFamily="34" charset="0"/>
                <a:cs typeface="Calibri Light" panose="020F0302020204030204" pitchFamily="34" charset="0"/>
              </a:rPr>
              <a:t>Ben Meuleman, </a:t>
            </a:r>
            <a:r>
              <a:rPr lang="fr-CH" sz="1600" dirty="0" err="1">
                <a:latin typeface="Calibri Light" panose="020F0302020204030204" pitchFamily="34" charset="0"/>
                <a:cs typeface="Calibri Light" panose="020F0302020204030204" pitchFamily="34" charset="0"/>
              </a:rPr>
              <a:t>Ph.D</a:t>
            </a:r>
            <a:r>
              <a:rPr lang="fr-CH" sz="1600" dirty="0">
                <a:latin typeface="Calibri Light" panose="020F0302020204030204" pitchFamily="34" charset="0"/>
                <a:cs typeface="Calibri Light" panose="020F0302020204030204" pitchFamily="34" charset="0"/>
              </a:rPr>
              <a:t>.</a:t>
            </a:r>
          </a:p>
          <a:p>
            <a:pPr algn="ctr"/>
            <a:r>
              <a:rPr lang="fr-CH" sz="1600" dirty="0" err="1">
                <a:latin typeface="Calibri Light" panose="020F0302020204030204" pitchFamily="34" charset="0"/>
                <a:cs typeface="Calibri Light" panose="020F0302020204030204" pitchFamily="34" charset="0"/>
              </a:rPr>
              <a:t>Swiss</a:t>
            </a:r>
            <a:r>
              <a:rPr lang="fr-CH" sz="1600" dirty="0">
                <a:latin typeface="Calibri Light" panose="020F0302020204030204" pitchFamily="34" charset="0"/>
                <a:cs typeface="Calibri Light" panose="020F0302020204030204" pitchFamily="34" charset="0"/>
              </a:rPr>
              <a:t> Center for Affective Sciences</a:t>
            </a:r>
          </a:p>
          <a:p>
            <a:pPr algn="ctr"/>
            <a:r>
              <a:rPr lang="fr-CH" sz="1600" dirty="0">
                <a:latin typeface="Calibri Light" panose="020F0302020204030204" pitchFamily="34" charset="0"/>
                <a:cs typeface="Calibri Light" panose="020F0302020204030204" pitchFamily="34" charset="0"/>
              </a:rPr>
              <a:t>Université </a:t>
            </a:r>
            <a:r>
              <a:rPr lang="fr-CH" sz="1600">
                <a:latin typeface="Calibri Light" panose="020F0302020204030204" pitchFamily="34" charset="0"/>
                <a:cs typeface="Calibri Light" panose="020F0302020204030204" pitchFamily="34" charset="0"/>
              </a:rPr>
              <a:t>de Genève</a:t>
            </a:r>
            <a:endParaRPr lang="fr-CH" sz="1600" dirty="0">
              <a:latin typeface="Calibri Light" panose="020F0302020204030204" pitchFamily="34" charset="0"/>
              <a:cs typeface="Calibri Light" panose="020F030202020403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15681" y="5373216"/>
            <a:ext cx="2010373" cy="773221"/>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944" y="5574809"/>
            <a:ext cx="1584176" cy="4574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0176" y="5443180"/>
            <a:ext cx="1368152" cy="703256"/>
          </a:xfrm>
          <a:prstGeom prst="rect">
            <a:avLst/>
          </a:prstGeom>
        </p:spPr>
      </p:pic>
      <p:cxnSp>
        <p:nvCxnSpPr>
          <p:cNvPr id="12" name="Straight Connector 11">
            <a:extLst>
              <a:ext uri="{FF2B5EF4-FFF2-40B4-BE49-F238E27FC236}">
                <a16:creationId xmlns:a16="http://schemas.microsoft.com/office/drawing/2014/main" id="{AC47809B-B105-4D08-9F20-E7368AB7D889}"/>
              </a:ext>
            </a:extLst>
          </p:cNvPr>
          <p:cNvCxnSpPr>
            <a:cxnSpLocks/>
          </p:cNvCxnSpPr>
          <p:nvPr/>
        </p:nvCxnSpPr>
        <p:spPr>
          <a:xfrm>
            <a:off x="911424" y="3356992"/>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07A8360-4051-44A8-9A38-6268126CCC2C}"/>
              </a:ext>
            </a:extLst>
          </p:cNvPr>
          <p:cNvSpPr>
            <a:spLocks noGrp="1"/>
          </p:cNvSpPr>
          <p:nvPr>
            <p:ph type="sldNum" sz="quarter" idx="12"/>
          </p:nvPr>
        </p:nvSpPr>
        <p:spPr/>
        <p:txBody>
          <a:bodyPr/>
          <a:lstStyle/>
          <a:p>
            <a:fld id="{C1FDBBE5-22A6-4526-9CE2-8F57881DBE87}" type="slidenum">
              <a:rPr lang="en-GB" smtClean="0"/>
              <a:t>1</a:t>
            </a:fld>
            <a:endParaRPr lang="en-GB"/>
          </a:p>
        </p:txBody>
      </p:sp>
    </p:spTree>
    <p:extLst>
      <p:ext uri="{BB962C8B-B14F-4D97-AF65-F5344CB8AC3E}">
        <p14:creationId xmlns:p14="http://schemas.microsoft.com/office/powerpoint/2010/main" val="203694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10</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Centering age around its mean – No change in the slope!</a:t>
            </a:r>
            <a:endParaRPr lang="en-GB" sz="3200" dirty="0">
              <a:solidFill>
                <a:schemeClr val="tx2">
                  <a:lumMod val="75000"/>
                </a:schemeClr>
              </a:solidFill>
              <a:latin typeface="Tw Cen MT" panose="020B0602020104020603" pitchFamily="34" charset="0"/>
            </a:endParaRPr>
          </a:p>
        </p:txBody>
      </p:sp>
      <p:pic>
        <p:nvPicPr>
          <p:cNvPr id="5" name="Picture 4">
            <a:extLst>
              <a:ext uri="{FF2B5EF4-FFF2-40B4-BE49-F238E27FC236}">
                <a16:creationId xmlns:a16="http://schemas.microsoft.com/office/drawing/2014/main" id="{DE812E5E-D38D-7847-3AF9-6154AE4981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253324" y="1484784"/>
            <a:ext cx="4968550" cy="4956721"/>
          </a:xfrm>
          <a:prstGeom prst="rect">
            <a:avLst/>
          </a:prstGeom>
        </p:spPr>
      </p:pic>
      <p:pic>
        <p:nvPicPr>
          <p:cNvPr id="7" name="Picture 6">
            <a:extLst>
              <a:ext uri="{FF2B5EF4-FFF2-40B4-BE49-F238E27FC236}">
                <a16:creationId xmlns:a16="http://schemas.microsoft.com/office/drawing/2014/main" id="{9103A566-3EE9-7C63-5CDC-515F2F268B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9600" y="1471491"/>
            <a:ext cx="4968550" cy="4956721"/>
          </a:xfrm>
          <a:prstGeom prst="rect">
            <a:avLst/>
          </a:prstGeom>
        </p:spPr>
      </p:pic>
    </p:spTree>
    <p:extLst>
      <p:ext uri="{BB962C8B-B14F-4D97-AF65-F5344CB8AC3E}">
        <p14:creationId xmlns:p14="http://schemas.microsoft.com/office/powerpoint/2010/main" val="2242574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11</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Gender and age main effects – Parallel slopes model</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5053868" cy="4925144"/>
          </a:xfrm>
        </p:spPr>
        <p:txBody>
          <a:bodyPr>
            <a:normAutofit/>
          </a:bodyPr>
          <a:lstStyle/>
          <a:p>
            <a:r>
              <a:rPr lang="en-US" sz="1600">
                <a:latin typeface="Calibri Light" panose="020F0302020204030204" pitchFamily="34" charset="0"/>
                <a:cs typeface="Calibri Light" panose="020F0302020204030204" pitchFamily="34" charset="0"/>
              </a:rPr>
              <a:t>E(Extra) =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0</a:t>
            </a:r>
            <a:r>
              <a:rPr lang="en-US" sz="1600">
                <a:latin typeface="Calibri Light" panose="020F0302020204030204" pitchFamily="34" charset="0"/>
                <a:cs typeface="Calibri Light" panose="020F0302020204030204" pitchFamily="34" charset="0"/>
              </a:rPr>
              <a:t> +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1</a:t>
            </a:r>
            <a:r>
              <a:rPr lang="en-US" sz="1600">
                <a:latin typeface="Calibri Light" panose="020F0302020204030204" pitchFamily="34" charset="0"/>
                <a:cs typeface="Calibri Light" panose="020F0302020204030204" pitchFamily="34" charset="0"/>
              </a:rPr>
              <a:t>Gender</a:t>
            </a:r>
            <a:r>
              <a:rPr lang="en-US" sz="1600" baseline="-25000">
                <a:latin typeface="Calibri Light" panose="020F0302020204030204" pitchFamily="34" charset="0"/>
                <a:cs typeface="Calibri Light" panose="020F0302020204030204" pitchFamily="34" charset="0"/>
              </a:rPr>
              <a:t>M</a:t>
            </a:r>
            <a:r>
              <a:rPr lang="en-US" sz="1600">
                <a:latin typeface="Calibri Light" panose="020F0302020204030204" pitchFamily="34" charset="0"/>
                <a:cs typeface="Calibri Light" panose="020F0302020204030204" pitchFamily="34" charset="0"/>
              </a:rPr>
              <a:t> +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2</a:t>
            </a:r>
            <a:r>
              <a:rPr lang="en-US" sz="1600">
                <a:latin typeface="Calibri Light" panose="020F0302020204030204" pitchFamily="34" charset="0"/>
                <a:cs typeface="Calibri Light" panose="020F0302020204030204" pitchFamily="34" charset="0"/>
              </a:rPr>
              <a:t>Age</a:t>
            </a:r>
            <a:endParaRPr lang="en-US" sz="1600" baseline="-250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Both main effects allow changes in mean Extraversion between genders and ages, but independently. This model is known as the </a:t>
            </a:r>
            <a:r>
              <a:rPr lang="en-US" sz="1600">
                <a:solidFill>
                  <a:srgbClr val="0070C0"/>
                </a:solidFill>
                <a:latin typeface="Calibri Light" panose="020F0302020204030204" pitchFamily="34" charset="0"/>
                <a:cs typeface="Calibri Light" panose="020F0302020204030204" pitchFamily="34" charset="0"/>
              </a:rPr>
              <a:t>parallel slopes model</a:t>
            </a:r>
            <a:r>
              <a:rPr lang="en-US" sz="1600">
                <a:latin typeface="Calibri Light" panose="020F0302020204030204" pitchFamily="34" charset="0"/>
                <a:cs typeface="Calibri Light" panose="020F0302020204030204" pitchFamily="34" charset="0"/>
              </a:rPr>
              <a:t>, with:</a:t>
            </a:r>
          </a:p>
          <a:p>
            <a:pPr marL="0" indent="0">
              <a:buNone/>
            </a:pPr>
            <a:endParaRPr lang="en-US" sz="1600">
              <a:latin typeface="Calibri Light" panose="020F0302020204030204" pitchFamily="34" charset="0"/>
              <a:cs typeface="Calibri Light" panose="020F0302020204030204" pitchFamily="34" charset="0"/>
            </a:endParaRPr>
          </a:p>
          <a:p>
            <a:pPr lvl="1"/>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0</a:t>
            </a:r>
            <a:r>
              <a:rPr lang="en-US" sz="1400" b="1">
                <a:solidFill>
                  <a:srgbClr val="C00000"/>
                </a:solidFill>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Mean extraversion for females at Age=0</a:t>
            </a:r>
            <a:endParaRPr lang="en-US" sz="1400" b="1">
              <a:solidFill>
                <a:srgbClr val="C00000"/>
              </a:solidFill>
              <a:latin typeface="Calibri Light" panose="020F0302020204030204" pitchFamily="34" charset="0"/>
              <a:cs typeface="Calibri Light" panose="020F0302020204030204" pitchFamily="34" charset="0"/>
            </a:endParaRPr>
          </a:p>
          <a:p>
            <a:pPr lvl="1"/>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1</a:t>
            </a:r>
            <a:r>
              <a:rPr lang="en-US" sz="1400" b="1">
                <a:solidFill>
                  <a:srgbClr val="C00000"/>
                </a:solidFill>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Mean extraversion difference between males and females, when Age remains fixed.</a:t>
            </a:r>
          </a:p>
          <a:p>
            <a:pPr lvl="1"/>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2</a:t>
            </a:r>
            <a:r>
              <a:rPr lang="en-US" sz="1400" b="1">
                <a:solidFill>
                  <a:srgbClr val="C00000"/>
                </a:solidFill>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Age slope, when Gender remains fixed.</a:t>
            </a:r>
            <a:endParaRPr lang="en-US" sz="1400" b="1">
              <a:solidFill>
                <a:srgbClr val="C00000"/>
              </a:solidFill>
              <a:latin typeface="Calibri Light" panose="020F0302020204030204" pitchFamily="34" charset="0"/>
              <a:cs typeface="Calibri Light" panose="020F0302020204030204" pitchFamily="34" charset="0"/>
            </a:endParaRPr>
          </a:p>
          <a:p>
            <a:pPr lvl="1"/>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0</a:t>
            </a:r>
            <a:r>
              <a:rPr lang="en-US" sz="1400" b="1">
                <a:solidFill>
                  <a:srgbClr val="C00000"/>
                </a:solidFill>
                <a:latin typeface="Calibri Light" panose="020F0302020204030204" pitchFamily="34" charset="0"/>
                <a:cs typeface="Calibri Light" panose="020F0302020204030204" pitchFamily="34" charset="0"/>
              </a:rPr>
              <a:t>+</a:t>
            </a:r>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2</a:t>
            </a:r>
            <a:r>
              <a:rPr lang="en-US" sz="1400" b="1">
                <a:solidFill>
                  <a:srgbClr val="C00000"/>
                </a:solidFill>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Age model for females</a:t>
            </a:r>
          </a:p>
          <a:p>
            <a:pPr lvl="1"/>
            <a:r>
              <a:rPr lang="en-US" sz="1400" b="1">
                <a:solidFill>
                  <a:srgbClr val="C00000"/>
                </a:solidFill>
                <a:latin typeface="Calibri Light" panose="020F0302020204030204" pitchFamily="34" charset="0"/>
                <a:cs typeface="Calibri Light" panose="020F0302020204030204" pitchFamily="34" charset="0"/>
              </a:rPr>
              <a:t>(</a:t>
            </a:r>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0</a:t>
            </a:r>
            <a:r>
              <a:rPr lang="en-US" sz="1400" b="1">
                <a:solidFill>
                  <a:srgbClr val="C00000"/>
                </a:solidFill>
                <a:latin typeface="Calibri Light" panose="020F0302020204030204" pitchFamily="34" charset="0"/>
                <a:cs typeface="Calibri Light" panose="020F0302020204030204" pitchFamily="34" charset="0"/>
              </a:rPr>
              <a:t>+</a:t>
            </a:r>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1</a:t>
            </a:r>
            <a:r>
              <a:rPr lang="en-US" sz="1400" b="1">
                <a:solidFill>
                  <a:srgbClr val="C00000"/>
                </a:solidFill>
                <a:latin typeface="Calibri Light" panose="020F0302020204030204" pitchFamily="34" charset="0"/>
                <a:cs typeface="Calibri Light" panose="020F0302020204030204" pitchFamily="34" charset="0"/>
              </a:rPr>
              <a:t>)+</a:t>
            </a:r>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2</a:t>
            </a:r>
            <a:r>
              <a:rPr lang="en-US" sz="1400" b="1">
                <a:solidFill>
                  <a:srgbClr val="C00000"/>
                </a:solidFill>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Age model for males</a:t>
            </a:r>
          </a:p>
          <a:p>
            <a:endParaRPr lang="en-US" sz="1600">
              <a:latin typeface="Calibri Light" panose="020F0302020204030204" pitchFamily="34" charset="0"/>
              <a:cs typeface="Calibri Light" panose="020F0302020204030204" pitchFamily="34" charset="0"/>
            </a:endParaRPr>
          </a:p>
          <a:p>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0</a:t>
            </a:r>
            <a:r>
              <a:rPr lang="en-US" sz="1600">
                <a:latin typeface="Calibri Light" panose="020F0302020204030204" pitchFamily="34" charset="0"/>
                <a:cs typeface="Calibri Light" panose="020F0302020204030204" pitchFamily="34" charset="0"/>
              </a:rPr>
              <a:t> now has a doubly-conditioned interpretation (gender </a:t>
            </a:r>
            <a:r>
              <a:rPr lang="en-US" sz="1600" i="1">
                <a:latin typeface="Calibri Light" panose="020F0302020204030204" pitchFamily="34" charset="0"/>
                <a:cs typeface="Calibri Light" panose="020F0302020204030204" pitchFamily="34" charset="0"/>
              </a:rPr>
              <a:t>and </a:t>
            </a:r>
            <a:r>
              <a:rPr lang="en-US" sz="1600">
                <a:latin typeface="Calibri Light" panose="020F0302020204030204" pitchFamily="34" charset="0"/>
                <a:cs typeface="Calibri Light" panose="020F0302020204030204" pitchFamily="34" charset="0"/>
              </a:rPr>
              <a:t>age must be 0).</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two main effects are not strictly conditioned on the other being 0, as long as they remain fixed.</a:t>
            </a:r>
            <a:endParaRPr lang="fr-CH" sz="16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DE812E5E-D38D-7847-3AF9-6154AE4981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253324" y="1484784"/>
            <a:ext cx="4968551" cy="4956721"/>
          </a:xfrm>
          <a:prstGeom prst="rect">
            <a:avLst/>
          </a:prstGeom>
        </p:spPr>
      </p:pic>
    </p:spTree>
    <p:extLst>
      <p:ext uri="{BB962C8B-B14F-4D97-AF65-F5344CB8AC3E}">
        <p14:creationId xmlns:p14="http://schemas.microsoft.com/office/powerpoint/2010/main" val="273801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12</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Gender and age interaction effect – Intersecting slopes model</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5053868" cy="4925144"/>
          </a:xfrm>
        </p:spPr>
        <p:txBody>
          <a:bodyPr>
            <a:normAutofit/>
          </a:bodyPr>
          <a:lstStyle/>
          <a:p>
            <a:r>
              <a:rPr lang="en-US" sz="1600">
                <a:latin typeface="Calibri Light" panose="020F0302020204030204" pitchFamily="34" charset="0"/>
                <a:cs typeface="Calibri Light" panose="020F0302020204030204" pitchFamily="34" charset="0"/>
              </a:rPr>
              <a:t>E(Extra) =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0</a:t>
            </a:r>
            <a:r>
              <a:rPr lang="en-US" sz="1600">
                <a:latin typeface="Calibri Light" panose="020F0302020204030204" pitchFamily="34" charset="0"/>
                <a:cs typeface="Calibri Light" panose="020F0302020204030204" pitchFamily="34" charset="0"/>
              </a:rPr>
              <a:t> +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1</a:t>
            </a:r>
            <a:r>
              <a:rPr lang="en-US" sz="1600">
                <a:latin typeface="Calibri Light" panose="020F0302020204030204" pitchFamily="34" charset="0"/>
                <a:cs typeface="Calibri Light" panose="020F0302020204030204" pitchFamily="34" charset="0"/>
              </a:rPr>
              <a:t>Gender</a:t>
            </a:r>
            <a:r>
              <a:rPr lang="en-US" sz="1600" baseline="-25000">
                <a:latin typeface="Calibri Light" panose="020F0302020204030204" pitchFamily="34" charset="0"/>
                <a:cs typeface="Calibri Light" panose="020F0302020204030204" pitchFamily="34" charset="0"/>
              </a:rPr>
              <a:t>M</a:t>
            </a:r>
            <a:r>
              <a:rPr lang="en-US" sz="1600">
                <a:latin typeface="Calibri Light" panose="020F0302020204030204" pitchFamily="34" charset="0"/>
                <a:cs typeface="Calibri Light" panose="020F0302020204030204" pitchFamily="34" charset="0"/>
              </a:rPr>
              <a:t> +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2</a:t>
            </a:r>
            <a:r>
              <a:rPr lang="en-US" sz="1600">
                <a:latin typeface="Calibri Light" panose="020F0302020204030204" pitchFamily="34" charset="0"/>
                <a:cs typeface="Calibri Light" panose="020F0302020204030204" pitchFamily="34" charset="0"/>
              </a:rPr>
              <a:t>Age +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3</a:t>
            </a:r>
            <a:r>
              <a:rPr lang="en-US" sz="1600">
                <a:latin typeface="Calibri Light" panose="020F0302020204030204" pitchFamily="34" charset="0"/>
                <a:cs typeface="Calibri Light" panose="020F0302020204030204" pitchFamily="34" charset="0"/>
              </a:rPr>
              <a:t>(Gender</a:t>
            </a:r>
            <a:r>
              <a:rPr lang="en-US" sz="1600" baseline="-25000">
                <a:latin typeface="Calibri Light" panose="020F0302020204030204" pitchFamily="34" charset="0"/>
                <a:cs typeface="Calibri Light" panose="020F0302020204030204" pitchFamily="34" charset="0"/>
              </a:rPr>
              <a:t>M</a:t>
            </a:r>
            <a:r>
              <a:rPr lang="en-US" sz="1600">
                <a:latin typeface="Calibri Light" panose="020F0302020204030204" pitchFamily="34" charset="0"/>
                <a:cs typeface="Calibri Light" panose="020F0302020204030204" pitchFamily="34" charset="0"/>
              </a:rPr>
              <a:t>×Age)</a:t>
            </a:r>
            <a:endParaRPr lang="en-US" sz="1600" baseline="-250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Genders are now allowed to have their own intercept </a:t>
            </a:r>
            <a:r>
              <a:rPr lang="en-US" sz="1600" i="1">
                <a:latin typeface="Calibri Light" panose="020F0302020204030204" pitchFamily="34" charset="0"/>
                <a:cs typeface="Calibri Light" panose="020F0302020204030204" pitchFamily="34" charset="0"/>
              </a:rPr>
              <a:t>and </a:t>
            </a:r>
            <a:r>
              <a:rPr lang="en-US" sz="1600">
                <a:latin typeface="Calibri Light" panose="020F0302020204030204" pitchFamily="34" charset="0"/>
                <a:cs typeface="Calibri Light" panose="020F0302020204030204" pitchFamily="34" charset="0"/>
              </a:rPr>
              <a:t>slope. This model is known as the </a:t>
            </a:r>
            <a:r>
              <a:rPr lang="en-US" sz="1600">
                <a:solidFill>
                  <a:srgbClr val="0070C0"/>
                </a:solidFill>
                <a:latin typeface="Calibri Light" panose="020F0302020204030204" pitchFamily="34" charset="0"/>
                <a:cs typeface="Calibri Light" panose="020F0302020204030204" pitchFamily="34" charset="0"/>
              </a:rPr>
              <a:t>intersecting slopes model</a:t>
            </a:r>
            <a:r>
              <a:rPr lang="en-US" sz="1600">
                <a:latin typeface="Calibri Light" panose="020F0302020204030204" pitchFamily="34" charset="0"/>
                <a:cs typeface="Calibri Light" panose="020F0302020204030204" pitchFamily="34" charset="0"/>
              </a:rPr>
              <a:t>, with:</a:t>
            </a:r>
          </a:p>
          <a:p>
            <a:pPr marL="0" indent="0">
              <a:buNone/>
            </a:pPr>
            <a:endParaRPr lang="en-US" sz="1600">
              <a:latin typeface="Calibri Light" panose="020F0302020204030204" pitchFamily="34" charset="0"/>
              <a:cs typeface="Calibri Light" panose="020F0302020204030204" pitchFamily="34" charset="0"/>
            </a:endParaRPr>
          </a:p>
          <a:p>
            <a:pPr lvl="1"/>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0</a:t>
            </a:r>
            <a:r>
              <a:rPr lang="en-US" sz="1400" b="1">
                <a:solidFill>
                  <a:srgbClr val="C00000"/>
                </a:solidFill>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Mean extraversion for females at Age=0</a:t>
            </a:r>
            <a:endParaRPr lang="en-US" sz="1400" b="1">
              <a:solidFill>
                <a:srgbClr val="C00000"/>
              </a:solidFill>
              <a:latin typeface="Calibri Light" panose="020F0302020204030204" pitchFamily="34" charset="0"/>
              <a:cs typeface="Calibri Light" panose="020F0302020204030204" pitchFamily="34" charset="0"/>
            </a:endParaRPr>
          </a:p>
          <a:p>
            <a:pPr lvl="1"/>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1</a:t>
            </a:r>
            <a:r>
              <a:rPr lang="en-US" sz="1400" b="1">
                <a:solidFill>
                  <a:srgbClr val="C00000"/>
                </a:solidFill>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Mean extraversion difference between males and females, when Age=0.</a:t>
            </a:r>
          </a:p>
          <a:p>
            <a:pPr lvl="1"/>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2</a:t>
            </a:r>
            <a:r>
              <a:rPr lang="en-US" sz="1400" b="1">
                <a:solidFill>
                  <a:srgbClr val="C00000"/>
                </a:solidFill>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Age slope, when Gender=0=female.</a:t>
            </a:r>
          </a:p>
          <a:p>
            <a:pPr lvl="1"/>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3</a:t>
            </a:r>
            <a:r>
              <a:rPr lang="en-US" sz="1400" b="1">
                <a:solidFill>
                  <a:srgbClr val="C00000"/>
                </a:solidFill>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Mean extraversion difference between males and females, for a 1-year Age difference.</a:t>
            </a:r>
            <a:endParaRPr lang="en-US" sz="1400" b="1">
              <a:solidFill>
                <a:srgbClr val="C00000"/>
              </a:solidFill>
              <a:latin typeface="Calibri Light" panose="020F0302020204030204" pitchFamily="34" charset="0"/>
              <a:cs typeface="Calibri Light" panose="020F0302020204030204" pitchFamily="34" charset="0"/>
            </a:endParaRPr>
          </a:p>
          <a:p>
            <a:pPr lvl="1"/>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0</a:t>
            </a:r>
            <a:r>
              <a:rPr lang="en-US" sz="1400" b="1">
                <a:solidFill>
                  <a:srgbClr val="C00000"/>
                </a:solidFill>
                <a:latin typeface="Calibri Light" panose="020F0302020204030204" pitchFamily="34" charset="0"/>
                <a:cs typeface="Calibri Light" panose="020F0302020204030204" pitchFamily="34" charset="0"/>
              </a:rPr>
              <a:t>+</a:t>
            </a:r>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2</a:t>
            </a:r>
            <a:r>
              <a:rPr lang="en-US" sz="1400" b="1">
                <a:solidFill>
                  <a:srgbClr val="C00000"/>
                </a:solidFill>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Age model for females</a:t>
            </a:r>
          </a:p>
          <a:p>
            <a:pPr lvl="1"/>
            <a:r>
              <a:rPr lang="en-US" sz="1400" b="1">
                <a:solidFill>
                  <a:srgbClr val="C00000"/>
                </a:solidFill>
                <a:latin typeface="Calibri Light" panose="020F0302020204030204" pitchFamily="34" charset="0"/>
                <a:cs typeface="Calibri Light" panose="020F0302020204030204" pitchFamily="34" charset="0"/>
              </a:rPr>
              <a:t>(</a:t>
            </a:r>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0</a:t>
            </a:r>
            <a:r>
              <a:rPr lang="en-US" sz="1400" b="1">
                <a:solidFill>
                  <a:srgbClr val="C00000"/>
                </a:solidFill>
                <a:latin typeface="Calibri Light" panose="020F0302020204030204" pitchFamily="34" charset="0"/>
                <a:cs typeface="Calibri Light" panose="020F0302020204030204" pitchFamily="34" charset="0"/>
              </a:rPr>
              <a:t>+</a:t>
            </a:r>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1</a:t>
            </a:r>
            <a:r>
              <a:rPr lang="en-US" sz="1400" b="1">
                <a:solidFill>
                  <a:srgbClr val="C00000"/>
                </a:solidFill>
                <a:latin typeface="Calibri Light" panose="020F0302020204030204" pitchFamily="34" charset="0"/>
                <a:cs typeface="Calibri Light" panose="020F0302020204030204" pitchFamily="34" charset="0"/>
              </a:rPr>
              <a:t>)+(</a:t>
            </a:r>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2</a:t>
            </a:r>
            <a:r>
              <a:rPr lang="en-US" sz="1400" b="1">
                <a:solidFill>
                  <a:srgbClr val="C00000"/>
                </a:solidFill>
                <a:latin typeface="Calibri Light" panose="020F0302020204030204" pitchFamily="34" charset="0"/>
                <a:cs typeface="Calibri Light" panose="020F0302020204030204" pitchFamily="34" charset="0"/>
              </a:rPr>
              <a:t>+</a:t>
            </a:r>
            <a:r>
              <a:rPr lang="el-GR" sz="1400" b="1">
                <a:solidFill>
                  <a:srgbClr val="C00000"/>
                </a:solidFill>
                <a:latin typeface="Calibri Light" panose="020F0302020204030204" pitchFamily="34" charset="0"/>
                <a:cs typeface="Calibri Light" panose="020F0302020204030204" pitchFamily="34" charset="0"/>
              </a:rPr>
              <a:t>β</a:t>
            </a:r>
            <a:r>
              <a:rPr lang="en-US" sz="1400" b="1" baseline="-25000">
                <a:solidFill>
                  <a:srgbClr val="C00000"/>
                </a:solidFill>
                <a:latin typeface="Calibri Light" panose="020F0302020204030204" pitchFamily="34" charset="0"/>
                <a:cs typeface="Calibri Light" panose="020F0302020204030204" pitchFamily="34" charset="0"/>
              </a:rPr>
              <a:t>3</a:t>
            </a:r>
            <a:r>
              <a:rPr lang="en-US" sz="1400" b="1">
                <a:solidFill>
                  <a:srgbClr val="C00000"/>
                </a:solidFill>
                <a:latin typeface="Calibri Light" panose="020F0302020204030204" pitchFamily="34" charset="0"/>
                <a:cs typeface="Calibri Light" panose="020F0302020204030204" pitchFamily="34" charset="0"/>
              </a:rPr>
              <a:t>) </a:t>
            </a:r>
            <a:r>
              <a:rPr lang="en-US" sz="1400">
                <a:latin typeface="Calibri Light" panose="020F0302020204030204" pitchFamily="34" charset="0"/>
                <a:cs typeface="Calibri Light" panose="020F0302020204030204" pitchFamily="34" charset="0"/>
              </a:rPr>
              <a:t>= Age model for males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This time, the so-called "main effects" parameters have a fully conditional interpretation, requiring the other to be 0!</a:t>
            </a:r>
          </a:p>
        </p:txBody>
      </p:sp>
      <p:pic>
        <p:nvPicPr>
          <p:cNvPr id="5" name="Picture 4">
            <a:extLst>
              <a:ext uri="{FF2B5EF4-FFF2-40B4-BE49-F238E27FC236}">
                <a16:creationId xmlns:a16="http://schemas.microsoft.com/office/drawing/2014/main" id="{DE812E5E-D38D-7847-3AF9-6154AE4981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253324" y="1484784"/>
            <a:ext cx="4968550" cy="4956721"/>
          </a:xfrm>
          <a:prstGeom prst="rect">
            <a:avLst/>
          </a:prstGeom>
        </p:spPr>
      </p:pic>
    </p:spTree>
    <p:extLst>
      <p:ext uri="{BB962C8B-B14F-4D97-AF65-F5344CB8AC3E}">
        <p14:creationId xmlns:p14="http://schemas.microsoft.com/office/powerpoint/2010/main" val="141973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13</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Regression parameters</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In the example, the meaning of each individual regression parameter can be derived by setting other variables to 0, so that their respective coefficients cancel out.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Lower-order parameters change interpretation with the addition of higher-order parameters!</a:t>
            </a:r>
          </a:p>
          <a:p>
            <a:endParaRPr lang="en-US" sz="1600">
              <a:latin typeface="Calibri Light" panose="020F0302020204030204" pitchFamily="34" charset="0"/>
              <a:cs typeface="Calibri Light" panose="020F0302020204030204" pitchFamily="34" charset="0"/>
            </a:endParaRPr>
          </a:p>
          <a:p>
            <a:pPr lvl="1"/>
            <a:r>
              <a:rPr lang="en-US" sz="1600">
                <a:latin typeface="Calibri Light" panose="020F0302020204030204" pitchFamily="34" charset="0"/>
                <a:cs typeface="Calibri Light" panose="020F0302020204030204" pitchFamily="34" charset="0"/>
              </a:rPr>
              <a:t>The intercept starts as the unconditional grand mean of Y, but switches to a conditional mean for Age=0 or Gender=0 when main effects are added, and a conditional mean for Age=0 and Gender=0, when the interaction is added.</a:t>
            </a:r>
          </a:p>
          <a:p>
            <a:pPr lvl="1"/>
            <a:r>
              <a:rPr lang="en-US" sz="1600">
                <a:latin typeface="Calibri Light" panose="020F0302020204030204" pitchFamily="34" charset="0"/>
                <a:cs typeface="Calibri Light" panose="020F0302020204030204" pitchFamily="34" charset="0"/>
              </a:rPr>
              <a:t>The main effects parameters for Age and Gender first reflect the marginal Age|Y and Gender|Y effects in the main effects model, but become conditional contrasts in the interaction model!</a:t>
            </a:r>
          </a:p>
          <a:p>
            <a:pPr lvl="1"/>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If we would change the meaning of "0" for a variable, we would have different tests, e.g., making Male=0 or centering Age such that the mean age becomes 0.</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This parametrization has implications for ANOVA breakdowns…</a:t>
            </a:r>
            <a:endParaRPr lang="fr-CH"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80813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a:solidFill>
                  <a:schemeClr val="tx2">
                    <a:lumMod val="75000"/>
                  </a:schemeClr>
                </a:solidFill>
                <a:latin typeface="Tw Cen MT" panose="020B0602020104020603" pitchFamily="34" charset="0"/>
              </a:rPr>
              <a:t>2. ANOVA breakdown</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6980DDD-BE53-4F46-BA9E-90C60CBE9D5F}"/>
              </a:ext>
            </a:extLst>
          </p:cNvPr>
          <p:cNvSpPr>
            <a:spLocks noGrp="1"/>
          </p:cNvSpPr>
          <p:nvPr>
            <p:ph type="sldNum" sz="quarter" idx="12"/>
          </p:nvPr>
        </p:nvSpPr>
        <p:spPr/>
        <p:txBody>
          <a:bodyPr/>
          <a:lstStyle/>
          <a:p>
            <a:fld id="{C1FDBBE5-22A6-4526-9CE2-8F57881DBE87}" type="slidenum">
              <a:rPr lang="en-GB" smtClean="0"/>
              <a:t>14</a:t>
            </a:fld>
            <a:endParaRPr lang="en-GB"/>
          </a:p>
        </p:txBody>
      </p:sp>
    </p:spTree>
    <p:extLst>
      <p:ext uri="{BB962C8B-B14F-4D97-AF65-F5344CB8AC3E}">
        <p14:creationId xmlns:p14="http://schemas.microsoft.com/office/powerpoint/2010/main" val="80910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15</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ANOVA breakdowns</a:t>
            </a:r>
            <a:endParaRPr lang="en-GB" sz="3200" dirty="0">
              <a:solidFill>
                <a:schemeClr val="tx2">
                  <a:lumMod val="75000"/>
                </a:schemeClr>
              </a:solidFill>
              <a:latin typeface="Tw Cen MT" panose="020B0602020104020603" pitchFamily="34" charset="0"/>
            </a:endParaRPr>
          </a:p>
        </p:txBody>
      </p:sp>
      <p:graphicFrame>
        <p:nvGraphicFramePr>
          <p:cNvPr id="3" name="Table 4">
            <a:extLst>
              <a:ext uri="{FF2B5EF4-FFF2-40B4-BE49-F238E27FC236}">
                <a16:creationId xmlns:a16="http://schemas.microsoft.com/office/drawing/2014/main" id="{B17272FC-5C16-457C-2D7C-2B01B8122D96}"/>
              </a:ext>
            </a:extLst>
          </p:cNvPr>
          <p:cNvGraphicFramePr>
            <a:graphicFrameLocks noGrp="1"/>
          </p:cNvGraphicFramePr>
          <p:nvPr>
            <p:extLst>
              <p:ext uri="{D42A27DB-BD31-4B8C-83A1-F6EECF244321}">
                <p14:modId xmlns:p14="http://schemas.microsoft.com/office/powerpoint/2010/main" val="1287876982"/>
              </p:ext>
            </p:extLst>
          </p:nvPr>
        </p:nvGraphicFramePr>
        <p:xfrm>
          <a:off x="840878" y="2534238"/>
          <a:ext cx="10116000" cy="3346658"/>
        </p:xfrm>
        <a:graphic>
          <a:graphicData uri="http://schemas.openxmlformats.org/drawingml/2006/table">
            <a:tbl>
              <a:tblPr firstRow="1" bandRow="1">
                <a:tableStyleId>{5940675A-B579-460E-94D1-54222C63F5DA}</a:tableStyleId>
              </a:tblPr>
              <a:tblGrid>
                <a:gridCol w="1620000">
                  <a:extLst>
                    <a:ext uri="{9D8B030D-6E8A-4147-A177-3AD203B41FA5}">
                      <a16:colId xmlns:a16="http://schemas.microsoft.com/office/drawing/2014/main" val="373130548"/>
                    </a:ext>
                  </a:extLst>
                </a:gridCol>
                <a:gridCol w="1260000">
                  <a:extLst>
                    <a:ext uri="{9D8B030D-6E8A-4147-A177-3AD203B41FA5}">
                      <a16:colId xmlns:a16="http://schemas.microsoft.com/office/drawing/2014/main" val="263957951"/>
                    </a:ext>
                  </a:extLst>
                </a:gridCol>
                <a:gridCol w="2412000">
                  <a:extLst>
                    <a:ext uri="{9D8B030D-6E8A-4147-A177-3AD203B41FA5}">
                      <a16:colId xmlns:a16="http://schemas.microsoft.com/office/drawing/2014/main" val="635487768"/>
                    </a:ext>
                  </a:extLst>
                </a:gridCol>
                <a:gridCol w="2412000">
                  <a:extLst>
                    <a:ext uri="{9D8B030D-6E8A-4147-A177-3AD203B41FA5}">
                      <a16:colId xmlns:a16="http://schemas.microsoft.com/office/drawing/2014/main" val="2886327503"/>
                    </a:ext>
                  </a:extLst>
                </a:gridCol>
                <a:gridCol w="2412000">
                  <a:extLst>
                    <a:ext uri="{9D8B030D-6E8A-4147-A177-3AD203B41FA5}">
                      <a16:colId xmlns:a16="http://schemas.microsoft.com/office/drawing/2014/main" val="2176281068"/>
                    </a:ext>
                  </a:extLst>
                </a:gridCol>
              </a:tblGrid>
              <a:tr h="478094">
                <a:tc>
                  <a:txBody>
                    <a:bodyPr/>
                    <a:lstStyle/>
                    <a:p>
                      <a:r>
                        <a:rPr lang="en-US" sz="1600" b="1">
                          <a:solidFill>
                            <a:schemeClr val="tx1"/>
                          </a:solidFill>
                          <a:latin typeface="Calibri Light" panose="020F0302020204030204" pitchFamily="34" charset="0"/>
                          <a:cs typeface="Calibri Light" panose="020F0302020204030204" pitchFamily="34" charset="0"/>
                        </a:rPr>
                        <a:t>Effect</a:t>
                      </a:r>
                      <a:endParaRPr lang="en-GB" sz="1600" b="1">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r>
                        <a:rPr lang="en-US" sz="1600" b="1">
                          <a:solidFill>
                            <a:schemeClr val="tx1"/>
                          </a:solidFill>
                          <a:latin typeface="Calibri Light" panose="020F0302020204030204" pitchFamily="34" charset="0"/>
                          <a:cs typeface="Calibri Light" panose="020F0302020204030204" pitchFamily="34" charset="0"/>
                        </a:rPr>
                        <a:t>Model</a:t>
                      </a:r>
                      <a:endParaRPr lang="en-GB" sz="1600" b="1">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r>
                        <a:rPr lang="en-US" sz="1400" b="1">
                          <a:solidFill>
                            <a:schemeClr val="tx1"/>
                          </a:solidFill>
                          <a:latin typeface="Calibri Light" panose="020F0302020204030204" pitchFamily="34" charset="0"/>
                          <a:cs typeface="Calibri Light" panose="020F0302020204030204" pitchFamily="34" charset="0"/>
                        </a:rPr>
                        <a:t>Type I</a:t>
                      </a:r>
                      <a:endParaRPr lang="en-GB" sz="1400" b="1">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r>
                        <a:rPr lang="en-US" sz="1400" b="1">
                          <a:solidFill>
                            <a:schemeClr val="tx1"/>
                          </a:solidFill>
                          <a:latin typeface="Calibri Light" panose="020F0302020204030204" pitchFamily="34" charset="0"/>
                          <a:cs typeface="Calibri Light" panose="020F0302020204030204" pitchFamily="34" charset="0"/>
                        </a:rPr>
                        <a:t>Type II</a:t>
                      </a:r>
                      <a:endParaRPr lang="en-GB" sz="1400" b="1">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r>
                        <a:rPr lang="en-US" sz="1400" b="1">
                          <a:solidFill>
                            <a:schemeClr val="tx1"/>
                          </a:solidFill>
                          <a:latin typeface="Calibri Light" panose="020F0302020204030204" pitchFamily="34" charset="0"/>
                          <a:cs typeface="Calibri Light" panose="020F0302020204030204" pitchFamily="34" charset="0"/>
                        </a:rPr>
                        <a:t>Type III</a:t>
                      </a:r>
                      <a:endParaRPr lang="en-GB" sz="1400" b="1">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3445403"/>
                  </a:ext>
                </a:extLst>
              </a:tr>
              <a:tr h="478094">
                <a:tc>
                  <a:txBody>
                    <a:bodyPr/>
                    <a:lstStyle/>
                    <a:p>
                      <a:r>
                        <a:rPr lang="en-US" sz="1600" b="1">
                          <a:solidFill>
                            <a:schemeClr val="tx2">
                              <a:lumMod val="75000"/>
                            </a:schemeClr>
                          </a:solidFill>
                          <a:latin typeface="Calibri Light" panose="020F0302020204030204" pitchFamily="34" charset="0"/>
                          <a:cs typeface="Calibri Light" panose="020F0302020204030204" pitchFamily="34" charset="0"/>
                        </a:rPr>
                        <a:t>Age</a:t>
                      </a:r>
                      <a:endParaRPr lang="en-GB" sz="1600" b="1">
                        <a:solidFill>
                          <a:schemeClr val="tx2">
                            <a:lumMod val="75000"/>
                          </a:schemeClr>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a:solidFill>
                            <a:schemeClr val="tx1"/>
                          </a:solidFill>
                          <a:latin typeface="Calibri Light" panose="020F0302020204030204" pitchFamily="34" charset="0"/>
                          <a:cs typeface="Calibri Light" panose="020F0302020204030204" pitchFamily="34" charset="0"/>
                        </a:rPr>
                        <a:t>Reduced</a:t>
                      </a:r>
                      <a:endParaRPr lang="en-GB" sz="16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a:solidFill>
                            <a:schemeClr val="tx1"/>
                          </a:solidFill>
                          <a:latin typeface="Calibri Light" panose="020F0302020204030204" pitchFamily="34" charset="0"/>
                          <a:cs typeface="Calibri Light" panose="020F0302020204030204" pitchFamily="34" charset="0"/>
                        </a:rPr>
                        <a:t>1</a:t>
                      </a:r>
                      <a:endParaRPr lang="en-GB" sz="14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a:solidFill>
                            <a:schemeClr val="tx1"/>
                          </a:solidFill>
                          <a:latin typeface="Calibri Light" panose="020F0302020204030204" pitchFamily="34" charset="0"/>
                          <a:cs typeface="Calibri Light" panose="020F0302020204030204" pitchFamily="34" charset="0"/>
                        </a:rPr>
                        <a:t>1+Gender</a:t>
                      </a:r>
                      <a:endParaRPr lang="en-GB" sz="14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Light" panose="020F0302020204030204" pitchFamily="34" charset="0"/>
                          <a:cs typeface="Calibri Light" panose="020F0302020204030204" pitchFamily="34" charset="0"/>
                        </a:rPr>
                        <a:t>1+Gender+Age×Gender</a:t>
                      </a:r>
                      <a:endParaRPr lang="en-GB" sz="14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54015216"/>
                  </a:ext>
                </a:extLst>
              </a:tr>
              <a:tr h="478094">
                <a:tc>
                  <a:txBody>
                    <a:bodyPr/>
                    <a:lstStyle/>
                    <a:p>
                      <a:endParaRPr lang="en-GB" sz="1600" b="1">
                        <a:solidFill>
                          <a:schemeClr val="tx2">
                            <a:lumMod val="75000"/>
                          </a:schemeClr>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tx1"/>
                          </a:solidFill>
                          <a:latin typeface="Calibri Light" panose="020F0302020204030204" pitchFamily="34" charset="0"/>
                          <a:cs typeface="Calibri Light" panose="020F0302020204030204" pitchFamily="34" charset="0"/>
                        </a:rPr>
                        <a:t>Full</a:t>
                      </a:r>
                      <a:endParaRPr lang="en-GB" sz="16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tx1"/>
                          </a:solidFill>
                          <a:latin typeface="Calibri Light" panose="020F0302020204030204" pitchFamily="34" charset="0"/>
                          <a:cs typeface="Calibri Light" panose="020F0302020204030204" pitchFamily="34" charset="0"/>
                        </a:rPr>
                        <a:t>1+Age</a:t>
                      </a:r>
                      <a:endParaRPr lang="en-GB" sz="14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1+Age+Gender</a:t>
                      </a:r>
                      <a:endParaRPr kumimoji="0" lang="en-GB"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1+Age+Gender+Age×Gender</a:t>
                      </a:r>
                      <a:endParaRPr kumimoji="0" lang="en-GB"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8241314"/>
                  </a:ext>
                </a:extLst>
              </a:tr>
              <a:tr h="478094">
                <a:tc>
                  <a:txBody>
                    <a:bodyPr/>
                    <a:lstStyle/>
                    <a:p>
                      <a:r>
                        <a:rPr lang="en-US" sz="1600" b="1">
                          <a:solidFill>
                            <a:schemeClr val="tx2">
                              <a:lumMod val="75000"/>
                            </a:schemeClr>
                          </a:solidFill>
                          <a:latin typeface="Calibri Light" panose="020F0302020204030204" pitchFamily="34" charset="0"/>
                          <a:cs typeface="Calibri Light" panose="020F0302020204030204" pitchFamily="34" charset="0"/>
                        </a:rPr>
                        <a:t>Gender</a:t>
                      </a:r>
                      <a:endParaRPr lang="en-GB" sz="1600" b="1">
                        <a:solidFill>
                          <a:schemeClr val="tx2">
                            <a:lumMod val="75000"/>
                          </a:schemeClr>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a:solidFill>
                            <a:schemeClr val="tx1"/>
                          </a:solidFill>
                          <a:latin typeface="Calibri Light" panose="020F0302020204030204" pitchFamily="34" charset="0"/>
                          <a:cs typeface="Calibri Light" panose="020F0302020204030204" pitchFamily="34" charset="0"/>
                        </a:rPr>
                        <a:t>Reduced</a:t>
                      </a:r>
                      <a:endParaRPr lang="en-GB" sz="16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a:solidFill>
                            <a:schemeClr val="tx1"/>
                          </a:solidFill>
                          <a:latin typeface="Calibri Light" panose="020F0302020204030204" pitchFamily="34" charset="0"/>
                          <a:cs typeface="Calibri Light" panose="020F0302020204030204" pitchFamily="34" charset="0"/>
                        </a:rPr>
                        <a:t>1+Gender</a:t>
                      </a:r>
                      <a:endParaRPr lang="en-GB" sz="14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a:solidFill>
                            <a:schemeClr val="tx1"/>
                          </a:solidFill>
                          <a:latin typeface="Calibri Light" panose="020F0302020204030204" pitchFamily="34" charset="0"/>
                          <a:cs typeface="Calibri Light" panose="020F0302020204030204" pitchFamily="34" charset="0"/>
                        </a:rPr>
                        <a:t>1+Age</a:t>
                      </a:r>
                      <a:endParaRPr lang="en-GB" sz="14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Light" panose="020F0302020204030204" pitchFamily="34" charset="0"/>
                          <a:cs typeface="Calibri Light" panose="020F0302020204030204" pitchFamily="34" charset="0"/>
                        </a:rPr>
                        <a:t>1+Age+Age×Gender</a:t>
                      </a:r>
                      <a:endParaRPr lang="en-GB" sz="14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758186133"/>
                  </a:ext>
                </a:extLst>
              </a:tr>
              <a:tr h="478094">
                <a:tc>
                  <a:txBody>
                    <a:bodyPr/>
                    <a:lstStyle/>
                    <a:p>
                      <a:endParaRPr lang="en-GB" sz="1600" b="1">
                        <a:solidFill>
                          <a:schemeClr val="tx2">
                            <a:lumMod val="75000"/>
                          </a:schemeClr>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tx1"/>
                          </a:solidFill>
                          <a:latin typeface="Calibri Light" panose="020F0302020204030204" pitchFamily="34" charset="0"/>
                          <a:cs typeface="Calibri Light" panose="020F0302020204030204" pitchFamily="34" charset="0"/>
                        </a:rPr>
                        <a:t>Full</a:t>
                      </a:r>
                      <a:endParaRPr lang="en-GB" sz="16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1+Age+Gender</a:t>
                      </a:r>
                      <a:endParaRPr kumimoji="0" lang="en-GB"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1+Age+Gender</a:t>
                      </a:r>
                      <a:endParaRPr kumimoji="0" lang="en-GB"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1+Age+Gender+Age×Gender</a:t>
                      </a:r>
                      <a:endParaRPr kumimoji="0" lang="en-GB"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348565"/>
                  </a:ext>
                </a:extLst>
              </a:tr>
              <a:tr h="478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tx2">
                              <a:lumMod val="75000"/>
                            </a:schemeClr>
                          </a:solidFill>
                          <a:latin typeface="Calibri Light" panose="020F0302020204030204" pitchFamily="34" charset="0"/>
                          <a:cs typeface="Calibri Light" panose="020F0302020204030204" pitchFamily="34" charset="0"/>
                        </a:rPr>
                        <a:t>Age × Gender</a:t>
                      </a:r>
                      <a:endParaRPr lang="en-GB" sz="1600" b="1">
                        <a:solidFill>
                          <a:schemeClr val="tx2">
                            <a:lumMod val="75000"/>
                          </a:schemeClr>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a:solidFill>
                            <a:schemeClr val="tx1"/>
                          </a:solidFill>
                          <a:latin typeface="Calibri Light" panose="020F0302020204030204" pitchFamily="34" charset="0"/>
                          <a:cs typeface="Calibri Light" panose="020F0302020204030204" pitchFamily="34" charset="0"/>
                        </a:rPr>
                        <a:t>Reduced</a:t>
                      </a:r>
                      <a:endParaRPr lang="en-GB" sz="16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a:solidFill>
                            <a:schemeClr val="tx1"/>
                          </a:solidFill>
                          <a:latin typeface="Calibri Light" panose="020F0302020204030204" pitchFamily="34" charset="0"/>
                          <a:cs typeface="Calibri Light" panose="020F0302020204030204" pitchFamily="34" charset="0"/>
                        </a:rPr>
                        <a:t>1+Age+Gender</a:t>
                      </a:r>
                      <a:endParaRPr lang="en-GB" sz="14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a:solidFill>
                            <a:schemeClr val="tx1"/>
                          </a:solidFill>
                          <a:latin typeface="Calibri Light" panose="020F0302020204030204" pitchFamily="34" charset="0"/>
                          <a:cs typeface="Calibri Light" panose="020F0302020204030204" pitchFamily="34" charset="0"/>
                        </a:rPr>
                        <a:t>1+Age+Gender</a:t>
                      </a:r>
                      <a:endParaRPr lang="en-GB" sz="14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a:solidFill>
                            <a:schemeClr val="tx1"/>
                          </a:solidFill>
                          <a:latin typeface="Calibri Light" panose="020F0302020204030204" pitchFamily="34" charset="0"/>
                          <a:cs typeface="Calibri Light" panose="020F0302020204030204" pitchFamily="34" charset="0"/>
                        </a:rPr>
                        <a:t>1+Age+Gender</a:t>
                      </a:r>
                      <a:endParaRPr lang="en-GB" sz="14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328101421"/>
                  </a:ext>
                </a:extLst>
              </a:tr>
              <a:tr h="478094">
                <a:tc>
                  <a:txBody>
                    <a:bodyPr/>
                    <a:lstStyle/>
                    <a:p>
                      <a:endParaRPr lang="en-GB" sz="16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a:solidFill>
                            <a:schemeClr val="tx1"/>
                          </a:solidFill>
                          <a:latin typeface="Calibri Light" panose="020F0302020204030204" pitchFamily="34" charset="0"/>
                          <a:cs typeface="Calibri Light" panose="020F0302020204030204" pitchFamily="34" charset="0"/>
                        </a:rPr>
                        <a:t>Full</a:t>
                      </a:r>
                      <a:endParaRPr lang="en-GB" sz="160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1+Age+Gender+Age×Gender</a:t>
                      </a:r>
                      <a:endParaRPr kumimoji="0" lang="en-GB"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1+Age+Gender+Age×Gender</a:t>
                      </a:r>
                      <a:endParaRPr kumimoji="0" lang="en-GB"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1+Age+Gender+Age×Gender</a:t>
                      </a:r>
                      <a:endParaRPr kumimoji="0" lang="en-GB"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32894025"/>
                  </a:ext>
                </a:extLst>
              </a:tr>
            </a:tbl>
          </a:graphicData>
        </a:graphic>
      </p:graphicFrame>
      <p:sp>
        <p:nvSpPr>
          <p:cNvPr id="7" name="Content Placeholder 2">
            <a:extLst>
              <a:ext uri="{FF2B5EF4-FFF2-40B4-BE49-F238E27FC236}">
                <a16:creationId xmlns:a16="http://schemas.microsoft.com/office/drawing/2014/main" id="{FE9E78F7-5661-CF2B-6FA2-69CA4A3D2CFA}"/>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The following table shows how effects tests are constructed for each ANOVA type, in terms of the underlying model comparison ("1" refers to the intercept):</a:t>
            </a:r>
          </a:p>
        </p:txBody>
      </p:sp>
    </p:spTree>
    <p:extLst>
      <p:ext uri="{BB962C8B-B14F-4D97-AF65-F5344CB8AC3E}">
        <p14:creationId xmlns:p14="http://schemas.microsoft.com/office/powerpoint/2010/main" val="2182225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16</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Type I ANOVA</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800">
                <a:latin typeface="Calibri Light" panose="020F0302020204030204" pitchFamily="34" charset="0"/>
                <a:cs typeface="Calibri Light" panose="020F0302020204030204" pitchFamily="34" charset="0"/>
              </a:rPr>
              <a:t>Type I ANOVA are </a:t>
            </a:r>
            <a:r>
              <a:rPr lang="en-US" sz="1800">
                <a:solidFill>
                  <a:srgbClr val="0070C0"/>
                </a:solidFill>
                <a:latin typeface="Calibri Light" panose="020F0302020204030204" pitchFamily="34" charset="0"/>
                <a:cs typeface="Calibri Light" panose="020F0302020204030204" pitchFamily="34" charset="0"/>
              </a:rPr>
              <a:t>sequential tests</a:t>
            </a:r>
            <a:r>
              <a:rPr lang="en-US" sz="1800">
                <a:latin typeface="Calibri Light" panose="020F0302020204030204" pitchFamily="34" charset="0"/>
                <a:cs typeface="Calibri Light" panose="020F0302020204030204" pitchFamily="34" charset="0"/>
              </a:rPr>
              <a:t>. The order of the effects therefore makes a difference.</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The Age main effect is tested against the intercept-only model, while the Gender main effect is tested against the Age+Gender model.</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Unless the researcher has the explicit intention of building a stepwise model, Type I ANOVA rarely ever makes sense. Nevertheless, it is the default type for </a:t>
            </a:r>
            <a:r>
              <a:rPr lang="en-US" sz="1800">
                <a:latin typeface="Courier New" panose="02070309020205020404" pitchFamily="49" charset="0"/>
                <a:cs typeface="Courier New" panose="02070309020205020404" pitchFamily="49" charset="0"/>
              </a:rPr>
              <a:t>base::anova</a:t>
            </a:r>
            <a:r>
              <a:rPr lang="en-US" sz="1800">
                <a:latin typeface="Calibri Light" panose="020F0302020204030204" pitchFamily="34" charset="0"/>
                <a:cs typeface="Calibri Light" panose="020F0302020204030204" pitchFamily="34" charset="0"/>
              </a:rPr>
              <a:t> in R!</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For factorial designs, the highest-order interaction test will be identical to Type I and Type II ANOVA.</a:t>
            </a:r>
            <a:endParaRPr lang="fr-CH"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78353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17</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Type II ANOVA</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800">
                <a:latin typeface="Calibri Light" panose="020F0302020204030204" pitchFamily="34" charset="0"/>
                <a:cs typeface="Calibri Light" panose="020F0302020204030204" pitchFamily="34" charset="0"/>
              </a:rPr>
              <a:t>In Type II ANOVA, higher-order effects are removed when testing lower-order effects.</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The main effects are identical to those that would have been obtained under the parallel slopes model, 1+Age+Gender. This makes these tests </a:t>
            </a:r>
            <a:r>
              <a:rPr lang="en-US" sz="1800">
                <a:solidFill>
                  <a:srgbClr val="0070C0"/>
                </a:solidFill>
                <a:latin typeface="Calibri Light" panose="020F0302020204030204" pitchFamily="34" charset="0"/>
                <a:cs typeface="Calibri Light" panose="020F0302020204030204" pitchFamily="34" charset="0"/>
              </a:rPr>
              <a:t>genuine marginal main effects</a:t>
            </a:r>
            <a:r>
              <a:rPr lang="en-US" sz="1800">
                <a:latin typeface="Calibri Light" panose="020F0302020204030204" pitchFamily="34" charset="0"/>
                <a:cs typeface="Calibri Light" panose="020F0302020204030204" pitchFamily="34" charset="0"/>
              </a:rPr>
              <a:t>.</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Type II ANOVA is the default for </a:t>
            </a:r>
            <a:r>
              <a:rPr lang="en-US" sz="1800">
                <a:latin typeface="Courier New" panose="02070309020205020404" pitchFamily="49" charset="0"/>
                <a:cs typeface="Courier New" panose="02070309020205020404" pitchFamily="49" charset="0"/>
              </a:rPr>
              <a:t>car::Anova</a:t>
            </a:r>
            <a:r>
              <a:rPr lang="en-US" sz="1800">
                <a:latin typeface="Calibri Light" panose="020F0302020204030204" pitchFamily="34" charset="0"/>
                <a:cs typeface="Calibri Light" panose="020F0302020204030204" pitchFamily="34" charset="0"/>
              </a:rPr>
              <a:t> for </a:t>
            </a:r>
            <a:r>
              <a:rPr lang="en-US" sz="1800">
                <a:latin typeface="Courier New" panose="02070309020205020404" pitchFamily="49" charset="0"/>
                <a:cs typeface="Courier New" panose="02070309020205020404" pitchFamily="49" charset="0"/>
              </a:rPr>
              <a:t>glm</a:t>
            </a:r>
            <a:r>
              <a:rPr lang="en-US" sz="1800">
                <a:latin typeface="Calibri Light" panose="020F0302020204030204" pitchFamily="34" charset="0"/>
                <a:cs typeface="Calibri Light" panose="020F0302020204030204" pitchFamily="34" charset="0"/>
              </a:rPr>
              <a:t> and </a:t>
            </a:r>
            <a:r>
              <a:rPr lang="en-US" sz="1800">
                <a:latin typeface="Courier New" panose="02070309020205020404" pitchFamily="49" charset="0"/>
                <a:cs typeface="Courier New" panose="02070309020205020404" pitchFamily="49" charset="0"/>
              </a:rPr>
              <a:t>glmer</a:t>
            </a:r>
            <a:r>
              <a:rPr lang="en-US" sz="1800">
                <a:latin typeface="Calibri Light" panose="020F0302020204030204" pitchFamily="34" charset="0"/>
                <a:cs typeface="Calibri Light" panose="020F0302020204030204" pitchFamily="34" charset="0"/>
              </a:rPr>
              <a:t> models.</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Furthermore, Type II ANOVA is </a:t>
            </a:r>
            <a:r>
              <a:rPr lang="en-US" sz="1800">
                <a:solidFill>
                  <a:srgbClr val="0070C0"/>
                </a:solidFill>
                <a:latin typeface="Calibri Light" panose="020F0302020204030204" pitchFamily="34" charset="0"/>
                <a:cs typeface="Calibri Light" panose="020F0302020204030204" pitchFamily="34" charset="0"/>
              </a:rPr>
              <a:t>invariant against re-parametrization </a:t>
            </a:r>
            <a:r>
              <a:rPr lang="en-US" sz="1800">
                <a:latin typeface="Calibri Light" panose="020F0302020204030204" pitchFamily="34" charset="0"/>
                <a:cs typeface="Calibri Light" panose="020F0302020204030204" pitchFamily="34" charset="0"/>
              </a:rPr>
              <a:t>of predictors, e.g., the results will be identical whether Gender is coded as 0/1 or as -1/1, and whether Age is centered or not.</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Once again, the highest-order interaction test is identical to Type I and Type III ANOVA.</a:t>
            </a:r>
            <a:endParaRPr lang="fr-CH"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27721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18</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Type III ANOVA</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800">
                <a:latin typeface="Calibri Light" panose="020F0302020204030204" pitchFamily="34" charset="0"/>
                <a:cs typeface="Calibri Light" panose="020F0302020204030204" pitchFamily="34" charset="0"/>
              </a:rPr>
              <a:t>In Type III ANOVA, effects are tested purely according to the </a:t>
            </a:r>
            <a:r>
              <a:rPr lang="en-US" sz="1800">
                <a:solidFill>
                  <a:srgbClr val="0070C0"/>
                </a:solidFill>
                <a:latin typeface="Calibri Light" panose="020F0302020204030204" pitchFamily="34" charset="0"/>
                <a:cs typeface="Calibri Light" panose="020F0302020204030204" pitchFamily="34" charset="0"/>
              </a:rPr>
              <a:t>leave-one-effect out principle</a:t>
            </a:r>
            <a:r>
              <a:rPr lang="en-US" sz="1800">
                <a:latin typeface="Calibri Light" panose="020F0302020204030204" pitchFamily="34" charset="0"/>
                <a:cs typeface="Calibri Light" panose="020F0302020204030204" pitchFamily="34" charset="0"/>
              </a:rPr>
              <a:t>. The full model in each comparison is always the full-factorial model.</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Main effects tests are direct tests on the main effects parameters of the intersecting slopes model. </a:t>
            </a:r>
            <a:r>
              <a:rPr lang="en-US" sz="1800">
                <a:solidFill>
                  <a:srgbClr val="C00000"/>
                </a:solidFill>
                <a:latin typeface="Calibri Light" panose="020F0302020204030204" pitchFamily="34" charset="0"/>
                <a:cs typeface="Calibri Light" panose="020F0302020204030204" pitchFamily="34" charset="0"/>
              </a:rPr>
              <a:t>HOWEVER, we have seen earlier that these parameters no longer reflect main effects, but conditional contrasts, and depend on the parametrization of the predictors!</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Therefore, the main effect of Age under Type III ANOVA is in fact a test of Age when Gender=0, while the main effect of Gender is a test of Gender differences at Age=0. This is typically </a:t>
            </a:r>
            <a:r>
              <a:rPr lang="en-US" sz="1800" b="1">
                <a:solidFill>
                  <a:srgbClr val="C00000"/>
                </a:solidFill>
                <a:latin typeface="Calibri Light" panose="020F0302020204030204" pitchFamily="34" charset="0"/>
                <a:cs typeface="Calibri Light" panose="020F0302020204030204" pitchFamily="34" charset="0"/>
              </a:rPr>
              <a:t>not</a:t>
            </a:r>
            <a:r>
              <a:rPr lang="en-US" sz="1800">
                <a:latin typeface="Calibri Light" panose="020F0302020204030204" pitchFamily="34" charset="0"/>
                <a:cs typeface="Calibri Light" panose="020F0302020204030204" pitchFamily="34" charset="0"/>
              </a:rPr>
              <a:t> the test researchers are interested in.</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Nevertheless, Type III is the default in SPSS, Statistica, SAS, for </a:t>
            </a:r>
            <a:r>
              <a:rPr lang="en-US" sz="1800">
                <a:latin typeface="Courier New" panose="02070309020205020404" pitchFamily="49" charset="0"/>
                <a:cs typeface="Courier New" panose="02070309020205020404" pitchFamily="49" charset="0"/>
              </a:rPr>
              <a:t>base::summary</a:t>
            </a:r>
            <a:r>
              <a:rPr lang="en-US" sz="1800">
                <a:latin typeface="Calibri Light" panose="020F0302020204030204" pitchFamily="34" charset="0"/>
                <a:cs typeface="Calibri Light" panose="020F0302020204030204" pitchFamily="34" charset="0"/>
              </a:rPr>
              <a:t>,  </a:t>
            </a:r>
            <a:r>
              <a:rPr lang="en-US" sz="1800">
                <a:latin typeface="Courier New" panose="02070309020205020404" pitchFamily="49" charset="0"/>
                <a:cs typeface="Courier New" panose="02070309020205020404" pitchFamily="49" charset="0"/>
              </a:rPr>
              <a:t>car::Anova</a:t>
            </a:r>
            <a:r>
              <a:rPr lang="en-US" sz="1800">
                <a:latin typeface="Calibri Light" panose="020F0302020204030204" pitchFamily="34" charset="0"/>
                <a:cs typeface="Calibri Light" panose="020F0302020204030204" pitchFamily="34" charset="0"/>
              </a:rPr>
              <a:t> on </a:t>
            </a:r>
            <a:r>
              <a:rPr lang="en-US" sz="1800">
                <a:latin typeface="Courier New" panose="02070309020205020404" pitchFamily="49" charset="0"/>
                <a:cs typeface="Courier New" panose="02070309020205020404" pitchFamily="49" charset="0"/>
              </a:rPr>
              <a:t>lm</a:t>
            </a:r>
            <a:r>
              <a:rPr lang="en-US" sz="1800">
                <a:latin typeface="Calibri Light" panose="020F0302020204030204" pitchFamily="34" charset="0"/>
                <a:cs typeface="Calibri Light" panose="020F0302020204030204" pitchFamily="34" charset="0"/>
              </a:rPr>
              <a:t> and </a:t>
            </a:r>
            <a:r>
              <a:rPr lang="en-US" sz="1800">
                <a:latin typeface="Courier New" panose="02070309020205020404" pitchFamily="49" charset="0"/>
                <a:cs typeface="Courier New" panose="02070309020205020404" pitchFamily="49" charset="0"/>
              </a:rPr>
              <a:t>lmer</a:t>
            </a:r>
            <a:r>
              <a:rPr lang="en-US" sz="1800">
                <a:latin typeface="Calibri Light" panose="020F0302020204030204" pitchFamily="34" charset="0"/>
                <a:cs typeface="Calibri Light" panose="020F0302020204030204" pitchFamily="34" charset="0"/>
              </a:rPr>
              <a:t> models, and </a:t>
            </a:r>
            <a:r>
              <a:rPr lang="en-US" sz="1800">
                <a:latin typeface="Courier New" panose="02070309020205020404" pitchFamily="49" charset="0"/>
                <a:cs typeface="Courier New" panose="02070309020205020404" pitchFamily="49" charset="0"/>
              </a:rPr>
              <a:t>lmerTest:anova</a:t>
            </a:r>
            <a:r>
              <a:rPr lang="en-US" sz="1800">
                <a:latin typeface="Calibri Light" panose="020F0302020204030204" pitchFamily="34" charset="0"/>
                <a:cs typeface="Calibri Light" panose="020F0302020204030204" pitchFamily="34" charset="0"/>
              </a:rPr>
              <a:t> on </a:t>
            </a:r>
            <a:r>
              <a:rPr lang="en-US" sz="1800">
                <a:latin typeface="Courier New" panose="02070309020205020404" pitchFamily="49" charset="0"/>
                <a:cs typeface="Courier New" panose="02070309020205020404" pitchFamily="49" charset="0"/>
              </a:rPr>
              <a:t>lmer</a:t>
            </a:r>
            <a:r>
              <a:rPr lang="en-US" sz="1800">
                <a:latin typeface="Calibri Light" panose="020F0302020204030204" pitchFamily="34" charset="0"/>
                <a:cs typeface="Calibri Light" panose="020F0302020204030204" pitchFamily="34" charset="0"/>
              </a:rPr>
              <a:t> models. Are we being systematically misinformed…?</a:t>
            </a:r>
          </a:p>
        </p:txBody>
      </p:sp>
    </p:spTree>
    <p:extLst>
      <p:ext uri="{BB962C8B-B14F-4D97-AF65-F5344CB8AC3E}">
        <p14:creationId xmlns:p14="http://schemas.microsoft.com/office/powerpoint/2010/main" val="1965815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19</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Type III ANOVA</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800">
                <a:latin typeface="Calibri Light" panose="020F0302020204030204" pitchFamily="34" charset="0"/>
                <a:cs typeface="Calibri Light" panose="020F0302020204030204" pitchFamily="34" charset="0"/>
              </a:rPr>
              <a:t>While Type II ANOVA would normally make the most sense, Type III ANOVA has become the default for historical reasons, partly because it reflects directly the effects tests in the raw parameter output.</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SPSS and Statistica play a trick on their users, by re-parametrizing the model for the ANOVA table. Rather than using dummy coding for factors (0/1), they use effect-coding (-1/1). For e.g. Female=-1 and Male=1, this makes 0 an average between the two levels, similar to mean-centering of continuous predictors.</a:t>
            </a:r>
          </a:p>
          <a:p>
            <a:endParaRPr lang="en-US" sz="1800">
              <a:latin typeface="Calibri Light" panose="020F0302020204030204" pitchFamily="34" charset="0"/>
              <a:cs typeface="Calibri Light" panose="020F0302020204030204" pitchFamily="34" charset="0"/>
            </a:endParaRPr>
          </a:p>
          <a:p>
            <a:pPr marL="0" indent="0">
              <a:buNone/>
            </a:pPr>
            <a:r>
              <a:rPr lang="en-US" sz="1800">
                <a:latin typeface="Calibri Light" panose="020F0302020204030204" pitchFamily="34" charset="0"/>
                <a:cs typeface="Calibri Light" panose="020F0302020204030204" pitchFamily="34" charset="0"/>
              </a:rPr>
              <a:t>		E(Extra) = </a:t>
            </a:r>
            <a:r>
              <a:rPr lang="el-GR" sz="1800" b="1">
                <a:solidFill>
                  <a:srgbClr val="C00000"/>
                </a:solidFill>
                <a:latin typeface="Calibri Light" panose="020F0302020204030204" pitchFamily="34" charset="0"/>
                <a:cs typeface="Calibri Light" panose="020F0302020204030204" pitchFamily="34" charset="0"/>
              </a:rPr>
              <a:t>β</a:t>
            </a:r>
            <a:r>
              <a:rPr lang="en-US" sz="1800" b="1" baseline="-25000">
                <a:solidFill>
                  <a:srgbClr val="C00000"/>
                </a:solidFill>
                <a:latin typeface="Calibri Light" panose="020F0302020204030204" pitchFamily="34" charset="0"/>
                <a:cs typeface="Calibri Light" panose="020F0302020204030204" pitchFamily="34" charset="0"/>
              </a:rPr>
              <a:t>0</a:t>
            </a:r>
            <a:r>
              <a:rPr lang="en-US" sz="1800">
                <a:latin typeface="Calibri Light" panose="020F0302020204030204" pitchFamily="34" charset="0"/>
                <a:cs typeface="Calibri Light" panose="020F0302020204030204" pitchFamily="34" charset="0"/>
              </a:rPr>
              <a:t> + </a:t>
            </a:r>
            <a:r>
              <a:rPr lang="el-GR" sz="1800" b="1">
                <a:solidFill>
                  <a:srgbClr val="C00000"/>
                </a:solidFill>
                <a:latin typeface="Calibri Light" panose="020F0302020204030204" pitchFamily="34" charset="0"/>
                <a:cs typeface="Calibri Light" panose="020F0302020204030204" pitchFamily="34" charset="0"/>
              </a:rPr>
              <a:t>β</a:t>
            </a:r>
            <a:r>
              <a:rPr lang="en-US" sz="1800" b="1" baseline="-25000">
                <a:solidFill>
                  <a:srgbClr val="C00000"/>
                </a:solidFill>
                <a:latin typeface="Calibri Light" panose="020F0302020204030204" pitchFamily="34" charset="0"/>
                <a:cs typeface="Calibri Light" panose="020F0302020204030204" pitchFamily="34" charset="0"/>
              </a:rPr>
              <a:t>1</a:t>
            </a:r>
            <a:r>
              <a:rPr lang="en-US" sz="1800">
                <a:latin typeface="Calibri Light" panose="020F0302020204030204" pitchFamily="34" charset="0"/>
                <a:cs typeface="Calibri Light" panose="020F0302020204030204" pitchFamily="34" charset="0"/>
              </a:rPr>
              <a:t>Gender</a:t>
            </a:r>
            <a:r>
              <a:rPr lang="en-US" sz="1800" baseline="-25000">
                <a:latin typeface="Calibri Light" panose="020F0302020204030204" pitchFamily="34" charset="0"/>
                <a:cs typeface="Calibri Light" panose="020F0302020204030204" pitchFamily="34" charset="0"/>
              </a:rPr>
              <a:t>M</a:t>
            </a:r>
            <a:r>
              <a:rPr lang="en-US" sz="1800">
                <a:latin typeface="Calibri Light" panose="020F0302020204030204" pitchFamily="34" charset="0"/>
                <a:cs typeface="Calibri Light" panose="020F0302020204030204" pitchFamily="34" charset="0"/>
              </a:rPr>
              <a:t> + </a:t>
            </a:r>
            <a:r>
              <a:rPr lang="el-GR" sz="1800" b="1">
                <a:solidFill>
                  <a:srgbClr val="C00000"/>
                </a:solidFill>
                <a:latin typeface="Calibri Light" panose="020F0302020204030204" pitchFamily="34" charset="0"/>
                <a:cs typeface="Calibri Light" panose="020F0302020204030204" pitchFamily="34" charset="0"/>
              </a:rPr>
              <a:t>β</a:t>
            </a:r>
            <a:r>
              <a:rPr lang="en-US" sz="1800" b="1" baseline="-25000">
                <a:solidFill>
                  <a:srgbClr val="C00000"/>
                </a:solidFill>
                <a:latin typeface="Calibri Light" panose="020F0302020204030204" pitchFamily="34" charset="0"/>
                <a:cs typeface="Calibri Light" panose="020F0302020204030204" pitchFamily="34" charset="0"/>
              </a:rPr>
              <a:t>2</a:t>
            </a:r>
            <a:r>
              <a:rPr lang="en-US" sz="1800">
                <a:latin typeface="Calibri Light" panose="020F0302020204030204" pitchFamily="34" charset="0"/>
                <a:cs typeface="Calibri Light" panose="020F0302020204030204" pitchFamily="34" charset="0"/>
              </a:rPr>
              <a:t>Age + </a:t>
            </a:r>
            <a:r>
              <a:rPr lang="el-GR" sz="1800" b="1">
                <a:solidFill>
                  <a:srgbClr val="C00000"/>
                </a:solidFill>
                <a:latin typeface="Calibri Light" panose="020F0302020204030204" pitchFamily="34" charset="0"/>
                <a:cs typeface="Calibri Light" panose="020F0302020204030204" pitchFamily="34" charset="0"/>
              </a:rPr>
              <a:t>β</a:t>
            </a:r>
            <a:r>
              <a:rPr lang="en-US" sz="1800" b="1" baseline="-25000">
                <a:solidFill>
                  <a:srgbClr val="C00000"/>
                </a:solidFill>
                <a:latin typeface="Calibri Light" panose="020F0302020204030204" pitchFamily="34" charset="0"/>
                <a:cs typeface="Calibri Light" panose="020F0302020204030204" pitchFamily="34" charset="0"/>
              </a:rPr>
              <a:t>3</a:t>
            </a:r>
            <a:r>
              <a:rPr lang="en-US" sz="1800">
                <a:latin typeface="Calibri Light" panose="020F0302020204030204" pitchFamily="34" charset="0"/>
                <a:cs typeface="Calibri Light" panose="020F0302020204030204" pitchFamily="34" charset="0"/>
              </a:rPr>
              <a:t>(Gender</a:t>
            </a:r>
            <a:r>
              <a:rPr lang="en-US" sz="1800" baseline="-25000">
                <a:latin typeface="Calibri Light" panose="020F0302020204030204" pitchFamily="34" charset="0"/>
                <a:cs typeface="Calibri Light" panose="020F0302020204030204" pitchFamily="34" charset="0"/>
              </a:rPr>
              <a:t>M</a:t>
            </a:r>
            <a:r>
              <a:rPr lang="en-US" sz="1800">
                <a:latin typeface="Calibri Light" panose="020F0302020204030204" pitchFamily="34" charset="0"/>
                <a:cs typeface="Calibri Light" panose="020F0302020204030204" pitchFamily="34" charset="0"/>
              </a:rPr>
              <a:t>×Age)</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Under this parametrization, the Age main effect corresponds to the age slope averaged across gender levels, so once again a genuine marginal main effect. For the Gender main effect to have a similar interpretation, Age would have to be centered on its mean as well.</a:t>
            </a:r>
          </a:p>
        </p:txBody>
      </p:sp>
    </p:spTree>
    <p:extLst>
      <p:ext uri="{BB962C8B-B14F-4D97-AF65-F5344CB8AC3E}">
        <p14:creationId xmlns:p14="http://schemas.microsoft.com/office/powerpoint/2010/main" val="233544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2164507"/>
            <a:ext cx="7344816" cy="3136701"/>
          </a:xfrm>
        </p:spPr>
        <p:txBody>
          <a:bodyPr>
            <a:normAutofit/>
          </a:bodyPr>
          <a:lstStyle/>
          <a:p>
            <a:pPr marL="57150" indent="0">
              <a:buNone/>
            </a:pPr>
            <a:r>
              <a:rPr lang="en-US">
                <a:solidFill>
                  <a:schemeClr val="accent1">
                    <a:lumMod val="75000"/>
                  </a:schemeClr>
                </a:solidFill>
                <a:latin typeface="Tw Cen MT" panose="020B0602020104020603" pitchFamily="34" charset="0"/>
                <a:ea typeface="Verdana" panose="020B0604030504040204" pitchFamily="34" charset="0"/>
                <a:cs typeface="Calibri Light" panose="020F0302020204030204" pitchFamily="34" charset="0"/>
              </a:rPr>
              <a:t>1.	Regression parameters</a:t>
            </a:r>
            <a:endParaRPr lang="en-US" dirty="0">
              <a:solidFill>
                <a:schemeClr val="accent1">
                  <a:lumMod val="75000"/>
                </a:schemeClr>
              </a:solidFill>
              <a:latin typeface="Tw Cen MT" panose="020B0602020104020603" pitchFamily="34" charset="0"/>
              <a:ea typeface="Verdana" panose="020B0604030504040204" pitchFamily="34" charset="0"/>
              <a:cs typeface="Calibri Light" panose="020F0302020204030204" pitchFamily="34" charset="0"/>
            </a:endParaRPr>
          </a:p>
          <a:p>
            <a:pPr marL="57150" indent="0">
              <a:buNone/>
            </a:pPr>
            <a:r>
              <a:rPr lang="en-US">
                <a:solidFill>
                  <a:schemeClr val="accent1">
                    <a:lumMod val="75000"/>
                  </a:schemeClr>
                </a:solidFill>
                <a:latin typeface="Tw Cen MT" panose="020B0602020104020603" pitchFamily="34" charset="0"/>
                <a:ea typeface="Verdana" panose="020B0604030504040204" pitchFamily="34" charset="0"/>
                <a:cs typeface="Calibri Light" panose="020F0302020204030204" pitchFamily="34" charset="0"/>
              </a:rPr>
              <a:t>2.	ANOVA breakdown</a:t>
            </a:r>
            <a:endParaRPr lang="en-US" dirty="0">
              <a:solidFill>
                <a:schemeClr val="accent1">
                  <a:lumMod val="75000"/>
                </a:schemeClr>
              </a:solidFill>
              <a:latin typeface="Tw Cen MT" panose="020B0602020104020603" pitchFamily="34" charset="0"/>
              <a:ea typeface="Verdana" panose="020B0604030504040204" pitchFamily="34" charset="0"/>
              <a:cs typeface="Calibri Light" panose="020F0302020204030204" pitchFamily="34" charset="0"/>
            </a:endParaRPr>
          </a:p>
          <a:p>
            <a:pPr marL="57150" indent="0">
              <a:buNone/>
            </a:pPr>
            <a:r>
              <a:rPr lang="en-US">
                <a:solidFill>
                  <a:schemeClr val="accent1">
                    <a:lumMod val="75000"/>
                  </a:schemeClr>
                </a:solidFill>
                <a:latin typeface="Tw Cen MT" panose="020B0602020104020603" pitchFamily="34" charset="0"/>
                <a:ea typeface="Verdana" panose="020B0604030504040204" pitchFamily="34" charset="0"/>
                <a:cs typeface="Calibri Light" panose="020F0302020204030204" pitchFamily="34" charset="0"/>
              </a:rPr>
              <a:t>3.	Main effects and interactions</a:t>
            </a:r>
            <a:endParaRPr lang="en-US" dirty="0">
              <a:latin typeface="Tw Cen MT" panose="020B0602020104020603" pitchFamily="34" charset="0"/>
              <a:cs typeface="Calibri Light" panose="020F0302020204030204" pitchFamily="34" charset="0"/>
            </a:endParaRPr>
          </a:p>
          <a:p>
            <a:pPr marL="0" indent="0">
              <a:buNone/>
            </a:pPr>
            <a:endParaRPr lang="en-US" dirty="0">
              <a:latin typeface="Tw Cen MT" panose="020B0602020104020603" pitchFamily="34" charset="0"/>
              <a:cs typeface="Calibri Light" panose="020F0302020204030204" pitchFamily="34" charset="0"/>
            </a:endParaRPr>
          </a:p>
          <a:p>
            <a:endParaRPr lang="en-US" dirty="0">
              <a:latin typeface="Tw Cen MT" panose="020B0602020104020603" pitchFamily="34" charset="0"/>
              <a:cs typeface="Calibri Light" panose="020F0302020204030204" pitchFamily="34" charset="0"/>
            </a:endParaRPr>
          </a:p>
          <a:p>
            <a:endParaRPr lang="fr-CH" dirty="0">
              <a:latin typeface="Tw Cen MT" panose="020B0602020104020603"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Contents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3013714-2F03-49B2-93E5-2B38C0073A08}"/>
              </a:ext>
            </a:extLst>
          </p:cNvPr>
          <p:cNvSpPr>
            <a:spLocks noGrp="1"/>
          </p:cNvSpPr>
          <p:nvPr>
            <p:ph type="sldNum" sz="quarter" idx="12"/>
          </p:nvPr>
        </p:nvSpPr>
        <p:spPr/>
        <p:txBody>
          <a:bodyPr/>
          <a:lstStyle/>
          <a:p>
            <a:fld id="{C1FDBBE5-22A6-4526-9CE2-8F57881DBE87}" type="slidenum">
              <a:rPr lang="en-GB" smtClean="0"/>
              <a:t>2</a:t>
            </a:fld>
            <a:endParaRPr lang="en-GB"/>
          </a:p>
        </p:txBody>
      </p:sp>
    </p:spTree>
    <p:extLst>
      <p:ext uri="{BB962C8B-B14F-4D97-AF65-F5344CB8AC3E}">
        <p14:creationId xmlns:p14="http://schemas.microsoft.com/office/powerpoint/2010/main" val="3451087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20</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Conclusion</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800">
                <a:latin typeface="Calibri Light" panose="020F0302020204030204" pitchFamily="34" charset="0"/>
                <a:cs typeface="Calibri Light" panose="020F0302020204030204" pitchFamily="34" charset="0"/>
              </a:rPr>
              <a:t>For the highest-order interaction, the ANOVA type makes no difference. All three will produce the identical test.</a:t>
            </a: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For lower-order effects, only Type II makes sense for producing a genuine marginal breakdown of factorial effects. Type III only works for this purpose under the right parametrization. As John Weiss notes one the help page of </a:t>
            </a:r>
            <a:r>
              <a:rPr lang="en-US" sz="1800">
                <a:latin typeface="Courier New" panose="02070309020205020404" pitchFamily="49" charset="0"/>
                <a:cs typeface="Courier New" panose="02070309020205020404" pitchFamily="49" charset="0"/>
              </a:rPr>
              <a:t>car::Anova</a:t>
            </a:r>
            <a:r>
              <a:rPr lang="en-US" sz="1800">
                <a:latin typeface="Calibri Light" panose="020F0302020204030204" pitchFamily="34" charset="0"/>
                <a:cs typeface="Calibri Light" panose="020F0302020204030204" pitchFamily="34" charset="0"/>
              </a:rPr>
              <a:t>:</a:t>
            </a:r>
          </a:p>
          <a:p>
            <a:endParaRPr lang="en-US" sz="1800">
              <a:latin typeface="Calibri Light" panose="020F0302020204030204" pitchFamily="34" charset="0"/>
              <a:cs typeface="Calibri Light" panose="020F0302020204030204" pitchFamily="34" charset="0"/>
            </a:endParaRPr>
          </a:p>
          <a:p>
            <a:endParaRPr lang="en-US" sz="1800">
              <a:latin typeface="Calibri Light" panose="020F0302020204030204" pitchFamily="34" charset="0"/>
              <a:cs typeface="Calibri Light" panose="020F0302020204030204" pitchFamily="34" charset="0"/>
            </a:endParaRPr>
          </a:p>
          <a:p>
            <a:endParaRPr lang="en-US" sz="1800">
              <a:latin typeface="Calibri Light" panose="020F0302020204030204" pitchFamily="34" charset="0"/>
              <a:cs typeface="Calibri Light" panose="020F0302020204030204" pitchFamily="34" charset="0"/>
            </a:endParaRPr>
          </a:p>
          <a:p>
            <a:endParaRPr lang="en-US" sz="1800">
              <a:latin typeface="Calibri Light" panose="020F0302020204030204" pitchFamily="34" charset="0"/>
              <a:cs typeface="Calibri Light" panose="020F0302020204030204" pitchFamily="34" charset="0"/>
            </a:endParaRPr>
          </a:p>
          <a:p>
            <a:endParaRPr lang="en-US" sz="1800">
              <a:latin typeface="Calibri Light" panose="020F0302020204030204" pitchFamily="34" charset="0"/>
              <a:cs typeface="Calibri Light" panose="020F0302020204030204" pitchFamily="34" charset="0"/>
            </a:endParaRPr>
          </a:p>
          <a:p>
            <a:endParaRPr lang="en-US" sz="1800">
              <a:latin typeface="Calibri Light" panose="020F0302020204030204" pitchFamily="34" charset="0"/>
              <a:cs typeface="Calibri Light" panose="020F0302020204030204" pitchFamily="34" charset="0"/>
            </a:endParaRPr>
          </a:p>
          <a:p>
            <a:endParaRPr lang="en-US" sz="1800">
              <a:latin typeface="Calibri Light" panose="020F0302020204030204" pitchFamily="34" charset="0"/>
              <a:cs typeface="Calibri Light" panose="020F0302020204030204" pitchFamily="34" charset="0"/>
            </a:endParaRPr>
          </a:p>
          <a:p>
            <a:r>
              <a:rPr lang="en-US" sz="1800">
                <a:latin typeface="Calibri Light" panose="020F0302020204030204" pitchFamily="34" charset="0"/>
                <a:cs typeface="Calibri Light" panose="020F0302020204030204" pitchFamily="34" charset="0"/>
              </a:rPr>
              <a:t>All this being said, does it actually make sense to test main effects in the presence of interactions…?</a:t>
            </a:r>
          </a:p>
        </p:txBody>
      </p:sp>
      <p:sp>
        <p:nvSpPr>
          <p:cNvPr id="3" name="Rectangle 1">
            <a:extLst>
              <a:ext uri="{FF2B5EF4-FFF2-40B4-BE49-F238E27FC236}">
                <a16:creationId xmlns:a16="http://schemas.microsoft.com/office/drawing/2014/main" id="{F43B29C8-F3F6-CBC3-E73F-9754C0AC5240}"/>
              </a:ext>
            </a:extLst>
          </p:cNvPr>
          <p:cNvSpPr>
            <a:spLocks noChangeArrowheads="1"/>
          </p:cNvSpPr>
          <p:nvPr/>
        </p:nvSpPr>
        <p:spPr bwMode="auto">
          <a:xfrm>
            <a:off x="2207568" y="3789040"/>
            <a:ext cx="7320136" cy="1569660"/>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anose="02070309020205020404" pitchFamily="49" charset="0"/>
                <a:cs typeface="Courier New" panose="02070309020205020404" pitchFamily="49" charset="0"/>
              </a:rPr>
              <a:t>Warning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Be careful of type-III tests: For a traditional multifactor ANOVA model with interactions, for example, these tests will normally only be sensible when using contrasts that, for different terms, are orthogonal in the row-basis of the model, such as those produced by contr.sum, contr.poly, or contr.helmert, but </a:t>
            </a:r>
            <a:r>
              <a:rPr kumimoji="0" lang="en-US" altLang="en-US" sz="120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not</a:t>
            </a:r>
            <a:r>
              <a:rPr kumimoji="0" lang="en-US" altLang="en-US" sz="1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by the default contr.treatment. In a model that contains factors, numeric covariates, and interactions, main-effect tests for factors will be for differences over the origin. In contrast (pun intended), type-II tests are invariant with respect to (full-rank) contrast coding. If you don't understand this issue, then you probably shouldn't use Anova for type-III tests</a:t>
            </a:r>
            <a:endPar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040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a:solidFill>
                  <a:schemeClr val="tx2">
                    <a:lumMod val="75000"/>
                  </a:schemeClr>
                </a:solidFill>
                <a:latin typeface="Tw Cen MT" panose="020B0602020104020603" pitchFamily="34" charset="0"/>
              </a:rPr>
              <a:t>3. Main effects and interactions</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6980DDD-BE53-4F46-BA9E-90C60CBE9D5F}"/>
              </a:ext>
            </a:extLst>
          </p:cNvPr>
          <p:cNvSpPr>
            <a:spLocks noGrp="1"/>
          </p:cNvSpPr>
          <p:nvPr>
            <p:ph type="sldNum" sz="quarter" idx="12"/>
          </p:nvPr>
        </p:nvSpPr>
        <p:spPr/>
        <p:txBody>
          <a:bodyPr/>
          <a:lstStyle/>
          <a:p>
            <a:fld id="{C1FDBBE5-22A6-4526-9CE2-8F57881DBE87}" type="slidenum">
              <a:rPr lang="en-GB" smtClean="0"/>
              <a:t>21</a:t>
            </a:fld>
            <a:endParaRPr lang="en-GB"/>
          </a:p>
        </p:txBody>
      </p:sp>
    </p:spTree>
    <p:extLst>
      <p:ext uri="{BB962C8B-B14F-4D97-AF65-F5344CB8AC3E}">
        <p14:creationId xmlns:p14="http://schemas.microsoft.com/office/powerpoint/2010/main" val="3813915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22</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Main effects and interactions</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4739221" cy="4925144"/>
          </a:xfrm>
        </p:spPr>
        <p:txBody>
          <a:bodyPr>
            <a:normAutofit/>
          </a:bodyPr>
          <a:lstStyle/>
          <a:p>
            <a:r>
              <a:rPr lang="en-US" sz="1600">
                <a:latin typeface="Calibri Light" panose="020F0302020204030204" pitchFamily="34" charset="0"/>
                <a:cs typeface="Calibri Light" panose="020F0302020204030204" pitchFamily="34" charset="0"/>
              </a:rPr>
              <a:t>By definition, an interaction contradicts the notion of a main effect.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As the name implies, the intersecting slopes model forces that contrasts disappear and reverse, at the </a:t>
            </a:r>
            <a:r>
              <a:rPr lang="en-US" sz="1600">
                <a:solidFill>
                  <a:srgbClr val="0070C0"/>
                </a:solidFill>
                <a:latin typeface="Calibri Light" panose="020F0302020204030204" pitchFamily="34" charset="0"/>
                <a:cs typeface="Calibri Light" panose="020F0302020204030204" pitchFamily="34" charset="0"/>
              </a:rPr>
              <a:t>point of intersection</a:t>
            </a:r>
            <a:r>
              <a:rPr lang="en-US" sz="1600">
                <a:latin typeface="Calibri Light" panose="020F0302020204030204" pitchFamily="34" charset="0"/>
                <a:cs typeface="Calibri Light" panose="020F0302020204030204" pitchFamily="34" charset="0"/>
              </a:rPr>
              <a: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Clearly there cannot be a consistent extraversion difference between males and females.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For this reason, it is not recommended theoretically to report main effects after a significant interaction has been established. Reporting a factorial ANOVA in a paper should therefore also proceed from the highest to the lowest order of effects!</a:t>
            </a:r>
          </a:p>
        </p:txBody>
      </p:sp>
      <p:pic>
        <p:nvPicPr>
          <p:cNvPr id="5" name="Picture 4">
            <a:extLst>
              <a:ext uri="{FF2B5EF4-FFF2-40B4-BE49-F238E27FC236}">
                <a16:creationId xmlns:a16="http://schemas.microsoft.com/office/drawing/2014/main" id="{DE812E5E-D38D-7847-3AF9-6154AE4981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253324" y="1484784"/>
            <a:ext cx="4968550" cy="4956721"/>
          </a:xfrm>
          <a:prstGeom prst="rect">
            <a:avLst/>
          </a:prstGeom>
        </p:spPr>
      </p:pic>
      <p:sp>
        <p:nvSpPr>
          <p:cNvPr id="3" name="Oval 2">
            <a:extLst>
              <a:ext uri="{FF2B5EF4-FFF2-40B4-BE49-F238E27FC236}">
                <a16:creationId xmlns:a16="http://schemas.microsoft.com/office/drawing/2014/main" id="{83BF3A22-2F8E-E72D-0501-D25C77742D71}"/>
              </a:ext>
            </a:extLst>
          </p:cNvPr>
          <p:cNvSpPr/>
          <p:nvPr/>
        </p:nvSpPr>
        <p:spPr>
          <a:xfrm>
            <a:off x="7099418" y="3789040"/>
            <a:ext cx="79208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3258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23</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Main effects and interactions</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4739221" cy="4925144"/>
          </a:xfrm>
        </p:spPr>
        <p:txBody>
          <a:bodyPr>
            <a:normAutofit/>
          </a:bodyPr>
          <a:lstStyle/>
          <a:p>
            <a:r>
              <a:rPr lang="en-US" sz="1600">
                <a:latin typeface="Calibri Light" panose="020F0302020204030204" pitchFamily="34" charset="0"/>
                <a:cs typeface="Calibri Light" panose="020F0302020204030204" pitchFamily="34" charset="0"/>
              </a:rPr>
              <a:t>What if we only had observed this part of the data space?</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This time, while there is evidence of an interaction, we also have a main effect in the sense that the point of intersection for the two slopes does not occur in the </a:t>
            </a:r>
            <a:r>
              <a:rPr lang="en-US" sz="1600">
                <a:solidFill>
                  <a:srgbClr val="0070C0"/>
                </a:solidFill>
                <a:latin typeface="Calibri Light" panose="020F0302020204030204" pitchFamily="34" charset="0"/>
                <a:cs typeface="Calibri Light" panose="020F0302020204030204" pitchFamily="34" charset="0"/>
              </a:rPr>
              <a:t>observed data</a:t>
            </a:r>
            <a:r>
              <a:rPr lang="en-US" sz="1600">
                <a:latin typeface="Calibri Light" panose="020F0302020204030204" pitchFamily="34" charset="0"/>
                <a:cs typeface="Calibri Light" panose="020F0302020204030204" pitchFamily="34" charset="0"/>
              </a:rPr>
              <a: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Sometimes, the point of intersection may not even be in the </a:t>
            </a:r>
            <a:r>
              <a:rPr lang="en-US" sz="1600" i="1">
                <a:solidFill>
                  <a:srgbClr val="0070C0"/>
                </a:solidFill>
                <a:latin typeface="Calibri Light" panose="020F0302020204030204" pitchFamily="34" charset="0"/>
                <a:cs typeface="Calibri Light" panose="020F0302020204030204" pitchFamily="34" charset="0"/>
              </a:rPr>
              <a:t>observable</a:t>
            </a:r>
            <a:r>
              <a:rPr lang="en-US" sz="1600">
                <a:solidFill>
                  <a:srgbClr val="0070C0"/>
                </a:solidFill>
                <a:latin typeface="Calibri Light" panose="020F0302020204030204" pitchFamily="34" charset="0"/>
                <a:cs typeface="Calibri Light" panose="020F0302020204030204" pitchFamily="34" charset="0"/>
              </a:rPr>
              <a:t> data</a:t>
            </a:r>
            <a:r>
              <a:rPr lang="en-US" sz="1600">
                <a:latin typeface="Calibri Light" panose="020F0302020204030204" pitchFamily="34" charset="0"/>
                <a:cs typeface="Calibri Light" panose="020F0302020204030204" pitchFamily="34" charset="0"/>
              </a:rPr>
              <a:t>! (e.g., at 0 age).</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In these cases, it may make sense to interpret main effects in the presence of significant interactions. However, this must be supported by visual/descriptive evidence!</a:t>
            </a:r>
          </a:p>
        </p:txBody>
      </p:sp>
      <p:pic>
        <p:nvPicPr>
          <p:cNvPr id="5" name="Picture 4">
            <a:extLst>
              <a:ext uri="{FF2B5EF4-FFF2-40B4-BE49-F238E27FC236}">
                <a16:creationId xmlns:a16="http://schemas.microsoft.com/office/drawing/2014/main" id="{DE812E5E-D38D-7847-3AF9-6154AE4981B4}"/>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p:blipFill>
        <p:spPr>
          <a:xfrm>
            <a:off x="6253324" y="1484784"/>
            <a:ext cx="4968550" cy="4956721"/>
          </a:xfrm>
          <a:prstGeom prst="rect">
            <a:avLst/>
          </a:prstGeom>
          <a:solidFill>
            <a:schemeClr val="accent1"/>
          </a:solidFill>
        </p:spPr>
      </p:pic>
      <p:pic>
        <p:nvPicPr>
          <p:cNvPr id="7" name="Picture 6">
            <a:extLst>
              <a:ext uri="{FF2B5EF4-FFF2-40B4-BE49-F238E27FC236}">
                <a16:creationId xmlns:a16="http://schemas.microsoft.com/office/drawing/2014/main" id="{558F1266-0037-2A1E-5EEA-C78666ED8B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312" t="5810" r="6065" b="31723"/>
          <a:stretch/>
        </p:blipFill>
        <p:spPr>
          <a:xfrm>
            <a:off x="8256240" y="1772815"/>
            <a:ext cx="2664296" cy="3096345"/>
          </a:xfrm>
          <a:prstGeom prst="rect">
            <a:avLst/>
          </a:prstGeom>
          <a:ln w="28575">
            <a:solidFill>
              <a:srgbClr val="C0000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25961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24</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Types of interactions – 2×2 design</a:t>
            </a:r>
            <a:endParaRPr lang="en-GB" sz="3200" dirty="0">
              <a:solidFill>
                <a:schemeClr val="tx2">
                  <a:lumMod val="75000"/>
                </a:schemeClr>
              </a:solidFill>
              <a:latin typeface="Tw Cen MT" panose="020B0602020104020603" pitchFamily="34" charset="0"/>
            </a:endParaRPr>
          </a:p>
        </p:txBody>
      </p:sp>
      <p:pic>
        <p:nvPicPr>
          <p:cNvPr id="8" name="Picture 7">
            <a:extLst>
              <a:ext uri="{FF2B5EF4-FFF2-40B4-BE49-F238E27FC236}">
                <a16:creationId xmlns:a16="http://schemas.microsoft.com/office/drawing/2014/main" id="{DFC183A3-AA2C-69B7-842A-E5F8610D73A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55640" y="1351085"/>
            <a:ext cx="6639610" cy="5139774"/>
          </a:xfrm>
          <a:prstGeom prst="rect">
            <a:avLst/>
          </a:prstGeom>
        </p:spPr>
      </p:pic>
    </p:spTree>
    <p:extLst>
      <p:ext uri="{BB962C8B-B14F-4D97-AF65-F5344CB8AC3E}">
        <p14:creationId xmlns:p14="http://schemas.microsoft.com/office/powerpoint/2010/main" val="2444047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25</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Types of interactions – Continuous predictors</a:t>
            </a:r>
            <a:endParaRPr lang="en-GB" sz="3200" dirty="0">
              <a:solidFill>
                <a:schemeClr val="tx2">
                  <a:lumMod val="75000"/>
                </a:schemeClr>
              </a:solidFill>
              <a:latin typeface="Tw Cen MT" panose="020B0602020104020603" pitchFamily="34" charset="0"/>
            </a:endParaRPr>
          </a:p>
        </p:txBody>
      </p:sp>
      <p:pic>
        <p:nvPicPr>
          <p:cNvPr id="3" name="Picture 2">
            <a:extLst>
              <a:ext uri="{FF2B5EF4-FFF2-40B4-BE49-F238E27FC236}">
                <a16:creationId xmlns:a16="http://schemas.microsoft.com/office/drawing/2014/main" id="{22817B02-D0F2-3C72-21C2-A96CE3698F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6122" y="1372417"/>
            <a:ext cx="4621203" cy="4610199"/>
          </a:xfrm>
          <a:prstGeom prst="rect">
            <a:avLst/>
          </a:prstGeom>
        </p:spPr>
      </p:pic>
      <p:pic>
        <p:nvPicPr>
          <p:cNvPr id="5" name="Picture 4">
            <a:extLst>
              <a:ext uri="{FF2B5EF4-FFF2-40B4-BE49-F238E27FC236}">
                <a16:creationId xmlns:a16="http://schemas.microsoft.com/office/drawing/2014/main" id="{A23F0273-D025-50AE-B8F0-032E2618DE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968" y="1372417"/>
            <a:ext cx="4621202" cy="4610199"/>
          </a:xfrm>
          <a:prstGeom prst="rect">
            <a:avLst/>
          </a:prstGeom>
        </p:spPr>
      </p:pic>
      <p:sp>
        <p:nvSpPr>
          <p:cNvPr id="6" name="TextBox 5">
            <a:extLst>
              <a:ext uri="{FF2B5EF4-FFF2-40B4-BE49-F238E27FC236}">
                <a16:creationId xmlns:a16="http://schemas.microsoft.com/office/drawing/2014/main" id="{519D80BA-E6C3-1974-EC81-E8C8C9A3AB8C}"/>
              </a:ext>
            </a:extLst>
          </p:cNvPr>
          <p:cNvSpPr txBox="1"/>
          <p:nvPr/>
        </p:nvSpPr>
        <p:spPr>
          <a:xfrm>
            <a:off x="2596233" y="5863016"/>
            <a:ext cx="2640979" cy="369332"/>
          </a:xfrm>
          <a:prstGeom prst="rect">
            <a:avLst/>
          </a:prstGeom>
          <a:noFill/>
        </p:spPr>
        <p:txBody>
          <a:bodyPr wrap="none" rtlCol="0">
            <a:spAutoFit/>
          </a:bodyPr>
          <a:lstStyle/>
          <a:p>
            <a:r>
              <a:rPr lang="en-US">
                <a:latin typeface="Calibri Light" panose="020F0302020204030204" pitchFamily="34" charset="0"/>
                <a:cs typeface="Calibri Light" panose="020F0302020204030204" pitchFamily="34" charset="0"/>
              </a:rPr>
              <a:t>Reinforcement interaction</a:t>
            </a:r>
            <a:endParaRPr lang="en-GB">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07BAF3E1-6A40-9340-2D40-3744343E1DFF}"/>
              </a:ext>
            </a:extLst>
          </p:cNvPr>
          <p:cNvSpPr txBox="1"/>
          <p:nvPr/>
        </p:nvSpPr>
        <p:spPr>
          <a:xfrm>
            <a:off x="7072162" y="5863016"/>
            <a:ext cx="2382832" cy="369332"/>
          </a:xfrm>
          <a:prstGeom prst="rect">
            <a:avLst/>
          </a:prstGeom>
          <a:noFill/>
        </p:spPr>
        <p:txBody>
          <a:bodyPr wrap="none" rtlCol="0">
            <a:spAutoFit/>
          </a:bodyPr>
          <a:lstStyle/>
          <a:p>
            <a:r>
              <a:rPr lang="en-US">
                <a:latin typeface="Calibri Light" panose="020F0302020204030204" pitchFamily="34" charset="0"/>
                <a:cs typeface="Calibri Light" panose="020F0302020204030204" pitchFamily="34" charset="0"/>
              </a:rPr>
              <a:t>Interference interaction</a:t>
            </a:r>
            <a:endParaRPr lang="en-GB">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59597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i="1">
                <a:solidFill>
                  <a:schemeClr val="tx2">
                    <a:lumMod val="75000"/>
                  </a:schemeClr>
                </a:solidFill>
                <a:latin typeface="Tw Cen MT" panose="020B0602020104020603" pitchFamily="34" charset="0"/>
              </a:rPr>
              <a:t>Thank you for your attention…!</a:t>
            </a:r>
            <a:endParaRPr lang="en-GB" sz="2800" b="1" i="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A7257FC-588D-4D5A-912F-87102EA3B69D}"/>
              </a:ext>
            </a:extLst>
          </p:cNvPr>
          <p:cNvSpPr>
            <a:spLocks noGrp="1"/>
          </p:cNvSpPr>
          <p:nvPr>
            <p:ph type="sldNum" sz="quarter" idx="12"/>
          </p:nvPr>
        </p:nvSpPr>
        <p:spPr/>
        <p:txBody>
          <a:bodyPr/>
          <a:lstStyle/>
          <a:p>
            <a:fld id="{C1FDBBE5-22A6-4526-9CE2-8F57881DBE87}" type="slidenum">
              <a:rPr lang="en-GB" smtClean="0"/>
              <a:t>26</a:t>
            </a:fld>
            <a:endParaRPr lang="en-GB"/>
          </a:p>
        </p:txBody>
      </p:sp>
    </p:spTree>
    <p:extLst>
      <p:ext uri="{BB962C8B-B14F-4D97-AF65-F5344CB8AC3E}">
        <p14:creationId xmlns:p14="http://schemas.microsoft.com/office/powerpoint/2010/main" val="3509063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ANOVA terminology</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The term ANOVA is traditionally applied to a comparison of </a:t>
            </a:r>
            <a:r>
              <a:rPr lang="en-US" sz="1600">
                <a:solidFill>
                  <a:srgbClr val="0070C0"/>
                </a:solidFill>
                <a:latin typeface="Calibri Light" panose="020F0302020204030204" pitchFamily="34" charset="0"/>
                <a:cs typeface="Calibri Light" panose="020F0302020204030204" pitchFamily="34" charset="0"/>
              </a:rPr>
              <a:t>means in </a:t>
            </a:r>
            <a:r>
              <a:rPr lang="en-US" sz="1600" i="1">
                <a:solidFill>
                  <a:srgbClr val="0070C0"/>
                </a:solidFill>
                <a:latin typeface="Calibri Light" panose="020F0302020204030204" pitchFamily="34" charset="0"/>
                <a:cs typeface="Calibri Light" panose="020F0302020204030204" pitchFamily="34" charset="0"/>
              </a:rPr>
              <a:t>K</a:t>
            </a:r>
            <a:r>
              <a:rPr lang="en-US" sz="1600">
                <a:solidFill>
                  <a:srgbClr val="0070C0"/>
                </a:solidFill>
                <a:latin typeface="Calibri Light" panose="020F0302020204030204" pitchFamily="34" charset="0"/>
                <a:cs typeface="Calibri Light" panose="020F0302020204030204" pitchFamily="34" charset="0"/>
              </a:rPr>
              <a:t> groups</a:t>
            </a:r>
            <a:r>
              <a:rPr lang="en-US" sz="1600">
                <a:latin typeface="Calibri Light" panose="020F0302020204030204" pitchFamily="34" charset="0"/>
                <a:cs typeface="Calibri Light" panose="020F0302020204030204" pitchFamily="34" charset="0"/>
              </a:rPr>
              <a:t>, using an </a:t>
            </a:r>
            <a:r>
              <a:rPr lang="en-US" sz="1600" i="1">
                <a:latin typeface="Calibri Light" panose="020F0302020204030204" pitchFamily="34" charset="0"/>
                <a:cs typeface="Calibri Light" panose="020F0302020204030204" pitchFamily="34" charset="0"/>
              </a:rPr>
              <a:t>F</a:t>
            </a:r>
            <a:r>
              <a:rPr lang="en-US" sz="1600">
                <a:latin typeface="Calibri Light" panose="020F0302020204030204" pitchFamily="34" charset="0"/>
                <a:cs typeface="Calibri Light" panose="020F0302020204030204" pitchFamily="34" charset="0"/>
              </a:rPr>
              <a:t>-test. Often, the groups reflect a </a:t>
            </a:r>
            <a:r>
              <a:rPr lang="en-US" sz="1600">
                <a:solidFill>
                  <a:srgbClr val="0070C0"/>
                </a:solidFill>
                <a:latin typeface="Calibri Light" panose="020F0302020204030204" pitchFamily="34" charset="0"/>
                <a:cs typeface="Calibri Light" panose="020F0302020204030204" pitchFamily="34" charset="0"/>
              </a:rPr>
              <a:t>factorial design</a:t>
            </a:r>
            <a:r>
              <a:rPr lang="en-US" sz="1600">
                <a:latin typeface="Calibri Light" panose="020F0302020204030204" pitchFamily="34" charset="0"/>
                <a:cs typeface="Calibri Light" panose="020F0302020204030204" pitchFamily="34" charset="0"/>
              </a:rPr>
              <a:t> of multiple (manipulated) factors, e.g., an A × B design. In this case, the ANOVA typically refers to the breakdown of mean differences in terms of a hierarchy of effects, e.g.:</a:t>
            </a:r>
          </a:p>
          <a:p>
            <a:endParaRPr lang="en-US" sz="1600">
              <a:latin typeface="Calibri Light" panose="020F0302020204030204" pitchFamily="34" charset="0"/>
              <a:cs typeface="Calibri Light" panose="020F0302020204030204" pitchFamily="34" charset="0"/>
            </a:endParaRPr>
          </a:p>
          <a:p>
            <a:pPr lvl="1"/>
            <a:r>
              <a:rPr lang="en-US" sz="1600">
                <a:latin typeface="Calibri Light" panose="020F0302020204030204" pitchFamily="34" charset="0"/>
                <a:cs typeface="Calibri Light" panose="020F0302020204030204" pitchFamily="34" charset="0"/>
              </a:rPr>
              <a:t>A x B interaction</a:t>
            </a:r>
          </a:p>
          <a:p>
            <a:pPr lvl="1"/>
            <a:r>
              <a:rPr lang="en-US" sz="1600">
                <a:latin typeface="Calibri Light" panose="020F0302020204030204" pitchFamily="34" charset="0"/>
                <a:cs typeface="Calibri Light" panose="020F0302020204030204" pitchFamily="34" charset="0"/>
              </a:rPr>
              <a:t>A main effect</a:t>
            </a:r>
          </a:p>
          <a:p>
            <a:pPr lvl="1"/>
            <a:r>
              <a:rPr lang="en-US" sz="1600">
                <a:latin typeface="Calibri Light" panose="020F0302020204030204" pitchFamily="34" charset="0"/>
                <a:cs typeface="Calibri Light" panose="020F0302020204030204" pitchFamily="34" charset="0"/>
              </a:rPr>
              <a:t>B main effect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However, an ANOVA need not to be factorial, nor involve categorical variables. It could refer to any comparison between </a:t>
            </a:r>
            <a:r>
              <a:rPr lang="en-US" sz="1600">
                <a:solidFill>
                  <a:srgbClr val="0070C0"/>
                </a:solidFill>
                <a:latin typeface="Calibri Light" panose="020F0302020204030204" pitchFamily="34" charset="0"/>
                <a:cs typeface="Calibri Light" panose="020F0302020204030204" pitchFamily="34" charset="0"/>
              </a:rPr>
              <a:t>two </a:t>
            </a:r>
            <a:r>
              <a:rPr lang="en-US" sz="1600" i="1">
                <a:solidFill>
                  <a:srgbClr val="0070C0"/>
                </a:solidFill>
                <a:latin typeface="Calibri Light" panose="020F0302020204030204" pitchFamily="34" charset="0"/>
                <a:cs typeface="Calibri Light" panose="020F0302020204030204" pitchFamily="34" charset="0"/>
              </a:rPr>
              <a:t>nested</a:t>
            </a:r>
            <a:r>
              <a:rPr lang="en-US" sz="1600">
                <a:solidFill>
                  <a:srgbClr val="0070C0"/>
                </a:solidFill>
                <a:latin typeface="Calibri Light" panose="020F0302020204030204" pitchFamily="34" charset="0"/>
                <a:cs typeface="Calibri Light" panose="020F0302020204030204" pitchFamily="34" charset="0"/>
              </a:rPr>
              <a:t> regression models </a:t>
            </a:r>
            <a:r>
              <a:rPr lang="en-US" sz="1600">
                <a:latin typeface="Calibri Light" panose="020F0302020204030204" pitchFamily="34" charset="0"/>
                <a:cs typeface="Calibri Light" panose="020F0302020204030204" pitchFamily="34" charset="0"/>
              </a:rPr>
              <a:t>with an </a:t>
            </a:r>
            <a:r>
              <a:rPr lang="en-US" sz="1600" i="1">
                <a:latin typeface="Calibri Light" panose="020F0302020204030204" pitchFamily="34" charset="0"/>
                <a:cs typeface="Calibri Light" panose="020F0302020204030204" pitchFamily="34" charset="0"/>
              </a:rPr>
              <a:t>F</a:t>
            </a:r>
            <a:r>
              <a:rPr lang="en-US" sz="1600">
                <a:latin typeface="Calibri Light" panose="020F0302020204030204" pitchFamily="34" charset="0"/>
                <a:cs typeface="Calibri Light" panose="020F0302020204030204" pitchFamily="34" charset="0"/>
              </a:rPr>
              <a:t>-test. For example, in a multiple regression model with a mix of continuous and categorical predictor variables, an ANOVA breakdown refers to the list of </a:t>
            </a:r>
            <a:r>
              <a:rPr lang="en-US" sz="1600" i="1">
                <a:latin typeface="Calibri Light" panose="020F0302020204030204" pitchFamily="34" charset="0"/>
                <a:cs typeface="Calibri Light" panose="020F0302020204030204" pitchFamily="34" charset="0"/>
              </a:rPr>
              <a:t>F</a:t>
            </a:r>
            <a:r>
              <a:rPr lang="en-US" sz="1600">
                <a:latin typeface="Calibri Light" panose="020F0302020204030204" pitchFamily="34" charset="0"/>
                <a:cs typeface="Calibri Light" panose="020F0302020204030204" pitchFamily="34" charset="0"/>
              </a:rPr>
              <a:t>-tests for each effect.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term nested means that the reduced model is a special case of the full model, e.g., Y~A+B+C versus Y~A+B. This is contrasted to non-nested models, e.g., Y~A+B versus Y~C+D.</a:t>
            </a:r>
            <a:endParaRPr lang="fr-CH"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31967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Types of ANOVA</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Like the factorial ANOVA, a multiple regression model may contain interaction effects between two or more variables. In that case, it is again customary to produce a hierarchical ANOVA breakdown, listing interactions and main effects.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Historically, it turns out that 4 different ANOVA methods have been proposed for producing this breakdown, referred to as </a:t>
            </a:r>
            <a:r>
              <a:rPr lang="en-US" sz="1600">
                <a:solidFill>
                  <a:srgbClr val="0070C0"/>
                </a:solidFill>
                <a:latin typeface="Calibri Light" panose="020F0302020204030204" pitchFamily="34" charset="0"/>
                <a:cs typeface="Calibri Light" panose="020F0302020204030204" pitchFamily="34" charset="0"/>
              </a:rPr>
              <a:t>Type I, Type II, Type III and Type IV sum-of-squares</a:t>
            </a:r>
            <a:r>
              <a:rPr lang="en-US" sz="1600">
                <a:latin typeface="Calibri Light" panose="020F0302020204030204" pitchFamily="34" charset="0"/>
                <a:cs typeface="Calibri Light" panose="020F0302020204030204" pitchFamily="34" charset="0"/>
              </a:rPr>
              <a:t>. These types were introduced by Statistical Analysis Software (SAS), and have been adopted by other packages and statistical literature.</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Immediately, there are some oddities to note about these types:</a:t>
            </a:r>
          </a:p>
          <a:p>
            <a:endParaRPr lang="en-US" sz="1600">
              <a:latin typeface="Calibri Light" panose="020F0302020204030204" pitchFamily="34" charset="0"/>
              <a:cs typeface="Calibri Light" panose="020F0302020204030204" pitchFamily="34" charset="0"/>
            </a:endParaRPr>
          </a:p>
          <a:p>
            <a:pPr lvl="1"/>
            <a:r>
              <a:rPr lang="en-US" sz="1400" b="1">
                <a:solidFill>
                  <a:schemeClr val="accent1">
                    <a:lumMod val="75000"/>
                  </a:schemeClr>
                </a:solidFill>
                <a:latin typeface="Calibri Light" panose="020F0302020204030204" pitchFamily="34" charset="0"/>
                <a:cs typeface="Calibri Light" panose="020F0302020204030204" pitchFamily="34" charset="0"/>
              </a:rPr>
              <a:t>Type I: </a:t>
            </a:r>
            <a:r>
              <a:rPr lang="en-US" sz="1400">
                <a:latin typeface="Calibri Light" panose="020F0302020204030204" pitchFamily="34" charset="0"/>
                <a:cs typeface="Calibri Light" panose="020F0302020204030204" pitchFamily="34" charset="0"/>
              </a:rPr>
              <a:t>Rarely useful but the default in </a:t>
            </a:r>
            <a:r>
              <a:rPr lang="en-US" sz="1400">
                <a:latin typeface="Courier New" panose="02070309020205020404" pitchFamily="49" charset="0"/>
                <a:cs typeface="Courier New" panose="02070309020205020404" pitchFamily="49" charset="0"/>
              </a:rPr>
              <a:t>base::anova</a:t>
            </a:r>
            <a:r>
              <a:rPr lang="en-US" sz="1400">
                <a:latin typeface="Calibri Light" panose="020F0302020204030204" pitchFamily="34" charset="0"/>
                <a:cs typeface="Calibri Light" panose="020F0302020204030204" pitchFamily="34" charset="0"/>
              </a:rPr>
              <a:t> in R.</a:t>
            </a:r>
          </a:p>
          <a:p>
            <a:pPr lvl="1"/>
            <a:r>
              <a:rPr lang="en-US" sz="1400" b="1">
                <a:solidFill>
                  <a:schemeClr val="accent1">
                    <a:lumMod val="75000"/>
                  </a:schemeClr>
                </a:solidFill>
                <a:latin typeface="Calibri Light" panose="020F0302020204030204" pitchFamily="34" charset="0"/>
                <a:cs typeface="Calibri Light" panose="020F0302020204030204" pitchFamily="34" charset="0"/>
              </a:rPr>
              <a:t>Type III: </a:t>
            </a:r>
            <a:r>
              <a:rPr lang="en-US" sz="1400">
                <a:latin typeface="Calibri Light" panose="020F0302020204030204" pitchFamily="34" charset="0"/>
                <a:cs typeface="Calibri Light" panose="020F0302020204030204" pitchFamily="34" charset="0"/>
              </a:rPr>
              <a:t>The default in SPSS, Statistica and SAS, but sensitive to parametrization and widely misunderstood in interactional models.</a:t>
            </a:r>
          </a:p>
          <a:p>
            <a:pPr lvl="1"/>
            <a:r>
              <a:rPr lang="en-US" sz="1400" b="1">
                <a:solidFill>
                  <a:schemeClr val="accent1">
                    <a:lumMod val="75000"/>
                  </a:schemeClr>
                </a:solidFill>
                <a:latin typeface="Calibri Light" panose="020F0302020204030204" pitchFamily="34" charset="0"/>
                <a:cs typeface="Calibri Light" panose="020F0302020204030204" pitchFamily="34" charset="0"/>
              </a:rPr>
              <a:t>Type IV: </a:t>
            </a:r>
            <a:r>
              <a:rPr lang="en-US" sz="1400">
                <a:latin typeface="Calibri Light" panose="020F0302020204030204" pitchFamily="34" charset="0"/>
                <a:cs typeface="Calibri Light" panose="020F0302020204030204" pitchFamily="34" charset="0"/>
              </a:rPr>
              <a:t>Rarely used. Identical to Type III but special handling of missing design cells. I will ignore it here.</a:t>
            </a:r>
          </a:p>
          <a:p>
            <a:pPr lvl="1"/>
            <a:endParaRPr lang="en-US" sz="14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These slides illustrate the difference between the first 3 types, and when you should use which.</a:t>
            </a:r>
            <a:endParaRPr lang="fr-CH"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2222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a:solidFill>
                  <a:schemeClr val="tx2">
                    <a:lumMod val="75000"/>
                  </a:schemeClr>
                </a:solidFill>
                <a:latin typeface="Tw Cen MT" panose="020B0602020104020603" pitchFamily="34" charset="0"/>
              </a:rPr>
              <a:t>1. Regression parameters</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6980DDD-BE53-4F46-BA9E-90C60CBE9D5F}"/>
              </a:ext>
            </a:extLst>
          </p:cNvPr>
          <p:cNvSpPr>
            <a:spLocks noGrp="1"/>
          </p:cNvSpPr>
          <p:nvPr>
            <p:ph type="sldNum" sz="quarter" idx="12"/>
          </p:nvPr>
        </p:nvSpPr>
        <p:spPr/>
        <p:txBody>
          <a:bodyPr/>
          <a:lstStyle/>
          <a:p>
            <a:fld id="{C1FDBBE5-22A6-4526-9CE2-8F57881DBE87}" type="slidenum">
              <a:rPr lang="en-GB" smtClean="0"/>
              <a:t>5</a:t>
            </a:fld>
            <a:endParaRPr lang="en-GB"/>
          </a:p>
        </p:txBody>
      </p:sp>
    </p:spTree>
    <p:extLst>
      <p:ext uri="{BB962C8B-B14F-4D97-AF65-F5344CB8AC3E}">
        <p14:creationId xmlns:p14="http://schemas.microsoft.com/office/powerpoint/2010/main" val="259210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6</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Example data</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4464497" cy="4925144"/>
          </a:xfrm>
        </p:spPr>
        <p:txBody>
          <a:bodyPr>
            <a:normAutofit/>
          </a:bodyPr>
          <a:lstStyle/>
          <a:p>
            <a:r>
              <a:rPr lang="en-US" sz="1600">
                <a:latin typeface="Calibri Light" panose="020F0302020204030204" pitchFamily="34" charset="0"/>
                <a:cs typeface="Calibri Light" panose="020F0302020204030204" pitchFamily="34" charset="0"/>
              </a:rPr>
              <a:t>We consider a simple data problem where we model differences in neuroticism (Y) using Age and a grouping factor Gender. The raw data look as depicted in the scatter plot.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Some visual suggestion of an Age effect as well as a Gender difference.</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Let us try to fit different regression models, starting from very simple and going to the most complex. For each model, we will interpret the resulting parameters.</a:t>
            </a:r>
            <a:endParaRPr lang="fr-CH" sz="16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DE812E5E-D38D-7847-3AF9-6154AE4981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3324" y="1484784"/>
            <a:ext cx="4968552" cy="4956722"/>
          </a:xfrm>
          <a:prstGeom prst="rect">
            <a:avLst/>
          </a:prstGeom>
        </p:spPr>
      </p:pic>
    </p:spTree>
    <p:extLst>
      <p:ext uri="{BB962C8B-B14F-4D97-AF65-F5344CB8AC3E}">
        <p14:creationId xmlns:p14="http://schemas.microsoft.com/office/powerpoint/2010/main" val="153751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7</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Intercept-only model</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4739221" cy="4925144"/>
          </a:xfrm>
        </p:spPr>
        <p:txBody>
          <a:bodyPr>
            <a:normAutofit/>
          </a:bodyPr>
          <a:lstStyle/>
          <a:p>
            <a:r>
              <a:rPr lang="en-US" sz="1600">
                <a:latin typeface="Calibri Light" panose="020F0302020204030204" pitchFamily="34" charset="0"/>
                <a:cs typeface="Calibri Light" panose="020F0302020204030204" pitchFamily="34" charset="0"/>
              </a:rPr>
              <a:t>E(Extra) =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0</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With only an intercept, the coefficient reflects the grand/marginal mean of Y.</a:t>
            </a:r>
          </a:p>
        </p:txBody>
      </p:sp>
      <p:pic>
        <p:nvPicPr>
          <p:cNvPr id="5" name="Picture 4">
            <a:extLst>
              <a:ext uri="{FF2B5EF4-FFF2-40B4-BE49-F238E27FC236}">
                <a16:creationId xmlns:a16="http://schemas.microsoft.com/office/drawing/2014/main" id="{DE812E5E-D38D-7847-3AF9-6154AE4981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253324" y="1484784"/>
            <a:ext cx="4968551" cy="4956722"/>
          </a:xfrm>
          <a:prstGeom prst="rect">
            <a:avLst/>
          </a:prstGeom>
        </p:spPr>
      </p:pic>
    </p:spTree>
    <p:extLst>
      <p:ext uri="{BB962C8B-B14F-4D97-AF65-F5344CB8AC3E}">
        <p14:creationId xmlns:p14="http://schemas.microsoft.com/office/powerpoint/2010/main" val="132504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8</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Gender main effect</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4968551" cy="4925144"/>
          </a:xfrm>
        </p:spPr>
        <p:txBody>
          <a:bodyPr>
            <a:normAutofit/>
          </a:bodyPr>
          <a:lstStyle/>
          <a:p>
            <a:r>
              <a:rPr lang="en-US" sz="1600">
                <a:latin typeface="Calibri Light" panose="020F0302020204030204" pitchFamily="34" charset="0"/>
                <a:cs typeface="Calibri Light" panose="020F0302020204030204" pitchFamily="34" charset="0"/>
              </a:rPr>
              <a:t>E(Extra) =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0</a:t>
            </a:r>
            <a:r>
              <a:rPr lang="en-US" sz="1600">
                <a:latin typeface="Calibri Light" panose="020F0302020204030204" pitchFamily="34" charset="0"/>
                <a:cs typeface="Calibri Light" panose="020F0302020204030204" pitchFamily="34" charset="0"/>
              </a:rPr>
              <a:t> +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1</a:t>
            </a:r>
            <a:r>
              <a:rPr lang="en-US" sz="1600">
                <a:latin typeface="Calibri Light" panose="020F0302020204030204" pitchFamily="34" charset="0"/>
                <a:cs typeface="Calibri Light" panose="020F0302020204030204" pitchFamily="34" charset="0"/>
              </a:rPr>
              <a:t>Gender</a:t>
            </a:r>
            <a:r>
              <a:rPr lang="en-US" sz="1600" baseline="-25000">
                <a:latin typeface="Calibri Light" panose="020F0302020204030204" pitchFamily="34" charset="0"/>
                <a:cs typeface="Calibri Light" panose="020F0302020204030204" pitchFamily="34" charset="0"/>
              </a:rPr>
              <a:t>M</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By adding the Gender main effect, we allow mean Extraversion to differ between males and females.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Here, the Gender factor is coded Female=0 and Male=0. Females are the so-called </a:t>
            </a:r>
            <a:r>
              <a:rPr lang="en-US" sz="1600">
                <a:solidFill>
                  <a:srgbClr val="0070C0"/>
                </a:solidFill>
                <a:latin typeface="Calibri Light" panose="020F0302020204030204" pitchFamily="34" charset="0"/>
                <a:cs typeface="Calibri Light" panose="020F0302020204030204" pitchFamily="34" charset="0"/>
              </a:rPr>
              <a:t>reference category</a:t>
            </a:r>
            <a:r>
              <a:rPr lang="en-US" sz="1600">
                <a:latin typeface="Calibri Light" panose="020F0302020204030204" pitchFamily="34" charset="0"/>
                <a:cs typeface="Calibri Light" panose="020F0302020204030204" pitchFamily="34" charset="0"/>
              </a:rPr>
              <a:t> or baseline. Thus:</a:t>
            </a:r>
          </a:p>
          <a:p>
            <a:endParaRPr lang="en-US" sz="1600">
              <a:latin typeface="Calibri Light" panose="020F0302020204030204" pitchFamily="34" charset="0"/>
              <a:cs typeface="Calibri Light" panose="020F0302020204030204" pitchFamily="34" charset="0"/>
            </a:endParaRPr>
          </a:p>
          <a:p>
            <a:pPr lvl="1"/>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0</a:t>
            </a:r>
            <a:r>
              <a:rPr lang="en-US" sz="1600" b="1">
                <a:solidFill>
                  <a:srgbClr val="C00000"/>
                </a:solidFill>
                <a:latin typeface="Calibri Light" panose="020F0302020204030204" pitchFamily="34" charset="0"/>
                <a:cs typeface="Calibri Light" panose="020F0302020204030204" pitchFamily="34" charset="0"/>
              </a:rPr>
              <a:t> </a:t>
            </a:r>
            <a:r>
              <a:rPr lang="en-US" sz="1600">
                <a:latin typeface="Calibri Light" panose="020F0302020204030204" pitchFamily="34" charset="0"/>
                <a:cs typeface="Calibri Light" panose="020F0302020204030204" pitchFamily="34" charset="0"/>
              </a:rPr>
              <a:t>= Mean extraversion for females</a:t>
            </a:r>
          </a:p>
          <a:p>
            <a:pPr lvl="1"/>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0</a:t>
            </a:r>
            <a:r>
              <a:rPr lang="en-US" sz="1600" b="1">
                <a:solidFill>
                  <a:srgbClr val="C00000"/>
                </a:solidFill>
                <a:latin typeface="Calibri Light" panose="020F0302020204030204" pitchFamily="34" charset="0"/>
                <a:cs typeface="Calibri Light" panose="020F0302020204030204" pitchFamily="34" charset="0"/>
              </a:rPr>
              <a:t>+</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1</a:t>
            </a:r>
            <a:r>
              <a:rPr lang="en-US" sz="1600" b="1">
                <a:solidFill>
                  <a:srgbClr val="C00000"/>
                </a:solidFill>
                <a:latin typeface="Calibri Light" panose="020F0302020204030204" pitchFamily="34" charset="0"/>
                <a:cs typeface="Calibri Light" panose="020F0302020204030204" pitchFamily="34" charset="0"/>
              </a:rPr>
              <a:t> </a:t>
            </a:r>
            <a:r>
              <a:rPr lang="en-US" sz="1600">
                <a:latin typeface="Calibri Light" panose="020F0302020204030204" pitchFamily="34" charset="0"/>
                <a:cs typeface="Calibri Light" panose="020F0302020204030204" pitchFamily="34" charset="0"/>
              </a:rPr>
              <a:t>= Mean extraversion for males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1</a:t>
            </a:r>
            <a:r>
              <a:rPr lang="en-US" sz="1600">
                <a:latin typeface="Calibri Light" panose="020F0302020204030204" pitchFamily="34" charset="0"/>
                <a:cs typeface="Calibri Light" panose="020F0302020204030204" pitchFamily="34" charset="0"/>
              </a:rPr>
              <a:t> coefficient encodes the difference in mean extraversion between males and females.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Note that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0</a:t>
            </a:r>
            <a:r>
              <a:rPr lang="en-US" sz="1600">
                <a:latin typeface="Calibri Light" panose="020F0302020204030204" pitchFamily="34" charset="0"/>
                <a:cs typeface="Calibri Light" panose="020F0302020204030204" pitchFamily="34" charset="0"/>
              </a:rPr>
              <a:t> has changed interpretation with the introduction of gender! It is now a conditional mean.</a:t>
            </a:r>
            <a:endParaRPr lang="fr-CH" sz="16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DE812E5E-D38D-7847-3AF9-6154AE4981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253324" y="1484784"/>
            <a:ext cx="4968551" cy="4956721"/>
          </a:xfrm>
          <a:prstGeom prst="rect">
            <a:avLst/>
          </a:prstGeom>
        </p:spPr>
      </p:pic>
    </p:spTree>
    <p:extLst>
      <p:ext uri="{BB962C8B-B14F-4D97-AF65-F5344CB8AC3E}">
        <p14:creationId xmlns:p14="http://schemas.microsoft.com/office/powerpoint/2010/main" val="66771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9</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Age main effect</a:t>
            </a:r>
            <a:endParaRPr lang="en-GB" sz="3200" dirty="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4739221" cy="4925144"/>
          </a:xfrm>
        </p:spPr>
        <p:txBody>
          <a:bodyPr>
            <a:normAutofit/>
          </a:bodyPr>
          <a:lstStyle/>
          <a:p>
            <a:r>
              <a:rPr lang="en-US" sz="1600">
                <a:latin typeface="Calibri Light" panose="020F0302020204030204" pitchFamily="34" charset="0"/>
                <a:cs typeface="Calibri Light" panose="020F0302020204030204" pitchFamily="34" charset="0"/>
              </a:rPr>
              <a:t>E(Extra) =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0</a:t>
            </a:r>
            <a:r>
              <a:rPr lang="en-US" sz="1600">
                <a:latin typeface="Calibri Light" panose="020F0302020204030204" pitchFamily="34" charset="0"/>
                <a:cs typeface="Calibri Light" panose="020F0302020204030204" pitchFamily="34" charset="0"/>
              </a:rPr>
              <a:t> +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2</a:t>
            </a:r>
            <a:r>
              <a:rPr lang="en-US" sz="1600">
                <a:latin typeface="Calibri Light" panose="020F0302020204030204" pitchFamily="34" charset="0"/>
                <a:cs typeface="Calibri Light" panose="020F0302020204030204" pitchFamily="34" charset="0"/>
              </a:rPr>
              <a:t>Age</a:t>
            </a:r>
            <a:endParaRPr lang="en-US" sz="1600" baseline="-250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By adding the Age main effect, we allow mean Extraversion to change as a function of Age values.</a:t>
            </a:r>
          </a:p>
          <a:p>
            <a:pPr marL="0" indent="0">
              <a:buNone/>
            </a:pPr>
            <a:endParaRPr lang="en-US" sz="1600">
              <a:latin typeface="Calibri Light" panose="020F0302020204030204" pitchFamily="34" charset="0"/>
              <a:cs typeface="Calibri Light" panose="020F0302020204030204" pitchFamily="34" charset="0"/>
            </a:endParaRPr>
          </a:p>
          <a:p>
            <a:pPr lvl="1"/>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0</a:t>
            </a:r>
            <a:r>
              <a:rPr lang="en-US" sz="1600" b="1">
                <a:solidFill>
                  <a:srgbClr val="C00000"/>
                </a:solidFill>
                <a:latin typeface="Calibri Light" panose="020F0302020204030204" pitchFamily="34" charset="0"/>
                <a:cs typeface="Calibri Light" panose="020F0302020204030204" pitchFamily="34" charset="0"/>
              </a:rPr>
              <a:t> </a:t>
            </a:r>
            <a:r>
              <a:rPr lang="en-US" sz="1600">
                <a:latin typeface="Calibri Light" panose="020F0302020204030204" pitchFamily="34" charset="0"/>
                <a:cs typeface="Calibri Light" panose="020F0302020204030204" pitchFamily="34" charset="0"/>
              </a:rPr>
              <a:t>= Mean extraversion when Age=0</a:t>
            </a:r>
          </a:p>
          <a:p>
            <a:pPr lvl="1"/>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2</a:t>
            </a:r>
            <a:r>
              <a:rPr lang="en-US" sz="1600" b="1">
                <a:solidFill>
                  <a:srgbClr val="C00000"/>
                </a:solidFill>
                <a:latin typeface="Calibri Light" panose="020F0302020204030204" pitchFamily="34" charset="0"/>
                <a:cs typeface="Calibri Light" panose="020F0302020204030204" pitchFamily="34" charset="0"/>
              </a:rPr>
              <a:t> </a:t>
            </a:r>
            <a:r>
              <a:rPr lang="en-US" sz="1600">
                <a:latin typeface="Calibri Light" panose="020F0302020204030204" pitchFamily="34" charset="0"/>
                <a:cs typeface="Calibri Light" panose="020F0302020204030204" pitchFamily="34" charset="0"/>
              </a:rPr>
              <a:t>= Change in mean extraversion when Age increases by 1 year.</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Once again, the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0</a:t>
            </a:r>
            <a:r>
              <a:rPr lang="en-US" sz="1600">
                <a:latin typeface="Calibri Light" panose="020F0302020204030204" pitchFamily="34" charset="0"/>
                <a:cs typeface="Calibri Light" panose="020F0302020204030204" pitchFamily="34" charset="0"/>
              </a:rPr>
              <a:t> parameter has changed interpretation by the introduction of a main effect!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Here </a:t>
            </a:r>
            <a:r>
              <a:rPr lang="el-GR" sz="1600" b="1">
                <a:solidFill>
                  <a:srgbClr val="C00000"/>
                </a:solidFill>
                <a:latin typeface="Calibri Light" panose="020F0302020204030204" pitchFamily="34" charset="0"/>
                <a:cs typeface="Calibri Light" panose="020F0302020204030204" pitchFamily="34" charset="0"/>
              </a:rPr>
              <a:t>β</a:t>
            </a:r>
            <a:r>
              <a:rPr lang="en-US" sz="1600" b="1" baseline="-25000">
                <a:solidFill>
                  <a:srgbClr val="C00000"/>
                </a:solidFill>
                <a:latin typeface="Calibri Light" panose="020F0302020204030204" pitchFamily="34" charset="0"/>
                <a:cs typeface="Calibri Light" panose="020F0302020204030204" pitchFamily="34" charset="0"/>
              </a:rPr>
              <a:t>0</a:t>
            </a:r>
            <a:r>
              <a:rPr lang="en-US" sz="1600">
                <a:latin typeface="Calibri Light" panose="020F0302020204030204" pitchFamily="34" charset="0"/>
                <a:cs typeface="Calibri Light" panose="020F0302020204030204" pitchFamily="34" charset="0"/>
              </a:rPr>
              <a:t> is non-sensical, since 0-aged do not exist. This is a reason why continuous predictors are sometimes </a:t>
            </a:r>
            <a:r>
              <a:rPr lang="en-US" sz="1600" i="1">
                <a:latin typeface="Calibri Light" panose="020F0302020204030204" pitchFamily="34" charset="0"/>
                <a:cs typeface="Calibri Light" panose="020F0302020204030204" pitchFamily="34" charset="0"/>
              </a:rPr>
              <a:t>centered </a:t>
            </a:r>
            <a:r>
              <a:rPr lang="en-US" sz="1600">
                <a:latin typeface="Calibri Light" panose="020F0302020204030204" pitchFamily="34" charset="0"/>
                <a:cs typeface="Calibri Light" panose="020F0302020204030204" pitchFamily="34" charset="0"/>
              </a:rPr>
              <a:t>on a more interesting 0 value, such as the mean (e.g., Age – mean(Age)).</a:t>
            </a:r>
            <a:endParaRPr lang="fr-CH" sz="16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DE812E5E-D38D-7847-3AF9-6154AE4981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253324" y="1484784"/>
            <a:ext cx="4968551" cy="4956721"/>
          </a:xfrm>
          <a:prstGeom prst="rect">
            <a:avLst/>
          </a:prstGeom>
        </p:spPr>
      </p:pic>
    </p:spTree>
    <p:extLst>
      <p:ext uri="{BB962C8B-B14F-4D97-AF65-F5344CB8AC3E}">
        <p14:creationId xmlns:p14="http://schemas.microsoft.com/office/powerpoint/2010/main" val="68030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61548</TotalTime>
  <Words>2458</Words>
  <Application>Microsoft Office PowerPoint</Application>
  <PresentationFormat>Widescreen</PresentationFormat>
  <Paragraphs>237</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Courier New</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Université de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Meuleman</dc:creator>
  <cp:lastModifiedBy>Ben Meuleman</cp:lastModifiedBy>
  <cp:revision>2184</cp:revision>
  <cp:lastPrinted>2020-01-21T15:20:45Z</cp:lastPrinted>
  <dcterms:created xsi:type="dcterms:W3CDTF">2015-11-28T18:57:21Z</dcterms:created>
  <dcterms:modified xsi:type="dcterms:W3CDTF">2023-03-20T14:46:29Z</dcterms:modified>
</cp:coreProperties>
</file>