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4.jpg" ContentType="image/jpeg"/>
  <Override PartName="/ppt/media/image5.jpg" ContentType="image/jpeg"/>
  <Override PartName="/ppt/media/image6.jpg" ContentType="image/jpeg"/>
  <Override PartName="/ppt/media/image14.jpg" ContentType="image/jpeg"/>
  <Override PartName="/ppt/media/image18.jpg" ContentType="image/jpeg"/>
  <Override PartName="/ppt/media/image20.jpg" ContentType="image/jpeg"/>
  <Override PartName="/ppt/media/image22.jpg" ContentType="image/jpeg"/>
  <Override PartName="/ppt/media/image7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398" r:id="rId2"/>
    <p:sldId id="257" r:id="rId3"/>
    <p:sldId id="550" r:id="rId4"/>
    <p:sldId id="755" r:id="rId5"/>
    <p:sldId id="549" r:id="rId6"/>
    <p:sldId id="584" r:id="rId7"/>
    <p:sldId id="548" r:id="rId8"/>
    <p:sldId id="849" r:id="rId9"/>
    <p:sldId id="552" r:id="rId10"/>
    <p:sldId id="555" r:id="rId11"/>
    <p:sldId id="556" r:id="rId12"/>
    <p:sldId id="590" r:id="rId13"/>
    <p:sldId id="866" r:id="rId14"/>
    <p:sldId id="867" r:id="rId15"/>
    <p:sldId id="868" r:id="rId16"/>
    <p:sldId id="752" r:id="rId17"/>
    <p:sldId id="754" r:id="rId18"/>
    <p:sldId id="554" r:id="rId19"/>
    <p:sldId id="756" r:id="rId20"/>
    <p:sldId id="869" r:id="rId21"/>
    <p:sldId id="568" r:id="rId22"/>
    <p:sldId id="823" r:id="rId23"/>
    <p:sldId id="824" r:id="rId24"/>
    <p:sldId id="559" r:id="rId25"/>
    <p:sldId id="719" r:id="rId26"/>
    <p:sldId id="560" r:id="rId27"/>
    <p:sldId id="561" r:id="rId28"/>
    <p:sldId id="562" r:id="rId29"/>
    <p:sldId id="825" r:id="rId30"/>
    <p:sldId id="564" r:id="rId31"/>
    <p:sldId id="826" r:id="rId32"/>
    <p:sldId id="827" r:id="rId33"/>
    <p:sldId id="828" r:id="rId34"/>
    <p:sldId id="829" r:id="rId35"/>
    <p:sldId id="830" r:id="rId36"/>
    <p:sldId id="831" r:id="rId37"/>
    <p:sldId id="832" r:id="rId38"/>
    <p:sldId id="833" r:id="rId39"/>
    <p:sldId id="834" r:id="rId40"/>
    <p:sldId id="835" r:id="rId41"/>
    <p:sldId id="836" r:id="rId42"/>
    <p:sldId id="837" r:id="rId43"/>
    <p:sldId id="838" r:id="rId44"/>
    <p:sldId id="839" r:id="rId45"/>
    <p:sldId id="589" r:id="rId46"/>
    <p:sldId id="594" r:id="rId47"/>
    <p:sldId id="597" r:id="rId48"/>
    <p:sldId id="595" r:id="rId49"/>
    <p:sldId id="611" r:id="rId50"/>
    <p:sldId id="612" r:id="rId51"/>
    <p:sldId id="613" r:id="rId52"/>
    <p:sldId id="614" r:id="rId53"/>
    <p:sldId id="587" r:id="rId54"/>
    <p:sldId id="615" r:id="rId55"/>
    <p:sldId id="616" r:id="rId56"/>
    <p:sldId id="617" r:id="rId57"/>
    <p:sldId id="619" r:id="rId58"/>
    <p:sldId id="618" r:id="rId59"/>
    <p:sldId id="569" r:id="rId60"/>
    <p:sldId id="620" r:id="rId61"/>
    <p:sldId id="570" r:id="rId62"/>
    <p:sldId id="571" r:id="rId63"/>
    <p:sldId id="693" r:id="rId64"/>
    <p:sldId id="694" r:id="rId65"/>
    <p:sldId id="572" r:id="rId66"/>
    <p:sldId id="573" r:id="rId67"/>
    <p:sldId id="672" r:id="rId68"/>
    <p:sldId id="621" r:id="rId69"/>
    <p:sldId id="574" r:id="rId70"/>
    <p:sldId id="848" r:id="rId71"/>
    <p:sldId id="575" r:id="rId72"/>
    <p:sldId id="576" r:id="rId73"/>
    <p:sldId id="577" r:id="rId74"/>
    <p:sldId id="578" r:id="rId75"/>
    <p:sldId id="579" r:id="rId76"/>
    <p:sldId id="580" r:id="rId77"/>
    <p:sldId id="817" r:id="rId78"/>
    <p:sldId id="842" r:id="rId79"/>
    <p:sldId id="691" r:id="rId80"/>
    <p:sldId id="718" r:id="rId81"/>
    <p:sldId id="851" r:id="rId82"/>
    <p:sldId id="852" r:id="rId83"/>
    <p:sldId id="853" r:id="rId84"/>
    <p:sldId id="855" r:id="rId85"/>
    <p:sldId id="702" r:id="rId86"/>
    <p:sldId id="701" r:id="rId87"/>
    <p:sldId id="856" r:id="rId88"/>
    <p:sldId id="716" r:id="rId89"/>
    <p:sldId id="699" r:id="rId90"/>
    <p:sldId id="696" r:id="rId91"/>
    <p:sldId id="698" r:id="rId92"/>
    <p:sldId id="703" r:id="rId93"/>
    <p:sldId id="857" r:id="rId94"/>
    <p:sldId id="700" r:id="rId95"/>
    <p:sldId id="704" r:id="rId96"/>
    <p:sldId id="705" r:id="rId97"/>
    <p:sldId id="858" r:id="rId98"/>
    <p:sldId id="707" r:id="rId99"/>
    <p:sldId id="706" r:id="rId100"/>
    <p:sldId id="859" r:id="rId101"/>
    <p:sldId id="860" r:id="rId102"/>
    <p:sldId id="862" r:id="rId103"/>
    <p:sldId id="863" r:id="rId104"/>
    <p:sldId id="708" r:id="rId105"/>
    <p:sldId id="709" r:id="rId106"/>
    <p:sldId id="710" r:id="rId107"/>
    <p:sldId id="720" r:id="rId108"/>
    <p:sldId id="712" r:id="rId109"/>
    <p:sldId id="713" r:id="rId110"/>
    <p:sldId id="714" r:id="rId111"/>
    <p:sldId id="717" r:id="rId112"/>
    <p:sldId id="722" r:id="rId113"/>
    <p:sldId id="864" r:id="rId114"/>
    <p:sldId id="721" r:id="rId115"/>
    <p:sldId id="865" r:id="rId116"/>
    <p:sldId id="715" r:id="rId117"/>
    <p:sldId id="723" r:id="rId118"/>
    <p:sldId id="668" r:id="rId119"/>
    <p:sldId id="725" r:id="rId120"/>
    <p:sldId id="738" r:id="rId121"/>
    <p:sldId id="739" r:id="rId122"/>
    <p:sldId id="740" r:id="rId123"/>
    <p:sldId id="742" r:id="rId124"/>
    <p:sldId id="741" r:id="rId125"/>
    <p:sldId id="743" r:id="rId126"/>
    <p:sldId id="744" r:id="rId127"/>
    <p:sldId id="745" r:id="rId128"/>
    <p:sldId id="746" r:id="rId129"/>
    <p:sldId id="726" r:id="rId130"/>
    <p:sldId id="724" r:id="rId131"/>
    <p:sldId id="727" r:id="rId132"/>
    <p:sldId id="731" r:id="rId133"/>
    <p:sldId id="728" r:id="rId134"/>
    <p:sldId id="733" r:id="rId135"/>
    <p:sldId id="747" r:id="rId136"/>
    <p:sldId id="840" r:id="rId137"/>
    <p:sldId id="729" r:id="rId138"/>
    <p:sldId id="748" r:id="rId139"/>
    <p:sldId id="730" r:id="rId140"/>
    <p:sldId id="749" r:id="rId141"/>
    <p:sldId id="870" r:id="rId142"/>
    <p:sldId id="750" r:id="rId143"/>
    <p:sldId id="841" r:id="rId144"/>
    <p:sldId id="843" r:id="rId145"/>
    <p:sldId id="763" r:id="rId146"/>
    <p:sldId id="844" r:id="rId147"/>
    <p:sldId id="819" r:id="rId148"/>
    <p:sldId id="846" r:id="rId149"/>
    <p:sldId id="847"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69A131"/>
    <a:srgbClr val="58B931"/>
    <a:srgbClr val="FBF3B7"/>
    <a:srgbClr val="9900CC"/>
    <a:srgbClr val="966F00"/>
    <a:srgbClr val="125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8" autoAdjust="0"/>
    <p:restoredTop sz="94660"/>
  </p:normalViewPr>
  <p:slideViewPr>
    <p:cSldViewPr>
      <p:cViewPr varScale="1">
        <p:scale>
          <a:sx n="114" d="100"/>
          <a:sy n="114" d="100"/>
        </p:scale>
        <p:origin x="30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24CB4-0329-44D2-8D35-5AA3CADFEC42}" type="datetimeFigureOut">
              <a:rPr lang="en-GB" smtClean="0"/>
              <a:t>28/04/2024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39602-0E2D-47BB-A83D-FEA357011C12}" type="slidenum">
              <a:rPr lang="en-GB" smtClean="0"/>
              <a:t>‹#›</a:t>
            </a:fld>
            <a:endParaRPr lang="en-GB"/>
          </a:p>
        </p:txBody>
      </p:sp>
    </p:spTree>
    <p:extLst>
      <p:ext uri="{BB962C8B-B14F-4D97-AF65-F5344CB8AC3E}">
        <p14:creationId xmlns:p14="http://schemas.microsoft.com/office/powerpoint/2010/main" val="381763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28646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20420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50919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987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EBC3D1-62FA-473C-B260-1968E2238C33}"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0564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3EBC3D1-62FA-473C-B260-1968E2238C33}"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1154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3EBC3D1-62FA-473C-B260-1968E2238C33}" type="datetimeFigureOut">
              <a:rPr lang="en-GB" smtClean="0"/>
              <a:t>28/04/2024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6598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3EBC3D1-62FA-473C-B260-1968E2238C33}" type="datetimeFigureOut">
              <a:rPr lang="en-GB" smtClean="0"/>
              <a:t>28/04/2024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870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BC3D1-62FA-473C-B260-1968E2238C33}" type="datetimeFigureOut">
              <a:rPr lang="en-GB" smtClean="0"/>
              <a:t>28/04/2024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74524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EBC3D1-62FA-473C-B260-1968E2238C33}"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3233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EBC3D1-62FA-473C-B260-1968E2238C33}"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07391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C3D1-62FA-473C-B260-1968E2238C33}" type="datetimeFigureOut">
              <a:rPr lang="en-GB" smtClean="0"/>
              <a:t>28/04/2024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DBBE5-22A6-4526-9CE2-8F57881DBE87}" type="slidenum">
              <a:rPr lang="en-GB" smtClean="0"/>
              <a:t>‹#›</a:t>
            </a:fld>
            <a:endParaRPr lang="en-GB"/>
          </a:p>
        </p:txBody>
      </p:sp>
    </p:spTree>
    <p:extLst>
      <p:ext uri="{BB962C8B-B14F-4D97-AF65-F5344CB8AC3E}">
        <p14:creationId xmlns:p14="http://schemas.microsoft.com/office/powerpoint/2010/main" val="178951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40.png"/><Relationship Id="rId7" Type="http://schemas.openxmlformats.org/officeDocument/2006/relationships/image" Target="../media/image780.png"/><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60.png"/><Relationship Id="rId4" Type="http://schemas.openxmlformats.org/officeDocument/2006/relationships/image" Target="../media/image75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1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s://en.wikipedia.org/wiki/Confusion_matrix"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medium.com/collective-rage-a-play-in-five-boops/women-laughing-alone-with-salad-the-meme-the-myth-the-legend-88b7179689ea"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ploid.gizmodo.com/watching-this-neural-network-render-truly-photorealisti-1819957128"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www.youtube.com/watch?v=VWrhRBb-1Ig"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hyperlink" Target="https://futureoflife.org/data/documents/research_priorities.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ran.r-project.org/web/views/MachineLearning.html" TargetMode="External"/><Relationship Id="rId2" Type="http://schemas.openxmlformats.org/officeDocument/2006/relationships/hyperlink" Target="https://www.r-project.org/"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en.wikipedia.org/wiki/Coefficient_of_determination"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0.jpg"/><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10.png"/></Relationships>
</file>

<file path=ppt/slides/_rels/slide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4947" y="1961836"/>
            <a:ext cx="8496944" cy="707886"/>
          </a:xfrm>
          <a:prstGeom prst="rect">
            <a:avLst/>
          </a:prstGeom>
          <a:noFill/>
        </p:spPr>
        <p:txBody>
          <a:bodyPr wrap="square" rtlCol="0">
            <a:spAutoFit/>
          </a:bodyPr>
          <a:lstStyle/>
          <a:p>
            <a:pPr algn="ctr"/>
            <a:r>
              <a:rPr lang="fr-CH" sz="4000" b="1">
                <a:solidFill>
                  <a:schemeClr val="tx2">
                    <a:lumMod val="75000"/>
                  </a:schemeClr>
                </a:solidFill>
                <a:latin typeface="Tw Cen MT" panose="020B0602020104020603" pitchFamily="34" charset="0"/>
              </a:rPr>
              <a:t>Introduction to Machine Learning</a:t>
            </a:r>
            <a:endParaRPr lang="fr-CH" sz="4000">
              <a:solidFill>
                <a:schemeClr val="tx2">
                  <a:lumMod val="75000"/>
                </a:schemeClr>
              </a:solidFill>
              <a:latin typeface="Tw Cen MT" panose="020B0602020104020603" pitchFamily="34" charset="0"/>
            </a:endParaRPr>
          </a:p>
        </p:txBody>
      </p:sp>
      <p:cxnSp>
        <p:nvCxnSpPr>
          <p:cNvPr id="7" name="Straight Connector 6"/>
          <p:cNvCxnSpPr/>
          <p:nvPr/>
        </p:nvCxnSpPr>
        <p:spPr>
          <a:xfrm>
            <a:off x="2213419" y="2987660"/>
            <a:ext cx="792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62877" y="4077072"/>
            <a:ext cx="4221092" cy="1169551"/>
          </a:xfrm>
          <a:prstGeom prst="rect">
            <a:avLst/>
          </a:prstGeom>
          <a:noFill/>
        </p:spPr>
        <p:txBody>
          <a:bodyPr wrap="none" rtlCol="0">
            <a:spAutoFit/>
          </a:bodyPr>
          <a:lstStyle/>
          <a:p>
            <a:pPr algn="ctr"/>
            <a:r>
              <a:rPr lang="fr-CH" sz="1400">
                <a:latin typeface="Calibri Light" panose="020F0302020204030204" pitchFamily="34" charset="0"/>
                <a:cs typeface="Calibri Light" panose="020F0302020204030204" pitchFamily="34" charset="0"/>
              </a:rPr>
              <a:t>Ben Meuleman, Ph.D.</a:t>
            </a:r>
          </a:p>
          <a:p>
            <a:pPr algn="ctr"/>
            <a:r>
              <a:rPr lang="fr-CH" sz="1400">
                <a:latin typeface="Calibri Light" panose="020F0302020204030204" pitchFamily="34" charset="0"/>
                <a:cs typeface="Calibri Light" panose="020F0302020204030204" pitchFamily="34" charset="0"/>
              </a:rPr>
              <a:t>Swiss Center for Affective Sciences</a:t>
            </a:r>
          </a:p>
          <a:p>
            <a:pPr algn="ctr"/>
            <a:endParaRPr lang="fr-CH" sz="1400">
              <a:latin typeface="Calibri Light" panose="020F0302020204030204" pitchFamily="34" charset="0"/>
              <a:cs typeface="Calibri Light" panose="020F0302020204030204" pitchFamily="34" charset="0"/>
            </a:endParaRPr>
          </a:p>
          <a:p>
            <a:pPr algn="ctr"/>
            <a:r>
              <a:rPr lang="fr-CH" sz="1400">
                <a:latin typeface="Calibri Light" panose="020F0302020204030204" pitchFamily="34" charset="0"/>
                <a:cs typeface="Calibri Light" panose="020F0302020204030204" pitchFamily="34" charset="0"/>
              </a:rPr>
              <a:t>Workshop on Machine Learning (University of Geneva)</a:t>
            </a:r>
          </a:p>
          <a:p>
            <a:pPr algn="ctr"/>
            <a:r>
              <a:rPr lang="fr-CH" sz="1400">
                <a:latin typeface="Calibri Light" panose="020F0302020204030204" pitchFamily="34" charset="0"/>
                <a:cs typeface="Calibri Light" panose="020F0302020204030204" pitchFamily="34" charset="0"/>
              </a:rPr>
              <a:t>April 22–23, 2024, Geneva</a:t>
            </a:r>
            <a:endParaRPr lang="en-GB" sz="1400">
              <a:latin typeface="Calibri Light" panose="020F0302020204030204" pitchFamily="34" charset="0"/>
              <a:cs typeface="Calibri Light" panose="020F0302020204030204" pitchFamily="34" charset="0"/>
            </a:endParaRPr>
          </a:p>
        </p:txBody>
      </p:sp>
      <p:cxnSp>
        <p:nvCxnSpPr>
          <p:cNvPr id="11" name="Straight Connector 10"/>
          <p:cNvCxnSpPr/>
          <p:nvPr/>
        </p:nvCxnSpPr>
        <p:spPr>
          <a:xfrm>
            <a:off x="2213419" y="1547500"/>
            <a:ext cx="792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15681" y="5517233"/>
            <a:ext cx="2010373" cy="77322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1944" y="5718826"/>
            <a:ext cx="1584176" cy="45743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0176" y="5587197"/>
            <a:ext cx="1368152" cy="703256"/>
          </a:xfrm>
          <a:prstGeom prst="rect">
            <a:avLst/>
          </a:prstGeom>
        </p:spPr>
      </p:pic>
      <p:sp>
        <p:nvSpPr>
          <p:cNvPr id="2" name="Rectangle 1"/>
          <p:cNvSpPr/>
          <p:nvPr/>
        </p:nvSpPr>
        <p:spPr>
          <a:xfrm>
            <a:off x="5697744" y="3347700"/>
            <a:ext cx="951351" cy="369332"/>
          </a:xfrm>
          <a:prstGeom prst="rect">
            <a:avLst/>
          </a:prstGeom>
        </p:spPr>
        <p:txBody>
          <a:bodyPr wrap="none">
            <a:spAutoFit/>
          </a:bodyPr>
          <a:lstStyle/>
          <a:p>
            <a:pPr algn="ctr"/>
            <a:r>
              <a:rPr lang="fr-CH">
                <a:solidFill>
                  <a:srgbClr val="002060"/>
                </a:solidFill>
                <a:latin typeface="Verdana" panose="020B0604030504040204" pitchFamily="34" charset="0"/>
                <a:ea typeface="Verdana" panose="020B0604030504040204" pitchFamily="34" charset="0"/>
                <a:cs typeface="Verdana" panose="020B0604030504040204" pitchFamily="34" charset="0"/>
              </a:rPr>
              <a:t>PART I</a:t>
            </a:r>
          </a:p>
        </p:txBody>
      </p:sp>
    </p:spTree>
    <p:extLst>
      <p:ext uri="{BB962C8B-B14F-4D97-AF65-F5344CB8AC3E}">
        <p14:creationId xmlns:p14="http://schemas.microsoft.com/office/powerpoint/2010/main" val="203694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The hype… in 2021</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03230" y="4327493"/>
            <a:ext cx="1686131" cy="1372711"/>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94124" y="1553405"/>
            <a:ext cx="1952172" cy="195062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9857" y="2254954"/>
            <a:ext cx="2252070" cy="1501380"/>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889387" y="3657935"/>
            <a:ext cx="1561646" cy="338554"/>
          </a:xfrm>
          <a:prstGeom prst="rect">
            <a:avLst/>
          </a:prstGeom>
          <a:noFill/>
        </p:spPr>
        <p:txBody>
          <a:bodyPr wrap="none" rtlCol="0">
            <a:spAutoFit/>
          </a:bodyPr>
          <a:lstStyle/>
          <a:p>
            <a:r>
              <a:rPr lang="fr-CH" sz="1600" dirty="0">
                <a:latin typeface="Calibri Light" panose="020F0302020204030204" pitchFamily="34" charset="0"/>
                <a:cs typeface="Calibri Light" panose="020F0302020204030204" pitchFamily="34" charset="0"/>
              </a:rPr>
              <a:t>Face recognition</a:t>
            </a:r>
            <a:endParaRPr lang="en-GB" sz="1600" dirty="0">
              <a:latin typeface="Calibri Light" panose="020F0302020204030204" pitchFamily="34" charset="0"/>
              <a:cs typeface="Calibri Light" panose="020F0302020204030204" pitchFamily="34" charset="0"/>
            </a:endParaRPr>
          </a:p>
        </p:txBody>
      </p:sp>
      <p:sp>
        <p:nvSpPr>
          <p:cNvPr id="14" name="TextBox 13"/>
          <p:cNvSpPr txBox="1"/>
          <p:nvPr/>
        </p:nvSpPr>
        <p:spPr>
          <a:xfrm>
            <a:off x="5126996" y="3935800"/>
            <a:ext cx="1766830" cy="338554"/>
          </a:xfrm>
          <a:prstGeom prst="rect">
            <a:avLst/>
          </a:prstGeom>
          <a:noFill/>
        </p:spPr>
        <p:txBody>
          <a:bodyPr wrap="none" rtlCol="0">
            <a:spAutoFit/>
          </a:bodyPr>
          <a:lstStyle/>
          <a:p>
            <a:r>
              <a:rPr lang="fr-CH" sz="1600" dirty="0">
                <a:latin typeface="Calibri Light" panose="020F0302020204030204" pitchFamily="34" charset="0"/>
                <a:cs typeface="Calibri Light" panose="020F0302020204030204" pitchFamily="34" charset="0"/>
              </a:rPr>
              <a:t>Speech recognition</a:t>
            </a:r>
            <a:endParaRPr lang="en-GB" sz="1600" dirty="0">
              <a:latin typeface="Calibri Light" panose="020F0302020204030204" pitchFamily="34" charset="0"/>
              <a:cs typeface="Calibri Light" panose="020F0302020204030204" pitchFamily="34" charset="0"/>
            </a:endParaRPr>
          </a:p>
        </p:txBody>
      </p:sp>
      <p:sp>
        <p:nvSpPr>
          <p:cNvPr id="15" name="TextBox 14"/>
          <p:cNvSpPr txBox="1"/>
          <p:nvPr/>
        </p:nvSpPr>
        <p:spPr>
          <a:xfrm>
            <a:off x="2447890" y="5856801"/>
            <a:ext cx="2396810" cy="338554"/>
          </a:xfrm>
          <a:prstGeom prst="rect">
            <a:avLst/>
          </a:prstGeom>
          <a:noFill/>
        </p:spPr>
        <p:txBody>
          <a:bodyPr wrap="none" rtlCol="0">
            <a:spAutoFit/>
          </a:bodyPr>
          <a:lstStyle/>
          <a:p>
            <a:r>
              <a:rPr lang="fr-CH" sz="1600" dirty="0" err="1">
                <a:latin typeface="Calibri Light" panose="020F0302020204030204" pitchFamily="34" charset="0"/>
                <a:cs typeface="Calibri Light" panose="020F0302020204030204" pitchFamily="34" charset="0"/>
              </a:rPr>
              <a:t>Credit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card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fraud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detection</a:t>
            </a:r>
            <a:endParaRPr lang="en-GB" sz="1600" dirty="0">
              <a:latin typeface="Calibri Light" panose="020F030202020403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897CA2E0-A722-4F30-0A27-447CC79D19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99" t="24904" r="14925" b="16231"/>
          <a:stretch/>
        </p:blipFill>
        <p:spPr>
          <a:xfrm>
            <a:off x="6780076" y="3397531"/>
            <a:ext cx="3378535" cy="2252356"/>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2273BE8-FC60-225E-FF62-3CBA99AED8A8}"/>
              </a:ext>
            </a:extLst>
          </p:cNvPr>
          <p:cNvSpPr txBox="1"/>
          <p:nvPr/>
        </p:nvSpPr>
        <p:spPr>
          <a:xfrm>
            <a:off x="7565281" y="5868629"/>
            <a:ext cx="1808124" cy="338554"/>
          </a:xfrm>
          <a:prstGeom prst="rect">
            <a:avLst/>
          </a:prstGeom>
          <a:noFill/>
        </p:spPr>
        <p:txBody>
          <a:bodyPr wrap="none" rtlCol="0">
            <a:spAutoFit/>
          </a:bodyPr>
          <a:lstStyle/>
          <a:p>
            <a:r>
              <a:rPr lang="fr-CH" sz="1600" dirty="0">
                <a:latin typeface="Calibri Light" panose="020F0302020204030204" pitchFamily="34" charset="0"/>
                <a:cs typeface="Calibri Light" panose="020F0302020204030204" pitchFamily="34" charset="0"/>
              </a:rPr>
              <a:t>Self-</a:t>
            </a:r>
            <a:r>
              <a:rPr lang="fr-CH" sz="1600" dirty="0" err="1">
                <a:latin typeface="Calibri Light" panose="020F0302020204030204" pitchFamily="34" charset="0"/>
                <a:cs typeface="Calibri Light" panose="020F0302020204030204" pitchFamily="34" charset="0"/>
              </a:rPr>
              <a:t>driving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vehicles</a:t>
            </a:r>
            <a:endParaRPr lang="en-GB" sz="1600"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97BC473-9E30-A8C3-8874-34AE4C4A2715}"/>
              </a:ext>
            </a:extLst>
          </p:cNvPr>
          <p:cNvSpPr txBox="1"/>
          <p:nvPr/>
        </p:nvSpPr>
        <p:spPr>
          <a:xfrm>
            <a:off x="8472264" y="2517310"/>
            <a:ext cx="2252155" cy="338554"/>
          </a:xfrm>
          <a:prstGeom prst="rect">
            <a:avLst/>
          </a:prstGeom>
          <a:noFill/>
        </p:spPr>
        <p:txBody>
          <a:bodyPr wrap="none" rtlCol="0">
            <a:spAutoFit/>
          </a:bodyPr>
          <a:lstStyle/>
          <a:p>
            <a:r>
              <a:rPr lang="fr-CH" sz="1600" dirty="0">
                <a:latin typeface="Calibri Light" panose="020F0302020204030204" pitchFamily="34" charset="0"/>
                <a:cs typeface="Calibri Light" panose="020F0302020204030204" pitchFamily="34" charset="0"/>
              </a:rPr>
              <a:t>Web page </a:t>
            </a:r>
            <a:r>
              <a:rPr lang="fr-CH" sz="1600" dirty="0" err="1">
                <a:latin typeface="Calibri Light" panose="020F0302020204030204" pitchFamily="34" charset="0"/>
                <a:cs typeface="Calibri Light" panose="020F0302020204030204" pitchFamily="34" charset="0"/>
              </a:rPr>
              <a:t>search</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ranking</a:t>
            </a:r>
            <a:endParaRPr lang="en-GB" sz="1600" dirty="0">
              <a:latin typeface="Calibri Light" panose="020F0302020204030204" pitchFamily="34" charset="0"/>
              <a:cs typeface="Calibri Light" panose="020F0302020204030204" pitchFamily="34" charset="0"/>
            </a:endParaRPr>
          </a:p>
        </p:txBody>
      </p:sp>
      <p:pic>
        <p:nvPicPr>
          <p:cNvPr id="16" name="Picture 15">
            <a:extLst>
              <a:ext uri="{FF2B5EF4-FFF2-40B4-BE49-F238E27FC236}">
                <a16:creationId xmlns:a16="http://schemas.microsoft.com/office/drawing/2014/main" id="{3B6746D9-924F-296B-0D41-DF439343F3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2304" y="1484784"/>
            <a:ext cx="1592529" cy="9666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8327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We have just seen that AIC could be used to set the appropriate degree of a polynomial transformation (</a:t>
            </a:r>
            <a:r>
              <a:rPr lang="fr-CH" sz="1800" i="1">
                <a:latin typeface="Calibri Light" panose="020F0302020204030204" pitchFamily="34" charset="0"/>
                <a:cs typeface="Calibri Light" panose="020F0302020204030204" pitchFamily="34" charset="0"/>
              </a:rPr>
              <a:t>d</a:t>
            </a:r>
            <a:r>
              <a:rPr lang="fr-CH" sz="1800">
                <a:latin typeface="Calibri Light" panose="020F0302020204030204" pitchFamily="34" charset="0"/>
                <a:cs typeface="Calibri Light" panose="020F0302020204030204" pitchFamily="34" charset="0"/>
              </a:rPr>
              <a:t>), in this case </a:t>
            </a:r>
            <a:r>
              <a:rPr lang="fr-CH" sz="1800" i="1">
                <a:latin typeface="Calibri Light" panose="020F0302020204030204" pitchFamily="34" charset="0"/>
                <a:cs typeface="Calibri Light" panose="020F0302020204030204" pitchFamily="34" charset="0"/>
              </a:rPr>
              <a:t>d</a:t>
            </a:r>
            <a:r>
              <a:rPr lang="fr-CH" sz="1800">
                <a:latin typeface="Calibri Light" panose="020F0302020204030204" pitchFamily="34" charset="0"/>
                <a:cs typeface="Calibri Light" panose="020F0302020204030204" pitchFamily="34" charset="0"/>
              </a:rPr>
              <a:t>=1.</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This principle can generally be applied to the selection of predictor variables. From a set of </a:t>
            </a:r>
            <a:r>
              <a:rPr lang="fr-CH" sz="1800" i="1">
                <a:latin typeface="Calibri Light" panose="020F0302020204030204" pitchFamily="34" charset="0"/>
                <a:cs typeface="Calibri Light" panose="020F0302020204030204" pitchFamily="34" charset="0"/>
              </a:rPr>
              <a:t>p</a:t>
            </a:r>
            <a:r>
              <a:rPr lang="fr-CH" sz="1800">
                <a:latin typeface="Calibri Light" panose="020F0302020204030204" pitchFamily="34" charset="0"/>
                <a:cs typeface="Calibri Light" panose="020F0302020204030204" pitchFamily="34" charset="0"/>
              </a:rPr>
              <a:t> variables, one could fit 2</a:t>
            </a:r>
            <a:r>
              <a:rPr lang="fr-CH" sz="1800" i="1">
                <a:latin typeface="Calibri Light" panose="020F0302020204030204" pitchFamily="34" charset="0"/>
                <a:cs typeface="Calibri Light" panose="020F0302020204030204" pitchFamily="34" charset="0"/>
              </a:rPr>
              <a:t>p</a:t>
            </a:r>
            <a:r>
              <a:rPr lang="fr-CH" sz="1800">
                <a:latin typeface="Calibri Light" panose="020F0302020204030204" pitchFamily="34" charset="0"/>
                <a:cs typeface="Calibri Light" panose="020F0302020204030204" pitchFamily="34" charset="0"/>
              </a:rPr>
              <a:t> – 1 subsets of variables, and calculate AIC, to search for the </a:t>
            </a:r>
            <a:r>
              <a:rPr lang="en-GB" sz="1800">
                <a:solidFill>
                  <a:srgbClr val="0070C0"/>
                </a:solidFill>
                <a:latin typeface="Calibri Light" panose="020F0302020204030204" pitchFamily="34" charset="0"/>
                <a:cs typeface="Calibri Light" panose="020F0302020204030204" pitchFamily="34" charset="0"/>
              </a:rPr>
              <a:t>“best subset”</a:t>
            </a:r>
            <a:r>
              <a:rPr lang="fr-CH" sz="1800">
                <a:latin typeface="Calibri Light" panose="020F0302020204030204" pitchFamily="34" charset="0"/>
                <a:cs typeface="Calibri Light" panose="020F0302020204030204" pitchFamily="34" charset="0"/>
              </a:rPr>
              <a:t> of predictors.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Alternatively, one could also consider:</a:t>
            </a:r>
          </a:p>
          <a:p>
            <a:pPr lvl="1"/>
            <a:r>
              <a:rPr lang="fr-CH" sz="1600">
                <a:solidFill>
                  <a:srgbClr val="0070C0"/>
                </a:solidFill>
                <a:latin typeface="Calibri Light" panose="020F0302020204030204" pitchFamily="34" charset="0"/>
                <a:cs typeface="Calibri Light" panose="020F0302020204030204" pitchFamily="34" charset="0"/>
              </a:rPr>
              <a:t>Forward search: </a:t>
            </a:r>
            <a:r>
              <a:rPr lang="fr-CH" sz="1600">
                <a:latin typeface="Calibri Light" panose="020F0302020204030204" pitchFamily="34" charset="0"/>
                <a:cs typeface="Calibri Light" panose="020F0302020204030204" pitchFamily="34" charset="0"/>
              </a:rPr>
              <a:t>Starting from an empty model, predictors are added to the model one at a time, until no new addition lowers AIC.</a:t>
            </a:r>
          </a:p>
          <a:p>
            <a:pPr lvl="1"/>
            <a:r>
              <a:rPr lang="fr-CH" sz="1600">
                <a:solidFill>
                  <a:srgbClr val="0070C0"/>
                </a:solidFill>
                <a:latin typeface="Calibri Light" panose="020F0302020204030204" pitchFamily="34" charset="0"/>
                <a:cs typeface="Calibri Light" panose="020F0302020204030204" pitchFamily="34" charset="0"/>
              </a:rPr>
              <a:t>Backward search: </a:t>
            </a:r>
            <a:r>
              <a:rPr lang="fr-CH" sz="1600">
                <a:latin typeface="Calibri Light" panose="020F0302020204030204" pitchFamily="34" charset="0"/>
                <a:cs typeface="Calibri Light" panose="020F0302020204030204" pitchFamily="34" charset="0"/>
              </a:rPr>
              <a:t>Starting from a full model, predictors are eliminated one at a time, until no elimination lowers AIC.</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R, the basic </a:t>
            </a:r>
            <a:r>
              <a:rPr lang="fr-CH" sz="1800">
                <a:latin typeface="Courier New" panose="02070309020205020404" pitchFamily="49" charset="0"/>
                <a:cs typeface="Courier New" panose="02070309020205020404" pitchFamily="49" charset="0"/>
              </a:rPr>
              <a:t>step</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function allows stepwise regression selection by either AIC or BIC. The more flexible </a:t>
            </a:r>
            <a:r>
              <a:rPr lang="fr-CH" sz="1800">
                <a:latin typeface="Courier New" panose="02070309020205020404" pitchFamily="49" charset="0"/>
                <a:cs typeface="Courier New" panose="02070309020205020404" pitchFamily="49" charset="0"/>
              </a:rPr>
              <a:t>olsrr</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 does AIC selection…</a:t>
            </a:r>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Stepwise predictor selection with AIC</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8915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003232" cy="4925144"/>
          </a:xfrm>
        </p:spPr>
        <p:txBody>
          <a:bodyPr>
            <a:normAutofit/>
          </a:bodyPr>
          <a:lstStyle/>
          <a:p>
            <a:r>
              <a:rPr lang="fr-CH" sz="1600">
                <a:latin typeface="Calibri Light" panose="020F0302020204030204" pitchFamily="34" charset="0"/>
                <a:cs typeface="Calibri Light" panose="020F0302020204030204" pitchFamily="34" charset="0"/>
              </a:rPr>
              <a:t>The following data contain levels of </a:t>
            </a:r>
            <a:r>
              <a:rPr lang="fr-CH" sz="1600">
                <a:solidFill>
                  <a:srgbClr val="0070C0"/>
                </a:solidFill>
                <a:latin typeface="Calibri Light" panose="020F0302020204030204" pitchFamily="34" charset="0"/>
                <a:cs typeface="Calibri Light" panose="020F0302020204030204" pitchFamily="34" charset="0"/>
              </a:rPr>
              <a:t>acrophobia</a:t>
            </a:r>
            <a:r>
              <a:rPr lang="fr-CH" sz="1600">
                <a:latin typeface="Calibri Light" panose="020F0302020204030204" pitchFamily="34" charset="0"/>
                <a:cs typeface="Calibri Light" panose="020F0302020204030204" pitchFamily="34" charset="0"/>
              </a:rPr>
              <a:t> (=fear of heights) for 49 university students. Also measured were demographics, prior experiences with heights, and personality traits. There are 48 predictors, which is </a:t>
            </a:r>
            <a:r>
              <a:rPr lang="fr-CH" sz="1600">
                <a:solidFill>
                  <a:srgbClr val="0070C0"/>
                </a:solidFill>
                <a:latin typeface="Calibri Light" panose="020F0302020204030204" pitchFamily="34" charset="0"/>
                <a:cs typeface="Calibri Light" panose="020F0302020204030204" pitchFamily="34" charset="0"/>
              </a:rPr>
              <a:t>too much to fit in a single regression model</a:t>
            </a:r>
            <a:r>
              <a:rPr lang="fr-CH" sz="1600">
                <a:latin typeface="Calibri Light" panose="020F0302020204030204" pitchFamily="34" charset="0"/>
                <a:cs typeface="Calibri Light" panose="020F0302020204030204" pitchFamily="34" charset="0"/>
              </a:rPr>
              <a:t>. Instead we could consider a stepwise selection of predictors:</a:t>
            </a:r>
            <a:endParaRPr lang="fr-CH" sz="16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Stepwise selection – Acrophobia data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574B5A84-2CAF-4BC2-BE70-99BE9F5DA5B3}"/>
              </a:ext>
            </a:extLst>
          </p:cNvPr>
          <p:cNvGraphicFramePr>
            <a:graphicFrameLocks noGrp="1"/>
          </p:cNvGraphicFramePr>
          <p:nvPr>
            <p:extLst>
              <p:ext uri="{D42A27DB-BD31-4B8C-83A1-F6EECF244321}">
                <p14:modId xmlns:p14="http://schemas.microsoft.com/office/powerpoint/2010/main" val="310401487"/>
              </p:ext>
            </p:extLst>
          </p:nvPr>
        </p:nvGraphicFramePr>
        <p:xfrm>
          <a:off x="2031405" y="2996952"/>
          <a:ext cx="7871752" cy="3312371"/>
        </p:xfrm>
        <a:graphic>
          <a:graphicData uri="http://schemas.openxmlformats.org/drawingml/2006/table">
            <a:tbl>
              <a:tblPr>
                <a:tableStyleId>{2D5ABB26-0587-4C30-8999-92F81FD0307C}</a:tableStyleId>
              </a:tblPr>
              <a:tblGrid>
                <a:gridCol w="879421">
                  <a:extLst>
                    <a:ext uri="{9D8B030D-6E8A-4147-A177-3AD203B41FA5}">
                      <a16:colId xmlns:a16="http://schemas.microsoft.com/office/drawing/2014/main" val="1623121594"/>
                    </a:ext>
                  </a:extLst>
                </a:gridCol>
                <a:gridCol w="720000">
                  <a:extLst>
                    <a:ext uri="{9D8B030D-6E8A-4147-A177-3AD203B41FA5}">
                      <a16:colId xmlns:a16="http://schemas.microsoft.com/office/drawing/2014/main" val="2062811236"/>
                    </a:ext>
                  </a:extLst>
                </a:gridCol>
                <a:gridCol w="720000">
                  <a:extLst>
                    <a:ext uri="{9D8B030D-6E8A-4147-A177-3AD203B41FA5}">
                      <a16:colId xmlns:a16="http://schemas.microsoft.com/office/drawing/2014/main" val="496172774"/>
                    </a:ext>
                  </a:extLst>
                </a:gridCol>
                <a:gridCol w="792000">
                  <a:extLst>
                    <a:ext uri="{9D8B030D-6E8A-4147-A177-3AD203B41FA5}">
                      <a16:colId xmlns:a16="http://schemas.microsoft.com/office/drawing/2014/main" val="4287134127"/>
                    </a:ext>
                  </a:extLst>
                </a:gridCol>
                <a:gridCol w="756000">
                  <a:extLst>
                    <a:ext uri="{9D8B030D-6E8A-4147-A177-3AD203B41FA5}">
                      <a16:colId xmlns:a16="http://schemas.microsoft.com/office/drawing/2014/main" val="386545921"/>
                    </a:ext>
                  </a:extLst>
                </a:gridCol>
                <a:gridCol w="879421">
                  <a:extLst>
                    <a:ext uri="{9D8B030D-6E8A-4147-A177-3AD203B41FA5}">
                      <a16:colId xmlns:a16="http://schemas.microsoft.com/office/drawing/2014/main" val="2048093703"/>
                    </a:ext>
                  </a:extLst>
                </a:gridCol>
                <a:gridCol w="879421">
                  <a:extLst>
                    <a:ext uri="{9D8B030D-6E8A-4147-A177-3AD203B41FA5}">
                      <a16:colId xmlns:a16="http://schemas.microsoft.com/office/drawing/2014/main" val="3416455592"/>
                    </a:ext>
                  </a:extLst>
                </a:gridCol>
                <a:gridCol w="879421">
                  <a:extLst>
                    <a:ext uri="{9D8B030D-6E8A-4147-A177-3AD203B41FA5}">
                      <a16:colId xmlns:a16="http://schemas.microsoft.com/office/drawing/2014/main" val="3763271945"/>
                    </a:ext>
                  </a:extLst>
                </a:gridCol>
                <a:gridCol w="560276">
                  <a:extLst>
                    <a:ext uri="{9D8B030D-6E8A-4147-A177-3AD203B41FA5}">
                      <a16:colId xmlns:a16="http://schemas.microsoft.com/office/drawing/2014/main" val="4838897"/>
                    </a:ext>
                  </a:extLst>
                </a:gridCol>
                <a:gridCol w="805792">
                  <a:extLst>
                    <a:ext uri="{9D8B030D-6E8A-4147-A177-3AD203B41FA5}">
                      <a16:colId xmlns:a16="http://schemas.microsoft.com/office/drawing/2014/main" val="1721399344"/>
                    </a:ext>
                  </a:extLst>
                </a:gridCol>
              </a:tblGrid>
              <a:tr h="468024">
                <a:tc>
                  <a:txBody>
                    <a:bodyPr/>
                    <a:lstStyle/>
                    <a:p>
                      <a:pPr algn="ctr" fontAlgn="b"/>
                      <a:r>
                        <a:rPr lang="en-US" sz="1200" b="1" i="0" u="none" strike="noStrike">
                          <a:solidFill>
                            <a:srgbClr val="000000"/>
                          </a:solidFill>
                          <a:effectLst/>
                          <a:latin typeface="Calibri Light" panose="020F0302020204030204" pitchFamily="34" charset="0"/>
                          <a:cs typeface="Calibri Light" panose="020F0302020204030204" pitchFamily="34" charset="0"/>
                        </a:rPr>
                        <a:t>ID</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Gender</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Age</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Height</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Weight</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Fallen before</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Claustro-phobia</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Sensation seeking</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i="0" u="none" strike="noStrike">
                          <a:solidFill>
                            <a:srgbClr val="000000"/>
                          </a:solidFill>
                          <a:effectLst/>
                          <a:latin typeface="Calibri Light" panose="020F0302020204030204" pitchFamily="34" charset="0"/>
                          <a:cs typeface="Calibri Light" panose="020F0302020204030204" pitchFamily="34" charset="0"/>
                        </a:rPr>
                        <a:t>…</a:t>
                      </a: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solidFill>
                            <a:srgbClr val="000000"/>
                          </a:solidFill>
                          <a:effectLst/>
                          <a:latin typeface="Calibri Light" panose="020F0302020204030204" pitchFamily="34" charset="0"/>
                          <a:cs typeface="Calibri Light" panose="020F0302020204030204" pitchFamily="34" charset="0"/>
                        </a:rPr>
                        <a:t>Acrophobia</a:t>
                      </a:r>
                      <a:endParaRPr lang="en-US" sz="1200" b="1"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22133393"/>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6</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F</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22</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1.65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75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No</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0.5</a:t>
                      </a:r>
                      <a:r>
                        <a:rPr lang="en-US"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97063571"/>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M</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30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1.8</a:t>
                      </a:r>
                      <a:r>
                        <a:rPr lang="en-US"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70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Yes</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0.25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25521591"/>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M</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1.87</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75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No</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0.5</a:t>
                      </a:r>
                      <a:r>
                        <a:rPr lang="en-US"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78636971"/>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F</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1.71</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63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No</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-0.25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73220234"/>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F</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1.65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48</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Yes</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a:t>
                      </a:r>
                      <a:r>
                        <a:rPr lang="en-US" sz="1200" b="0" u="none" strike="noStrike">
                          <a:solidFill>
                            <a:srgbClr val="000000"/>
                          </a:solidFill>
                          <a:effectLst/>
                          <a:latin typeface="Calibri Light" panose="020F0302020204030204" pitchFamily="34" charset="0"/>
                          <a:cs typeface="Calibri Light" panose="020F0302020204030204" pitchFamily="34" charset="0"/>
                        </a:rPr>
                        <a:t>.00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68127689"/>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M</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24</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1.76</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60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Yes</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0.75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61366746"/>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F</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1.7</a:t>
                      </a:r>
                      <a:r>
                        <a:rPr lang="en-US"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67</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Yes</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-0.5</a:t>
                      </a:r>
                      <a:r>
                        <a:rPr lang="en-US"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1448564"/>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23</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F</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24</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1.7</a:t>
                      </a:r>
                      <a:r>
                        <a:rPr lang="en-US"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60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No</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0.25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73667551"/>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24</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F</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1.64</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48</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No</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a:t>
                      </a:r>
                      <a:r>
                        <a:rPr lang="en-US" sz="1200" b="0" u="none" strike="noStrike">
                          <a:solidFill>
                            <a:srgbClr val="000000"/>
                          </a:solidFill>
                          <a:effectLst/>
                          <a:latin typeface="Calibri Light" panose="020F0302020204030204" pitchFamily="34" charset="0"/>
                          <a:cs typeface="Calibri Light" panose="020F0302020204030204" pitchFamily="34" charset="0"/>
                        </a:rPr>
                        <a:t>.00</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5666916"/>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bg1">
                        <a:lumMod val="85000"/>
                      </a:schemeClr>
                    </a:solid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F</a:t>
                      </a:r>
                      <a:endParaRPr lang="en-US"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43</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1.75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64</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No</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1</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0.25</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t>
                      </a:r>
                      <a:endParaRPr kumimoji="0" lang="en-CH"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lgn="ctr" fontAlgn="b"/>
                      <a:r>
                        <a:rPr lang="en-CH" sz="1200" b="0" u="none" strike="noStrike">
                          <a:solidFill>
                            <a:srgbClr val="000000"/>
                          </a:solidFill>
                          <a:effectLst/>
                          <a:latin typeface="Calibri Light" panose="020F0302020204030204" pitchFamily="34" charset="0"/>
                          <a:cs typeface="Calibri Light" panose="020F0302020204030204" pitchFamily="34" charset="0"/>
                        </a:rPr>
                        <a:t>2</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39297660"/>
                  </a:ext>
                </a:extLst>
              </a:tr>
              <a:tr h="258577">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p>
                  </a:txBody>
                  <a:tcPr marL="9525" marR="9525" marT="9525"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u="none" strike="noStrike">
                          <a:solidFill>
                            <a:srgbClr val="000000"/>
                          </a:solidFill>
                          <a:effectLst/>
                          <a:latin typeface="Calibri Light" panose="020F0302020204030204" pitchFamily="34" charset="0"/>
                          <a:cs typeface="Calibri Light" panose="020F0302020204030204" pitchFamily="34" charset="0"/>
                        </a:rPr>
                        <a:t>…</a:t>
                      </a:r>
                      <a:endParaRPr lang="en-CH" sz="12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86342911"/>
                  </a:ext>
                </a:extLst>
              </a:tr>
            </a:tbl>
          </a:graphicData>
        </a:graphic>
      </p:graphicFrame>
      <p:pic>
        <p:nvPicPr>
          <p:cNvPr id="7" name="Picture 6">
            <a:extLst>
              <a:ext uri="{FF2B5EF4-FFF2-40B4-BE49-F238E27FC236}">
                <a16:creationId xmlns:a16="http://schemas.microsoft.com/office/drawing/2014/main" id="{679605C9-F76B-42E0-895A-94451106CE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28" t="2058" r="16946" b="50635"/>
          <a:stretch/>
        </p:blipFill>
        <p:spPr>
          <a:xfrm>
            <a:off x="10167999" y="159197"/>
            <a:ext cx="1804569" cy="1886594"/>
          </a:xfrm>
          <a:prstGeom prst="rect">
            <a:avLst/>
          </a:prstGeom>
        </p:spPr>
      </p:pic>
    </p:spTree>
    <p:extLst>
      <p:ext uri="{BB962C8B-B14F-4D97-AF65-F5344CB8AC3E}">
        <p14:creationId xmlns:p14="http://schemas.microsoft.com/office/powerpoint/2010/main" val="17357477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003232" cy="4925144"/>
          </a:xfrm>
        </p:spPr>
        <p:txBody>
          <a:bodyPr>
            <a:normAutofit/>
          </a:bodyPr>
          <a:lstStyle/>
          <a:p>
            <a:pPr marL="0" indent="0">
              <a:buNone/>
            </a:pPr>
            <a:r>
              <a:rPr lang="fr-CH" sz="1200">
                <a:latin typeface="Courier New" panose="02070309020205020404" pitchFamily="49" charset="0"/>
                <a:cs typeface="Courier New" panose="02070309020205020404" pitchFamily="49" charset="0"/>
              </a:rPr>
              <a:t>library(olsrr)</a:t>
            </a:r>
          </a:p>
          <a:p>
            <a:pPr marL="0" indent="0">
              <a:buNone/>
            </a:pPr>
            <a:r>
              <a:rPr lang="fr-FR" sz="1200">
                <a:latin typeface="Courier New" panose="02070309020205020404" pitchFamily="49" charset="0"/>
                <a:cs typeface="Courier New" panose="02070309020205020404" pitchFamily="49" charset="0"/>
              </a:rPr>
              <a:t>phobia &lt;- read.table("https://drive.switch.ch/index.php/s/5HiEn1NDoAbEci4/download",</a:t>
            </a:r>
          </a:p>
          <a:p>
            <a:pPr marL="0" indent="0">
              <a:buNone/>
            </a:pPr>
            <a:r>
              <a:rPr lang="fr-FR" sz="1200">
                <a:latin typeface="Courier New" panose="02070309020205020404" pitchFamily="49" charset="0"/>
                <a:cs typeface="Courier New" panose="02070309020205020404" pitchFamily="49" charset="0"/>
              </a:rPr>
              <a:t>  header=TRUE,</a:t>
            </a:r>
            <a:r>
              <a:rPr lang="fr-FR" sz="1200">
                <a:solidFill>
                  <a:srgbClr val="FF0000"/>
                </a:solidFill>
                <a:latin typeface="Courier New" panose="02070309020205020404" pitchFamily="49" charset="0"/>
                <a:cs typeface="Courier New" panose="02070309020205020404" pitchFamily="49" charset="0"/>
              </a:rPr>
              <a:t>as.is=FALSE</a:t>
            </a:r>
            <a:r>
              <a:rPr lang="fr-FR" sz="1200">
                <a:latin typeface="Courier New" panose="02070309020205020404" pitchFamily="49" charset="0"/>
                <a:cs typeface="Courier New" panose="02070309020205020404" pitchFamily="49" charset="0"/>
              </a:rPr>
              <a:t>)</a:t>
            </a:r>
          </a:p>
          <a:p>
            <a:pPr marL="0" indent="0">
              <a:buNone/>
            </a:pPr>
            <a:endParaRPr lang="fr-CH" sz="1200">
              <a:latin typeface="Courier New" panose="02070309020205020404" pitchFamily="49" charset="0"/>
              <a:cs typeface="Courier New" panose="02070309020205020404" pitchFamily="49" charset="0"/>
            </a:endParaRPr>
          </a:p>
          <a:p>
            <a:pPr marL="0" indent="0">
              <a:buNone/>
            </a:pPr>
            <a:r>
              <a:rPr lang="fr-CH" sz="1200">
                <a:latin typeface="Courier New" panose="02070309020205020404" pitchFamily="49" charset="0"/>
                <a:cs typeface="Courier New" panose="02070309020205020404" pitchFamily="49" charset="0"/>
              </a:rPr>
              <a:t>initial.model &lt;- lm(acrophobia~.,data=phobia)</a:t>
            </a:r>
          </a:p>
          <a:p>
            <a:pPr marL="0" indent="0">
              <a:buNone/>
            </a:pPr>
            <a:r>
              <a:rPr lang="fr-CH" sz="1200">
                <a:latin typeface="Courier New" panose="02070309020205020404" pitchFamily="49" charset="0"/>
                <a:cs typeface="Courier New" panose="02070309020205020404" pitchFamily="49" charset="0"/>
              </a:rPr>
              <a:t>stepwise &lt;- ols_stepwise_forward_aic(initial.model)</a:t>
            </a:r>
          </a:p>
          <a:p>
            <a:pPr marL="0" indent="0">
              <a:buNone/>
            </a:pPr>
            <a:r>
              <a:rPr lang="fr-CH" sz="1200">
                <a:latin typeface="Courier New" panose="02070309020205020404" pitchFamily="49" charset="0"/>
                <a:cs typeface="Courier New" panose="02070309020205020404" pitchFamily="49" charset="0"/>
              </a:rPr>
              <a:t>stepwise ; plot(stepwise)</a:t>
            </a:r>
            <a:endParaRPr lang="fr-CH" sz="1200" dirty="0">
              <a:latin typeface="Courier New" panose="02070309020205020404" pitchFamily="49" charset="0"/>
              <a:cs typeface="Courier New" panose="02070309020205020404" pitchFamily="49"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Stepwise selection – Acrophobia data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83A9E0-5A3E-4E74-8399-02D0E29C0E0B}"/>
              </a:ext>
            </a:extLst>
          </p:cNvPr>
          <p:cNvSpPr txBox="1"/>
          <p:nvPr/>
        </p:nvSpPr>
        <p:spPr>
          <a:xfrm>
            <a:off x="1127448" y="3519006"/>
            <a:ext cx="6192688" cy="2862322"/>
          </a:xfrm>
          <a:prstGeom prst="rect">
            <a:avLst/>
          </a:prstGeom>
          <a:noFill/>
        </p:spPr>
        <p:txBody>
          <a:bodyPr wrap="square">
            <a:spAutoFit/>
          </a:bodyPr>
          <a:lstStyle/>
          <a:p>
            <a:r>
              <a:rPr lang="en-CH" sz="1000">
                <a:latin typeface="Courier New" panose="02070309020205020404" pitchFamily="49" charset="0"/>
                <a:cs typeface="Courier New" panose="02070309020205020404" pitchFamily="49" charset="0"/>
              </a:rPr>
              <a:t>Selection Summary                              </a:t>
            </a:r>
          </a:p>
          <a:p>
            <a:r>
              <a:rPr lang="en-CH" sz="1000">
                <a:latin typeface="Courier New" panose="02070309020205020404" pitchFamily="49" charset="0"/>
                <a:cs typeface="Courier New" panose="02070309020205020404" pitchFamily="49" charset="0"/>
              </a:rPr>
              <a:t>---------------------------------------------------------------------------</a:t>
            </a:r>
          </a:p>
          <a:p>
            <a:r>
              <a:rPr lang="en-CH" sz="1000">
                <a:latin typeface="Courier New" panose="02070309020205020404" pitchFamily="49" charset="0"/>
                <a:cs typeface="Courier New" panose="02070309020205020404" pitchFamily="49" charset="0"/>
              </a:rPr>
              <a:t>Variable                  AIC      Sum Sq     RSS       R-Sq      Adj. R-Sq </a:t>
            </a:r>
          </a:p>
          <a:p>
            <a:r>
              <a:rPr lang="en-CH" sz="1000">
                <a:latin typeface="Courier New" panose="02070309020205020404" pitchFamily="49" charset="0"/>
                <a:cs typeface="Courier New" panose="02070309020205020404" pitchFamily="49" charset="0"/>
              </a:rPr>
              <a:t>---------------------------------------------------------------------------</a:t>
            </a:r>
          </a:p>
          <a:p>
            <a:r>
              <a:rPr lang="en-CH" sz="1000">
                <a:latin typeface="Courier New" panose="02070309020205020404" pitchFamily="49" charset="0"/>
                <a:cs typeface="Courier New" panose="02070309020205020404" pitchFamily="49" charset="0"/>
              </a:rPr>
              <a:t>demo.ses                141.095     6.806    45.194    0.13088      0.11238 </a:t>
            </a:r>
          </a:p>
          <a:p>
            <a:r>
              <a:rPr lang="en-CH" sz="1000">
                <a:latin typeface="Courier New" panose="02070309020205020404" pitchFamily="49" charset="0"/>
                <a:cs typeface="Courier New" panose="02070309020205020404" pitchFamily="49" charset="0"/>
              </a:rPr>
              <a:t>demo.gender             138.658    10.718    41.282    0.20612      0.17160 </a:t>
            </a:r>
          </a:p>
          <a:p>
            <a:r>
              <a:rPr lang="en-CH" sz="1000">
                <a:latin typeface="Courier New" panose="02070309020205020404" pitchFamily="49" charset="0"/>
                <a:cs typeface="Courier New" panose="02070309020205020404" pitchFamily="49" charset="0"/>
              </a:rPr>
              <a:t>health.sport            136.096    14.388    37.612    0.27669      0.22847 </a:t>
            </a:r>
          </a:p>
          <a:p>
            <a:r>
              <a:rPr lang="en-CH" sz="1000">
                <a:latin typeface="Courier New" panose="02070309020205020404" pitchFamily="49" charset="0"/>
                <a:cs typeface="Courier New" panose="02070309020205020404" pitchFamily="49" charset="0"/>
              </a:rPr>
              <a:t>trait.senseeking        133.920    17.460    34.540    0.33577      0.27539 </a:t>
            </a:r>
          </a:p>
          <a:p>
            <a:r>
              <a:rPr lang="en-CH" sz="1000">
                <a:latin typeface="Courier New" panose="02070309020205020404" pitchFamily="49" charset="0"/>
                <a:cs typeface="Courier New" panose="02070309020205020404" pitchFamily="49" charset="0"/>
              </a:rPr>
              <a:t>phobia.crowd            129.930    21.435    30.565    0.41221      0.34386 </a:t>
            </a:r>
          </a:p>
          <a:p>
            <a:r>
              <a:rPr lang="en-CH" sz="1000">
                <a:latin typeface="Courier New" panose="02070309020205020404" pitchFamily="49" charset="0"/>
                <a:cs typeface="Courier New" panose="02070309020205020404" pitchFamily="49" charset="0"/>
              </a:rPr>
              <a:t>experience.witness      128.907    23.263    28.737    0.44737      0.36842 </a:t>
            </a:r>
          </a:p>
          <a:p>
            <a:r>
              <a:rPr lang="en-CH" sz="1000">
                <a:latin typeface="Courier New" panose="02070309020205020404" pitchFamily="49" charset="0"/>
                <a:cs typeface="Courier New" panose="02070309020205020404" pitchFamily="49" charset="0"/>
              </a:rPr>
              <a:t>phobia.publicspeak      127.893    24.978    27.022    0.48034      0.39162 </a:t>
            </a:r>
          </a:p>
          <a:p>
            <a:r>
              <a:rPr lang="en-CH" sz="1000">
                <a:latin typeface="Courier New" panose="02070309020205020404" pitchFamily="49" charset="0"/>
                <a:cs typeface="Courier New" panose="02070309020205020404" pitchFamily="49" charset="0"/>
              </a:rPr>
              <a:t>appraisal.respcircum    126.645    26.711    25.289    0.51367      0.41641 </a:t>
            </a:r>
          </a:p>
          <a:p>
            <a:r>
              <a:rPr lang="en-CH" sz="1000">
                <a:latin typeface="Courier New" panose="02070309020205020404" pitchFamily="49" charset="0"/>
                <a:cs typeface="Courier New" panose="02070309020205020404" pitchFamily="49" charset="0"/>
              </a:rPr>
              <a:t>experience.freqfly      124.501    28.762    23.238    0.55311      0.44998 </a:t>
            </a:r>
          </a:p>
          <a:p>
            <a:r>
              <a:rPr lang="en-CH" sz="1000">
                <a:latin typeface="Courier New" panose="02070309020205020404" pitchFamily="49" charset="0"/>
                <a:cs typeface="Courier New" panose="02070309020205020404" pitchFamily="49" charset="0"/>
              </a:rPr>
              <a:t>trait.extraversion      123.102    30.319    21.681    0.58306      0.47334 </a:t>
            </a:r>
          </a:p>
          <a:p>
            <a:r>
              <a:rPr lang="en-CH" sz="1000">
                <a:latin typeface="Courier New" panose="02070309020205020404" pitchFamily="49" charset="0"/>
                <a:cs typeface="Courier New" panose="02070309020205020404" pitchFamily="49" charset="0"/>
              </a:rPr>
              <a:t>health.sleeptrouble     121.608    31.811    20.189    0.61176      0.49633 </a:t>
            </a:r>
          </a:p>
          <a:p>
            <a:r>
              <a:rPr lang="en-CH" sz="1000">
                <a:latin typeface="Courier New" panose="02070309020205020404" pitchFamily="49" charset="0"/>
                <a:cs typeface="Courier New" panose="02070309020205020404" pitchFamily="49" charset="0"/>
              </a:rPr>
              <a:t>trait.conscient         121.009    32.854    19.146    0.63181      0.50908 </a:t>
            </a:r>
          </a:p>
          <a:p>
            <a:r>
              <a:rPr lang="en-CH" sz="1000">
                <a:latin typeface="Courier New" panose="02070309020205020404" pitchFamily="49" charset="0"/>
                <a:cs typeface="Courier New" panose="02070309020205020404" pitchFamily="49" charset="0"/>
              </a:rPr>
              <a:t>appraisal.posout        118.957    34.374    17.626    0.66103      0.53513 </a:t>
            </a:r>
          </a:p>
          <a:p>
            <a:r>
              <a:rPr lang="en-CH" sz="1000">
                <a:latin typeface="Courier New" panose="02070309020205020404" pitchFamily="49" charset="0"/>
                <a:cs typeface="Courier New" panose="02070309020205020404" pitchFamily="49" charset="0"/>
              </a:rPr>
              <a:t>---------------------------------------------------------------------------</a:t>
            </a:r>
          </a:p>
        </p:txBody>
      </p:sp>
      <p:pic>
        <p:nvPicPr>
          <p:cNvPr id="10" name="Picture 9">
            <a:extLst>
              <a:ext uri="{FF2B5EF4-FFF2-40B4-BE49-F238E27FC236}">
                <a16:creationId xmlns:a16="http://schemas.microsoft.com/office/drawing/2014/main" id="{ADEE0D60-86C6-4FA1-8B41-AE2C435F1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144" y="2428669"/>
            <a:ext cx="4377967" cy="3304587"/>
          </a:xfrm>
          <a:prstGeom prst="rect">
            <a:avLst/>
          </a:prstGeom>
        </p:spPr>
      </p:pic>
      <p:pic>
        <p:nvPicPr>
          <p:cNvPr id="9" name="Picture 8">
            <a:extLst>
              <a:ext uri="{FF2B5EF4-FFF2-40B4-BE49-F238E27FC236}">
                <a16:creationId xmlns:a16="http://schemas.microsoft.com/office/drawing/2014/main" id="{48FE097E-18E3-4C89-851E-31EC0F1662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28" t="2058" r="16946" b="50635"/>
          <a:stretch/>
        </p:blipFill>
        <p:spPr>
          <a:xfrm>
            <a:off x="10167999" y="159197"/>
            <a:ext cx="1804569" cy="1886594"/>
          </a:xfrm>
          <a:prstGeom prst="rect">
            <a:avLst/>
          </a:prstGeom>
        </p:spPr>
      </p:pic>
    </p:spTree>
    <p:extLst>
      <p:ext uri="{BB962C8B-B14F-4D97-AF65-F5344CB8AC3E}">
        <p14:creationId xmlns:p14="http://schemas.microsoft.com/office/powerpoint/2010/main" val="40139419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003232" cy="4925144"/>
          </a:xfrm>
        </p:spPr>
        <p:txBody>
          <a:bodyPr>
            <a:normAutofit/>
          </a:bodyPr>
          <a:lstStyle/>
          <a:p>
            <a:pPr marL="0" indent="0">
              <a:buNone/>
            </a:pPr>
            <a:r>
              <a:rPr lang="en-US" sz="1200">
                <a:latin typeface="Courier New" panose="02070309020205020404" pitchFamily="49" charset="0"/>
                <a:cs typeface="Courier New" panose="02070309020205020404" pitchFamily="49" charset="0"/>
              </a:rPr>
              <a:t>summary(stepwise$model)</a:t>
            </a:r>
            <a:endParaRPr lang="fr-CH" sz="1200" dirty="0">
              <a:latin typeface="Courier New" panose="02070309020205020404" pitchFamily="49" charset="0"/>
              <a:cs typeface="Courier New" panose="02070309020205020404" pitchFamily="49"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Stepwise selection – Acrophobia data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03E80D-EC4D-491F-B0CB-A4F830C7B375}"/>
              </a:ext>
            </a:extLst>
          </p:cNvPr>
          <p:cNvSpPr txBox="1"/>
          <p:nvPr/>
        </p:nvSpPr>
        <p:spPr>
          <a:xfrm>
            <a:off x="2495600" y="2132856"/>
            <a:ext cx="6768752" cy="4154984"/>
          </a:xfrm>
          <a:prstGeom prst="rect">
            <a:avLst/>
          </a:prstGeom>
          <a:noFill/>
        </p:spPr>
        <p:txBody>
          <a:bodyPr wrap="square">
            <a:spAutoFit/>
          </a:bodyPr>
          <a:lstStyle/>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Coefficients:</a:t>
            </a:r>
          </a:p>
          <a:p>
            <a:r>
              <a:rPr lang="en-US" sz="1200">
                <a:latin typeface="Courier New" panose="02070309020205020404" pitchFamily="49" charset="0"/>
                <a:cs typeface="Courier New" panose="02070309020205020404" pitchFamily="49" charset="0"/>
              </a:rPr>
              <a:t>&gt;</a:t>
            </a:r>
            <a:r>
              <a:rPr lang="en-CH" sz="1200">
                <a:latin typeface="Courier New" panose="02070309020205020404" pitchFamily="49" charset="0"/>
                <a:cs typeface="Courier New" panose="02070309020205020404" pitchFamily="49" charset="0"/>
              </a:rPr>
              <a:t>                       Estimate Std. Error t value Pr(&gt;|t|)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(Intercept)           2.7553047  0.8007754   3.441 0.001518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demo.ses             -0.5803916  0.2160997  -2.686 0.010990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demo.genderM         -1.2699955  0.2771633  -4.582 5.63e-05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health.sport          0.0016849  0.0008112   2.077 0.045208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trait.senseeking     -0.6678335  0.1729525  -3.861 0.000465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phobia.crowd          0.2534667  0.1054557   2.404 0.021670 *  </a:t>
            </a:r>
          </a:p>
          <a:p>
            <a:r>
              <a:rPr lang="en-US" sz="1200">
                <a:latin typeface="Courier New" panose="02070309020205020404" pitchFamily="49" charset="0"/>
                <a:cs typeface="Courier New" panose="02070309020205020404" pitchFamily="49" charset="0"/>
              </a:rPr>
              <a:t>&gt; </a:t>
            </a:r>
            <a:r>
              <a:rPr lang="en-CH" sz="1200" b="1">
                <a:solidFill>
                  <a:srgbClr val="C00000"/>
                </a:solidFill>
                <a:latin typeface="Courier New" panose="02070309020205020404" pitchFamily="49" charset="0"/>
                <a:cs typeface="Courier New" panose="02070309020205020404" pitchFamily="49" charset="0"/>
              </a:rPr>
              <a:t>experience.witness    0.5344210  0.3962075   1.349 0.186051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phobia.publicspeak    0.3126510  0.1107218   2.824 0.007781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appraisal.respcircum -0.3114243  0.1058593  -2.942 0.005753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experience.freqfly   24.3223367 10.2013978   2.384 0.022669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trait.extraversion    0.1484283  0.0881357   1.684 0.101064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health.sleeptrouble   0.8161178  0.3984872   2.048 0.048116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trait.conscient      -0.1589863  0.0867371  -1.833 0.075325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appraisal.posout      0.2721229  0.1566521   1.737 0.091161 .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Signif. codes:  0 ‘***’ 0.001 ‘**’ 0.01 ‘*’ 0.05 ‘.’ 0.1 ‘ ’ 1</a:t>
            </a:r>
          </a:p>
          <a:p>
            <a:r>
              <a:rPr lang="en-US" sz="1200">
                <a:latin typeface="Courier New" panose="02070309020205020404" pitchFamily="49" charset="0"/>
                <a:cs typeface="Courier New" panose="02070309020205020404" pitchFamily="49" charset="0"/>
              </a:rPr>
              <a:t>&gt;</a:t>
            </a:r>
            <a:endParaRPr lang="en-CH" sz="1200">
              <a:latin typeface="Courier New" panose="02070309020205020404" pitchFamily="49" charset="0"/>
              <a:cs typeface="Courier New" panose="02070309020205020404" pitchFamily="49" charset="0"/>
            </a:endParaRP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Residual standard error: 0.7097 on 35 degrees of freedom</a:t>
            </a:r>
          </a:p>
          <a:p>
            <a:r>
              <a:rPr lang="en-US" sz="1200">
                <a:latin typeface="Courier New" panose="02070309020205020404" pitchFamily="49" charset="0"/>
                <a:cs typeface="Courier New" panose="02070309020205020404" pitchFamily="49" charset="0"/>
              </a:rPr>
              <a:t>&gt; </a:t>
            </a:r>
            <a:r>
              <a:rPr lang="en-CH" sz="1200" b="1">
                <a:solidFill>
                  <a:srgbClr val="C00000"/>
                </a:solidFill>
                <a:latin typeface="Courier New" panose="02070309020205020404" pitchFamily="49" charset="0"/>
                <a:cs typeface="Courier New" panose="02070309020205020404" pitchFamily="49" charset="0"/>
              </a:rPr>
              <a:t>Multiple R-squared:  0.661</a:t>
            </a:r>
            <a:r>
              <a:rPr lang="en-CH" sz="1200">
                <a:latin typeface="Courier New" panose="02070309020205020404" pitchFamily="49" charset="0"/>
                <a:cs typeface="Courier New" panose="02070309020205020404" pitchFamily="49" charset="0"/>
              </a:rPr>
              <a:t>,     </a:t>
            </a:r>
            <a:r>
              <a:rPr lang="en-CH" sz="1200" b="1">
                <a:solidFill>
                  <a:srgbClr val="C00000"/>
                </a:solidFill>
                <a:latin typeface="Courier New" panose="02070309020205020404" pitchFamily="49" charset="0"/>
                <a:cs typeface="Courier New" panose="02070309020205020404" pitchFamily="49" charset="0"/>
              </a:rPr>
              <a:t>Adjusted R-squared:  0.5351 </a:t>
            </a:r>
          </a:p>
          <a:p>
            <a:r>
              <a:rPr lang="en-US" sz="1200">
                <a:latin typeface="Courier New" panose="02070309020205020404" pitchFamily="49" charset="0"/>
                <a:cs typeface="Courier New" panose="02070309020205020404" pitchFamily="49" charset="0"/>
              </a:rPr>
              <a:t>&gt; </a:t>
            </a:r>
            <a:r>
              <a:rPr lang="en-CH" sz="1200">
                <a:latin typeface="Courier New" panose="02070309020205020404" pitchFamily="49" charset="0"/>
                <a:cs typeface="Courier New" panose="02070309020205020404" pitchFamily="49" charset="0"/>
              </a:rPr>
              <a:t>F-statistic:  5.25 on 13 and 35 DF,  p-value: 4.32e-05</a:t>
            </a:r>
          </a:p>
        </p:txBody>
      </p:sp>
      <p:pic>
        <p:nvPicPr>
          <p:cNvPr id="11" name="Picture 10">
            <a:extLst>
              <a:ext uri="{FF2B5EF4-FFF2-40B4-BE49-F238E27FC236}">
                <a16:creationId xmlns:a16="http://schemas.microsoft.com/office/drawing/2014/main" id="{A2F58968-4805-4E71-9E71-C3BE1456E3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28" t="2058" r="16946" b="50635"/>
          <a:stretch/>
        </p:blipFill>
        <p:spPr>
          <a:xfrm>
            <a:off x="10167999" y="159197"/>
            <a:ext cx="1804569" cy="1886594"/>
          </a:xfrm>
          <a:prstGeom prst="rect">
            <a:avLst/>
          </a:prstGeom>
        </p:spPr>
      </p:pic>
    </p:spTree>
    <p:extLst>
      <p:ext uri="{BB962C8B-B14F-4D97-AF65-F5344CB8AC3E}">
        <p14:creationId xmlns:p14="http://schemas.microsoft.com/office/powerpoint/2010/main" val="31111950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dirty="0">
                <a:latin typeface="Calibri Light" panose="020F0302020204030204" pitchFamily="34" charset="0"/>
                <a:cs typeface="Calibri Light" panose="020F0302020204030204" pitchFamily="34" charset="0"/>
              </a:rPr>
              <a:t>Information </a:t>
            </a:r>
            <a:r>
              <a:rPr lang="fr-CH" sz="1600" dirty="0" err="1">
                <a:latin typeface="Calibri Light" panose="020F0302020204030204" pitchFamily="34" charset="0"/>
                <a:cs typeface="Calibri Light" panose="020F0302020204030204" pitchFamily="34" charset="0"/>
              </a:rPr>
              <a:t>criteria</a:t>
            </a:r>
            <a:r>
              <a:rPr lang="fr-CH" sz="1600" dirty="0">
                <a:latin typeface="Calibri Light" panose="020F0302020204030204" pitchFamily="34" charset="0"/>
                <a:cs typeface="Calibri Light" panose="020F0302020204030204" pitchFamily="34" charset="0"/>
              </a:rPr>
              <a:t> are </a:t>
            </a:r>
            <a:r>
              <a:rPr lang="fr-CH" sz="1600" dirty="0" err="1">
                <a:latin typeface="Calibri Light" panose="020F0302020204030204" pitchFamily="34" charset="0"/>
                <a:cs typeface="Calibri Light" panose="020F0302020204030204" pitchFamily="34" charset="0"/>
              </a:rPr>
              <a:t>extremely</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powerful</a:t>
            </a:r>
            <a:r>
              <a:rPr lang="fr-CH" sz="1600" dirty="0">
                <a:latin typeface="Calibri Light" panose="020F0302020204030204" pitchFamily="34" charset="0"/>
                <a:cs typeface="Calibri Light" panose="020F0302020204030204" pitchFamily="34" charset="0"/>
              </a:rPr>
              <a:t> for </a:t>
            </a:r>
            <a:r>
              <a:rPr lang="fr-CH" sz="1600" dirty="0" err="1">
                <a:latin typeface="Calibri Light" panose="020F0302020204030204" pitchFamily="34" charset="0"/>
                <a:cs typeface="Calibri Light" panose="020F0302020204030204" pitchFamily="34" charset="0"/>
              </a:rPr>
              <a:t>performing</a:t>
            </a:r>
            <a:r>
              <a:rPr lang="fr-CH" sz="1600" dirty="0">
                <a:latin typeface="Calibri Light" panose="020F0302020204030204" pitchFamily="34" charset="0"/>
                <a:cs typeface="Calibri Light" panose="020F0302020204030204" pitchFamily="34" charset="0"/>
              </a:rPr>
              <a:t> a </a:t>
            </a:r>
            <a:r>
              <a:rPr lang="fr-CH" sz="1600" dirty="0">
                <a:solidFill>
                  <a:srgbClr val="0070C0"/>
                </a:solidFill>
                <a:latin typeface="Calibri Light" panose="020F0302020204030204" pitchFamily="34" charset="0"/>
                <a:cs typeface="Calibri Light" panose="020F0302020204030204" pitchFamily="34" charset="0"/>
              </a:rPr>
              <a:t>model </a:t>
            </a:r>
            <a:r>
              <a:rPr lang="fr-CH" sz="1600" dirty="0" err="1">
                <a:solidFill>
                  <a:srgbClr val="0070C0"/>
                </a:solidFill>
                <a:latin typeface="Calibri Light" panose="020F0302020204030204" pitchFamily="34" charset="0"/>
                <a:cs typeface="Calibri Light" panose="020F0302020204030204" pitchFamily="34" charset="0"/>
              </a:rPr>
              <a:t>selection</a:t>
            </a:r>
            <a:r>
              <a:rPr lang="fr-CH" sz="1600" dirty="0">
                <a:latin typeface="Calibri Light" panose="020F0302020204030204" pitchFamily="34" charset="0"/>
                <a:cs typeface="Calibri Light" panose="020F0302020204030204" pitchFamily="34" charset="0"/>
              </a:rPr>
              <a:t> on </a:t>
            </a:r>
            <a:r>
              <a:rPr lang="fr-CH" sz="1600">
                <a:latin typeface="Calibri Light" panose="020F0302020204030204" pitchFamily="34" charset="0"/>
                <a:cs typeface="Calibri Light" panose="020F0302020204030204" pitchFamily="34" charset="0"/>
              </a:rPr>
              <a:t>training data (e.g., predictor selection, transformation selection). BIC especially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conservative and </a:t>
            </a:r>
            <a:r>
              <a:rPr lang="fr-CH" sz="1600" dirty="0" err="1">
                <a:latin typeface="Calibri Light" panose="020F0302020204030204" pitchFamily="34" charset="0"/>
                <a:cs typeface="Calibri Light" panose="020F0302020204030204" pitchFamily="34" charset="0"/>
              </a:rPr>
              <a:t>will</a:t>
            </a:r>
            <a:r>
              <a:rPr lang="fr-CH" sz="1600" dirty="0">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not normally lead to overfitting. </a:t>
            </a:r>
            <a:r>
              <a:rPr lang="fr-CH" sz="1600">
                <a:solidFill>
                  <a:srgbClr val="0070C0"/>
                </a:solidFill>
                <a:latin typeface="Calibri Light" panose="020F0302020204030204" pitchFamily="34" charset="0"/>
                <a:cs typeface="Calibri Light" panose="020F0302020204030204" pitchFamily="34" charset="0"/>
              </a:rPr>
              <a:t>Whenever these measures are available, they should be used!</a:t>
            </a:r>
            <a:endParaRPr lang="fr-CH" sz="1600" dirty="0">
              <a:solidFill>
                <a:srgbClr val="0070C0"/>
              </a:solidFill>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Unfortunately, </a:t>
            </a:r>
            <a:r>
              <a:rPr lang="fr-CH" sz="1600" dirty="0">
                <a:latin typeface="Calibri Light" panose="020F0302020204030204" pitchFamily="34" charset="0"/>
                <a:cs typeface="Calibri Light" panose="020F0302020204030204" pitchFamily="34" charset="0"/>
              </a:rPr>
              <a:t>information </a:t>
            </a:r>
            <a:r>
              <a:rPr lang="fr-CH" sz="1600" err="1">
                <a:latin typeface="Calibri Light" panose="020F0302020204030204" pitchFamily="34" charset="0"/>
                <a:cs typeface="Calibri Light" panose="020F0302020204030204" pitchFamily="34" charset="0"/>
              </a:rPr>
              <a:t>criteria</a:t>
            </a:r>
            <a:r>
              <a:rPr lang="fr-CH" sz="1600">
                <a:latin typeface="Calibri Light" panose="020F0302020204030204" pitchFamily="34" charset="0"/>
                <a:cs typeface="Calibri Light" panose="020F0302020204030204" pitchFamily="34" charset="0"/>
              </a:rPr>
              <a:t> do have </a:t>
            </a:r>
            <a:r>
              <a:rPr lang="fr-CH" sz="1600" dirty="0">
                <a:latin typeface="Calibri Light" panose="020F0302020204030204" pitchFamily="34" charset="0"/>
                <a:cs typeface="Calibri Light" panose="020F0302020204030204" pitchFamily="34" charset="0"/>
              </a:rPr>
              <a:t>drawbacks:</a:t>
            </a:r>
          </a:p>
          <a:p>
            <a:endParaRPr lang="fr-CH" sz="1600" dirty="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600" dirty="0" err="1">
                <a:latin typeface="Calibri Light" panose="020F0302020204030204" pitchFamily="34" charset="0"/>
                <a:cs typeface="Calibri Light" panose="020F0302020204030204" pitchFamily="34" charset="0"/>
              </a:rPr>
              <a:t>They</a:t>
            </a:r>
            <a:r>
              <a:rPr lang="fr-CH" sz="1600" dirty="0">
                <a:latin typeface="Calibri Light" panose="020F0302020204030204" pitchFamily="34" charset="0"/>
                <a:cs typeface="Calibri Light" panose="020F0302020204030204" pitchFamily="34" charset="0"/>
              </a:rPr>
              <a:t> do not </a:t>
            </a:r>
            <a:r>
              <a:rPr lang="fr-CH" sz="1600" dirty="0" err="1">
                <a:latin typeface="Calibri Light" panose="020F0302020204030204" pitchFamily="34" charset="0"/>
                <a:cs typeface="Calibri Light" panose="020F0302020204030204" pitchFamily="34" charset="0"/>
              </a:rPr>
              <a:t>exist</a:t>
            </a:r>
            <a:r>
              <a:rPr lang="fr-CH" sz="1600" dirty="0">
                <a:latin typeface="Calibri Light" panose="020F0302020204030204" pitchFamily="34" charset="0"/>
                <a:cs typeface="Calibri Light" panose="020F0302020204030204" pitchFamily="34" charset="0"/>
              </a:rPr>
              <a:t> for </a:t>
            </a:r>
            <a:r>
              <a:rPr lang="fr-CH" sz="1600" dirty="0" err="1">
                <a:latin typeface="Calibri Light" panose="020F0302020204030204" pitchFamily="34" charset="0"/>
                <a:cs typeface="Calibri Light" panose="020F0302020204030204" pitchFamily="34" charset="0"/>
              </a:rPr>
              <a:t>many</a:t>
            </a:r>
            <a:r>
              <a:rPr lang="fr-CH" sz="1600" dirty="0">
                <a:latin typeface="Calibri Light" panose="020F0302020204030204" pitchFamily="34" charset="0"/>
                <a:cs typeface="Calibri Light" panose="020F0302020204030204" pitchFamily="34" charset="0"/>
              </a:rPr>
              <a:t> ML </a:t>
            </a:r>
            <a:r>
              <a:rPr lang="fr-CH" sz="1600" dirty="0" err="1">
                <a:latin typeface="Calibri Light" panose="020F0302020204030204" pitchFamily="34" charset="0"/>
                <a:cs typeface="Calibri Light" panose="020F0302020204030204" pitchFamily="34" charset="0"/>
              </a:rPr>
              <a:t>models</a:t>
            </a:r>
            <a:r>
              <a:rPr lang="fr-CH" sz="1600" dirty="0">
                <a:latin typeface="Calibri Light" panose="020F0302020204030204" pitchFamily="34" charset="0"/>
                <a:cs typeface="Calibri Light" panose="020F0302020204030204" pitchFamily="34" charset="0"/>
              </a:rPr>
              <a:t> (SVM, </a:t>
            </a:r>
            <a:r>
              <a:rPr lang="fr-CH" sz="1600" dirty="0" err="1">
                <a:latin typeface="Calibri Light" panose="020F0302020204030204" pitchFamily="34" charset="0"/>
                <a:cs typeface="Calibri Light" panose="020F0302020204030204" pitchFamily="34" charset="0"/>
              </a:rPr>
              <a:t>nearest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neighbors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trees</a:t>
            </a:r>
            <a:r>
              <a:rPr lang="fr-CH" sz="1600" dirty="0">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etc.)</a:t>
            </a:r>
          </a:p>
          <a:p>
            <a:pPr marL="800100" lvl="1" indent="-342900">
              <a:buFont typeface="+mj-lt"/>
              <a:buAutoNum type="arabicPeriod"/>
            </a:pPr>
            <a:r>
              <a:rPr lang="fr-CH" sz="1600">
                <a:latin typeface="Calibri Light" panose="020F0302020204030204" pitchFamily="34" charset="0"/>
                <a:cs typeface="Calibri Light" panose="020F0302020204030204" pitchFamily="34" charset="0"/>
              </a:rPr>
              <a:t>There is no </a:t>
            </a:r>
            <a:r>
              <a:rPr lang="fr-CH" sz="1600" i="1">
                <a:latin typeface="Calibri Light" panose="020F0302020204030204" pitchFamily="34" charset="0"/>
                <a:cs typeface="Calibri Light" panose="020F0302020204030204" pitchFamily="34" charset="0"/>
              </a:rPr>
              <a:t>guarantee</a:t>
            </a:r>
            <a:r>
              <a:rPr lang="fr-CH" sz="1600">
                <a:latin typeface="Calibri Light" panose="020F0302020204030204" pitchFamily="34" charset="0"/>
                <a:cs typeface="Calibri Light" panose="020F0302020204030204" pitchFamily="34" charset="0"/>
              </a:rPr>
              <a:t> that they will select the </a:t>
            </a:r>
            <a:r>
              <a:rPr lang="en-GB" sz="1600">
                <a:latin typeface="Calibri Light" panose="020F0302020204030204" pitchFamily="34" charset="0"/>
                <a:cs typeface="Calibri Light" panose="020F0302020204030204" pitchFamily="34" charset="0"/>
              </a:rPr>
              <a:t>“true model”</a:t>
            </a:r>
            <a:r>
              <a:rPr lang="fr-CH" sz="1600">
                <a:latin typeface="Calibri Light" panose="020F0302020204030204" pitchFamily="34" charset="0"/>
                <a:cs typeface="Calibri Light" panose="020F0302020204030204" pitchFamily="34" charset="0"/>
              </a:rPr>
              <a:t> from the set of competing models</a:t>
            </a:r>
            <a:endParaRPr lang="fr-CH" sz="1600" dirty="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600">
                <a:latin typeface="Calibri Light" panose="020F0302020204030204" pitchFamily="34" charset="0"/>
                <a:cs typeface="Calibri Light" panose="020F0302020204030204" pitchFamily="34" charset="0"/>
              </a:rPr>
              <a:t>They do </a:t>
            </a:r>
            <a:r>
              <a:rPr lang="fr-CH" sz="1600" dirty="0">
                <a:latin typeface="Calibri Light" panose="020F0302020204030204" pitchFamily="34" charset="0"/>
                <a:cs typeface="Calibri Light" panose="020F0302020204030204" pitchFamily="34" charset="0"/>
              </a:rPr>
              <a:t>not </a:t>
            </a:r>
            <a:r>
              <a:rPr lang="fr-CH" sz="1600" dirty="0" err="1">
                <a:latin typeface="Calibri Light" panose="020F0302020204030204" pitchFamily="34" charset="0"/>
                <a:cs typeface="Calibri Light" panose="020F0302020204030204" pitchFamily="34" charset="0"/>
              </a:rPr>
              <a:t>quantify</a:t>
            </a:r>
            <a:r>
              <a:rPr lang="fr-CH" sz="1600" dirty="0">
                <a:latin typeface="Calibri Light" panose="020F0302020204030204" pitchFamily="34" charset="0"/>
                <a:cs typeface="Calibri Light" panose="020F0302020204030204" pitchFamily="34" charset="0"/>
              </a:rPr>
              <a:t> the </a:t>
            </a:r>
            <a:r>
              <a:rPr lang="fr-CH" sz="1600" err="1">
                <a:latin typeface="Calibri Light" panose="020F0302020204030204" pitchFamily="34" charset="0"/>
                <a:cs typeface="Calibri Light" panose="020F0302020204030204" pitchFamily="34" charset="0"/>
              </a:rPr>
              <a:t>error</a:t>
            </a:r>
            <a:r>
              <a:rPr lang="fr-CH" sz="1600">
                <a:latin typeface="Calibri Light" panose="020F0302020204030204" pitchFamily="34" charset="0"/>
                <a:cs typeface="Calibri Light" panose="020F0302020204030204" pitchFamily="34" charset="0"/>
              </a:rPr>
              <a:t> or generalization of </a:t>
            </a:r>
            <a:r>
              <a:rPr lang="fr-CH" sz="1600" dirty="0">
                <a:latin typeface="Calibri Light" panose="020F0302020204030204" pitchFamily="34" charset="0"/>
                <a:cs typeface="Calibri Light" panose="020F0302020204030204" pitchFamily="34" charset="0"/>
              </a:rPr>
              <a:t>a model in </a:t>
            </a:r>
            <a:r>
              <a:rPr lang="fr-CH" sz="1600">
                <a:latin typeface="Calibri Light" panose="020F0302020204030204" pitchFamily="34" charset="0"/>
                <a:cs typeface="Calibri Light" panose="020F0302020204030204" pitchFamily="34" charset="0"/>
              </a:rPr>
              <a:t>an absolute or even interpretable way</a:t>
            </a:r>
          </a:p>
          <a:p>
            <a:pPr marL="800100" lvl="1" indent="-342900">
              <a:buFont typeface="+mj-lt"/>
              <a:buAutoNum type="arabicPeriod"/>
            </a:pPr>
            <a:r>
              <a:rPr lang="fr-CH" sz="1600">
                <a:latin typeface="Calibri Light" panose="020F0302020204030204" pitchFamily="34" charset="0"/>
                <a:cs typeface="Calibri Light" panose="020F0302020204030204" pitchFamily="34" charset="0"/>
              </a:rPr>
              <a:t>Sensitive to missing values (beware of stepwise regression with missings!)</a:t>
            </a:r>
            <a:endParaRPr lang="fr-CH" sz="1600" dirty="0">
              <a:latin typeface="Calibri Light" panose="020F0302020204030204" pitchFamily="34" charset="0"/>
              <a:cs typeface="Calibri Light" panose="020F0302020204030204" pitchFamily="34" charset="0"/>
            </a:endParaRPr>
          </a:p>
          <a:p>
            <a:pPr marL="400050"/>
            <a:endParaRPr lang="fr-CH" sz="1600" dirty="0">
              <a:latin typeface="Calibri Light" panose="020F0302020204030204" pitchFamily="34" charset="0"/>
              <a:cs typeface="Calibri Light" panose="020F0302020204030204" pitchFamily="34" charset="0"/>
            </a:endParaRPr>
          </a:p>
          <a:p>
            <a:pPr marL="400050"/>
            <a:r>
              <a:rPr lang="fr-CH" sz="1600" dirty="0" err="1">
                <a:latin typeface="Calibri Light" panose="020F0302020204030204" pitchFamily="34" charset="0"/>
                <a:cs typeface="Calibri Light" panose="020F0302020204030204" pitchFamily="34" charset="0"/>
              </a:rPr>
              <a:t>Quantifying</a:t>
            </a:r>
            <a:r>
              <a:rPr lang="fr-CH" sz="1600" dirty="0">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the generalization capacity of </a:t>
            </a:r>
            <a:r>
              <a:rPr lang="fr-CH" sz="1600" dirty="0">
                <a:latin typeface="Calibri Light" panose="020F0302020204030204" pitchFamily="34" charset="0"/>
                <a:cs typeface="Calibri Light" panose="020F0302020204030204" pitchFamily="34" charset="0"/>
              </a:rPr>
              <a:t>a model </a:t>
            </a:r>
            <a:r>
              <a:rPr lang="fr-CH" sz="1600" dirty="0" err="1">
                <a:latin typeface="Calibri Light" panose="020F0302020204030204" pitchFamily="34" charset="0"/>
                <a:cs typeface="Calibri Light" panose="020F0302020204030204" pitchFamily="34" charset="0"/>
              </a:rPr>
              <a:t>should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done</a:t>
            </a:r>
            <a:r>
              <a:rPr lang="fr-CH" sz="1600" dirty="0">
                <a:latin typeface="Calibri Light" panose="020F0302020204030204" pitchFamily="34" charset="0"/>
                <a:cs typeface="Calibri Light" panose="020F0302020204030204" pitchFamily="34" charset="0"/>
              </a:rPr>
              <a:t> by </a:t>
            </a:r>
            <a:r>
              <a:rPr lang="fr-CH" sz="1600" dirty="0" err="1">
                <a:latin typeface="Calibri Light" panose="020F0302020204030204" pitchFamily="34" charset="0"/>
                <a:cs typeface="Calibri Light" panose="020F0302020204030204" pitchFamily="34" charset="0"/>
              </a:rPr>
              <a:t>calculating</a:t>
            </a:r>
            <a:r>
              <a:rPr lang="fr-CH" sz="1600" dirty="0">
                <a:latin typeface="Calibri Light" panose="020F0302020204030204" pitchFamily="34" charset="0"/>
                <a:cs typeface="Calibri Light" panose="020F0302020204030204" pitchFamily="34" charset="0"/>
              </a:rPr>
              <a:t> a </a:t>
            </a:r>
            <a:r>
              <a:rPr lang="fr-CH" sz="1600" dirty="0" err="1">
                <a:latin typeface="Calibri Light" panose="020F0302020204030204" pitchFamily="34" charset="0"/>
                <a:cs typeface="Calibri Light" panose="020F0302020204030204" pitchFamily="34" charset="0"/>
              </a:rPr>
              <a:t>conventional</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measure</a:t>
            </a:r>
            <a:r>
              <a:rPr lang="fr-CH" sz="1600" dirty="0">
                <a:latin typeface="Calibri Light" panose="020F0302020204030204" pitchFamily="34" charset="0"/>
                <a:cs typeface="Calibri Light" panose="020F0302020204030204" pitchFamily="34" charset="0"/>
              </a:rPr>
              <a:t> of </a:t>
            </a:r>
            <a:r>
              <a:rPr lang="fr-CH" sz="1600" err="1">
                <a:latin typeface="Calibri Light" panose="020F0302020204030204" pitchFamily="34" charset="0"/>
                <a:cs typeface="Calibri Light" panose="020F0302020204030204" pitchFamily="34" charset="0"/>
              </a:rPr>
              <a:t>error</a:t>
            </a:r>
            <a:r>
              <a:rPr lang="fr-CH" sz="1600">
                <a:latin typeface="Calibri Light" panose="020F0302020204030204" pitchFamily="34" charset="0"/>
                <a:cs typeface="Calibri Light" panose="020F0302020204030204" pitchFamily="34" charset="0"/>
              </a:rPr>
              <a:t> on an </a:t>
            </a:r>
            <a:r>
              <a:rPr lang="fr-CH" sz="1600" err="1">
                <a:latin typeface="Calibri Light" panose="020F0302020204030204" pitchFamily="34" charset="0"/>
                <a:cs typeface="Calibri Light" panose="020F0302020204030204" pitchFamily="34" charset="0"/>
              </a:rPr>
              <a:t>independent</a:t>
            </a:r>
            <a:r>
              <a:rPr lang="fr-CH" sz="1600">
                <a:latin typeface="Calibri Light" panose="020F0302020204030204" pitchFamily="34" charset="0"/>
                <a:cs typeface="Calibri Light" panose="020F0302020204030204" pitchFamily="34" charset="0"/>
              </a:rPr>
              <a:t> sample </a:t>
            </a:r>
            <a:r>
              <a:rPr lang="fr-CH" sz="1600" dirty="0">
                <a:latin typeface="Calibri Light" panose="020F0302020204030204" pitchFamily="34" charset="0"/>
                <a:cs typeface="Calibri Light" panose="020F0302020204030204" pitchFamily="34" charset="0"/>
              </a:rPr>
              <a:t>of </a:t>
            </a:r>
            <a:r>
              <a:rPr lang="fr-CH" sz="1600" dirty="0">
                <a:solidFill>
                  <a:srgbClr val="0070C0"/>
                </a:solidFill>
                <a:latin typeface="Calibri Light" panose="020F0302020204030204" pitchFamily="34" charset="0"/>
                <a:cs typeface="Calibri Light" panose="020F0302020204030204" pitchFamily="34" charset="0"/>
              </a:rPr>
              <a:t>test/</a:t>
            </a:r>
            <a:r>
              <a:rPr lang="fr-CH" sz="1600">
                <a:solidFill>
                  <a:srgbClr val="0070C0"/>
                </a:solidFill>
                <a:latin typeface="Calibri Light" panose="020F0302020204030204" pitchFamily="34" charset="0"/>
                <a:cs typeface="Calibri Light" panose="020F0302020204030204" pitchFamily="34" charset="0"/>
              </a:rPr>
              <a:t>validation data</a:t>
            </a:r>
            <a:r>
              <a:rPr lang="fr-CH" sz="1600">
                <a:latin typeface="Calibri Light" panose="020F0302020204030204" pitchFamily="34" charset="0"/>
                <a:cs typeface="Calibri Light" panose="020F0302020204030204" pitchFamily="34" charset="0"/>
              </a:rPr>
              <a:t>…</a:t>
            </a:r>
            <a:endParaRPr lang="fr-CH" sz="16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Information criteria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846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most persuasive evidence for the generalization performance of a particular model is by showing that it </a:t>
            </a:r>
            <a:r>
              <a:rPr lang="fr-CH" sz="1800">
                <a:solidFill>
                  <a:srgbClr val="0070C0"/>
                </a:solidFill>
                <a:latin typeface="Calibri Light" panose="020F0302020204030204" pitchFamily="34" charset="0"/>
                <a:cs typeface="Calibri Light" panose="020F0302020204030204" pitchFamily="34" charset="0"/>
              </a:rPr>
              <a:t>succesfully predicts data that was not used during training</a:t>
            </a:r>
            <a:r>
              <a:rPr lang="fr-CH" sz="1800">
                <a:latin typeface="Calibri Light" panose="020F0302020204030204" pitchFamily="34" charset="0"/>
                <a:cs typeface="Calibri Light" panose="020F0302020204030204" pitchFamily="34" charset="0"/>
              </a:rPr>
              <a:t> (= test data)</a:t>
            </a:r>
            <a:r>
              <a:rPr lang="fr-CH" sz="1800">
                <a:solidFill>
                  <a:srgbClr val="0070C0"/>
                </a:solidFill>
                <a:latin typeface="Calibri Light" panose="020F0302020204030204" pitchFamily="34" charset="0"/>
                <a:cs typeface="Calibri Light" panose="020F0302020204030204" pitchFamily="34" charset="0"/>
              </a:rPr>
              <a:t>.</a:t>
            </a:r>
          </a:p>
          <a:p>
            <a:endParaRPr lang="fr-CH" sz="1800">
              <a:solidFill>
                <a:srgbClr val="0070C0"/>
              </a:solidFill>
              <a:latin typeface="Calibri Light" panose="020F0302020204030204" pitchFamily="34" charset="0"/>
              <a:cs typeface="Calibri Light" panose="020F0302020204030204" pitchFamily="34" charset="0"/>
            </a:endParaRPr>
          </a:p>
          <a:p>
            <a:pPr marL="800100" lvl="1" indent="-342900">
              <a:buFont typeface="+mj-lt"/>
              <a:buAutoNum type="arabicPeriod"/>
            </a:pPr>
            <a:r>
              <a:rPr lang="en-GB" sz="1800">
                <a:solidFill>
                  <a:schemeClr val="bg1">
                    <a:lumMod val="75000"/>
                  </a:schemeClr>
                </a:solidFill>
                <a:latin typeface="Calibri Light" panose="020F0302020204030204" pitchFamily="34" charset="0"/>
                <a:cs typeface="Calibri Light" panose="020F0302020204030204" pitchFamily="34" charset="0"/>
              </a:rPr>
              <a:t>Irreducible error</a:t>
            </a:r>
          </a:p>
          <a:p>
            <a:pPr marL="800100" lvl="1" indent="-342900">
              <a:buFont typeface="+mj-lt"/>
              <a:buAutoNum type="arabicPeriod"/>
            </a:pPr>
            <a:r>
              <a:rPr lang="en-GB" sz="1800">
                <a:solidFill>
                  <a:schemeClr val="bg1">
                    <a:lumMod val="75000"/>
                  </a:schemeClr>
                </a:solidFill>
                <a:latin typeface="Calibri Light" panose="020F0302020204030204" pitchFamily="34" charset="0"/>
                <a:cs typeface="Calibri Light" panose="020F0302020204030204" pitchFamily="34" charset="0"/>
              </a:rPr>
              <a:t>Training error</a:t>
            </a:r>
          </a:p>
          <a:p>
            <a:pPr marL="800100" lvl="1" indent="-342900">
              <a:buFont typeface="+mj-lt"/>
              <a:buAutoNum type="arabicPeriod"/>
            </a:pPr>
            <a:r>
              <a:rPr lang="en-GB" sz="1800">
                <a:solidFill>
                  <a:srgbClr val="CC9900"/>
                </a:solidFill>
                <a:latin typeface="Calibri Light" panose="020F0302020204030204" pitchFamily="34" charset="0"/>
                <a:cs typeface="Calibri Light" panose="020F0302020204030204" pitchFamily="34" charset="0"/>
              </a:rPr>
              <a:t>Test error</a:t>
            </a:r>
            <a:endParaRPr lang="fr-CH" sz="1800">
              <a:solidFill>
                <a:srgbClr val="CC9900"/>
              </a:solidFill>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As shown, models can overfit the training data, leading to overly optimistic performance estimates. We would benefit from keeping some data aside for an independent validation.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As such, the </a:t>
            </a:r>
            <a:r>
              <a:rPr lang="fr-CH" sz="1800">
                <a:solidFill>
                  <a:srgbClr val="C00000"/>
                </a:solidFill>
                <a:latin typeface="Calibri Light" panose="020F0302020204030204" pitchFamily="34" charset="0"/>
                <a:cs typeface="Calibri Light" panose="020F0302020204030204" pitchFamily="34" charset="0"/>
              </a:rPr>
              <a:t>first step </a:t>
            </a:r>
            <a:r>
              <a:rPr lang="fr-CH" sz="1800">
                <a:latin typeface="Calibri Light" panose="020F0302020204030204" pitchFamily="34" charset="0"/>
                <a:cs typeface="Calibri Light" panose="020F0302020204030204" pitchFamily="34" charset="0"/>
              </a:rPr>
              <a:t>in an ML analysis is to </a:t>
            </a:r>
            <a:r>
              <a:rPr lang="fr-CH" sz="1800">
                <a:solidFill>
                  <a:srgbClr val="C00000"/>
                </a:solidFill>
                <a:latin typeface="Calibri Light" panose="020F0302020204030204" pitchFamily="34" charset="0"/>
                <a:cs typeface="Calibri Light" panose="020F0302020204030204" pitchFamily="34" charset="0"/>
              </a:rPr>
              <a:t>split the data into a training set and a test set</a:t>
            </a:r>
            <a:r>
              <a:rPr lang="fr-CH" sz="180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Test error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672064" y="2905199"/>
            <a:ext cx="1800200"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Training data</a:t>
            </a:r>
            <a:endParaRPr lang="en-GB">
              <a:latin typeface="Calibri Light" panose="020F0302020204030204" pitchFamily="34" charset="0"/>
              <a:cs typeface="Calibri Light" panose="020F0302020204030204" pitchFamily="34" charset="0"/>
            </a:endParaRPr>
          </a:p>
        </p:txBody>
      </p:sp>
      <p:sp>
        <p:nvSpPr>
          <p:cNvPr id="6" name="Rectangle 5"/>
          <p:cNvSpPr/>
          <p:nvPr/>
        </p:nvSpPr>
        <p:spPr>
          <a:xfrm>
            <a:off x="8472264" y="2905199"/>
            <a:ext cx="1800200" cy="576064"/>
          </a:xfrm>
          <a:prstGeom prst="rect">
            <a:avLst/>
          </a:prstGeom>
          <a:solidFill>
            <a:schemeClr val="accent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Test data</a:t>
            </a:r>
            <a:endParaRPr lang="en-GB">
              <a:latin typeface="Calibri Light" panose="020F0302020204030204" pitchFamily="34" charset="0"/>
              <a:cs typeface="Calibri Light" panose="020F0302020204030204" pitchFamily="34" charset="0"/>
            </a:endParaRPr>
          </a:p>
        </p:txBody>
      </p:sp>
      <p:sp>
        <p:nvSpPr>
          <p:cNvPr id="8" name="TextBox 7"/>
          <p:cNvSpPr txBox="1"/>
          <p:nvPr/>
        </p:nvSpPr>
        <p:spPr>
          <a:xfrm>
            <a:off x="8687143" y="3913311"/>
            <a:ext cx="895053" cy="307777"/>
          </a:xfrm>
          <a:prstGeom prst="rect">
            <a:avLst/>
          </a:prstGeom>
          <a:noFill/>
        </p:spPr>
        <p:txBody>
          <a:bodyPr wrap="none" rtlCol="0">
            <a:spAutoFit/>
          </a:bodyPr>
          <a:lstStyle/>
          <a:p>
            <a:r>
              <a:rPr lang="fr-CH" sz="1400">
                <a:latin typeface="Calibri Light" panose="020F0302020204030204" pitchFamily="34" charset="0"/>
                <a:cs typeface="Calibri Light" panose="020F0302020204030204" pitchFamily="34" charset="0"/>
              </a:rPr>
              <a:t>Total data</a:t>
            </a:r>
            <a:endParaRPr lang="en-GB" sz="1400">
              <a:latin typeface="Calibri Light" panose="020F0302020204030204" pitchFamily="34" charset="0"/>
              <a:cs typeface="Calibri Light" panose="020F0302020204030204" pitchFamily="34" charset="0"/>
            </a:endParaRPr>
          </a:p>
        </p:txBody>
      </p:sp>
      <p:sp>
        <p:nvSpPr>
          <p:cNvPr id="11" name="Right Brace 10">
            <a:extLst>
              <a:ext uri="{FF2B5EF4-FFF2-40B4-BE49-F238E27FC236}">
                <a16:creationId xmlns:a16="http://schemas.microsoft.com/office/drawing/2014/main" id="{D3D8A8AC-1F38-43AF-8D3D-5700E9A3BB80}"/>
              </a:ext>
            </a:extLst>
          </p:cNvPr>
          <p:cNvSpPr/>
          <p:nvPr/>
        </p:nvSpPr>
        <p:spPr>
          <a:xfrm rot="5400000">
            <a:off x="8302987" y="2033988"/>
            <a:ext cx="338554" cy="3600400"/>
          </a:xfrm>
          <a:prstGeom prst="rightBrace">
            <a:avLst>
              <a:gd name="adj1" fmla="val 0"/>
              <a:gd name="adj2" fmla="val 4975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Tree>
    <p:extLst>
      <p:ext uri="{BB962C8B-B14F-4D97-AF65-F5344CB8AC3E}">
        <p14:creationId xmlns:p14="http://schemas.microsoft.com/office/powerpoint/2010/main" val="25235217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Hastie et al. (2005) make a further distinction between validation data, which is used to guide </a:t>
            </a:r>
            <a:r>
              <a:rPr lang="fr-CH" sz="1800">
                <a:solidFill>
                  <a:srgbClr val="0070C0"/>
                </a:solidFill>
                <a:latin typeface="Calibri Light" panose="020F0302020204030204" pitchFamily="34" charset="0"/>
                <a:cs typeface="Calibri Light" panose="020F0302020204030204" pitchFamily="34" charset="0"/>
              </a:rPr>
              <a:t>model selection</a:t>
            </a:r>
            <a:r>
              <a:rPr lang="fr-CH" sz="1800">
                <a:latin typeface="Calibri Light" panose="020F0302020204030204" pitchFamily="34" charset="0"/>
                <a:cs typeface="Calibri Light" panose="020F0302020204030204" pitchFamily="34" charset="0"/>
              </a:rPr>
              <a:t>, and test data, which is used to assess the final </a:t>
            </a:r>
            <a:r>
              <a:rPr lang="fr-CH" sz="1800">
                <a:solidFill>
                  <a:srgbClr val="0070C0"/>
                </a:solidFill>
                <a:latin typeface="Calibri Light" panose="020F0302020204030204" pitchFamily="34" charset="0"/>
                <a:cs typeface="Calibri Light" panose="020F0302020204030204" pitchFamily="34" charset="0"/>
              </a:rPr>
              <a:t>generalization performance</a:t>
            </a:r>
            <a:r>
              <a:rPr lang="fr-CH" sz="1800">
                <a:latin typeface="Calibri Light" panose="020F0302020204030204" pitchFamily="34" charset="0"/>
                <a:cs typeface="Calibri Light" panose="020F0302020204030204" pitchFamily="34" charset="0"/>
              </a:rPr>
              <a:t> (test error) of a model:</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pPr marL="0" indent="0">
              <a:buNone/>
            </a:pPr>
            <a:endParaRPr lang="fr-CH" sz="1800">
              <a:latin typeface="Calibri Light" panose="020F0302020204030204" pitchFamily="34" charset="0"/>
              <a:cs typeface="Calibri Light" panose="020F0302020204030204" pitchFamily="34" charset="0"/>
            </a:endParaRPr>
          </a:p>
          <a:p>
            <a:pPr marL="0" indent="0">
              <a:buNone/>
            </a:pPr>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Rules for what proportion of the data to use for each set depend strongly on the size of the available sample. For large data, a ratio of 50–25–25 is often chosen.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An alternative to an explicit validation set is to divide the training data into a number of folds, and to perform a </a:t>
            </a:r>
            <a:r>
              <a:rPr lang="fr-CH" sz="1800">
                <a:solidFill>
                  <a:srgbClr val="0070C0"/>
                </a:solidFill>
                <a:latin typeface="Calibri Light" panose="020F0302020204030204" pitchFamily="34" charset="0"/>
                <a:cs typeface="Calibri Light" panose="020F0302020204030204" pitchFamily="34" charset="0"/>
              </a:rPr>
              <a:t>cross-validation (CV)</a:t>
            </a:r>
            <a:r>
              <a:rPr lang="fr-CH" sz="1800">
                <a:latin typeface="Calibri Light" panose="020F0302020204030204" pitchFamily="34" charset="0"/>
                <a:cs typeface="Calibri Light" panose="020F0302020204030204" pitchFamily="34" charset="0"/>
              </a:rPr>
              <a:t>. When conducted on the training data, this is also referred to as an internal cross-validation.</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Splitting rules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14680" y="3212976"/>
            <a:ext cx="2823608"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Training</a:t>
            </a:r>
            <a:endParaRPr lang="en-GB">
              <a:latin typeface="Calibri Light" panose="020F0302020204030204" pitchFamily="34" charset="0"/>
              <a:cs typeface="Calibri Light" panose="020F0302020204030204" pitchFamily="34" charset="0"/>
            </a:endParaRPr>
          </a:p>
        </p:txBody>
      </p:sp>
      <p:sp>
        <p:nvSpPr>
          <p:cNvPr id="9" name="Rectangle 8"/>
          <p:cNvSpPr/>
          <p:nvPr/>
        </p:nvSpPr>
        <p:spPr>
          <a:xfrm>
            <a:off x="6038288" y="3212976"/>
            <a:ext cx="1411804" cy="576064"/>
          </a:xfrm>
          <a:prstGeom prst="rect">
            <a:avLst/>
          </a:prstGeom>
          <a:solidFill>
            <a:schemeClr val="bg2">
              <a:lumMod val="5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Validation</a:t>
            </a:r>
            <a:endParaRPr lang="en-GB">
              <a:latin typeface="Calibri Light" panose="020F0302020204030204" pitchFamily="34" charset="0"/>
              <a:cs typeface="Calibri Light" panose="020F0302020204030204" pitchFamily="34" charset="0"/>
            </a:endParaRPr>
          </a:p>
        </p:txBody>
      </p:sp>
      <p:sp>
        <p:nvSpPr>
          <p:cNvPr id="10" name="Rectangle 9"/>
          <p:cNvSpPr/>
          <p:nvPr/>
        </p:nvSpPr>
        <p:spPr>
          <a:xfrm>
            <a:off x="7450092" y="3212976"/>
            <a:ext cx="1411804" cy="576064"/>
          </a:xfrm>
          <a:prstGeom prst="rect">
            <a:avLst/>
          </a:prstGeom>
          <a:solidFill>
            <a:schemeClr val="accent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Test</a:t>
            </a:r>
            <a:endParaRPr lang="en-GB">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264846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Cross-validation first splits the data into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folds (=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-fold CV), then proceeds to fit models and calculate errors according to the principle of </a:t>
            </a:r>
            <a:r>
              <a:rPr lang="fr-CH" sz="1800">
                <a:solidFill>
                  <a:srgbClr val="0070C0"/>
                </a:solidFill>
                <a:latin typeface="Calibri Light" panose="020F0302020204030204" pitchFamily="34" charset="0"/>
                <a:cs typeface="Calibri Light" panose="020F0302020204030204" pitchFamily="34" charset="0"/>
              </a:rPr>
              <a:t>leave-one-fold-out</a:t>
            </a:r>
            <a:r>
              <a:rPr lang="fr-CH" sz="1800">
                <a:latin typeface="Calibri Light" panose="020F0302020204030204" pitchFamily="34" charset="0"/>
                <a:cs typeface="Calibri Light" panose="020F0302020204030204" pitchFamily="34" charset="0"/>
              </a:rPr>
              <a:t>. For each model being considered (e.g., different polynomial models), the model is fitted to all-but-one fold, and its error/accuracy then calculated on the left-out fold.</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i="1">
                <a:solidFill>
                  <a:schemeClr val="tx2">
                    <a:lumMod val="75000"/>
                  </a:schemeClr>
                </a:solidFill>
                <a:latin typeface="Tw Cen MT" panose="020B0602020104020603" pitchFamily="34" charset="0"/>
              </a:rPr>
              <a:t>C</a:t>
            </a:r>
            <a:r>
              <a:rPr lang="fr-CH" sz="3200">
                <a:solidFill>
                  <a:schemeClr val="tx2">
                    <a:lumMod val="75000"/>
                  </a:schemeClr>
                </a:solidFill>
                <a:latin typeface="Tw Cen MT" panose="020B0602020104020603" pitchFamily="34" charset="0"/>
              </a:rPr>
              <a:t>ross-validation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872792" y="3459200"/>
            <a:ext cx="2823608" cy="576064"/>
          </a:xfrm>
          <a:prstGeom prst="rect">
            <a:avLst/>
          </a:prstGeom>
          <a:solidFill>
            <a:schemeClr val="accent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Test data</a:t>
            </a:r>
            <a:endParaRPr lang="en-GB">
              <a:latin typeface="Calibri Light" panose="020F0302020204030204" pitchFamily="34" charset="0"/>
              <a:cs typeface="Calibri Light" panose="020F0302020204030204" pitchFamily="34" charset="0"/>
            </a:endParaRPr>
          </a:p>
        </p:txBody>
      </p:sp>
      <p:cxnSp>
        <p:nvCxnSpPr>
          <p:cNvPr id="7" name="Straight Connector 6"/>
          <p:cNvCxnSpPr/>
          <p:nvPr/>
        </p:nvCxnSpPr>
        <p:spPr>
          <a:xfrm flipH="1">
            <a:off x="2855640" y="4035264"/>
            <a:ext cx="1193544" cy="11219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72792" y="4032362"/>
            <a:ext cx="1023408" cy="112483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49184" y="3459200"/>
            <a:ext cx="2823608"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Training data</a:t>
            </a:r>
            <a:endParaRPr lang="en-GB">
              <a:latin typeface="Calibri Light" panose="020F0302020204030204" pitchFamily="34" charset="0"/>
              <a:cs typeface="Calibri Light" panose="020F0302020204030204" pitchFamily="34" charset="0"/>
            </a:endParaRPr>
          </a:p>
        </p:txBody>
      </p:sp>
      <p:sp>
        <p:nvSpPr>
          <p:cNvPr id="12" name="Rectangle 11"/>
          <p:cNvSpPr/>
          <p:nvPr/>
        </p:nvSpPr>
        <p:spPr>
          <a:xfrm>
            <a:off x="2855640" y="515719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1</a:t>
            </a:r>
            <a:endParaRPr lang="en-GB">
              <a:latin typeface="Calibri Light" panose="020F0302020204030204" pitchFamily="34" charset="0"/>
              <a:cs typeface="Calibri Light" panose="020F0302020204030204" pitchFamily="34" charset="0"/>
            </a:endParaRPr>
          </a:p>
        </p:txBody>
      </p:sp>
      <p:sp>
        <p:nvSpPr>
          <p:cNvPr id="13" name="Rectangle 12"/>
          <p:cNvSpPr/>
          <p:nvPr/>
        </p:nvSpPr>
        <p:spPr>
          <a:xfrm>
            <a:off x="3863752" y="515719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2</a:t>
            </a:r>
            <a:endParaRPr lang="en-GB">
              <a:latin typeface="Calibri Light" panose="020F0302020204030204" pitchFamily="34" charset="0"/>
              <a:cs typeface="Calibri Light" panose="020F0302020204030204" pitchFamily="34" charset="0"/>
            </a:endParaRPr>
          </a:p>
        </p:txBody>
      </p:sp>
      <p:sp>
        <p:nvSpPr>
          <p:cNvPr id="14" name="Rectangle 13"/>
          <p:cNvSpPr/>
          <p:nvPr/>
        </p:nvSpPr>
        <p:spPr>
          <a:xfrm>
            <a:off x="4871864" y="515719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3</a:t>
            </a:r>
            <a:endParaRPr lang="en-GB">
              <a:latin typeface="Calibri Light" panose="020F0302020204030204" pitchFamily="34" charset="0"/>
              <a:cs typeface="Calibri Light" panose="020F0302020204030204" pitchFamily="34" charset="0"/>
            </a:endParaRPr>
          </a:p>
        </p:txBody>
      </p:sp>
      <p:sp>
        <p:nvSpPr>
          <p:cNvPr id="15" name="Rectangle 14"/>
          <p:cNvSpPr/>
          <p:nvPr/>
        </p:nvSpPr>
        <p:spPr>
          <a:xfrm>
            <a:off x="5879976" y="515719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4</a:t>
            </a:r>
            <a:endParaRPr lang="en-GB">
              <a:latin typeface="Calibri Light" panose="020F0302020204030204" pitchFamily="34" charset="0"/>
              <a:cs typeface="Calibri Light" panose="020F0302020204030204" pitchFamily="34" charset="0"/>
            </a:endParaRPr>
          </a:p>
        </p:txBody>
      </p:sp>
      <p:sp>
        <p:nvSpPr>
          <p:cNvPr id="16" name="Rectangle 15"/>
          <p:cNvSpPr/>
          <p:nvPr/>
        </p:nvSpPr>
        <p:spPr>
          <a:xfrm>
            <a:off x="6888088" y="515719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5</a:t>
            </a:r>
            <a:endParaRPr lang="en-GB">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661254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84951" y="1967354"/>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1</a:t>
            </a:r>
            <a:endParaRPr lang="en-GB">
              <a:latin typeface="Calibri Light" panose="020F0302020204030204" pitchFamily="34" charset="0"/>
              <a:cs typeface="Calibri Light" panose="020F0302020204030204" pitchFamily="34" charset="0"/>
            </a:endParaRPr>
          </a:p>
        </p:txBody>
      </p:sp>
      <p:sp>
        <p:nvSpPr>
          <p:cNvPr id="14" name="Rectangle 13"/>
          <p:cNvSpPr/>
          <p:nvPr/>
        </p:nvSpPr>
        <p:spPr>
          <a:xfrm>
            <a:off x="5293063" y="1967354"/>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2</a:t>
            </a:r>
            <a:endParaRPr lang="en-GB">
              <a:latin typeface="Calibri Light" panose="020F0302020204030204" pitchFamily="34" charset="0"/>
              <a:cs typeface="Calibri Light" panose="020F0302020204030204" pitchFamily="34" charset="0"/>
            </a:endParaRPr>
          </a:p>
        </p:txBody>
      </p:sp>
      <p:sp>
        <p:nvSpPr>
          <p:cNvPr id="15" name="Rectangle 14"/>
          <p:cNvSpPr/>
          <p:nvPr/>
        </p:nvSpPr>
        <p:spPr>
          <a:xfrm>
            <a:off x="6301175" y="1967354"/>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3</a:t>
            </a:r>
            <a:endParaRPr lang="en-GB">
              <a:latin typeface="Calibri Light" panose="020F0302020204030204" pitchFamily="34" charset="0"/>
              <a:cs typeface="Calibri Light" panose="020F0302020204030204" pitchFamily="34" charset="0"/>
            </a:endParaRPr>
          </a:p>
        </p:txBody>
      </p:sp>
      <p:sp>
        <p:nvSpPr>
          <p:cNvPr id="16" name="Rectangle 15"/>
          <p:cNvSpPr/>
          <p:nvPr/>
        </p:nvSpPr>
        <p:spPr>
          <a:xfrm>
            <a:off x="7309287" y="1967354"/>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4</a:t>
            </a:r>
            <a:endParaRPr lang="en-GB">
              <a:latin typeface="Calibri Light" panose="020F0302020204030204" pitchFamily="34" charset="0"/>
              <a:cs typeface="Calibri Light" panose="020F0302020204030204" pitchFamily="34" charset="0"/>
            </a:endParaRPr>
          </a:p>
        </p:txBody>
      </p:sp>
      <p:sp>
        <p:nvSpPr>
          <p:cNvPr id="18" name="Rectangle 17"/>
          <p:cNvSpPr/>
          <p:nvPr/>
        </p:nvSpPr>
        <p:spPr>
          <a:xfrm>
            <a:off x="4284951" y="275944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1</a:t>
            </a:r>
            <a:endParaRPr lang="en-GB">
              <a:latin typeface="Calibri Light" panose="020F0302020204030204" pitchFamily="34" charset="0"/>
              <a:cs typeface="Calibri Light" panose="020F0302020204030204" pitchFamily="34" charset="0"/>
            </a:endParaRPr>
          </a:p>
        </p:txBody>
      </p:sp>
      <p:sp>
        <p:nvSpPr>
          <p:cNvPr id="19" name="Rectangle 18"/>
          <p:cNvSpPr/>
          <p:nvPr/>
        </p:nvSpPr>
        <p:spPr>
          <a:xfrm>
            <a:off x="5293063" y="275944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2</a:t>
            </a:r>
            <a:endParaRPr lang="en-GB">
              <a:latin typeface="Calibri Light" panose="020F0302020204030204" pitchFamily="34" charset="0"/>
              <a:cs typeface="Calibri Light" panose="020F0302020204030204" pitchFamily="34" charset="0"/>
            </a:endParaRPr>
          </a:p>
        </p:txBody>
      </p:sp>
      <p:sp>
        <p:nvSpPr>
          <p:cNvPr id="20" name="Rectangle 19"/>
          <p:cNvSpPr/>
          <p:nvPr/>
        </p:nvSpPr>
        <p:spPr>
          <a:xfrm>
            <a:off x="6301175" y="275944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3</a:t>
            </a:r>
            <a:endParaRPr lang="en-GB">
              <a:latin typeface="Calibri Light" panose="020F0302020204030204" pitchFamily="34" charset="0"/>
              <a:cs typeface="Calibri Light" panose="020F0302020204030204" pitchFamily="34" charset="0"/>
            </a:endParaRPr>
          </a:p>
        </p:txBody>
      </p:sp>
      <p:sp>
        <p:nvSpPr>
          <p:cNvPr id="22" name="Rectangle 21"/>
          <p:cNvSpPr/>
          <p:nvPr/>
        </p:nvSpPr>
        <p:spPr>
          <a:xfrm>
            <a:off x="8317399" y="2759442"/>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5</a:t>
            </a:r>
            <a:endParaRPr lang="en-GB">
              <a:latin typeface="Calibri Light" panose="020F0302020204030204" pitchFamily="34" charset="0"/>
              <a:cs typeface="Calibri Light" panose="020F0302020204030204" pitchFamily="34" charset="0"/>
            </a:endParaRPr>
          </a:p>
        </p:txBody>
      </p:sp>
      <p:sp>
        <p:nvSpPr>
          <p:cNvPr id="23" name="Rectangle 22"/>
          <p:cNvSpPr/>
          <p:nvPr/>
        </p:nvSpPr>
        <p:spPr>
          <a:xfrm>
            <a:off x="4295800" y="3551530"/>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1</a:t>
            </a:r>
            <a:endParaRPr lang="en-GB">
              <a:latin typeface="Calibri Light" panose="020F0302020204030204" pitchFamily="34" charset="0"/>
              <a:cs typeface="Calibri Light" panose="020F0302020204030204" pitchFamily="34" charset="0"/>
            </a:endParaRPr>
          </a:p>
        </p:txBody>
      </p:sp>
      <p:sp>
        <p:nvSpPr>
          <p:cNvPr id="24" name="Rectangle 23"/>
          <p:cNvSpPr/>
          <p:nvPr/>
        </p:nvSpPr>
        <p:spPr>
          <a:xfrm>
            <a:off x="5303912" y="3551530"/>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2</a:t>
            </a:r>
            <a:endParaRPr lang="en-GB">
              <a:latin typeface="Calibri Light" panose="020F0302020204030204" pitchFamily="34" charset="0"/>
              <a:cs typeface="Calibri Light" panose="020F0302020204030204" pitchFamily="34" charset="0"/>
            </a:endParaRPr>
          </a:p>
        </p:txBody>
      </p:sp>
      <p:sp>
        <p:nvSpPr>
          <p:cNvPr id="26" name="Rectangle 25"/>
          <p:cNvSpPr/>
          <p:nvPr/>
        </p:nvSpPr>
        <p:spPr>
          <a:xfrm>
            <a:off x="7320136" y="3551530"/>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4</a:t>
            </a:r>
            <a:endParaRPr lang="en-GB">
              <a:latin typeface="Calibri Light" panose="020F0302020204030204" pitchFamily="34" charset="0"/>
              <a:cs typeface="Calibri Light" panose="020F0302020204030204" pitchFamily="34" charset="0"/>
            </a:endParaRPr>
          </a:p>
        </p:txBody>
      </p:sp>
      <p:sp>
        <p:nvSpPr>
          <p:cNvPr id="27" name="Rectangle 26"/>
          <p:cNvSpPr/>
          <p:nvPr/>
        </p:nvSpPr>
        <p:spPr>
          <a:xfrm>
            <a:off x="8328248" y="3551530"/>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5</a:t>
            </a:r>
            <a:endParaRPr lang="en-GB">
              <a:latin typeface="Calibri Light" panose="020F0302020204030204" pitchFamily="34" charset="0"/>
              <a:cs typeface="Calibri Light" panose="020F0302020204030204" pitchFamily="34" charset="0"/>
            </a:endParaRPr>
          </a:p>
        </p:txBody>
      </p:sp>
      <p:sp>
        <p:nvSpPr>
          <p:cNvPr id="28" name="Rectangle 27"/>
          <p:cNvSpPr/>
          <p:nvPr/>
        </p:nvSpPr>
        <p:spPr>
          <a:xfrm>
            <a:off x="4295800" y="4343618"/>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1</a:t>
            </a:r>
            <a:endParaRPr lang="en-GB">
              <a:latin typeface="Calibri Light" panose="020F0302020204030204" pitchFamily="34" charset="0"/>
              <a:cs typeface="Calibri Light" panose="020F0302020204030204" pitchFamily="34" charset="0"/>
            </a:endParaRPr>
          </a:p>
        </p:txBody>
      </p:sp>
      <p:sp>
        <p:nvSpPr>
          <p:cNvPr id="30" name="Rectangle 29"/>
          <p:cNvSpPr/>
          <p:nvPr/>
        </p:nvSpPr>
        <p:spPr>
          <a:xfrm>
            <a:off x="6312024" y="4343618"/>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3</a:t>
            </a:r>
            <a:endParaRPr lang="en-GB">
              <a:latin typeface="Calibri Light" panose="020F0302020204030204" pitchFamily="34" charset="0"/>
              <a:cs typeface="Calibri Light" panose="020F0302020204030204" pitchFamily="34" charset="0"/>
            </a:endParaRPr>
          </a:p>
        </p:txBody>
      </p:sp>
      <p:sp>
        <p:nvSpPr>
          <p:cNvPr id="31" name="Rectangle 30"/>
          <p:cNvSpPr/>
          <p:nvPr/>
        </p:nvSpPr>
        <p:spPr>
          <a:xfrm>
            <a:off x="7320136" y="4343618"/>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4</a:t>
            </a:r>
            <a:endParaRPr lang="en-GB">
              <a:latin typeface="Calibri Light" panose="020F0302020204030204" pitchFamily="34" charset="0"/>
              <a:cs typeface="Calibri Light" panose="020F0302020204030204" pitchFamily="34" charset="0"/>
            </a:endParaRPr>
          </a:p>
        </p:txBody>
      </p:sp>
      <p:sp>
        <p:nvSpPr>
          <p:cNvPr id="32" name="Rectangle 31"/>
          <p:cNvSpPr/>
          <p:nvPr/>
        </p:nvSpPr>
        <p:spPr>
          <a:xfrm>
            <a:off x="8328248" y="4343618"/>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5</a:t>
            </a:r>
            <a:endParaRPr lang="en-GB">
              <a:latin typeface="Calibri Light" panose="020F0302020204030204" pitchFamily="34" charset="0"/>
              <a:cs typeface="Calibri Light" panose="020F0302020204030204" pitchFamily="34" charset="0"/>
            </a:endParaRPr>
          </a:p>
        </p:txBody>
      </p:sp>
      <p:sp>
        <p:nvSpPr>
          <p:cNvPr id="34" name="Rectangle 33"/>
          <p:cNvSpPr/>
          <p:nvPr/>
        </p:nvSpPr>
        <p:spPr>
          <a:xfrm>
            <a:off x="5303912" y="5142865"/>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2</a:t>
            </a:r>
            <a:endParaRPr lang="en-GB">
              <a:latin typeface="Calibri Light" panose="020F0302020204030204" pitchFamily="34" charset="0"/>
              <a:cs typeface="Calibri Light" panose="020F0302020204030204" pitchFamily="34" charset="0"/>
            </a:endParaRPr>
          </a:p>
        </p:txBody>
      </p:sp>
      <p:sp>
        <p:nvSpPr>
          <p:cNvPr id="35" name="Rectangle 34"/>
          <p:cNvSpPr/>
          <p:nvPr/>
        </p:nvSpPr>
        <p:spPr>
          <a:xfrm>
            <a:off x="6312024" y="5142865"/>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3</a:t>
            </a:r>
            <a:endParaRPr lang="en-GB">
              <a:latin typeface="Calibri Light" panose="020F0302020204030204" pitchFamily="34" charset="0"/>
              <a:cs typeface="Calibri Light" panose="020F0302020204030204" pitchFamily="34" charset="0"/>
            </a:endParaRPr>
          </a:p>
        </p:txBody>
      </p:sp>
      <p:sp>
        <p:nvSpPr>
          <p:cNvPr id="36" name="Rectangle 35"/>
          <p:cNvSpPr/>
          <p:nvPr/>
        </p:nvSpPr>
        <p:spPr>
          <a:xfrm>
            <a:off x="7320136" y="5142865"/>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4</a:t>
            </a:r>
            <a:endParaRPr lang="en-GB">
              <a:latin typeface="Calibri Light" panose="020F0302020204030204" pitchFamily="34" charset="0"/>
              <a:cs typeface="Calibri Light" panose="020F0302020204030204" pitchFamily="34" charset="0"/>
            </a:endParaRPr>
          </a:p>
        </p:txBody>
      </p:sp>
      <p:sp>
        <p:nvSpPr>
          <p:cNvPr id="37" name="Rectangle 36"/>
          <p:cNvSpPr/>
          <p:nvPr/>
        </p:nvSpPr>
        <p:spPr>
          <a:xfrm>
            <a:off x="8328248" y="5142865"/>
            <a:ext cx="1008112"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Fold 5</a:t>
            </a:r>
            <a:endParaRPr lang="en-GB">
              <a:latin typeface="Calibri Light" panose="020F0302020204030204" pitchFamily="34" charset="0"/>
              <a:cs typeface="Calibri Light" panose="020F0302020204030204" pitchFamily="34" charset="0"/>
            </a:endParaRPr>
          </a:p>
        </p:txBody>
      </p:sp>
      <p:sp>
        <p:nvSpPr>
          <p:cNvPr id="6" name="TextBox 5"/>
          <p:cNvSpPr txBox="1"/>
          <p:nvPr/>
        </p:nvSpPr>
        <p:spPr>
          <a:xfrm>
            <a:off x="3159713" y="2070720"/>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1</a:t>
            </a:r>
            <a:endParaRPr lang="en-GB" sz="1600">
              <a:latin typeface="Times New Roman" panose="02020603050405020304" pitchFamily="18" charset="0"/>
              <a:cs typeface="Times New Roman" panose="02020603050405020304" pitchFamily="18" charset="0"/>
            </a:endParaRPr>
          </a:p>
        </p:txBody>
      </p:sp>
      <p:sp>
        <p:nvSpPr>
          <p:cNvPr id="38" name="TextBox 37"/>
          <p:cNvSpPr txBox="1"/>
          <p:nvPr/>
        </p:nvSpPr>
        <p:spPr>
          <a:xfrm>
            <a:off x="3159713" y="2878197"/>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2</a:t>
            </a:r>
            <a:endParaRPr lang="en-GB" sz="1600">
              <a:latin typeface="Times New Roman" panose="02020603050405020304" pitchFamily="18" charset="0"/>
              <a:cs typeface="Times New Roman" panose="02020603050405020304" pitchFamily="18" charset="0"/>
            </a:endParaRPr>
          </a:p>
        </p:txBody>
      </p:sp>
      <p:sp>
        <p:nvSpPr>
          <p:cNvPr id="39" name="TextBox 38"/>
          <p:cNvSpPr txBox="1"/>
          <p:nvPr/>
        </p:nvSpPr>
        <p:spPr>
          <a:xfrm>
            <a:off x="3159713" y="3670285"/>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a:t>
            </a:r>
            <a:r>
              <a:rPr lang="fr-CH" sz="1600" dirty="0">
                <a:latin typeface="Times New Roman" panose="020206030504050203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3159713" y="4462373"/>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a:t>
            </a:r>
            <a:r>
              <a:rPr lang="fr-CH" sz="1600" dirty="0">
                <a:latin typeface="Times New Roman" panose="02020603050405020304" pitchFamily="18" charset="0"/>
                <a:cs typeface="Times New Roman" panose="02020603050405020304" pitchFamily="18" charset="0"/>
              </a:rPr>
              <a:t>4</a:t>
            </a:r>
            <a:endParaRPr lang="en-GB" sz="160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3159713" y="5261620"/>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a:t>
            </a:r>
            <a:r>
              <a:rPr lang="fr-CH" sz="1600" dirty="0">
                <a:latin typeface="Times New Roman" panose="02020603050405020304" pitchFamily="18" charset="0"/>
                <a:cs typeface="Times New Roman" panose="02020603050405020304" pitchFamily="18" charset="0"/>
              </a:rPr>
              <a:t>5</a:t>
            </a:r>
            <a:endParaRPr lang="en-GB" sz="1600" dirty="0">
              <a:latin typeface="Times New Roman" panose="02020603050405020304" pitchFamily="18" charset="0"/>
              <a:cs typeface="Times New Roman" panose="02020603050405020304" pitchFamily="18" charset="0"/>
            </a:endParaRPr>
          </a:p>
        </p:txBody>
      </p:sp>
      <p:sp>
        <p:nvSpPr>
          <p:cNvPr id="17" name="Rectangle 16"/>
          <p:cNvSpPr/>
          <p:nvPr/>
        </p:nvSpPr>
        <p:spPr>
          <a:xfrm>
            <a:off x="8317399" y="1967354"/>
            <a:ext cx="1008112" cy="576064"/>
          </a:xfrm>
          <a:prstGeom prst="rect">
            <a:avLst/>
          </a:prstGeom>
          <a:solidFill>
            <a:schemeClr val="bg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5</a:t>
            </a:r>
            <a:endParaRPr lang="en-GB">
              <a:solidFill>
                <a:schemeClr val="tx1"/>
              </a:solidFill>
              <a:latin typeface="Calibri Light" panose="020F0302020204030204" pitchFamily="34" charset="0"/>
              <a:cs typeface="Calibri Light" panose="020F0302020204030204" pitchFamily="34" charset="0"/>
            </a:endParaRPr>
          </a:p>
        </p:txBody>
      </p:sp>
      <p:sp>
        <p:nvSpPr>
          <p:cNvPr id="21" name="Rectangle 20"/>
          <p:cNvSpPr/>
          <p:nvPr/>
        </p:nvSpPr>
        <p:spPr>
          <a:xfrm>
            <a:off x="7309287" y="2759442"/>
            <a:ext cx="1008112" cy="576064"/>
          </a:xfrm>
          <a:prstGeom prst="rect">
            <a:avLst/>
          </a:prstGeom>
          <a:solidFill>
            <a:schemeClr val="bg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4</a:t>
            </a:r>
            <a:endParaRPr lang="en-GB">
              <a:solidFill>
                <a:schemeClr val="tx1"/>
              </a:solidFill>
              <a:latin typeface="Calibri Light" panose="020F0302020204030204" pitchFamily="34" charset="0"/>
              <a:cs typeface="Calibri Light" panose="020F0302020204030204" pitchFamily="34" charset="0"/>
            </a:endParaRPr>
          </a:p>
        </p:txBody>
      </p:sp>
      <p:sp>
        <p:nvSpPr>
          <p:cNvPr id="25" name="Rectangle 24"/>
          <p:cNvSpPr/>
          <p:nvPr/>
        </p:nvSpPr>
        <p:spPr>
          <a:xfrm>
            <a:off x="6312024" y="3551530"/>
            <a:ext cx="1008112" cy="576064"/>
          </a:xfrm>
          <a:prstGeom prst="rect">
            <a:avLst/>
          </a:prstGeom>
          <a:solidFill>
            <a:schemeClr val="bg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3</a:t>
            </a:r>
            <a:endParaRPr lang="en-GB">
              <a:solidFill>
                <a:schemeClr val="tx1"/>
              </a:solidFill>
              <a:latin typeface="Calibri Light" panose="020F0302020204030204" pitchFamily="34" charset="0"/>
              <a:cs typeface="Calibri Light" panose="020F0302020204030204" pitchFamily="34" charset="0"/>
            </a:endParaRPr>
          </a:p>
        </p:txBody>
      </p:sp>
      <p:sp>
        <p:nvSpPr>
          <p:cNvPr id="29" name="Rectangle 28"/>
          <p:cNvSpPr/>
          <p:nvPr/>
        </p:nvSpPr>
        <p:spPr>
          <a:xfrm>
            <a:off x="5303912" y="4343618"/>
            <a:ext cx="1008112" cy="576064"/>
          </a:xfrm>
          <a:prstGeom prst="rect">
            <a:avLst/>
          </a:prstGeom>
          <a:solidFill>
            <a:schemeClr val="bg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2</a:t>
            </a:r>
            <a:endParaRPr lang="en-GB">
              <a:solidFill>
                <a:schemeClr val="tx1"/>
              </a:solidFill>
              <a:latin typeface="Calibri Light" panose="020F0302020204030204" pitchFamily="34" charset="0"/>
              <a:cs typeface="Calibri Light" panose="020F0302020204030204" pitchFamily="34" charset="0"/>
            </a:endParaRPr>
          </a:p>
        </p:txBody>
      </p:sp>
      <p:sp>
        <p:nvSpPr>
          <p:cNvPr id="33" name="Rectangle 32"/>
          <p:cNvSpPr/>
          <p:nvPr/>
        </p:nvSpPr>
        <p:spPr>
          <a:xfrm>
            <a:off x="4295800" y="5142865"/>
            <a:ext cx="1008112" cy="576064"/>
          </a:xfrm>
          <a:prstGeom prst="rect">
            <a:avLst/>
          </a:prstGeom>
          <a:solidFill>
            <a:schemeClr val="bg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1</a:t>
            </a:r>
            <a:endParaRPr lang="en-GB">
              <a:solidFill>
                <a:schemeClr val="tx1"/>
              </a:solidFill>
              <a:latin typeface="Calibri Light" panose="020F0302020204030204" pitchFamily="34" charset="0"/>
              <a:cs typeface="Calibri Light" panose="020F0302020204030204" pitchFamily="34" charset="0"/>
            </a:endParaRPr>
          </a:p>
        </p:txBody>
      </p:sp>
      <p:sp>
        <p:nvSpPr>
          <p:cNvPr id="7" name="Rectangle 6"/>
          <p:cNvSpPr/>
          <p:nvPr/>
        </p:nvSpPr>
        <p:spPr>
          <a:xfrm>
            <a:off x="1055440" y="6088939"/>
            <a:ext cx="144016" cy="1440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
        <p:nvSpPr>
          <p:cNvPr id="42" name="Rectangle 41"/>
          <p:cNvSpPr/>
          <p:nvPr/>
        </p:nvSpPr>
        <p:spPr>
          <a:xfrm>
            <a:off x="1055440" y="6386844"/>
            <a:ext cx="144016"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alibri Light" panose="020F0302020204030204" pitchFamily="34" charset="0"/>
              <a:cs typeface="Calibri Light" panose="020F0302020204030204" pitchFamily="34" charset="0"/>
            </a:endParaRPr>
          </a:p>
        </p:txBody>
      </p:sp>
      <p:sp>
        <p:nvSpPr>
          <p:cNvPr id="43" name="TextBox 42"/>
          <p:cNvSpPr txBox="1"/>
          <p:nvPr/>
        </p:nvSpPr>
        <p:spPr>
          <a:xfrm>
            <a:off x="1248015" y="6022466"/>
            <a:ext cx="5262723" cy="276999"/>
          </a:xfrm>
          <a:prstGeom prst="rect">
            <a:avLst/>
          </a:prstGeom>
          <a:noFill/>
        </p:spPr>
        <p:txBody>
          <a:bodyPr wrap="none" rtlCol="0">
            <a:spAutoFit/>
          </a:bodyPr>
          <a:lstStyle/>
          <a:p>
            <a:r>
              <a:rPr lang="fr-CH" sz="1200">
                <a:latin typeface="Calibri Light" panose="020F0302020204030204" pitchFamily="34" charset="0"/>
                <a:cs typeface="Calibri Light" panose="020F0302020204030204" pitchFamily="34" charset="0"/>
              </a:rPr>
              <a:t>Data used to estimate the parameters for a given model (e.g., polynomial degree 5)</a:t>
            </a:r>
            <a:endParaRPr lang="en-GB" sz="1200">
              <a:latin typeface="Calibri Light" panose="020F0302020204030204" pitchFamily="34" charset="0"/>
              <a:cs typeface="Calibri Light" panose="020F0302020204030204" pitchFamily="34" charset="0"/>
            </a:endParaRPr>
          </a:p>
        </p:txBody>
      </p:sp>
      <p:sp>
        <p:nvSpPr>
          <p:cNvPr id="44" name="TextBox 43"/>
          <p:cNvSpPr txBox="1"/>
          <p:nvPr/>
        </p:nvSpPr>
        <p:spPr>
          <a:xfrm>
            <a:off x="1248015" y="6320353"/>
            <a:ext cx="3982822" cy="276999"/>
          </a:xfrm>
          <a:prstGeom prst="rect">
            <a:avLst/>
          </a:prstGeom>
          <a:noFill/>
        </p:spPr>
        <p:txBody>
          <a:bodyPr wrap="none" rtlCol="0">
            <a:spAutoFit/>
          </a:bodyPr>
          <a:lstStyle/>
          <a:p>
            <a:r>
              <a:rPr lang="fr-CH" sz="1200">
                <a:latin typeface="Calibri Light" panose="020F0302020204030204" pitchFamily="34" charset="0"/>
                <a:cs typeface="Calibri Light" panose="020F0302020204030204" pitchFamily="34" charset="0"/>
              </a:rPr>
              <a:t>Data used to measure the given model’s error (e.g., </a:t>
            </a:r>
            <a:r>
              <a:rPr lang="fr-CH" sz="1200" i="1">
                <a:latin typeface="Calibri Light" panose="020F0302020204030204" pitchFamily="34" charset="0"/>
                <a:cs typeface="Calibri Light" panose="020F0302020204030204" pitchFamily="34" charset="0"/>
              </a:rPr>
              <a:t>R</a:t>
            </a:r>
            <a:r>
              <a:rPr lang="fr-CH" sz="1200" i="1" baseline="30000">
                <a:latin typeface="Calibri Light" panose="020F0302020204030204" pitchFamily="34" charset="0"/>
                <a:cs typeface="Calibri Light" panose="020F0302020204030204" pitchFamily="34" charset="0"/>
              </a:rPr>
              <a:t>2</a:t>
            </a:r>
            <a:r>
              <a:rPr lang="fr-CH" sz="1200">
                <a:latin typeface="Calibri Light" panose="020F0302020204030204" pitchFamily="34" charset="0"/>
                <a:cs typeface="Calibri Light" panose="020F0302020204030204" pitchFamily="34" charset="0"/>
              </a:rPr>
              <a:t>, </a:t>
            </a:r>
            <a:r>
              <a:rPr lang="fr-CH" sz="1200" i="1">
                <a:latin typeface="Calibri Light" panose="020F0302020204030204" pitchFamily="34" charset="0"/>
                <a:cs typeface="Calibri Light" panose="020F0302020204030204" pitchFamily="34" charset="0"/>
              </a:rPr>
              <a:t>RMSE</a:t>
            </a: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p:txBody>
      </p:sp>
      <p:sp>
        <p:nvSpPr>
          <p:cNvPr id="9" name="Left Brace 8"/>
          <p:cNvSpPr/>
          <p:nvPr/>
        </p:nvSpPr>
        <p:spPr>
          <a:xfrm rot="5400000">
            <a:off x="6661215" y="-912966"/>
            <a:ext cx="288032" cy="504056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TextBox 44"/>
          <p:cNvSpPr txBox="1"/>
          <p:nvPr/>
        </p:nvSpPr>
        <p:spPr>
          <a:xfrm>
            <a:off x="6960097" y="1124744"/>
            <a:ext cx="1280287"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Training data</a:t>
            </a:r>
            <a:endParaRPr lang="en-GB" sz="160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1D83447-B47F-4ADF-9663-15F300AACAF2}"/>
              </a:ext>
            </a:extLst>
          </p:cNvPr>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5-fold cross-validation</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42626331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623581" y="1967354"/>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1</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14" name="Rectangle 13"/>
          <p:cNvSpPr/>
          <p:nvPr/>
        </p:nvSpPr>
        <p:spPr>
          <a:xfrm>
            <a:off x="3631693" y="1967354"/>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2</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15" name="Rectangle 14"/>
          <p:cNvSpPr/>
          <p:nvPr/>
        </p:nvSpPr>
        <p:spPr>
          <a:xfrm>
            <a:off x="4639805" y="1967354"/>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3</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16" name="Rectangle 15"/>
          <p:cNvSpPr/>
          <p:nvPr/>
        </p:nvSpPr>
        <p:spPr>
          <a:xfrm>
            <a:off x="5647917" y="1967354"/>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4</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18" name="Rectangle 17"/>
          <p:cNvSpPr/>
          <p:nvPr/>
        </p:nvSpPr>
        <p:spPr>
          <a:xfrm>
            <a:off x="2623581" y="2759442"/>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1</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19" name="Rectangle 18"/>
          <p:cNvSpPr/>
          <p:nvPr/>
        </p:nvSpPr>
        <p:spPr>
          <a:xfrm>
            <a:off x="3631693" y="2759442"/>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2</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20" name="Rectangle 19"/>
          <p:cNvSpPr/>
          <p:nvPr/>
        </p:nvSpPr>
        <p:spPr>
          <a:xfrm>
            <a:off x="4639805" y="2759442"/>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3</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22" name="Rectangle 21"/>
          <p:cNvSpPr/>
          <p:nvPr/>
        </p:nvSpPr>
        <p:spPr>
          <a:xfrm>
            <a:off x="6656029" y="2759442"/>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5</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23" name="Rectangle 22"/>
          <p:cNvSpPr/>
          <p:nvPr/>
        </p:nvSpPr>
        <p:spPr>
          <a:xfrm>
            <a:off x="2634430" y="3551530"/>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1</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24" name="Rectangle 23"/>
          <p:cNvSpPr/>
          <p:nvPr/>
        </p:nvSpPr>
        <p:spPr>
          <a:xfrm>
            <a:off x="3642542" y="3551530"/>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2</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26" name="Rectangle 25"/>
          <p:cNvSpPr/>
          <p:nvPr/>
        </p:nvSpPr>
        <p:spPr>
          <a:xfrm>
            <a:off x="5658766" y="3551530"/>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4</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27" name="Rectangle 26"/>
          <p:cNvSpPr/>
          <p:nvPr/>
        </p:nvSpPr>
        <p:spPr>
          <a:xfrm>
            <a:off x="6666878" y="3551530"/>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5</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28" name="Rectangle 27"/>
          <p:cNvSpPr/>
          <p:nvPr/>
        </p:nvSpPr>
        <p:spPr>
          <a:xfrm>
            <a:off x="2634430" y="4343618"/>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1</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30" name="Rectangle 29"/>
          <p:cNvSpPr/>
          <p:nvPr/>
        </p:nvSpPr>
        <p:spPr>
          <a:xfrm>
            <a:off x="4650654" y="4343618"/>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3</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31" name="Rectangle 30"/>
          <p:cNvSpPr/>
          <p:nvPr/>
        </p:nvSpPr>
        <p:spPr>
          <a:xfrm>
            <a:off x="5658766" y="4343618"/>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4</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32" name="Rectangle 31"/>
          <p:cNvSpPr/>
          <p:nvPr/>
        </p:nvSpPr>
        <p:spPr>
          <a:xfrm>
            <a:off x="6666878" y="4343618"/>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5</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34" name="Rectangle 33"/>
          <p:cNvSpPr/>
          <p:nvPr/>
        </p:nvSpPr>
        <p:spPr>
          <a:xfrm>
            <a:off x="3642542" y="5142865"/>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2</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35" name="Rectangle 34"/>
          <p:cNvSpPr/>
          <p:nvPr/>
        </p:nvSpPr>
        <p:spPr>
          <a:xfrm>
            <a:off x="4650654" y="5142865"/>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3</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36" name="Rectangle 35"/>
          <p:cNvSpPr/>
          <p:nvPr/>
        </p:nvSpPr>
        <p:spPr>
          <a:xfrm>
            <a:off x="5658766" y="5142865"/>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4</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37" name="Rectangle 36"/>
          <p:cNvSpPr/>
          <p:nvPr/>
        </p:nvSpPr>
        <p:spPr>
          <a:xfrm>
            <a:off x="6666878" y="5142865"/>
            <a:ext cx="1008112" cy="576064"/>
          </a:xfrm>
          <a:prstGeom prst="rect">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bg1">
                    <a:lumMod val="65000"/>
                  </a:schemeClr>
                </a:solidFill>
                <a:latin typeface="Calibri Light" panose="020F0302020204030204" pitchFamily="34" charset="0"/>
                <a:cs typeface="Calibri Light" panose="020F0302020204030204" pitchFamily="34" charset="0"/>
              </a:rPr>
              <a:t>Fold 5</a:t>
            </a:r>
            <a:endParaRPr lang="en-GB">
              <a:solidFill>
                <a:schemeClr val="bg1">
                  <a:lumMod val="65000"/>
                </a:schemeClr>
              </a:solidFill>
              <a:latin typeface="Calibri Light" panose="020F0302020204030204" pitchFamily="34" charset="0"/>
              <a:cs typeface="Calibri Light" panose="020F0302020204030204" pitchFamily="34" charset="0"/>
            </a:endParaRPr>
          </a:p>
        </p:txBody>
      </p:sp>
      <p:sp>
        <p:nvSpPr>
          <p:cNvPr id="17" name="Rectangle 16"/>
          <p:cNvSpPr/>
          <p:nvPr/>
        </p:nvSpPr>
        <p:spPr>
          <a:xfrm>
            <a:off x="6656029" y="1967354"/>
            <a:ext cx="1008112" cy="576064"/>
          </a:xfrm>
          <a:prstGeom prst="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5</a:t>
            </a:r>
            <a:endParaRPr lang="en-GB">
              <a:solidFill>
                <a:schemeClr val="tx1"/>
              </a:solidFill>
              <a:latin typeface="Calibri Light" panose="020F0302020204030204" pitchFamily="34" charset="0"/>
              <a:cs typeface="Calibri Light" panose="020F0302020204030204" pitchFamily="34" charset="0"/>
            </a:endParaRPr>
          </a:p>
        </p:txBody>
      </p:sp>
      <p:sp>
        <p:nvSpPr>
          <p:cNvPr id="21" name="Rectangle 20"/>
          <p:cNvSpPr/>
          <p:nvPr/>
        </p:nvSpPr>
        <p:spPr>
          <a:xfrm>
            <a:off x="5647917" y="2759442"/>
            <a:ext cx="1008112" cy="576064"/>
          </a:xfrm>
          <a:prstGeom prst="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4</a:t>
            </a:r>
            <a:endParaRPr lang="en-GB">
              <a:solidFill>
                <a:schemeClr val="tx1"/>
              </a:solidFill>
              <a:latin typeface="Calibri Light" panose="020F0302020204030204" pitchFamily="34" charset="0"/>
              <a:cs typeface="Calibri Light" panose="020F0302020204030204" pitchFamily="34" charset="0"/>
            </a:endParaRPr>
          </a:p>
        </p:txBody>
      </p:sp>
      <p:sp>
        <p:nvSpPr>
          <p:cNvPr id="25" name="Rectangle 24"/>
          <p:cNvSpPr/>
          <p:nvPr/>
        </p:nvSpPr>
        <p:spPr>
          <a:xfrm>
            <a:off x="4650654" y="3551530"/>
            <a:ext cx="1008112" cy="576064"/>
          </a:xfrm>
          <a:prstGeom prst="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3</a:t>
            </a:r>
            <a:endParaRPr lang="en-GB">
              <a:solidFill>
                <a:schemeClr val="tx1"/>
              </a:solidFill>
              <a:latin typeface="Calibri Light" panose="020F0302020204030204" pitchFamily="34" charset="0"/>
              <a:cs typeface="Calibri Light" panose="020F0302020204030204" pitchFamily="34" charset="0"/>
            </a:endParaRPr>
          </a:p>
        </p:txBody>
      </p:sp>
      <p:sp>
        <p:nvSpPr>
          <p:cNvPr id="29" name="Rectangle 28"/>
          <p:cNvSpPr/>
          <p:nvPr/>
        </p:nvSpPr>
        <p:spPr>
          <a:xfrm>
            <a:off x="3642542" y="4343618"/>
            <a:ext cx="1008112" cy="576064"/>
          </a:xfrm>
          <a:prstGeom prst="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2</a:t>
            </a:r>
            <a:endParaRPr lang="en-GB">
              <a:solidFill>
                <a:schemeClr val="tx1"/>
              </a:solidFill>
              <a:latin typeface="Calibri Light" panose="020F0302020204030204" pitchFamily="34" charset="0"/>
              <a:cs typeface="Calibri Light" panose="020F0302020204030204" pitchFamily="34" charset="0"/>
            </a:endParaRPr>
          </a:p>
        </p:txBody>
      </p:sp>
      <p:sp>
        <p:nvSpPr>
          <p:cNvPr id="33" name="Rectangle 32"/>
          <p:cNvSpPr/>
          <p:nvPr/>
        </p:nvSpPr>
        <p:spPr>
          <a:xfrm>
            <a:off x="2634430" y="5142865"/>
            <a:ext cx="1008112" cy="576064"/>
          </a:xfrm>
          <a:prstGeom prst="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solidFill>
                  <a:schemeClr val="tx1"/>
                </a:solidFill>
                <a:latin typeface="Calibri Light" panose="020F0302020204030204" pitchFamily="34" charset="0"/>
                <a:cs typeface="Calibri Light" panose="020F0302020204030204" pitchFamily="34" charset="0"/>
              </a:rPr>
              <a:t>Fold 1</a:t>
            </a:r>
            <a:endParaRPr lang="en-GB">
              <a:solidFill>
                <a:schemeClr val="tx1"/>
              </a:solidFill>
              <a:latin typeface="Calibri Light" panose="020F0302020204030204" pitchFamily="34" charset="0"/>
              <a:cs typeface="Calibri Light" panose="020F0302020204030204" pitchFamily="34" charset="0"/>
            </a:endParaRPr>
          </a:p>
        </p:txBody>
      </p:sp>
      <p:sp>
        <p:nvSpPr>
          <p:cNvPr id="9" name="Left Brace 8"/>
          <p:cNvSpPr/>
          <p:nvPr/>
        </p:nvSpPr>
        <p:spPr>
          <a:xfrm rot="5400000">
            <a:off x="4999845" y="-912966"/>
            <a:ext cx="288032" cy="504056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TextBox 44"/>
          <p:cNvSpPr txBox="1"/>
          <p:nvPr/>
        </p:nvSpPr>
        <p:spPr>
          <a:xfrm>
            <a:off x="5586759" y="1124744"/>
            <a:ext cx="1280287"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Training data</a:t>
            </a:r>
            <a:endParaRPr lang="en-GB" sz="1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6" name="TextBox 45"/>
              <p:cNvSpPr txBox="1"/>
              <p:nvPr/>
            </p:nvSpPr>
            <p:spPr>
              <a:xfrm>
                <a:off x="8168194" y="2050715"/>
                <a:ext cx="755976" cy="378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sz="1600" i="1">
                              <a:latin typeface="Cambria Math" panose="02040503050406030204" pitchFamily="18" charset="0"/>
                              <a:cs typeface="Times New Roman" panose="02020603050405020304" pitchFamily="18" charset="0"/>
                            </a:rPr>
                          </m:ctrlPr>
                        </m:sSubSupPr>
                        <m:e>
                          <m:r>
                            <a:rPr lang="fr-CH" sz="1600" i="1">
                              <a:latin typeface="Cambria Math"/>
                              <a:cs typeface="Times New Roman" panose="02020603050405020304" pitchFamily="18" charset="0"/>
                            </a:rPr>
                            <m:t>𝑅</m:t>
                          </m:r>
                        </m:e>
                        <m:sub>
                          <m:r>
                            <a:rPr lang="fr-CH" sz="1600" i="1">
                              <a:latin typeface="Cambria Math"/>
                              <a:cs typeface="Times New Roman" panose="02020603050405020304" pitchFamily="18" charset="0"/>
                            </a:rPr>
                            <m:t>𝑓𝑜𝑙𝑑</m:t>
                          </m:r>
                          <m:r>
                            <a:rPr lang="en-GB" sz="1600" i="1">
                              <a:latin typeface="Cambria Math" panose="02040503050406030204" pitchFamily="18" charset="0"/>
                              <a:cs typeface="Times New Roman" panose="02020603050405020304" pitchFamily="18" charset="0"/>
                            </a:rPr>
                            <m:t>5</m:t>
                          </m:r>
                        </m:sub>
                        <m:sup>
                          <m:r>
                            <a:rPr lang="fr-CH" sz="1600" i="1">
                              <a:latin typeface="Cambria Math"/>
                              <a:cs typeface="Times New Roman" panose="02020603050405020304" pitchFamily="18" charset="0"/>
                            </a:rPr>
                            <m:t>2</m:t>
                          </m:r>
                        </m:sup>
                      </m:sSubSup>
                    </m:oMath>
                  </m:oMathPara>
                </a14:m>
                <a:endParaRPr lang="en-GB" sz="1600" i="1" baseline="30000">
                  <a:latin typeface="Times New Roman" panose="02020603050405020304" pitchFamily="18" charset="0"/>
                  <a:cs typeface="Times New Roman" panose="02020603050405020304"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8168194" y="2050715"/>
                <a:ext cx="755976" cy="378565"/>
              </a:xfrm>
              <a:prstGeom prst="rect">
                <a:avLst/>
              </a:prstGeom>
              <a:blipFill>
                <a:blip r:embed="rId2"/>
                <a:stretch>
                  <a:fillRect b="-634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8168194" y="2858192"/>
                <a:ext cx="755976" cy="378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sz="1600" i="1">
                              <a:latin typeface="Cambria Math" panose="02040503050406030204" pitchFamily="18" charset="0"/>
                              <a:cs typeface="Times New Roman" panose="02020603050405020304" pitchFamily="18" charset="0"/>
                            </a:rPr>
                          </m:ctrlPr>
                        </m:sSubSupPr>
                        <m:e>
                          <m:r>
                            <a:rPr lang="fr-CH" sz="1600" i="1">
                              <a:latin typeface="Cambria Math"/>
                              <a:cs typeface="Times New Roman" panose="02020603050405020304" pitchFamily="18" charset="0"/>
                            </a:rPr>
                            <m:t>𝑅</m:t>
                          </m:r>
                        </m:e>
                        <m:sub>
                          <m:r>
                            <a:rPr lang="fr-CH" sz="1600" i="1">
                              <a:latin typeface="Cambria Math"/>
                              <a:cs typeface="Times New Roman" panose="02020603050405020304" pitchFamily="18" charset="0"/>
                            </a:rPr>
                            <m:t>𝑓𝑜𝑙𝑑</m:t>
                          </m:r>
                          <m:r>
                            <a:rPr lang="en-GB" sz="1600" i="1">
                              <a:latin typeface="Cambria Math" panose="02040503050406030204" pitchFamily="18" charset="0"/>
                              <a:cs typeface="Times New Roman" panose="02020603050405020304" pitchFamily="18" charset="0"/>
                            </a:rPr>
                            <m:t>4</m:t>
                          </m:r>
                        </m:sub>
                        <m:sup>
                          <m:r>
                            <a:rPr lang="fr-CH" sz="1600" i="1">
                              <a:latin typeface="Cambria Math"/>
                              <a:cs typeface="Times New Roman" panose="02020603050405020304" pitchFamily="18" charset="0"/>
                            </a:rPr>
                            <m:t>2</m:t>
                          </m:r>
                        </m:sup>
                      </m:sSubSup>
                    </m:oMath>
                  </m:oMathPara>
                </a14:m>
                <a:endParaRPr lang="en-GB" sz="1600" i="1" baseline="30000">
                  <a:latin typeface="Times New Roman" panose="02020603050405020304" pitchFamily="18" charset="0"/>
                  <a:cs typeface="Times New Roman" panose="020206030504050203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8168194" y="2858192"/>
                <a:ext cx="755976" cy="378565"/>
              </a:xfrm>
              <a:prstGeom prst="rect">
                <a:avLst/>
              </a:prstGeom>
              <a:blipFill>
                <a:blip r:embed="rId3"/>
                <a:stretch>
                  <a:fillRect b="-645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8168194" y="3650280"/>
                <a:ext cx="755976" cy="378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sz="1600" i="1">
                              <a:latin typeface="Cambria Math" panose="02040503050406030204" pitchFamily="18" charset="0"/>
                              <a:cs typeface="Times New Roman" panose="02020603050405020304" pitchFamily="18" charset="0"/>
                            </a:rPr>
                          </m:ctrlPr>
                        </m:sSubSupPr>
                        <m:e>
                          <m:r>
                            <a:rPr lang="fr-CH" sz="1600" i="1">
                              <a:latin typeface="Cambria Math"/>
                              <a:cs typeface="Times New Roman" panose="02020603050405020304" pitchFamily="18" charset="0"/>
                            </a:rPr>
                            <m:t>𝑅</m:t>
                          </m:r>
                        </m:e>
                        <m:sub>
                          <m:r>
                            <a:rPr lang="fr-CH" sz="1600" i="1">
                              <a:latin typeface="Cambria Math"/>
                              <a:cs typeface="Times New Roman" panose="02020603050405020304" pitchFamily="18" charset="0"/>
                            </a:rPr>
                            <m:t>𝑓𝑜𝑙𝑑</m:t>
                          </m:r>
                          <m:r>
                            <a:rPr lang="fr-CH" sz="1600" i="1">
                              <a:latin typeface="Cambria Math"/>
                              <a:cs typeface="Times New Roman" panose="02020603050405020304" pitchFamily="18" charset="0"/>
                            </a:rPr>
                            <m:t>3</m:t>
                          </m:r>
                        </m:sub>
                        <m:sup>
                          <m:r>
                            <a:rPr lang="fr-CH" sz="1600" i="1">
                              <a:latin typeface="Cambria Math"/>
                              <a:cs typeface="Times New Roman" panose="02020603050405020304" pitchFamily="18" charset="0"/>
                            </a:rPr>
                            <m:t>2</m:t>
                          </m:r>
                        </m:sup>
                      </m:sSubSup>
                    </m:oMath>
                  </m:oMathPara>
                </a14:m>
                <a:endParaRPr lang="en-GB" sz="1600" i="1" baseline="30000">
                  <a:latin typeface="Times New Roman" panose="02020603050405020304" pitchFamily="18" charset="0"/>
                  <a:cs typeface="Times New Roman" panose="020206030504050203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8168194" y="3650280"/>
                <a:ext cx="755976" cy="378565"/>
              </a:xfrm>
              <a:prstGeom prst="rect">
                <a:avLst/>
              </a:prstGeom>
              <a:blipFill>
                <a:blip r:embed="rId4"/>
                <a:stretch>
                  <a:fillRect b="-645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8168194" y="4442368"/>
                <a:ext cx="755976" cy="378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sz="1600" i="1">
                              <a:latin typeface="Cambria Math" panose="02040503050406030204" pitchFamily="18" charset="0"/>
                              <a:cs typeface="Times New Roman" panose="02020603050405020304" pitchFamily="18" charset="0"/>
                            </a:rPr>
                          </m:ctrlPr>
                        </m:sSubSupPr>
                        <m:e>
                          <m:r>
                            <a:rPr lang="fr-CH" sz="1600" i="1">
                              <a:latin typeface="Cambria Math"/>
                              <a:cs typeface="Times New Roman" panose="02020603050405020304" pitchFamily="18" charset="0"/>
                            </a:rPr>
                            <m:t>𝑅</m:t>
                          </m:r>
                        </m:e>
                        <m:sub>
                          <m:r>
                            <a:rPr lang="fr-CH" sz="1600" i="1">
                              <a:latin typeface="Cambria Math"/>
                              <a:cs typeface="Times New Roman" panose="02020603050405020304" pitchFamily="18" charset="0"/>
                            </a:rPr>
                            <m:t>𝑓𝑜𝑙𝑑</m:t>
                          </m:r>
                          <m:r>
                            <a:rPr lang="en-GB" sz="1600" i="1">
                              <a:latin typeface="Cambria Math" panose="02040503050406030204" pitchFamily="18" charset="0"/>
                              <a:cs typeface="Times New Roman" panose="02020603050405020304" pitchFamily="18" charset="0"/>
                            </a:rPr>
                            <m:t>2</m:t>
                          </m:r>
                        </m:sub>
                        <m:sup>
                          <m:r>
                            <a:rPr lang="fr-CH" sz="1600" i="1">
                              <a:latin typeface="Cambria Math"/>
                              <a:cs typeface="Times New Roman" panose="02020603050405020304" pitchFamily="18" charset="0"/>
                            </a:rPr>
                            <m:t>2</m:t>
                          </m:r>
                        </m:sup>
                      </m:sSubSup>
                    </m:oMath>
                  </m:oMathPara>
                </a14:m>
                <a:endParaRPr lang="en-GB" sz="1600" i="1" baseline="30000">
                  <a:latin typeface="Times New Roman" panose="02020603050405020304" pitchFamily="18" charset="0"/>
                  <a:cs typeface="Times New Roman" panose="02020603050405020304" pitchFamily="18" charset="0"/>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8168194" y="4442368"/>
                <a:ext cx="755976" cy="378565"/>
              </a:xfrm>
              <a:prstGeom prst="rect">
                <a:avLst/>
              </a:prstGeom>
              <a:blipFill>
                <a:blip r:embed="rId5"/>
                <a:stretch>
                  <a:fillRect b="-645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8168194" y="5241615"/>
                <a:ext cx="755976" cy="378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sz="1600" i="1">
                              <a:latin typeface="Cambria Math" panose="02040503050406030204" pitchFamily="18" charset="0"/>
                              <a:cs typeface="Times New Roman" panose="02020603050405020304" pitchFamily="18" charset="0"/>
                            </a:rPr>
                          </m:ctrlPr>
                        </m:sSubSupPr>
                        <m:e>
                          <m:r>
                            <a:rPr lang="fr-CH" sz="1600" i="1">
                              <a:latin typeface="Cambria Math"/>
                              <a:cs typeface="Times New Roman" panose="02020603050405020304" pitchFamily="18" charset="0"/>
                            </a:rPr>
                            <m:t>𝑅</m:t>
                          </m:r>
                        </m:e>
                        <m:sub>
                          <m:r>
                            <a:rPr lang="fr-CH" sz="1600" i="1">
                              <a:latin typeface="Cambria Math"/>
                              <a:cs typeface="Times New Roman" panose="02020603050405020304" pitchFamily="18" charset="0"/>
                            </a:rPr>
                            <m:t>𝑓𝑜𝑙𝑑</m:t>
                          </m:r>
                          <m:r>
                            <a:rPr lang="en-GB" sz="1600" i="1">
                              <a:latin typeface="Cambria Math" panose="02040503050406030204" pitchFamily="18" charset="0"/>
                              <a:cs typeface="Times New Roman" panose="02020603050405020304" pitchFamily="18" charset="0"/>
                            </a:rPr>
                            <m:t>1</m:t>
                          </m:r>
                        </m:sub>
                        <m:sup>
                          <m:r>
                            <a:rPr lang="fr-CH" sz="1600" i="1">
                              <a:latin typeface="Cambria Math"/>
                              <a:cs typeface="Times New Roman" panose="02020603050405020304" pitchFamily="18" charset="0"/>
                            </a:rPr>
                            <m:t>2</m:t>
                          </m:r>
                        </m:sup>
                      </m:sSubSup>
                    </m:oMath>
                  </m:oMathPara>
                </a14:m>
                <a:endParaRPr lang="en-GB" sz="1600" i="1" baseline="30000">
                  <a:latin typeface="Times New Roman" panose="02020603050405020304" pitchFamily="18" charset="0"/>
                  <a:cs typeface="Times New Roman" panose="02020603050405020304"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8168194" y="5241615"/>
                <a:ext cx="755976" cy="378565"/>
              </a:xfrm>
              <a:prstGeom prst="rect">
                <a:avLst/>
              </a:prstGeom>
              <a:blipFill>
                <a:blip r:embed="rId6"/>
                <a:stretch>
                  <a:fillRect b="-645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9768408" y="5715041"/>
                <a:ext cx="518860" cy="3378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sz="1600" i="1">
                              <a:latin typeface="Cambria Math" panose="02040503050406030204" pitchFamily="18" charset="0"/>
                              <a:cs typeface="Times New Roman" panose="02020603050405020304" pitchFamily="18" charset="0"/>
                            </a:rPr>
                          </m:ctrlPr>
                        </m:sSubSupPr>
                        <m:e>
                          <m:r>
                            <a:rPr lang="fr-CH" sz="1600" i="1">
                              <a:latin typeface="Cambria Math"/>
                              <a:cs typeface="Times New Roman" panose="02020603050405020304" pitchFamily="18" charset="0"/>
                            </a:rPr>
                            <m:t>𝑅</m:t>
                          </m:r>
                        </m:e>
                        <m:sub>
                          <m:r>
                            <a:rPr lang="en-GB" sz="1600" i="1">
                              <a:latin typeface="Cambria Math" panose="02040503050406030204" pitchFamily="18" charset="0"/>
                              <a:cs typeface="Times New Roman" panose="02020603050405020304" pitchFamily="18" charset="0"/>
                            </a:rPr>
                            <m:t>𝑐𝑣</m:t>
                          </m:r>
                        </m:sub>
                        <m:sup>
                          <m:r>
                            <a:rPr lang="fr-CH" sz="1600" i="1">
                              <a:latin typeface="Cambria Math"/>
                              <a:cs typeface="Times New Roman" panose="02020603050405020304" pitchFamily="18" charset="0"/>
                            </a:rPr>
                            <m:t>2</m:t>
                          </m:r>
                        </m:sup>
                      </m:sSubSup>
                    </m:oMath>
                  </m:oMathPara>
                </a14:m>
                <a:endParaRPr lang="en-GB" sz="1600" i="1" baseline="30000">
                  <a:latin typeface="Times New Roman" panose="02020603050405020304" pitchFamily="18" charset="0"/>
                  <a:cs typeface="Times New Roman" panose="02020603050405020304" pitchFamily="18"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9768408" y="5715041"/>
                <a:ext cx="518860" cy="337849"/>
              </a:xfrm>
              <a:prstGeom prst="rect">
                <a:avLst/>
              </a:prstGeom>
              <a:blipFill>
                <a:blip r:embed="rId7"/>
                <a:stretch>
                  <a:fillRect/>
                </a:stretch>
              </a:blipFill>
            </p:spPr>
            <p:txBody>
              <a:bodyPr/>
              <a:lstStyle/>
              <a:p>
                <a:r>
                  <a:rPr lang="en-CH">
                    <a:noFill/>
                  </a:rPr>
                  <a:t> </a:t>
                </a:r>
              </a:p>
            </p:txBody>
          </p:sp>
        </mc:Fallback>
      </mc:AlternateContent>
      <p:sp>
        <p:nvSpPr>
          <p:cNvPr id="2" name="Rectangle 1"/>
          <p:cNvSpPr/>
          <p:nvPr/>
        </p:nvSpPr>
        <p:spPr>
          <a:xfrm>
            <a:off x="8024178" y="1967355"/>
            <a:ext cx="1008112" cy="3751575"/>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8388927" y="2475508"/>
            <a:ext cx="314510" cy="369332"/>
          </a:xfrm>
          <a:prstGeom prst="rect">
            <a:avLst/>
          </a:prstGeom>
          <a:noFill/>
        </p:spPr>
        <p:txBody>
          <a:bodyPr wrap="none" rtlCol="0">
            <a:spAutoFit/>
          </a:bodyPr>
          <a:lstStyle/>
          <a:p>
            <a:r>
              <a:rPr lang="fr-CH">
                <a:latin typeface="Times New Roman" panose="02020603050405020304" pitchFamily="18" charset="0"/>
                <a:cs typeface="Times New Roman" panose="02020603050405020304" pitchFamily="18" charset="0"/>
              </a:rPr>
              <a:t>+</a:t>
            </a:r>
            <a:endParaRPr lang="en-GB">
              <a:latin typeface="Times New Roman" panose="02020603050405020304" pitchFamily="18" charset="0"/>
              <a:cs typeface="Times New Roman" panose="02020603050405020304" pitchFamily="18" charset="0"/>
            </a:endParaRPr>
          </a:p>
        </p:txBody>
      </p:sp>
      <p:sp>
        <p:nvSpPr>
          <p:cNvPr id="56" name="TextBox 55"/>
          <p:cNvSpPr txBox="1"/>
          <p:nvPr/>
        </p:nvSpPr>
        <p:spPr>
          <a:xfrm>
            <a:off x="8384072" y="3281065"/>
            <a:ext cx="314510" cy="369332"/>
          </a:xfrm>
          <a:prstGeom prst="rect">
            <a:avLst/>
          </a:prstGeom>
          <a:noFill/>
        </p:spPr>
        <p:txBody>
          <a:bodyPr wrap="none" rtlCol="0">
            <a:spAutoFit/>
          </a:bodyPr>
          <a:lstStyle/>
          <a:p>
            <a:r>
              <a:rPr lang="fr-CH">
                <a:latin typeface="Times New Roman" panose="02020603050405020304" pitchFamily="18" charset="0"/>
                <a:cs typeface="Times New Roman" panose="02020603050405020304" pitchFamily="18" charset="0"/>
              </a:rPr>
              <a:t>+</a:t>
            </a:r>
            <a:endParaRPr lang="en-GB">
              <a:latin typeface="Times New Roman" panose="02020603050405020304" pitchFamily="18" charset="0"/>
              <a:cs typeface="Times New Roman" panose="02020603050405020304" pitchFamily="18" charset="0"/>
            </a:endParaRPr>
          </a:p>
        </p:txBody>
      </p:sp>
      <p:sp>
        <p:nvSpPr>
          <p:cNvPr id="57" name="TextBox 56"/>
          <p:cNvSpPr txBox="1"/>
          <p:nvPr/>
        </p:nvSpPr>
        <p:spPr>
          <a:xfrm>
            <a:off x="8388927" y="4093041"/>
            <a:ext cx="314510" cy="369332"/>
          </a:xfrm>
          <a:prstGeom prst="rect">
            <a:avLst/>
          </a:prstGeom>
          <a:noFill/>
        </p:spPr>
        <p:txBody>
          <a:bodyPr wrap="none" rtlCol="0">
            <a:spAutoFit/>
          </a:bodyPr>
          <a:lstStyle/>
          <a:p>
            <a:r>
              <a:rPr lang="fr-CH">
                <a:latin typeface="Times New Roman" panose="02020603050405020304" pitchFamily="18" charset="0"/>
                <a:cs typeface="Times New Roman" panose="02020603050405020304" pitchFamily="18" charset="0"/>
              </a:rPr>
              <a:t>+</a:t>
            </a:r>
            <a:endParaRPr lang="en-GB">
              <a:latin typeface="Times New Roman" panose="02020603050405020304" pitchFamily="18" charset="0"/>
              <a:cs typeface="Times New Roman" panose="02020603050405020304" pitchFamily="18" charset="0"/>
            </a:endParaRPr>
          </a:p>
        </p:txBody>
      </p:sp>
      <p:sp>
        <p:nvSpPr>
          <p:cNvPr id="58" name="TextBox 57"/>
          <p:cNvSpPr txBox="1"/>
          <p:nvPr/>
        </p:nvSpPr>
        <p:spPr>
          <a:xfrm>
            <a:off x="8388927" y="4892288"/>
            <a:ext cx="314510" cy="369332"/>
          </a:xfrm>
          <a:prstGeom prst="rect">
            <a:avLst/>
          </a:prstGeom>
          <a:noFill/>
        </p:spPr>
        <p:txBody>
          <a:bodyPr wrap="none" rtlCol="0">
            <a:spAutoFit/>
          </a:bodyPr>
          <a:lstStyle/>
          <a:p>
            <a:r>
              <a:rPr lang="fr-CH">
                <a:latin typeface="Times New Roman" panose="02020603050405020304" pitchFamily="18" charset="0"/>
                <a:cs typeface="Times New Roman" panose="02020603050405020304" pitchFamily="18" charset="0"/>
              </a:rPr>
              <a:t>+</a:t>
            </a:r>
            <a:endParaRPr lang="en-GB">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7952170" y="5877272"/>
            <a:ext cx="11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387820" y="5718929"/>
            <a:ext cx="314510" cy="369332"/>
          </a:xfrm>
          <a:prstGeom prst="rect">
            <a:avLst/>
          </a:prstGeom>
          <a:noFill/>
        </p:spPr>
        <p:txBody>
          <a:bodyPr wrap="none" rtlCol="0">
            <a:spAutoFit/>
          </a:bodyPr>
          <a:lstStyle/>
          <a:p>
            <a:r>
              <a:rPr lang="fr-CH">
                <a:latin typeface="Times New Roman" panose="02020603050405020304" pitchFamily="18" charset="0"/>
                <a:cs typeface="Times New Roman" panose="02020603050405020304" pitchFamily="18" charset="0"/>
              </a:rPr>
              <a:t>=</a:t>
            </a:r>
            <a:endParaRPr lang="en-GB">
              <a:latin typeface="Times New Roman" panose="02020603050405020304" pitchFamily="18" charset="0"/>
              <a:cs typeface="Times New Roman" panose="02020603050405020304" pitchFamily="18" charset="0"/>
            </a:endParaRPr>
          </a:p>
        </p:txBody>
      </p:sp>
      <p:sp>
        <p:nvSpPr>
          <p:cNvPr id="60" name="TextBox 59"/>
          <p:cNvSpPr txBox="1"/>
          <p:nvPr/>
        </p:nvSpPr>
        <p:spPr>
          <a:xfrm>
            <a:off x="8391286" y="5939988"/>
            <a:ext cx="300082" cy="369332"/>
          </a:xfrm>
          <a:prstGeom prst="rect">
            <a:avLst/>
          </a:prstGeom>
          <a:noFill/>
        </p:spPr>
        <p:txBody>
          <a:bodyPr wrap="none" rtlCol="0">
            <a:spAutoFit/>
          </a:bodyPr>
          <a:lstStyle/>
          <a:p>
            <a:r>
              <a:rPr lang="fr-CH">
                <a:latin typeface="Times New Roman" panose="02020603050405020304" pitchFamily="18" charset="0"/>
                <a:cs typeface="Times New Roman" panose="02020603050405020304" pitchFamily="18" charset="0"/>
              </a:rPr>
              <a:t>5</a:t>
            </a:r>
            <a:endParaRPr lang="en-GB">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28E4AF1C-3DC9-407B-9AD1-99C88EE5D2D4}"/>
              </a:ext>
            </a:extLst>
          </p:cNvPr>
          <p:cNvSpPr txBox="1"/>
          <p:nvPr/>
        </p:nvSpPr>
        <p:spPr>
          <a:xfrm>
            <a:off x="1559496" y="2070720"/>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1</a:t>
            </a:r>
            <a:endParaRPr lang="en-GB" sz="160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ABE7D836-227B-4956-82E2-D7277516141B}"/>
              </a:ext>
            </a:extLst>
          </p:cNvPr>
          <p:cNvSpPr txBox="1"/>
          <p:nvPr/>
        </p:nvSpPr>
        <p:spPr>
          <a:xfrm>
            <a:off x="1559496" y="2878197"/>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2</a:t>
            </a:r>
            <a:endParaRPr lang="en-GB" sz="1600">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C51DFD98-B738-4B2A-AC55-39B46909ABE3}"/>
              </a:ext>
            </a:extLst>
          </p:cNvPr>
          <p:cNvSpPr txBox="1"/>
          <p:nvPr/>
        </p:nvSpPr>
        <p:spPr>
          <a:xfrm>
            <a:off x="1559496" y="3670285"/>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a:t>
            </a:r>
            <a:r>
              <a:rPr lang="fr-CH" sz="1600" dirty="0">
                <a:latin typeface="Times New Roman" panose="020206030504050203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64AABC2B-58B5-4844-8018-14F9F74F08B8}"/>
              </a:ext>
            </a:extLst>
          </p:cNvPr>
          <p:cNvSpPr txBox="1"/>
          <p:nvPr/>
        </p:nvSpPr>
        <p:spPr>
          <a:xfrm>
            <a:off x="1559496" y="4462373"/>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a:t>
            </a:r>
            <a:r>
              <a:rPr lang="fr-CH" sz="1600" dirty="0">
                <a:latin typeface="Times New Roman" panose="02020603050405020304" pitchFamily="18" charset="0"/>
                <a:cs typeface="Times New Roman" panose="02020603050405020304" pitchFamily="18" charset="0"/>
              </a:rPr>
              <a:t>4</a:t>
            </a:r>
            <a:endParaRPr lang="en-GB" sz="1600"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FB1CE15E-DC9A-4DD6-98AE-4B7743F7E7B3}"/>
              </a:ext>
            </a:extLst>
          </p:cNvPr>
          <p:cNvSpPr txBox="1"/>
          <p:nvPr/>
        </p:nvSpPr>
        <p:spPr>
          <a:xfrm>
            <a:off x="1559496" y="5261620"/>
            <a:ext cx="704039"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Step </a:t>
            </a:r>
            <a:r>
              <a:rPr lang="fr-CH" sz="1600" dirty="0">
                <a:latin typeface="Times New Roman" panose="02020603050405020304" pitchFamily="18" charset="0"/>
                <a:cs typeface="Times New Roman" panose="02020603050405020304" pitchFamily="18" charset="0"/>
              </a:rPr>
              <a:t>5</a:t>
            </a:r>
            <a:endParaRPr lang="en-GB" sz="16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60D56C4C-AA41-4D71-9601-070546C7C2B9}"/>
              </a:ext>
            </a:extLst>
          </p:cNvPr>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5-fold cross-validation</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945497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The revolution… since 2022</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AA73441-B672-0A4C-E241-C7B7DE0145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11" r="18811"/>
          <a:stretch/>
        </p:blipFill>
        <p:spPr>
          <a:xfrm>
            <a:off x="1146596" y="1380521"/>
            <a:ext cx="1456681" cy="1420607"/>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0F2DB82C-8116-4103-197B-114BEDB45077}"/>
              </a:ext>
            </a:extLst>
          </p:cNvPr>
          <p:cNvSpPr txBox="1"/>
          <p:nvPr/>
        </p:nvSpPr>
        <p:spPr>
          <a:xfrm>
            <a:off x="3215680" y="1921547"/>
            <a:ext cx="1456681" cy="338554"/>
          </a:xfrm>
          <a:prstGeom prst="rect">
            <a:avLst/>
          </a:prstGeom>
          <a:noFill/>
        </p:spPr>
        <p:txBody>
          <a:bodyPr wrap="none" rtlCol="0">
            <a:spAutoFit/>
          </a:bodyPr>
          <a:lstStyle/>
          <a:p>
            <a:r>
              <a:rPr lang="fr-CH" sz="1600">
                <a:latin typeface="Calibri Light" panose="020F0302020204030204" pitchFamily="34" charset="0"/>
                <a:cs typeface="Calibri Light" panose="020F0302020204030204" pitchFamily="34" charset="0"/>
              </a:rPr>
              <a:t>Text generation</a:t>
            </a:r>
            <a:endParaRPr lang="en-GB" sz="1600" dirty="0">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522B28E2-F3D2-D3F6-9194-48FA473AA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826" y="3174791"/>
            <a:ext cx="4869136" cy="2774489"/>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82E530DA-654F-FC79-973F-2D4013AE0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024" y="1382570"/>
            <a:ext cx="2520280" cy="1418558"/>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30C31620-CABE-AA72-5A6B-60B0B69084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2023" y="3191789"/>
            <a:ext cx="4136231" cy="2757487"/>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6AA1FFAE-04CB-7E10-5637-5D97AEC93036}"/>
              </a:ext>
            </a:extLst>
          </p:cNvPr>
          <p:cNvSpPr txBox="1"/>
          <p:nvPr/>
        </p:nvSpPr>
        <p:spPr>
          <a:xfrm>
            <a:off x="9048328" y="1921547"/>
            <a:ext cx="1626407" cy="338554"/>
          </a:xfrm>
          <a:prstGeom prst="rect">
            <a:avLst/>
          </a:prstGeom>
          <a:noFill/>
        </p:spPr>
        <p:txBody>
          <a:bodyPr wrap="none" rtlCol="0">
            <a:spAutoFit/>
          </a:bodyPr>
          <a:lstStyle/>
          <a:p>
            <a:r>
              <a:rPr lang="fr-CH" sz="1600">
                <a:latin typeface="Calibri Light" panose="020F0302020204030204" pitchFamily="34" charset="0"/>
                <a:cs typeface="Calibri Light" panose="020F0302020204030204" pitchFamily="34" charset="0"/>
              </a:rPr>
              <a:t>Image generation</a:t>
            </a:r>
            <a:endParaRPr lang="en-GB" sz="1600" dirty="0">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56328351-1B95-BF37-CB0F-FCD3FF8ECAA0}"/>
              </a:ext>
            </a:extLst>
          </p:cNvPr>
          <p:cNvSpPr txBox="1"/>
          <p:nvPr/>
        </p:nvSpPr>
        <p:spPr>
          <a:xfrm>
            <a:off x="6312024" y="6090313"/>
            <a:ext cx="4118435" cy="253916"/>
          </a:xfrm>
          <a:prstGeom prst="rect">
            <a:avLst/>
          </a:prstGeom>
          <a:noFill/>
        </p:spPr>
        <p:txBody>
          <a:bodyPr wrap="none" rtlCol="0">
            <a:spAutoFit/>
          </a:bodyPr>
          <a:lstStyle/>
          <a:p>
            <a:r>
              <a:rPr lang="fr-CH" sz="1050" i="1">
                <a:latin typeface="Calibri Light" panose="020F0302020204030204" pitchFamily="34" charset="0"/>
                <a:cs typeface="Calibri Light" panose="020F0302020204030204" pitchFamily="34" charset="0"/>
              </a:rPr>
              <a:t>"Squid and chorizo stuffed mushrooms with a cherry and pistachio salad"</a:t>
            </a:r>
            <a:endParaRPr lang="en-GB" sz="105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420924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When considered across all models (e.g., all polynomials), cross-validated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values can guide model selection:</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13" y="2524414"/>
            <a:ext cx="5261639" cy="4000930"/>
          </a:xfrm>
          <a:prstGeom prst="rect">
            <a:avLst/>
          </a:prstGeom>
        </p:spPr>
      </p:pic>
      <p:sp>
        <p:nvSpPr>
          <p:cNvPr id="6" name="TextBox 5">
            <a:extLst>
              <a:ext uri="{FF2B5EF4-FFF2-40B4-BE49-F238E27FC236}">
                <a16:creationId xmlns:a16="http://schemas.microsoft.com/office/drawing/2014/main" id="{FC26CB5B-CB20-4CF7-819B-6DC0BC0E12CA}"/>
              </a:ext>
            </a:extLst>
          </p:cNvPr>
          <p:cNvSpPr txBox="1"/>
          <p:nvPr/>
        </p:nvSpPr>
        <p:spPr>
          <a:xfrm>
            <a:off x="1950130" y="188641"/>
            <a:ext cx="8034303" cy="584775"/>
          </a:xfrm>
          <a:prstGeom prst="rect">
            <a:avLst/>
          </a:prstGeom>
          <a:noFill/>
        </p:spPr>
        <p:txBody>
          <a:bodyPr wrap="square" rtlCol="0">
            <a:spAutoFit/>
          </a:bodyPr>
          <a:lstStyle/>
          <a:p>
            <a:r>
              <a:rPr lang="fr-CH" sz="3200" i="1">
                <a:solidFill>
                  <a:schemeClr val="tx2">
                    <a:lumMod val="75000"/>
                  </a:schemeClr>
                </a:solidFill>
                <a:latin typeface="Tw Cen MT" panose="020B0602020104020603" pitchFamily="34" charset="0"/>
              </a:rPr>
              <a:t>C</a:t>
            </a:r>
            <a:r>
              <a:rPr lang="fr-CH" sz="3200">
                <a:solidFill>
                  <a:schemeClr val="tx2">
                    <a:lumMod val="75000"/>
                  </a:schemeClr>
                </a:solidFill>
                <a:latin typeface="Tw Cen MT" panose="020B0602020104020603" pitchFamily="34" charset="0"/>
              </a:rPr>
              <a:t>ross-validation</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7738282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I have just discussed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-fold CV, which fits models according to the </a:t>
            </a:r>
            <a:r>
              <a:rPr lang="fr-CH" sz="1800">
                <a:solidFill>
                  <a:srgbClr val="0070C0"/>
                </a:solidFill>
                <a:latin typeface="Calibri Light" panose="020F0302020204030204" pitchFamily="34" charset="0"/>
                <a:cs typeface="Calibri Light" panose="020F0302020204030204" pitchFamily="34" charset="0"/>
              </a:rPr>
              <a:t>leave-one-</a:t>
            </a:r>
            <a:r>
              <a:rPr lang="fr-CH" sz="1800" i="1">
                <a:solidFill>
                  <a:srgbClr val="0070C0"/>
                </a:solidFill>
                <a:latin typeface="Calibri Light" panose="020F0302020204030204" pitchFamily="34" charset="0"/>
                <a:cs typeface="Calibri Light" panose="020F0302020204030204" pitchFamily="34" charset="0"/>
              </a:rPr>
              <a:t>fold</a:t>
            </a:r>
            <a:r>
              <a:rPr lang="fr-CH" sz="1800">
                <a:solidFill>
                  <a:srgbClr val="0070C0"/>
                </a:solidFill>
                <a:latin typeface="Calibri Light" panose="020F0302020204030204" pitchFamily="34" charset="0"/>
                <a:cs typeface="Calibri Light" panose="020F0302020204030204" pitchFamily="34" charset="0"/>
              </a:rPr>
              <a:t>-out</a:t>
            </a:r>
            <a:r>
              <a:rPr lang="fr-CH" sz="1800">
                <a:latin typeface="Calibri Light" panose="020F0302020204030204" pitchFamily="34" charset="0"/>
                <a:cs typeface="Calibri Light" panose="020F0302020204030204" pitchFamily="34" charset="0"/>
              </a:rPr>
              <a:t> principle. The number of folds is typically set between 5 and 10, although for large datasets higher numbers are possible.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 more radical approach is to </a:t>
            </a:r>
            <a:r>
              <a:rPr lang="fr-CH" sz="1800">
                <a:solidFill>
                  <a:srgbClr val="0070C0"/>
                </a:solidFill>
                <a:latin typeface="Calibri Light" panose="020F0302020204030204" pitchFamily="34" charset="0"/>
                <a:cs typeface="Calibri Light" panose="020F0302020204030204" pitchFamily="34" charset="0"/>
              </a:rPr>
              <a:t>consider each individual observation as a fold</a:t>
            </a:r>
            <a:r>
              <a:rPr lang="fr-CH" sz="1800">
                <a:latin typeface="Calibri Light" panose="020F0302020204030204" pitchFamily="34" charset="0"/>
                <a:cs typeface="Calibri Light" panose="020F0302020204030204" pitchFamily="34" charset="0"/>
              </a:rPr>
              <a:t>. This strategy is known as </a:t>
            </a:r>
            <a:r>
              <a:rPr lang="fr-CH" sz="1800">
                <a:solidFill>
                  <a:srgbClr val="0070C0"/>
                </a:solidFill>
                <a:latin typeface="Calibri Light" panose="020F0302020204030204" pitchFamily="34" charset="0"/>
                <a:cs typeface="Calibri Light" panose="020F0302020204030204" pitchFamily="34" charset="0"/>
              </a:rPr>
              <a:t>leave-one-out (LOO) CV</a:t>
            </a:r>
            <a:r>
              <a:rPr lang="fr-CH" sz="1800">
                <a:latin typeface="Calibri Light" panose="020F0302020204030204" pitchFamily="34" charset="0"/>
                <a:cs typeface="Calibri Light" panose="020F0302020204030204" pitchFamily="34" charset="0"/>
              </a:rPr>
              <a:t>.</a:t>
            </a:r>
          </a:p>
          <a:p>
            <a:pPr marL="0" indent="0">
              <a:buNone/>
            </a:pPr>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Although LOO-CV would seem to be most efficient strategy in terms of maximizing the training sample for model selection, there are drawbacks:</a:t>
            </a:r>
          </a:p>
          <a:p>
            <a:endParaRPr lang="fr-CH" sz="1800">
              <a:latin typeface="Calibri Light" panose="020F0302020204030204" pitchFamily="34" charset="0"/>
              <a:cs typeface="Calibri Light" panose="020F0302020204030204" pitchFamily="34" charset="0"/>
            </a:endParaRPr>
          </a:p>
          <a:p>
            <a:pPr lvl="1"/>
            <a:r>
              <a:rPr lang="fr-CH" sz="1800">
                <a:latin typeface="Calibri Light" panose="020F0302020204030204" pitchFamily="34" charset="0"/>
                <a:cs typeface="Calibri Light" panose="020F0302020204030204" pitchFamily="34" charset="0"/>
              </a:rPr>
              <a:t>Computationally expensive since each model has to be re-run </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times, where </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is the size of the training data</a:t>
            </a:r>
          </a:p>
          <a:p>
            <a:pPr lvl="1"/>
            <a:r>
              <a:rPr lang="fr-CH" sz="1800">
                <a:latin typeface="Calibri Light" panose="020F0302020204030204" pitchFamily="34" charset="0"/>
                <a:cs typeface="Calibri Light" panose="020F0302020204030204" pitchFamily="34" charset="0"/>
              </a:rPr>
              <a:t>LOO-CV has a relatively high variance (from sample to sample) as opposed to 5- or 10-fold cross-validation</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Leave-one-out CV</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3420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600">
                <a:latin typeface="Calibri Light" panose="020F0302020204030204" pitchFamily="34" charset="0"/>
                <a:cs typeface="Calibri Light" panose="020F0302020204030204" pitchFamily="34" charset="0"/>
              </a:rPr>
              <a:t>For some models, an LOO-CV error can be computed with an equation, without needing to refit the model </a:t>
            </a:r>
            <a:r>
              <a:rPr lang="fr-CH" sz="1600" i="1">
                <a:latin typeface="Calibri Light" panose="020F0302020204030204" pitchFamily="34" charset="0"/>
                <a:cs typeface="Calibri Light" panose="020F0302020204030204" pitchFamily="34" charset="0"/>
              </a:rPr>
              <a:t>N</a:t>
            </a:r>
            <a:r>
              <a:rPr lang="fr-CH" sz="1600">
                <a:latin typeface="Calibri Light" panose="020F0302020204030204" pitchFamily="34" charset="0"/>
                <a:cs typeface="Calibri Light" panose="020F0302020204030204" pitchFamily="34" charset="0"/>
              </a:rPr>
              <a:t> times. This equation is available for linear regression and for linear discriminant analysis (LDA). In linear regression, the resulting error measure is known as </a:t>
            </a:r>
            <a:r>
              <a:rPr lang="fr-CH" sz="1600">
                <a:solidFill>
                  <a:srgbClr val="0070C0"/>
                </a:solidFill>
                <a:latin typeface="Calibri Light" panose="020F0302020204030204" pitchFamily="34" charset="0"/>
                <a:cs typeface="Calibri Light" panose="020F0302020204030204" pitchFamily="34" charset="0"/>
              </a:rPr>
              <a:t>predictive error sum-of-squares (PRESS)</a:t>
            </a:r>
            <a:r>
              <a:rPr lang="fr-CH" sz="160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Predictive error sum of squares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641" y="2821015"/>
            <a:ext cx="6315419" cy="3776337"/>
          </a:xfrm>
          <a:prstGeom prst="rect">
            <a:avLst/>
          </a:prstGeom>
        </p:spPr>
      </p:pic>
    </p:spTree>
    <p:extLst>
      <p:ext uri="{BB962C8B-B14F-4D97-AF65-F5344CB8AC3E}">
        <p14:creationId xmlns:p14="http://schemas.microsoft.com/office/powerpoint/2010/main" val="16153491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229600" cy="4637112"/>
          </a:xfrm>
        </p:spPr>
        <p:txBody>
          <a:bodyPr>
            <a:normAutofit/>
          </a:bodyPr>
          <a:lstStyle/>
          <a:p>
            <a:r>
              <a:rPr lang="fr-CH" sz="1600">
                <a:latin typeface="Calibri Light" panose="020F0302020204030204" pitchFamily="34" charset="0"/>
                <a:cs typeface="Calibri Light" panose="020F0302020204030204" pitchFamily="34" charset="0"/>
              </a:rPr>
              <a:t>We can also use PRESS to calculate an LOO-</a:t>
            </a:r>
            <a:r>
              <a:rPr lang="fr-CH" sz="1600" i="1">
                <a:latin typeface="Calibri Light" panose="020F0302020204030204" pitchFamily="34" charset="0"/>
                <a:cs typeface="Calibri Light" panose="020F0302020204030204" pitchFamily="34" charset="0"/>
              </a:rPr>
              <a:t>R</a:t>
            </a:r>
            <a:r>
              <a:rPr lang="fr-CH" sz="1600" i="1" baseline="30000">
                <a:latin typeface="Calibri Light" panose="020F0302020204030204" pitchFamily="34" charset="0"/>
                <a:cs typeface="Calibri Light" panose="020F0302020204030204" pitchFamily="34" charset="0"/>
              </a:rPr>
              <a:t>2</a:t>
            </a:r>
            <a:r>
              <a:rPr lang="fr-CH" sz="1600">
                <a:latin typeface="Calibri Light" panose="020F0302020204030204" pitchFamily="34" charset="0"/>
                <a:cs typeface="Calibri Light" panose="020F0302020204030204" pitchFamily="34" charset="0"/>
              </a:rPr>
              <a:t> measure (PRESS/SST). The resulting graph demonstrates the relative instability of the LOO-CV approach compared to </a:t>
            </a:r>
            <a:r>
              <a:rPr lang="fr-CH" sz="1600" i="1">
                <a:latin typeface="Calibri Light" panose="020F0302020204030204" pitchFamily="34" charset="0"/>
                <a:cs typeface="Calibri Light" panose="020F0302020204030204" pitchFamily="34" charset="0"/>
              </a:rPr>
              <a:t>K</a:t>
            </a:r>
            <a:r>
              <a:rPr lang="fr-CH" sz="1600">
                <a:latin typeface="Calibri Light" panose="020F0302020204030204" pitchFamily="34" charset="0"/>
                <a:cs typeface="Calibri Light" panose="020F0302020204030204" pitchFamily="34" charset="0"/>
              </a:rPr>
              <a:t>-fold CV, although both measures correctly identify the simple linear model as the best fit: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Leave-one-out </a:t>
            </a:r>
            <a:r>
              <a:rPr lang="fr-CH" sz="3200" i="1">
                <a:solidFill>
                  <a:schemeClr val="tx2">
                    <a:lumMod val="75000"/>
                  </a:schemeClr>
                </a:solidFill>
                <a:latin typeface="Tw Cen MT" panose="020B0602020104020603" pitchFamily="34" charset="0"/>
              </a:rPr>
              <a:t>R</a:t>
            </a:r>
            <a:r>
              <a:rPr lang="fr-CH" sz="3200" i="1" baseline="30000">
                <a:solidFill>
                  <a:schemeClr val="tx2">
                    <a:lumMod val="75000"/>
                  </a:schemeClr>
                </a:solidFill>
                <a:latin typeface="Tw Cen MT" panose="020B0602020104020603" pitchFamily="34" charset="0"/>
              </a:rPr>
              <a:t>2</a:t>
            </a:r>
            <a:endParaRPr lang="en-GB" sz="3200" i="1" baseline="300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EA48A3A-B531-4FB8-8589-72BD966767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67704" y="2606172"/>
            <a:ext cx="5456592" cy="4040849"/>
          </a:xfrm>
          <a:prstGeom prst="rect">
            <a:avLst/>
          </a:prstGeom>
        </p:spPr>
      </p:pic>
    </p:spTree>
    <p:extLst>
      <p:ext uri="{BB962C8B-B14F-4D97-AF65-F5344CB8AC3E}">
        <p14:creationId xmlns:p14="http://schemas.microsoft.com/office/powerpoint/2010/main" val="34379106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For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-fold CV, splitting into folds introduces some </a:t>
            </a:r>
            <a:r>
              <a:rPr lang="fr-CH" sz="1800">
                <a:solidFill>
                  <a:srgbClr val="0070C0"/>
                </a:solidFill>
                <a:latin typeface="Calibri Light" panose="020F0302020204030204" pitchFamily="34" charset="0"/>
                <a:cs typeface="Calibri Light" panose="020F0302020204030204" pitchFamily="34" charset="0"/>
              </a:rPr>
              <a:t>instability</a:t>
            </a:r>
            <a:r>
              <a:rPr lang="fr-CH" sz="1800">
                <a:latin typeface="Calibri Light" panose="020F0302020204030204" pitchFamily="34" charset="0"/>
                <a:cs typeface="Calibri Light" panose="020F0302020204030204" pitchFamily="34" charset="0"/>
              </a:rPr>
              <a:t> to model selection. With a different set of folds—or indeed on a different sample of data—a different CV performance will be found, and perhaps a different final model (e.g., containing different predictors).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Moreover, the unused fold in each CV-step contribute to the training fit in the other CV-steps! As such, there is an </a:t>
            </a:r>
            <a:r>
              <a:rPr lang="fr-CH" sz="1800">
                <a:solidFill>
                  <a:srgbClr val="0070C0"/>
                </a:solidFill>
                <a:latin typeface="Calibri Light" panose="020F0302020204030204" pitchFamily="34" charset="0"/>
                <a:cs typeface="Calibri Light" panose="020F0302020204030204" pitchFamily="34" charset="0"/>
              </a:rPr>
              <a:t>implicit dependency </a:t>
            </a:r>
            <a:r>
              <a:rPr lang="fr-CH" sz="1800">
                <a:latin typeface="Calibri Light" panose="020F0302020204030204" pitchFamily="34" charset="0"/>
                <a:cs typeface="Calibri Light" panose="020F0302020204030204" pitchFamily="34" charset="0"/>
              </a:rPr>
              <a:t>between folds and the final training model.</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These two aspects make CV not a measure of true test error or generalization but, at best, an approximation. </a:t>
            </a:r>
            <a:r>
              <a:rPr lang="fr-CH" sz="1800">
                <a:solidFill>
                  <a:srgbClr val="0070C0"/>
                </a:solidFill>
                <a:latin typeface="Calibri Light" panose="020F0302020204030204" pitchFamily="34" charset="0"/>
                <a:cs typeface="Calibri Light" panose="020F0302020204030204" pitchFamily="34" charset="0"/>
              </a:rPr>
              <a:t>CV performance is primarily intended for model selection</a:t>
            </a:r>
            <a:r>
              <a:rPr lang="fr-CH" sz="1800">
                <a:latin typeface="Calibri Light" panose="020F0302020204030204" pitchFamily="34" charset="0"/>
                <a:cs typeface="Calibri Light" panose="020F0302020204030204" pitchFamily="34" charset="0"/>
              </a:rPr>
              <a:t>, not generalization assessment!</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35D4E5F-5751-4D03-97C2-0189A9F2B490}"/>
              </a:ext>
            </a:extLst>
          </p:cNvPr>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CV, validation error, and test error</a:t>
            </a:r>
            <a:endParaRPr lang="en-GB" sz="3200" i="1" baseline="30000">
              <a:solidFill>
                <a:schemeClr val="tx2">
                  <a:lumMod val="75000"/>
                </a:schemeClr>
              </a:solidFill>
              <a:latin typeface="Tw Cen MT" panose="020B0602020104020603" pitchFamily="34" charset="0"/>
            </a:endParaRPr>
          </a:p>
        </p:txBody>
      </p:sp>
      <p:sp>
        <p:nvSpPr>
          <p:cNvPr id="8" name="Rectangle 7">
            <a:extLst>
              <a:ext uri="{FF2B5EF4-FFF2-40B4-BE49-F238E27FC236}">
                <a16:creationId xmlns:a16="http://schemas.microsoft.com/office/drawing/2014/main" id="{2AE99C4B-5C6A-441E-AC7B-86E7C3A3B69E}"/>
              </a:ext>
            </a:extLst>
          </p:cNvPr>
          <p:cNvSpPr/>
          <p:nvPr/>
        </p:nvSpPr>
        <p:spPr>
          <a:xfrm>
            <a:off x="3287688" y="5517232"/>
            <a:ext cx="2823608" cy="576064"/>
          </a:xfrm>
          <a:prstGeom prst="rect">
            <a:avLst/>
          </a:prstGeom>
          <a:solidFill>
            <a:schemeClr val="tx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Training</a:t>
            </a:r>
            <a:endParaRPr lang="en-GB">
              <a:latin typeface="Calibri Light" panose="020F030202020403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A35067D5-18C8-4647-B4E8-44B2FDBF23C8}"/>
              </a:ext>
            </a:extLst>
          </p:cNvPr>
          <p:cNvSpPr/>
          <p:nvPr/>
        </p:nvSpPr>
        <p:spPr>
          <a:xfrm>
            <a:off x="6111296" y="5517232"/>
            <a:ext cx="1411804" cy="576064"/>
          </a:xfrm>
          <a:prstGeom prst="rect">
            <a:avLst/>
          </a:prstGeom>
          <a:solidFill>
            <a:schemeClr val="bg2">
              <a:lumMod val="5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Validation</a:t>
            </a:r>
            <a:endParaRPr lang="en-GB">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272FDFE0-FFA3-4911-917E-9C928C2F35ED}"/>
              </a:ext>
            </a:extLst>
          </p:cNvPr>
          <p:cNvSpPr/>
          <p:nvPr/>
        </p:nvSpPr>
        <p:spPr>
          <a:xfrm>
            <a:off x="7523100" y="5517232"/>
            <a:ext cx="1411804" cy="576064"/>
          </a:xfrm>
          <a:prstGeom prst="rect">
            <a:avLst/>
          </a:prstGeom>
          <a:solidFill>
            <a:schemeClr val="accent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a:latin typeface="Calibri Light" panose="020F0302020204030204" pitchFamily="34" charset="0"/>
                <a:cs typeface="Calibri Light" panose="020F0302020204030204" pitchFamily="34" charset="0"/>
              </a:rPr>
              <a:t>Test</a:t>
            </a:r>
            <a:endParaRPr lang="en-GB">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612457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For large data sets, a researcher may decide to use a single validation data set for model selection, as opposed to an internal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-fold CV on the training data. With a single validation set, there is a general rule for how to select a model:</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35D4E5F-5751-4D03-97C2-0189A9F2B490}"/>
              </a:ext>
            </a:extLst>
          </p:cNvPr>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CV, validation error, and test error</a:t>
            </a:r>
            <a:endParaRPr lang="en-GB" sz="3200" i="1" baseline="30000">
              <a:solidFill>
                <a:schemeClr val="tx2">
                  <a:lumMod val="75000"/>
                </a:schemeClr>
              </a:solidFill>
              <a:latin typeface="Tw Cen MT" panose="020B0602020104020603" pitchFamily="34" charset="0"/>
            </a:endParaRPr>
          </a:p>
        </p:txBody>
      </p:sp>
      <p:grpSp>
        <p:nvGrpSpPr>
          <p:cNvPr id="39" name="Group 38">
            <a:extLst>
              <a:ext uri="{FF2B5EF4-FFF2-40B4-BE49-F238E27FC236}">
                <a16:creationId xmlns:a16="http://schemas.microsoft.com/office/drawing/2014/main" id="{749D64D0-1899-40C8-A020-E50E69565FDC}"/>
              </a:ext>
            </a:extLst>
          </p:cNvPr>
          <p:cNvGrpSpPr/>
          <p:nvPr/>
        </p:nvGrpSpPr>
        <p:grpSpPr>
          <a:xfrm>
            <a:off x="2074579" y="3056086"/>
            <a:ext cx="7572834" cy="3397250"/>
            <a:chOff x="2074579" y="3056086"/>
            <a:chExt cx="7572834" cy="3397250"/>
          </a:xfrm>
        </p:grpSpPr>
        <p:cxnSp>
          <p:nvCxnSpPr>
            <p:cNvPr id="11" name="Straight Arrow Connector 10">
              <a:extLst>
                <a:ext uri="{FF2B5EF4-FFF2-40B4-BE49-F238E27FC236}">
                  <a16:creationId xmlns:a16="http://schemas.microsoft.com/office/drawing/2014/main" id="{93107188-98DA-47A4-9FFD-5A73C408E886}"/>
                </a:ext>
              </a:extLst>
            </p:cNvPr>
            <p:cNvCxnSpPr/>
            <p:nvPr/>
          </p:nvCxnSpPr>
          <p:spPr>
            <a:xfrm flipV="1">
              <a:off x="2927648" y="3056086"/>
              <a:ext cx="0" cy="28083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3F07F5-B045-46B5-BA68-850450573CA8}"/>
                </a:ext>
              </a:extLst>
            </p:cNvPr>
            <p:cNvCxnSpPr>
              <a:cxnSpLocks/>
            </p:cNvCxnSpPr>
            <p:nvPr/>
          </p:nvCxnSpPr>
          <p:spPr>
            <a:xfrm flipV="1">
              <a:off x="2927648" y="5864398"/>
              <a:ext cx="6336704" cy="119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4C7EFEBA-872B-4F9E-ABDA-5744142458A6}"/>
                </a:ext>
              </a:extLst>
            </p:cNvPr>
            <p:cNvSpPr/>
            <p:nvPr/>
          </p:nvSpPr>
          <p:spPr>
            <a:xfrm>
              <a:off x="3171039" y="3797131"/>
              <a:ext cx="5243119" cy="1711354"/>
            </a:xfrm>
            <a:custGeom>
              <a:avLst/>
              <a:gdLst>
                <a:gd name="connsiteX0" fmla="*/ 0 w 5243119"/>
                <a:gd name="connsiteY0" fmla="*/ 0 h 1711354"/>
                <a:gd name="connsiteX1" fmla="*/ 2097247 w 5243119"/>
                <a:gd name="connsiteY1" fmla="*/ 1174459 h 1711354"/>
                <a:gd name="connsiteX2" fmla="*/ 5243119 w 5243119"/>
                <a:gd name="connsiteY2" fmla="*/ 1711354 h 1711354"/>
              </a:gdLst>
              <a:ahLst/>
              <a:cxnLst>
                <a:cxn ang="0">
                  <a:pos x="connsiteX0" y="connsiteY0"/>
                </a:cxn>
                <a:cxn ang="0">
                  <a:pos x="connsiteX1" y="connsiteY1"/>
                </a:cxn>
                <a:cxn ang="0">
                  <a:pos x="connsiteX2" y="connsiteY2"/>
                </a:cxn>
              </a:cxnLst>
              <a:rect l="l" t="t" r="r" b="b"/>
              <a:pathLst>
                <a:path w="5243119" h="1711354">
                  <a:moveTo>
                    <a:pt x="0" y="0"/>
                  </a:moveTo>
                  <a:cubicBezTo>
                    <a:pt x="611697" y="444616"/>
                    <a:pt x="1223394" y="889233"/>
                    <a:pt x="2097247" y="1174459"/>
                  </a:cubicBezTo>
                  <a:cubicBezTo>
                    <a:pt x="2971100" y="1459685"/>
                    <a:pt x="4107109" y="1585519"/>
                    <a:pt x="5243119" y="1711354"/>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Freeform: Shape 18">
              <a:extLst>
                <a:ext uri="{FF2B5EF4-FFF2-40B4-BE49-F238E27FC236}">
                  <a16:creationId xmlns:a16="http://schemas.microsoft.com/office/drawing/2014/main" id="{8EED0DDB-AB1C-4880-BBC8-A99081CA3616}"/>
                </a:ext>
              </a:extLst>
            </p:cNvPr>
            <p:cNvSpPr/>
            <p:nvPr/>
          </p:nvSpPr>
          <p:spPr>
            <a:xfrm>
              <a:off x="3187817" y="3511905"/>
              <a:ext cx="5176007" cy="1077853"/>
            </a:xfrm>
            <a:custGeom>
              <a:avLst/>
              <a:gdLst>
                <a:gd name="connsiteX0" fmla="*/ 0 w 5176007"/>
                <a:gd name="connsiteY0" fmla="*/ 0 h 1077853"/>
                <a:gd name="connsiteX1" fmla="*/ 1853966 w 5176007"/>
                <a:gd name="connsiteY1" fmla="*/ 922789 h 1077853"/>
                <a:gd name="connsiteX2" fmla="*/ 3615655 w 5176007"/>
                <a:gd name="connsiteY2" fmla="*/ 989901 h 1077853"/>
                <a:gd name="connsiteX3" fmla="*/ 5176007 w 5176007"/>
                <a:gd name="connsiteY3" fmla="*/ 33556 h 1077853"/>
              </a:gdLst>
              <a:ahLst/>
              <a:cxnLst>
                <a:cxn ang="0">
                  <a:pos x="connsiteX0" y="connsiteY0"/>
                </a:cxn>
                <a:cxn ang="0">
                  <a:pos x="connsiteX1" y="connsiteY1"/>
                </a:cxn>
                <a:cxn ang="0">
                  <a:pos x="connsiteX2" y="connsiteY2"/>
                </a:cxn>
                <a:cxn ang="0">
                  <a:pos x="connsiteX3" y="connsiteY3"/>
                </a:cxn>
              </a:cxnLst>
              <a:rect l="l" t="t" r="r" b="b"/>
              <a:pathLst>
                <a:path w="5176007" h="1077853">
                  <a:moveTo>
                    <a:pt x="0" y="0"/>
                  </a:moveTo>
                  <a:cubicBezTo>
                    <a:pt x="625678" y="378903"/>
                    <a:pt x="1251357" y="757806"/>
                    <a:pt x="1853966" y="922789"/>
                  </a:cubicBezTo>
                  <a:cubicBezTo>
                    <a:pt x="2456575" y="1087773"/>
                    <a:pt x="3061982" y="1138106"/>
                    <a:pt x="3615655" y="989901"/>
                  </a:cubicBezTo>
                  <a:cubicBezTo>
                    <a:pt x="4169328" y="841696"/>
                    <a:pt x="4672667" y="437626"/>
                    <a:pt x="5176007" y="3355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TextBox 19">
              <a:extLst>
                <a:ext uri="{FF2B5EF4-FFF2-40B4-BE49-F238E27FC236}">
                  <a16:creationId xmlns:a16="http://schemas.microsoft.com/office/drawing/2014/main" id="{5333076E-E779-422E-BCB4-2626C56DFA9A}"/>
                </a:ext>
              </a:extLst>
            </p:cNvPr>
            <p:cNvSpPr txBox="1"/>
            <p:nvPr/>
          </p:nvSpPr>
          <p:spPr>
            <a:xfrm>
              <a:off x="5161577" y="6084004"/>
              <a:ext cx="1868845" cy="369332"/>
            </a:xfrm>
            <a:prstGeom prst="rect">
              <a:avLst/>
            </a:prstGeom>
            <a:noFill/>
          </p:spPr>
          <p:txBody>
            <a:bodyPr wrap="none" rtlCol="0">
              <a:spAutoFit/>
            </a:bodyPr>
            <a:lstStyle/>
            <a:p>
              <a:r>
                <a:rPr lang="en-US" b="1">
                  <a:latin typeface="Calibri Light" panose="020F0302020204030204" pitchFamily="34" charset="0"/>
                  <a:cs typeface="Calibri Light" panose="020F0302020204030204" pitchFamily="34" charset="0"/>
                </a:rPr>
                <a:t>Model complexity</a:t>
              </a:r>
              <a:endParaRPr lang="en-CH" b="1">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DC985920-2B3C-47CF-BADD-401B26D3CEC7}"/>
                </a:ext>
              </a:extLst>
            </p:cNvPr>
            <p:cNvSpPr txBox="1"/>
            <p:nvPr/>
          </p:nvSpPr>
          <p:spPr>
            <a:xfrm>
              <a:off x="2074579" y="3144685"/>
              <a:ext cx="655436" cy="369332"/>
            </a:xfrm>
            <a:prstGeom prst="rect">
              <a:avLst/>
            </a:prstGeom>
            <a:noFill/>
          </p:spPr>
          <p:txBody>
            <a:bodyPr wrap="none" rtlCol="0">
              <a:spAutoFit/>
            </a:bodyPr>
            <a:lstStyle/>
            <a:p>
              <a:r>
                <a:rPr lang="en-US" b="1">
                  <a:latin typeface="Calibri Light" panose="020F0302020204030204" pitchFamily="34" charset="0"/>
                  <a:cs typeface="Calibri Light" panose="020F0302020204030204" pitchFamily="34" charset="0"/>
                </a:rPr>
                <a:t>Error</a:t>
              </a:r>
              <a:endParaRPr lang="en-CH" b="1">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BFDDE4C4-C175-404A-982A-BE61E38D28EC}"/>
                </a:ext>
              </a:extLst>
            </p:cNvPr>
            <p:cNvSpPr txBox="1"/>
            <p:nvPr/>
          </p:nvSpPr>
          <p:spPr>
            <a:xfrm>
              <a:off x="8018890" y="3906244"/>
              <a:ext cx="1628523" cy="369332"/>
            </a:xfrm>
            <a:prstGeom prst="rect">
              <a:avLst/>
            </a:prstGeom>
            <a:noFill/>
          </p:spPr>
          <p:txBody>
            <a:bodyPr wrap="none" rtlCol="0">
              <a:spAutoFit/>
            </a:bodyPr>
            <a:lstStyle/>
            <a:p>
              <a:r>
                <a:rPr lang="en-US" b="1">
                  <a:solidFill>
                    <a:srgbClr val="C00000"/>
                  </a:solidFill>
                  <a:latin typeface="Calibri Light" panose="020F0302020204030204" pitchFamily="34" charset="0"/>
                  <a:cs typeface="Calibri Light" panose="020F0302020204030204" pitchFamily="34" charset="0"/>
                </a:rPr>
                <a:t>Validation error</a:t>
              </a:r>
              <a:endParaRPr lang="en-CH" b="1">
                <a:solidFill>
                  <a:srgbClr val="C00000"/>
                </a:solidFill>
                <a:latin typeface="Calibri Light" panose="020F0302020204030204" pitchFamily="34" charset="0"/>
                <a:cs typeface="Calibri Light" panose="020F0302020204030204" pitchFamily="34" charset="0"/>
              </a:endParaRPr>
            </a:p>
          </p:txBody>
        </p:sp>
        <p:sp>
          <p:nvSpPr>
            <p:cNvPr id="23" name="TextBox 22">
              <a:extLst>
                <a:ext uri="{FF2B5EF4-FFF2-40B4-BE49-F238E27FC236}">
                  <a16:creationId xmlns:a16="http://schemas.microsoft.com/office/drawing/2014/main" id="{3D5FBE09-3138-40D1-A706-833AEC5669DF}"/>
                </a:ext>
              </a:extLst>
            </p:cNvPr>
            <p:cNvSpPr txBox="1"/>
            <p:nvPr/>
          </p:nvSpPr>
          <p:spPr>
            <a:xfrm>
              <a:off x="7752184" y="4929064"/>
              <a:ext cx="1411861" cy="369332"/>
            </a:xfrm>
            <a:prstGeom prst="rect">
              <a:avLst/>
            </a:prstGeom>
            <a:noFill/>
          </p:spPr>
          <p:txBody>
            <a:bodyPr wrap="none" rtlCol="0">
              <a:spAutoFit/>
            </a:bodyPr>
            <a:lstStyle/>
            <a:p>
              <a:r>
                <a:rPr lang="en-US" b="1">
                  <a:solidFill>
                    <a:schemeClr val="accent1">
                      <a:lumMod val="75000"/>
                    </a:schemeClr>
                  </a:solidFill>
                  <a:latin typeface="Calibri Light" panose="020F0302020204030204" pitchFamily="34" charset="0"/>
                  <a:cs typeface="Calibri Light" panose="020F0302020204030204" pitchFamily="34" charset="0"/>
                </a:rPr>
                <a:t>Training error</a:t>
              </a:r>
              <a:endParaRPr lang="en-CH" b="1">
                <a:solidFill>
                  <a:schemeClr val="accent1">
                    <a:lumMod val="75000"/>
                  </a:schemeClr>
                </a:solidFill>
                <a:latin typeface="Calibri Light" panose="020F0302020204030204" pitchFamily="34" charset="0"/>
                <a:cs typeface="Calibri Light" panose="020F0302020204030204" pitchFamily="34" charset="0"/>
              </a:endParaRPr>
            </a:p>
          </p:txBody>
        </p:sp>
        <p:cxnSp>
          <p:nvCxnSpPr>
            <p:cNvPr id="25" name="Straight Connector 24">
              <a:extLst>
                <a:ext uri="{FF2B5EF4-FFF2-40B4-BE49-F238E27FC236}">
                  <a16:creationId xmlns:a16="http://schemas.microsoft.com/office/drawing/2014/main" id="{FC9C6C17-C882-4925-B97B-AEA9D2DFCF5D}"/>
                </a:ext>
              </a:extLst>
            </p:cNvPr>
            <p:cNvCxnSpPr>
              <a:cxnSpLocks/>
            </p:cNvCxnSpPr>
            <p:nvPr/>
          </p:nvCxnSpPr>
          <p:spPr>
            <a:xfrm>
              <a:off x="5967281" y="4275576"/>
              <a:ext cx="0" cy="1574182"/>
            </a:xfrm>
            <a:prstGeom prst="line">
              <a:avLst/>
            </a:prstGeom>
            <a:ln w="28575">
              <a:solidFill>
                <a:srgbClr val="CC9900"/>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64E10D-980F-4AA4-8AFE-B24F5BACA2F5}"/>
                </a:ext>
              </a:extLst>
            </p:cNvPr>
            <p:cNvSpPr txBox="1"/>
            <p:nvPr/>
          </p:nvSpPr>
          <p:spPr>
            <a:xfrm>
              <a:off x="5366283" y="3684994"/>
              <a:ext cx="1201996" cy="523220"/>
            </a:xfrm>
            <a:prstGeom prst="rect">
              <a:avLst/>
            </a:prstGeom>
            <a:noFill/>
          </p:spPr>
          <p:txBody>
            <a:bodyPr wrap="none" rtlCol="0">
              <a:spAutoFit/>
            </a:bodyPr>
            <a:lstStyle/>
            <a:p>
              <a:pPr algn="ctr"/>
              <a:r>
                <a:rPr lang="en-US" sz="1400"/>
                <a:t>Optimum</a:t>
              </a:r>
            </a:p>
            <a:p>
              <a:pPr algn="ctr"/>
              <a:r>
                <a:rPr lang="en-US" sz="1400"/>
                <a:t>Stop training?</a:t>
              </a:r>
              <a:endParaRPr lang="en-CH" sz="1400"/>
            </a:p>
          </p:txBody>
        </p:sp>
        <p:cxnSp>
          <p:nvCxnSpPr>
            <p:cNvPr id="33" name="Straight Arrow Connector 32">
              <a:extLst>
                <a:ext uri="{FF2B5EF4-FFF2-40B4-BE49-F238E27FC236}">
                  <a16:creationId xmlns:a16="http://schemas.microsoft.com/office/drawing/2014/main" id="{9E60D1F9-6B79-4557-B554-F056B2F9D280}"/>
                </a:ext>
              </a:extLst>
            </p:cNvPr>
            <p:cNvCxnSpPr/>
            <p:nvPr/>
          </p:nvCxnSpPr>
          <p:spPr>
            <a:xfrm flipH="1">
              <a:off x="3719736" y="3144685"/>
              <a:ext cx="1688225"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F2B91E-50D7-4C53-8816-B87A4F8E2F72}"/>
                </a:ext>
              </a:extLst>
            </p:cNvPr>
            <p:cNvCxnSpPr>
              <a:cxnSpLocks/>
            </p:cNvCxnSpPr>
            <p:nvPr/>
          </p:nvCxnSpPr>
          <p:spPr>
            <a:xfrm>
              <a:off x="6456040" y="3144685"/>
              <a:ext cx="1679930"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E413917-A641-4DFC-AA61-4241C92693D4}"/>
                </a:ext>
              </a:extLst>
            </p:cNvPr>
            <p:cNvSpPr txBox="1"/>
            <p:nvPr/>
          </p:nvSpPr>
          <p:spPr>
            <a:xfrm>
              <a:off x="4103946" y="3237131"/>
              <a:ext cx="919804" cy="276999"/>
            </a:xfrm>
            <a:prstGeom prst="rect">
              <a:avLst/>
            </a:prstGeom>
            <a:noFill/>
          </p:spPr>
          <p:txBody>
            <a:bodyPr wrap="none" rtlCol="0">
              <a:spAutoFit/>
            </a:bodyPr>
            <a:lstStyle/>
            <a:p>
              <a:pPr algn="ctr"/>
              <a:r>
                <a:rPr lang="en-US" sz="1200">
                  <a:latin typeface="Calibri Light" panose="020F0302020204030204" pitchFamily="34" charset="0"/>
                  <a:cs typeface="Calibri Light" panose="020F0302020204030204" pitchFamily="34" charset="0"/>
                </a:rPr>
                <a:t>underfitting</a:t>
              </a:r>
              <a:endParaRPr lang="en-CH" sz="1200">
                <a:latin typeface="Calibri Light" panose="020F0302020204030204" pitchFamily="34" charset="0"/>
                <a:cs typeface="Calibri Light" panose="020F0302020204030204" pitchFamily="34" charset="0"/>
              </a:endParaRPr>
            </a:p>
          </p:txBody>
        </p:sp>
        <p:sp>
          <p:nvSpPr>
            <p:cNvPr id="38" name="TextBox 37">
              <a:extLst>
                <a:ext uri="{FF2B5EF4-FFF2-40B4-BE49-F238E27FC236}">
                  <a16:creationId xmlns:a16="http://schemas.microsoft.com/office/drawing/2014/main" id="{DE0E8EC4-8150-4D0C-8F6A-C2608CE6CFD8}"/>
                </a:ext>
              </a:extLst>
            </p:cNvPr>
            <p:cNvSpPr txBox="1"/>
            <p:nvPr/>
          </p:nvSpPr>
          <p:spPr>
            <a:xfrm>
              <a:off x="6879990" y="3231129"/>
              <a:ext cx="824586" cy="276999"/>
            </a:xfrm>
            <a:prstGeom prst="rect">
              <a:avLst/>
            </a:prstGeom>
            <a:noFill/>
          </p:spPr>
          <p:txBody>
            <a:bodyPr wrap="none" rtlCol="0">
              <a:spAutoFit/>
            </a:bodyPr>
            <a:lstStyle/>
            <a:p>
              <a:pPr algn="ctr"/>
              <a:r>
                <a:rPr lang="en-US" sz="1200">
                  <a:latin typeface="Calibri Light" panose="020F0302020204030204" pitchFamily="34" charset="0"/>
                  <a:cs typeface="Calibri Light" panose="020F0302020204030204" pitchFamily="34" charset="0"/>
                </a:rPr>
                <a:t>overfitting</a:t>
              </a:r>
              <a:endParaRPr lang="en-CH" sz="1200">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4433818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Error/accuracy measures for regression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153167947"/>
                  </p:ext>
                </p:extLst>
              </p:nvPr>
            </p:nvGraphicFramePr>
            <p:xfrm>
              <a:off x="1331383" y="1196752"/>
              <a:ext cx="9072000" cy="4974622"/>
            </p:xfrm>
            <a:graphic>
              <a:graphicData uri="http://schemas.openxmlformats.org/drawingml/2006/table">
                <a:tbl>
                  <a:tblPr>
                    <a:tableStyleId>{5C22544A-7EE6-4342-B048-85BDC9FD1C3A}</a:tableStyleId>
                  </a:tblPr>
                  <a:tblGrid>
                    <a:gridCol w="2232000">
                      <a:extLst>
                        <a:ext uri="{9D8B030D-6E8A-4147-A177-3AD203B41FA5}">
                          <a16:colId xmlns:a16="http://schemas.microsoft.com/office/drawing/2014/main" val="20000"/>
                        </a:ext>
                      </a:extLst>
                    </a:gridCol>
                    <a:gridCol w="3708000">
                      <a:extLst>
                        <a:ext uri="{9D8B030D-6E8A-4147-A177-3AD203B41FA5}">
                          <a16:colId xmlns:a16="http://schemas.microsoft.com/office/drawing/2014/main" val="20001"/>
                        </a:ext>
                      </a:extLst>
                    </a:gridCol>
                    <a:gridCol w="1656000">
                      <a:extLst>
                        <a:ext uri="{9D8B030D-6E8A-4147-A177-3AD203B41FA5}">
                          <a16:colId xmlns:a16="http://schemas.microsoft.com/office/drawing/2014/main" val="20002"/>
                        </a:ext>
                      </a:extLst>
                    </a:gridCol>
                    <a:gridCol w="1476000">
                      <a:extLst>
                        <a:ext uri="{9D8B030D-6E8A-4147-A177-3AD203B41FA5}">
                          <a16:colId xmlns:a16="http://schemas.microsoft.com/office/drawing/2014/main" val="20003"/>
                        </a:ext>
                      </a:extLst>
                    </a:gridCol>
                  </a:tblGrid>
                  <a:tr h="434711">
                    <a:tc>
                      <a:txBody>
                        <a:bodyPr/>
                        <a:lstStyle/>
                        <a:p>
                          <a:pPr algn="l" fontAlgn="b"/>
                          <a:r>
                            <a:rPr lang="en-GB" sz="1600" b="1" u="none" strike="noStrike">
                              <a:solidFill>
                                <a:schemeClr val="bg1"/>
                              </a:solidFill>
                              <a:effectLst/>
                              <a:latin typeface="Calibri Light" panose="020F0302020204030204" pitchFamily="34" charset="0"/>
                              <a:cs typeface="Calibri Light" panose="020F0302020204030204" pitchFamily="34" charset="0"/>
                            </a:rPr>
                            <a:t> Measure</a:t>
                          </a:r>
                          <a:endParaRPr lang="en-GB" sz="1600" b="1" i="0" u="none" strike="noStrike">
                            <a:solidFill>
                              <a:schemeClr val="bg1"/>
                            </a:solidFill>
                            <a:effectLst/>
                            <a:latin typeface="Calibri Light" panose="020F0302020204030204" pitchFamily="34" charset="0"/>
                            <a:cs typeface="Calibri Light" panose="020F0302020204030204" pitchFamily="34" charset="0"/>
                          </a:endParaRP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l" fontAlgn="b"/>
                          <a:r>
                            <a:rPr lang="en-GB" sz="1600" b="1" u="none" strike="noStrike">
                              <a:solidFill>
                                <a:schemeClr val="bg1"/>
                              </a:solidFill>
                              <a:effectLst/>
                              <a:latin typeface="Calibri Light" panose="020F0302020204030204" pitchFamily="34" charset="0"/>
                              <a:cs typeface="Calibri Light" panose="020F0302020204030204" pitchFamily="34" charset="0"/>
                            </a:rPr>
                            <a:t>Definition</a:t>
                          </a:r>
                          <a:endParaRPr lang="en-GB" sz="1600" b="1" i="0" u="none" strike="noStrike">
                            <a:solidFill>
                              <a:schemeClr val="bg1"/>
                            </a:solidFill>
                            <a:effectLst/>
                            <a:latin typeface="Calibri Light" panose="020F0302020204030204" pitchFamily="34" charset="0"/>
                            <a:cs typeface="Calibri Light" panose="020F0302020204030204" pitchFamily="34" charset="0"/>
                          </a:endParaRP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b"/>
                          <a:r>
                            <a:rPr lang="en-GB" sz="1600" b="1" u="none" strike="noStrike">
                              <a:solidFill>
                                <a:schemeClr val="bg1"/>
                              </a:solidFill>
                              <a:effectLst/>
                              <a:latin typeface="Calibri Light" panose="020F0302020204030204" pitchFamily="34" charset="0"/>
                              <a:cs typeface="Calibri Light" panose="020F0302020204030204" pitchFamily="34" charset="0"/>
                            </a:rPr>
                            <a:t>Training bias</a:t>
                          </a:r>
                          <a:endParaRPr lang="en-GB" sz="1600" b="1" i="0" u="none" strike="noStrike">
                            <a:solidFill>
                              <a:schemeClr val="bg1"/>
                            </a:solidFill>
                            <a:effectLst/>
                            <a:latin typeface="Calibri Light" panose="020F0302020204030204" pitchFamily="34" charset="0"/>
                            <a:cs typeface="Calibri Light" panose="020F0302020204030204" pitchFamily="34" charset="0"/>
                          </a:endParaRP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b"/>
                          <a:r>
                            <a:rPr lang="en-GB" sz="1600" b="1" i="0" u="none" strike="noStrike">
                              <a:solidFill>
                                <a:schemeClr val="bg1"/>
                              </a:solidFill>
                              <a:effectLst/>
                              <a:latin typeface="Calibri Light" panose="020F0302020204030204" pitchFamily="34" charset="0"/>
                              <a:cs typeface="Calibri Light" panose="020F0302020204030204" pitchFamily="34" charset="0"/>
                            </a:rPr>
                            <a:t>Absolute error?</a:t>
                          </a: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293067">
                    <a:tc>
                      <a:txBody>
                        <a:bodyPr/>
                        <a:lstStyle/>
                        <a:p>
                          <a:pPr algn="l" fontAlgn="b"/>
                          <a:r>
                            <a:rPr lang="en-GB" sz="1600" b="1" i="0" u="none" strike="noStrike">
                              <a:effectLst/>
                              <a:latin typeface="Calibri Light" panose="020F0302020204030204" pitchFamily="34" charset="0"/>
                              <a:cs typeface="Calibri Light" panose="020F0302020204030204" pitchFamily="34" charset="0"/>
                            </a:rPr>
                            <a:t> Correlation</a:t>
                          </a:r>
                          <a:endParaRPr lang="en-GB" sz="1600" b="1"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501154">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Correlation between observed and predicted response values</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93067">
                    <a:tc>
                      <a:txBody>
                        <a:bodyPr/>
                        <a:lstStyle/>
                        <a:p>
                          <a:pPr marL="0" algn="l" defTabSz="914400" rtl="0" eaLnBrk="1" fontAlgn="b" latinLnBrk="0" hangingPunct="1"/>
                          <a:r>
                            <a:rPr lang="en-GB" sz="1600" b="1" i="0" u="none" strike="noStrike" kern="1200">
                              <a:solidFill>
                                <a:schemeClr val="dk1"/>
                              </a:solidFill>
                              <a:effectLst/>
                              <a:latin typeface="Calibri Light" panose="020F0302020204030204" pitchFamily="34" charset="0"/>
                              <a:ea typeface="+mn-ea"/>
                              <a:cs typeface="Calibri Light" panose="020F0302020204030204" pitchFamily="34" charset="0"/>
                            </a:rPr>
                            <a:t> Variance</a:t>
                          </a: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40000">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a:t>
                          </a:r>
                          <a:r>
                            <a:rPr lang="en-GB" sz="1400" i="1" u="none" strike="noStrike" baseline="30000">
                              <a:effectLst/>
                              <a:latin typeface="Calibri Light" panose="020F0302020204030204" pitchFamily="34" charset="0"/>
                              <a:cs typeface="Calibri Light" panose="020F0302020204030204" pitchFamily="34" charset="0"/>
                            </a:rPr>
                            <a:t>2</a:t>
                          </a:r>
                          <a:endParaRPr lang="en-GB" sz="1400" b="0" i="1" u="none" strike="noStrike" baseline="30000">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Proportion of variance in the outcome explained by the predictors in the model</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01154">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14:m>
                            <m:oMath xmlns:m="http://schemas.openxmlformats.org/officeDocument/2006/math">
                              <m:sSubSup>
                                <m:sSubSupPr>
                                  <m:ctrlPr>
                                    <a:rPr lang="fr-CH" sz="1400" i="1" smtClean="0">
                                      <a:latin typeface="Cambria Math" panose="02040503050406030204" pitchFamily="18" charset="0"/>
                                      <a:cs typeface="Times New Roman" panose="02020603050405020304" pitchFamily="18" charset="0"/>
                                    </a:rPr>
                                  </m:ctrlPr>
                                </m:sSubSupPr>
                                <m:e>
                                  <m:r>
                                    <a:rPr lang="fr-CH" sz="1400" b="0" i="1" smtClean="0">
                                      <a:latin typeface="Cambria Math"/>
                                      <a:cs typeface="Times New Roman" panose="02020603050405020304" pitchFamily="18" charset="0"/>
                                    </a:rPr>
                                    <m:t>𝑅</m:t>
                                  </m:r>
                                </m:e>
                                <m:sub>
                                  <m:r>
                                    <a:rPr lang="en-GB" sz="1400" b="0" i="1" smtClean="0">
                                      <a:latin typeface="Cambria Math" panose="02040503050406030204" pitchFamily="18" charset="0"/>
                                      <a:cs typeface="Times New Roman" panose="02020603050405020304" pitchFamily="18" charset="0"/>
                                    </a:rPr>
                                    <m:t>𝑎𝑑𝑗</m:t>
                                  </m:r>
                                </m:sub>
                                <m:sup>
                                  <m:r>
                                    <a:rPr lang="fr-CH" sz="1400" b="0" i="1" smtClean="0">
                                      <a:latin typeface="Cambria Math"/>
                                      <a:cs typeface="Times New Roman" panose="02020603050405020304" pitchFamily="18" charset="0"/>
                                    </a:rPr>
                                    <m:t>2</m:t>
                                  </m:r>
                                </m:sup>
                              </m:sSubSup>
                            </m:oMath>
                          </a14:m>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i="1" u="none" strike="noStrike">
                              <a:effectLst/>
                              <a:latin typeface="Calibri Light" panose="020F0302020204030204" pitchFamily="34" charset="0"/>
                              <a:cs typeface="Calibri Light" panose="020F0302020204030204" pitchFamily="34" charset="0"/>
                            </a:rPr>
                            <a:t>R</a:t>
                          </a:r>
                          <a:r>
                            <a:rPr lang="en-GB" sz="1400" i="1" u="none" strike="noStrike" baseline="30000">
                              <a:effectLst/>
                              <a:latin typeface="Calibri Light" panose="020F0302020204030204" pitchFamily="34" charset="0"/>
                              <a:cs typeface="Calibri Light" panose="020F0302020204030204" pitchFamily="34" charset="0"/>
                            </a:rPr>
                            <a:t>2</a:t>
                          </a:r>
                          <a:r>
                            <a:rPr lang="en-GB" sz="1400" u="none" strike="noStrike">
                              <a:effectLst/>
                              <a:latin typeface="Calibri Light" panose="020F0302020204030204" pitchFamily="34" charset="0"/>
                              <a:cs typeface="Calibri Light" panose="020F0302020204030204" pitchFamily="34" charset="0"/>
                            </a:rPr>
                            <a:t> adjusted for the number of parameters in the model</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Mild</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60000">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14:m>
                            <m:oMath xmlns:m="http://schemas.openxmlformats.org/officeDocument/2006/math">
                              <m:sSubSup>
                                <m:sSubSupPr>
                                  <m:ctrlPr>
                                    <a:rPr lang="fr-CH" sz="1400" i="1" smtClean="0">
                                      <a:latin typeface="Cambria Math" panose="02040503050406030204" pitchFamily="18" charset="0"/>
                                      <a:cs typeface="Times New Roman" panose="02020603050405020304" pitchFamily="18" charset="0"/>
                                    </a:rPr>
                                  </m:ctrlPr>
                                </m:sSubSupPr>
                                <m:e>
                                  <m:r>
                                    <a:rPr lang="fr-CH" sz="1400" b="0" i="1" smtClean="0">
                                      <a:latin typeface="Cambria Math"/>
                                      <a:cs typeface="Times New Roman" panose="02020603050405020304" pitchFamily="18" charset="0"/>
                                    </a:rPr>
                                    <m:t>𝑅</m:t>
                                  </m:r>
                                </m:e>
                                <m:sub>
                                  <m:r>
                                    <a:rPr lang="en-GB" sz="1400" b="0" i="1" smtClean="0">
                                      <a:latin typeface="Cambria Math" panose="02040503050406030204" pitchFamily="18" charset="0"/>
                                      <a:cs typeface="Times New Roman" panose="02020603050405020304" pitchFamily="18" charset="0"/>
                                    </a:rPr>
                                    <m:t>𝑐𝑣</m:t>
                                  </m:r>
                                </m:sub>
                                <m:sup>
                                  <m:r>
                                    <a:rPr lang="fr-CH" sz="1400" b="0" i="1" smtClean="0">
                                      <a:latin typeface="Cambria Math"/>
                                      <a:cs typeface="Times New Roman" panose="02020603050405020304" pitchFamily="18" charset="0"/>
                                    </a:rPr>
                                    <m:t>2</m:t>
                                  </m:r>
                                </m:sup>
                              </m:sSubSup>
                            </m:oMath>
                          </a14:m>
                          <a:r>
                            <a:rPr lang="en-GB" sz="1400" b="0" i="0" u="none" strike="noStrike">
                              <a:solidFill>
                                <a:srgbClr val="000000"/>
                              </a:solidFill>
                              <a:effectLst/>
                              <a:latin typeface="Calibri Light" panose="020F0302020204030204" pitchFamily="34" charset="0"/>
                              <a:cs typeface="Calibri Light" panose="020F0302020204030204" pitchFamily="34" charset="0"/>
                            </a:rPr>
                            <a:t> / </a:t>
                          </a:r>
                          <a14:m>
                            <m:oMath xmlns:m="http://schemas.openxmlformats.org/officeDocument/2006/math">
                              <m:sSubSup>
                                <m:sSubSupPr>
                                  <m:ctrlPr>
                                    <a:rPr lang="fr-CH" sz="1400" i="1" smtClean="0">
                                      <a:latin typeface="Cambria Math" panose="02040503050406030204" pitchFamily="18" charset="0"/>
                                      <a:cs typeface="Times New Roman" panose="02020603050405020304" pitchFamily="18" charset="0"/>
                                    </a:rPr>
                                  </m:ctrlPr>
                                </m:sSubSupPr>
                                <m:e>
                                  <m:r>
                                    <a:rPr lang="fr-CH" sz="1400" b="0" i="1" smtClean="0">
                                      <a:latin typeface="Cambria Math"/>
                                      <a:cs typeface="Times New Roman" panose="02020603050405020304" pitchFamily="18" charset="0"/>
                                    </a:rPr>
                                    <m:t>𝑅</m:t>
                                  </m:r>
                                </m:e>
                                <m:sub>
                                  <m:r>
                                    <a:rPr lang="en-US" sz="1400" b="0" i="1" smtClean="0">
                                      <a:latin typeface="Cambria Math" panose="02040503050406030204" pitchFamily="18" charset="0"/>
                                      <a:cs typeface="Times New Roman" panose="02020603050405020304" pitchFamily="18" charset="0"/>
                                    </a:rPr>
                                    <m:t>𝐿𝑂𝑂</m:t>
                                  </m:r>
                                </m:sub>
                                <m:sup>
                                  <m:r>
                                    <a:rPr lang="fr-CH" sz="1400" b="0" i="1" smtClean="0">
                                      <a:latin typeface="Cambria Math"/>
                                      <a:cs typeface="Times New Roman" panose="02020603050405020304" pitchFamily="18" charset="0"/>
                                    </a:rPr>
                                    <m:t>2</m:t>
                                  </m:r>
                                </m:sup>
                              </m:sSubSup>
                            </m:oMath>
                          </a14:m>
                          <a:r>
                            <a:rPr lang="en-GB" sz="1400" b="0" i="0" u="none" strike="noStrike">
                              <a:solidFill>
                                <a:srgbClr val="000000"/>
                              </a:solidFill>
                              <a:effectLst/>
                              <a:latin typeface="Calibri Light" panose="020F0302020204030204" pitchFamily="34" charset="0"/>
                              <a:cs typeface="Calibri Light" panose="020F0302020204030204" pitchFamily="34" charset="0"/>
                            </a:rPr>
                            <a:t> </a:t>
                          </a: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Cross-validated </a:t>
                          </a:r>
                          <a:r>
                            <a:rPr lang="en-GB" sz="1400" i="1" u="none" strike="noStrike">
                              <a:effectLst/>
                              <a:latin typeface="Calibri Light" panose="020F0302020204030204" pitchFamily="34" charset="0"/>
                              <a:cs typeface="Calibri Light" panose="020F0302020204030204" pitchFamily="34" charset="0"/>
                            </a:rPr>
                            <a:t>R</a:t>
                          </a:r>
                          <a:r>
                            <a:rPr lang="en-GB" sz="1400" i="1" u="none" strike="noStrike" baseline="30000">
                              <a:effectLst/>
                              <a:latin typeface="Calibri Light" panose="020F0302020204030204" pitchFamily="34" charset="0"/>
                              <a:cs typeface="Calibri Light" panose="020F0302020204030204" pitchFamily="34" charset="0"/>
                            </a:rPr>
                            <a:t>2</a:t>
                          </a:r>
                          <a:endParaRPr lang="en-GB" sz="1400" b="0" i="1" u="none" strike="noStrike" baseline="30000">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93067">
                    <a:tc>
                      <a:txBody>
                        <a:bodyPr/>
                        <a:lstStyle/>
                        <a:p>
                          <a:pPr marL="0" algn="l" defTabSz="914400" rtl="0" eaLnBrk="1" fontAlgn="b" latinLnBrk="0" hangingPunct="1"/>
                          <a:r>
                            <a:rPr lang="en-GB" sz="1600" b="1" i="0" u="none" strike="noStrike" kern="1200">
                              <a:solidFill>
                                <a:schemeClr val="dk1"/>
                              </a:solidFill>
                              <a:effectLst/>
                              <a:latin typeface="Calibri Light" panose="020F0302020204030204" pitchFamily="34" charset="0"/>
                              <a:ea typeface="+mn-ea"/>
                              <a:cs typeface="Calibri Light" panose="020F0302020204030204" pitchFamily="34" charset="0"/>
                            </a:rPr>
                            <a:t> Error</a:t>
                          </a: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RMSE</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Root mean squared error</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a:solidFill>
                                <a:srgbClr val="000000"/>
                              </a:solidFill>
                              <a:effectLst/>
                              <a:latin typeface="Calibri Light" panose="020F0302020204030204" pitchFamily="34" charset="0"/>
                              <a:cs typeface="Calibri Light" panose="020F0302020204030204" pitchFamily="34" charset="0"/>
                            </a:rPr>
                            <a:t>Yes</a:t>
                          </a: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RM-PRESS</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Root mean predictive error sum of squares</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a:solidFill>
                                <a:srgbClr val="000000"/>
                              </a:solidFill>
                              <a:effectLst/>
                              <a:latin typeface="Calibri Light" panose="020F0302020204030204" pitchFamily="34" charset="0"/>
                              <a:cs typeface="Calibri Light" panose="020F0302020204030204" pitchFamily="34" charset="0"/>
                            </a:rPr>
                            <a:t>Yes</a:t>
                          </a: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MAD</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Mean absolute deviation of residuals</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a:solidFill>
                                <a:srgbClr val="000000"/>
                              </a:solidFill>
                              <a:effectLst/>
                              <a:latin typeface="Calibri Light" panose="020F0302020204030204" pitchFamily="34" charset="0"/>
                              <a:cs typeface="Calibri Light" panose="020F0302020204030204" pitchFamily="34" charset="0"/>
                            </a:rPr>
                            <a:t>Yes</a:t>
                          </a: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293067">
                    <a:tc>
                      <a:txBody>
                        <a:bodyPr/>
                        <a:lstStyle/>
                        <a:p>
                          <a:pPr marL="0" algn="l" defTabSz="914400" rtl="0" eaLnBrk="1" fontAlgn="b" latinLnBrk="0" hangingPunct="1"/>
                          <a:r>
                            <a:rPr lang="en-GB" sz="1600" b="1" i="0" u="none" strike="noStrike" kern="1200">
                              <a:solidFill>
                                <a:schemeClr val="dk1"/>
                              </a:solidFill>
                              <a:effectLst/>
                              <a:latin typeface="Calibri Light" panose="020F0302020204030204" pitchFamily="34" charset="0"/>
                              <a:ea typeface="+mn-ea"/>
                              <a:cs typeface="Calibri Light" panose="020F0302020204030204" pitchFamily="34" charset="0"/>
                            </a:rPr>
                            <a:t> Information</a:t>
                          </a: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1"/>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AIC</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Akaike information criterion</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2"/>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BIC</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Bayesian information criterion</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3"/>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153167947"/>
                  </p:ext>
                </p:extLst>
              </p:nvPr>
            </p:nvGraphicFramePr>
            <p:xfrm>
              <a:off x="1331383" y="1196752"/>
              <a:ext cx="9072000" cy="4974622"/>
            </p:xfrm>
            <a:graphic>
              <a:graphicData uri="http://schemas.openxmlformats.org/drawingml/2006/table">
                <a:tbl>
                  <a:tblPr>
                    <a:tableStyleId>{5C22544A-7EE6-4342-B048-85BDC9FD1C3A}</a:tableStyleId>
                  </a:tblPr>
                  <a:tblGrid>
                    <a:gridCol w="2232000">
                      <a:extLst>
                        <a:ext uri="{9D8B030D-6E8A-4147-A177-3AD203B41FA5}">
                          <a16:colId xmlns:a16="http://schemas.microsoft.com/office/drawing/2014/main" val="20000"/>
                        </a:ext>
                      </a:extLst>
                    </a:gridCol>
                    <a:gridCol w="3708000">
                      <a:extLst>
                        <a:ext uri="{9D8B030D-6E8A-4147-A177-3AD203B41FA5}">
                          <a16:colId xmlns:a16="http://schemas.microsoft.com/office/drawing/2014/main" val="20001"/>
                        </a:ext>
                      </a:extLst>
                    </a:gridCol>
                    <a:gridCol w="1656000">
                      <a:extLst>
                        <a:ext uri="{9D8B030D-6E8A-4147-A177-3AD203B41FA5}">
                          <a16:colId xmlns:a16="http://schemas.microsoft.com/office/drawing/2014/main" val="20002"/>
                        </a:ext>
                      </a:extLst>
                    </a:gridCol>
                    <a:gridCol w="1476000">
                      <a:extLst>
                        <a:ext uri="{9D8B030D-6E8A-4147-A177-3AD203B41FA5}">
                          <a16:colId xmlns:a16="http://schemas.microsoft.com/office/drawing/2014/main" val="20003"/>
                        </a:ext>
                      </a:extLst>
                    </a:gridCol>
                  </a:tblGrid>
                  <a:tr h="434711">
                    <a:tc>
                      <a:txBody>
                        <a:bodyPr/>
                        <a:lstStyle/>
                        <a:p>
                          <a:pPr algn="l" fontAlgn="b"/>
                          <a:r>
                            <a:rPr lang="en-GB" sz="1600" b="1" u="none" strike="noStrike">
                              <a:solidFill>
                                <a:schemeClr val="bg1"/>
                              </a:solidFill>
                              <a:effectLst/>
                              <a:latin typeface="Calibri Light" panose="020F0302020204030204" pitchFamily="34" charset="0"/>
                              <a:cs typeface="Calibri Light" panose="020F0302020204030204" pitchFamily="34" charset="0"/>
                            </a:rPr>
                            <a:t> Measure</a:t>
                          </a:r>
                          <a:endParaRPr lang="en-GB" sz="1600" b="1" i="0" u="none" strike="noStrike">
                            <a:solidFill>
                              <a:schemeClr val="bg1"/>
                            </a:solidFill>
                            <a:effectLst/>
                            <a:latin typeface="Calibri Light" panose="020F0302020204030204" pitchFamily="34" charset="0"/>
                            <a:cs typeface="Calibri Light" panose="020F0302020204030204" pitchFamily="34" charset="0"/>
                          </a:endParaRP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l" fontAlgn="b"/>
                          <a:r>
                            <a:rPr lang="en-GB" sz="1600" b="1" u="none" strike="noStrike">
                              <a:solidFill>
                                <a:schemeClr val="bg1"/>
                              </a:solidFill>
                              <a:effectLst/>
                              <a:latin typeface="Calibri Light" panose="020F0302020204030204" pitchFamily="34" charset="0"/>
                              <a:cs typeface="Calibri Light" panose="020F0302020204030204" pitchFamily="34" charset="0"/>
                            </a:rPr>
                            <a:t>Definition</a:t>
                          </a:r>
                          <a:endParaRPr lang="en-GB" sz="1600" b="1" i="0" u="none" strike="noStrike">
                            <a:solidFill>
                              <a:schemeClr val="bg1"/>
                            </a:solidFill>
                            <a:effectLst/>
                            <a:latin typeface="Calibri Light" panose="020F0302020204030204" pitchFamily="34" charset="0"/>
                            <a:cs typeface="Calibri Light" panose="020F0302020204030204" pitchFamily="34" charset="0"/>
                          </a:endParaRP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b"/>
                          <a:r>
                            <a:rPr lang="en-GB" sz="1600" b="1" u="none" strike="noStrike">
                              <a:solidFill>
                                <a:schemeClr val="bg1"/>
                              </a:solidFill>
                              <a:effectLst/>
                              <a:latin typeface="Calibri Light" panose="020F0302020204030204" pitchFamily="34" charset="0"/>
                              <a:cs typeface="Calibri Light" panose="020F0302020204030204" pitchFamily="34" charset="0"/>
                            </a:rPr>
                            <a:t>Training bias</a:t>
                          </a:r>
                          <a:endParaRPr lang="en-GB" sz="1600" b="1" i="0" u="none" strike="noStrike">
                            <a:solidFill>
                              <a:schemeClr val="bg1"/>
                            </a:solidFill>
                            <a:effectLst/>
                            <a:latin typeface="Calibri Light" panose="020F0302020204030204" pitchFamily="34" charset="0"/>
                            <a:cs typeface="Calibri Light" panose="020F0302020204030204" pitchFamily="34" charset="0"/>
                          </a:endParaRP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b"/>
                          <a:r>
                            <a:rPr lang="en-GB" sz="1600" b="1" i="0" u="none" strike="noStrike">
                              <a:solidFill>
                                <a:schemeClr val="bg1"/>
                              </a:solidFill>
                              <a:effectLst/>
                              <a:latin typeface="Calibri Light" panose="020F0302020204030204" pitchFamily="34" charset="0"/>
                              <a:cs typeface="Calibri Light" panose="020F0302020204030204" pitchFamily="34" charset="0"/>
                            </a:rPr>
                            <a:t>Absolute error?</a:t>
                          </a:r>
                        </a:p>
                      </a:txBody>
                      <a:tcPr marL="6858" marR="6858" marT="6858"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293067">
                    <a:tc>
                      <a:txBody>
                        <a:bodyPr/>
                        <a:lstStyle/>
                        <a:p>
                          <a:pPr algn="l" fontAlgn="b"/>
                          <a:r>
                            <a:rPr lang="en-GB" sz="1600" b="1" i="0" u="none" strike="noStrike">
                              <a:effectLst/>
                              <a:latin typeface="Calibri Light" panose="020F0302020204030204" pitchFamily="34" charset="0"/>
                              <a:cs typeface="Calibri Light" panose="020F0302020204030204" pitchFamily="34" charset="0"/>
                            </a:rPr>
                            <a:t> Correlation</a:t>
                          </a:r>
                          <a:endParaRPr lang="en-GB" sz="1600" b="1"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501154">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Correlation between observed and predicted response values</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93067">
                    <a:tc>
                      <a:txBody>
                        <a:bodyPr/>
                        <a:lstStyle/>
                        <a:p>
                          <a:pPr marL="0" algn="l" defTabSz="914400" rtl="0" eaLnBrk="1" fontAlgn="b" latinLnBrk="0" hangingPunct="1"/>
                          <a:r>
                            <a:rPr lang="en-GB" sz="1600" b="1" i="0" u="none" strike="noStrike" kern="1200">
                              <a:solidFill>
                                <a:schemeClr val="dk1"/>
                              </a:solidFill>
                              <a:effectLst/>
                              <a:latin typeface="Calibri Light" panose="020F0302020204030204" pitchFamily="34" charset="0"/>
                              <a:ea typeface="+mn-ea"/>
                              <a:cs typeface="Calibri Light" panose="020F0302020204030204" pitchFamily="34" charset="0"/>
                            </a:rPr>
                            <a:t> Variance</a:t>
                          </a: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40000">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a:t>
                          </a:r>
                          <a:r>
                            <a:rPr lang="en-GB" sz="1400" i="1" u="none" strike="noStrike" baseline="30000">
                              <a:effectLst/>
                              <a:latin typeface="Calibri Light" panose="020F0302020204030204" pitchFamily="34" charset="0"/>
                              <a:cs typeface="Calibri Light" panose="020F0302020204030204" pitchFamily="34" charset="0"/>
                            </a:rPr>
                            <a:t>2</a:t>
                          </a:r>
                          <a:endParaRPr lang="en-GB" sz="1400" b="0" i="1" u="none" strike="noStrike" baseline="30000">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Proportion of variance in the outcome explained by the predictors in the model</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01154">
                    <a:tc>
                      <a:txBody>
                        <a:bodyPr/>
                        <a:lstStyle/>
                        <a:p>
                          <a:endParaRPr lang="en-CH"/>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t="-413415" r="-307377" b="-489024"/>
                          </a:stretch>
                        </a:blipFill>
                      </a:tcPr>
                    </a:tc>
                    <a:tc>
                      <a:txBody>
                        <a:bodyPr/>
                        <a:lstStyle/>
                        <a:p>
                          <a:pPr algn="l" fontAlgn="b"/>
                          <a:r>
                            <a:rPr lang="en-GB" sz="1400" i="1" u="none" strike="noStrike">
                              <a:effectLst/>
                              <a:latin typeface="Calibri Light" panose="020F0302020204030204" pitchFamily="34" charset="0"/>
                              <a:cs typeface="Calibri Light" panose="020F0302020204030204" pitchFamily="34" charset="0"/>
                            </a:rPr>
                            <a:t>R</a:t>
                          </a:r>
                          <a:r>
                            <a:rPr lang="en-GB" sz="1400" i="1" u="none" strike="noStrike" baseline="30000">
                              <a:effectLst/>
                              <a:latin typeface="Calibri Light" panose="020F0302020204030204" pitchFamily="34" charset="0"/>
                              <a:cs typeface="Calibri Light" panose="020F0302020204030204" pitchFamily="34" charset="0"/>
                            </a:rPr>
                            <a:t>2</a:t>
                          </a:r>
                          <a:r>
                            <a:rPr lang="en-GB" sz="1400" u="none" strike="noStrike">
                              <a:effectLst/>
                              <a:latin typeface="Calibri Light" panose="020F0302020204030204" pitchFamily="34" charset="0"/>
                              <a:cs typeface="Calibri Light" panose="020F0302020204030204" pitchFamily="34" charset="0"/>
                            </a:rPr>
                            <a:t> adjusted for the number of parameters in the model</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Mild</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60000">
                    <a:tc>
                      <a:txBody>
                        <a:bodyPr/>
                        <a:lstStyle/>
                        <a:p>
                          <a:endParaRPr lang="en-CH"/>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2"/>
                          <a:stretch>
                            <a:fillRect t="-713559" r="-307377" b="-579661"/>
                          </a:stretch>
                        </a:blip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Cross-validated </a:t>
                          </a:r>
                          <a:r>
                            <a:rPr lang="en-GB" sz="1400" i="1" u="none" strike="noStrike">
                              <a:effectLst/>
                              <a:latin typeface="Calibri Light" panose="020F0302020204030204" pitchFamily="34" charset="0"/>
                              <a:cs typeface="Calibri Light" panose="020F0302020204030204" pitchFamily="34" charset="0"/>
                            </a:rPr>
                            <a:t>R</a:t>
                          </a:r>
                          <a:r>
                            <a:rPr lang="en-GB" sz="1400" i="1" u="none" strike="noStrike" baseline="30000">
                              <a:effectLst/>
                              <a:latin typeface="Calibri Light" panose="020F0302020204030204" pitchFamily="34" charset="0"/>
                              <a:cs typeface="Calibri Light" panose="020F0302020204030204" pitchFamily="34" charset="0"/>
                            </a:rPr>
                            <a:t>2</a:t>
                          </a:r>
                          <a:endParaRPr lang="en-GB" sz="1400" b="0" i="1" u="none" strike="noStrike" baseline="30000">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93067">
                    <a:tc>
                      <a:txBody>
                        <a:bodyPr/>
                        <a:lstStyle/>
                        <a:p>
                          <a:pPr marL="0" algn="l" defTabSz="914400" rtl="0" eaLnBrk="1" fontAlgn="b" latinLnBrk="0" hangingPunct="1"/>
                          <a:r>
                            <a:rPr lang="en-GB" sz="1600" b="1" i="0" u="none" strike="noStrike" kern="1200">
                              <a:solidFill>
                                <a:schemeClr val="dk1"/>
                              </a:solidFill>
                              <a:effectLst/>
                              <a:latin typeface="Calibri Light" panose="020F0302020204030204" pitchFamily="34" charset="0"/>
                              <a:ea typeface="+mn-ea"/>
                              <a:cs typeface="Calibri Light" panose="020F0302020204030204" pitchFamily="34" charset="0"/>
                            </a:rPr>
                            <a:t> Error</a:t>
                          </a: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RMSE</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Root mean squared error</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a:solidFill>
                                <a:srgbClr val="000000"/>
                              </a:solidFill>
                              <a:effectLst/>
                              <a:latin typeface="Calibri Light" panose="020F0302020204030204" pitchFamily="34" charset="0"/>
                              <a:cs typeface="Calibri Light" panose="020F0302020204030204" pitchFamily="34" charset="0"/>
                            </a:rPr>
                            <a:t>Yes</a:t>
                          </a: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RM-PRESS</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Root mean predictive error sum of squares</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a:solidFill>
                                <a:srgbClr val="000000"/>
                              </a:solidFill>
                              <a:effectLst/>
                              <a:latin typeface="Calibri Light" panose="020F0302020204030204" pitchFamily="34" charset="0"/>
                              <a:cs typeface="Calibri Light" panose="020F0302020204030204" pitchFamily="34" charset="0"/>
                            </a:rPr>
                            <a:t>Yes</a:t>
                          </a: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MAD</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Mean absolute deviation of residuals</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Strong</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a:solidFill>
                                <a:srgbClr val="000000"/>
                              </a:solidFill>
                              <a:effectLst/>
                              <a:latin typeface="Calibri Light" panose="020F0302020204030204" pitchFamily="34" charset="0"/>
                              <a:cs typeface="Calibri Light" panose="020F0302020204030204" pitchFamily="34" charset="0"/>
                            </a:rPr>
                            <a:t>Yes</a:t>
                          </a:r>
                        </a:p>
                      </a:txBody>
                      <a:tcPr marL="6858" marR="6858" marT="6858" marB="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293067">
                    <a:tc>
                      <a:txBody>
                        <a:bodyPr/>
                        <a:lstStyle/>
                        <a:p>
                          <a:pPr marL="0" algn="l" defTabSz="914400" rtl="0" eaLnBrk="1" fontAlgn="b" latinLnBrk="0" hangingPunct="1"/>
                          <a:r>
                            <a:rPr lang="en-GB" sz="1600" b="1" i="0" u="none" strike="noStrike" kern="1200">
                              <a:solidFill>
                                <a:schemeClr val="dk1"/>
                              </a:solidFill>
                              <a:effectLst/>
                              <a:latin typeface="Calibri Light" panose="020F0302020204030204" pitchFamily="34" charset="0"/>
                              <a:ea typeface="+mn-ea"/>
                              <a:cs typeface="Calibri Light" panose="020F0302020204030204" pitchFamily="34" charset="0"/>
                            </a:rPr>
                            <a:t> Information</a:t>
                          </a: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1"/>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AIC</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Akaike information criterion</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2"/>
                      </a:ext>
                    </a:extLst>
                  </a:tr>
                  <a:tr h="293067">
                    <a:tc>
                      <a:txBody>
                        <a:bodyPr/>
                        <a:lstStyle/>
                        <a:p>
                          <a:pPr algn="l" fontAlgn="b"/>
                          <a:r>
                            <a:rPr lang="en-GB" sz="1400" u="none" strike="noStrike">
                              <a:solidFill>
                                <a:schemeClr val="bg1">
                                  <a:lumMod val="95000"/>
                                </a:schemeClr>
                              </a:solidFill>
                              <a:effectLst/>
                              <a:latin typeface="Calibri Light" panose="020F0302020204030204" pitchFamily="34" charset="0"/>
                              <a:cs typeface="Calibri Light" panose="020F0302020204030204" pitchFamily="34" charset="0"/>
                            </a:rPr>
                            <a:t>white</a:t>
                          </a:r>
                          <a:r>
                            <a:rPr lang="en-GB" sz="1400" i="1" u="none" strike="noStrike">
                              <a:effectLst/>
                              <a:latin typeface="Calibri Light" panose="020F0302020204030204" pitchFamily="34" charset="0"/>
                              <a:cs typeface="Calibri Light" panose="020F0302020204030204" pitchFamily="34" charset="0"/>
                            </a:rPr>
                            <a:t>BIC</a:t>
                          </a:r>
                          <a:endParaRPr lang="en-GB" sz="1400" b="0" i="1"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400" u="none" strike="noStrike">
                              <a:effectLst/>
                              <a:latin typeface="Calibri Light" panose="020F0302020204030204" pitchFamily="34" charset="0"/>
                              <a:cs typeface="Calibri Light" panose="020F0302020204030204" pitchFamily="34" charset="0"/>
                            </a:rPr>
                            <a:t>Bayesian information criterion</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u="none" strike="noStrike">
                              <a:effectLst/>
                              <a:latin typeface="Calibri Light" panose="020F0302020204030204" pitchFamily="34" charset="0"/>
                              <a:cs typeface="Calibri Light" panose="020F0302020204030204" pitchFamily="34" charset="0"/>
                            </a:rPr>
                            <a:t>Weak</a:t>
                          </a:r>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GB" sz="1400" b="0" i="0" u="none" strike="noStrike">
                            <a:solidFill>
                              <a:srgbClr val="000000"/>
                            </a:solidFill>
                            <a:effectLst/>
                            <a:latin typeface="Calibri Light" panose="020F0302020204030204" pitchFamily="34" charset="0"/>
                            <a:cs typeface="Calibri Light" panose="020F0302020204030204" pitchFamily="34" charset="0"/>
                          </a:endParaRPr>
                        </a:p>
                      </a:txBody>
                      <a:tcPr marL="6858" marR="6858" marT="6858"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3"/>
                      </a:ext>
                    </a:extLst>
                  </a:tr>
                </a:tbl>
              </a:graphicData>
            </a:graphic>
          </p:graphicFrame>
        </mc:Fallback>
      </mc:AlternateContent>
    </p:spTree>
    <p:extLst>
      <p:ext uri="{BB962C8B-B14F-4D97-AF65-F5344CB8AC3E}">
        <p14:creationId xmlns:p14="http://schemas.microsoft.com/office/powerpoint/2010/main" val="31769860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The last step of an analysis with machine learning consists of a final assessment of generalization on an independent set of data, the </a:t>
            </a:r>
            <a:r>
              <a:rPr lang="fr-CH" sz="1800">
                <a:solidFill>
                  <a:srgbClr val="0070C0"/>
                </a:solidFill>
                <a:latin typeface="Calibri Light" panose="020F0302020204030204" pitchFamily="34" charset="0"/>
                <a:cs typeface="Calibri Light" panose="020F0302020204030204" pitchFamily="34" charset="0"/>
              </a:rPr>
              <a:t>test set</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When cross-validation was used for model selection and tuning, the selected model is typically first re-estimated on the full training data (as opposed to a subset of folds). For this model, the final test error is then calculated.</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assessing final generalization, it is recommended to use an </a:t>
            </a:r>
            <a:r>
              <a:rPr lang="fr-CH" sz="1800">
                <a:solidFill>
                  <a:srgbClr val="0070C0"/>
                </a:solidFill>
                <a:latin typeface="Calibri Light" panose="020F0302020204030204" pitchFamily="34" charset="0"/>
                <a:cs typeface="Calibri Light" panose="020F0302020204030204" pitchFamily="34" charset="0"/>
              </a:rPr>
              <a:t>absolute measure of error</a:t>
            </a:r>
            <a:r>
              <a:rPr lang="fr-CH" sz="1800">
                <a:latin typeface="Calibri Light" panose="020F0302020204030204" pitchFamily="34" charset="0"/>
                <a:cs typeface="Calibri Light" panose="020F0302020204030204" pitchFamily="34" charset="0"/>
              </a:rPr>
              <a:t>, that is, a measure that is expressed on the same scale as the response variable, such as RMSE, mean root PRESS, or MAD. In other words, the error can be expressed in interpretable units.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many researchers however, </a:t>
            </a:r>
            <a:r>
              <a:rPr lang="fr-CH" sz="1800" i="1">
                <a:latin typeface="Calibri Light" panose="020F0302020204030204" pitchFamily="34" charset="0"/>
                <a:cs typeface="Calibri Light" panose="020F0302020204030204" pitchFamily="34" charset="0"/>
              </a:rPr>
              <a:t>R</a:t>
            </a:r>
            <a:r>
              <a:rPr lang="fr-CH" sz="1800">
                <a:latin typeface="Calibri Light" panose="020F0302020204030204" pitchFamily="34" charset="0"/>
                <a:cs typeface="Calibri Light" panose="020F0302020204030204" pitchFamily="34" charset="0"/>
              </a:rPr>
              <a:t> and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will also convey a (more or less) </a:t>
            </a:r>
            <a:r>
              <a:rPr lang="en-GB" sz="1800">
                <a:latin typeface="Calibri Light" panose="020F0302020204030204" pitchFamily="34" charset="0"/>
                <a:cs typeface="Calibri Light" panose="020F0302020204030204" pitchFamily="34" charset="0"/>
              </a:rPr>
              <a:t>“absolute” meaning in the sense that these are widely known effect sizes with standardized guidelines for their interpretation.</a:t>
            </a: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Generalization assessment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503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a:latin typeface="Calibri Light" panose="020F0302020204030204" pitchFamily="34" charset="0"/>
                <a:cs typeface="Calibri Light" panose="020F0302020204030204" pitchFamily="34" charset="0"/>
              </a:rPr>
              <a:t>When we evaluate a model’s capacity to generalise to new data, it makes a difference whether the new data comes from the same sample space as the training data (=</a:t>
            </a:r>
            <a:r>
              <a:rPr lang="fr-CH" sz="1600">
                <a:solidFill>
                  <a:srgbClr val="0070C0"/>
                </a:solidFill>
                <a:latin typeface="Calibri Light" panose="020F0302020204030204" pitchFamily="34" charset="0"/>
                <a:cs typeface="Calibri Light" panose="020F0302020204030204" pitchFamily="34" charset="0"/>
              </a:rPr>
              <a:t>interpolation</a:t>
            </a:r>
            <a:r>
              <a:rPr lang="fr-CH" sz="1600">
                <a:latin typeface="Calibri Light" panose="020F0302020204030204" pitchFamily="34" charset="0"/>
                <a:cs typeface="Calibri Light" panose="020F0302020204030204" pitchFamily="34" charset="0"/>
              </a:rPr>
              <a:t> problem), or outside of that space (=</a:t>
            </a:r>
            <a:r>
              <a:rPr lang="fr-CH" sz="1600">
                <a:solidFill>
                  <a:srgbClr val="0070C0"/>
                </a:solidFill>
                <a:latin typeface="Calibri Light" panose="020F0302020204030204" pitchFamily="34" charset="0"/>
                <a:cs typeface="Calibri Light" panose="020F0302020204030204" pitchFamily="34" charset="0"/>
              </a:rPr>
              <a:t>extrapolation</a:t>
            </a:r>
            <a:r>
              <a:rPr lang="fr-CH" sz="1600">
                <a:latin typeface="Calibri Light" panose="020F0302020204030204" pitchFamily="34" charset="0"/>
                <a:cs typeface="Calibri Light" panose="020F0302020204030204" pitchFamily="34" charset="0"/>
              </a:rPr>
              <a:t> problem).</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Extent of generalization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273" y="2564904"/>
            <a:ext cx="5033447" cy="4197846"/>
          </a:xfrm>
          <a:prstGeom prst="rect">
            <a:avLst/>
          </a:prstGeom>
        </p:spPr>
      </p:pic>
    </p:spTree>
    <p:extLst>
      <p:ext uri="{BB962C8B-B14F-4D97-AF65-F5344CB8AC3E}">
        <p14:creationId xmlns:p14="http://schemas.microsoft.com/office/powerpoint/2010/main" val="10892079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a:latin typeface="Calibri Light" panose="020F0302020204030204" pitchFamily="34" charset="0"/>
                <a:cs typeface="Calibri Light" panose="020F0302020204030204" pitchFamily="34" charset="0"/>
              </a:rPr>
              <a:t>Extrapolation is a much harder problem than interpolation, especially for models that tend to overfit. Some models impose conservative </a:t>
            </a:r>
            <a:r>
              <a:rPr lang="fr-CH" sz="1600" i="1">
                <a:latin typeface="Calibri Light" panose="020F0302020204030204" pitchFamily="34" charset="0"/>
                <a:cs typeface="Calibri Light" panose="020F0302020204030204" pitchFamily="34" charset="0"/>
              </a:rPr>
              <a:t>boundary conditions</a:t>
            </a:r>
            <a:r>
              <a:rPr lang="fr-CH" sz="1600">
                <a:latin typeface="Calibri Light" panose="020F0302020204030204" pitchFamily="34" charset="0"/>
                <a:cs typeface="Calibri Light" panose="020F0302020204030204" pitchFamily="34" charset="0"/>
              </a:rPr>
              <a:t> to prevent extreme extrapolations.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Extent of generalization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272" y="2564904"/>
            <a:ext cx="5033446" cy="4197846"/>
          </a:xfrm>
          <a:prstGeom prst="rect">
            <a:avLst/>
          </a:prstGeom>
        </p:spPr>
      </p:pic>
    </p:spTree>
    <p:extLst>
      <p:ext uri="{BB962C8B-B14F-4D97-AF65-F5344CB8AC3E}">
        <p14:creationId xmlns:p14="http://schemas.microsoft.com/office/powerpoint/2010/main" val="183249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Quiz: Which is AI?</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A3E8A22-ED8F-8F1A-647D-1F6EC2AE4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977366"/>
            <a:ext cx="5122204" cy="268265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B019AA22-FCE8-A611-2BCE-4CB051D24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296" y="1977366"/>
            <a:ext cx="5097046" cy="2682656"/>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B84DD48C-A6C2-4B9C-DB48-380BFEF85733}"/>
              </a:ext>
            </a:extLst>
          </p:cNvPr>
          <p:cNvSpPr txBox="1"/>
          <p:nvPr/>
        </p:nvSpPr>
        <p:spPr>
          <a:xfrm>
            <a:off x="3095486" y="4870901"/>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A</a:t>
            </a:r>
            <a:endParaRPr lang="en-GB" sz="3600" b="1"/>
          </a:p>
        </p:txBody>
      </p:sp>
      <p:sp>
        <p:nvSpPr>
          <p:cNvPr id="11" name="TextBox 10">
            <a:extLst>
              <a:ext uri="{FF2B5EF4-FFF2-40B4-BE49-F238E27FC236}">
                <a16:creationId xmlns:a16="http://schemas.microsoft.com/office/drawing/2014/main" id="{F9634C53-6E36-5ED6-BF4B-7B18F6202774}"/>
              </a:ext>
            </a:extLst>
          </p:cNvPr>
          <p:cNvSpPr txBox="1"/>
          <p:nvPr/>
        </p:nvSpPr>
        <p:spPr>
          <a:xfrm>
            <a:off x="8475605" y="4870900"/>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B</a:t>
            </a:r>
            <a:endParaRPr lang="en-GB" sz="3600" b="1"/>
          </a:p>
        </p:txBody>
      </p:sp>
    </p:spTree>
    <p:extLst>
      <p:ext uri="{BB962C8B-B14F-4D97-AF65-F5344CB8AC3E}">
        <p14:creationId xmlns:p14="http://schemas.microsoft.com/office/powerpoint/2010/main" val="29555359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Calculating the various measures of error that we have just discussed is entirely straightforward in R. First we generate some toy data:</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set.seed(668)</a:t>
            </a:r>
          </a:p>
          <a:p>
            <a:pPr marL="0" indent="0">
              <a:buNone/>
            </a:pPr>
            <a:r>
              <a:rPr lang="fr-CH" sz="1400">
                <a:latin typeface="Courier New" panose="02070309020205020404" pitchFamily="49" charset="0"/>
                <a:cs typeface="Courier New" panose="02070309020205020404" pitchFamily="49" charset="0"/>
              </a:rPr>
              <a:t>	x &lt;- 1:500</a:t>
            </a:r>
          </a:p>
          <a:p>
            <a:pPr marL="0" indent="0">
              <a:buNone/>
            </a:pPr>
            <a:r>
              <a:rPr lang="fr-CH" sz="1400">
                <a:latin typeface="Courier New" panose="02070309020205020404" pitchFamily="49" charset="0"/>
                <a:cs typeface="Courier New" panose="02070309020205020404" pitchFamily="49" charset="0"/>
              </a:rPr>
              <a:t>	true &lt;- 100*sin(0.02*x) + 0.5*x</a:t>
            </a:r>
          </a:p>
          <a:p>
            <a:pPr marL="0" indent="0">
              <a:buNone/>
            </a:pPr>
            <a:r>
              <a:rPr lang="fr-CH" sz="1400">
                <a:latin typeface="Courier New" panose="02070309020205020404" pitchFamily="49" charset="0"/>
                <a:cs typeface="Courier New" panose="02070309020205020404" pitchFamily="49" charset="0"/>
              </a:rPr>
              <a:t>	y &lt;- true + rnorm(500,0,25)</a:t>
            </a:r>
          </a:p>
          <a:p>
            <a:pPr marL="0" indent="0">
              <a:buNone/>
            </a:pPr>
            <a:r>
              <a:rPr lang="fr-CH" sz="1400">
                <a:latin typeface="Courier New" panose="02070309020205020404" pitchFamily="49" charset="0"/>
                <a:cs typeface="Courier New" panose="02070309020205020404" pitchFamily="49" charset="0"/>
              </a:rPr>
              <a:t>	</a:t>
            </a:r>
          </a:p>
          <a:p>
            <a:pPr marL="0" indent="0">
              <a:buNone/>
            </a:pPr>
            <a:r>
              <a:rPr lang="fr-CH" sz="1400">
                <a:latin typeface="Courier New" panose="02070309020205020404" pitchFamily="49" charset="0"/>
                <a:cs typeface="Courier New" panose="02070309020205020404" pitchFamily="49" charset="0"/>
              </a:rPr>
              <a:t>	par(mar=c(5,5,1,1),cex.lab=1.2,cex.axis=1.2)</a:t>
            </a:r>
          </a:p>
          <a:p>
            <a:pPr marL="0" indent="0">
              <a:buNone/>
            </a:pPr>
            <a:r>
              <a:rPr lang="fr-CH" sz="1400">
                <a:latin typeface="Courier New" panose="02070309020205020404" pitchFamily="49" charset="0"/>
                <a:cs typeface="Courier New" panose="02070309020205020404" pitchFamily="49" charset="0"/>
              </a:rPr>
              <a:t>	plot(x,y,pch="+",col="grey70",lwd=2,xlab="X",ylab="Y")</a:t>
            </a:r>
          </a:p>
          <a:p>
            <a:pPr marL="0" indent="0">
              <a:buNone/>
            </a:pPr>
            <a:r>
              <a:rPr lang="fr-CH" sz="1400">
                <a:latin typeface="Courier New" panose="02070309020205020404" pitchFamily="49" charset="0"/>
                <a:cs typeface="Courier New" panose="02070309020205020404" pitchFamily="49" charset="0"/>
              </a:rPr>
              <a:t>	lines(x,true,col="darkmagenta")</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Which generates a linear function with a sinusoidal nonlinear part (see introduction).</a:t>
            </a: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6783204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392" y="1268760"/>
            <a:ext cx="5473791" cy="5374742"/>
          </a:xfrm>
          <a:prstGeom prst="rect">
            <a:avLst/>
          </a:prstGeom>
        </p:spPr>
      </p:pic>
    </p:spTree>
    <p:extLst>
      <p:ext uri="{BB962C8B-B14F-4D97-AF65-F5344CB8AC3E}">
        <p14:creationId xmlns:p14="http://schemas.microsoft.com/office/powerpoint/2010/main" val="39411895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A basic linear model for these data and its errors:</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toy &lt;- lm(y~x)</a:t>
            </a:r>
          </a:p>
          <a:p>
            <a:pPr marL="0" indent="0">
              <a:buNone/>
            </a:pPr>
            <a:r>
              <a:rPr lang="fr-CH" sz="1400">
                <a:latin typeface="Courier New" panose="02070309020205020404" pitchFamily="49" charset="0"/>
                <a:cs typeface="Courier New" panose="02070309020205020404" pitchFamily="49" charset="0"/>
              </a:rPr>
              <a:t>	summary(toy)</a:t>
            </a:r>
          </a:p>
          <a:p>
            <a:pPr marL="0" indent="0">
              <a:buNone/>
            </a:pPr>
            <a:endParaRPr lang="fr-CH" sz="1400">
              <a:latin typeface="Courier New" panose="02070309020205020404" pitchFamily="49" charset="0"/>
              <a:cs typeface="Courier New" panose="02070309020205020404" pitchFamily="49" charset="0"/>
            </a:endParaRPr>
          </a:p>
          <a:p>
            <a:pPr marL="0" indent="0">
              <a:buNone/>
            </a:pPr>
            <a:r>
              <a:rPr lang="fr-CH" sz="1400">
                <a:latin typeface="Courier New" panose="02070309020205020404" pitchFamily="49" charset="0"/>
                <a:cs typeface="Courier New" panose="02070309020205020404" pitchFamily="49" charset="0"/>
              </a:rPr>
              <a:t>	&gt; Coefficients:</a:t>
            </a:r>
          </a:p>
          <a:p>
            <a:pPr marL="0" indent="0">
              <a:buNone/>
            </a:pPr>
            <a:r>
              <a:rPr lang="fr-CH" sz="1400">
                <a:latin typeface="Courier New" panose="02070309020205020404" pitchFamily="49" charset="0"/>
                <a:cs typeface="Courier New" panose="02070309020205020404" pitchFamily="49" charset="0"/>
              </a:rPr>
              <a:t>	&gt;             Estimate Std. Error t value Pr(&gt;|t|)    </a:t>
            </a:r>
          </a:p>
          <a:p>
            <a:pPr marL="0" indent="0">
              <a:buNone/>
            </a:pPr>
            <a:r>
              <a:rPr lang="fr-CH" sz="1400">
                <a:latin typeface="Courier New" panose="02070309020205020404" pitchFamily="49" charset="0"/>
                <a:cs typeface="Courier New" panose="02070309020205020404" pitchFamily="49" charset="0"/>
              </a:rPr>
              <a:t>	&gt; (Intercept) 23.17293    6.46607   3.584 0.000372 ***</a:t>
            </a:r>
          </a:p>
          <a:p>
            <a:pPr marL="0" indent="0">
              <a:buNone/>
            </a:pPr>
            <a:r>
              <a:rPr lang="fr-CH" sz="1400">
                <a:latin typeface="Courier New" panose="02070309020205020404" pitchFamily="49" charset="0"/>
                <a:cs typeface="Courier New" panose="02070309020205020404" pitchFamily="49" charset="0"/>
              </a:rPr>
              <a:t>	&gt; x            0.47530    0.02237  21.251  &lt; 2e-16 ***</a:t>
            </a:r>
          </a:p>
          <a:p>
            <a:pPr marL="0" indent="0">
              <a:buNone/>
            </a:pPr>
            <a:r>
              <a:rPr lang="fr-CH" sz="1400">
                <a:latin typeface="Courier New" panose="02070309020205020404" pitchFamily="49" charset="0"/>
                <a:cs typeface="Courier New" panose="02070309020205020404" pitchFamily="49" charset="0"/>
              </a:rPr>
              <a:t>	&gt; ---</a:t>
            </a:r>
          </a:p>
          <a:p>
            <a:pPr marL="0" indent="0">
              <a:buNone/>
            </a:pPr>
            <a:r>
              <a:rPr lang="fr-CH" sz="1400">
                <a:latin typeface="Courier New" panose="02070309020205020404" pitchFamily="49" charset="0"/>
                <a:cs typeface="Courier New" panose="02070309020205020404" pitchFamily="49" charset="0"/>
              </a:rPr>
              <a:t>	&gt; Signif. codes:  0 ‘***’ 0.001 ‘**’ 0.01 ‘*’ 0.05 ‘.’ 0.1 ‘ ’ 1</a:t>
            </a:r>
          </a:p>
          <a:p>
            <a:pPr marL="0" indent="0">
              <a:buNone/>
            </a:pPr>
            <a:endParaRPr lang="fr-CH" sz="1400">
              <a:latin typeface="Courier New" panose="02070309020205020404" pitchFamily="49" charset="0"/>
              <a:cs typeface="Courier New" panose="02070309020205020404" pitchFamily="49" charset="0"/>
            </a:endParaRPr>
          </a:p>
          <a:p>
            <a:pPr marL="0" indent="0">
              <a:buNone/>
            </a:pPr>
            <a:r>
              <a:rPr lang="fr-CH" sz="1400">
                <a:latin typeface="Courier New" panose="02070309020205020404" pitchFamily="49" charset="0"/>
                <a:cs typeface="Courier New" panose="02070309020205020404" pitchFamily="49" charset="0"/>
              </a:rPr>
              <a:t>	&gt; </a:t>
            </a:r>
            <a:r>
              <a:rPr lang="fr-CH" sz="1400" b="1">
                <a:solidFill>
                  <a:srgbClr val="FF0000"/>
                </a:solidFill>
                <a:latin typeface="Courier New" panose="02070309020205020404" pitchFamily="49" charset="0"/>
                <a:cs typeface="Courier New" panose="02070309020205020404" pitchFamily="49" charset="0"/>
              </a:rPr>
              <a:t>Residual standard error: 72.18</a:t>
            </a:r>
            <a:r>
              <a:rPr lang="fr-CH" sz="1400">
                <a:latin typeface="Courier New" panose="02070309020205020404" pitchFamily="49" charset="0"/>
                <a:cs typeface="Courier New" panose="02070309020205020404" pitchFamily="49" charset="0"/>
              </a:rPr>
              <a:t> on 498 degrees of freedom</a:t>
            </a:r>
          </a:p>
          <a:p>
            <a:pPr marL="0" indent="0">
              <a:buNone/>
            </a:pPr>
            <a:r>
              <a:rPr lang="fr-CH" sz="1400">
                <a:latin typeface="Courier New" panose="02070309020205020404" pitchFamily="49" charset="0"/>
                <a:cs typeface="Courier New" panose="02070309020205020404" pitchFamily="49" charset="0"/>
              </a:rPr>
              <a:t>	&gt; </a:t>
            </a:r>
            <a:r>
              <a:rPr lang="fr-CH" sz="1400" b="1">
                <a:solidFill>
                  <a:srgbClr val="FF0000"/>
                </a:solidFill>
                <a:latin typeface="Courier New" panose="02070309020205020404" pitchFamily="49" charset="0"/>
                <a:cs typeface="Courier New" panose="02070309020205020404" pitchFamily="49" charset="0"/>
              </a:rPr>
              <a:t>Multiple R-squared:  0.4756</a:t>
            </a:r>
            <a:r>
              <a:rPr lang="fr-CH" sz="1400">
                <a:latin typeface="Courier New" panose="02070309020205020404" pitchFamily="49" charset="0"/>
                <a:cs typeface="Courier New" panose="02070309020205020404" pitchFamily="49" charset="0"/>
              </a:rPr>
              <a:t>,    </a:t>
            </a:r>
            <a:r>
              <a:rPr lang="fr-CH" sz="1400" b="1">
                <a:solidFill>
                  <a:srgbClr val="FF0000"/>
                </a:solidFill>
                <a:latin typeface="Courier New" panose="02070309020205020404" pitchFamily="49" charset="0"/>
                <a:cs typeface="Courier New" panose="02070309020205020404" pitchFamily="49" charset="0"/>
              </a:rPr>
              <a:t>Adjusted R-squared:  0.4745</a:t>
            </a:r>
            <a:r>
              <a:rPr lang="fr-CH" sz="1400">
                <a:latin typeface="Courier New" panose="02070309020205020404" pitchFamily="49" charset="0"/>
                <a:cs typeface="Courier New" panose="02070309020205020404" pitchFamily="49" charset="0"/>
              </a:rPr>
              <a:t> </a:t>
            </a:r>
          </a:p>
          <a:p>
            <a:pPr marL="0" indent="0">
              <a:buNone/>
            </a:pPr>
            <a:r>
              <a:rPr lang="fr-CH" sz="1400">
                <a:latin typeface="Courier New" panose="02070309020205020404" pitchFamily="49" charset="0"/>
                <a:cs typeface="Courier New" panose="02070309020205020404" pitchFamily="49" charset="0"/>
              </a:rPr>
              <a:t>	&gt; F-statistic: 451.6 on 1 and 498 DF,  p-value: &lt; 2.2e-16</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Note that </a:t>
            </a:r>
            <a:r>
              <a:rPr lang="fr-CH" sz="1800" i="1">
                <a:latin typeface="Calibri Light" panose="020F0302020204030204" pitchFamily="34" charset="0"/>
                <a:cs typeface="Calibri Light" panose="020F0302020204030204" pitchFamily="34" charset="0"/>
              </a:rPr>
              <a:t>RMSE</a:t>
            </a:r>
            <a:r>
              <a:rPr lang="fr-CH" sz="1800">
                <a:latin typeface="Calibri Light" panose="020F0302020204030204" pitchFamily="34" charset="0"/>
                <a:cs typeface="Calibri Light" panose="020F0302020204030204" pitchFamily="34" charset="0"/>
              </a:rPr>
              <a:t> is 72.18 here, which is much higher than the true error, 25.</a:t>
            </a:r>
          </a:p>
          <a:p>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42287334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392" y="1268761"/>
            <a:ext cx="5473791" cy="5374741"/>
          </a:xfrm>
          <a:prstGeom prst="rect">
            <a:avLst/>
          </a:prstGeom>
        </p:spPr>
      </p:pic>
    </p:spTree>
    <p:extLst>
      <p:ext uri="{BB962C8B-B14F-4D97-AF65-F5344CB8AC3E}">
        <p14:creationId xmlns:p14="http://schemas.microsoft.com/office/powerpoint/2010/main" val="39217836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Other measures of error (</a:t>
            </a:r>
            <a:r>
              <a:rPr lang="fr-CH" sz="1800">
                <a:latin typeface="Courier New" panose="02070309020205020404" pitchFamily="49" charset="0"/>
                <a:cs typeface="Courier New" panose="02070309020205020404" pitchFamily="49" charset="0"/>
              </a:rPr>
              <a:t>press</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requires the </a:t>
            </a:r>
            <a:r>
              <a:rPr lang="fr-CH" sz="1800">
                <a:latin typeface="Courier New" panose="02070309020205020404" pitchFamily="49" charset="0"/>
                <a:cs typeface="Courier New" panose="02070309020205020404" pitchFamily="49" charset="0"/>
              </a:rPr>
              <a:t>DAAG</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AIC(toy)</a:t>
            </a:r>
          </a:p>
          <a:p>
            <a:pPr marL="0" indent="0">
              <a:buNone/>
            </a:pPr>
            <a:r>
              <a:rPr lang="fr-CH" sz="1400">
                <a:latin typeface="Courier New" panose="02070309020205020404" pitchFamily="49" charset="0"/>
                <a:cs typeface="Courier New" panose="02070309020205020404" pitchFamily="49" charset="0"/>
              </a:rPr>
              <a:t>	&gt; 5702.16</a:t>
            </a:r>
          </a:p>
          <a:p>
            <a:pPr marL="0" indent="0">
              <a:buNone/>
            </a:pPr>
            <a:r>
              <a:rPr lang="fr-CH" sz="1400">
                <a:latin typeface="Courier New" panose="02070309020205020404" pitchFamily="49" charset="0"/>
                <a:cs typeface="Courier New" panose="02070309020205020404" pitchFamily="49" charset="0"/>
              </a:rPr>
              <a:t>	BIC(toy)</a:t>
            </a:r>
          </a:p>
          <a:p>
            <a:pPr marL="0" indent="0">
              <a:buNone/>
            </a:pPr>
            <a:r>
              <a:rPr lang="fr-CH" sz="1400">
                <a:latin typeface="Courier New" panose="02070309020205020404" pitchFamily="49" charset="0"/>
                <a:cs typeface="Courier New" panose="02070309020205020404" pitchFamily="49" charset="0"/>
              </a:rPr>
              <a:t>	&gt; 5714.803</a:t>
            </a:r>
          </a:p>
          <a:p>
            <a:pPr marL="0" indent="0">
              <a:buNone/>
            </a:pPr>
            <a:r>
              <a:rPr lang="fr-CH" sz="1400">
                <a:latin typeface="Courier New" panose="02070309020205020404" pitchFamily="49" charset="0"/>
                <a:cs typeface="Courier New" panose="02070309020205020404" pitchFamily="49" charset="0"/>
              </a:rPr>
              <a:t>	press(toy)</a:t>
            </a:r>
          </a:p>
          <a:p>
            <a:pPr marL="0" indent="0">
              <a:buNone/>
            </a:pPr>
            <a:r>
              <a:rPr lang="fr-CH" sz="1400">
                <a:latin typeface="Courier New" panose="02070309020205020404" pitchFamily="49" charset="0"/>
                <a:cs typeface="Courier New" panose="02070309020205020404" pitchFamily="49" charset="0"/>
              </a:rPr>
              <a:t>	&gt; 2612058</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By default the PRESS criterion is expressed as a sum-of-squares. To convert it to its root-mean counterpart we can use:</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N &lt;- length(x)</a:t>
            </a:r>
          </a:p>
          <a:p>
            <a:pPr marL="0" indent="0">
              <a:buNone/>
            </a:pPr>
            <a:r>
              <a:rPr lang="fr-CH" sz="1400">
                <a:latin typeface="Courier New" panose="02070309020205020404" pitchFamily="49" charset="0"/>
                <a:cs typeface="Courier New" panose="02070309020205020404" pitchFamily="49" charset="0"/>
              </a:rPr>
              <a:t>	sqrt(press(toy)/N)</a:t>
            </a:r>
          </a:p>
          <a:p>
            <a:pPr marL="0" indent="0">
              <a:buNone/>
            </a:pPr>
            <a:r>
              <a:rPr lang="fr-CH" sz="1400">
                <a:latin typeface="Courier New" panose="02070309020205020404" pitchFamily="49" charset="0"/>
                <a:cs typeface="Courier New" panose="02070309020205020404" pitchFamily="49" charset="0"/>
              </a:rPr>
              <a:t>	&gt; 72.27804</a:t>
            </a: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0153628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Now we try a 4</a:t>
            </a:r>
            <a:r>
              <a:rPr lang="fr-CH" sz="1800" baseline="30000">
                <a:latin typeface="Calibri Light" panose="020F0302020204030204" pitchFamily="34" charset="0"/>
                <a:cs typeface="Calibri Light" panose="020F0302020204030204" pitchFamily="34" charset="0"/>
              </a:rPr>
              <a:t>th</a:t>
            </a:r>
            <a:r>
              <a:rPr lang="fr-CH" sz="1800">
                <a:latin typeface="Calibri Light" panose="020F0302020204030204" pitchFamily="34" charset="0"/>
                <a:cs typeface="Calibri Light" panose="020F0302020204030204" pitchFamily="34" charset="0"/>
              </a:rPr>
              <a:t> degree polynomial regression:</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a:t>
            </a:r>
            <a:r>
              <a:rPr lang="pl-PL" sz="1400">
                <a:latin typeface="Courier New" panose="02070309020205020404" pitchFamily="49" charset="0"/>
                <a:cs typeface="Courier New" panose="02070309020205020404" pitchFamily="49" charset="0"/>
              </a:rPr>
              <a:t>poly &lt;- lm(y~x+I(x^2)+I(x^3)+I(x^4))</a:t>
            </a:r>
          </a:p>
          <a:p>
            <a:pPr marL="0" indent="0">
              <a:buNone/>
            </a:pPr>
            <a:r>
              <a:rPr lang="fr-CH" sz="1400">
                <a:latin typeface="Courier New" panose="02070309020205020404" pitchFamily="49" charset="0"/>
                <a:cs typeface="Courier New" panose="02070309020205020404" pitchFamily="49" charset="0"/>
              </a:rPr>
              <a:t>	</a:t>
            </a:r>
            <a:r>
              <a:rPr lang="pl-PL" sz="1400">
                <a:latin typeface="Courier New" panose="02070309020205020404" pitchFamily="49" charset="0"/>
                <a:cs typeface="Courier New" panose="02070309020205020404" pitchFamily="49" charset="0"/>
              </a:rPr>
              <a:t>summary(poly)</a:t>
            </a:r>
            <a:endParaRPr lang="fr-CH" sz="1400">
              <a:latin typeface="Courier New" panose="02070309020205020404" pitchFamily="49" charset="0"/>
              <a:cs typeface="Courier New" panose="02070309020205020404" pitchFamily="49" charset="0"/>
            </a:endParaRPr>
          </a:p>
          <a:p>
            <a:pPr marL="0" indent="0">
              <a:buNone/>
            </a:pPr>
            <a:endParaRPr lang="fr-CH" sz="1400">
              <a:latin typeface="Courier New" panose="02070309020205020404" pitchFamily="49" charset="0"/>
              <a:cs typeface="Courier New" panose="02070309020205020404" pitchFamily="49" charset="0"/>
            </a:endParaRPr>
          </a:p>
          <a:p>
            <a:pPr marL="0" indent="0">
              <a:buNone/>
            </a:pPr>
            <a:r>
              <a:rPr lang="fr-CH" sz="1400">
                <a:latin typeface="Courier New" panose="02070309020205020404" pitchFamily="49" charset="0"/>
                <a:cs typeface="Courier New" panose="02070309020205020404" pitchFamily="49" charset="0"/>
              </a:rPr>
              <a:t>	&gt; Coefficients:</a:t>
            </a:r>
          </a:p>
          <a:p>
            <a:pPr marL="0" indent="0">
              <a:buNone/>
            </a:pPr>
            <a:r>
              <a:rPr lang="fr-CH" sz="1400">
                <a:latin typeface="Courier New" panose="02070309020205020404" pitchFamily="49" charset="0"/>
                <a:cs typeface="Courier New" panose="02070309020205020404" pitchFamily="49" charset="0"/>
              </a:rPr>
              <a:t>	&gt;              Estimate Std. Error t value Pr(&gt;|t|)    </a:t>
            </a:r>
          </a:p>
          <a:p>
            <a:pPr marL="0" indent="0">
              <a:buNone/>
            </a:pPr>
            <a:r>
              <a:rPr lang="fr-CH" sz="1400">
                <a:latin typeface="Courier New" panose="02070309020205020404" pitchFamily="49" charset="0"/>
                <a:cs typeface="Courier New" panose="02070309020205020404" pitchFamily="49" charset="0"/>
              </a:rPr>
              <a:t>	&gt; (Intercept) -2.656e+01  7.454e+00  -3.564 0.000401 ***</a:t>
            </a:r>
          </a:p>
          <a:p>
            <a:pPr marL="0" indent="0">
              <a:buNone/>
            </a:pPr>
            <a:r>
              <a:rPr lang="fr-CH" sz="1400">
                <a:latin typeface="Courier New" panose="02070309020205020404" pitchFamily="49" charset="0"/>
                <a:cs typeface="Courier New" panose="02070309020205020404" pitchFamily="49" charset="0"/>
              </a:rPr>
              <a:t>	&gt; x            5.074e+00  2.057e-01  24.664  &lt; 2e-16 ***</a:t>
            </a:r>
          </a:p>
          <a:p>
            <a:pPr marL="0" indent="0">
              <a:buNone/>
            </a:pPr>
            <a:r>
              <a:rPr lang="fr-CH" sz="1400">
                <a:latin typeface="Courier New" panose="02070309020205020404" pitchFamily="49" charset="0"/>
                <a:cs typeface="Courier New" panose="02070309020205020404" pitchFamily="49" charset="0"/>
              </a:rPr>
              <a:t>	&gt; I(x^2)      -5.123e-02  1.667e-03 -30.726  &lt; 2e-16 ***</a:t>
            </a:r>
          </a:p>
          <a:p>
            <a:pPr marL="0" indent="0">
              <a:buNone/>
            </a:pPr>
            <a:r>
              <a:rPr lang="fr-CH" sz="1400">
                <a:latin typeface="Courier New" panose="02070309020205020404" pitchFamily="49" charset="0"/>
                <a:cs typeface="Courier New" panose="02070309020205020404" pitchFamily="49" charset="0"/>
              </a:rPr>
              <a:t>	&gt; I(x^3)       1.735e-04  4.998e-06  34.706  &lt; 2e-16 ***</a:t>
            </a:r>
          </a:p>
          <a:p>
            <a:pPr marL="0" indent="0">
              <a:buNone/>
            </a:pPr>
            <a:r>
              <a:rPr lang="fr-CH" sz="1400">
                <a:latin typeface="Courier New" panose="02070309020205020404" pitchFamily="49" charset="0"/>
                <a:cs typeface="Courier New" panose="02070309020205020404" pitchFamily="49" charset="0"/>
              </a:rPr>
              <a:t>	&gt; I(x^4)      -1.801e-07  4.949e-09 -36.390  &lt; 2e-16 ***</a:t>
            </a:r>
          </a:p>
          <a:p>
            <a:pPr marL="0" indent="0">
              <a:buNone/>
            </a:pPr>
            <a:r>
              <a:rPr lang="fr-CH" sz="1400">
                <a:latin typeface="Courier New" panose="02070309020205020404" pitchFamily="49" charset="0"/>
                <a:cs typeface="Courier New" panose="02070309020205020404" pitchFamily="49" charset="0"/>
              </a:rPr>
              <a:t>	&gt; ---</a:t>
            </a:r>
          </a:p>
          <a:p>
            <a:pPr marL="0" indent="0">
              <a:buNone/>
            </a:pPr>
            <a:r>
              <a:rPr lang="fr-CH" sz="1400">
                <a:latin typeface="Courier New" panose="02070309020205020404" pitchFamily="49" charset="0"/>
                <a:cs typeface="Courier New" panose="02070309020205020404" pitchFamily="49" charset="0"/>
              </a:rPr>
              <a:t>	&gt; Signif. codes:  0 ‘***’ 0.001 ‘**’ 0.01 ‘*’ 0.05 ‘.’ 0.1 ‘ ’ 1</a:t>
            </a:r>
          </a:p>
          <a:p>
            <a:pPr marL="0" indent="0">
              <a:buNone/>
            </a:pPr>
            <a:r>
              <a:rPr lang="fr-CH" sz="1400">
                <a:latin typeface="Courier New" panose="02070309020205020404" pitchFamily="49" charset="0"/>
                <a:cs typeface="Courier New" panose="02070309020205020404" pitchFamily="49" charset="0"/>
              </a:rPr>
              <a:t>	&gt;</a:t>
            </a:r>
          </a:p>
          <a:p>
            <a:pPr marL="0" indent="0">
              <a:buNone/>
            </a:pPr>
            <a:r>
              <a:rPr lang="fr-CH" sz="1400">
                <a:latin typeface="Courier New" panose="02070309020205020404" pitchFamily="49" charset="0"/>
                <a:cs typeface="Courier New" panose="02070309020205020404" pitchFamily="49" charset="0"/>
              </a:rPr>
              <a:t>	&gt; </a:t>
            </a:r>
            <a:r>
              <a:rPr lang="fr-CH" sz="1400" b="1">
                <a:solidFill>
                  <a:srgbClr val="FF0000"/>
                </a:solidFill>
                <a:latin typeface="Courier New" panose="02070309020205020404" pitchFamily="49" charset="0"/>
                <a:cs typeface="Courier New" panose="02070309020205020404" pitchFamily="49" charset="0"/>
              </a:rPr>
              <a:t>Residual standard error: 32.94 </a:t>
            </a:r>
            <a:r>
              <a:rPr lang="fr-CH" sz="1400">
                <a:latin typeface="Courier New" panose="02070309020205020404" pitchFamily="49" charset="0"/>
                <a:cs typeface="Courier New" panose="02070309020205020404" pitchFamily="49" charset="0"/>
              </a:rPr>
              <a:t>on 495 degrees of freedom</a:t>
            </a:r>
          </a:p>
          <a:p>
            <a:pPr marL="0" indent="0">
              <a:buNone/>
            </a:pPr>
            <a:r>
              <a:rPr lang="fr-CH" sz="1400">
                <a:latin typeface="Courier New" panose="02070309020205020404" pitchFamily="49" charset="0"/>
                <a:cs typeface="Courier New" panose="02070309020205020404" pitchFamily="49" charset="0"/>
              </a:rPr>
              <a:t>	&gt; Multiple R-squared:  0.8915,    Adjusted R-squared:  0.8906 </a:t>
            </a:r>
          </a:p>
          <a:p>
            <a:pPr marL="0" indent="0">
              <a:buNone/>
            </a:pPr>
            <a:r>
              <a:rPr lang="fr-CH" sz="1400">
                <a:latin typeface="Courier New" panose="02070309020205020404" pitchFamily="49" charset="0"/>
                <a:cs typeface="Courier New" panose="02070309020205020404" pitchFamily="49" charset="0"/>
              </a:rPr>
              <a:t>	&gt; F-statistic:  1017 on 4 and 495 DF,  p-value: &lt; 2.2e-16</a:t>
            </a:r>
            <a:endParaRPr lang="fr-CH" sz="14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12793762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Comparing the fit of the linear model to the polynomial in terms of AIC/BIC (</a:t>
            </a:r>
            <a:r>
              <a:rPr lang="fr-CH" sz="1800">
                <a:solidFill>
                  <a:srgbClr val="0070C0"/>
                </a:solidFill>
                <a:latin typeface="Calibri Light" panose="020F0302020204030204" pitchFamily="34" charset="0"/>
                <a:cs typeface="Calibri Light" panose="020F0302020204030204" pitchFamily="34" charset="0"/>
              </a:rPr>
              <a:t>recall: lower is better!</a:t>
            </a:r>
            <a:r>
              <a:rPr lang="fr-CH" sz="1800">
                <a:latin typeface="Calibri Light" panose="020F0302020204030204" pitchFamily="34" charset="0"/>
                <a:cs typeface="Calibri Light" panose="020F0302020204030204" pitchFamily="34" charset="0"/>
              </a:rPr>
              <a:t>):</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AIC(toy) ; AIC(poly)</a:t>
            </a:r>
          </a:p>
          <a:p>
            <a:pPr marL="0" indent="0">
              <a:buNone/>
            </a:pPr>
            <a:r>
              <a:rPr lang="fr-CH" sz="1400">
                <a:latin typeface="Courier New" panose="02070309020205020404" pitchFamily="49" charset="0"/>
                <a:cs typeface="Courier New" panose="02070309020205020404" pitchFamily="49" charset="0"/>
              </a:rPr>
              <a:t>	&gt; 5702.16</a:t>
            </a:r>
          </a:p>
          <a:p>
            <a:pPr marL="0" indent="0">
              <a:buNone/>
            </a:pPr>
            <a:r>
              <a:rPr lang="fr-CH" sz="1400">
                <a:latin typeface="Courier New" panose="02070309020205020404" pitchFamily="49" charset="0"/>
                <a:cs typeface="Courier New" panose="02070309020205020404" pitchFamily="49" charset="0"/>
              </a:rPr>
              <a:t>	&gt; 4920.452</a:t>
            </a:r>
          </a:p>
          <a:p>
            <a:pPr marL="0" indent="0">
              <a:buNone/>
            </a:pPr>
            <a:r>
              <a:rPr lang="fr-CH" sz="1400">
                <a:latin typeface="Courier New" panose="02070309020205020404" pitchFamily="49" charset="0"/>
                <a:cs typeface="Courier New" panose="02070309020205020404" pitchFamily="49" charset="0"/>
              </a:rPr>
              <a:t>	BIC(toy) ; BIC(poly)</a:t>
            </a:r>
          </a:p>
          <a:p>
            <a:pPr marL="0" indent="0">
              <a:buNone/>
            </a:pPr>
            <a:r>
              <a:rPr lang="fr-CH" sz="1400">
                <a:latin typeface="Courier New" panose="02070309020205020404" pitchFamily="49" charset="0"/>
                <a:cs typeface="Courier New" panose="02070309020205020404" pitchFamily="49" charset="0"/>
              </a:rPr>
              <a:t>	&gt; 5714.803</a:t>
            </a:r>
          </a:p>
          <a:p>
            <a:pPr marL="0" indent="0">
              <a:buNone/>
            </a:pPr>
            <a:r>
              <a:rPr lang="fr-CH" sz="1400">
                <a:latin typeface="Courier New" panose="02070309020205020404" pitchFamily="49" charset="0"/>
                <a:cs typeface="Courier New" panose="02070309020205020404" pitchFamily="49" charset="0"/>
              </a:rPr>
              <a:t>	&gt; 4945.739</a:t>
            </a:r>
          </a:p>
          <a:p>
            <a:pPr marL="0" indent="0">
              <a:buNone/>
            </a:pPr>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These differences are enormous so clearly the polynomial is a better fit. A plot of the model:</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plot(x,y,pch="+",col="grey70",xlab="X",ylab="Y",cex=1.2)</a:t>
            </a:r>
          </a:p>
          <a:p>
            <a:pPr marL="0" indent="0">
              <a:buNone/>
            </a:pPr>
            <a:r>
              <a:rPr lang="fr-CH" sz="1400">
                <a:latin typeface="Courier New" panose="02070309020205020404" pitchFamily="49" charset="0"/>
                <a:cs typeface="Courier New" panose="02070309020205020404" pitchFamily="49" charset="0"/>
              </a:rPr>
              <a:t>	lines(x,true,col="darkmagenta",lwd=2.2)</a:t>
            </a:r>
          </a:p>
          <a:p>
            <a:pPr marL="0" indent="0">
              <a:buNone/>
            </a:pPr>
            <a:r>
              <a:rPr lang="fr-CH" sz="1400">
                <a:latin typeface="Courier New" panose="02070309020205020404" pitchFamily="49" charset="0"/>
                <a:cs typeface="Courier New" panose="02070309020205020404" pitchFamily="49" charset="0"/>
              </a:rPr>
              <a:t>	lines(x,fitted(poly),col="blue",lwd=3)</a:t>
            </a: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13161541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391" y="1268761"/>
            <a:ext cx="5473790" cy="5374741"/>
          </a:xfrm>
          <a:prstGeom prst="rect">
            <a:avLst/>
          </a:prstGeom>
        </p:spPr>
      </p:pic>
    </p:spTree>
    <p:extLst>
      <p:ext uri="{BB962C8B-B14F-4D97-AF65-F5344CB8AC3E}">
        <p14:creationId xmlns:p14="http://schemas.microsoft.com/office/powerpoint/2010/main" val="1760235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aforementioned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functions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work</a:t>
            </a:r>
            <a:r>
              <a:rPr lang="fr-CH" sz="1800" dirty="0">
                <a:latin typeface="Calibri Light" panose="020F0302020204030204" pitchFamily="34" charset="0"/>
                <a:cs typeface="Calibri Light" panose="020F0302020204030204" pitchFamily="34" charset="0"/>
              </a:rPr>
              <a:t> on </a:t>
            </a:r>
            <a:r>
              <a:rPr lang="fr-CH" sz="1800" dirty="0" err="1">
                <a:latin typeface="Calibri Light" panose="020F0302020204030204" pitchFamily="34" charset="0"/>
                <a:cs typeface="Calibri Light" panose="020F0302020204030204" pitchFamily="34" charset="0"/>
              </a:rPr>
              <a:t>specific</a:t>
            </a:r>
            <a:r>
              <a:rPr lang="fr-CH" sz="1800" dirty="0">
                <a:latin typeface="Calibri Light" panose="020F0302020204030204" pitchFamily="34" charset="0"/>
                <a:cs typeface="Calibri Light" panose="020F0302020204030204" pitchFamily="34" charset="0"/>
              </a:rPr>
              <a:t> model </a:t>
            </a:r>
            <a:r>
              <a:rPr lang="fr-CH" sz="1800" dirty="0" err="1">
                <a:latin typeface="Calibri Light" panose="020F0302020204030204" pitchFamily="34" charset="0"/>
                <a:cs typeface="Calibri Light" panose="020F0302020204030204" pitchFamily="34" charset="0"/>
              </a:rPr>
              <a:t>objects</a:t>
            </a:r>
            <a:r>
              <a:rPr lang="fr-CH" sz="1800" dirty="0">
                <a:latin typeface="Calibri Light" panose="020F0302020204030204" pitchFamily="34" charset="0"/>
                <a:cs typeface="Calibri Light" panose="020F0302020204030204" pitchFamily="34" charset="0"/>
              </a:rPr>
              <a:t> (e.g.,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generated</a:t>
            </a:r>
            <a:r>
              <a:rPr lang="fr-CH" sz="1800" dirty="0">
                <a:latin typeface="Calibri Light" panose="020F0302020204030204" pitchFamily="34" charset="0"/>
                <a:cs typeface="Calibri Light" panose="020F0302020204030204" pitchFamily="34" charset="0"/>
              </a:rPr>
              <a:t> by the </a:t>
            </a:r>
            <a:r>
              <a:rPr lang="fr-CH" sz="1800" dirty="0">
                <a:latin typeface="Courier New" panose="02070309020205020404" pitchFamily="49" charset="0"/>
                <a:cs typeface="Courier New" panose="02070309020205020404" pitchFamily="49" charset="0"/>
              </a:rPr>
              <a:t>lm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case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always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calculated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manually</a:t>
            </a:r>
            <a:r>
              <a:rPr lang="fr-CH" sz="1800" dirty="0">
                <a:latin typeface="Calibri Light" panose="020F0302020204030204" pitchFamily="34" charset="0"/>
                <a:cs typeface="Calibri Light" panose="020F0302020204030204" pitchFamily="34" charset="0"/>
              </a:rPr>
              <a:t>, e.g., in pseudo-code:</a:t>
            </a:r>
          </a:p>
          <a:p>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sqrt</a:t>
            </a: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sum</a:t>
            </a: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fitted</a:t>
            </a:r>
            <a:r>
              <a:rPr lang="fr-CH" sz="1400" dirty="0">
                <a:latin typeface="Courier New" panose="02070309020205020404" pitchFamily="49" charset="0"/>
                <a:cs typeface="Courier New" panose="02070309020205020404" pitchFamily="49" charset="0"/>
              </a:rPr>
              <a:t>(model)-y}^2 ) )</a:t>
            </a:r>
          </a:p>
          <a:p>
            <a:pPr marL="0" indent="0">
              <a:buNone/>
            </a:pPr>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If the </a:t>
            </a:r>
            <a:r>
              <a:rPr lang="fr-CH" sz="1800" dirty="0" err="1">
                <a:latin typeface="Courier New" panose="02070309020205020404" pitchFamily="49" charset="0"/>
                <a:cs typeface="Courier New" panose="02070309020205020404" pitchFamily="49" charset="0"/>
              </a:rPr>
              <a:t>fitted</a:t>
            </a:r>
            <a:r>
              <a:rPr lang="fr-CH" sz="1800" dirty="0">
                <a:latin typeface="Courier New" panose="02070309020205020404" pitchFamily="49" charset="0"/>
                <a:cs typeface="Courier New" panose="02070309020205020404" pitchFamily="49" charset="0"/>
              </a:rPr>
              <a:t>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does</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work</a:t>
            </a:r>
            <a:r>
              <a:rPr lang="fr-CH" sz="1800" dirty="0">
                <a:latin typeface="Calibri Light" panose="020F0302020204030204" pitchFamily="34" charset="0"/>
                <a:cs typeface="Calibri Light" panose="020F0302020204030204" pitchFamily="34" charset="0"/>
              </a:rPr>
              <a:t> for the </a:t>
            </a:r>
            <a:r>
              <a:rPr lang="fr-CH" sz="1800" dirty="0" err="1">
                <a:latin typeface="Calibri Light" panose="020F0302020204030204" pitchFamily="34" charset="0"/>
                <a:cs typeface="Calibri Light" panose="020F0302020204030204" pitchFamily="34" charset="0"/>
              </a:rPr>
              <a:t>particular</a:t>
            </a:r>
            <a:r>
              <a:rPr lang="fr-CH" sz="1800" dirty="0">
                <a:latin typeface="Calibri Light" panose="020F0302020204030204" pitchFamily="34" charset="0"/>
                <a:cs typeface="Calibri Light" panose="020F0302020204030204" pitchFamily="34" charset="0"/>
              </a:rPr>
              <a:t> model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usually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substituted</a:t>
            </a:r>
            <a:r>
              <a:rPr lang="fr-CH" sz="1800" dirty="0">
                <a:latin typeface="Calibri Light" panose="020F0302020204030204" pitchFamily="34" charset="0"/>
                <a:cs typeface="Calibri Light" panose="020F0302020204030204" pitchFamily="34" charset="0"/>
              </a:rPr>
              <a:t> for the </a:t>
            </a:r>
            <a:r>
              <a:rPr lang="fr-CH" sz="1800" dirty="0" err="1">
                <a:latin typeface="Courier New" panose="02070309020205020404" pitchFamily="49" charset="0"/>
                <a:cs typeface="Courier New" panose="02070309020205020404" pitchFamily="49" charset="0"/>
              </a:rPr>
              <a:t>predict</a:t>
            </a:r>
            <a:r>
              <a:rPr lang="fr-CH" sz="1800" dirty="0">
                <a:latin typeface="Times New Roman" panose="02020603050405020304" pitchFamily="18" charset="0"/>
                <a:cs typeface="Times New Roman" panose="02020603050405020304" pitchFamily="18" charset="0"/>
              </a:rPr>
              <a:t>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Likewise</a:t>
            </a:r>
            <a:r>
              <a:rPr lang="fr-CH" sz="1800" dirty="0">
                <a:latin typeface="Calibri Light" panose="020F0302020204030204" pitchFamily="34" charset="0"/>
                <a:cs typeface="Calibri Light" panose="020F0302020204030204" pitchFamily="34" charset="0"/>
              </a:rPr>
              <a:t>, for </a:t>
            </a:r>
            <a:r>
              <a:rPr lang="fr-CH" sz="1800" i="1" dirty="0">
                <a:latin typeface="Calibri Light" panose="020F0302020204030204" pitchFamily="34" charset="0"/>
                <a:cs typeface="Calibri Light" panose="020F0302020204030204" pitchFamily="34" charset="0"/>
              </a:rPr>
              <a:t>R</a:t>
            </a:r>
            <a:r>
              <a:rPr lang="fr-CH" sz="1800" i="1" baseline="30000" dirty="0">
                <a:latin typeface="Calibri Light" panose="020F0302020204030204" pitchFamily="34" charset="0"/>
                <a:cs typeface="Calibri Light" panose="020F0302020204030204" pitchFamily="34" charset="0"/>
              </a:rPr>
              <a:t>2</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cor(</a:t>
            </a:r>
            <a:r>
              <a:rPr lang="fr-CH" sz="1400" dirty="0" err="1">
                <a:latin typeface="Courier New" panose="02070309020205020404" pitchFamily="49" charset="0"/>
                <a:cs typeface="Courier New" panose="02070309020205020404" pitchFamily="49" charset="0"/>
              </a:rPr>
              <a:t>fitted</a:t>
            </a:r>
            <a:r>
              <a:rPr lang="fr-CH" sz="1400" dirty="0">
                <a:latin typeface="Courier New" panose="02070309020205020404" pitchFamily="49" charset="0"/>
                <a:cs typeface="Courier New" panose="02070309020205020404" pitchFamily="49" charset="0"/>
              </a:rPr>
              <a:t>(model),y)^2</a:t>
            </a: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Be </a:t>
            </a:r>
            <a:r>
              <a:rPr lang="fr-CH" sz="1800" dirty="0" err="1">
                <a:latin typeface="Calibri Light" panose="020F0302020204030204" pitchFamily="34" charset="0"/>
                <a:cs typeface="Calibri Light" panose="020F0302020204030204" pitchFamily="34" charset="0"/>
              </a:rPr>
              <a:t>warned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for test data, </a:t>
            </a:r>
            <a:r>
              <a:rPr lang="fr-CH" sz="1800" i="1" dirty="0">
                <a:solidFill>
                  <a:srgbClr val="C00000"/>
                </a:solidFill>
                <a:latin typeface="Calibri Light" panose="020F0302020204030204" pitchFamily="34" charset="0"/>
                <a:cs typeface="Calibri Light" panose="020F0302020204030204" pitchFamily="34" charset="0"/>
              </a:rPr>
              <a:t>R</a:t>
            </a:r>
            <a:r>
              <a:rPr lang="fr-CH" sz="1800" i="1" baseline="30000" dirty="0">
                <a:solidFill>
                  <a:srgbClr val="C00000"/>
                </a:solidFill>
                <a:latin typeface="Calibri Light" panose="020F0302020204030204" pitchFamily="34" charset="0"/>
                <a:cs typeface="Calibri Light" panose="020F0302020204030204" pitchFamily="34" charset="0"/>
              </a:rPr>
              <a:t>2</a:t>
            </a:r>
            <a:r>
              <a:rPr lang="fr-CH" sz="1800" dirty="0">
                <a:solidFill>
                  <a:srgbClr val="C00000"/>
                </a:solidFill>
                <a:latin typeface="Calibri Light" panose="020F0302020204030204" pitchFamily="34" charset="0"/>
                <a:cs typeface="Calibri Light" panose="020F0302020204030204" pitchFamily="34" charset="0"/>
              </a:rPr>
              <a:t> can have </a:t>
            </a:r>
            <a:r>
              <a:rPr lang="fr-CH" sz="1800" dirty="0" err="1">
                <a:solidFill>
                  <a:srgbClr val="C00000"/>
                </a:solidFill>
                <a:latin typeface="Calibri Light" panose="020F0302020204030204" pitchFamily="34" charset="0"/>
                <a:cs typeface="Calibri Light" panose="020F0302020204030204" pitchFamily="34" charset="0"/>
              </a:rPr>
              <a:t>negative</a:t>
            </a:r>
            <a:r>
              <a:rPr lang="fr-CH" sz="1800" dirty="0">
                <a:solidFill>
                  <a:srgbClr val="C00000"/>
                </a:solidFill>
                <a:latin typeface="Calibri Light" panose="020F0302020204030204" pitchFamily="34" charset="0"/>
                <a:cs typeface="Calibri Light" panose="020F0302020204030204" pitchFamily="34" charset="0"/>
              </a:rPr>
              <a:t> values </a:t>
            </a:r>
            <a:r>
              <a:rPr lang="fr-CH" sz="1800" dirty="0">
                <a:latin typeface="Calibri Light" panose="020F0302020204030204" pitchFamily="34" charset="0"/>
                <a:cs typeface="Calibri Light" panose="020F0302020204030204" pitchFamily="34" charset="0"/>
              </a:rPr>
              <a:t>(e.g.,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the training model </a:t>
            </a:r>
            <a:r>
              <a:rPr lang="fr-CH" sz="1800" dirty="0" err="1">
                <a:latin typeface="Calibri Light" panose="020F0302020204030204" pitchFamily="34" charset="0"/>
                <a:cs typeface="Calibri Light" panose="020F0302020204030204" pitchFamily="34" charset="0"/>
              </a:rPr>
              <a:t>contains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only</a:t>
            </a:r>
            <a:r>
              <a:rPr lang="fr-CH" sz="1800" dirty="0">
                <a:latin typeface="Calibri Light" panose="020F0302020204030204" pitchFamily="34" charset="0"/>
                <a:cs typeface="Calibri Light" panose="020F0302020204030204" pitchFamily="34" charset="0"/>
              </a:rPr>
              <a:t> an intercept).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Calculating error measures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9870875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2810" y="3068961"/>
            <a:ext cx="6779575" cy="584775"/>
          </a:xfrm>
          <a:prstGeom prst="rect">
            <a:avLst/>
          </a:prstGeom>
          <a:noFill/>
        </p:spPr>
        <p:txBody>
          <a:bodyPr wrap="square" rtlCol="0">
            <a:spAutoFit/>
          </a:bodyPr>
          <a:lstStyle/>
          <a:p>
            <a:pPr algn="ctr"/>
            <a:r>
              <a:rPr lang="fr-CH" sz="3200" b="1">
                <a:solidFill>
                  <a:schemeClr val="tx2">
                    <a:lumMod val="75000"/>
                  </a:schemeClr>
                </a:solidFill>
                <a:latin typeface="Tw Cen MT" panose="020B0602020104020603" pitchFamily="34" charset="0"/>
              </a:rPr>
              <a:t>5. Classification performance</a:t>
            </a:r>
            <a:endParaRPr lang="en-GB" sz="32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3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Quiz: Which is AI?</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4DD48C-A6C2-4B9C-DB48-380BFEF85733}"/>
              </a:ext>
            </a:extLst>
          </p:cNvPr>
          <p:cNvSpPr txBox="1"/>
          <p:nvPr/>
        </p:nvSpPr>
        <p:spPr>
          <a:xfrm>
            <a:off x="3169879" y="5373216"/>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A</a:t>
            </a:r>
            <a:endParaRPr lang="en-GB" sz="3600" b="1"/>
          </a:p>
        </p:txBody>
      </p:sp>
      <p:sp>
        <p:nvSpPr>
          <p:cNvPr id="11" name="TextBox 10">
            <a:extLst>
              <a:ext uri="{FF2B5EF4-FFF2-40B4-BE49-F238E27FC236}">
                <a16:creationId xmlns:a16="http://schemas.microsoft.com/office/drawing/2014/main" id="{F9634C53-6E36-5ED6-BF4B-7B18F6202774}"/>
              </a:ext>
            </a:extLst>
          </p:cNvPr>
          <p:cNvSpPr txBox="1"/>
          <p:nvPr/>
        </p:nvSpPr>
        <p:spPr>
          <a:xfrm>
            <a:off x="8416027" y="5373215"/>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B</a:t>
            </a:r>
            <a:endParaRPr lang="en-GB" sz="3600" b="1"/>
          </a:p>
        </p:txBody>
      </p:sp>
      <p:pic>
        <p:nvPicPr>
          <p:cNvPr id="3" name="Picture 2">
            <a:extLst>
              <a:ext uri="{FF2B5EF4-FFF2-40B4-BE49-F238E27FC236}">
                <a16:creationId xmlns:a16="http://schemas.microsoft.com/office/drawing/2014/main" id="{431263F9-C162-4B80-3B2E-178CA72B3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930" y="1680609"/>
            <a:ext cx="4696622" cy="3496782"/>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F636831-2850-A31F-E9CE-5271C4A8AA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027" y="1680608"/>
            <a:ext cx="4682133" cy="34967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549017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So far I have discussed model selection and generalisation assessment for models with continuous outcomes. For categorical outcomes, the theory involving different types of error, overfitting, cross-validation, and generalisation remains </a:t>
            </a:r>
            <a:r>
              <a:rPr lang="fr-CH" sz="1800" i="1">
                <a:latin typeface="Calibri Light" panose="020F0302020204030204" pitchFamily="34" charset="0"/>
                <a:cs typeface="Calibri Light" panose="020F0302020204030204" pitchFamily="34" charset="0"/>
              </a:rPr>
              <a:t>exactly the same</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Previously discussed statistics, such as AIC and BIC, also exist for some classification models (e.g., logistic regression, linear discriminant analysis), and can be used in that context for model selection.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However, as a measure of absolute error in classification, there is no direct analogue to </a:t>
            </a:r>
            <a:r>
              <a:rPr lang="fr-CH" sz="1800" i="1">
                <a:latin typeface="Calibri Light" panose="020F0302020204030204" pitchFamily="34" charset="0"/>
                <a:cs typeface="Calibri Light" panose="020F0302020204030204" pitchFamily="34" charset="0"/>
              </a:rPr>
              <a:t>RMSE</a:t>
            </a:r>
            <a:r>
              <a:rPr lang="fr-CH" sz="1800">
                <a:latin typeface="Calibri Light" panose="020F0302020204030204" pitchFamily="34" charset="0"/>
                <a:cs typeface="Calibri Light" panose="020F0302020204030204" pitchFamily="34" charset="0"/>
              </a:rPr>
              <a:t> in continuous regression. Typically, the error functions that classification models minimize during parameter estimation have no straightforward interpretation (e.g., cross-entropy, deviance).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Instead, it is customary to look at various measures of </a:t>
            </a:r>
            <a:r>
              <a:rPr lang="fr-CH" sz="1800">
                <a:solidFill>
                  <a:srgbClr val="0070C0"/>
                </a:solidFill>
                <a:latin typeface="Calibri Light" panose="020F0302020204030204" pitchFamily="34" charset="0"/>
                <a:cs typeface="Calibri Light" panose="020F0302020204030204" pitchFamily="34" charset="0"/>
              </a:rPr>
              <a:t>misclassification</a:t>
            </a:r>
            <a:r>
              <a:rPr lang="fr-CH" sz="180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Error in classification models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870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dirty="0">
                <a:latin typeface="Calibri Light" panose="020F0302020204030204" pitchFamily="34" charset="0"/>
                <a:cs typeface="Calibri Light" panose="020F0302020204030204" pitchFamily="34" charset="0"/>
              </a:rPr>
              <a:t>Most classification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directly</a:t>
            </a:r>
            <a:r>
              <a:rPr lang="fr-CH" sz="1800" dirty="0">
                <a:latin typeface="Calibri Light" panose="020F0302020204030204" pitchFamily="34" charset="0"/>
                <a:cs typeface="Calibri Light" panose="020F0302020204030204" pitchFamily="34" charset="0"/>
              </a:rPr>
              <a:t> output class labels as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Instead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a:t>
            </a:r>
            <a:r>
              <a:rPr lang="fr-CH" sz="1800" dirty="0">
                <a:solidFill>
                  <a:srgbClr val="0070C0"/>
                </a:solidFill>
                <a:latin typeface="Calibri Light" panose="020F0302020204030204" pitchFamily="34" charset="0"/>
                <a:cs typeface="Calibri Light" panose="020F0302020204030204" pitchFamily="34" charset="0"/>
              </a:rPr>
              <a:t>output </a:t>
            </a:r>
            <a:r>
              <a:rPr lang="fr-CH" sz="1800" dirty="0" err="1">
                <a:solidFill>
                  <a:srgbClr val="0070C0"/>
                </a:solidFill>
                <a:latin typeface="Calibri Light" panose="020F0302020204030204" pitchFamily="34" charset="0"/>
                <a:cs typeface="Calibri Light" panose="020F0302020204030204" pitchFamily="34" charset="0"/>
              </a:rPr>
              <a:t>probabilities</a:t>
            </a:r>
            <a:r>
              <a:rPr lang="fr-CH" sz="1800" dirty="0">
                <a:latin typeface="Calibri Light" panose="020F0302020204030204" pitchFamily="34" charset="0"/>
                <a:cs typeface="Calibri Light" panose="020F0302020204030204" pitchFamily="34" charset="0"/>
              </a:rPr>
              <a:t>. That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probability</a:t>
            </a:r>
            <a:r>
              <a:rPr lang="fr-CH" sz="1800" dirty="0">
                <a:latin typeface="Calibri Light" panose="020F0302020204030204" pitchFamily="34" charset="0"/>
                <a:cs typeface="Calibri Light" panose="020F0302020204030204" pitchFamily="34" charset="0"/>
              </a:rPr>
              <a:t> of an observation to </a:t>
            </a:r>
            <a:r>
              <a:rPr lang="fr-CH" sz="1800" dirty="0" err="1">
                <a:latin typeface="Calibri Light" panose="020F0302020204030204" pitchFamily="34" charset="0"/>
                <a:cs typeface="Calibri Light" panose="020F0302020204030204" pitchFamily="34" charset="0"/>
              </a:rPr>
              <a:t>belong</a:t>
            </a:r>
            <a:r>
              <a:rPr lang="fr-CH" sz="1800" dirty="0">
                <a:latin typeface="Calibri Light" panose="020F0302020204030204" pitchFamily="34" charset="0"/>
                <a:cs typeface="Calibri Light" panose="020F0302020204030204" pitchFamily="34" charset="0"/>
              </a:rPr>
              <a:t> to a certain class, </a:t>
            </a:r>
            <a:r>
              <a:rPr lang="fr-CH" sz="1800" dirty="0" err="1">
                <a:latin typeface="Calibri Light" panose="020F0302020204030204" pitchFamily="34" charset="0"/>
                <a:cs typeface="Calibri Light" panose="020F0302020204030204" pitchFamily="34" charset="0"/>
              </a:rPr>
              <a:t>given</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predictor</a:t>
            </a:r>
            <a:r>
              <a:rPr lang="fr-CH" sz="1800" dirty="0">
                <a:latin typeface="Calibri Light" panose="020F0302020204030204" pitchFamily="34" charset="0"/>
                <a:cs typeface="Calibri Light" panose="020F0302020204030204" pitchFamily="34" charset="0"/>
              </a:rPr>
              <a:t> values of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observation.</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For </a:t>
            </a:r>
            <a:r>
              <a:rPr lang="fr-CH" sz="1800" dirty="0" err="1">
                <a:latin typeface="Calibri Light" panose="020F0302020204030204" pitchFamily="34" charset="0"/>
                <a:cs typeface="Calibri Light" panose="020F0302020204030204" pitchFamily="34" charset="0"/>
              </a:rPr>
              <a:t>generating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categorical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predictions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probabilities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typically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transformed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according</a:t>
            </a:r>
            <a:r>
              <a:rPr lang="fr-CH" sz="1800" dirty="0">
                <a:latin typeface="Calibri Light" panose="020F0302020204030204" pitchFamily="34" charset="0"/>
                <a:cs typeface="Calibri Light" panose="020F0302020204030204" pitchFamily="34" charset="0"/>
              </a:rPr>
              <a:t> to a certain </a:t>
            </a:r>
            <a:r>
              <a:rPr lang="fr-CH" sz="1800" dirty="0" err="1">
                <a:latin typeface="Calibri Light" panose="020F0302020204030204" pitchFamily="34" charset="0"/>
                <a:cs typeface="Calibri Light" panose="020F0302020204030204" pitchFamily="34" charset="0"/>
              </a:rPr>
              <a:t>rule</a:t>
            </a:r>
            <a:r>
              <a:rPr lang="fr-CH" sz="1800" dirty="0">
                <a:latin typeface="Calibri Light" panose="020F0302020204030204" pitchFamily="34" charset="0"/>
                <a:cs typeface="Calibri Light" panose="020F0302020204030204" pitchFamily="34" charset="0"/>
              </a:rPr>
              <a:t>, e.g., </a:t>
            </a:r>
            <a:r>
              <a:rPr lang="fr-CH" sz="1800" i="1" dirty="0">
                <a:latin typeface="Calibri Light" panose="020F0302020204030204" pitchFamily="34" charset="0"/>
                <a:cs typeface="Calibri Light" panose="020F0302020204030204" pitchFamily="34" charset="0"/>
              </a:rPr>
              <a:t>P</a:t>
            </a:r>
            <a:r>
              <a:rPr lang="fr-CH" sz="1800" dirty="0">
                <a:latin typeface="Calibri Light" panose="020F0302020204030204" pitchFamily="34" charset="0"/>
                <a:cs typeface="Calibri Light" panose="020F0302020204030204" pitchFamily="34" charset="0"/>
              </a:rPr>
              <a:t> &gt; 0.5 for </a:t>
            </a:r>
            <a:r>
              <a:rPr lang="fr-CH" sz="1800" dirty="0" err="1">
                <a:latin typeface="Calibri Light" panose="020F0302020204030204" pitchFamily="34" charset="0"/>
                <a:cs typeface="Calibri Light" panose="020F0302020204030204" pitchFamily="34" charset="0"/>
              </a:rPr>
              <a:t>binary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logistic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From probability to classification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3684" y="3861048"/>
            <a:ext cx="4347192" cy="2601079"/>
          </a:xfrm>
          <a:prstGeom prst="rect">
            <a:avLst/>
          </a:prstGeom>
        </p:spPr>
      </p:pic>
    </p:spTree>
    <p:extLst>
      <p:ext uri="{BB962C8B-B14F-4D97-AF65-F5344CB8AC3E}">
        <p14:creationId xmlns:p14="http://schemas.microsoft.com/office/powerpoint/2010/main" val="42629598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For multiclass classification, we output the class that achieves the highest probability among all alternatives. Note that, normally, the class probabilities outputted by a classification model should sum to 1.</a:t>
            </a: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From probability to classification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3266219807"/>
              </p:ext>
            </p:extLst>
          </p:nvPr>
        </p:nvGraphicFramePr>
        <p:xfrm>
          <a:off x="3215680" y="2996952"/>
          <a:ext cx="6264696" cy="3216360"/>
        </p:xfrm>
        <a:graphic>
          <a:graphicData uri="http://schemas.openxmlformats.org/drawingml/2006/table">
            <a:tbl>
              <a:tblPr firstRow="1" bandRow="1">
                <a:tableStyleId>{2D5ABB26-0587-4C30-8999-92F81FD0307C}</a:tableStyleId>
              </a:tblPr>
              <a:tblGrid>
                <a:gridCol w="1044116">
                  <a:extLst>
                    <a:ext uri="{9D8B030D-6E8A-4147-A177-3AD203B41FA5}">
                      <a16:colId xmlns:a16="http://schemas.microsoft.com/office/drawing/2014/main" val="20000"/>
                    </a:ext>
                  </a:extLst>
                </a:gridCol>
                <a:gridCol w="1044116">
                  <a:extLst>
                    <a:ext uri="{9D8B030D-6E8A-4147-A177-3AD203B41FA5}">
                      <a16:colId xmlns:a16="http://schemas.microsoft.com/office/drawing/2014/main" val="20001"/>
                    </a:ext>
                  </a:extLst>
                </a:gridCol>
                <a:gridCol w="1044116">
                  <a:extLst>
                    <a:ext uri="{9D8B030D-6E8A-4147-A177-3AD203B41FA5}">
                      <a16:colId xmlns:a16="http://schemas.microsoft.com/office/drawing/2014/main" val="20002"/>
                    </a:ext>
                  </a:extLst>
                </a:gridCol>
                <a:gridCol w="1044116">
                  <a:extLst>
                    <a:ext uri="{9D8B030D-6E8A-4147-A177-3AD203B41FA5}">
                      <a16:colId xmlns:a16="http://schemas.microsoft.com/office/drawing/2014/main" val="20003"/>
                    </a:ext>
                  </a:extLst>
                </a:gridCol>
                <a:gridCol w="1044116">
                  <a:extLst>
                    <a:ext uri="{9D8B030D-6E8A-4147-A177-3AD203B41FA5}">
                      <a16:colId xmlns:a16="http://schemas.microsoft.com/office/drawing/2014/main" val="20004"/>
                    </a:ext>
                  </a:extLst>
                </a:gridCol>
                <a:gridCol w="1044116">
                  <a:extLst>
                    <a:ext uri="{9D8B030D-6E8A-4147-A177-3AD203B41FA5}">
                      <a16:colId xmlns:a16="http://schemas.microsoft.com/office/drawing/2014/main" val="20005"/>
                    </a:ext>
                  </a:extLst>
                </a:gridCol>
              </a:tblGrid>
              <a:tr h="536060">
                <a:tc>
                  <a:txBody>
                    <a:bodyPr/>
                    <a:lstStyle/>
                    <a:p>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tcPr>
                </a:tc>
                <a:tc gridSpan="3">
                  <a:txBody>
                    <a:bodyPr/>
                    <a:lstStyle/>
                    <a:p>
                      <a:pPr algn="ctr"/>
                      <a:r>
                        <a:rPr lang="fr-CH" sz="1400" b="1" dirty="0" err="1">
                          <a:latin typeface="Calibri Light" panose="020F0302020204030204" pitchFamily="34" charset="0"/>
                          <a:cs typeface="Calibri Light" panose="020F0302020204030204" pitchFamily="34" charset="0"/>
                        </a:rPr>
                        <a:t>Model’s</a:t>
                      </a:r>
                      <a:r>
                        <a:rPr lang="fr-CH" sz="1400" b="1" dirty="0">
                          <a:latin typeface="Calibri Light" panose="020F0302020204030204" pitchFamily="34" charset="0"/>
                          <a:cs typeface="Calibri Light" panose="020F0302020204030204" pitchFamily="34" charset="0"/>
                        </a:rPr>
                        <a:t> </a:t>
                      </a:r>
                      <a:r>
                        <a:rPr lang="fr-CH" sz="1400" b="1" dirty="0" err="1">
                          <a:latin typeface="Calibri Light" panose="020F0302020204030204" pitchFamily="34" charset="0"/>
                          <a:cs typeface="Calibri Light" panose="020F0302020204030204" pitchFamily="34" charset="0"/>
                        </a:rPr>
                        <a:t>predicted</a:t>
                      </a:r>
                      <a:r>
                        <a:rPr lang="fr-CH" sz="1400" b="1" dirty="0">
                          <a:latin typeface="Calibri Light" panose="020F0302020204030204" pitchFamily="34" charset="0"/>
                          <a:cs typeface="Calibri Light" panose="020F0302020204030204" pitchFamily="34" charset="0"/>
                        </a:rPr>
                        <a:t> </a:t>
                      </a:r>
                      <a:r>
                        <a:rPr lang="fr-CH" sz="1400" b="1" dirty="0" err="1">
                          <a:latin typeface="Calibri Light" panose="020F0302020204030204" pitchFamily="34" charset="0"/>
                          <a:cs typeface="Calibri Light" panose="020F0302020204030204" pitchFamily="34" charset="0"/>
                        </a:rPr>
                        <a:t>probabilities</a:t>
                      </a:r>
                      <a:endParaRPr lang="en-GB" sz="1400" b="1"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GB" sz="1400" b="1">
                        <a:latin typeface="Times New Roman" panose="02020603050405020304" pitchFamily="18" charset="0"/>
                        <a:cs typeface="Times New Roman" panose="02020603050405020304" pitchFamily="18"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1400" b="1">
                        <a:latin typeface="Times New Roman" panose="02020603050405020304" pitchFamily="18" charset="0"/>
                        <a:cs typeface="Times New Roman" panose="02020603050405020304" pitchFamily="18"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solidFill>
                      <a:schemeClr val="accent2">
                        <a:lumMod val="20000"/>
                        <a:lumOff val="80000"/>
                      </a:schemeClr>
                    </a:solidFill>
                  </a:tcPr>
                </a:tc>
                <a:tc>
                  <a:txBody>
                    <a:bodyPr/>
                    <a:lstStyle/>
                    <a:p>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36060">
                <a:tc>
                  <a:txBody>
                    <a:bodyPr/>
                    <a:lstStyle/>
                    <a:p>
                      <a:r>
                        <a:rPr lang="fr-CH" sz="1400" b="1">
                          <a:latin typeface="Calibri Light" panose="020F0302020204030204" pitchFamily="34" charset="0"/>
                          <a:cs typeface="Calibri Light" panose="020F0302020204030204" pitchFamily="34" charset="0"/>
                        </a:rPr>
                        <a:t>Case</a:t>
                      </a:r>
                      <a:endParaRPr lang="en-GB" sz="1400" b="1">
                        <a:latin typeface="Calibri Light" panose="020F0302020204030204" pitchFamily="34" charset="0"/>
                        <a:cs typeface="Calibri Light" panose="020F0302020204030204" pitchFamily="34" charset="0"/>
                      </a:endParaRPr>
                    </a:p>
                  </a:txBody>
                  <a:tcPr anchor="ct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P(Neutral)</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400" b="1">
                          <a:latin typeface="Calibri Light" panose="020F0302020204030204" pitchFamily="34" charset="0"/>
                          <a:cs typeface="Calibri Light" panose="020F0302020204030204" pitchFamily="34" charset="0"/>
                        </a:rPr>
                        <a:t>P(Joy)</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400" b="1">
                          <a:latin typeface="Calibri Light" panose="020F0302020204030204" pitchFamily="34" charset="0"/>
                          <a:cs typeface="Calibri Light" panose="020F0302020204030204" pitchFamily="34" charset="0"/>
                        </a:rPr>
                        <a:t>P(Anger)</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b="1">
                          <a:latin typeface="Calibri Light" panose="020F0302020204030204" pitchFamily="34" charset="0"/>
                          <a:cs typeface="Calibri Light" panose="020F0302020204030204" pitchFamily="34" charset="0"/>
                        </a:rPr>
                        <a:t>Class decision</a:t>
                      </a:r>
                      <a:endParaRPr lang="en-GB" sz="1400" b="1">
                        <a:latin typeface="Calibri Light" panose="020F0302020204030204" pitchFamily="34" charset="0"/>
                        <a:cs typeface="Calibri Light" panose="020F0302020204030204" pitchFamily="34" charset="0"/>
                      </a:endParaRPr>
                    </a:p>
                  </a:txBody>
                  <a:tcPr anchor="ct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b="1">
                          <a:latin typeface="Calibri Light" panose="020F0302020204030204" pitchFamily="34" charset="0"/>
                          <a:cs typeface="Calibri Light" panose="020F0302020204030204" pitchFamily="34" charset="0"/>
                        </a:rPr>
                        <a:t>True class</a:t>
                      </a:r>
                      <a:endParaRPr lang="en-GB" sz="1400" b="1">
                        <a:latin typeface="Calibri Light" panose="020F0302020204030204" pitchFamily="34" charset="0"/>
                        <a:cs typeface="Calibri Light" panose="020F0302020204030204" pitchFamily="34" charset="0"/>
                      </a:endParaRPr>
                    </a:p>
                  </a:txBody>
                  <a:tcPr anchor="ct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536060">
                <a:tc>
                  <a:txBody>
                    <a:bodyPr/>
                    <a:lstStyle/>
                    <a:p>
                      <a:r>
                        <a:rPr lang="fr-CH" sz="1400">
                          <a:latin typeface="Calibri Light" panose="020F0302020204030204" pitchFamily="34" charset="0"/>
                          <a:cs typeface="Calibri Light" panose="020F0302020204030204" pitchFamily="34" charset="0"/>
                        </a:rPr>
                        <a:t>photo01</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0.39</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u="sng">
                          <a:latin typeface="Calibri Light" panose="020F0302020204030204" pitchFamily="34" charset="0"/>
                          <a:cs typeface="Calibri Light" panose="020F0302020204030204" pitchFamily="34" charset="0"/>
                        </a:rPr>
                        <a:t>0.45</a:t>
                      </a:r>
                      <a:endParaRPr lang="en-GB" sz="1400" u="sng">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0.16</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Joy</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2">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Joy</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536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400">
                          <a:latin typeface="Calibri Light" panose="020F0302020204030204" pitchFamily="34" charset="0"/>
                          <a:cs typeface="Calibri Light" panose="020F0302020204030204" pitchFamily="34" charset="0"/>
                        </a:rPr>
                        <a:t>Photo02</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tcPr>
                </a:tc>
                <a:tc>
                  <a:txBody>
                    <a:bodyPr/>
                    <a:lstStyle/>
                    <a:p>
                      <a:pPr algn="ctr"/>
                      <a:r>
                        <a:rPr lang="fr-CH" sz="1400" u="sng">
                          <a:latin typeface="Calibri Light" panose="020F0302020204030204" pitchFamily="34" charset="0"/>
                          <a:cs typeface="Calibri Light" panose="020F0302020204030204" pitchFamily="34" charset="0"/>
                        </a:rPr>
                        <a:t>0.82</a:t>
                      </a:r>
                      <a:endParaRPr lang="en-GB" sz="1400" u="sng">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0.05</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0.13</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Neutral</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2">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Joy</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536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400">
                          <a:latin typeface="Calibri Light" panose="020F0302020204030204" pitchFamily="34" charset="0"/>
                          <a:cs typeface="Calibri Light" panose="020F0302020204030204" pitchFamily="34" charset="0"/>
                        </a:rPr>
                        <a:t>photo03</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0.36</a:t>
                      </a: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0.01</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u="sng">
                          <a:latin typeface="Calibri Light" panose="020F0302020204030204" pitchFamily="34" charset="0"/>
                          <a:cs typeface="Calibri Light" panose="020F0302020204030204" pitchFamily="34" charset="0"/>
                        </a:rPr>
                        <a:t>0.63</a:t>
                      </a:r>
                      <a:endParaRPr lang="en-GB" sz="1400" u="sng">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Anger</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2">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Anger</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536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H"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bg1">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535052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Once we have converted the probabilities to categorical class decisions, we can use the predicted classes to construct a so-called </a:t>
            </a:r>
            <a:r>
              <a:rPr lang="fr-CH" sz="1800">
                <a:solidFill>
                  <a:srgbClr val="0070C0"/>
                </a:solidFill>
                <a:latin typeface="Calibri Light" panose="020F0302020204030204" pitchFamily="34" charset="0"/>
                <a:cs typeface="Calibri Light" panose="020F0302020204030204" pitchFamily="34" charset="0"/>
              </a:rPr>
              <a:t>confusion matrix</a:t>
            </a:r>
            <a:r>
              <a:rPr lang="fr-CH" sz="1800">
                <a:latin typeface="Calibri Light" panose="020F0302020204030204" pitchFamily="34" charset="0"/>
                <a:cs typeface="Calibri Light" panose="020F0302020204030204" pitchFamily="34" charset="0"/>
              </a:rPr>
              <a:t>. This is a cross-table that shows the agreement between the class predictions of the model and the true classes observed in the data. E.g., for detecting smiles in photos: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Confusion matrix</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3074668964"/>
              </p:ext>
            </p:extLst>
          </p:nvPr>
        </p:nvGraphicFramePr>
        <p:xfrm>
          <a:off x="3863752" y="3429000"/>
          <a:ext cx="4572000" cy="2088232"/>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522058">
                <a:tc>
                  <a:txBody>
                    <a:bodyPr/>
                    <a:lstStyle/>
                    <a:p>
                      <a:endParaRPr lang="en-GB">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gridSpan="2">
                  <a:txBody>
                    <a:bodyPr/>
                    <a:lstStyle/>
                    <a:p>
                      <a:pPr algn="ctr"/>
                      <a:r>
                        <a:rPr lang="fr-CH" b="1">
                          <a:latin typeface="Calibri Light" panose="020F0302020204030204" pitchFamily="34" charset="0"/>
                          <a:cs typeface="Calibri Light" panose="020F0302020204030204" pitchFamily="34" charset="0"/>
                        </a:rPr>
                        <a:t>Predicted</a:t>
                      </a:r>
                      <a:endParaRPr lang="en-GB"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22058">
                <a:tc>
                  <a:txBody>
                    <a:bodyPr/>
                    <a:lstStyle/>
                    <a:p>
                      <a:pPr marL="0" algn="l" defTabSz="914400" rtl="0" eaLnBrk="1" latinLnBrk="0" hangingPunct="1"/>
                      <a:r>
                        <a:rPr lang="fr-CH" sz="1800" b="1" kern="1200">
                          <a:latin typeface="Calibri Light" panose="020F0302020204030204" pitchFamily="34" charset="0"/>
                          <a:cs typeface="Calibri Light" panose="020F0302020204030204" pitchFamily="34" charset="0"/>
                        </a:rPr>
                        <a:t>True</a:t>
                      </a:r>
                      <a:endParaRPr lang="en-GB" sz="1800" b="1" kern="1200">
                        <a:solidFill>
                          <a:schemeClr val="lt1"/>
                        </a:solidFill>
                        <a:latin typeface="Calibri Light" panose="020F0302020204030204" pitchFamily="34" charset="0"/>
                        <a:ea typeface="+mn-ea"/>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b="0">
                          <a:latin typeface="Calibri Light" panose="020F0302020204030204" pitchFamily="34" charset="0"/>
                          <a:cs typeface="Calibri Light" panose="020F0302020204030204" pitchFamily="34" charset="0"/>
                        </a:rPr>
                        <a:t>No smile</a:t>
                      </a:r>
                      <a:endParaRPr lang="en-GB" b="0">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0">
                          <a:latin typeface="Calibri Light" panose="020F0302020204030204" pitchFamily="34" charset="0"/>
                          <a:cs typeface="Calibri Light" panose="020F0302020204030204" pitchFamily="34" charset="0"/>
                        </a:rPr>
                        <a:t>Smile</a:t>
                      </a:r>
                      <a:endParaRPr lang="en-GB" b="0">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2058">
                <a:tc>
                  <a:txBody>
                    <a:bodyPr/>
                    <a:lstStyle/>
                    <a:p>
                      <a:pPr marL="0" algn="l" defTabSz="914400" rtl="0" eaLnBrk="1" latinLnBrk="0" hangingPunct="1"/>
                      <a:r>
                        <a:rPr lang="fr-CH" sz="1800" b="0" kern="1200">
                          <a:latin typeface="Calibri Light" panose="020F0302020204030204" pitchFamily="34" charset="0"/>
                          <a:cs typeface="Calibri Light" panose="020F0302020204030204" pitchFamily="34" charset="0"/>
                        </a:rPr>
                        <a:t>No smile</a:t>
                      </a:r>
                      <a:endParaRPr lang="en-GB" sz="1800" b="0" kern="1200">
                        <a:solidFill>
                          <a:schemeClr val="lt1"/>
                        </a:solidFill>
                        <a:latin typeface="Calibri Light" panose="020F0302020204030204" pitchFamily="34" charset="0"/>
                        <a:ea typeface="+mn-ea"/>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a:latin typeface="Calibri Light" panose="020F0302020204030204" pitchFamily="34" charset="0"/>
                          <a:cs typeface="Calibri Light" panose="020F0302020204030204" pitchFamily="34" charset="0"/>
                        </a:rPr>
                        <a:t>112</a:t>
                      </a:r>
                      <a:endParaRPr lang="en-GB">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a:latin typeface="Calibri Light" panose="020F0302020204030204" pitchFamily="34" charset="0"/>
                          <a:cs typeface="Calibri Light" panose="020F0302020204030204" pitchFamily="34" charset="0"/>
                        </a:rPr>
                        <a:t>61</a:t>
                      </a:r>
                      <a:endParaRPr lang="en-GB">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522058">
                <a:tc>
                  <a:txBody>
                    <a:bodyPr/>
                    <a:lstStyle/>
                    <a:p>
                      <a:pPr marL="0" algn="l" defTabSz="914400" rtl="0" eaLnBrk="1" latinLnBrk="0" hangingPunct="1"/>
                      <a:r>
                        <a:rPr lang="fr-CH" sz="1800" b="0" kern="1200">
                          <a:latin typeface="Calibri Light" panose="020F0302020204030204" pitchFamily="34" charset="0"/>
                          <a:cs typeface="Calibri Light" panose="020F0302020204030204" pitchFamily="34" charset="0"/>
                        </a:rPr>
                        <a:t>Smile</a:t>
                      </a:r>
                      <a:endParaRPr lang="en-GB" sz="1800" b="0" kern="1200">
                        <a:solidFill>
                          <a:schemeClr val="lt1"/>
                        </a:solidFill>
                        <a:latin typeface="Calibri Light" panose="020F0302020204030204" pitchFamily="34" charset="0"/>
                        <a:ea typeface="+mn-ea"/>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31</a:t>
                      </a:r>
                      <a:endParaRPr lang="en-GB">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95</a:t>
                      </a:r>
                      <a:endParaRPr lang="en-GB">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8472265" y="5692606"/>
            <a:ext cx="1093569" cy="369332"/>
          </a:xfrm>
          <a:prstGeom prst="rect">
            <a:avLst/>
          </a:prstGeom>
          <a:noFill/>
        </p:spPr>
        <p:txBody>
          <a:bodyPr wrap="none" rtlCol="0">
            <a:spAutoFit/>
          </a:bodyPr>
          <a:lstStyle/>
          <a:p>
            <a:r>
              <a:rPr lang="fr-CH" i="1">
                <a:latin typeface="Times New Roman" panose="02020603050405020304" pitchFamily="18" charset="0"/>
                <a:cs typeface="Times New Roman" panose="02020603050405020304" pitchFamily="18" charset="0"/>
              </a:rPr>
              <a:t>N</a:t>
            </a:r>
            <a:r>
              <a:rPr lang="fr-CH" i="1" baseline="-25000">
                <a:latin typeface="Times New Roman" panose="02020603050405020304" pitchFamily="18" charset="0"/>
                <a:cs typeface="Times New Roman" panose="02020603050405020304" pitchFamily="18" charset="0"/>
              </a:rPr>
              <a:t>tot</a:t>
            </a:r>
            <a:r>
              <a:rPr lang="fr-CH">
                <a:latin typeface="Times New Roman" panose="02020603050405020304" pitchFamily="18" charset="0"/>
                <a:cs typeface="Times New Roman" panose="02020603050405020304" pitchFamily="18" charset="0"/>
              </a:rPr>
              <a:t> = 300</a:t>
            </a:r>
            <a:endParaRPr lang="en-GB">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0293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Classical measures of confusion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3086967755"/>
              </p:ext>
            </p:extLst>
          </p:nvPr>
        </p:nvGraphicFramePr>
        <p:xfrm>
          <a:off x="3503712" y="1484784"/>
          <a:ext cx="4572000" cy="2088232"/>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522058">
                <a:tc>
                  <a:txBody>
                    <a:bodyPr/>
                    <a:lstStyle/>
                    <a:p>
                      <a:endParaRPr lang="en-GB">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gridSpan="2">
                  <a:txBody>
                    <a:bodyPr/>
                    <a:lstStyle/>
                    <a:p>
                      <a:pPr algn="ctr"/>
                      <a:r>
                        <a:rPr lang="fr-CH" b="1">
                          <a:latin typeface="Calibri Light" panose="020F0302020204030204" pitchFamily="34" charset="0"/>
                          <a:cs typeface="Calibri Light" panose="020F0302020204030204" pitchFamily="34" charset="0"/>
                        </a:rPr>
                        <a:t>Predicted</a:t>
                      </a:r>
                      <a:endParaRPr lang="en-GB"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22058">
                <a:tc>
                  <a:txBody>
                    <a:bodyPr/>
                    <a:lstStyle/>
                    <a:p>
                      <a:pPr marL="0" algn="l" defTabSz="914400" rtl="0" eaLnBrk="1" latinLnBrk="0" hangingPunct="1"/>
                      <a:r>
                        <a:rPr lang="fr-CH" sz="1800" b="1" kern="1200">
                          <a:latin typeface="Calibri Light" panose="020F0302020204030204" pitchFamily="34" charset="0"/>
                          <a:cs typeface="Calibri Light" panose="020F0302020204030204" pitchFamily="34" charset="0"/>
                        </a:rPr>
                        <a:t>True</a:t>
                      </a:r>
                      <a:endParaRPr lang="en-GB" sz="1800" b="1" kern="1200">
                        <a:solidFill>
                          <a:schemeClr val="lt1"/>
                        </a:solidFill>
                        <a:latin typeface="Calibri Light" panose="020F0302020204030204" pitchFamily="34" charset="0"/>
                        <a:ea typeface="+mn-ea"/>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b="0">
                          <a:latin typeface="Calibri Light" panose="020F0302020204030204" pitchFamily="34" charset="0"/>
                          <a:cs typeface="Calibri Light" panose="020F0302020204030204" pitchFamily="34" charset="0"/>
                        </a:rPr>
                        <a:t>No smile</a:t>
                      </a:r>
                      <a:endParaRPr lang="en-GB" b="0">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0">
                          <a:latin typeface="Calibri Light" panose="020F0302020204030204" pitchFamily="34" charset="0"/>
                          <a:cs typeface="Calibri Light" panose="020F0302020204030204" pitchFamily="34" charset="0"/>
                        </a:rPr>
                        <a:t>Smile</a:t>
                      </a:r>
                      <a:endParaRPr lang="en-GB" b="0">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2058">
                <a:tc>
                  <a:txBody>
                    <a:bodyPr/>
                    <a:lstStyle/>
                    <a:p>
                      <a:pPr marL="0" algn="l" defTabSz="914400" rtl="0" eaLnBrk="1" latinLnBrk="0" hangingPunct="1"/>
                      <a:r>
                        <a:rPr lang="fr-CH" sz="1800" b="0" kern="1200">
                          <a:latin typeface="Calibri Light" panose="020F0302020204030204" pitchFamily="34" charset="0"/>
                          <a:cs typeface="Calibri Light" panose="020F0302020204030204" pitchFamily="34" charset="0"/>
                        </a:rPr>
                        <a:t>No smile</a:t>
                      </a:r>
                      <a:endParaRPr lang="en-GB" sz="1800" b="0" kern="1200">
                        <a:solidFill>
                          <a:schemeClr val="lt1"/>
                        </a:solidFill>
                        <a:latin typeface="Calibri Light" panose="020F0302020204030204" pitchFamily="34" charset="0"/>
                        <a:ea typeface="+mn-ea"/>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a:latin typeface="Calibri Light" panose="020F0302020204030204" pitchFamily="34" charset="0"/>
                          <a:cs typeface="Calibri Light" panose="020F0302020204030204" pitchFamily="34" charset="0"/>
                        </a:rPr>
                        <a:t>112</a:t>
                      </a:r>
                      <a:endParaRPr lang="en-GB">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fr-CH">
                          <a:latin typeface="Calibri Light" panose="020F0302020204030204" pitchFamily="34" charset="0"/>
                          <a:cs typeface="Calibri Light" panose="020F0302020204030204" pitchFamily="34" charset="0"/>
                        </a:rPr>
                        <a:t>61</a:t>
                      </a:r>
                      <a:endParaRPr lang="en-GB">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rgbClr val="FBF3B7"/>
                    </a:solidFill>
                  </a:tcPr>
                </a:tc>
                <a:extLst>
                  <a:ext uri="{0D108BD9-81ED-4DB2-BD59-A6C34878D82A}">
                    <a16:rowId xmlns:a16="http://schemas.microsoft.com/office/drawing/2014/main" val="10002"/>
                  </a:ext>
                </a:extLst>
              </a:tr>
              <a:tr h="522058">
                <a:tc>
                  <a:txBody>
                    <a:bodyPr/>
                    <a:lstStyle/>
                    <a:p>
                      <a:pPr marL="0" algn="l" defTabSz="914400" rtl="0" eaLnBrk="1" latinLnBrk="0" hangingPunct="1"/>
                      <a:r>
                        <a:rPr lang="fr-CH" sz="1800" b="0" kern="1200">
                          <a:latin typeface="Calibri Light" panose="020F0302020204030204" pitchFamily="34" charset="0"/>
                          <a:cs typeface="Calibri Light" panose="020F0302020204030204" pitchFamily="34" charset="0"/>
                        </a:rPr>
                        <a:t>Smile</a:t>
                      </a:r>
                      <a:endParaRPr lang="en-GB" sz="1800" b="0" kern="1200">
                        <a:solidFill>
                          <a:schemeClr val="lt1"/>
                        </a:solidFill>
                        <a:latin typeface="Calibri Light" panose="020F0302020204030204" pitchFamily="34" charset="0"/>
                        <a:ea typeface="+mn-ea"/>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31</a:t>
                      </a:r>
                      <a:endParaRPr lang="en-GB">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fr-CH">
                          <a:latin typeface="Calibri Light" panose="020F0302020204030204" pitchFamily="34" charset="0"/>
                          <a:cs typeface="Calibri Light" panose="020F0302020204030204" pitchFamily="34" charset="0"/>
                        </a:rPr>
                        <a:t>95</a:t>
                      </a:r>
                      <a:endParaRPr lang="en-GB">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32265362"/>
              </p:ext>
            </p:extLst>
          </p:nvPr>
        </p:nvGraphicFramePr>
        <p:xfrm>
          <a:off x="3503712" y="4149080"/>
          <a:ext cx="4572000" cy="2202356"/>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522058">
                <a:tc>
                  <a:txBody>
                    <a:bodyPr/>
                    <a:lstStyle/>
                    <a:p>
                      <a:endParaRPr lang="en-GB">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gridSpan="2">
                  <a:txBody>
                    <a:bodyPr/>
                    <a:lstStyle/>
                    <a:p>
                      <a:pPr algn="ctr"/>
                      <a:r>
                        <a:rPr lang="fr-CH" b="1">
                          <a:latin typeface="Calibri Light" panose="020F0302020204030204" pitchFamily="34" charset="0"/>
                          <a:cs typeface="Calibri Light" panose="020F0302020204030204" pitchFamily="34" charset="0"/>
                        </a:rPr>
                        <a:t>Predicted</a:t>
                      </a:r>
                      <a:endParaRPr lang="en-GB"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22058">
                <a:tc>
                  <a:txBody>
                    <a:bodyPr/>
                    <a:lstStyle/>
                    <a:p>
                      <a:pPr marL="0" algn="l" defTabSz="914400" rtl="0" eaLnBrk="1" latinLnBrk="0" hangingPunct="1"/>
                      <a:r>
                        <a:rPr lang="fr-CH" sz="1800" b="1" kern="1200">
                          <a:latin typeface="Calibri Light" panose="020F0302020204030204" pitchFamily="34" charset="0"/>
                          <a:cs typeface="Calibri Light" panose="020F0302020204030204" pitchFamily="34" charset="0"/>
                        </a:rPr>
                        <a:t>True</a:t>
                      </a:r>
                      <a:endParaRPr lang="en-GB" sz="1800" b="1" kern="1200">
                        <a:solidFill>
                          <a:schemeClr val="lt1"/>
                        </a:solidFill>
                        <a:latin typeface="Calibri Light" panose="020F0302020204030204" pitchFamily="34" charset="0"/>
                        <a:ea typeface="+mn-ea"/>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b="0">
                          <a:latin typeface="Calibri Light" panose="020F0302020204030204" pitchFamily="34" charset="0"/>
                          <a:cs typeface="Calibri Light" panose="020F0302020204030204" pitchFamily="34" charset="0"/>
                        </a:rPr>
                        <a:t>No smile</a:t>
                      </a:r>
                      <a:endParaRPr lang="en-GB" b="0">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0">
                          <a:latin typeface="Calibri Light" panose="020F0302020204030204" pitchFamily="34" charset="0"/>
                          <a:cs typeface="Calibri Light" panose="020F0302020204030204" pitchFamily="34" charset="0"/>
                        </a:rPr>
                        <a:t>Smile</a:t>
                      </a:r>
                      <a:endParaRPr lang="en-GB" b="0">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2058">
                <a:tc>
                  <a:txBody>
                    <a:bodyPr/>
                    <a:lstStyle/>
                    <a:p>
                      <a:pPr marL="0" algn="l" defTabSz="914400" rtl="0" eaLnBrk="1" latinLnBrk="0" hangingPunct="1"/>
                      <a:r>
                        <a:rPr lang="fr-CH" sz="1800" b="0" kern="1200">
                          <a:latin typeface="Calibri Light" panose="020F0302020204030204" pitchFamily="34" charset="0"/>
                          <a:cs typeface="Calibri Light" panose="020F0302020204030204" pitchFamily="34" charset="0"/>
                        </a:rPr>
                        <a:t>No smile</a:t>
                      </a:r>
                      <a:endParaRPr lang="en-GB" sz="1800" b="0" kern="1200">
                        <a:solidFill>
                          <a:schemeClr val="lt1"/>
                        </a:solidFill>
                        <a:latin typeface="Calibri Light" panose="020F0302020204030204" pitchFamily="34" charset="0"/>
                        <a:ea typeface="+mn-ea"/>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600">
                          <a:latin typeface="Calibri Light" panose="020F0302020204030204" pitchFamily="34" charset="0"/>
                          <a:cs typeface="Calibri Light" panose="020F0302020204030204" pitchFamily="34" charset="0"/>
                        </a:rPr>
                        <a:t>True</a:t>
                      </a:r>
                      <a:r>
                        <a:rPr lang="fr-CH" sz="1600" baseline="0">
                          <a:latin typeface="Calibri Light" panose="020F0302020204030204" pitchFamily="34" charset="0"/>
                          <a:cs typeface="Calibri Light" panose="020F0302020204030204" pitchFamily="34" charset="0"/>
                        </a:rPr>
                        <a:t> negative </a:t>
                      </a:r>
                      <a:r>
                        <a:rPr lang="fr-CH" sz="1600" b="1" baseline="0">
                          <a:latin typeface="Calibri Light" panose="020F0302020204030204" pitchFamily="34" charset="0"/>
                          <a:cs typeface="Calibri Light" panose="020F0302020204030204" pitchFamily="34" charset="0"/>
                        </a:rPr>
                        <a:t>(TN)</a:t>
                      </a:r>
                      <a:endParaRPr lang="en-GB" sz="16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fr-CH" sz="1600">
                          <a:latin typeface="Calibri Light" panose="020F0302020204030204" pitchFamily="34" charset="0"/>
                          <a:cs typeface="Calibri Light" panose="020F0302020204030204" pitchFamily="34" charset="0"/>
                        </a:rPr>
                        <a:t>False</a:t>
                      </a:r>
                      <a:r>
                        <a:rPr lang="fr-CH" sz="1600" baseline="0">
                          <a:latin typeface="Calibri Light" panose="020F0302020204030204" pitchFamily="34" charset="0"/>
                          <a:cs typeface="Calibri Light" panose="020F0302020204030204" pitchFamily="34" charset="0"/>
                        </a:rPr>
                        <a:t> positive </a:t>
                      </a:r>
                      <a:r>
                        <a:rPr lang="fr-CH" sz="1600" b="1" baseline="0">
                          <a:latin typeface="Calibri Light" panose="020F0302020204030204" pitchFamily="34" charset="0"/>
                          <a:cs typeface="Calibri Light" panose="020F0302020204030204" pitchFamily="34" charset="0"/>
                        </a:rPr>
                        <a:t>(FP)</a:t>
                      </a:r>
                      <a:endParaRPr lang="en-GB" sz="16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rgbClr val="FBF3B7"/>
                    </a:solidFill>
                  </a:tcPr>
                </a:tc>
                <a:extLst>
                  <a:ext uri="{0D108BD9-81ED-4DB2-BD59-A6C34878D82A}">
                    <a16:rowId xmlns:a16="http://schemas.microsoft.com/office/drawing/2014/main" val="10002"/>
                  </a:ext>
                </a:extLst>
              </a:tr>
              <a:tr h="522058">
                <a:tc>
                  <a:txBody>
                    <a:bodyPr/>
                    <a:lstStyle/>
                    <a:p>
                      <a:pPr marL="0" algn="l" defTabSz="914400" rtl="0" eaLnBrk="1" latinLnBrk="0" hangingPunct="1"/>
                      <a:r>
                        <a:rPr lang="fr-CH" sz="1800" b="0" kern="1200">
                          <a:latin typeface="Calibri Light" panose="020F0302020204030204" pitchFamily="34" charset="0"/>
                          <a:cs typeface="Calibri Light" panose="020F0302020204030204" pitchFamily="34" charset="0"/>
                        </a:rPr>
                        <a:t>Smile</a:t>
                      </a:r>
                      <a:endParaRPr lang="en-GB" sz="1800" b="0" kern="1200">
                        <a:solidFill>
                          <a:schemeClr val="lt1"/>
                        </a:solidFill>
                        <a:latin typeface="Calibri Light" panose="020F0302020204030204" pitchFamily="34" charset="0"/>
                        <a:ea typeface="+mn-ea"/>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600">
                          <a:latin typeface="Calibri Light" panose="020F0302020204030204" pitchFamily="34" charset="0"/>
                          <a:cs typeface="Calibri Light" panose="020F0302020204030204" pitchFamily="34" charset="0"/>
                        </a:rPr>
                        <a:t>False negative </a:t>
                      </a:r>
                      <a:r>
                        <a:rPr lang="fr-CH" sz="1600" b="1">
                          <a:latin typeface="Calibri Light" panose="020F0302020204030204" pitchFamily="34" charset="0"/>
                          <a:cs typeface="Calibri Light" panose="020F0302020204030204" pitchFamily="34" charset="0"/>
                        </a:rPr>
                        <a:t>(FN)</a:t>
                      </a:r>
                      <a:endParaRPr lang="en-GB" sz="1600" b="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fr-CH" sz="1600">
                          <a:latin typeface="Calibri Light" panose="020F0302020204030204" pitchFamily="34" charset="0"/>
                          <a:cs typeface="Calibri Light" panose="020F0302020204030204" pitchFamily="34" charset="0"/>
                        </a:rPr>
                        <a:t>True</a:t>
                      </a:r>
                      <a:r>
                        <a:rPr lang="fr-CH" sz="1600" baseline="0">
                          <a:latin typeface="Calibri Light" panose="020F0302020204030204" pitchFamily="34" charset="0"/>
                          <a:cs typeface="Calibri Light" panose="020F0302020204030204" pitchFamily="34" charset="0"/>
                        </a:rPr>
                        <a:t> positive </a:t>
                      </a:r>
                      <a:r>
                        <a:rPr lang="fr-CH" sz="1600" b="1" baseline="0">
                          <a:latin typeface="Calibri Light" panose="020F0302020204030204" pitchFamily="34" charset="0"/>
                          <a:cs typeface="Calibri Light" panose="020F0302020204030204" pitchFamily="34" charset="0"/>
                        </a:rPr>
                        <a:t>(TP)</a:t>
                      </a:r>
                      <a:endParaRPr lang="en-GB" sz="1600" b="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8400257" y="5301208"/>
            <a:ext cx="1781257" cy="369332"/>
          </a:xfrm>
          <a:prstGeom prst="rect">
            <a:avLst/>
          </a:prstGeom>
        </p:spPr>
        <p:txBody>
          <a:bodyPr wrap="none">
            <a:spAutoFit/>
          </a:bodyPr>
          <a:lstStyle/>
          <a:p>
            <a:r>
              <a:rPr lang="el-GR">
                <a:latin typeface="Times New Roman" panose="02020603050405020304" pitchFamily="18" charset="0"/>
                <a:cs typeface="Times New Roman" panose="02020603050405020304" pitchFamily="18" charset="0"/>
              </a:rPr>
              <a:t>Σ</a:t>
            </a:r>
            <a:r>
              <a:rPr lang="en-GB">
                <a:latin typeface="Times New Roman" panose="02020603050405020304" pitchFamily="18" charset="0"/>
                <a:cs typeface="Times New Roman" panose="02020603050405020304" pitchFamily="18" charset="0"/>
              </a:rPr>
              <a:t>(TN,FP)</a:t>
            </a:r>
            <a:r>
              <a:rPr lang="fr-CH">
                <a:latin typeface="Times New Roman" panose="02020603050405020304" pitchFamily="18" charset="0"/>
                <a:cs typeface="Times New Roman" panose="02020603050405020304" pitchFamily="18" charset="0"/>
              </a:rPr>
              <a:t> </a:t>
            </a:r>
            <a:r>
              <a:rPr lang="fr-CH" i="1">
                <a:latin typeface="Times New Roman" panose="02020603050405020304" pitchFamily="18" charset="0"/>
                <a:cs typeface="Times New Roman" panose="02020603050405020304" pitchFamily="18" charset="0"/>
              </a:rPr>
              <a:t>= N</a:t>
            </a:r>
            <a:r>
              <a:rPr lang="fr-CH" i="1" baseline="-25000">
                <a:latin typeface="Times New Roman" panose="02020603050405020304" pitchFamily="18" charset="0"/>
                <a:cs typeface="Times New Roman" panose="02020603050405020304" pitchFamily="18" charset="0"/>
              </a:rPr>
              <a:t>neg</a:t>
            </a:r>
            <a:endParaRPr lang="en-GB"/>
          </a:p>
        </p:txBody>
      </p:sp>
      <p:sp>
        <p:nvSpPr>
          <p:cNvPr id="8" name="Rectangle 7"/>
          <p:cNvSpPr/>
          <p:nvPr/>
        </p:nvSpPr>
        <p:spPr>
          <a:xfrm>
            <a:off x="8400256" y="5877272"/>
            <a:ext cx="1733167" cy="369332"/>
          </a:xfrm>
          <a:prstGeom prst="rect">
            <a:avLst/>
          </a:prstGeom>
        </p:spPr>
        <p:txBody>
          <a:bodyPr wrap="none">
            <a:spAutoFit/>
          </a:bodyPr>
          <a:lstStyle/>
          <a:p>
            <a:r>
              <a:rPr lang="el-GR">
                <a:latin typeface="Times New Roman" panose="02020603050405020304" pitchFamily="18" charset="0"/>
                <a:cs typeface="Times New Roman" panose="02020603050405020304" pitchFamily="18" charset="0"/>
              </a:rPr>
              <a:t>Σ</a:t>
            </a:r>
            <a:r>
              <a:rPr lang="en-GB">
                <a:latin typeface="Times New Roman" panose="02020603050405020304" pitchFamily="18" charset="0"/>
                <a:cs typeface="Times New Roman" panose="02020603050405020304" pitchFamily="18" charset="0"/>
              </a:rPr>
              <a:t>(FN,TP)</a:t>
            </a:r>
            <a:r>
              <a:rPr lang="fr-CH">
                <a:latin typeface="Times New Roman" panose="02020603050405020304" pitchFamily="18" charset="0"/>
                <a:cs typeface="Times New Roman" panose="02020603050405020304" pitchFamily="18" charset="0"/>
              </a:rPr>
              <a:t> </a:t>
            </a:r>
            <a:r>
              <a:rPr lang="fr-CH" i="1">
                <a:latin typeface="Times New Roman" panose="02020603050405020304" pitchFamily="18" charset="0"/>
                <a:cs typeface="Times New Roman" panose="02020603050405020304" pitchFamily="18" charset="0"/>
              </a:rPr>
              <a:t>= N</a:t>
            </a:r>
            <a:r>
              <a:rPr lang="fr-CH" i="1" baseline="-25000">
                <a:latin typeface="Times New Roman" panose="02020603050405020304" pitchFamily="18" charset="0"/>
                <a:cs typeface="Times New Roman" panose="02020603050405020304" pitchFamily="18" charset="0"/>
              </a:rPr>
              <a:t>pos</a:t>
            </a:r>
            <a:endParaRPr lang="en-GB"/>
          </a:p>
        </p:txBody>
      </p:sp>
    </p:spTree>
    <p:extLst>
      <p:ext uri="{BB962C8B-B14F-4D97-AF65-F5344CB8AC3E}">
        <p14:creationId xmlns:p14="http://schemas.microsoft.com/office/powerpoint/2010/main" val="6720331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Classical measures of confusion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1430795751"/>
              </p:ext>
            </p:extLst>
          </p:nvPr>
        </p:nvGraphicFramePr>
        <p:xfrm>
          <a:off x="2423592" y="1252992"/>
          <a:ext cx="7560840" cy="4984320"/>
        </p:xfrm>
        <a:graphic>
          <a:graphicData uri="http://schemas.openxmlformats.org/drawingml/2006/table">
            <a:tbl>
              <a:tblPr firstRow="1" bandRow="1">
                <a:tableStyleId>{5C22544A-7EE6-4342-B048-85BDC9FD1C3A}</a:tableStyleId>
              </a:tblPr>
              <a:tblGrid>
                <a:gridCol w="4805619">
                  <a:extLst>
                    <a:ext uri="{9D8B030D-6E8A-4147-A177-3AD203B41FA5}">
                      <a16:colId xmlns:a16="http://schemas.microsoft.com/office/drawing/2014/main" val="20000"/>
                    </a:ext>
                  </a:extLst>
                </a:gridCol>
                <a:gridCol w="2755221">
                  <a:extLst>
                    <a:ext uri="{9D8B030D-6E8A-4147-A177-3AD203B41FA5}">
                      <a16:colId xmlns:a16="http://schemas.microsoft.com/office/drawing/2014/main" val="20001"/>
                    </a:ext>
                  </a:extLst>
                </a:gridCol>
              </a:tblGrid>
              <a:tr h="453120">
                <a:tc>
                  <a:txBody>
                    <a:bodyPr/>
                    <a:lstStyle/>
                    <a:p>
                      <a:r>
                        <a:rPr lang="fr-CH" sz="1800">
                          <a:latin typeface="Calibri Light" panose="020F0302020204030204" pitchFamily="34" charset="0"/>
                          <a:cs typeface="Calibri Light" panose="020F0302020204030204" pitchFamily="34" charset="0"/>
                        </a:rPr>
                        <a:t>Name(s)</a:t>
                      </a:r>
                      <a:endParaRPr lang="en-GB" sz="1800">
                        <a:latin typeface="Calibri Light" panose="020F0302020204030204" pitchFamily="34" charset="0"/>
                        <a:cs typeface="Calibri Light" panose="020F0302020204030204" pitchFamily="34" charset="0"/>
                      </a:endParaRPr>
                    </a:p>
                  </a:txBody>
                  <a:tcPr>
                    <a:solidFill>
                      <a:schemeClr val="accent1">
                        <a:lumMod val="75000"/>
                      </a:schemeClr>
                    </a:solidFill>
                  </a:tcPr>
                </a:tc>
                <a:tc>
                  <a:txBody>
                    <a:bodyPr/>
                    <a:lstStyle/>
                    <a:p>
                      <a:pPr algn="ctr"/>
                      <a:r>
                        <a:rPr lang="fr-CH" sz="1800">
                          <a:latin typeface="Calibri Light" panose="020F0302020204030204" pitchFamily="34" charset="0"/>
                          <a:cs typeface="Calibri Light" panose="020F0302020204030204" pitchFamily="34" charset="0"/>
                        </a:rPr>
                        <a:t>Formula</a:t>
                      </a:r>
                      <a:endParaRPr lang="en-GB" sz="1800">
                        <a:latin typeface="Calibri Light" panose="020F0302020204030204" pitchFamily="34" charset="0"/>
                        <a:cs typeface="Calibri Light" panose="020F0302020204030204" pitchFamily="34" charset="0"/>
                      </a:endParaRPr>
                    </a:p>
                  </a:txBody>
                  <a:tcPr>
                    <a:solidFill>
                      <a:schemeClr val="accent1">
                        <a:lumMod val="75000"/>
                      </a:schemeClr>
                    </a:solidFill>
                  </a:tcPr>
                </a:tc>
                <a:extLst>
                  <a:ext uri="{0D108BD9-81ED-4DB2-BD59-A6C34878D82A}">
                    <a16:rowId xmlns:a16="http://schemas.microsoft.com/office/drawing/2014/main" val="10000"/>
                  </a:ext>
                </a:extLst>
              </a:tr>
              <a:tr h="453120">
                <a:tc>
                  <a:txBody>
                    <a:bodyPr/>
                    <a:lstStyle/>
                    <a:p>
                      <a:r>
                        <a:rPr lang="fr-CH" sz="1600">
                          <a:latin typeface="Calibri Light" panose="020F0302020204030204" pitchFamily="34" charset="0"/>
                          <a:cs typeface="Calibri Light" panose="020F0302020204030204" pitchFamily="34" charset="0"/>
                        </a:rPr>
                        <a:t>Sensitivity, recall, hit rate, or true positive</a:t>
                      </a:r>
                      <a:r>
                        <a:rPr lang="fr-CH" sz="1600" baseline="0">
                          <a:latin typeface="Calibri Light" panose="020F0302020204030204" pitchFamily="34" charset="0"/>
                          <a:cs typeface="Calibri Light" panose="020F0302020204030204" pitchFamily="34" charset="0"/>
                        </a:rPr>
                        <a:t> rate (</a:t>
                      </a:r>
                      <a:r>
                        <a:rPr lang="fr-CH" sz="1600" b="1" baseline="0">
                          <a:latin typeface="Calibri Light" panose="020F0302020204030204" pitchFamily="34" charset="0"/>
                          <a:cs typeface="Calibri Light" panose="020F0302020204030204" pitchFamily="34" charset="0"/>
                        </a:rPr>
                        <a:t>TPR</a:t>
                      </a:r>
                      <a:r>
                        <a:rPr lang="fr-CH" sz="1600" baseline="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TP / (TP + FN)</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453120">
                <a:tc>
                  <a:txBody>
                    <a:bodyPr/>
                    <a:lstStyle/>
                    <a:p>
                      <a:r>
                        <a:rPr lang="fr-CH" sz="1600">
                          <a:latin typeface="Calibri Light" panose="020F0302020204030204" pitchFamily="34" charset="0"/>
                          <a:cs typeface="Calibri Light" panose="020F0302020204030204" pitchFamily="34" charset="0"/>
                        </a:rPr>
                        <a:t>Specificity,</a:t>
                      </a:r>
                      <a:r>
                        <a:rPr lang="fr-CH" sz="1600" baseline="0">
                          <a:latin typeface="Calibri Light" panose="020F0302020204030204" pitchFamily="34" charset="0"/>
                          <a:cs typeface="Calibri Light" panose="020F0302020204030204" pitchFamily="34" charset="0"/>
                        </a:rPr>
                        <a:t> or true negative rate (</a:t>
                      </a:r>
                      <a:r>
                        <a:rPr lang="fr-CH" sz="1600" b="1" baseline="0">
                          <a:latin typeface="Calibri Light" panose="020F0302020204030204" pitchFamily="34" charset="0"/>
                          <a:cs typeface="Calibri Light" panose="020F0302020204030204" pitchFamily="34" charset="0"/>
                        </a:rPr>
                        <a:t>TNR</a:t>
                      </a:r>
                      <a:r>
                        <a:rPr lang="fr-CH" sz="1600" baseline="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TN / (FP + TN)</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453120">
                <a:tc>
                  <a:txBody>
                    <a:bodyPr/>
                    <a:lstStyle/>
                    <a:p>
                      <a:r>
                        <a:rPr lang="fr-CH" sz="1600">
                          <a:latin typeface="Calibri Light" panose="020F0302020204030204" pitchFamily="34" charset="0"/>
                          <a:cs typeface="Calibri Light" panose="020F0302020204030204" pitchFamily="34" charset="0"/>
                        </a:rPr>
                        <a:t>Precision, or positive predictive value (</a:t>
                      </a:r>
                      <a:r>
                        <a:rPr lang="fr-CH" sz="1600" b="1">
                          <a:latin typeface="Calibri Light" panose="020F0302020204030204" pitchFamily="34" charset="0"/>
                          <a:cs typeface="Calibri Light" panose="020F0302020204030204" pitchFamily="34" charset="0"/>
                        </a:rPr>
                        <a:t>PPV</a:t>
                      </a:r>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TP / (TP + FP)</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453120">
                <a:tc>
                  <a:txBody>
                    <a:bodyPr/>
                    <a:lstStyle/>
                    <a:p>
                      <a:r>
                        <a:rPr lang="fr-CH" sz="1600">
                          <a:latin typeface="Calibri Light" panose="020F0302020204030204" pitchFamily="34" charset="0"/>
                          <a:cs typeface="Calibri Light" panose="020F0302020204030204" pitchFamily="34" charset="0"/>
                        </a:rPr>
                        <a:t>Negative predictive value (</a:t>
                      </a:r>
                      <a:r>
                        <a:rPr lang="fr-CH" sz="1600" b="1">
                          <a:latin typeface="Calibri Light" panose="020F0302020204030204" pitchFamily="34" charset="0"/>
                          <a:cs typeface="Calibri Light" panose="020F0302020204030204" pitchFamily="34" charset="0"/>
                        </a:rPr>
                        <a:t>NVP</a:t>
                      </a:r>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TN / (TN + FN)</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4"/>
                  </a:ext>
                </a:extLst>
              </a:tr>
              <a:tr h="453120">
                <a:tc>
                  <a:txBody>
                    <a:bodyPr/>
                    <a:lstStyle/>
                    <a:p>
                      <a:r>
                        <a:rPr lang="fr-CH" sz="1600">
                          <a:latin typeface="Calibri Light" panose="020F0302020204030204" pitchFamily="34" charset="0"/>
                          <a:cs typeface="Calibri Light" panose="020F0302020204030204" pitchFamily="34" charset="0"/>
                        </a:rPr>
                        <a:t>Fall-out, or false positive rate (</a:t>
                      </a:r>
                      <a:r>
                        <a:rPr lang="fr-CH" sz="1600" b="1">
                          <a:latin typeface="Calibri Light" panose="020F0302020204030204" pitchFamily="34" charset="0"/>
                          <a:cs typeface="Calibri Light" panose="020F0302020204030204" pitchFamily="34" charset="0"/>
                        </a:rPr>
                        <a:t>FPR</a:t>
                      </a:r>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1 − TNR</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5"/>
                  </a:ext>
                </a:extLst>
              </a:tr>
              <a:tr h="453120">
                <a:tc>
                  <a:txBody>
                    <a:bodyPr/>
                    <a:lstStyle/>
                    <a:p>
                      <a:r>
                        <a:rPr lang="fr-CH" sz="1600">
                          <a:latin typeface="Calibri Light" panose="020F0302020204030204" pitchFamily="34" charset="0"/>
                          <a:cs typeface="Calibri Light" panose="020F0302020204030204" pitchFamily="34" charset="0"/>
                        </a:rPr>
                        <a:t>False discovery rate (</a:t>
                      </a:r>
                      <a:r>
                        <a:rPr lang="fr-CH" sz="1600" b="1">
                          <a:latin typeface="Calibri Light" panose="020F0302020204030204" pitchFamily="34" charset="0"/>
                          <a:cs typeface="Calibri Light" panose="020F0302020204030204" pitchFamily="34" charset="0"/>
                        </a:rPr>
                        <a:t>FDR</a:t>
                      </a:r>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1 − PPV</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6"/>
                  </a:ext>
                </a:extLst>
              </a:tr>
              <a:tr h="453120">
                <a:tc>
                  <a:txBody>
                    <a:bodyPr/>
                    <a:lstStyle/>
                    <a:p>
                      <a:r>
                        <a:rPr lang="fr-CH" sz="1600">
                          <a:latin typeface="Calibri Light" panose="020F0302020204030204" pitchFamily="34" charset="0"/>
                          <a:cs typeface="Calibri Light" panose="020F0302020204030204" pitchFamily="34" charset="0"/>
                        </a:rPr>
                        <a:t>Miss rate, or false negative rate (</a:t>
                      </a:r>
                      <a:r>
                        <a:rPr lang="fr-CH" sz="1600" b="1">
                          <a:latin typeface="Calibri Light" panose="020F0302020204030204" pitchFamily="34" charset="0"/>
                          <a:cs typeface="Calibri Light" panose="020F0302020204030204" pitchFamily="34" charset="0"/>
                        </a:rPr>
                        <a:t>FNR</a:t>
                      </a:r>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1 − TPR</a:t>
                      </a:r>
                      <a:endParaRPr lang="en-GB" sz="16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453120">
                <a:tc>
                  <a:txBody>
                    <a:bodyPr/>
                    <a:lstStyle/>
                    <a:p>
                      <a:r>
                        <a:rPr lang="fr-CH" sz="1600">
                          <a:latin typeface="Calibri Light" panose="020F0302020204030204" pitchFamily="34" charset="0"/>
                          <a:cs typeface="Calibri Light" panose="020F0302020204030204" pitchFamily="34" charset="0"/>
                        </a:rPr>
                        <a:t>Accuracy (</a:t>
                      </a:r>
                      <a:r>
                        <a:rPr lang="fr-CH" sz="1600" b="1">
                          <a:latin typeface="Calibri Light" panose="020F0302020204030204" pitchFamily="34" charset="0"/>
                          <a:cs typeface="Calibri Light" panose="020F0302020204030204" pitchFamily="34" charset="0"/>
                        </a:rPr>
                        <a:t>ACC</a:t>
                      </a:r>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rgbClr val="FBF3B7"/>
                    </a:solidFill>
                  </a:tcPr>
                </a:tc>
                <a:tc>
                  <a:txBody>
                    <a:bodyPr/>
                    <a:lstStyle/>
                    <a:p>
                      <a:pPr algn="ctr"/>
                      <a:r>
                        <a:rPr lang="fr-CH" sz="1600" dirty="0">
                          <a:latin typeface="Calibri Light" panose="020F0302020204030204" pitchFamily="34" charset="0"/>
                          <a:cs typeface="Calibri Light" panose="020F0302020204030204" pitchFamily="34" charset="0"/>
                        </a:rPr>
                        <a:t>(TP + TN) / </a:t>
                      </a:r>
                      <a:r>
                        <a:rPr lang="fr-CH" sz="1600" dirty="0" err="1">
                          <a:latin typeface="Calibri Light" panose="020F0302020204030204" pitchFamily="34" charset="0"/>
                          <a:cs typeface="Calibri Light" panose="020F0302020204030204" pitchFamily="34" charset="0"/>
                        </a:rPr>
                        <a:t>N</a:t>
                      </a:r>
                      <a:r>
                        <a:rPr lang="fr-CH" sz="1600" baseline="-25000" dirty="0" err="1">
                          <a:latin typeface="Calibri Light" panose="020F0302020204030204" pitchFamily="34" charset="0"/>
                          <a:cs typeface="Calibri Light" panose="020F0302020204030204" pitchFamily="34" charset="0"/>
                        </a:rPr>
                        <a:t>total</a:t>
                      </a:r>
                      <a:endParaRPr lang="en-GB" sz="1600" baseline="-2500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rgbClr val="FBF3B7"/>
                    </a:solidFill>
                  </a:tcPr>
                </a:tc>
                <a:extLst>
                  <a:ext uri="{0D108BD9-81ED-4DB2-BD59-A6C34878D82A}">
                    <a16:rowId xmlns:a16="http://schemas.microsoft.com/office/drawing/2014/main" val="10008"/>
                  </a:ext>
                </a:extLst>
              </a:tr>
              <a:tr h="453120">
                <a:tc>
                  <a:txBody>
                    <a:bodyPr/>
                    <a:lstStyle/>
                    <a:p>
                      <a:r>
                        <a:rPr lang="fr-CH" sz="1600">
                          <a:latin typeface="Calibri Light" panose="020F0302020204030204" pitchFamily="34" charset="0"/>
                          <a:cs typeface="Calibri Light" panose="020F0302020204030204" pitchFamily="34" charset="0"/>
                        </a:rPr>
                        <a:t>Error,</a:t>
                      </a:r>
                      <a:r>
                        <a:rPr lang="fr-CH" sz="1600" baseline="0">
                          <a:latin typeface="Calibri Light" panose="020F0302020204030204" pitchFamily="34" charset="0"/>
                          <a:cs typeface="Calibri Light" panose="020F0302020204030204" pitchFamily="34" charset="0"/>
                        </a:rPr>
                        <a:t> or misclassification rate (</a:t>
                      </a:r>
                      <a:r>
                        <a:rPr lang="fr-CH" sz="1600" b="1" baseline="0">
                          <a:latin typeface="Calibri Light" panose="020F0302020204030204" pitchFamily="34" charset="0"/>
                          <a:cs typeface="Calibri Light" panose="020F0302020204030204" pitchFamily="34" charset="0"/>
                        </a:rPr>
                        <a:t>ERR</a:t>
                      </a:r>
                      <a:r>
                        <a:rPr lang="fr-CH" sz="1600" baseline="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marL="0" algn="ctr" defTabSz="914400" rtl="0" eaLnBrk="1" latinLnBrk="0" hangingPunct="1"/>
                      <a:r>
                        <a:rPr lang="fr-CH" sz="1600" kern="1200">
                          <a:solidFill>
                            <a:schemeClr val="dk1"/>
                          </a:solidFill>
                          <a:latin typeface="Calibri Light" panose="020F0302020204030204" pitchFamily="34" charset="0"/>
                          <a:ea typeface="+mn-ea"/>
                          <a:cs typeface="Calibri Light" panose="020F0302020204030204" pitchFamily="34" charset="0"/>
                        </a:rPr>
                        <a:t>1 – ACC</a:t>
                      </a:r>
                      <a:endParaRPr lang="en-GB" sz="1600" kern="1200">
                        <a:solidFill>
                          <a:schemeClr val="dk1"/>
                        </a:solidFill>
                        <a:latin typeface="Calibri Light" panose="020F0302020204030204" pitchFamily="34" charset="0"/>
                        <a:ea typeface="+mn-ea"/>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9"/>
                  </a:ext>
                </a:extLst>
              </a:tr>
              <a:tr h="453120">
                <a:tc>
                  <a:txBody>
                    <a:bodyPr/>
                    <a:lstStyle/>
                    <a:p>
                      <a:r>
                        <a:rPr lang="fr-CH" sz="1600">
                          <a:latin typeface="Calibri Light" panose="020F0302020204030204" pitchFamily="34" charset="0"/>
                          <a:cs typeface="Calibri Light" panose="020F0302020204030204" pitchFamily="34" charset="0"/>
                        </a:rPr>
                        <a:t>F1 score</a:t>
                      </a:r>
                      <a:endParaRPr lang="en-GB" sz="16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dirty="0">
                          <a:latin typeface="Calibri Light" panose="020F0302020204030204" pitchFamily="34" charset="0"/>
                          <a:cs typeface="Calibri Light" panose="020F0302020204030204" pitchFamily="34" charset="0"/>
                        </a:rPr>
                        <a:t>2TP / (2TP + FP + FN)</a:t>
                      </a:r>
                      <a:endParaRPr lang="en-GB" sz="16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10"/>
                  </a:ext>
                </a:extLst>
              </a:tr>
            </a:tbl>
          </a:graphicData>
        </a:graphic>
      </p:graphicFrame>
      <p:sp>
        <p:nvSpPr>
          <p:cNvPr id="9" name="Rectangle 8"/>
          <p:cNvSpPr/>
          <p:nvPr/>
        </p:nvSpPr>
        <p:spPr>
          <a:xfrm>
            <a:off x="8832304" y="6392360"/>
            <a:ext cx="3172296" cy="276999"/>
          </a:xfrm>
          <a:prstGeom prst="rect">
            <a:avLst/>
          </a:prstGeom>
        </p:spPr>
        <p:txBody>
          <a:bodyPr wrap="square">
            <a:spAutoFit/>
          </a:bodyPr>
          <a:lstStyle/>
          <a:p>
            <a:pPr algn="r"/>
            <a:r>
              <a:rPr lang="en-GB" sz="1200" dirty="0">
                <a:latin typeface="Calibri Light" panose="020F0302020204030204" pitchFamily="34" charset="0"/>
                <a:cs typeface="Calibri Light" panose="020F0302020204030204" pitchFamily="34" charset="0"/>
                <a:hlinkClick r:id="rId2"/>
              </a:rPr>
              <a:t>https://en.wikipedia.org/wiki/Confusion_matrix</a:t>
            </a:r>
            <a:endParaRPr lang="en-GB"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544992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en-GB" sz="1800" dirty="0">
                <a:latin typeface="Calibri Light" panose="020F0302020204030204" pitchFamily="34" charset="0"/>
                <a:cs typeface="Calibri Light" panose="020F0302020204030204" pitchFamily="34" charset="0"/>
              </a:rPr>
              <a:t>Many measures of confusion in 2 × 2 tables tend to break down when the underlying predictive model is </a:t>
            </a:r>
            <a:r>
              <a:rPr lang="en-GB" sz="1800" dirty="0">
                <a:solidFill>
                  <a:srgbClr val="0070C0"/>
                </a:solidFill>
                <a:latin typeface="Calibri Light" panose="020F0302020204030204" pitchFamily="34" charset="0"/>
                <a:cs typeface="Calibri Light" panose="020F0302020204030204" pitchFamily="34" charset="0"/>
              </a:rPr>
              <a:t>biased</a:t>
            </a:r>
            <a:r>
              <a:rPr lang="en-GB" sz="1800" dirty="0">
                <a:latin typeface="Calibri Light" panose="020F0302020204030204" pitchFamily="34" charset="0"/>
                <a:cs typeface="Calibri Light" panose="020F0302020204030204" pitchFamily="34" charset="0"/>
              </a:rPr>
              <a:t>. For example, if the model always predicts “smile”, this will result in perfect accuracy for smiles but perfect error for non-smiles.</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One measure that takes the balance among sensitivity and specificity is </a:t>
            </a:r>
            <a:r>
              <a:rPr lang="en-GB" sz="1800" dirty="0">
                <a:solidFill>
                  <a:srgbClr val="0070C0"/>
                </a:solidFill>
                <a:latin typeface="Calibri Light" panose="020F0302020204030204" pitchFamily="34" charset="0"/>
                <a:cs typeface="Calibri Light" panose="020F0302020204030204" pitchFamily="34" charset="0"/>
              </a:rPr>
              <a:t>Matthews Correlation Coefficient (</a:t>
            </a:r>
            <a:r>
              <a:rPr lang="en-GB" sz="1800">
                <a:solidFill>
                  <a:srgbClr val="0070C0"/>
                </a:solidFill>
                <a:latin typeface="Calibri Light" panose="020F0302020204030204" pitchFamily="34" charset="0"/>
                <a:cs typeface="Calibri Light" panose="020F0302020204030204" pitchFamily="34" charset="0"/>
              </a:rPr>
              <a:t>MCC)*</a:t>
            </a:r>
            <a:r>
              <a:rPr lang="en-GB" sz="1800">
                <a:latin typeface="Calibri Light" panose="020F0302020204030204" pitchFamily="34" charset="0"/>
                <a:cs typeface="Calibri Light" panose="020F0302020204030204" pitchFamily="34" charset="0"/>
              </a:rPr>
              <a:t>, </a:t>
            </a:r>
            <a:r>
              <a:rPr lang="en-GB" sz="1800" dirty="0">
                <a:latin typeface="Calibri Light" panose="020F0302020204030204" pitchFamily="34" charset="0"/>
                <a:cs typeface="Calibri Light" panose="020F0302020204030204" pitchFamily="34" charset="0"/>
              </a:rPr>
              <a:t>which quantifies the discriminability between the two classes in a value between -1 and 1.</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Interpretation of the MCC coefficient is somewhat analogous to the multiple correlation coefficient </a:t>
            </a:r>
            <a:r>
              <a:rPr lang="en-GB" sz="1800" i="1" dirty="0">
                <a:latin typeface="Calibri Light" panose="020F0302020204030204" pitchFamily="34" charset="0"/>
                <a:cs typeface="Calibri Light" panose="020F0302020204030204" pitchFamily="34" charset="0"/>
              </a:rPr>
              <a:t>R</a:t>
            </a:r>
            <a:r>
              <a:rPr lang="en-GB" sz="1800" dirty="0">
                <a:latin typeface="Calibri Light" panose="020F0302020204030204" pitchFamily="34" charset="0"/>
                <a:cs typeface="Calibri Light" panose="020F0302020204030204" pitchFamily="34" charset="0"/>
              </a:rPr>
              <a:t> for continuous response variables, with:</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Matthews </a:t>
            </a:r>
            <a:r>
              <a:rPr lang="fr-CH" sz="3200" dirty="0" err="1">
                <a:solidFill>
                  <a:schemeClr val="tx2">
                    <a:lumMod val="75000"/>
                  </a:schemeClr>
                </a:solidFill>
                <a:latin typeface="Tw Cen MT" panose="020B0602020104020603" pitchFamily="34" charset="0"/>
              </a:rPr>
              <a:t>Correlation</a:t>
            </a:r>
            <a:r>
              <a:rPr lang="fr-CH" sz="3200" dirty="0">
                <a:solidFill>
                  <a:schemeClr val="tx2">
                    <a:lumMod val="75000"/>
                  </a:schemeClr>
                </a:solidFill>
                <a:latin typeface="Tw Cen MT" panose="020B0602020104020603" pitchFamily="34" charset="0"/>
              </a:rPr>
              <a:t> Coefficient</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5">
            <a:extLst>
              <a:ext uri="{FF2B5EF4-FFF2-40B4-BE49-F238E27FC236}">
                <a16:creationId xmlns:a16="http://schemas.microsoft.com/office/drawing/2014/main" id="{1D862279-69BE-44DF-91D5-58B67D8EB03C}"/>
              </a:ext>
            </a:extLst>
          </p:cNvPr>
          <p:cNvGraphicFramePr>
            <a:graphicFrameLocks noGrp="1"/>
          </p:cNvGraphicFramePr>
          <p:nvPr>
            <p:extLst>
              <p:ext uri="{D42A27DB-BD31-4B8C-83A1-F6EECF244321}">
                <p14:modId xmlns:p14="http://schemas.microsoft.com/office/powerpoint/2010/main" val="184046938"/>
              </p:ext>
            </p:extLst>
          </p:nvPr>
        </p:nvGraphicFramePr>
        <p:xfrm>
          <a:off x="3143672" y="5255703"/>
          <a:ext cx="4784000" cy="111252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17923668"/>
                    </a:ext>
                  </a:extLst>
                </a:gridCol>
                <a:gridCol w="4064000">
                  <a:extLst>
                    <a:ext uri="{9D8B030D-6E8A-4147-A177-3AD203B41FA5}">
                      <a16:colId xmlns:a16="http://schemas.microsoft.com/office/drawing/2014/main" val="1717542496"/>
                    </a:ext>
                  </a:extLst>
                </a:gridCol>
              </a:tblGrid>
              <a:tr h="370840">
                <a:tc>
                  <a:txBody>
                    <a:bodyPr/>
                    <a:lstStyle/>
                    <a:p>
                      <a:pPr algn="r"/>
                      <a:r>
                        <a:rPr lang="en-US" sz="1800">
                          <a:latin typeface="Calibri Light" panose="020F0302020204030204" pitchFamily="34" charset="0"/>
                          <a:cs typeface="Calibri Light" panose="020F0302020204030204" pitchFamily="34" charset="0"/>
                        </a:rPr>
                        <a:t>-1 =</a:t>
                      </a:r>
                      <a:endParaRPr lang="en-CH" sz="1800">
                        <a:latin typeface="Calibri Light" panose="020F0302020204030204" pitchFamily="34" charset="0"/>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Calibri Light" panose="020F0302020204030204" pitchFamily="34" charset="0"/>
                          <a:cs typeface="Calibri Light" panose="020F0302020204030204" pitchFamily="34" charset="0"/>
                        </a:rPr>
                        <a:t>Perfect incorrect discrimination of classes</a:t>
                      </a:r>
                    </a:p>
                  </a:txBody>
                  <a:tcPr/>
                </a:tc>
                <a:extLst>
                  <a:ext uri="{0D108BD9-81ED-4DB2-BD59-A6C34878D82A}">
                    <a16:rowId xmlns:a16="http://schemas.microsoft.com/office/drawing/2014/main" val="1985201295"/>
                  </a:ext>
                </a:extLst>
              </a:tr>
              <a:tr h="370840">
                <a:tc>
                  <a:txBody>
                    <a:bodyPr/>
                    <a:lstStyle/>
                    <a:p>
                      <a:pPr algn="r"/>
                      <a:r>
                        <a:rPr lang="en-US" sz="1800">
                          <a:latin typeface="Calibri Light" panose="020F0302020204030204" pitchFamily="34" charset="0"/>
                          <a:cs typeface="Calibri Light" panose="020F0302020204030204" pitchFamily="34" charset="0"/>
                        </a:rPr>
                        <a:t>0 =</a:t>
                      </a:r>
                      <a:endParaRPr lang="en-CH" sz="1800">
                        <a:latin typeface="Calibri Light" panose="020F0302020204030204" pitchFamily="34" charset="0"/>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latin typeface="Calibri Light" panose="020F0302020204030204" pitchFamily="34" charset="0"/>
                          <a:cs typeface="Calibri Light" panose="020F0302020204030204" pitchFamily="34" charset="0"/>
                        </a:rPr>
                        <a:t>No discrimination of classes</a:t>
                      </a:r>
                    </a:p>
                  </a:txBody>
                  <a:tcPr/>
                </a:tc>
                <a:extLst>
                  <a:ext uri="{0D108BD9-81ED-4DB2-BD59-A6C34878D82A}">
                    <a16:rowId xmlns:a16="http://schemas.microsoft.com/office/drawing/2014/main" val="828248737"/>
                  </a:ext>
                </a:extLst>
              </a:tr>
              <a:tr h="370840">
                <a:tc>
                  <a:txBody>
                    <a:bodyPr/>
                    <a:lstStyle/>
                    <a:p>
                      <a:pPr algn="r"/>
                      <a:r>
                        <a:rPr lang="en-US" sz="1800">
                          <a:latin typeface="Calibri Light" panose="020F0302020204030204" pitchFamily="34" charset="0"/>
                          <a:cs typeface="Calibri Light" panose="020F0302020204030204" pitchFamily="34" charset="0"/>
                        </a:rPr>
                        <a:t>1 =</a:t>
                      </a:r>
                      <a:endParaRPr lang="en-CH" sz="1800">
                        <a:latin typeface="Calibri Light" panose="020F0302020204030204" pitchFamily="34" charset="0"/>
                        <a:cs typeface="Calibri Light" panose="020F0302020204030204" pitchFamily="34" charset="0"/>
                      </a:endParaRPr>
                    </a:p>
                  </a:txBody>
                  <a:tcPr/>
                </a:tc>
                <a:tc>
                  <a:txBody>
                    <a:bodyPr/>
                    <a:lstStyle/>
                    <a:p>
                      <a:r>
                        <a:rPr lang="en-GB" sz="1800" dirty="0">
                          <a:latin typeface="Calibri Light" panose="020F0302020204030204" pitchFamily="34" charset="0"/>
                          <a:cs typeface="Calibri Light" panose="020F0302020204030204" pitchFamily="34" charset="0"/>
                        </a:rPr>
                        <a:t>perfect correct discriminable classes</a:t>
                      </a:r>
                      <a:endParaRPr lang="en-CH" sz="18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176016268"/>
                  </a:ext>
                </a:extLst>
              </a:tr>
            </a:tbl>
          </a:graphicData>
        </a:graphic>
      </p:graphicFrame>
      <p:sp>
        <p:nvSpPr>
          <p:cNvPr id="6" name="TextBox 5">
            <a:extLst>
              <a:ext uri="{FF2B5EF4-FFF2-40B4-BE49-F238E27FC236}">
                <a16:creationId xmlns:a16="http://schemas.microsoft.com/office/drawing/2014/main" id="{DC7B1464-6A18-C377-16C2-44196E6B5C4B}"/>
              </a:ext>
            </a:extLst>
          </p:cNvPr>
          <p:cNvSpPr txBox="1"/>
          <p:nvPr/>
        </p:nvSpPr>
        <p:spPr>
          <a:xfrm>
            <a:off x="9912424" y="6392360"/>
            <a:ext cx="2020938" cy="276999"/>
          </a:xfrm>
          <a:prstGeom prst="rect">
            <a:avLst/>
          </a:prstGeom>
          <a:noFill/>
        </p:spPr>
        <p:txBody>
          <a:bodyPr wrap="none" rtlCol="0">
            <a:spAutoFit/>
          </a:bodyPr>
          <a:lstStyle/>
          <a:p>
            <a:r>
              <a:rPr lang="en-GB" sz="1200">
                <a:latin typeface="Calibri Light" panose="020F0302020204030204" pitchFamily="34" charset="0"/>
                <a:cs typeface="Calibri Light" panose="020F0302020204030204" pitchFamily="34" charset="0"/>
              </a:rPr>
              <a:t>* Also known as Pearson's Phi</a:t>
            </a:r>
            <a:endParaRPr lang="en-GB"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19898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a:latin typeface="Calibri Light" panose="020F0302020204030204" pitchFamily="34" charset="0"/>
                <a:cs typeface="Calibri Light" panose="020F0302020204030204" pitchFamily="34" charset="0"/>
              </a:rPr>
              <a:t>Many measures of accuracy/error have been developed for basic 2 × 2 confusion tables. Few generalize to larger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tables. For this reason we typically rely on classical accuracy/misclassification rate as our measure of performance.</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Multiclass measures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2867753658"/>
              </p:ext>
            </p:extLst>
          </p:nvPr>
        </p:nvGraphicFramePr>
        <p:xfrm>
          <a:off x="4185665" y="3068960"/>
          <a:ext cx="4718647" cy="2433320"/>
        </p:xfrm>
        <a:graphic>
          <a:graphicData uri="http://schemas.openxmlformats.org/drawingml/2006/table">
            <a:tbl>
              <a:tblPr firstRow="1" bandRow="1">
                <a:tableStyleId>{2D5ABB26-0587-4C30-8999-92F81FD0307C}</a:tableStyleId>
              </a:tblPr>
              <a:tblGrid>
                <a:gridCol w="831227">
                  <a:extLst>
                    <a:ext uri="{9D8B030D-6E8A-4147-A177-3AD203B41FA5}">
                      <a16:colId xmlns:a16="http://schemas.microsoft.com/office/drawing/2014/main" val="20000"/>
                    </a:ext>
                  </a:extLst>
                </a:gridCol>
                <a:gridCol w="777484">
                  <a:extLst>
                    <a:ext uri="{9D8B030D-6E8A-4147-A177-3AD203B41FA5}">
                      <a16:colId xmlns:a16="http://schemas.microsoft.com/office/drawing/2014/main" val="20001"/>
                    </a:ext>
                  </a:extLst>
                </a:gridCol>
                <a:gridCol w="777484">
                  <a:extLst>
                    <a:ext uri="{9D8B030D-6E8A-4147-A177-3AD203B41FA5}">
                      <a16:colId xmlns:a16="http://schemas.microsoft.com/office/drawing/2014/main" val="20002"/>
                    </a:ext>
                  </a:extLst>
                </a:gridCol>
                <a:gridCol w="777484">
                  <a:extLst>
                    <a:ext uri="{9D8B030D-6E8A-4147-A177-3AD203B41FA5}">
                      <a16:colId xmlns:a16="http://schemas.microsoft.com/office/drawing/2014/main" val="20003"/>
                    </a:ext>
                  </a:extLst>
                </a:gridCol>
                <a:gridCol w="777484">
                  <a:extLst>
                    <a:ext uri="{9D8B030D-6E8A-4147-A177-3AD203B41FA5}">
                      <a16:colId xmlns:a16="http://schemas.microsoft.com/office/drawing/2014/main" val="20004"/>
                    </a:ext>
                  </a:extLst>
                </a:gridCol>
                <a:gridCol w="777484">
                  <a:extLst>
                    <a:ext uri="{9D8B030D-6E8A-4147-A177-3AD203B41FA5}">
                      <a16:colId xmlns:a16="http://schemas.microsoft.com/office/drawing/2014/main" val="20005"/>
                    </a:ext>
                  </a:extLst>
                </a:gridCol>
              </a:tblGrid>
              <a:tr h="370840">
                <a:tc>
                  <a:txBody>
                    <a:bodyPr/>
                    <a:lstStyle/>
                    <a:p>
                      <a:endParaRPr lang="en-GB" sz="1600">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tc gridSpan="4">
                  <a:txBody>
                    <a:bodyPr/>
                    <a:lstStyle/>
                    <a:p>
                      <a:r>
                        <a:rPr lang="fr-CH" sz="1600" b="1">
                          <a:latin typeface="Calibri Light" panose="020F0302020204030204" pitchFamily="34" charset="0"/>
                          <a:cs typeface="Calibri Light" panose="020F0302020204030204" pitchFamily="34" charset="0"/>
                        </a:rPr>
                        <a:t>Predicted</a:t>
                      </a:r>
                      <a:r>
                        <a:rPr lang="fr-CH" sz="1600" b="1" baseline="0">
                          <a:latin typeface="Calibri Light" panose="020F0302020204030204" pitchFamily="34" charset="0"/>
                          <a:cs typeface="Calibri Light" panose="020F0302020204030204" pitchFamily="34" charset="0"/>
                        </a:rPr>
                        <a:t> class</a:t>
                      </a:r>
                      <a:endParaRPr lang="en-GB" sz="1600" b="1">
                        <a:latin typeface="Calibri Light" panose="020F0302020204030204" pitchFamily="34" charset="0"/>
                        <a:cs typeface="Calibri Light" panose="020F0302020204030204" pitchFamily="34" charset="0"/>
                      </a:endParaRPr>
                    </a:p>
                  </a:txBody>
                  <a:tcPr anchor="ctr">
                    <a:lnR>
                      <a:noFill/>
                    </a:lnR>
                    <a:lnT w="12700" cap="flat" cmpd="sng" algn="ctr">
                      <a:solidFill>
                        <a:schemeClr val="tx1"/>
                      </a:solidFill>
                      <a:prstDash val="solid"/>
                      <a:round/>
                      <a:headEnd type="none" w="med" len="med"/>
                      <a:tailEnd type="none" w="med" len="med"/>
                    </a:lnT>
                  </a:tcPr>
                </a:tc>
                <a:tc hMerge="1">
                  <a:txBody>
                    <a:bodyPr/>
                    <a:lstStyle/>
                    <a:p>
                      <a:endParaRPr lang="en-GB" sz="160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hMerge="1">
                  <a:txBody>
                    <a:bodyPr/>
                    <a:lstStyle/>
                    <a:p>
                      <a:endParaRPr lang="en-GB" sz="160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hMerge="1">
                  <a:txBody>
                    <a:bodyPr/>
                    <a:lstStyle/>
                    <a:p>
                      <a:endParaRPr lang="en-GB" sz="160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endParaRPr lang="en-GB" sz="1600" b="1">
                        <a:latin typeface="Times New Roman" panose="02020603050405020304" pitchFamily="18" charset="0"/>
                        <a:cs typeface="Times New Roman" panose="02020603050405020304" pitchFamily="18" charset="0"/>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fr-CH" sz="1600" b="1">
                          <a:latin typeface="Calibri Light" panose="020F0302020204030204" pitchFamily="34" charset="0"/>
                          <a:cs typeface="Calibri Light" panose="020F0302020204030204" pitchFamily="34" charset="0"/>
                        </a:rPr>
                        <a:t>True class</a:t>
                      </a:r>
                      <a:endParaRPr lang="en-GB" sz="1600" b="1">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r>
                        <a:rPr lang="fr-CH" sz="1600" b="1">
                          <a:latin typeface="Calibri Light" panose="020F0302020204030204" pitchFamily="34" charset="0"/>
                          <a:cs typeface="Calibri Light" panose="020F0302020204030204" pitchFamily="34" charset="0"/>
                        </a:rPr>
                        <a:t>A</a:t>
                      </a:r>
                      <a:endParaRPr lang="en-GB" sz="1600" b="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r>
                        <a:rPr lang="fr-CH" sz="1600" b="1">
                          <a:latin typeface="Calibri Light" panose="020F0302020204030204" pitchFamily="34" charset="0"/>
                          <a:cs typeface="Calibri Light" panose="020F0302020204030204" pitchFamily="34" charset="0"/>
                        </a:rPr>
                        <a:t>B</a:t>
                      </a:r>
                      <a:endParaRPr lang="en-GB" sz="1600" b="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r>
                        <a:rPr lang="fr-CH" sz="1600" b="1">
                          <a:latin typeface="Calibri Light" panose="020F0302020204030204" pitchFamily="34" charset="0"/>
                          <a:cs typeface="Calibri Light" panose="020F0302020204030204" pitchFamily="34" charset="0"/>
                        </a:rPr>
                        <a:t>C</a:t>
                      </a:r>
                      <a:endParaRPr lang="en-GB" sz="1600" b="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r>
                        <a:rPr lang="fr-CH" sz="1600" b="1">
                          <a:latin typeface="Calibri Light" panose="020F0302020204030204" pitchFamily="34" charset="0"/>
                          <a:cs typeface="Calibri Light" panose="020F0302020204030204" pitchFamily="34" charset="0"/>
                        </a:rPr>
                        <a:t>D</a:t>
                      </a:r>
                      <a:endParaRPr lang="en-GB" sz="1600" b="1">
                        <a:latin typeface="Calibri Light" panose="020F0302020204030204" pitchFamily="34" charset="0"/>
                        <a:cs typeface="Calibri Light" panose="020F0302020204030204" pitchFamily="34" charset="0"/>
                      </a:endParaRPr>
                    </a:p>
                  </a:txBody>
                  <a:tcPr anchor="ctr">
                    <a:lnR>
                      <a:noFill/>
                    </a:lnR>
                    <a:lnB w="12700" cap="flat" cmpd="sng" algn="ctr">
                      <a:solidFill>
                        <a:schemeClr val="tx1"/>
                      </a:solidFill>
                      <a:prstDash val="solid"/>
                      <a:round/>
                      <a:headEnd type="none" w="med" len="med"/>
                      <a:tailEnd type="none" w="med" len="med"/>
                    </a:lnB>
                  </a:tcPr>
                </a:tc>
                <a:tc>
                  <a:txBody>
                    <a:bodyPr/>
                    <a:lstStyle/>
                    <a:p>
                      <a:pPr algn="r"/>
                      <a:r>
                        <a:rPr lang="fr-CH" sz="1600" b="1" i="1">
                          <a:latin typeface="Times New Roman" panose="02020603050405020304" pitchFamily="18" charset="0"/>
                          <a:cs typeface="Times New Roman" panose="02020603050405020304" pitchFamily="18" charset="0"/>
                        </a:rPr>
                        <a:t>N</a:t>
                      </a:r>
                      <a:r>
                        <a:rPr lang="fr-CH" sz="1600" b="1" i="1" baseline="-25000">
                          <a:latin typeface="Times New Roman" panose="02020603050405020304" pitchFamily="18" charset="0"/>
                          <a:cs typeface="Times New Roman" panose="02020603050405020304" pitchFamily="18" charset="0"/>
                        </a:rPr>
                        <a:t>marg</a:t>
                      </a:r>
                      <a:endParaRPr lang="en-GB" sz="1600" b="1" i="1" baseline="-25000">
                        <a:latin typeface="Times New Roman" panose="02020603050405020304" pitchFamily="18" charset="0"/>
                        <a:cs typeface="Times New Roman" panose="02020603050405020304" pitchFamily="18"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fr-CH" sz="1600" b="1">
                          <a:latin typeface="Calibri Light" panose="020F0302020204030204" pitchFamily="34" charset="0"/>
                          <a:cs typeface="Calibri Light" panose="020F0302020204030204" pitchFamily="34" charset="0"/>
                        </a:rPr>
                        <a:t>A</a:t>
                      </a:r>
                      <a:endParaRPr lang="en-GB" sz="1600" b="1">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tc>
                  <a:txBody>
                    <a:bodyPr/>
                    <a:lstStyle/>
                    <a:p>
                      <a:r>
                        <a:rPr lang="fr-CH" sz="1600">
                          <a:latin typeface="Calibri Light" panose="020F0302020204030204" pitchFamily="34" charset="0"/>
                          <a:cs typeface="Calibri Light" panose="020F0302020204030204" pitchFamily="34" charset="0"/>
                        </a:rPr>
                        <a:t>True A</a:t>
                      </a:r>
                      <a:endParaRPr lang="en-GB" sz="1600">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R>
                      <a:noFill/>
                    </a:lnR>
                    <a:lnT w="12700" cap="flat" cmpd="sng" algn="ctr">
                      <a:solidFill>
                        <a:schemeClr val="tx1"/>
                      </a:solidFill>
                      <a:prstDash val="solid"/>
                      <a:round/>
                      <a:headEnd type="none" w="med" len="med"/>
                      <a:tailEnd type="none" w="med" len="med"/>
                    </a:lnT>
                  </a:tcPr>
                </a:tc>
                <a:tc>
                  <a:txBody>
                    <a:bodyPr/>
                    <a:lstStyle/>
                    <a:p>
                      <a:pPr algn="r"/>
                      <a:r>
                        <a:rPr lang="fr-CH" sz="1600" i="1">
                          <a:latin typeface="Times New Roman" panose="02020603050405020304" pitchFamily="18" charset="0"/>
                          <a:cs typeface="Times New Roman" panose="02020603050405020304" pitchFamily="18" charset="0"/>
                        </a:rPr>
                        <a:t>N</a:t>
                      </a:r>
                      <a:r>
                        <a:rPr lang="fr-CH" sz="1600" i="1" baseline="-25000">
                          <a:latin typeface="Times New Roman" panose="02020603050405020304" pitchFamily="18" charset="0"/>
                          <a:cs typeface="Times New Roman" panose="02020603050405020304" pitchFamily="18" charset="0"/>
                        </a:rPr>
                        <a:t>A</a:t>
                      </a:r>
                      <a:endParaRPr lang="en-GB" sz="1600" i="1" baseline="-25000">
                        <a:latin typeface="Times New Roman" panose="02020603050405020304" pitchFamily="18" charset="0"/>
                        <a:cs typeface="Times New Roman" panose="02020603050405020304" pitchFamily="18" charset="0"/>
                      </a:endParaRP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fr-CH" sz="1600" b="1">
                          <a:latin typeface="Calibri Light" panose="020F0302020204030204" pitchFamily="34" charset="0"/>
                          <a:cs typeface="Calibri Light" panose="020F0302020204030204" pitchFamily="34" charset="0"/>
                        </a:rPr>
                        <a:t>B</a:t>
                      </a:r>
                      <a:endParaRPr lang="en-GB" sz="1600" b="1">
                        <a:latin typeface="Calibri Light" panose="020F0302020204030204" pitchFamily="34" charset="0"/>
                        <a:cs typeface="Calibri Light" panose="020F0302020204030204" pitchFamily="34" charset="0"/>
                      </a:endParaRPr>
                    </a:p>
                  </a:txBody>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tc>
                <a:tc>
                  <a:txBody>
                    <a:bodyPr/>
                    <a:lstStyle/>
                    <a:p>
                      <a:r>
                        <a:rPr lang="fr-CH" sz="1600">
                          <a:latin typeface="Calibri Light" panose="020F0302020204030204" pitchFamily="34" charset="0"/>
                          <a:cs typeface="Calibri Light" panose="020F0302020204030204" pitchFamily="34" charset="0"/>
                        </a:rPr>
                        <a:t>True B</a:t>
                      </a:r>
                      <a:endParaRPr lang="en-GB" sz="1600">
                        <a:latin typeface="Calibri Light" panose="020F0302020204030204" pitchFamily="34" charset="0"/>
                        <a:cs typeface="Calibri Light" panose="020F0302020204030204" pitchFamily="34" charset="0"/>
                      </a:endParaRPr>
                    </a:p>
                  </a:txBody>
                  <a:tcPr>
                    <a:solidFill>
                      <a:schemeClr val="accent2">
                        <a:lumMod val="20000"/>
                        <a:lumOff val="80000"/>
                      </a:schemeClr>
                    </a:solidFill>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R>
                      <a:noFill/>
                    </a:lnR>
                  </a:tcPr>
                </a:tc>
                <a:tc>
                  <a:txBody>
                    <a:bodyPr/>
                    <a:lstStyle/>
                    <a:p>
                      <a:pPr algn="r"/>
                      <a:r>
                        <a:rPr lang="fr-CH" sz="1600" i="1">
                          <a:latin typeface="Times New Roman" panose="02020603050405020304" pitchFamily="18" charset="0"/>
                          <a:cs typeface="Times New Roman" panose="02020603050405020304" pitchFamily="18" charset="0"/>
                        </a:rPr>
                        <a:t>N</a:t>
                      </a:r>
                      <a:r>
                        <a:rPr lang="fr-CH" sz="1600" i="1" baseline="-25000">
                          <a:latin typeface="Times New Roman" panose="02020603050405020304" pitchFamily="18" charset="0"/>
                          <a:cs typeface="Times New Roman" panose="02020603050405020304" pitchFamily="18" charset="0"/>
                        </a:rPr>
                        <a:t>B</a:t>
                      </a:r>
                      <a:endParaRPr lang="en-GB" sz="1600" i="1" baseline="-2500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ctr"/>
                      <a:r>
                        <a:rPr lang="fr-CH" sz="1600" b="1">
                          <a:latin typeface="Calibri Light" panose="020F0302020204030204" pitchFamily="34" charset="0"/>
                          <a:cs typeface="Calibri Light" panose="020F0302020204030204" pitchFamily="34" charset="0"/>
                        </a:rPr>
                        <a:t>C</a:t>
                      </a:r>
                      <a:endParaRPr lang="en-GB" sz="1600" b="1">
                        <a:latin typeface="Calibri Light" panose="020F0302020204030204" pitchFamily="34" charset="0"/>
                        <a:cs typeface="Calibri Light" panose="020F0302020204030204" pitchFamily="34" charset="0"/>
                      </a:endParaRPr>
                    </a:p>
                  </a:txBody>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tc>
                <a:tc>
                  <a:txBody>
                    <a:bodyPr/>
                    <a:lstStyle/>
                    <a:p>
                      <a:endParaRPr lang="en-GB" sz="1600">
                        <a:latin typeface="Calibri Light" panose="020F0302020204030204" pitchFamily="34" charset="0"/>
                        <a:cs typeface="Calibri Light" panose="020F0302020204030204" pitchFamily="34" charset="0"/>
                      </a:endParaRPr>
                    </a:p>
                  </a:txBody>
                  <a:tcPr/>
                </a:tc>
                <a:tc>
                  <a:txBody>
                    <a:bodyPr/>
                    <a:lstStyle/>
                    <a:p>
                      <a:r>
                        <a:rPr lang="fr-CH" sz="1600">
                          <a:latin typeface="Calibri Light" panose="020F0302020204030204" pitchFamily="34" charset="0"/>
                          <a:cs typeface="Calibri Light" panose="020F0302020204030204" pitchFamily="34" charset="0"/>
                        </a:rPr>
                        <a:t>True C</a:t>
                      </a:r>
                      <a:endParaRPr lang="en-GB" sz="1600">
                        <a:latin typeface="Calibri Light" panose="020F0302020204030204" pitchFamily="34" charset="0"/>
                        <a:cs typeface="Calibri Light" panose="020F0302020204030204" pitchFamily="34" charset="0"/>
                      </a:endParaRPr>
                    </a:p>
                  </a:txBody>
                  <a:tcPr>
                    <a:solidFill>
                      <a:schemeClr val="accent2">
                        <a:lumMod val="20000"/>
                        <a:lumOff val="80000"/>
                      </a:schemeClr>
                    </a:solidFill>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R>
                      <a:noFill/>
                    </a:lnR>
                  </a:tcPr>
                </a:tc>
                <a:tc>
                  <a:txBody>
                    <a:bodyPr/>
                    <a:lstStyle/>
                    <a:p>
                      <a:pPr algn="r"/>
                      <a:r>
                        <a:rPr lang="fr-CH" sz="1600" i="1">
                          <a:latin typeface="Times New Roman" panose="02020603050405020304" pitchFamily="18" charset="0"/>
                          <a:cs typeface="Times New Roman" panose="02020603050405020304" pitchFamily="18" charset="0"/>
                        </a:rPr>
                        <a:t>N</a:t>
                      </a:r>
                      <a:r>
                        <a:rPr lang="fr-CH" sz="1600" i="1" baseline="-25000">
                          <a:latin typeface="Times New Roman" panose="02020603050405020304" pitchFamily="18" charset="0"/>
                          <a:cs typeface="Times New Roman" panose="02020603050405020304" pitchFamily="18" charset="0"/>
                        </a:rPr>
                        <a:t>C</a:t>
                      </a:r>
                      <a:endParaRPr lang="en-GB" sz="1600" i="1" baseline="-2500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r>
                        <a:rPr lang="fr-CH" sz="1600" b="1">
                          <a:latin typeface="Calibri Light" panose="020F0302020204030204" pitchFamily="34" charset="0"/>
                          <a:cs typeface="Calibri Light" panose="020F0302020204030204" pitchFamily="34" charset="0"/>
                        </a:rPr>
                        <a:t>D</a:t>
                      </a:r>
                      <a:endParaRPr lang="en-GB" sz="1600" b="1">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r>
                        <a:rPr lang="fr-CH" sz="1600">
                          <a:latin typeface="Calibri Light" panose="020F0302020204030204" pitchFamily="34" charset="0"/>
                          <a:cs typeface="Calibri Light" panose="020F0302020204030204" pitchFamily="34" charset="0"/>
                        </a:rPr>
                        <a:t>True D</a:t>
                      </a:r>
                      <a:endParaRPr lang="en-GB" sz="1600">
                        <a:latin typeface="Calibri Light" panose="020F0302020204030204" pitchFamily="34" charset="0"/>
                        <a:cs typeface="Calibri Light" panose="020F0302020204030204" pitchFamily="34" charset="0"/>
                      </a:endParaRPr>
                    </a:p>
                  </a:txBody>
                  <a:tcPr>
                    <a:lnR>
                      <a:noFill/>
                    </a:ln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fr-CH" sz="1600" i="1">
                          <a:latin typeface="Times New Roman" panose="02020603050405020304" pitchFamily="18" charset="0"/>
                          <a:cs typeface="Times New Roman" panose="02020603050405020304" pitchFamily="18" charset="0"/>
                        </a:rPr>
                        <a:t>N</a:t>
                      </a:r>
                      <a:r>
                        <a:rPr lang="fr-CH" sz="1600" i="1" baseline="-25000">
                          <a:latin typeface="Times New Roman" panose="02020603050405020304" pitchFamily="18" charset="0"/>
                          <a:cs typeface="Times New Roman" panose="02020603050405020304" pitchFamily="18" charset="0"/>
                        </a:rPr>
                        <a:t>D</a:t>
                      </a:r>
                      <a:endParaRPr lang="en-GB" sz="1600" i="1" baseline="-25000">
                        <a:latin typeface="Times New Roman" panose="02020603050405020304" pitchFamily="18" charset="0"/>
                        <a:cs typeface="Times New Roman" panose="02020603050405020304" pitchFamily="18" charset="0"/>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a:xfrm>
                <a:off x="4938617" y="5805264"/>
                <a:ext cx="2698175" cy="533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1400" i="1">
                              <a:latin typeface="Cambria Math" panose="02040503050406030204" pitchFamily="18" charset="0"/>
                            </a:rPr>
                          </m:ctrlPr>
                        </m:fPr>
                        <m:num>
                          <m:r>
                            <m:rPr>
                              <m:nor/>
                            </m:rPr>
                            <a:rPr lang="fr-CH" sz="1400">
                              <a:latin typeface="Cambria Math"/>
                            </a:rPr>
                            <m:t>True</m:t>
                          </m:r>
                          <m:r>
                            <m:rPr>
                              <m:nor/>
                            </m:rPr>
                            <a:rPr lang="fr-CH" sz="1400">
                              <a:latin typeface="Cambria Math"/>
                            </a:rPr>
                            <m:t> </m:t>
                          </m:r>
                          <m:r>
                            <m:rPr>
                              <m:nor/>
                            </m:rPr>
                            <a:rPr lang="fr-CH" sz="1400">
                              <a:latin typeface="Cambria Math"/>
                            </a:rPr>
                            <m:t>A</m:t>
                          </m:r>
                          <m:r>
                            <m:rPr>
                              <m:nor/>
                            </m:rPr>
                            <a:rPr lang="fr-CH" sz="1400">
                              <a:latin typeface="Cambria Math"/>
                            </a:rPr>
                            <m:t>+</m:t>
                          </m:r>
                          <m:r>
                            <m:rPr>
                              <m:nor/>
                            </m:rPr>
                            <a:rPr lang="fr-CH" sz="1400">
                              <a:latin typeface="Cambria Math"/>
                            </a:rPr>
                            <m:t>True</m:t>
                          </m:r>
                          <m:r>
                            <m:rPr>
                              <m:nor/>
                            </m:rPr>
                            <a:rPr lang="fr-CH" sz="1400">
                              <a:latin typeface="Cambria Math"/>
                            </a:rPr>
                            <m:t> </m:t>
                          </m:r>
                          <m:r>
                            <m:rPr>
                              <m:nor/>
                            </m:rPr>
                            <a:rPr lang="fr-CH" sz="1400">
                              <a:latin typeface="Cambria Math"/>
                            </a:rPr>
                            <m:t>B</m:t>
                          </m:r>
                          <m:r>
                            <m:rPr>
                              <m:nor/>
                            </m:rPr>
                            <a:rPr lang="fr-CH" sz="1400">
                              <a:latin typeface="Cambria Math"/>
                            </a:rPr>
                            <m:t>+</m:t>
                          </m:r>
                          <m:r>
                            <m:rPr>
                              <m:nor/>
                            </m:rPr>
                            <a:rPr lang="fr-CH" sz="1400">
                              <a:latin typeface="Cambria Math"/>
                            </a:rPr>
                            <m:t>True</m:t>
                          </m:r>
                          <m:r>
                            <m:rPr>
                              <m:nor/>
                            </m:rPr>
                            <a:rPr lang="fr-CH" sz="1400">
                              <a:latin typeface="Cambria Math"/>
                            </a:rPr>
                            <m:t> </m:t>
                          </m:r>
                          <m:r>
                            <m:rPr>
                              <m:nor/>
                            </m:rPr>
                            <a:rPr lang="fr-CH" sz="1400">
                              <a:latin typeface="Cambria Math"/>
                            </a:rPr>
                            <m:t>C</m:t>
                          </m:r>
                          <m:r>
                            <m:rPr>
                              <m:nor/>
                            </m:rPr>
                            <a:rPr lang="fr-CH" sz="1400">
                              <a:latin typeface="Cambria Math"/>
                            </a:rPr>
                            <m:t>+</m:t>
                          </m:r>
                          <m:r>
                            <m:rPr>
                              <m:nor/>
                            </m:rPr>
                            <a:rPr lang="fr-CH" sz="1400">
                              <a:latin typeface="Cambria Math"/>
                            </a:rPr>
                            <m:t>True</m:t>
                          </m:r>
                          <m:r>
                            <m:rPr>
                              <m:nor/>
                            </m:rPr>
                            <a:rPr lang="fr-CH" sz="1400">
                              <a:latin typeface="Cambria Math"/>
                            </a:rPr>
                            <m:t> </m:t>
                          </m:r>
                          <m:r>
                            <m:rPr>
                              <m:nor/>
                            </m:rPr>
                            <a:rPr lang="fr-CH" sz="1400">
                              <a:latin typeface="Cambria Math"/>
                            </a:rPr>
                            <m:t>D</m:t>
                          </m:r>
                        </m:num>
                        <m:den>
                          <m:sSub>
                            <m:sSubPr>
                              <m:ctrlPr>
                                <a:rPr lang="en-GB" sz="1400" i="1">
                                  <a:latin typeface="Cambria Math" panose="02040503050406030204" pitchFamily="18" charset="0"/>
                                </a:rPr>
                              </m:ctrlPr>
                            </m:sSubPr>
                            <m:e>
                              <m:r>
                                <a:rPr lang="fr-CH" sz="1400" i="1">
                                  <a:latin typeface="Cambria Math"/>
                                </a:rPr>
                                <m:t>𝑁</m:t>
                              </m:r>
                            </m:e>
                            <m:sub>
                              <m:r>
                                <a:rPr lang="fr-CH" sz="1400" i="1">
                                  <a:latin typeface="Cambria Math"/>
                                </a:rPr>
                                <m:t>𝑡𝑜𝑡𝑎𝑙</m:t>
                              </m:r>
                            </m:sub>
                          </m:sSub>
                        </m:den>
                      </m:f>
                    </m:oMath>
                  </m:oMathPara>
                </a14:m>
                <a:endParaRPr lang="en-GB" sz="1400"/>
              </a:p>
            </p:txBody>
          </p:sp>
        </mc:Choice>
        <mc:Fallback xmlns="">
          <p:sp>
            <p:nvSpPr>
              <p:cNvPr id="6" name="TextBox 5"/>
              <p:cNvSpPr txBox="1">
                <a:spLocks noRot="1" noChangeAspect="1" noMove="1" noResize="1" noEditPoints="1" noAdjustHandles="1" noChangeArrowheads="1" noChangeShapeType="1" noTextEdit="1"/>
              </p:cNvSpPr>
              <p:nvPr/>
            </p:nvSpPr>
            <p:spPr>
              <a:xfrm>
                <a:off x="4938617" y="5805264"/>
                <a:ext cx="2698175" cy="533416"/>
              </a:xfrm>
              <a:prstGeom prst="rect">
                <a:avLst/>
              </a:prstGeom>
              <a:blipFill>
                <a:blip r:embed="rId2"/>
                <a:stretch>
                  <a:fillRect/>
                </a:stretch>
              </a:blipFill>
            </p:spPr>
            <p:txBody>
              <a:bodyPr/>
              <a:lstStyle/>
              <a:p>
                <a:r>
                  <a:rPr lang="en-CH">
                    <a:noFill/>
                  </a:rPr>
                  <a:t> </a:t>
                </a:r>
              </a:p>
            </p:txBody>
          </p:sp>
        </mc:Fallback>
      </mc:AlternateContent>
    </p:spTree>
    <p:extLst>
      <p:ext uri="{BB962C8B-B14F-4D97-AF65-F5344CB8AC3E}">
        <p14:creationId xmlns:p14="http://schemas.microsoft.com/office/powerpoint/2010/main" val="13889563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classes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unbalanced</a:t>
            </a:r>
            <a:r>
              <a:rPr lang="fr-CH" sz="1800" dirty="0">
                <a:latin typeface="Calibri Light" panose="020F0302020204030204" pitchFamily="34" charset="0"/>
                <a:cs typeface="Calibri Light" panose="020F0302020204030204" pitchFamily="34" charset="0"/>
              </a:rPr>
              <a:t> in the test set, for </a:t>
            </a:r>
            <a:r>
              <a:rPr lang="fr-CH" sz="1800" dirty="0" err="1">
                <a:latin typeface="Calibri Light" panose="020F0302020204030204" pitchFamily="34" charset="0"/>
                <a:cs typeface="Calibri Light" panose="020F0302020204030204" pitchFamily="34" charset="0"/>
              </a:rPr>
              <a:t>example</a:t>
            </a:r>
            <a:r>
              <a:rPr lang="fr-CH" sz="1800" dirty="0">
                <a:latin typeface="Calibri Light" panose="020F0302020204030204" pitchFamily="34" charset="0"/>
                <a:cs typeface="Calibri Light" panose="020F0302020204030204" pitchFamily="34" charset="0"/>
              </a:rPr>
              <a:t> if the occurrence of the to-</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predicted</a:t>
            </a:r>
            <a:r>
              <a:rPr lang="fr-CH" sz="1800" dirty="0">
                <a:latin typeface="Calibri Light" panose="020F0302020204030204" pitchFamily="34" charset="0"/>
                <a:cs typeface="Calibri Light" panose="020F0302020204030204" pitchFamily="34" charset="0"/>
              </a:rPr>
              <a:t> class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rare (e.g., </a:t>
            </a:r>
            <a:r>
              <a:rPr lang="fr-CH" sz="1800" dirty="0" err="1">
                <a:latin typeface="Calibri Light" panose="020F0302020204030204" pitchFamily="34" charset="0"/>
                <a:cs typeface="Calibri Light" panose="020F0302020204030204" pitchFamily="34" charset="0"/>
              </a:rPr>
              <a:t>frowns</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pictures</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case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makes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sense</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weight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individual</a:t>
            </a:r>
            <a:r>
              <a:rPr lang="fr-CH" sz="1800" dirty="0">
                <a:latin typeface="Calibri Light" panose="020F0302020204030204" pitchFamily="34" charset="0"/>
                <a:cs typeface="Calibri Light" panose="020F0302020204030204" pitchFamily="34" charset="0"/>
              </a:rPr>
              <a:t> class </a:t>
            </a:r>
            <a:r>
              <a:rPr lang="fr-CH" sz="1800" dirty="0" err="1">
                <a:latin typeface="Calibri Light" panose="020F0302020204030204" pitchFamily="34" charset="0"/>
                <a:cs typeface="Calibri Light" panose="020F0302020204030204" pitchFamily="34" charset="0"/>
              </a:rPr>
              <a:t>accuracies</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total </a:t>
            </a:r>
            <a:r>
              <a:rPr lang="fr-CH" sz="1800" dirty="0" err="1">
                <a:latin typeface="Calibri Light" panose="020F0302020204030204" pitchFamily="34" charset="0"/>
                <a:cs typeface="Calibri Light" panose="020F0302020204030204" pitchFamily="34" charset="0"/>
              </a:rPr>
              <a:t>amount</a:t>
            </a:r>
            <a:r>
              <a:rPr lang="fr-CH" sz="1800" dirty="0">
                <a:latin typeface="Calibri Light" panose="020F0302020204030204" pitchFamily="34" charset="0"/>
                <a:cs typeface="Calibri Light" panose="020F0302020204030204" pitchFamily="34" charset="0"/>
              </a:rPr>
              <a:t> of occurrences., e.g.:</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r>
              <a:rPr lang="fr-CH" sz="1800" dirty="0" err="1">
                <a:solidFill>
                  <a:srgbClr val="0070C0"/>
                </a:solidFill>
                <a:latin typeface="Calibri Light" panose="020F0302020204030204" pitchFamily="34" charset="0"/>
                <a:cs typeface="Calibri Light" panose="020F0302020204030204" pitchFamily="34" charset="0"/>
              </a:rPr>
              <a:t>Unbalanced</a:t>
            </a:r>
            <a:r>
              <a:rPr lang="fr-CH" sz="1800" dirty="0">
                <a:solidFill>
                  <a:srgbClr val="0070C0"/>
                </a:solidFill>
                <a:latin typeface="Calibri Light" panose="020F0302020204030204" pitchFamily="34" charset="0"/>
                <a:cs typeface="Calibri Light" panose="020F0302020204030204" pitchFamily="34" charset="0"/>
              </a:rPr>
              <a:t> classes </a:t>
            </a:r>
            <a:r>
              <a:rPr lang="fr-CH" sz="1800" dirty="0" err="1">
                <a:solidFill>
                  <a:srgbClr val="0070C0"/>
                </a:solidFill>
                <a:latin typeface="Calibri Light" panose="020F0302020204030204" pitchFamily="34" charset="0"/>
                <a:cs typeface="Calibri Light" panose="020F0302020204030204" pitchFamily="34" charset="0"/>
              </a:rPr>
              <a:t>should</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be</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avoided</a:t>
            </a:r>
            <a:r>
              <a:rPr lang="fr-CH" sz="1800" dirty="0">
                <a:solidFill>
                  <a:srgbClr val="0070C0"/>
                </a:solidFill>
                <a:latin typeface="Calibri Light" panose="020F0302020204030204" pitchFamily="34" charset="0"/>
                <a:cs typeface="Calibri Light" panose="020F0302020204030204" pitchFamily="34" charset="0"/>
              </a:rPr>
              <a:t> in the training data</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Typically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better</a:t>
            </a:r>
            <a:r>
              <a:rPr lang="fr-CH" sz="1800" dirty="0">
                <a:latin typeface="Calibri Light" panose="020F0302020204030204" pitchFamily="34" charset="0"/>
                <a:cs typeface="Calibri Light" panose="020F0302020204030204" pitchFamily="34" charset="0"/>
              </a:rPr>
              <a:t> for a model to have no </a:t>
            </a:r>
            <a:r>
              <a:rPr lang="fr-CH" sz="1800" dirty="0" err="1">
                <a:latin typeface="Calibri Light" panose="020F0302020204030204" pitchFamily="34" charset="0"/>
                <a:cs typeface="Calibri Light" panose="020F0302020204030204" pitchFamily="34" charset="0"/>
              </a:rPr>
              <a:t>prior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bias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toward</a:t>
            </a:r>
            <a:r>
              <a:rPr lang="fr-CH" sz="1800" dirty="0">
                <a:latin typeface="Calibri Light" panose="020F0302020204030204" pitchFamily="34" charset="0"/>
                <a:cs typeface="Calibri Light" panose="020F0302020204030204" pitchFamily="34" charset="0"/>
              </a:rPr>
              <a:t> one </a:t>
            </a:r>
            <a:r>
              <a:rPr lang="fr-CH" sz="1800" dirty="0" err="1">
                <a:latin typeface="Calibri Light" panose="020F0302020204030204" pitchFamily="34" charset="0"/>
                <a:cs typeface="Calibri Light" panose="020F0302020204030204" pitchFamily="34" charset="0"/>
              </a:rPr>
              <a:t>category</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another</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Alternatively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individual</a:t>
            </a:r>
            <a:r>
              <a:rPr lang="fr-CH" sz="1800" dirty="0">
                <a:latin typeface="Calibri Light" panose="020F0302020204030204" pitchFamily="34" charset="0"/>
                <a:cs typeface="Calibri Light" panose="020F0302020204030204" pitchFamily="34" charset="0"/>
              </a:rPr>
              <a:t> observations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weighted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important class to-</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predicted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receives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weight</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example</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medical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false </a:t>
            </a:r>
            <a:r>
              <a:rPr lang="fr-CH" sz="1800" dirty="0" err="1">
                <a:latin typeface="Calibri Light" panose="020F0302020204030204" pitchFamily="34" charset="0"/>
                <a:cs typeface="Calibri Light" panose="020F0302020204030204" pitchFamily="34" charset="0"/>
              </a:rPr>
              <a:t>negatives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extremely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undesirable</a:t>
            </a:r>
            <a:r>
              <a:rPr lang="fr-CH" sz="1800" dirty="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Unbalanced outcome classes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4618193" y="3043834"/>
                <a:ext cx="2937471" cy="6731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1400" i="1">
                              <a:latin typeface="Cambria Math" panose="02040503050406030204" pitchFamily="18" charset="0"/>
                            </a:rPr>
                          </m:ctrlPr>
                        </m:fPr>
                        <m:num>
                          <m:f>
                            <m:fPr>
                              <m:ctrlPr>
                                <a:rPr lang="en-GB" sz="1400" i="1">
                                  <a:latin typeface="Cambria Math" panose="02040503050406030204" pitchFamily="18" charset="0"/>
                                </a:rPr>
                              </m:ctrlPr>
                            </m:fPr>
                            <m:num>
                              <m:r>
                                <m:rPr>
                                  <m:nor/>
                                </m:rPr>
                                <a:rPr lang="fr-CH" sz="1400">
                                  <a:latin typeface="Cambria Math"/>
                                </a:rPr>
                                <m:t>True</m:t>
                              </m:r>
                              <m:r>
                                <m:rPr>
                                  <m:nor/>
                                </m:rPr>
                                <a:rPr lang="fr-CH" sz="1400">
                                  <a:latin typeface="Cambria Math"/>
                                </a:rPr>
                                <m:t> </m:t>
                              </m:r>
                              <m:r>
                                <m:rPr>
                                  <m:nor/>
                                </m:rPr>
                                <a:rPr lang="fr-CH" sz="1400">
                                  <a:latin typeface="Cambria Math"/>
                                </a:rPr>
                                <m:t>A</m:t>
                              </m:r>
                            </m:num>
                            <m:den>
                              <m:sSub>
                                <m:sSubPr>
                                  <m:ctrlPr>
                                    <a:rPr lang="en-GB" sz="1400" i="1">
                                      <a:latin typeface="Cambria Math" panose="02040503050406030204" pitchFamily="18" charset="0"/>
                                    </a:rPr>
                                  </m:ctrlPr>
                                </m:sSubPr>
                                <m:e>
                                  <m:r>
                                    <a:rPr lang="fr-CH" sz="1400" i="1">
                                      <a:latin typeface="Cambria Math"/>
                                    </a:rPr>
                                    <m:t>𝑁</m:t>
                                  </m:r>
                                </m:e>
                                <m:sub>
                                  <m:r>
                                    <a:rPr lang="fr-CH" sz="1400" i="1">
                                      <a:latin typeface="Cambria Math"/>
                                    </a:rPr>
                                    <m:t>𝐴</m:t>
                                  </m:r>
                                </m:sub>
                              </m:sSub>
                            </m:den>
                          </m:f>
                          <m:r>
                            <a:rPr lang="fr-CH" sz="1400" i="1">
                              <a:latin typeface="Cambria Math"/>
                            </a:rPr>
                            <m:t>+</m:t>
                          </m:r>
                          <m:f>
                            <m:fPr>
                              <m:ctrlPr>
                                <a:rPr lang="fr-CH" sz="1400" i="1">
                                  <a:latin typeface="Cambria Math" panose="02040503050406030204" pitchFamily="18" charset="0"/>
                                </a:rPr>
                              </m:ctrlPr>
                            </m:fPr>
                            <m:num>
                              <m:r>
                                <m:rPr>
                                  <m:nor/>
                                </m:rPr>
                                <a:rPr lang="fr-CH" sz="1400">
                                  <a:latin typeface="Cambria Math"/>
                                </a:rPr>
                                <m:t>True</m:t>
                              </m:r>
                              <m:r>
                                <m:rPr>
                                  <m:nor/>
                                </m:rPr>
                                <a:rPr lang="fr-CH" sz="1400">
                                  <a:latin typeface="Cambria Math"/>
                                </a:rPr>
                                <m:t> </m:t>
                              </m:r>
                              <m:r>
                                <m:rPr>
                                  <m:nor/>
                                </m:rPr>
                                <a:rPr lang="fr-CH" sz="1400">
                                  <a:latin typeface="Cambria Math"/>
                                </a:rPr>
                                <m:t>B</m:t>
                              </m:r>
                            </m:num>
                            <m:den>
                              <m:sSub>
                                <m:sSubPr>
                                  <m:ctrlPr>
                                    <a:rPr lang="fr-CH" sz="1400" i="1">
                                      <a:latin typeface="Cambria Math" panose="02040503050406030204" pitchFamily="18" charset="0"/>
                                    </a:rPr>
                                  </m:ctrlPr>
                                </m:sSubPr>
                                <m:e>
                                  <m:r>
                                    <a:rPr lang="fr-CH" sz="1400" i="1">
                                      <a:latin typeface="Cambria Math"/>
                                    </a:rPr>
                                    <m:t>𝑁</m:t>
                                  </m:r>
                                </m:e>
                                <m:sub>
                                  <m:r>
                                    <a:rPr lang="fr-CH" sz="1400" i="1">
                                      <a:latin typeface="Cambria Math"/>
                                    </a:rPr>
                                    <m:t>𝐵</m:t>
                                  </m:r>
                                </m:sub>
                              </m:sSub>
                            </m:den>
                          </m:f>
                          <m:r>
                            <a:rPr lang="fr-CH" sz="1400" i="1">
                              <a:latin typeface="Cambria Math"/>
                            </a:rPr>
                            <m:t>+</m:t>
                          </m:r>
                          <m:f>
                            <m:fPr>
                              <m:ctrlPr>
                                <a:rPr lang="fr-CH" sz="1400" i="1">
                                  <a:latin typeface="Cambria Math" panose="02040503050406030204" pitchFamily="18" charset="0"/>
                                </a:rPr>
                              </m:ctrlPr>
                            </m:fPr>
                            <m:num>
                              <m:r>
                                <m:rPr>
                                  <m:nor/>
                                </m:rPr>
                                <a:rPr lang="fr-CH" sz="1400">
                                  <a:latin typeface="Cambria Math"/>
                                </a:rPr>
                                <m:t>True</m:t>
                              </m:r>
                              <m:r>
                                <m:rPr>
                                  <m:nor/>
                                </m:rPr>
                                <a:rPr lang="fr-CH" sz="1400">
                                  <a:latin typeface="Cambria Math"/>
                                </a:rPr>
                                <m:t> </m:t>
                              </m:r>
                              <m:r>
                                <m:rPr>
                                  <m:nor/>
                                </m:rPr>
                                <a:rPr lang="fr-CH" sz="1400">
                                  <a:latin typeface="Cambria Math"/>
                                </a:rPr>
                                <m:t>C</m:t>
                              </m:r>
                            </m:num>
                            <m:den>
                              <m:sSub>
                                <m:sSubPr>
                                  <m:ctrlPr>
                                    <a:rPr lang="fr-CH" sz="1400" i="1">
                                      <a:latin typeface="Cambria Math" panose="02040503050406030204" pitchFamily="18" charset="0"/>
                                    </a:rPr>
                                  </m:ctrlPr>
                                </m:sSubPr>
                                <m:e>
                                  <m:r>
                                    <a:rPr lang="fr-CH" sz="1400" i="1">
                                      <a:latin typeface="Cambria Math"/>
                                    </a:rPr>
                                    <m:t>𝑁</m:t>
                                  </m:r>
                                </m:e>
                                <m:sub>
                                  <m:r>
                                    <a:rPr lang="fr-CH" sz="1400" i="1">
                                      <a:latin typeface="Cambria Math"/>
                                    </a:rPr>
                                    <m:t>𝐶</m:t>
                                  </m:r>
                                </m:sub>
                              </m:sSub>
                            </m:den>
                          </m:f>
                          <m:r>
                            <a:rPr lang="fr-CH" sz="1400" i="1">
                              <a:latin typeface="Cambria Math"/>
                            </a:rPr>
                            <m:t>+</m:t>
                          </m:r>
                          <m:f>
                            <m:fPr>
                              <m:ctrlPr>
                                <a:rPr lang="fr-CH" sz="1400" i="1">
                                  <a:latin typeface="Cambria Math" panose="02040503050406030204" pitchFamily="18" charset="0"/>
                                </a:rPr>
                              </m:ctrlPr>
                            </m:fPr>
                            <m:num>
                              <m:r>
                                <m:rPr>
                                  <m:nor/>
                                </m:rPr>
                                <a:rPr lang="fr-CH" sz="1400">
                                  <a:latin typeface="Cambria Math"/>
                                </a:rPr>
                                <m:t>True</m:t>
                              </m:r>
                              <m:r>
                                <m:rPr>
                                  <m:nor/>
                                </m:rPr>
                                <a:rPr lang="fr-CH" sz="1400">
                                  <a:latin typeface="Cambria Math"/>
                                </a:rPr>
                                <m:t> </m:t>
                              </m:r>
                              <m:r>
                                <m:rPr>
                                  <m:nor/>
                                </m:rPr>
                                <a:rPr lang="fr-CH" sz="1400">
                                  <a:latin typeface="Cambria Math"/>
                                </a:rPr>
                                <m:t>D</m:t>
                              </m:r>
                            </m:num>
                            <m:den>
                              <m:sSub>
                                <m:sSubPr>
                                  <m:ctrlPr>
                                    <a:rPr lang="fr-CH" sz="1400" i="1">
                                      <a:latin typeface="Cambria Math" panose="02040503050406030204" pitchFamily="18" charset="0"/>
                                    </a:rPr>
                                  </m:ctrlPr>
                                </m:sSubPr>
                                <m:e>
                                  <m:r>
                                    <a:rPr lang="fr-CH" sz="1400" i="1">
                                      <a:latin typeface="Cambria Math"/>
                                    </a:rPr>
                                    <m:t>𝑁</m:t>
                                  </m:r>
                                </m:e>
                                <m:sub>
                                  <m:r>
                                    <a:rPr lang="fr-CH" sz="1400" i="1">
                                      <a:latin typeface="Cambria Math"/>
                                    </a:rPr>
                                    <m:t>𝐷</m:t>
                                  </m:r>
                                </m:sub>
                              </m:sSub>
                            </m:den>
                          </m:f>
                        </m:num>
                        <m:den>
                          <m:r>
                            <a:rPr lang="fr-CH" sz="1400" i="1">
                              <a:latin typeface="Cambria Math"/>
                            </a:rPr>
                            <m:t>4</m:t>
                          </m:r>
                        </m:den>
                      </m:f>
                    </m:oMath>
                  </m:oMathPara>
                </a14:m>
                <a:endParaRPr lang="en-GB"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4618193" y="3043834"/>
                <a:ext cx="2937471" cy="673198"/>
              </a:xfrm>
              <a:prstGeom prst="rect">
                <a:avLst/>
              </a:prstGeom>
              <a:blipFill>
                <a:blip r:embed="rId2"/>
                <a:stretch>
                  <a:fillRect/>
                </a:stretch>
              </a:blipFill>
            </p:spPr>
            <p:txBody>
              <a:bodyPr/>
              <a:lstStyle/>
              <a:p>
                <a:r>
                  <a:rPr lang="en-CH">
                    <a:noFill/>
                  </a:rPr>
                  <a:t> </a:t>
                </a:r>
              </a:p>
            </p:txBody>
          </p:sp>
        </mc:Fallback>
      </mc:AlternateContent>
    </p:spTree>
    <p:extLst>
      <p:ext uri="{BB962C8B-B14F-4D97-AF65-F5344CB8AC3E}">
        <p14:creationId xmlns:p14="http://schemas.microsoft.com/office/powerpoint/2010/main" val="6705766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splitting</a:t>
            </a:r>
            <a:r>
              <a:rPr lang="fr-CH" sz="1800" dirty="0">
                <a:latin typeface="Calibri Light" panose="020F0302020204030204" pitchFamily="34" charset="0"/>
                <a:cs typeface="Calibri Light" panose="020F0302020204030204" pitchFamily="34" charset="0"/>
              </a:rPr>
              <a:t> a data set for future cross-validation, the best </a:t>
            </a:r>
            <a:r>
              <a:rPr lang="fr-CH" sz="1800" dirty="0" err="1">
                <a:latin typeface="Calibri Light" panose="020F0302020204030204" pitchFamily="34" charset="0"/>
                <a:cs typeface="Calibri Light" panose="020F0302020204030204" pitchFamily="34" charset="0"/>
              </a:rPr>
              <a:t>strategy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always</a:t>
            </a:r>
            <a:r>
              <a:rPr lang="fr-CH" sz="1800" dirty="0">
                <a:latin typeface="Calibri Light" panose="020F0302020204030204" pitchFamily="34" charset="0"/>
                <a:cs typeface="Calibri Light" panose="020F0302020204030204" pitchFamily="34" charset="0"/>
              </a:rPr>
              <a:t> to </a:t>
            </a:r>
            <a:r>
              <a:rPr lang="fr-CH" sz="1800" dirty="0">
                <a:solidFill>
                  <a:srgbClr val="0070C0"/>
                </a:solidFill>
                <a:latin typeface="Calibri Light" panose="020F0302020204030204" pitchFamily="34" charset="0"/>
                <a:cs typeface="Calibri Light" panose="020F0302020204030204" pitchFamily="34" charset="0"/>
              </a:rPr>
              <a:t>split </a:t>
            </a:r>
            <a:r>
              <a:rPr lang="fr-CH" sz="1800" dirty="0" err="1">
                <a:solidFill>
                  <a:srgbClr val="0070C0"/>
                </a:solidFill>
                <a:latin typeface="Calibri Light" panose="020F0302020204030204" pitchFamily="34" charset="0"/>
                <a:cs typeface="Calibri Light" panose="020F0302020204030204" pitchFamily="34" charset="0"/>
              </a:rPr>
              <a:t>completely</a:t>
            </a:r>
            <a:r>
              <a:rPr lang="fr-CH" sz="1800" dirty="0">
                <a:solidFill>
                  <a:srgbClr val="0070C0"/>
                </a:solidFill>
                <a:latin typeface="Calibri Light" panose="020F0302020204030204" pitchFamily="34" charset="0"/>
                <a:cs typeface="Calibri Light" panose="020F0302020204030204" pitchFamily="34" charset="0"/>
              </a:rPr>
              <a:t> at </a:t>
            </a:r>
            <a:r>
              <a:rPr lang="fr-CH" sz="1800" dirty="0" err="1">
                <a:solidFill>
                  <a:srgbClr val="0070C0"/>
                </a:solidFill>
                <a:latin typeface="Calibri Light" panose="020F0302020204030204" pitchFamily="34" charset="0"/>
                <a:cs typeface="Calibri Light" panose="020F0302020204030204" pitchFamily="34" charset="0"/>
              </a:rPr>
              <a:t>random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Doing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guarantee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subsets</a:t>
            </a:r>
            <a:r>
              <a:rPr lang="fr-CH" sz="1800" dirty="0">
                <a:latin typeface="Calibri Light" panose="020F0302020204030204" pitchFamily="34" charset="0"/>
                <a:cs typeface="Calibri Light" panose="020F0302020204030204" pitchFamily="34" charset="0"/>
              </a:rPr>
              <a:t> have </a:t>
            </a:r>
            <a:r>
              <a:rPr lang="fr-CH" sz="1800" dirty="0" err="1">
                <a:latin typeface="Calibri Light" panose="020F0302020204030204" pitchFamily="34" charset="0"/>
                <a:cs typeface="Calibri Light" panose="020F0302020204030204" pitchFamily="34" charset="0"/>
              </a:rPr>
              <a:t>approximately</a:t>
            </a:r>
            <a:r>
              <a:rPr lang="fr-CH" sz="1800" dirty="0">
                <a:latin typeface="Calibri Light" panose="020F0302020204030204" pitchFamily="34" charset="0"/>
                <a:cs typeface="Calibri Light" panose="020F0302020204030204" pitchFamily="34" charset="0"/>
              </a:rPr>
              <a:t> the </a:t>
            </a:r>
            <a:r>
              <a:rPr lang="fr-CH" sz="1800" err="1">
                <a:latin typeface="Calibri Light" panose="020F0302020204030204" pitchFamily="34" charset="0"/>
                <a:cs typeface="Calibri Light" panose="020F0302020204030204" pitchFamily="34" charset="0"/>
              </a:rPr>
              <a:t>same</a:t>
            </a:r>
            <a:r>
              <a:rPr lang="fr-CH" sz="1800">
                <a:latin typeface="Calibri Light" panose="020F0302020204030204" pitchFamily="34" charset="0"/>
                <a:cs typeface="Calibri Light" panose="020F0302020204030204" pitchFamily="34" charset="0"/>
              </a:rPr>
              <a:t> data distributions. </a:t>
            </a:r>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the </a:t>
            </a:r>
            <a:r>
              <a:rPr lang="fr-CH" sz="1800" dirty="0" err="1">
                <a:solidFill>
                  <a:srgbClr val="C00000"/>
                </a:solidFill>
                <a:latin typeface="Calibri Light" panose="020F0302020204030204" pitchFamily="34" charset="0"/>
                <a:cs typeface="Calibri Light" panose="020F0302020204030204" pitchFamily="34" charset="0"/>
              </a:rPr>
              <a:t>same</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principle</a:t>
            </a:r>
            <a:r>
              <a:rPr lang="fr-CH" sz="1800" dirty="0">
                <a:solidFill>
                  <a:srgbClr val="C00000"/>
                </a:solidFill>
                <a:latin typeface="Calibri Light" panose="020F0302020204030204" pitchFamily="34" charset="0"/>
                <a:cs typeface="Calibri Light" panose="020F0302020204030204" pitchFamily="34" charset="0"/>
              </a:rPr>
              <a:t> of </a:t>
            </a:r>
            <a:r>
              <a:rPr lang="fr-CH" sz="1800" dirty="0" err="1">
                <a:solidFill>
                  <a:srgbClr val="C00000"/>
                </a:solidFill>
                <a:latin typeface="Calibri Light" panose="020F0302020204030204" pitchFamily="34" charset="0"/>
                <a:cs typeface="Calibri Light" panose="020F0302020204030204" pitchFamily="34" charset="0"/>
              </a:rPr>
              <a:t>randomized</a:t>
            </a:r>
            <a:r>
              <a:rPr lang="fr-CH" sz="1800" dirty="0">
                <a:solidFill>
                  <a:srgbClr val="C00000"/>
                </a:solidFill>
                <a:latin typeface="Calibri Light" panose="020F0302020204030204" pitchFamily="34" charset="0"/>
                <a:cs typeface="Calibri Light" panose="020F0302020204030204" pitchFamily="34" charset="0"/>
              </a:rPr>
              <a:t> condition </a:t>
            </a:r>
            <a:r>
              <a:rPr lang="fr-CH" sz="1800" err="1">
                <a:solidFill>
                  <a:srgbClr val="C00000"/>
                </a:solidFill>
                <a:latin typeface="Calibri Light" panose="020F0302020204030204" pitchFamily="34" charset="0"/>
                <a:cs typeface="Calibri Light" panose="020F0302020204030204" pitchFamily="34" charset="0"/>
              </a:rPr>
              <a:t>assignment</a:t>
            </a:r>
            <a:r>
              <a:rPr lang="fr-CH" sz="1800">
                <a:solidFill>
                  <a:srgbClr val="C00000"/>
                </a:solidFill>
                <a:latin typeface="Calibri Light" panose="020F0302020204030204" pitchFamily="34" charset="0"/>
                <a:cs typeface="Calibri Light" panose="020F0302020204030204" pitchFamily="34" charset="0"/>
              </a:rPr>
              <a:t>!</a:t>
            </a:r>
          </a:p>
          <a:p>
            <a:endParaRPr lang="fr-CH" sz="1800">
              <a:solidFill>
                <a:srgbClr val="C00000"/>
              </a:solidFill>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If data splits have different distributions, one might end up </a:t>
            </a:r>
            <a:r>
              <a:rPr lang="fr-CH" sz="1800">
                <a:solidFill>
                  <a:srgbClr val="0070C0"/>
                </a:solidFill>
                <a:latin typeface="Calibri Light" panose="020F0302020204030204" pitchFamily="34" charset="0"/>
                <a:cs typeface="Calibri Light" panose="020F0302020204030204" pitchFamily="34" charset="0"/>
              </a:rPr>
              <a:t>engaging in extrapolation</a:t>
            </a:r>
            <a:r>
              <a:rPr lang="fr-CH" sz="1800">
                <a:latin typeface="Calibri Light" panose="020F0302020204030204" pitchFamily="34" charset="0"/>
                <a:cs typeface="Calibri Light" panose="020F0302020204030204" pitchFamily="34" charset="0"/>
              </a:rPr>
              <a:t>!</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When </a:t>
            </a:r>
            <a:r>
              <a:rPr lang="fr-CH" sz="1800" dirty="0">
                <a:latin typeface="Calibri Light" panose="020F0302020204030204" pitchFamily="34" charset="0"/>
                <a:cs typeface="Calibri Light" panose="020F0302020204030204" pitchFamily="34" charset="0"/>
              </a:rPr>
              <a:t>the data are </a:t>
            </a:r>
            <a:r>
              <a:rPr lang="fr-CH" sz="1800" dirty="0" err="1">
                <a:latin typeface="Calibri Light" panose="020F0302020204030204" pitchFamily="34" charset="0"/>
                <a:cs typeface="Calibri Light" panose="020F0302020204030204" pitchFamily="34" charset="0"/>
              </a:rPr>
              <a:t>unbalanced</a:t>
            </a:r>
            <a:r>
              <a:rPr lang="fr-CH" sz="1800" dirty="0">
                <a:latin typeface="Calibri Light" panose="020F0302020204030204" pitchFamily="34" charset="0"/>
                <a:cs typeface="Calibri Light" panose="020F0302020204030204" pitchFamily="34" charset="0"/>
              </a:rPr>
              <a:t> in the </a:t>
            </a:r>
            <a:r>
              <a:rPr lang="fr-CH" sz="1800" dirty="0" err="1">
                <a:latin typeface="Calibri Light" panose="020F0302020204030204" pitchFamily="34" charset="0"/>
                <a:cs typeface="Calibri Light" panose="020F0302020204030204" pitchFamily="34" charset="0"/>
              </a:rPr>
              <a:t>response</a:t>
            </a:r>
            <a:r>
              <a:rPr lang="fr-CH" sz="1800" dirty="0">
                <a:latin typeface="Calibri Light" panose="020F0302020204030204" pitchFamily="34" charset="0"/>
                <a:cs typeface="Calibri Light" panose="020F0302020204030204" pitchFamily="34" charset="0"/>
              </a:rPr>
              <a:t> classes,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worthwhile</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balanced</a:t>
            </a:r>
            <a:r>
              <a:rPr lang="fr-CH" sz="1800" dirty="0">
                <a:latin typeface="Calibri Light" panose="020F0302020204030204" pitchFamily="34" charset="0"/>
                <a:cs typeface="Calibri Light" panose="020F0302020204030204" pitchFamily="34" charset="0"/>
              </a:rPr>
              <a:t> training data set,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by sampling </a:t>
            </a:r>
            <a:r>
              <a:rPr lang="fr-CH" sz="1800" dirty="0" err="1">
                <a:latin typeface="Calibri Light" panose="020F0302020204030204" pitchFamily="34" charset="0"/>
                <a:cs typeface="Calibri Light" panose="020F0302020204030204" pitchFamily="34" charset="0"/>
              </a:rPr>
              <a:t>randomly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within</a:t>
            </a:r>
            <a:r>
              <a:rPr lang="fr-CH" sz="1800" dirty="0">
                <a:latin typeface="Calibri Light" panose="020F0302020204030204" pitchFamily="34" charset="0"/>
                <a:cs typeface="Calibri Light" panose="020F0302020204030204" pitchFamily="34" charset="0"/>
              </a:rPr>
              <a:t> classes at a </a:t>
            </a:r>
            <a:r>
              <a:rPr lang="fr-CH" sz="1800" dirty="0" err="1">
                <a:latin typeface="Calibri Light" panose="020F0302020204030204" pitchFamily="34" charset="0"/>
                <a:cs typeface="Calibri Light" panose="020F0302020204030204" pitchFamily="34" charset="0"/>
              </a:rPr>
              <a:t>fixed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size (e.g., 100 observations of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class).</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strategy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 as </a:t>
            </a:r>
            <a:r>
              <a:rPr lang="fr-CH" sz="1800" dirty="0" err="1">
                <a:solidFill>
                  <a:srgbClr val="0070C0"/>
                </a:solidFill>
                <a:latin typeface="Calibri Light" panose="020F0302020204030204" pitchFamily="34" charset="0"/>
                <a:cs typeface="Calibri Light" panose="020F0302020204030204" pitchFamily="34" charset="0"/>
              </a:rPr>
              <a:t>stratified</a:t>
            </a:r>
            <a:r>
              <a:rPr lang="fr-CH" sz="1800" dirty="0">
                <a:solidFill>
                  <a:srgbClr val="0070C0"/>
                </a:solidFill>
                <a:latin typeface="Calibri Light" panose="020F0302020204030204" pitchFamily="34" charset="0"/>
                <a:cs typeface="Calibri Light" panose="020F0302020204030204" pitchFamily="34" charset="0"/>
              </a:rPr>
              <a:t> sampling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where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strata</a:t>
            </a:r>
            <a:r>
              <a:rPr lang="fr-CH" sz="1800" dirty="0">
                <a:latin typeface="Calibri Light" panose="020F0302020204030204" pitchFamily="34" charset="0"/>
                <a:cs typeface="Calibri Light" panose="020F0302020204030204" pitchFamily="34" charset="0"/>
              </a:rPr>
              <a:t> correspond to the </a:t>
            </a:r>
            <a:r>
              <a:rPr lang="fr-CH" sz="1800" dirty="0" err="1">
                <a:latin typeface="Calibri Light" panose="020F0302020204030204" pitchFamily="34" charset="0"/>
                <a:cs typeface="Calibri Light" panose="020F0302020204030204" pitchFamily="34" charset="0"/>
              </a:rPr>
              <a:t>different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response</a:t>
            </a:r>
            <a:r>
              <a:rPr lang="fr-CH" sz="1800" dirty="0">
                <a:latin typeface="Calibri Light" panose="020F0302020204030204" pitchFamily="34" charset="0"/>
                <a:cs typeface="Calibri Light" panose="020F0302020204030204" pitchFamily="34" charset="0"/>
              </a:rPr>
              <a:t> classes.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More splitting rules for CV</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163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Quiz: Which is AI?</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90857C-6F5C-C0C5-2ECE-987C40602FE7}"/>
              </a:ext>
            </a:extLst>
          </p:cNvPr>
          <p:cNvGrpSpPr/>
          <p:nvPr/>
        </p:nvGrpSpPr>
        <p:grpSpPr>
          <a:xfrm>
            <a:off x="2003714" y="1680608"/>
            <a:ext cx="8184572" cy="4338939"/>
            <a:chOff x="1919536" y="1680608"/>
            <a:chExt cx="8184572" cy="4338939"/>
          </a:xfrm>
        </p:grpSpPr>
        <p:sp>
          <p:nvSpPr>
            <p:cNvPr id="10" name="TextBox 9">
              <a:extLst>
                <a:ext uri="{FF2B5EF4-FFF2-40B4-BE49-F238E27FC236}">
                  <a16:creationId xmlns:a16="http://schemas.microsoft.com/office/drawing/2014/main" id="{B84DD48C-A6C2-4B9C-DB48-380BFEF85733}"/>
                </a:ext>
              </a:extLst>
            </p:cNvPr>
            <p:cNvSpPr txBox="1"/>
            <p:nvPr/>
          </p:nvSpPr>
          <p:spPr>
            <a:xfrm>
              <a:off x="3531625" y="5373216"/>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A</a:t>
              </a:r>
              <a:endParaRPr lang="en-GB" sz="3600" b="1"/>
            </a:p>
          </p:txBody>
        </p:sp>
        <p:sp>
          <p:nvSpPr>
            <p:cNvPr id="11" name="TextBox 10">
              <a:extLst>
                <a:ext uri="{FF2B5EF4-FFF2-40B4-BE49-F238E27FC236}">
                  <a16:creationId xmlns:a16="http://schemas.microsoft.com/office/drawing/2014/main" id="{F9634C53-6E36-5ED6-BF4B-7B18F6202774}"/>
                </a:ext>
              </a:extLst>
            </p:cNvPr>
            <p:cNvSpPr txBox="1"/>
            <p:nvPr/>
          </p:nvSpPr>
          <p:spPr>
            <a:xfrm>
              <a:off x="7875939" y="5373215"/>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B</a:t>
              </a:r>
              <a:endParaRPr lang="en-GB" sz="3600" b="1"/>
            </a:p>
          </p:txBody>
        </p:sp>
        <p:pic>
          <p:nvPicPr>
            <p:cNvPr id="3" name="Picture 2">
              <a:extLst>
                <a:ext uri="{FF2B5EF4-FFF2-40B4-BE49-F238E27FC236}">
                  <a16:creationId xmlns:a16="http://schemas.microsoft.com/office/drawing/2014/main" id="{431263F9-C162-4B80-3B2E-178CA72B3F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198" y="1680609"/>
              <a:ext cx="3855910" cy="3496782"/>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F636831-2850-A31F-E9CE-5271C4A8A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19536" y="1680608"/>
              <a:ext cx="3824606" cy="3496783"/>
            </a:xfrm>
            <a:prstGeom prst="rect">
              <a:avLst/>
            </a:prstGeom>
            <a:effectLst>
              <a:outerShdw blurRad="63500" sx="102000" sy="102000" algn="ctr" rotWithShape="0">
                <a:prstClr val="black">
                  <a:alpha val="40000"/>
                </a:prstClr>
              </a:outerShdw>
            </a:effectLst>
          </p:spPr>
        </p:pic>
      </p:grpSp>
      <p:sp>
        <p:nvSpPr>
          <p:cNvPr id="6" name="TextBox 5">
            <a:extLst>
              <a:ext uri="{FF2B5EF4-FFF2-40B4-BE49-F238E27FC236}">
                <a16:creationId xmlns:a16="http://schemas.microsoft.com/office/drawing/2014/main" id="{5D38B115-F2DE-E9A7-7876-454B4C0527EB}"/>
              </a:ext>
            </a:extLst>
          </p:cNvPr>
          <p:cNvSpPr txBox="1"/>
          <p:nvPr/>
        </p:nvSpPr>
        <p:spPr>
          <a:xfrm>
            <a:off x="9480376" y="6237312"/>
            <a:ext cx="2922305" cy="276999"/>
          </a:xfrm>
          <a:prstGeom prst="rect">
            <a:avLst/>
          </a:prstGeom>
          <a:noFill/>
        </p:spPr>
        <p:txBody>
          <a:bodyPr wrap="square">
            <a:spAutoFit/>
          </a:bodyPr>
          <a:lstStyle/>
          <a:p>
            <a:r>
              <a:rPr lang="en-US" sz="1200">
                <a:hlinkClick r:id="rId4"/>
              </a:rPr>
              <a:t>Women laughing eating salad alone</a:t>
            </a:r>
            <a:endParaRPr lang="en-GB" sz="1200"/>
          </a:p>
        </p:txBody>
      </p:sp>
    </p:spTree>
    <p:extLst>
      <p:ext uri="{BB962C8B-B14F-4D97-AF65-F5344CB8AC3E}">
        <p14:creationId xmlns:p14="http://schemas.microsoft.com/office/powerpoint/2010/main" val="2387838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Calculating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misclassification</a:t>
            </a:r>
            <a:r>
              <a:rPr lang="fr-CH" sz="1800" dirty="0">
                <a:latin typeface="Calibri Light" panose="020F0302020204030204" pitchFamily="34" charset="0"/>
                <a:cs typeface="Calibri Light" panose="020F0302020204030204" pitchFamily="34" charset="0"/>
              </a:rPr>
              <a:t> rate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a confusion matrix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achieved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easily</a:t>
            </a:r>
            <a:r>
              <a:rPr lang="fr-CH" sz="1800" dirty="0">
                <a:latin typeface="Calibri Light" panose="020F0302020204030204" pitchFamily="34" charset="0"/>
                <a:cs typeface="Calibri Light" panose="020F0302020204030204" pitchFamily="34" charset="0"/>
              </a:rPr>
              <a:t> in R. It </a:t>
            </a:r>
            <a:r>
              <a:rPr lang="fr-CH" sz="1800" dirty="0" err="1">
                <a:latin typeface="Calibri Light" panose="020F0302020204030204" pitchFamily="34" charset="0"/>
                <a:cs typeface="Calibri Light" panose="020F0302020204030204" pitchFamily="34" charset="0"/>
              </a:rPr>
              <a:t>involves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using</a:t>
            </a:r>
            <a:r>
              <a:rPr lang="fr-CH" sz="1800" dirty="0">
                <a:latin typeface="Calibri Light" panose="020F0302020204030204" pitchFamily="34" charset="0"/>
                <a:cs typeface="Calibri Light" panose="020F0302020204030204" pitchFamily="34" charset="0"/>
              </a:rPr>
              <a:t> first the </a:t>
            </a:r>
            <a:r>
              <a:rPr lang="fr-CH" sz="1800" dirty="0" err="1">
                <a:latin typeface="Courier New" panose="02070309020205020404" pitchFamily="49" charset="0"/>
                <a:cs typeface="Courier New" panose="02070309020205020404" pitchFamily="49" charset="0"/>
              </a:rPr>
              <a:t>predict</a:t>
            </a:r>
            <a:r>
              <a:rPr lang="fr-CH" sz="1800" dirty="0">
                <a:latin typeface="Courier New" panose="02070309020205020404" pitchFamily="49" charset="0"/>
                <a:cs typeface="Courier New" panose="02070309020205020404" pitchFamily="49" charset="0"/>
              </a:rPr>
              <a:t>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on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model, </a:t>
            </a:r>
            <a:r>
              <a:rPr lang="fr-CH" sz="1800" dirty="0" err="1">
                <a:latin typeface="Calibri Light" panose="020F0302020204030204" pitchFamily="34" charset="0"/>
                <a:cs typeface="Calibri Light" panose="020F0302020204030204" pitchFamily="34" charset="0"/>
              </a:rPr>
              <a:t>storing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predicted</a:t>
            </a:r>
            <a:r>
              <a:rPr lang="fr-CH" sz="1800" dirty="0">
                <a:latin typeface="Calibri Light" panose="020F0302020204030204" pitchFamily="34" charset="0"/>
                <a:cs typeface="Calibri Light" panose="020F0302020204030204" pitchFamily="34" charset="0"/>
              </a:rPr>
              <a:t> class labels, and </a:t>
            </a:r>
            <a:r>
              <a:rPr lang="fr-CH" sz="1800" dirty="0" err="1">
                <a:latin typeface="Calibri Light" panose="020F0302020204030204" pitchFamily="34" charset="0"/>
                <a:cs typeface="Calibri Light" panose="020F0302020204030204" pitchFamily="34" charset="0"/>
              </a:rPr>
              <a:t>then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tabulating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them</a:t>
            </a:r>
            <a:r>
              <a:rPr lang="fr-CH" sz="1800" dirty="0">
                <a:latin typeface="Calibri Light" panose="020F0302020204030204" pitchFamily="34" charset="0"/>
                <a:cs typeface="Calibri Light" panose="020F0302020204030204" pitchFamily="34" charset="0"/>
              </a:rPr>
              <a:t> opposite the </a:t>
            </a:r>
            <a:r>
              <a:rPr lang="fr-CH" sz="1800" dirty="0" err="1">
                <a:latin typeface="Calibri Light" panose="020F0302020204030204" pitchFamily="34" charset="0"/>
                <a:cs typeface="Calibri Light" panose="020F0302020204030204" pitchFamily="34" charset="0"/>
              </a:rPr>
              <a:t>observed</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true</a:t>
            </a:r>
            <a:r>
              <a:rPr lang="fr-CH" sz="1800" dirty="0">
                <a:latin typeface="Calibri Light" panose="020F0302020204030204" pitchFamily="34" charset="0"/>
                <a:cs typeface="Calibri Light" panose="020F0302020204030204" pitchFamily="34" charset="0"/>
              </a:rPr>
              <a:t> class labels:</a:t>
            </a:r>
          </a:p>
          <a:p>
            <a:endParaRPr lang="fr-CH"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toy &lt;- </a:t>
            </a:r>
            <a:r>
              <a:rPr lang="en-GB" sz="1400" dirty="0" err="1">
                <a:latin typeface="Courier New" panose="02070309020205020404" pitchFamily="49" charset="0"/>
                <a:cs typeface="Courier New" panose="02070309020205020404" pitchFamily="49" charset="0"/>
              </a:rPr>
              <a:t>lda</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Species~.,data</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iris,CV</a:t>
            </a:r>
            <a:r>
              <a:rPr lang="en-GB" sz="1400" dirty="0">
                <a:latin typeface="Courier New" panose="02070309020205020404" pitchFamily="49" charset="0"/>
                <a:cs typeface="Courier New" panose="02070309020205020404" pitchFamily="49" charset="0"/>
              </a:rPr>
              <a:t>=TRUE)</a:t>
            </a:r>
          </a:p>
          <a:p>
            <a:pPr marL="0" indent="0">
              <a:buNone/>
            </a:pPr>
            <a:r>
              <a:rPr lang="en-GB" sz="1400" dirty="0">
                <a:latin typeface="Courier New" panose="02070309020205020404" pitchFamily="49" charset="0"/>
                <a:cs typeface="Courier New" panose="02070309020205020404" pitchFamily="49" charset="0"/>
              </a:rPr>
              <a:t>	out &lt;- </a:t>
            </a:r>
            <a:r>
              <a:rPr lang="en-GB" sz="1400" dirty="0" err="1">
                <a:latin typeface="Courier New" panose="02070309020205020404" pitchFamily="49" charset="0"/>
                <a:cs typeface="Courier New" panose="02070309020205020404" pitchFamily="49" charset="0"/>
              </a:rPr>
              <a:t>toy$class</a:t>
            </a: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table(True=</a:t>
            </a:r>
            <a:r>
              <a:rPr lang="en-GB" sz="1400" dirty="0" err="1">
                <a:latin typeface="Courier New" panose="02070309020205020404" pitchFamily="49" charset="0"/>
                <a:cs typeface="Courier New" panose="02070309020205020404" pitchFamily="49" charset="0"/>
              </a:rPr>
              <a:t>iris$Species,Predicted</a:t>
            </a:r>
            <a:r>
              <a:rPr lang="en-GB" sz="1400" dirty="0">
                <a:latin typeface="Courier New" panose="02070309020205020404" pitchFamily="49" charset="0"/>
                <a:cs typeface="Courier New" panose="02070309020205020404" pitchFamily="49" charset="0"/>
              </a:rPr>
              <a:t>=out)</a:t>
            </a:r>
          </a:p>
          <a:p>
            <a:pPr marL="0" indent="0">
              <a:buNone/>
            </a:pPr>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&gt;             </a:t>
            </a:r>
            <a:r>
              <a:rPr lang="fr-CH" sz="1400" dirty="0" err="1">
                <a:latin typeface="Courier New" panose="02070309020205020404" pitchFamily="49" charset="0"/>
                <a:cs typeface="Courier New" panose="02070309020205020404" pitchFamily="49" charset="0"/>
              </a:rPr>
              <a:t>Predicted</a:t>
            </a:r>
            <a:endParaRPr lang="fr-CH" sz="1400" dirty="0">
              <a:latin typeface="Courier New" panose="02070309020205020404" pitchFamily="49" charset="0"/>
              <a:cs typeface="Courier New" panose="02070309020205020404" pitchFamily="49" charset="0"/>
            </a:endParaRPr>
          </a:p>
          <a:p>
            <a:pPr marL="0" indent="0">
              <a:buNone/>
            </a:pPr>
            <a:r>
              <a:rPr lang="fr-CH" sz="1400" dirty="0">
                <a:latin typeface="Courier New" panose="02070309020205020404" pitchFamily="49" charset="0"/>
                <a:cs typeface="Courier New" panose="02070309020205020404" pitchFamily="49" charset="0"/>
              </a:rPr>
              <a:t>	&gt; </a:t>
            </a:r>
            <a:r>
              <a:rPr lang="fr-CH" sz="1400" dirty="0" err="1">
                <a:latin typeface="Courier New" panose="02070309020205020404" pitchFamily="49" charset="0"/>
                <a:cs typeface="Courier New" panose="02070309020205020404" pitchFamily="49" charset="0"/>
              </a:rPr>
              <a:t>True</a:t>
            </a: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setosa</a:t>
            </a: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versicolor</a:t>
            </a: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virginica</a:t>
            </a:r>
            <a:endParaRPr lang="fr-CH" sz="1400" dirty="0">
              <a:latin typeface="Courier New" panose="02070309020205020404" pitchFamily="49" charset="0"/>
              <a:cs typeface="Courier New" panose="02070309020205020404" pitchFamily="49" charset="0"/>
            </a:endParaRPr>
          </a:p>
          <a:p>
            <a:pPr marL="0" indent="0">
              <a:buNone/>
            </a:pPr>
            <a:r>
              <a:rPr lang="fr-CH" sz="1400" dirty="0">
                <a:latin typeface="Courier New" panose="02070309020205020404" pitchFamily="49" charset="0"/>
                <a:cs typeface="Courier New" panose="02070309020205020404" pitchFamily="49" charset="0"/>
              </a:rPr>
              <a:t>	&gt;   </a:t>
            </a:r>
            <a:r>
              <a:rPr lang="fr-CH" sz="1400" dirty="0" err="1">
                <a:latin typeface="Courier New" panose="02070309020205020404" pitchFamily="49" charset="0"/>
                <a:cs typeface="Courier New" panose="02070309020205020404" pitchFamily="49" charset="0"/>
              </a:rPr>
              <a:t>setosa</a:t>
            </a:r>
            <a:r>
              <a:rPr lang="fr-CH" sz="1400" dirty="0">
                <a:latin typeface="Courier New" panose="02070309020205020404" pitchFamily="49" charset="0"/>
                <a:cs typeface="Courier New" panose="02070309020205020404" pitchFamily="49" charset="0"/>
              </a:rPr>
              <a:t>         50          0         0</a:t>
            </a:r>
          </a:p>
          <a:p>
            <a:pPr marL="0" indent="0">
              <a:buNone/>
            </a:pPr>
            <a:r>
              <a:rPr lang="fr-CH" sz="1400" dirty="0">
                <a:latin typeface="Courier New" panose="02070309020205020404" pitchFamily="49" charset="0"/>
                <a:cs typeface="Courier New" panose="02070309020205020404" pitchFamily="49" charset="0"/>
              </a:rPr>
              <a:t>	&gt;   </a:t>
            </a:r>
            <a:r>
              <a:rPr lang="fr-CH" sz="1400" dirty="0" err="1">
                <a:latin typeface="Courier New" panose="02070309020205020404" pitchFamily="49" charset="0"/>
                <a:cs typeface="Courier New" panose="02070309020205020404" pitchFamily="49" charset="0"/>
              </a:rPr>
              <a:t>versicolor</a:t>
            </a:r>
            <a:r>
              <a:rPr lang="fr-CH" sz="1400" dirty="0">
                <a:latin typeface="Courier New" panose="02070309020205020404" pitchFamily="49" charset="0"/>
                <a:cs typeface="Courier New" panose="02070309020205020404" pitchFamily="49" charset="0"/>
              </a:rPr>
              <a:t>      0         48         2</a:t>
            </a:r>
          </a:p>
          <a:p>
            <a:pPr marL="0" indent="0">
              <a:buNone/>
            </a:pPr>
            <a:r>
              <a:rPr lang="fr-CH" sz="1400" dirty="0">
                <a:latin typeface="Courier New" panose="02070309020205020404" pitchFamily="49" charset="0"/>
                <a:cs typeface="Courier New" panose="02070309020205020404" pitchFamily="49" charset="0"/>
              </a:rPr>
              <a:t>	&gt;   </a:t>
            </a:r>
            <a:r>
              <a:rPr lang="fr-CH" sz="1400" dirty="0" err="1">
                <a:latin typeface="Courier New" panose="02070309020205020404" pitchFamily="49" charset="0"/>
                <a:cs typeface="Courier New" panose="02070309020205020404" pitchFamily="49" charset="0"/>
              </a:rPr>
              <a:t>virginica</a:t>
            </a:r>
            <a:r>
              <a:rPr lang="fr-CH" sz="1400" dirty="0">
                <a:latin typeface="Courier New" panose="02070309020205020404" pitchFamily="49" charset="0"/>
                <a:cs typeface="Courier New" panose="02070309020205020404" pitchFamily="49" charset="0"/>
              </a:rPr>
              <a:t>       0          1        49</a:t>
            </a: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The model </a:t>
            </a:r>
            <a:r>
              <a:rPr lang="fr-CH" sz="1800" dirty="0" err="1">
                <a:latin typeface="Calibri Light" panose="020F0302020204030204" pitchFamily="34" charset="0"/>
                <a:cs typeface="Calibri Light" panose="020F0302020204030204" pitchFamily="34" charset="0"/>
              </a:rPr>
              <a: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discriminant </a:t>
            </a:r>
            <a:r>
              <a:rPr lang="fr-CH" sz="1800" dirty="0" err="1">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LOO-CV option, </a:t>
            </a:r>
            <a:r>
              <a:rPr lang="fr-CH" sz="1800" dirty="0" err="1">
                <a:latin typeface="Calibri Light" panose="020F0302020204030204" pitchFamily="34" charset="0"/>
                <a:cs typeface="Calibri Light" panose="020F0302020204030204" pitchFamily="34" charset="0"/>
              </a:rPr>
              <a:t>giving</a:t>
            </a:r>
            <a:r>
              <a:rPr lang="fr-CH" sz="1800" dirty="0">
                <a:latin typeface="Calibri Light" panose="020F0302020204030204" pitchFamily="34" charset="0"/>
                <a:cs typeface="Calibri Light" panose="020F0302020204030204" pitchFamily="34" charset="0"/>
              </a:rPr>
              <a:t> an approximation of test performance in the confusion matrix.</a:t>
            </a:r>
          </a:p>
          <a:p>
            <a:pPr marL="0" indent="0">
              <a:buNone/>
            </a:pPr>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Confusion tables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0833285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a:t>
            </a:r>
            <a:r>
              <a:rPr lang="en-US" sz="1800">
                <a:latin typeface="Calibri Light" panose="020F0302020204030204" pitchFamily="34" charset="0"/>
                <a:cs typeface="Calibri Light" panose="020F0302020204030204" pitchFamily="34" charset="0"/>
              </a:rPr>
              <a:t>Iris data </a:t>
            </a:r>
            <a:r>
              <a:rPr lang="fr-CH" sz="1800">
                <a:latin typeface="Calibri Light" panose="020F0302020204030204" pitchFamily="34" charset="0"/>
                <a:cs typeface="Calibri Light" panose="020F0302020204030204" pitchFamily="34" charset="0"/>
              </a:rPr>
              <a:t>are </a:t>
            </a:r>
            <a:r>
              <a:rPr lang="fr-CH" sz="1800" dirty="0">
                <a:latin typeface="Calibri Light" panose="020F0302020204030204" pitchFamily="34" charset="0"/>
                <a:cs typeface="Calibri Light" panose="020F0302020204030204" pitchFamily="34" charset="0"/>
              </a:rPr>
              <a:t>a </a:t>
            </a:r>
            <a:r>
              <a:rPr lang="fr-CH" sz="1800" dirty="0" err="1">
                <a:latin typeface="Calibri Light" panose="020F0302020204030204" pitchFamily="34" charset="0"/>
                <a:cs typeface="Calibri Light" panose="020F0302020204030204" pitchFamily="34" charset="0"/>
              </a:rPr>
              <a:t>classic</a:t>
            </a:r>
            <a:r>
              <a:rPr lang="fr-CH" sz="1800" dirty="0">
                <a:latin typeface="Calibri Light" panose="020F0302020204030204" pitchFamily="34" charset="0"/>
                <a:cs typeface="Calibri Light" panose="020F0302020204030204" pitchFamily="34" charset="0"/>
              </a:rPr>
              <a:t> data set in </a:t>
            </a:r>
            <a:r>
              <a:rPr lang="fr-CH" sz="1800" dirty="0" err="1">
                <a:latin typeface="Calibri Light" panose="020F0302020204030204" pitchFamily="34" charset="0"/>
                <a:cs typeface="Calibri Light" panose="020F0302020204030204" pitchFamily="34" charset="0"/>
              </a:rPr>
              <a:t>statistics</a:t>
            </a:r>
            <a:r>
              <a:rPr lang="fr-CH" sz="1800" dirty="0">
                <a:latin typeface="Calibri Light" panose="020F0302020204030204" pitchFamily="34" charset="0"/>
                <a:cs typeface="Calibri Light" panose="020F0302020204030204" pitchFamily="34" charset="0"/>
              </a:rPr>
              <a:t>:</a:t>
            </a:r>
          </a:p>
          <a:p>
            <a:pPr marL="0" indent="0">
              <a:buNone/>
            </a:pPr>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Confusion tables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7" name="Picture 6">
            <a:extLst>
              <a:ext uri="{FF2B5EF4-FFF2-40B4-BE49-F238E27FC236}">
                <a16:creationId xmlns:a16="http://schemas.microsoft.com/office/drawing/2014/main" id="{E4CE7B3F-559D-304A-BFFF-246B80B17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60" y="3979513"/>
            <a:ext cx="5477593" cy="2448484"/>
          </a:xfrm>
          <a:prstGeom prst="rect">
            <a:avLst/>
          </a:prstGeom>
        </p:spPr>
      </p:pic>
      <p:sp>
        <p:nvSpPr>
          <p:cNvPr id="9" name="TextBox 8">
            <a:extLst>
              <a:ext uri="{FF2B5EF4-FFF2-40B4-BE49-F238E27FC236}">
                <a16:creationId xmlns:a16="http://schemas.microsoft.com/office/drawing/2014/main" id="{3E99177E-B862-E84A-FBFB-9BBB9E460520}"/>
              </a:ext>
            </a:extLst>
          </p:cNvPr>
          <p:cNvSpPr txBox="1"/>
          <p:nvPr/>
        </p:nvSpPr>
        <p:spPr>
          <a:xfrm>
            <a:off x="2367480" y="2204864"/>
            <a:ext cx="7343618" cy="1754326"/>
          </a:xfrm>
          <a:prstGeom prst="rect">
            <a:avLst/>
          </a:prstGeom>
          <a:noFill/>
        </p:spPr>
        <p:txBody>
          <a:bodyPr wrap="square">
            <a:spAutoFit/>
          </a:bodyPr>
          <a:lstStyle/>
          <a:p>
            <a:r>
              <a:rPr lang="en-GB" sz="1200" dirty="0">
                <a:latin typeface="Courier New" panose="02070309020205020404" pitchFamily="49" charset="0"/>
                <a:cs typeface="Courier New" panose="02070309020205020404" pitchFamily="49" charset="0"/>
              </a:rPr>
              <a:t>&gt;     </a:t>
            </a:r>
            <a:r>
              <a:rPr lang="en-GB" sz="1200" dirty="0" err="1">
                <a:latin typeface="Courier New" panose="02070309020205020404" pitchFamily="49" charset="0"/>
                <a:cs typeface="Courier New" panose="02070309020205020404" pitchFamily="49" charset="0"/>
              </a:rPr>
              <a:t>Sepal.Length</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Sepal.Width</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Petal.Length</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Petal.Width</a:t>
            </a:r>
            <a:r>
              <a:rPr lang="en-GB" sz="1200" dirty="0">
                <a:latin typeface="Courier New" panose="02070309020205020404" pitchFamily="49" charset="0"/>
                <a:cs typeface="Courier New" panose="02070309020205020404" pitchFamily="49" charset="0"/>
              </a:rPr>
              <a:t>    Species</a:t>
            </a:r>
          </a:p>
          <a:p>
            <a:r>
              <a:rPr lang="en-GB" sz="1200" dirty="0">
                <a:latin typeface="Courier New" panose="02070309020205020404" pitchFamily="49" charset="0"/>
                <a:cs typeface="Courier New" panose="02070309020205020404" pitchFamily="49" charset="0"/>
              </a:rPr>
              <a:t>&gt; 148          6.5         3.0          5.2         2.0  virginica</a:t>
            </a:r>
          </a:p>
          <a:p>
            <a:r>
              <a:rPr lang="en-GB" sz="1200" dirty="0">
                <a:latin typeface="Courier New" panose="02070309020205020404" pitchFamily="49" charset="0"/>
                <a:cs typeface="Courier New" panose="02070309020205020404" pitchFamily="49" charset="0"/>
              </a:rPr>
              <a:t>&gt; 122          5.6         2.8          4.9         2.0  virginica</a:t>
            </a:r>
          </a:p>
          <a:p>
            <a:r>
              <a:rPr lang="en-GB" sz="1200" dirty="0">
                <a:latin typeface="Courier New" panose="02070309020205020404" pitchFamily="49" charset="0"/>
                <a:cs typeface="Courier New" panose="02070309020205020404" pitchFamily="49" charset="0"/>
              </a:rPr>
              <a:t>&gt; 73           6.3         2.5          4.9         1.5 versicolor</a:t>
            </a:r>
          </a:p>
          <a:p>
            <a:r>
              <a:rPr lang="en-GB" sz="1200" dirty="0">
                <a:latin typeface="Courier New" panose="02070309020205020404" pitchFamily="49" charset="0"/>
                <a:cs typeface="Courier New" panose="02070309020205020404" pitchFamily="49" charset="0"/>
              </a:rPr>
              <a:t>&gt; 50           5.0         3.3          1.4         0.2     </a:t>
            </a:r>
            <a:r>
              <a:rPr lang="en-GB" sz="1200" dirty="0" err="1">
                <a:latin typeface="Courier New" panose="02070309020205020404" pitchFamily="49" charset="0"/>
                <a:cs typeface="Courier New" panose="02070309020205020404" pitchFamily="49" charset="0"/>
              </a:rPr>
              <a:t>setosa</a:t>
            </a:r>
            <a:endParaRPr lang="en-GB" sz="1200" dirty="0">
              <a:latin typeface="Courier New" panose="02070309020205020404" pitchFamily="49" charset="0"/>
              <a:cs typeface="Courier New" panose="02070309020205020404" pitchFamily="49" charset="0"/>
            </a:endParaRPr>
          </a:p>
          <a:p>
            <a:r>
              <a:rPr lang="en-GB" sz="1200" dirty="0">
                <a:latin typeface="Courier New" panose="02070309020205020404" pitchFamily="49" charset="0"/>
                <a:cs typeface="Courier New" panose="02070309020205020404" pitchFamily="49" charset="0"/>
              </a:rPr>
              <a:t>&gt; 109          6.7         2.5          5.8         1.8  virginica</a:t>
            </a:r>
          </a:p>
          <a:p>
            <a:r>
              <a:rPr lang="en-GB" sz="1200" dirty="0">
                <a:latin typeface="Courier New" panose="02070309020205020404" pitchFamily="49" charset="0"/>
                <a:cs typeface="Courier New" panose="02070309020205020404" pitchFamily="49" charset="0"/>
              </a:rPr>
              <a:t>&gt; 10           4.9         3.1          1.5         0.1     </a:t>
            </a:r>
            <a:r>
              <a:rPr lang="en-GB" sz="1200" dirty="0" err="1">
                <a:latin typeface="Courier New" panose="02070309020205020404" pitchFamily="49" charset="0"/>
                <a:cs typeface="Courier New" panose="02070309020205020404" pitchFamily="49" charset="0"/>
              </a:rPr>
              <a:t>setosa</a:t>
            </a:r>
            <a:endParaRPr lang="en-GB" sz="1200" dirty="0">
              <a:latin typeface="Courier New" panose="02070309020205020404" pitchFamily="49" charset="0"/>
              <a:cs typeface="Courier New" panose="02070309020205020404" pitchFamily="49" charset="0"/>
            </a:endParaRPr>
          </a:p>
          <a:p>
            <a:r>
              <a:rPr lang="en-GB" sz="1200" dirty="0">
                <a:latin typeface="Courier New" panose="02070309020205020404" pitchFamily="49" charset="0"/>
                <a:cs typeface="Courier New" panose="02070309020205020404" pitchFamily="49" charset="0"/>
              </a:rPr>
              <a:t>&gt; ...</a:t>
            </a:r>
          </a:p>
          <a:p>
            <a:endParaRPr lang="en-GB"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506877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If we store the table into a new object we can easily calculate the misclassification rate:</a:t>
            </a:r>
          </a:p>
          <a:p>
            <a:endParaRPr lang="fr-CH"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conf &lt;- table(True=iris$Species,Predicted=out)</a:t>
            </a:r>
            <a:endParaRPr lang="fr-CH" sz="1400">
              <a:latin typeface="Courier New" panose="02070309020205020404" pitchFamily="49" charset="0"/>
              <a:cs typeface="Courier New" panose="02070309020205020404" pitchFamily="49" charset="0"/>
            </a:endParaRPr>
          </a:p>
          <a:p>
            <a:pPr marL="0" indent="0">
              <a:buNone/>
            </a:pPr>
            <a:r>
              <a:rPr lang="fr-CH" sz="1400">
                <a:latin typeface="Courier New" panose="02070309020205020404" pitchFamily="49" charset="0"/>
                <a:cs typeface="Courier New" panose="02070309020205020404" pitchFamily="49" charset="0"/>
              </a:rPr>
              <a:t>	1 – sum(diag(conf))/sum(conf)</a:t>
            </a:r>
          </a:p>
          <a:p>
            <a:pPr marL="0" indent="0">
              <a:buNone/>
            </a:pPr>
            <a:r>
              <a:rPr lang="fr-CH" sz="1400">
                <a:latin typeface="Courier New" panose="02070309020205020404" pitchFamily="49" charset="0"/>
                <a:cs typeface="Courier New" panose="02070309020205020404" pitchFamily="49" charset="0"/>
              </a:rPr>
              <a:t>	&gt; 0.02</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So the accuracy corresponds to the sum of the tables diagonals, divided by the table total. For error we then calculate 1 – ACC. If we wanted to weight the classes by their distribution, we could use:</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1 – sum(diag(conf)/table(out))/nrow(conf)</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Confusion tables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790749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Finally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keep</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using</a:t>
            </a:r>
            <a:r>
              <a:rPr lang="fr-CH" sz="1800" dirty="0">
                <a:latin typeface="Calibri Light" panose="020F0302020204030204" pitchFamily="34" charset="0"/>
                <a:cs typeface="Calibri Light" panose="020F0302020204030204" pitchFamily="34" charset="0"/>
              </a:rPr>
              <a:t> the MCC coefficient as a </a:t>
            </a:r>
            <a:r>
              <a:rPr lang="fr-CH" sz="1800" dirty="0" err="1">
                <a:latin typeface="Calibri Light" panose="020F0302020204030204" pitchFamily="34" charset="0"/>
                <a:cs typeface="Calibri Light" panose="020F0302020204030204" pitchFamily="34" charset="0"/>
              </a:rPr>
              <a:t>measure</a:t>
            </a:r>
            <a:r>
              <a:rPr lang="fr-CH" sz="1800" dirty="0">
                <a:latin typeface="Calibri Light" panose="020F0302020204030204" pitchFamily="34" charset="0"/>
                <a:cs typeface="Calibri Light" panose="020F0302020204030204" pitchFamily="34" charset="0"/>
              </a:rPr>
              <a:t> of discrimination by </a:t>
            </a:r>
            <a:r>
              <a:rPr lang="fr-CH" sz="1800" dirty="0" err="1">
                <a:latin typeface="Calibri Light" panose="020F0302020204030204" pitchFamily="34" charset="0"/>
                <a:cs typeface="Calibri Light" panose="020F0302020204030204" pitchFamily="34" charset="0"/>
              </a:rPr>
              <a:t>breaking</a:t>
            </a:r>
            <a:r>
              <a:rPr lang="fr-CH" sz="1800" dirty="0">
                <a:latin typeface="Calibri Light" panose="020F0302020204030204" pitchFamily="34" charset="0"/>
                <a:cs typeface="Calibri Light" panose="020F0302020204030204" pitchFamily="34" charset="0"/>
              </a:rPr>
              <a:t> down the </a:t>
            </a:r>
            <a:r>
              <a:rPr lang="fr-CH" sz="1800" dirty="0" err="1">
                <a:latin typeface="Calibri Light" panose="020F0302020204030204" pitchFamily="34" charset="0"/>
                <a:cs typeface="Calibri Light" panose="020F0302020204030204" pitchFamily="34" charset="0"/>
              </a:rPr>
              <a:t>entire</a:t>
            </a:r>
            <a:r>
              <a:rPr lang="fr-CH" sz="1800" dirty="0">
                <a:latin typeface="Calibri Light" panose="020F0302020204030204" pitchFamily="34" charset="0"/>
                <a:cs typeface="Calibri Light" panose="020F0302020204030204" pitchFamily="34" charset="0"/>
              </a:rPr>
              <a:t> confusion matrix </a:t>
            </a:r>
            <a:r>
              <a:rPr lang="fr-CH" sz="1800" dirty="0" err="1">
                <a:latin typeface="Calibri Light" panose="020F0302020204030204" pitchFamily="34" charset="0"/>
                <a:cs typeface="Calibri Light" panose="020F0302020204030204" pitchFamily="34" charset="0"/>
              </a:rPr>
              <a:t>into</a:t>
            </a:r>
            <a:r>
              <a:rPr lang="fr-CH" sz="1800" dirty="0">
                <a:latin typeface="Calibri Light" panose="020F0302020204030204" pitchFamily="34" charset="0"/>
                <a:cs typeface="Calibri Light" panose="020F0302020204030204" pitchFamily="34" charset="0"/>
              </a:rPr>
              <a:t> 2 × 2 </a:t>
            </a:r>
            <a:r>
              <a:rPr lang="fr-CH" sz="1800" dirty="0" err="1">
                <a:latin typeface="Calibri Light" panose="020F0302020204030204" pitchFamily="34" charset="0"/>
                <a:cs typeface="Calibri Light" panose="020F0302020204030204" pitchFamily="34" charset="0"/>
              </a:rPr>
              <a:t>sub</a:t>
            </a:r>
            <a:r>
              <a:rPr lang="fr-CH" sz="1800" dirty="0">
                <a:latin typeface="Calibri Light" panose="020F0302020204030204" pitchFamily="34" charset="0"/>
                <a:cs typeface="Calibri Light" panose="020F0302020204030204" pitchFamily="34" charset="0"/>
              </a:rPr>
              <a:t>-matrices. The custom </a:t>
            </a:r>
            <a:r>
              <a:rPr lang="fr-CH" sz="1800" dirty="0">
                <a:latin typeface="Courier New" panose="02070309020205020404" pitchFamily="49" charset="0"/>
                <a:cs typeface="Courier New" panose="02070309020205020404" pitchFamily="49" charset="0"/>
              </a:rPr>
              <a:t>MCC</a:t>
            </a:r>
            <a:r>
              <a:rPr lang="fr-CH" sz="1800" dirty="0">
                <a:latin typeface="Times New Roman" panose="02020603050405020304" pitchFamily="18" charset="0"/>
                <a:cs typeface="Times New Roman" panose="02020603050405020304" pitchFamily="18" charset="0"/>
              </a:rPr>
              <a:t> </a:t>
            </a:r>
            <a:r>
              <a:rPr lang="fr-CH" sz="1800" err="1">
                <a:latin typeface="Calibri Light" panose="020F0302020204030204" pitchFamily="34" charset="0"/>
                <a:cs typeface="Calibri Light" panose="020F0302020204030204" pitchFamily="34" charset="0"/>
              </a:rPr>
              <a:t>function</a:t>
            </a:r>
            <a:r>
              <a:rPr lang="fr-CH" sz="1800">
                <a:latin typeface="Calibri Light" panose="020F0302020204030204" pitchFamily="34" charset="0"/>
                <a:cs typeface="Calibri Light" panose="020F0302020204030204" pitchFamily="34" charset="0"/>
              </a:rPr>
              <a:t> (see R script) achieves this:</a:t>
            </a:r>
            <a:endParaRPr lang="fr-CH" sz="1800" dirty="0">
              <a:latin typeface="Calibri Light" panose="020F0302020204030204" pitchFamily="34" charset="0"/>
              <a:cs typeface="Calibri Light" panose="020F0302020204030204" pitchFamily="34" charset="0"/>
            </a:endParaRPr>
          </a:p>
          <a:p>
            <a:endParaRPr lang="fr-CH"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MCC(conf)</a:t>
            </a:r>
          </a:p>
          <a:p>
            <a:pPr marL="0" indent="0">
              <a:buNone/>
            </a:pP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&gt;               setosa </a:t>
            </a:r>
            <a:r>
              <a:rPr lang="en-GB" sz="1400" dirty="0">
                <a:latin typeface="Courier New" panose="02070309020205020404" pitchFamily="49" charset="0"/>
                <a:cs typeface="Courier New" panose="02070309020205020404" pitchFamily="49" charset="0"/>
              </a:rPr>
              <a:t>versicolor virginica</a:t>
            </a:r>
          </a:p>
          <a:p>
            <a:pPr marL="0" indent="0">
              <a:buNone/>
            </a:pPr>
            <a:r>
              <a:rPr lang="en-GB" sz="1400" dirty="0">
                <a:latin typeface="Courier New" panose="02070309020205020404" pitchFamily="49" charset="0"/>
                <a:cs typeface="Courier New" panose="02070309020205020404" pitchFamily="49" charset="0"/>
              </a:rPr>
              <a:t>	&gt; </a:t>
            </a:r>
            <a:r>
              <a:rPr lang="en-GB" sz="1400" err="1">
                <a:latin typeface="Courier New" panose="02070309020205020404" pitchFamily="49" charset="0"/>
                <a:cs typeface="Courier New" panose="02070309020205020404" pitchFamily="49" charset="0"/>
              </a:rPr>
              <a:t>setosa</a:t>
            </a:r>
            <a:r>
              <a:rPr lang="en-GB" sz="1400">
                <a:latin typeface="Courier New" panose="02070309020205020404" pitchFamily="49" charset="0"/>
                <a:cs typeface="Courier New" panose="02070309020205020404" pitchFamily="49" charset="0"/>
              </a:rPr>
              <a:t>          0.00       1.00      1.00</a:t>
            </a: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&gt; </a:t>
            </a:r>
            <a:r>
              <a:rPr lang="en-GB" sz="1400">
                <a:latin typeface="Courier New" panose="02070309020205020404" pitchFamily="49" charset="0"/>
                <a:cs typeface="Courier New" panose="02070309020205020404" pitchFamily="49" charset="0"/>
              </a:rPr>
              <a:t>versicolor      1.00       0.00      0.94</a:t>
            </a: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&gt; </a:t>
            </a:r>
            <a:r>
              <a:rPr lang="en-GB" sz="1400">
                <a:latin typeface="Courier New" panose="02070309020205020404" pitchFamily="49" charset="0"/>
                <a:cs typeface="Courier New" panose="02070309020205020404" pitchFamily="49" charset="0"/>
              </a:rPr>
              <a:t>virginica       1.00       0.94      0.00</a:t>
            </a: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&gt; </a:t>
            </a:r>
            <a:r>
              <a:rPr lang="en-GB" sz="1400" dirty="0" err="1">
                <a:latin typeface="Courier New" panose="02070309020205020404" pitchFamily="49" charset="0"/>
                <a:cs typeface="Courier New" panose="02070309020205020404" pitchFamily="49" charset="0"/>
              </a:rPr>
              <a:t>attr</a:t>
            </a:r>
            <a:r>
              <a:rPr lang="en-GB" sz="1400" dirty="0">
                <a:latin typeface="Courier New" panose="02070309020205020404" pitchFamily="49" charset="0"/>
                <a:cs typeface="Courier New" panose="02070309020205020404" pitchFamily="49" charset="0"/>
              </a:rPr>
              <a:t>(,"values")</a:t>
            </a:r>
          </a:p>
          <a:p>
            <a:pPr marL="0" indent="0">
              <a:buNone/>
            </a:pPr>
            <a:r>
              <a:rPr lang="en-GB" sz="1400" dirty="0">
                <a:latin typeface="Courier New" panose="02070309020205020404" pitchFamily="49" charset="0"/>
                <a:cs typeface="Courier New" panose="02070309020205020404" pitchFamily="49" charset="0"/>
              </a:rPr>
              <a:t>	&gt; [1</a:t>
            </a:r>
            <a:r>
              <a:rPr lang="en-GB" sz="1400">
                <a:latin typeface="Courier New" panose="02070309020205020404" pitchFamily="49" charset="0"/>
                <a:cs typeface="Courier New" panose="02070309020205020404" pitchFamily="49" charset="0"/>
              </a:rPr>
              <a:t>] 1.00 1.00 0.94</a:t>
            </a:r>
            <a:endParaRPr lang="fr-CH" sz="1800" dirty="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Which </a:t>
            </a:r>
            <a:r>
              <a:rPr lang="fr-CH" sz="1800" dirty="0" err="1">
                <a:latin typeface="Calibri Light" panose="020F0302020204030204" pitchFamily="34" charset="0"/>
                <a:cs typeface="Calibri Light" panose="020F0302020204030204" pitchFamily="34" charset="0"/>
              </a:rPr>
              <a:t>indicates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perfect</a:t>
            </a:r>
            <a:r>
              <a:rPr lang="fr-CH" sz="1800" dirty="0">
                <a:latin typeface="Calibri Light" panose="020F0302020204030204" pitchFamily="34" charset="0"/>
                <a:cs typeface="Calibri Light" panose="020F0302020204030204" pitchFamily="34" charset="0"/>
              </a:rPr>
              <a:t> training discrimination </a:t>
            </a:r>
            <a:r>
              <a:rPr lang="fr-CH" sz="1800" dirty="0" err="1">
                <a:latin typeface="Calibri Light" panose="020F0302020204030204" pitchFamily="34" charset="0"/>
                <a:cs typeface="Calibri Light" panose="020F0302020204030204" pitchFamily="34" charset="0"/>
              </a:rPr>
              <a:t>between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setosa</a:t>
            </a:r>
            <a:r>
              <a:rPr lang="fr-CH" sz="1800" dirty="0">
                <a:latin typeface="Calibri Light" panose="020F0302020204030204" pitchFamily="34" charset="0"/>
                <a:cs typeface="Calibri Light" panose="020F0302020204030204" pitchFamily="34" charset="0"/>
              </a:rPr>
              <a:t> and the </a:t>
            </a:r>
            <a:r>
              <a:rPr lang="fr-CH" sz="1800" dirty="0" err="1">
                <a:latin typeface="Calibri Light" panose="020F0302020204030204" pitchFamily="34" charset="0"/>
                <a:cs typeface="Calibri Light" panose="020F0302020204030204" pitchFamily="34" charset="0"/>
              </a:rPr>
              <a:t>other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species</a:t>
            </a:r>
            <a:r>
              <a:rPr lang="fr-CH" sz="1800" dirty="0">
                <a:latin typeface="Calibri Light" panose="020F0302020204030204" pitchFamily="34" charset="0"/>
                <a:cs typeface="Calibri Light" panose="020F0302020204030204" pitchFamily="34" charset="0"/>
              </a:rPr>
              <a:t> classes, and </a:t>
            </a:r>
            <a:r>
              <a:rPr lang="fr-CH" sz="1800" dirty="0" err="1">
                <a:latin typeface="Calibri Light" panose="020F0302020204030204" pitchFamily="34" charset="0"/>
                <a:cs typeface="Calibri Light" panose="020F0302020204030204" pitchFamily="34" charset="0"/>
              </a:rPr>
              <a:t>nearly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perfect</a:t>
            </a:r>
            <a:r>
              <a:rPr lang="fr-CH" sz="1800" dirty="0">
                <a:latin typeface="Calibri Light" panose="020F0302020204030204" pitchFamily="34" charset="0"/>
                <a:cs typeface="Calibri Light" panose="020F0302020204030204" pitchFamily="34" charset="0"/>
              </a:rPr>
              <a:t> discrimination </a:t>
            </a:r>
            <a:r>
              <a:rPr lang="fr-CH" sz="1800" dirty="0" err="1">
                <a:latin typeface="Calibri Light" panose="020F0302020204030204" pitchFamily="34" charset="0"/>
                <a:cs typeface="Calibri Light" panose="020F0302020204030204" pitchFamily="34" charset="0"/>
              </a:rPr>
              <a:t>between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versicolor</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virginica</a:t>
            </a:r>
            <a:r>
              <a:rPr lang="fr-CH" sz="1800" dirty="0">
                <a:latin typeface="Calibri Light" panose="020F0302020204030204" pitchFamily="34" charset="0"/>
                <a:cs typeface="Calibri Light" panose="020F0302020204030204" pitchFamily="34" charset="0"/>
              </a:rPr>
              <a:t>.</a:t>
            </a:r>
          </a:p>
          <a:p>
            <a:pPr marL="0" indent="0">
              <a:buNone/>
            </a:pPr>
            <a:endParaRPr lang="fr-CH" sz="1800" dirty="0">
              <a:latin typeface="Times New Roman" panose="02020603050405020304" pitchFamily="18" charset="0"/>
              <a:cs typeface="Times New Roman" panose="02020603050405020304" pitchFamily="18" charset="0"/>
            </a:endParaRPr>
          </a:p>
          <a:p>
            <a:pPr marL="0" indent="0">
              <a:buNone/>
            </a:pPr>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Confusion tables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18299467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5640" y="3121805"/>
            <a:ext cx="6768752" cy="584775"/>
          </a:xfrm>
          <a:prstGeom prst="rect">
            <a:avLst/>
          </a:prstGeom>
          <a:noFill/>
        </p:spPr>
        <p:txBody>
          <a:bodyPr wrap="square" rtlCol="0">
            <a:spAutoFit/>
          </a:bodyPr>
          <a:lstStyle/>
          <a:p>
            <a:pPr algn="ctr"/>
            <a:r>
              <a:rPr lang="fr-CH" sz="3200" b="1">
                <a:solidFill>
                  <a:schemeClr val="tx2">
                    <a:lumMod val="75000"/>
                  </a:schemeClr>
                </a:solidFill>
                <a:latin typeface="Tw Cen MT" panose="020B0602020104020603" pitchFamily="34" charset="0"/>
              </a:rPr>
              <a:t>4. Data problem</a:t>
            </a:r>
            <a:endParaRPr lang="en-GB" sz="32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1880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In the afternoon session, we will discuss specific machine learning models. In order to compare them, it is useful to compare their performance on the same data problem. For this purpose we use the </a:t>
            </a:r>
            <a:r>
              <a:rPr lang="fr-CH" sz="1800">
                <a:solidFill>
                  <a:srgbClr val="0070C0"/>
                </a:solidFill>
                <a:latin typeface="Calibri Light" panose="020F0302020204030204" pitchFamily="34" charset="0"/>
                <a:cs typeface="Calibri Light" panose="020F0302020204030204" pitchFamily="34" charset="0"/>
              </a:rPr>
              <a:t>two-class data problem </a:t>
            </a:r>
            <a:r>
              <a:rPr lang="fr-CH" sz="1800">
                <a:latin typeface="Calibri Light" panose="020F0302020204030204" pitchFamily="34" charset="0"/>
                <a:cs typeface="Calibri Light" panose="020F0302020204030204" pitchFamily="34" charset="0"/>
              </a:rPr>
              <a:t>from Hastie et al. (2005).</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Although the data are very basic, they will allow us to visualize exactly how different models handle nonlinear patterns and construct their decision boundary.</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Moreover, since the data were generated artificially, </a:t>
            </a:r>
            <a:r>
              <a:rPr lang="fr-CH" sz="1800">
                <a:solidFill>
                  <a:srgbClr val="0070C0"/>
                </a:solidFill>
                <a:latin typeface="Calibri Light" panose="020F0302020204030204" pitchFamily="34" charset="0"/>
                <a:cs typeface="Calibri Light" panose="020F0302020204030204" pitchFamily="34" charset="0"/>
              </a:rPr>
              <a:t>we know the truth about their underlying distribution, and their missclassification error</a:t>
            </a:r>
            <a:r>
              <a:rPr lang="fr-CH" sz="1800">
                <a:latin typeface="Calibri Light" panose="020F0302020204030204" pitchFamily="34" charset="0"/>
                <a:cs typeface="Calibri Light" panose="020F0302020204030204" pitchFamily="34" charset="0"/>
              </a:rPr>
              <a:t>. This means that model fit can even be evaluated in an absolute sense (rather than just relative)!</a:t>
            </a:r>
          </a:p>
          <a:p>
            <a:endParaRPr lang="fr-CH" sz="1800">
              <a:latin typeface="Calibri Light" panose="020F0302020204030204" pitchFamily="34" charset="0"/>
              <a:cs typeface="Calibri Light" panose="020F0302020204030204" pitchFamily="34" charset="0"/>
            </a:endParaRPr>
          </a:p>
          <a:p>
            <a:pPr marL="0" indent="0">
              <a:buNone/>
            </a:pP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Data problem</a:t>
            </a:r>
            <a:endParaRPr lang="en-GB" sz="320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4212565F-0C39-4799-BA0A-DF1FD5E5B1E8}"/>
              </a:ext>
            </a:extLst>
          </p:cNvPr>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2555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Two-class data problem</a:t>
            </a:r>
            <a:endParaRPr lang="en-GB" sz="3200">
              <a:solidFill>
                <a:schemeClr val="tx2">
                  <a:lumMod val="75000"/>
                </a:schemeClr>
              </a:solidFill>
              <a:latin typeface="Tw Cen MT" panose="020B0602020104020603" pitchFamily="34" charset="0"/>
            </a:endParaRPr>
          </a:p>
        </p:txBody>
      </p:sp>
      <p:sp>
        <p:nvSpPr>
          <p:cNvPr id="8" name="TextBox 7"/>
          <p:cNvSpPr txBox="1"/>
          <p:nvPr/>
        </p:nvSpPr>
        <p:spPr>
          <a:xfrm>
            <a:off x="3359696" y="1340768"/>
            <a:ext cx="1445780" cy="338554"/>
          </a:xfrm>
          <a:prstGeom prst="rect">
            <a:avLst/>
          </a:prstGeom>
          <a:noFill/>
        </p:spPr>
        <p:txBody>
          <a:bodyPr wrap="none" rtlCol="0">
            <a:spAutoFit/>
          </a:bodyPr>
          <a:lstStyle/>
          <a:p>
            <a:r>
              <a:rPr lang="en-GB" sz="1600" b="1">
                <a:latin typeface="Calibri Light" panose="020F0302020204030204" pitchFamily="34" charset="0"/>
                <a:cs typeface="Calibri Light" panose="020F0302020204030204" pitchFamily="34" charset="0"/>
              </a:rPr>
              <a:t>Training sample</a:t>
            </a:r>
          </a:p>
        </p:txBody>
      </p:sp>
      <p:sp>
        <p:nvSpPr>
          <p:cNvPr id="9" name="TextBox 8"/>
          <p:cNvSpPr txBox="1"/>
          <p:nvPr/>
        </p:nvSpPr>
        <p:spPr>
          <a:xfrm>
            <a:off x="7006044" y="1340768"/>
            <a:ext cx="2402324" cy="338554"/>
          </a:xfrm>
          <a:prstGeom prst="rect">
            <a:avLst/>
          </a:prstGeom>
          <a:noFill/>
        </p:spPr>
        <p:txBody>
          <a:bodyPr wrap="none" rtlCol="0">
            <a:spAutoFit/>
          </a:bodyPr>
          <a:lstStyle/>
          <a:p>
            <a:r>
              <a:rPr lang="en-GB" sz="1600" b="1">
                <a:latin typeface="Calibri Light" panose="020F0302020204030204" pitchFamily="34" charset="0"/>
                <a:cs typeface="Calibri Light" panose="020F0302020204030204" pitchFamily="34" charset="0"/>
              </a:rPr>
              <a:t>Test data / True distribution</a:t>
            </a:r>
          </a:p>
        </p:txBody>
      </p:sp>
      <p:cxnSp>
        <p:nvCxnSpPr>
          <p:cNvPr id="10" name="Straight Connector 9">
            <a:extLst>
              <a:ext uri="{FF2B5EF4-FFF2-40B4-BE49-F238E27FC236}">
                <a16:creationId xmlns:a16="http://schemas.microsoft.com/office/drawing/2014/main" id="{074CFB06-B5F5-4C6A-9E9B-F774409F0667}"/>
              </a:ext>
            </a:extLst>
          </p:cNvPr>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FB41A8F-67B8-48A8-B625-07ED8D86CB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1720229"/>
            <a:ext cx="8118357" cy="4973603"/>
          </a:xfrm>
          <a:prstGeom prst="rect">
            <a:avLst/>
          </a:prstGeom>
        </p:spPr>
      </p:pic>
    </p:spTree>
    <p:extLst>
      <p:ext uri="{BB962C8B-B14F-4D97-AF65-F5344CB8AC3E}">
        <p14:creationId xmlns:p14="http://schemas.microsoft.com/office/powerpoint/2010/main" val="29831677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Two-class data problem</a:t>
            </a:r>
            <a:endParaRPr lang="en-GB" sz="3200">
              <a:solidFill>
                <a:schemeClr val="tx2">
                  <a:lumMod val="75000"/>
                </a:schemeClr>
              </a:solidFill>
              <a:latin typeface="Tw Cen MT" panose="020B0602020104020603"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81841283"/>
              </p:ext>
            </p:extLst>
          </p:nvPr>
        </p:nvGraphicFramePr>
        <p:xfrm>
          <a:off x="4075592" y="1988840"/>
          <a:ext cx="4040816" cy="3384378"/>
        </p:xfrm>
        <a:graphic>
          <a:graphicData uri="http://schemas.openxmlformats.org/drawingml/2006/table">
            <a:tbl>
              <a:tblPr firstRow="1" bandRow="1">
                <a:tableStyleId>{2D5ABB26-0587-4C30-8999-92F81FD0307C}</a:tableStyleId>
              </a:tblPr>
              <a:tblGrid>
                <a:gridCol w="1010204">
                  <a:extLst>
                    <a:ext uri="{9D8B030D-6E8A-4147-A177-3AD203B41FA5}">
                      <a16:colId xmlns:a16="http://schemas.microsoft.com/office/drawing/2014/main" val="20000"/>
                    </a:ext>
                  </a:extLst>
                </a:gridCol>
                <a:gridCol w="1010204">
                  <a:extLst>
                    <a:ext uri="{9D8B030D-6E8A-4147-A177-3AD203B41FA5}">
                      <a16:colId xmlns:a16="http://schemas.microsoft.com/office/drawing/2014/main" val="20001"/>
                    </a:ext>
                  </a:extLst>
                </a:gridCol>
                <a:gridCol w="1010204">
                  <a:extLst>
                    <a:ext uri="{9D8B030D-6E8A-4147-A177-3AD203B41FA5}">
                      <a16:colId xmlns:a16="http://schemas.microsoft.com/office/drawing/2014/main" val="20002"/>
                    </a:ext>
                  </a:extLst>
                </a:gridCol>
                <a:gridCol w="1010204">
                  <a:extLst>
                    <a:ext uri="{9D8B030D-6E8A-4147-A177-3AD203B41FA5}">
                      <a16:colId xmlns:a16="http://schemas.microsoft.com/office/drawing/2014/main" val="20003"/>
                    </a:ext>
                  </a:extLst>
                </a:gridCol>
              </a:tblGrid>
              <a:tr h="376042">
                <a:tc>
                  <a:txBody>
                    <a:bodyPr/>
                    <a:lstStyle/>
                    <a:p>
                      <a:pPr algn="ctr"/>
                      <a:r>
                        <a:rPr lang="fr-CH" sz="1800" b="1">
                          <a:latin typeface="Calibri Light" panose="020F0302020204030204" pitchFamily="34" charset="0"/>
                          <a:cs typeface="Calibri Light" panose="020F0302020204030204" pitchFamily="34" charset="0"/>
                        </a:rPr>
                        <a:t>ID</a:t>
                      </a:r>
                      <a:endParaRPr lang="en-GB" sz="18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800" b="1">
                          <a:latin typeface="Calibri Light" panose="020F0302020204030204" pitchFamily="34" charset="0"/>
                          <a:cs typeface="Calibri Light" panose="020F0302020204030204" pitchFamily="34" charset="0"/>
                        </a:rPr>
                        <a:t>Class</a:t>
                      </a:r>
                      <a:endParaRPr lang="en-GB" sz="18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r>
                        <a:rPr lang="fr-CH" sz="1800" b="1">
                          <a:latin typeface="Calibri Light" panose="020F0302020204030204" pitchFamily="34" charset="0"/>
                          <a:cs typeface="Calibri Light" panose="020F0302020204030204" pitchFamily="34" charset="0"/>
                        </a:rPr>
                        <a:t>X1</a:t>
                      </a:r>
                      <a:endParaRPr lang="en-GB" sz="18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7FB"/>
                    </a:solidFill>
                  </a:tcPr>
                </a:tc>
                <a:tc>
                  <a:txBody>
                    <a:bodyPr/>
                    <a:lstStyle/>
                    <a:p>
                      <a:pPr algn="r"/>
                      <a:r>
                        <a:rPr lang="fr-CH" sz="1800" b="1">
                          <a:latin typeface="Calibri Light" panose="020F0302020204030204" pitchFamily="34" charset="0"/>
                          <a:cs typeface="Calibri Light" panose="020F0302020204030204" pitchFamily="34" charset="0"/>
                        </a:rPr>
                        <a:t>X2</a:t>
                      </a:r>
                      <a:endParaRPr lang="en-GB" sz="18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7FB"/>
                    </a:solidFill>
                  </a:tcPr>
                </a:tc>
                <a:extLst>
                  <a:ext uri="{0D108BD9-81ED-4DB2-BD59-A6C34878D82A}">
                    <a16:rowId xmlns:a16="http://schemas.microsoft.com/office/drawing/2014/main" val="10000"/>
                  </a:ext>
                </a:extLst>
              </a:tr>
              <a:tr h="376042">
                <a:tc>
                  <a:txBody>
                    <a:bodyPr/>
                    <a:lstStyle/>
                    <a:p>
                      <a:pPr algn="ctr"/>
                      <a:r>
                        <a:rPr lang="fr-CH" sz="1400">
                          <a:latin typeface="Calibri Light" panose="020F0302020204030204" pitchFamily="34" charset="0"/>
                          <a:cs typeface="Calibri Light" panose="020F0302020204030204" pitchFamily="34" charset="0"/>
                        </a:rPr>
                        <a:t>1</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Blue</a:t>
                      </a:r>
                      <a:endParaRPr lang="en-GB" sz="16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1.432</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0.306</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rgbClr val="F3F7FB"/>
                    </a:solidFill>
                  </a:tcPr>
                </a:tc>
                <a:extLst>
                  <a:ext uri="{0D108BD9-81ED-4DB2-BD59-A6C34878D82A}">
                    <a16:rowId xmlns:a16="http://schemas.microsoft.com/office/drawing/2014/main" val="10001"/>
                  </a:ext>
                </a:extLst>
              </a:tr>
              <a:tr h="376042">
                <a:tc>
                  <a:txBody>
                    <a:bodyPr/>
                    <a:lstStyle/>
                    <a:p>
                      <a:pPr algn="ctr"/>
                      <a:r>
                        <a:rPr lang="fr-CH" sz="1400">
                          <a:latin typeface="Calibri Light" panose="020F0302020204030204" pitchFamily="34" charset="0"/>
                          <a:cs typeface="Calibri Light" panose="020F0302020204030204" pitchFamily="34" charset="0"/>
                        </a:rPr>
                        <a:t>2</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Green</a:t>
                      </a:r>
                      <a:endParaRPr lang="en-GB" sz="16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2.489</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1.358</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extLst>
                  <a:ext uri="{0D108BD9-81ED-4DB2-BD59-A6C34878D82A}">
                    <a16:rowId xmlns:a16="http://schemas.microsoft.com/office/drawing/2014/main" val="10002"/>
                  </a:ext>
                </a:extLst>
              </a:tr>
              <a:tr h="376042">
                <a:tc>
                  <a:txBody>
                    <a:bodyPr/>
                    <a:lstStyle/>
                    <a:p>
                      <a:pPr algn="ctr"/>
                      <a:r>
                        <a:rPr lang="fr-CH" sz="1400">
                          <a:latin typeface="Calibri Light" panose="020F0302020204030204" pitchFamily="34" charset="0"/>
                          <a:cs typeface="Calibri Light" panose="020F0302020204030204" pitchFamily="34" charset="0"/>
                        </a:rPr>
                        <a:t>3</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Green</a:t>
                      </a:r>
                      <a:endParaRPr lang="en-GB" sz="16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0.320</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0.017</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extLst>
                  <a:ext uri="{0D108BD9-81ED-4DB2-BD59-A6C34878D82A}">
                    <a16:rowId xmlns:a16="http://schemas.microsoft.com/office/drawing/2014/main" val="10003"/>
                  </a:ext>
                </a:extLst>
              </a:tr>
              <a:tr h="376042">
                <a:tc>
                  <a:txBody>
                    <a:bodyPr/>
                    <a:lstStyle/>
                    <a:p>
                      <a:pPr algn="ctr"/>
                      <a:r>
                        <a:rPr lang="fr-CH" sz="1400">
                          <a:latin typeface="Calibri Light" panose="020F0302020204030204" pitchFamily="34" charset="0"/>
                          <a:cs typeface="Calibri Light" panose="020F0302020204030204" pitchFamily="34" charset="0"/>
                        </a:rPr>
                        <a:t>4</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Blue</a:t>
                      </a:r>
                      <a:endParaRPr lang="en-GB" sz="16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3.503</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1.224</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extLst>
                  <a:ext uri="{0D108BD9-81ED-4DB2-BD59-A6C34878D82A}">
                    <a16:rowId xmlns:a16="http://schemas.microsoft.com/office/drawing/2014/main" val="10004"/>
                  </a:ext>
                </a:extLst>
              </a:tr>
              <a:tr h="376042">
                <a:tc>
                  <a:txBody>
                    <a:bodyPr/>
                    <a:lstStyle/>
                    <a:p>
                      <a:pPr algn="ctr"/>
                      <a:r>
                        <a:rPr lang="fr-CH" sz="1400">
                          <a:latin typeface="Calibri Light" panose="020F0302020204030204" pitchFamily="34" charset="0"/>
                          <a:cs typeface="Calibri Light" panose="020F0302020204030204" pitchFamily="34" charset="0"/>
                        </a:rPr>
                        <a:t>5</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Blue</a:t>
                      </a:r>
                      <a:endParaRPr lang="en-GB" sz="16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0.259</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1.250</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extLst>
                  <a:ext uri="{0D108BD9-81ED-4DB2-BD59-A6C34878D82A}">
                    <a16:rowId xmlns:a16="http://schemas.microsoft.com/office/drawing/2014/main" val="10005"/>
                  </a:ext>
                </a:extLst>
              </a:tr>
              <a:tr h="376042">
                <a:tc>
                  <a:txBody>
                    <a:bodyPr/>
                    <a:lstStyle/>
                    <a:p>
                      <a:pPr algn="ctr"/>
                      <a:r>
                        <a:rPr lang="fr-CH" sz="1400">
                          <a:latin typeface="Calibri Light" panose="020F0302020204030204" pitchFamily="34" charset="0"/>
                          <a:cs typeface="Calibri Light" panose="020F0302020204030204" pitchFamily="34" charset="0"/>
                        </a:rPr>
                        <a:t>6</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Green</a:t>
                      </a:r>
                      <a:endParaRPr lang="en-GB" sz="16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-0.079</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0.323</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extLst>
                  <a:ext uri="{0D108BD9-81ED-4DB2-BD59-A6C34878D82A}">
                    <a16:rowId xmlns:a16="http://schemas.microsoft.com/office/drawing/2014/main" val="10006"/>
                  </a:ext>
                </a:extLst>
              </a:tr>
              <a:tr h="376042">
                <a:tc>
                  <a:txBody>
                    <a:bodyPr/>
                    <a:lstStyle/>
                    <a:p>
                      <a:pPr algn="ct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a:t>
                      </a:r>
                      <a:endParaRPr lang="en-GB" sz="16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rgbClr val="F3F7FB"/>
                    </a:solidFill>
                  </a:tcPr>
                </a:tc>
                <a:extLst>
                  <a:ext uri="{0D108BD9-81ED-4DB2-BD59-A6C34878D82A}">
                    <a16:rowId xmlns:a16="http://schemas.microsoft.com/office/drawing/2014/main" val="10007"/>
                  </a:ext>
                </a:extLst>
              </a:tr>
              <a:tr h="376042">
                <a:tc>
                  <a:txBody>
                    <a:bodyPr/>
                    <a:lstStyle/>
                    <a:p>
                      <a:pPr algn="ctr"/>
                      <a:r>
                        <a:rPr lang="fr-CH" sz="1400" i="1">
                          <a:latin typeface="Calibri Light" panose="020F0302020204030204" pitchFamily="34" charset="0"/>
                          <a:cs typeface="Calibri Light" panose="020F0302020204030204" pitchFamily="34" charset="0"/>
                        </a:rPr>
                        <a:t>N</a:t>
                      </a:r>
                      <a:endParaRPr lang="en-GB" sz="1400" i="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600">
                          <a:latin typeface="Calibri Light" panose="020F0302020204030204" pitchFamily="34" charset="0"/>
                          <a:cs typeface="Calibri Light" panose="020F0302020204030204" pitchFamily="34" charset="0"/>
                        </a:rPr>
                        <a:t>Green</a:t>
                      </a:r>
                      <a:endParaRPr lang="en-GB" sz="16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r"/>
                      <a:r>
                        <a:rPr lang="fr-CH" sz="1400">
                          <a:latin typeface="Calibri Light" panose="020F0302020204030204" pitchFamily="34" charset="0"/>
                          <a:cs typeface="Calibri Light" panose="020F0302020204030204" pitchFamily="34" charset="0"/>
                        </a:rPr>
                        <a:t>2.499</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rgbClr val="F3F7FB"/>
                    </a:solidFill>
                  </a:tcPr>
                </a:tc>
                <a:tc>
                  <a:txBody>
                    <a:bodyPr/>
                    <a:lstStyle/>
                    <a:p>
                      <a:pPr algn="r"/>
                      <a:r>
                        <a:rPr lang="fr-CH" sz="1400">
                          <a:latin typeface="Calibri Light" panose="020F0302020204030204" pitchFamily="34" charset="0"/>
                          <a:cs typeface="Calibri Light" panose="020F0302020204030204" pitchFamily="34" charset="0"/>
                        </a:rPr>
                        <a:t>-0.418</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rgbClr val="F3F7FB"/>
                    </a:solidFill>
                  </a:tcPr>
                </a:tc>
                <a:extLst>
                  <a:ext uri="{0D108BD9-81ED-4DB2-BD59-A6C34878D82A}">
                    <a16:rowId xmlns:a16="http://schemas.microsoft.com/office/drawing/2014/main" val="10008"/>
                  </a:ext>
                </a:extLst>
              </a:tr>
            </a:tbl>
          </a:graphicData>
        </a:graphic>
      </p:graphicFrame>
      <p:cxnSp>
        <p:nvCxnSpPr>
          <p:cNvPr id="7" name="Straight Connector 6">
            <a:extLst>
              <a:ext uri="{FF2B5EF4-FFF2-40B4-BE49-F238E27FC236}">
                <a16:creationId xmlns:a16="http://schemas.microsoft.com/office/drawing/2014/main" id="{AF77DFA9-2014-497E-8F71-98C4ECA97B23}"/>
              </a:ext>
            </a:extLst>
          </p:cNvPr>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0712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9587408" cy="4925144"/>
          </a:xfrm>
        </p:spPr>
        <p:txBody>
          <a:bodyPr>
            <a:normAutofit/>
          </a:bodyPr>
          <a:lstStyle/>
          <a:p>
            <a:r>
              <a:rPr lang="fr-CH" sz="1800">
                <a:latin typeface="Calibri Light" panose="020F0302020204030204" pitchFamily="34" charset="0"/>
                <a:cs typeface="Calibri Light" panose="020F0302020204030204" pitchFamily="34" charset="0"/>
              </a:rPr>
              <a:t>First we load the data into R:</a:t>
            </a:r>
          </a:p>
          <a:p>
            <a:endParaRPr lang="fr-CH" sz="1800">
              <a:latin typeface="Times New Roman" panose="02020603050405020304" pitchFamily="18" charset="0"/>
              <a:cs typeface="Times New Roman" panose="02020603050405020304" pitchFamily="18" charset="0"/>
            </a:endParaRPr>
          </a:p>
          <a:p>
            <a:pPr marL="0" indent="0">
              <a:buNone/>
            </a:pPr>
            <a:r>
              <a:rPr lang="en-GB" sz="1200">
                <a:latin typeface="Courier New" panose="02070309020205020404" pitchFamily="49" charset="0"/>
                <a:cs typeface="Courier New" panose="02070309020205020404" pitchFamily="49" charset="0"/>
              </a:rPr>
              <a:t>	train &lt;-read.csv("https://drive.switch.ch/index.php/s/8nNrBeeIOxilaKP/download",</a:t>
            </a:r>
          </a:p>
          <a:p>
            <a:pPr marL="0" indent="0">
              <a:buNone/>
            </a:pPr>
            <a:r>
              <a:rPr lang="en-GB" sz="1200">
                <a:latin typeface="Courier New" panose="02070309020205020404" pitchFamily="49" charset="0"/>
                <a:cs typeface="Courier New" panose="02070309020205020404" pitchFamily="49" charset="0"/>
              </a:rPr>
              <a:t>	  header=TRUE,as.is=FALSE)</a:t>
            </a:r>
          </a:p>
          <a:p>
            <a:pPr marL="0" indent="0">
              <a:buNone/>
            </a:pPr>
            <a:r>
              <a:rPr lang="en-GB" sz="1200">
                <a:latin typeface="Courier New" panose="02070309020205020404" pitchFamily="49" charset="0"/>
                <a:cs typeface="Courier New" panose="02070309020205020404" pitchFamily="49" charset="0"/>
              </a:rPr>
              <a:t>	head(train) ; dim(train)</a:t>
            </a:r>
          </a:p>
          <a:p>
            <a:pPr marL="0" indent="0">
              <a:buNone/>
            </a:pPr>
            <a:r>
              <a:rPr lang="en-GB" sz="1200">
                <a:latin typeface="Courier New" panose="02070309020205020404" pitchFamily="49" charset="0"/>
                <a:cs typeface="Courier New" panose="02070309020205020404" pitchFamily="49" charset="0"/>
              </a:rPr>
              <a:t>	test &lt;- read.csv("https://drive.switch.ch/index.php/s/wS6WmzMYCMTRgzH/download",</a:t>
            </a:r>
          </a:p>
          <a:p>
            <a:pPr marL="0" indent="0">
              <a:buNone/>
            </a:pPr>
            <a:r>
              <a:rPr lang="en-GB" sz="1200">
                <a:latin typeface="Courier New" panose="02070309020205020404" pitchFamily="49" charset="0"/>
                <a:cs typeface="Courier New" panose="02070309020205020404" pitchFamily="49" charset="0"/>
              </a:rPr>
              <a:t>	  header=TRUE,as.is=FALSE)</a:t>
            </a:r>
          </a:p>
          <a:p>
            <a:pPr marL="0" indent="0">
              <a:buNone/>
            </a:pPr>
            <a:r>
              <a:rPr lang="en-GB" sz="1200">
                <a:latin typeface="Courier New" panose="02070309020205020404" pitchFamily="49" charset="0"/>
                <a:cs typeface="Courier New" panose="02070309020205020404" pitchFamily="49" charset="0"/>
              </a:rPr>
              <a:t>	head(test) ; dim(test)</a:t>
            </a:r>
            <a:endParaRPr lang="fr-CH" sz="12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With quick inspection of the first six rows and the data dimensions. The following code visualizes the training data and the test data:</a:t>
            </a:r>
          </a:p>
          <a:p>
            <a:endParaRPr lang="fr-CH" sz="1800">
              <a:latin typeface="Times New Roman" panose="02020603050405020304" pitchFamily="18" charset="0"/>
              <a:cs typeface="Times New Roman" panose="02020603050405020304" pitchFamily="18" charset="0"/>
            </a:endParaRPr>
          </a:p>
          <a:p>
            <a:pPr marL="0" indent="0">
              <a:buNone/>
            </a:pPr>
            <a:r>
              <a:rPr lang="fr-CH" sz="1200">
                <a:latin typeface="Courier New" panose="02070309020205020404" pitchFamily="49" charset="0"/>
                <a:cs typeface="Courier New" panose="02070309020205020404" pitchFamily="49" charset="0"/>
              </a:rPr>
              <a:t>	par(mfrow=c(1,2))</a:t>
            </a:r>
          </a:p>
          <a:p>
            <a:pPr marL="0" indent="0">
              <a:buNone/>
            </a:pPr>
            <a:r>
              <a:rPr lang="en-GB" sz="1200">
                <a:latin typeface="Courier New" panose="02070309020205020404" pitchFamily="49" charset="0"/>
                <a:cs typeface="Courier New" panose="02070309020205020404" pitchFamily="49" charset="0"/>
              </a:rPr>
              <a:t>	plot(train[,1:2],col=as.character(train[,3]),</a:t>
            </a:r>
          </a:p>
          <a:p>
            <a:pPr marL="0" indent="0">
              <a:buNone/>
            </a:pPr>
            <a:r>
              <a:rPr lang="en-GB" sz="1200">
                <a:latin typeface="Courier New" panose="02070309020205020404" pitchFamily="49" charset="0"/>
                <a:cs typeface="Courier New" panose="02070309020205020404" pitchFamily="49" charset="0"/>
              </a:rPr>
              <a:t>	  xlim=range(test$X1),ylim=range(test$X2),pch=18,cex=1.2)</a:t>
            </a:r>
            <a:endParaRPr lang="fr-CH" sz="1200">
              <a:latin typeface="Times New Roman" panose="02020603050405020304" pitchFamily="18" charset="0"/>
              <a:cs typeface="Times New Roman" panose="02020603050405020304" pitchFamily="18" charset="0"/>
            </a:endParaRPr>
          </a:p>
          <a:p>
            <a:pPr marL="0" indent="0">
              <a:buNone/>
            </a:pPr>
            <a:r>
              <a:rPr lang="fr-CH" sz="1200">
                <a:latin typeface="Courier New" panose="02070309020205020404" pitchFamily="49" charset="0"/>
                <a:cs typeface="Courier New" panose="02070309020205020404" pitchFamily="49" charset="0"/>
              </a:rPr>
              <a:t>	</a:t>
            </a:r>
            <a:r>
              <a:rPr lang="en-GB" sz="1200">
                <a:latin typeface="Courier New" panose="02070309020205020404" pitchFamily="49" charset="0"/>
                <a:cs typeface="Courier New" panose="02070309020205020404" pitchFamily="49" charset="0"/>
              </a:rPr>
              <a:t>plot(test[,1:2],col=as.character(test[,3]),pch=“~")</a:t>
            </a: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7" name="TextBox 6">
            <a:extLst>
              <a:ext uri="{FF2B5EF4-FFF2-40B4-BE49-F238E27FC236}">
                <a16:creationId xmlns:a16="http://schemas.microsoft.com/office/drawing/2014/main" id="{9BD8D6D8-C863-402C-89B4-32A071FFA024}"/>
              </a:ext>
            </a:extLst>
          </p:cNvPr>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Two-class data problem in R</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3317755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Two-class data problem in R</a:t>
            </a:r>
            <a:endParaRPr lang="en-GB" sz="3200">
              <a:solidFill>
                <a:schemeClr val="tx2">
                  <a:lumMod val="75000"/>
                </a:schemeClr>
              </a:solidFill>
              <a:latin typeface="Tw Cen MT" panose="020B0602020104020603" pitchFamily="34" charset="0"/>
            </a:endParaRPr>
          </a:p>
        </p:txBody>
      </p:sp>
      <p:cxnSp>
        <p:nvCxnSpPr>
          <p:cNvPr id="11" name="Straight Connector 10">
            <a:extLst>
              <a:ext uri="{FF2B5EF4-FFF2-40B4-BE49-F238E27FC236}">
                <a16:creationId xmlns:a16="http://schemas.microsoft.com/office/drawing/2014/main" id="{620CB083-E5D8-4B74-8158-B7B3F13BDB31}"/>
              </a:ext>
            </a:extLst>
          </p:cNvPr>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3328F7-6C86-4547-8BB7-C93794091E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0" name="TextBox 9">
            <a:extLst>
              <a:ext uri="{FF2B5EF4-FFF2-40B4-BE49-F238E27FC236}">
                <a16:creationId xmlns:a16="http://schemas.microsoft.com/office/drawing/2014/main" id="{DA80164D-CC0F-406C-A9DE-5CCA76520A30}"/>
              </a:ext>
            </a:extLst>
          </p:cNvPr>
          <p:cNvSpPr txBox="1"/>
          <p:nvPr/>
        </p:nvSpPr>
        <p:spPr>
          <a:xfrm>
            <a:off x="3359696" y="1340768"/>
            <a:ext cx="1445780" cy="338554"/>
          </a:xfrm>
          <a:prstGeom prst="rect">
            <a:avLst/>
          </a:prstGeom>
          <a:noFill/>
        </p:spPr>
        <p:txBody>
          <a:bodyPr wrap="none" rtlCol="0">
            <a:spAutoFit/>
          </a:bodyPr>
          <a:lstStyle/>
          <a:p>
            <a:r>
              <a:rPr lang="en-GB" sz="1600" b="1">
                <a:latin typeface="Calibri Light" panose="020F0302020204030204" pitchFamily="34" charset="0"/>
                <a:cs typeface="Calibri Light" panose="020F0302020204030204" pitchFamily="34" charset="0"/>
              </a:rPr>
              <a:t>Training sample</a:t>
            </a:r>
          </a:p>
        </p:txBody>
      </p:sp>
      <p:sp>
        <p:nvSpPr>
          <p:cNvPr id="13" name="TextBox 12">
            <a:extLst>
              <a:ext uri="{FF2B5EF4-FFF2-40B4-BE49-F238E27FC236}">
                <a16:creationId xmlns:a16="http://schemas.microsoft.com/office/drawing/2014/main" id="{9C46CB89-36D2-4B76-9DA5-C02F0705ADA6}"/>
              </a:ext>
            </a:extLst>
          </p:cNvPr>
          <p:cNvSpPr txBox="1"/>
          <p:nvPr/>
        </p:nvSpPr>
        <p:spPr>
          <a:xfrm>
            <a:off x="7006044" y="1340768"/>
            <a:ext cx="2402324" cy="338554"/>
          </a:xfrm>
          <a:prstGeom prst="rect">
            <a:avLst/>
          </a:prstGeom>
          <a:noFill/>
        </p:spPr>
        <p:txBody>
          <a:bodyPr wrap="none" rtlCol="0">
            <a:spAutoFit/>
          </a:bodyPr>
          <a:lstStyle/>
          <a:p>
            <a:r>
              <a:rPr lang="en-GB" sz="1600" b="1">
                <a:latin typeface="Calibri Light" panose="020F0302020204030204" pitchFamily="34" charset="0"/>
                <a:cs typeface="Calibri Light" panose="020F0302020204030204" pitchFamily="34" charset="0"/>
              </a:rPr>
              <a:t>Test data / True distribution</a:t>
            </a:r>
          </a:p>
        </p:txBody>
      </p:sp>
      <p:pic>
        <p:nvPicPr>
          <p:cNvPr id="14" name="Picture 13">
            <a:extLst>
              <a:ext uri="{FF2B5EF4-FFF2-40B4-BE49-F238E27FC236}">
                <a16:creationId xmlns:a16="http://schemas.microsoft.com/office/drawing/2014/main" id="{D59FF462-8049-4EB5-BECF-9EB0F322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520" y="1720229"/>
            <a:ext cx="8118357" cy="4973603"/>
          </a:xfrm>
          <a:prstGeom prst="rect">
            <a:avLst/>
          </a:prstGeom>
        </p:spPr>
      </p:pic>
    </p:spTree>
    <p:extLst>
      <p:ext uri="{BB962C8B-B14F-4D97-AF65-F5344CB8AC3E}">
        <p14:creationId xmlns:p14="http://schemas.microsoft.com/office/powerpoint/2010/main" val="374573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Quiz: Which is AI?</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4DD48C-A6C2-4B9C-DB48-380BFEF85733}"/>
              </a:ext>
            </a:extLst>
          </p:cNvPr>
          <p:cNvSpPr txBox="1"/>
          <p:nvPr/>
        </p:nvSpPr>
        <p:spPr>
          <a:xfrm>
            <a:off x="3368194" y="5373216"/>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A</a:t>
            </a:r>
            <a:endParaRPr lang="en-GB" sz="3600" b="1"/>
          </a:p>
        </p:txBody>
      </p:sp>
      <p:sp>
        <p:nvSpPr>
          <p:cNvPr id="11" name="TextBox 10">
            <a:extLst>
              <a:ext uri="{FF2B5EF4-FFF2-40B4-BE49-F238E27FC236}">
                <a16:creationId xmlns:a16="http://schemas.microsoft.com/office/drawing/2014/main" id="{F9634C53-6E36-5ED6-BF4B-7B18F6202774}"/>
              </a:ext>
            </a:extLst>
          </p:cNvPr>
          <p:cNvSpPr txBox="1"/>
          <p:nvPr/>
        </p:nvSpPr>
        <p:spPr>
          <a:xfrm>
            <a:off x="8209298" y="5373215"/>
            <a:ext cx="600427" cy="646331"/>
          </a:xfrm>
          <a:prstGeom prst="rect">
            <a:avLst/>
          </a:prstGeom>
          <a:noFill/>
        </p:spPr>
        <p:txBody>
          <a:bodyPr wrap="square">
            <a:spAutoFit/>
          </a:bodyPr>
          <a:lstStyle/>
          <a:p>
            <a:pPr algn="ctr"/>
            <a:r>
              <a:rPr lang="fr-CH" sz="3600" b="1">
                <a:solidFill>
                  <a:schemeClr val="tx2">
                    <a:lumMod val="75000"/>
                  </a:schemeClr>
                </a:solidFill>
                <a:latin typeface="Tw Cen MT" panose="020B0602020104020603" pitchFamily="34" charset="0"/>
              </a:rPr>
              <a:t>B</a:t>
            </a:r>
            <a:endParaRPr lang="en-GB" sz="3600" b="1"/>
          </a:p>
        </p:txBody>
      </p:sp>
      <p:pic>
        <p:nvPicPr>
          <p:cNvPr id="3" name="Picture 2">
            <a:extLst>
              <a:ext uri="{FF2B5EF4-FFF2-40B4-BE49-F238E27FC236}">
                <a16:creationId xmlns:a16="http://schemas.microsoft.com/office/drawing/2014/main" id="{431263F9-C162-4B80-3B2E-178CA72B3F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66323" y="1680609"/>
            <a:ext cx="4286377" cy="3496782"/>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F636831-2850-A31F-E9CE-5271C4A8A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39300" y="1680608"/>
            <a:ext cx="4258216" cy="34967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11106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 the news – DeepFakes</a:t>
            </a:r>
            <a:endParaRPr lang="en-GB" sz="3200">
              <a:solidFill>
                <a:schemeClr val="tx2">
                  <a:lumMod val="75000"/>
                </a:schemeClr>
              </a:solidFill>
              <a:latin typeface="Tw Cen MT" panose="020B0602020104020603"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6935" b="16999"/>
          <a:stretch/>
        </p:blipFill>
        <p:spPr>
          <a:xfrm>
            <a:off x="1918773" y="1891133"/>
            <a:ext cx="3168352" cy="2182032"/>
          </a:xfrm>
          <a:prstGeom prst="rect">
            <a:avLst/>
          </a:prstGeom>
          <a:effectLst>
            <a:outerShdw blurRad="63500" sx="102000" sy="102000" algn="ctr" rotWithShape="0">
              <a:prstClr val="black">
                <a:alpha val="40000"/>
              </a:prstClr>
            </a:outerShdw>
          </a:effectLst>
        </p:spPr>
      </p:pic>
      <p:sp>
        <p:nvSpPr>
          <p:cNvPr id="2" name="Rectangle 1"/>
          <p:cNvSpPr/>
          <p:nvPr/>
        </p:nvSpPr>
        <p:spPr>
          <a:xfrm>
            <a:off x="1631225" y="4301048"/>
            <a:ext cx="5112568" cy="461665"/>
          </a:xfrm>
          <a:prstGeom prst="rect">
            <a:avLst/>
          </a:prstGeom>
        </p:spPr>
        <p:txBody>
          <a:bodyPr wrap="square">
            <a:spAutoFit/>
          </a:bodyPr>
          <a:lstStyle/>
          <a:p>
            <a:r>
              <a:rPr lang="en-GB" sz="1200" dirty="0">
                <a:latin typeface="Calibri Light" panose="020F0302020204030204" pitchFamily="34" charset="0"/>
                <a:cs typeface="Calibri Light" panose="020F0302020204030204" pitchFamily="34" charset="0"/>
                <a:hlinkClick r:id="rId3"/>
              </a:rPr>
              <a:t>https://sploid.gizmodo.com/watching-this-neural-network-render-truly-photorealisti-1819957128</a:t>
            </a:r>
            <a:endParaRPr lang="en-GB" sz="1200"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889" y="1228399"/>
            <a:ext cx="3222364" cy="232107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1792F02D-DEC2-445B-A8BE-19D7CDC3B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990" y="3356992"/>
            <a:ext cx="3337644" cy="2080132"/>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AC8B9EBB-5BB3-47E7-9269-D996F6E7208C}"/>
              </a:ext>
            </a:extLst>
          </p:cNvPr>
          <p:cNvSpPr txBox="1"/>
          <p:nvPr/>
        </p:nvSpPr>
        <p:spPr>
          <a:xfrm>
            <a:off x="6805177" y="5615661"/>
            <a:ext cx="3283270" cy="523220"/>
          </a:xfrm>
          <a:prstGeom prst="rect">
            <a:avLst/>
          </a:prstGeom>
          <a:noFill/>
        </p:spPr>
        <p:txBody>
          <a:bodyPr wrap="none" rtlCol="0">
            <a:spAutoFit/>
          </a:bodyPr>
          <a:lstStyle/>
          <a:p>
            <a:pPr algn="ctr"/>
            <a:r>
              <a:rPr lang="en-US" sz="1600" dirty="0" err="1">
                <a:latin typeface="Calibri Light" panose="020F0302020204030204" pitchFamily="34" charset="0"/>
                <a:cs typeface="Calibri Light" panose="020F0302020204030204" pitchFamily="34" charset="0"/>
              </a:rPr>
              <a:t>DeepFake</a:t>
            </a:r>
            <a:r>
              <a:rPr lang="en-US" sz="1600" dirty="0">
                <a:latin typeface="Calibri Light" panose="020F0302020204030204" pitchFamily="34" charset="0"/>
                <a:cs typeface="Calibri Light" panose="020F0302020204030204" pitchFamily="34" charset="0"/>
              </a:rPr>
              <a:t> video manipulation</a:t>
            </a:r>
            <a:br>
              <a:rPr lang="en-US" sz="1600" dirty="0">
                <a:latin typeface="Calibri Light" panose="020F0302020204030204" pitchFamily="34" charset="0"/>
                <a:cs typeface="Calibri Light" panose="020F0302020204030204" pitchFamily="34" charset="0"/>
              </a:rPr>
            </a:br>
            <a:r>
              <a:rPr lang="en-US" sz="1200" u="sng" dirty="0">
                <a:solidFill>
                  <a:srgbClr val="0070C0"/>
                </a:solidFill>
                <a:latin typeface="Calibri Light" panose="020F0302020204030204" pitchFamily="34" charset="0"/>
                <a:cs typeface="Calibri Light" panose="020F0302020204030204" pitchFamily="34" charset="0"/>
                <a:hlinkClick r:id="rId6"/>
              </a:rPr>
              <a:t>https://www.youtube.com/watch?v=VWrhRBb-1Ig</a:t>
            </a:r>
            <a:endParaRPr lang="en-CH" sz="1600" u="sng" dirty="0">
              <a:solidFill>
                <a:srgbClr val="0070C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37367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In the news </a:t>
            </a:r>
            <a:r>
              <a:rPr lang="fr-CH" sz="3200">
                <a:solidFill>
                  <a:schemeClr val="tx2">
                    <a:lumMod val="75000"/>
                  </a:schemeClr>
                </a:solidFill>
                <a:latin typeface="Tw Cen MT" panose="020B0602020104020603" pitchFamily="34" charset="0"/>
              </a:rPr>
              <a:t>– Boardgames</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4842" y="1196752"/>
            <a:ext cx="2841119" cy="356781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64447E0-331D-419E-84C8-B8DC9EE63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388" y="2692628"/>
            <a:ext cx="2778992" cy="261840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01A701EF-3E60-4BFD-98AA-4BFF5A5CCF6E}"/>
              </a:ext>
            </a:extLst>
          </p:cNvPr>
          <p:cNvSpPr txBox="1"/>
          <p:nvPr/>
        </p:nvSpPr>
        <p:spPr>
          <a:xfrm>
            <a:off x="6190656" y="1393695"/>
            <a:ext cx="601447" cy="338554"/>
          </a:xfrm>
          <a:prstGeom prst="rect">
            <a:avLst/>
          </a:prstGeom>
          <a:noFill/>
        </p:spPr>
        <p:txBody>
          <a:bodyPr wrap="none" rtlCol="0">
            <a:spAutoFit/>
          </a:bodyPr>
          <a:lstStyle/>
          <a:p>
            <a:r>
              <a:rPr lang="fr-CH" sz="1600" dirty="0">
                <a:latin typeface="Calibri Light" panose="020F0302020204030204" pitchFamily="34" charset="0"/>
                <a:cs typeface="Calibri Light" panose="020F0302020204030204" pitchFamily="34" charset="0"/>
              </a:rPr>
              <a:t>2016</a:t>
            </a:r>
            <a:endParaRPr lang="en-GB" sz="1600" dirty="0">
              <a:latin typeface="Calibri Light" panose="020F0302020204030204" pitchFamily="34" charset="0"/>
              <a:cs typeface="Calibri Light" panose="020F0302020204030204" pitchFamily="34" charset="0"/>
            </a:endParaRPr>
          </a:p>
        </p:txBody>
      </p:sp>
      <p:cxnSp>
        <p:nvCxnSpPr>
          <p:cNvPr id="9" name="Straight Connector 8">
            <a:extLst>
              <a:ext uri="{FF2B5EF4-FFF2-40B4-BE49-F238E27FC236}">
                <a16:creationId xmlns:a16="http://schemas.microsoft.com/office/drawing/2014/main" id="{6CE5D941-C382-4366-BA93-3A37B2EE117B}"/>
              </a:ext>
            </a:extLst>
          </p:cNvPr>
          <p:cNvCxnSpPr>
            <a:stCxn id="10" idx="1"/>
          </p:cNvCxnSpPr>
          <p:nvPr/>
        </p:nvCxnSpPr>
        <p:spPr>
          <a:xfrm flipH="1">
            <a:off x="4678488" y="1562972"/>
            <a:ext cx="1512168" cy="0"/>
          </a:xfrm>
          <a:prstGeom prst="line">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FDC49F3-66C5-2A28-1A57-8AD0402D0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7882" y="3554861"/>
            <a:ext cx="2977711" cy="2928609"/>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117B726F-1FD8-6C95-1B56-6A09D6FAC7C4}"/>
              </a:ext>
            </a:extLst>
          </p:cNvPr>
          <p:cNvSpPr txBox="1"/>
          <p:nvPr/>
        </p:nvSpPr>
        <p:spPr>
          <a:xfrm>
            <a:off x="8302865" y="2747186"/>
            <a:ext cx="601447" cy="338554"/>
          </a:xfrm>
          <a:prstGeom prst="rect">
            <a:avLst/>
          </a:prstGeom>
          <a:noFill/>
        </p:spPr>
        <p:txBody>
          <a:bodyPr wrap="none" rtlCol="0">
            <a:spAutoFit/>
          </a:bodyPr>
          <a:lstStyle/>
          <a:p>
            <a:r>
              <a:rPr lang="fr-CH" sz="1600">
                <a:latin typeface="Calibri Light" panose="020F0302020204030204" pitchFamily="34" charset="0"/>
                <a:cs typeface="Calibri Light" panose="020F0302020204030204" pitchFamily="34" charset="0"/>
              </a:rPr>
              <a:t>2019</a:t>
            </a:r>
            <a:endParaRPr lang="en-GB" sz="1600" dirty="0">
              <a:latin typeface="Calibri Light" panose="020F0302020204030204" pitchFamily="34" charset="0"/>
              <a:cs typeface="Calibri Light" panose="020F0302020204030204" pitchFamily="34" charset="0"/>
            </a:endParaRPr>
          </a:p>
        </p:txBody>
      </p:sp>
      <p:cxnSp>
        <p:nvCxnSpPr>
          <p:cNvPr id="13" name="Straight Connector 12">
            <a:extLst>
              <a:ext uri="{FF2B5EF4-FFF2-40B4-BE49-F238E27FC236}">
                <a16:creationId xmlns:a16="http://schemas.microsoft.com/office/drawing/2014/main" id="{98378C25-6903-F953-33E1-06EB86AF0F41}"/>
              </a:ext>
            </a:extLst>
          </p:cNvPr>
          <p:cNvCxnSpPr>
            <a:stCxn id="12" idx="1"/>
          </p:cNvCxnSpPr>
          <p:nvPr/>
        </p:nvCxnSpPr>
        <p:spPr>
          <a:xfrm flipH="1">
            <a:off x="6790697" y="2916463"/>
            <a:ext cx="1512168" cy="0"/>
          </a:xfrm>
          <a:prstGeom prst="line">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AD262C-BABE-9A83-0289-5130E2A52377}"/>
              </a:ext>
            </a:extLst>
          </p:cNvPr>
          <p:cNvSpPr txBox="1"/>
          <p:nvPr/>
        </p:nvSpPr>
        <p:spPr>
          <a:xfrm>
            <a:off x="10535113" y="3916764"/>
            <a:ext cx="601447" cy="338554"/>
          </a:xfrm>
          <a:prstGeom prst="rect">
            <a:avLst/>
          </a:prstGeom>
          <a:noFill/>
        </p:spPr>
        <p:txBody>
          <a:bodyPr wrap="none" rtlCol="0">
            <a:spAutoFit/>
          </a:bodyPr>
          <a:lstStyle/>
          <a:p>
            <a:r>
              <a:rPr lang="fr-CH" sz="1600">
                <a:latin typeface="Calibri Light" panose="020F0302020204030204" pitchFamily="34" charset="0"/>
                <a:cs typeface="Calibri Light" panose="020F0302020204030204" pitchFamily="34" charset="0"/>
              </a:rPr>
              <a:t>2023</a:t>
            </a:r>
            <a:endParaRPr lang="en-GB" sz="1600" dirty="0">
              <a:latin typeface="Calibri Light" panose="020F0302020204030204" pitchFamily="34" charset="0"/>
              <a:cs typeface="Calibri Light" panose="020F0302020204030204" pitchFamily="34" charset="0"/>
            </a:endParaRPr>
          </a:p>
        </p:txBody>
      </p:sp>
      <p:cxnSp>
        <p:nvCxnSpPr>
          <p:cNvPr id="16" name="Straight Connector 15">
            <a:extLst>
              <a:ext uri="{FF2B5EF4-FFF2-40B4-BE49-F238E27FC236}">
                <a16:creationId xmlns:a16="http://schemas.microsoft.com/office/drawing/2014/main" id="{ADF5D68F-108C-A87E-C7DC-55A21C6B823E}"/>
              </a:ext>
            </a:extLst>
          </p:cNvPr>
          <p:cNvCxnSpPr>
            <a:stCxn id="14" idx="1"/>
          </p:cNvCxnSpPr>
          <p:nvPr/>
        </p:nvCxnSpPr>
        <p:spPr>
          <a:xfrm flipH="1">
            <a:off x="9022945" y="4086041"/>
            <a:ext cx="1512168" cy="0"/>
          </a:xfrm>
          <a:prstGeom prst="line">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82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 fiction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87971" y="4484394"/>
            <a:ext cx="3436667" cy="185546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7888" y="1593799"/>
            <a:ext cx="5494820" cy="3090836"/>
          </a:xfrm>
          <a:prstGeom prst="rect">
            <a:avLst/>
          </a:prstGeom>
          <a:effectLst>
            <a:outerShdw blurRad="63500" sx="102000" sy="102000" algn="ctr" rotWithShape="0">
              <a:prstClr val="black">
                <a:alpha val="40000"/>
              </a:prstClr>
            </a:outerShdw>
          </a:effectLst>
        </p:spPr>
      </p:pic>
      <p:sp>
        <p:nvSpPr>
          <p:cNvPr id="8" name="TextBox 7"/>
          <p:cNvSpPr txBox="1"/>
          <p:nvPr/>
        </p:nvSpPr>
        <p:spPr>
          <a:xfrm>
            <a:off x="6215118" y="4996626"/>
            <a:ext cx="3240360" cy="830997"/>
          </a:xfrm>
          <a:prstGeom prst="rect">
            <a:avLst/>
          </a:prstGeom>
          <a:noFill/>
        </p:spPr>
        <p:txBody>
          <a:bodyPr wrap="square" rtlCol="0">
            <a:spAutoFit/>
          </a:bodyPr>
          <a:lstStyle/>
          <a:p>
            <a:pPr algn="ctr"/>
            <a:r>
              <a:rPr lang="en-GB" sz="1600" i="1" dirty="0">
                <a:latin typeface="Century Schoolbook" panose="02040604050505020304" pitchFamily="18" charset="0"/>
                <a:cs typeface="Times New Roman" panose="02020603050405020304" pitchFamily="18" charset="0"/>
              </a:rPr>
              <a:t>“My CPU is a neural net processor, a learning computer.” </a:t>
            </a:r>
            <a:r>
              <a:rPr lang="fr-CH" sz="1600" i="1" dirty="0">
                <a:latin typeface="Century Schoolbook" panose="02040604050505020304" pitchFamily="18" charset="0"/>
                <a:cs typeface="Times New Roman" panose="02020603050405020304" pitchFamily="18" charset="0"/>
              </a:rPr>
              <a:t>– Terminator 2 (1991)</a:t>
            </a:r>
            <a:endParaRPr lang="en-GB" sz="1600" i="1" dirty="0">
              <a:latin typeface="Century Schoolbook" panose="02040604050505020304" pitchFamily="18" charset="0"/>
              <a:cs typeface="Times New Roman" panose="02020603050405020304" pitchFamily="18"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87973" y="1251404"/>
            <a:ext cx="3436668" cy="30908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7346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In the media,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often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presented</a:t>
            </a:r>
            <a:r>
              <a:rPr lang="fr-CH" sz="1800" dirty="0">
                <a:latin typeface="Calibri Light" panose="020F0302020204030204" pitchFamily="34" charset="0"/>
                <a:cs typeface="Calibri Light" panose="020F0302020204030204" pitchFamily="34" charset="0"/>
              </a:rPr>
              <a:t> as a </a:t>
            </a:r>
            <a:r>
              <a:rPr lang="fr-CH" sz="1800" dirty="0" err="1">
                <a:latin typeface="Calibri Light" panose="020F0302020204030204" pitchFamily="34" charset="0"/>
                <a:cs typeface="Calibri Light" panose="020F0302020204030204" pitchFamily="34" charset="0"/>
              </a:rPr>
              <a:t>kind</a:t>
            </a:r>
            <a:r>
              <a:rPr lang="fr-CH" sz="1800" dirty="0">
                <a:latin typeface="Calibri Light" panose="020F0302020204030204" pitchFamily="34" charset="0"/>
                <a:cs typeface="Calibri Light" panose="020F0302020204030204" pitchFamily="34" charset="0"/>
              </a:rPr>
              <a:t> of </a:t>
            </a:r>
            <a:r>
              <a:rPr lang="fr-CH" sz="1800" dirty="0" err="1">
                <a:solidFill>
                  <a:srgbClr val="0070C0"/>
                </a:solidFill>
                <a:latin typeface="Calibri Light" panose="020F0302020204030204" pitchFamily="34" charset="0"/>
                <a:cs typeface="Calibri Light" panose="020F0302020204030204" pitchFamily="34" charset="0"/>
              </a:rPr>
              <a:t>artificial</a:t>
            </a:r>
            <a:r>
              <a:rPr lang="fr-CH" sz="1800" dirty="0">
                <a:solidFill>
                  <a:srgbClr val="0070C0"/>
                </a:solidFill>
                <a:latin typeface="Calibri Light" panose="020F0302020204030204" pitchFamily="34" charset="0"/>
                <a:cs typeface="Calibri Light" panose="020F0302020204030204" pitchFamily="34" charset="0"/>
              </a:rPr>
              <a:t> intelligence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implemented</a:t>
            </a:r>
            <a:r>
              <a:rPr lang="fr-CH" sz="1800" dirty="0">
                <a:latin typeface="Calibri Light" panose="020F0302020204030204" pitchFamily="34" charset="0"/>
                <a:cs typeface="Calibri Light" panose="020F0302020204030204" pitchFamily="34" charset="0"/>
              </a:rPr>
              <a:t> in robots capable of </a:t>
            </a:r>
            <a:r>
              <a:rPr lang="fr-CH" sz="1800" dirty="0" err="1">
                <a:latin typeface="Calibri Light" panose="020F0302020204030204" pitchFamily="34" charset="0"/>
                <a:cs typeface="Calibri Light" panose="020F0302020204030204" pitchFamily="34" charset="0"/>
              </a:rPr>
              <a:t>imitating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human</a:t>
            </a:r>
            <a:r>
              <a:rPr lang="fr-CH" sz="1800" dirty="0">
                <a:latin typeface="Calibri Light" panose="020F0302020204030204" pitchFamily="34" charset="0"/>
                <a:cs typeface="Calibri Light" panose="020F0302020204030204" pitchFamily="34" charset="0"/>
              </a:rPr>
              <a:t> intelligence. 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sensationalized</a:t>
            </a:r>
            <a:r>
              <a:rPr lang="fr-CH" sz="1800" dirty="0">
                <a:latin typeface="Calibri Light" panose="020F0302020204030204" pitchFamily="34" charset="0"/>
                <a:cs typeface="Calibri Light" panose="020F0302020204030204" pitchFamily="34" charset="0"/>
              </a:rPr>
              <a:t> version of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take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decades</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achieve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Likewise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fictional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concerns</a:t>
            </a:r>
            <a:r>
              <a:rPr lang="fr-CH" sz="1800" dirty="0">
                <a:latin typeface="Calibri Light" panose="020F0302020204030204" pitchFamily="34" charset="0"/>
                <a:cs typeface="Calibri Light" panose="020F0302020204030204" pitchFamily="34" charset="0"/>
              </a:rPr>
              <a:t> about </a:t>
            </a:r>
            <a:r>
              <a:rPr lang="fr-CH" sz="1800" dirty="0" err="1">
                <a:latin typeface="Calibri Light" panose="020F0302020204030204" pitchFamily="34" charset="0"/>
                <a:cs typeface="Calibri Light" panose="020F0302020204030204" pitchFamily="34" charset="0"/>
              </a:rPr>
              <a:t>evil</a:t>
            </a:r>
            <a:r>
              <a:rPr lang="fr-CH" sz="1800" dirty="0">
                <a:latin typeface="Calibri Light" panose="020F0302020204030204" pitchFamily="34" charset="0"/>
                <a:cs typeface="Calibri Light" panose="020F0302020204030204" pitchFamily="34" charset="0"/>
              </a:rPr>
              <a:t> AI running out of control </a:t>
            </a:r>
            <a:r>
              <a:rPr lang="fr-CH" sz="1800" dirty="0" err="1">
                <a:latin typeface="Calibri Light" panose="020F0302020204030204" pitchFamily="34" charset="0"/>
                <a:cs typeface="Calibri Light" panose="020F0302020204030204" pitchFamily="34" charset="0"/>
              </a:rPr>
              <a:t>may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exaggerated</a:t>
            </a:r>
            <a:r>
              <a:rPr lang="fr-CH" sz="1800" dirty="0">
                <a:latin typeface="Calibri Light" panose="020F0302020204030204" pitchFamily="34" charset="0"/>
                <a:cs typeface="Calibri Light" panose="020F0302020204030204" pitchFamily="34" charset="0"/>
              </a:rPr>
              <a:t> (but </a:t>
            </a:r>
            <a:r>
              <a:rPr lang="fr-CH" sz="1800" dirty="0" err="1">
                <a:latin typeface="Calibri Light" panose="020F0302020204030204" pitchFamily="34" charset="0"/>
                <a:cs typeface="Calibri Light" panose="020F0302020204030204" pitchFamily="34" charset="0"/>
              </a:rPr>
              <a:t>see</a:t>
            </a:r>
            <a:r>
              <a:rPr lang="fr-CH" sz="1800" dirty="0">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hlinkClick r:id="rId2"/>
              </a:rPr>
              <a:t>Russell, Dewey &amp; </a:t>
            </a:r>
            <a:r>
              <a:rPr lang="fr-CH" sz="1800" dirty="0" err="1">
                <a:latin typeface="Calibri Light" panose="020F0302020204030204" pitchFamily="34" charset="0"/>
                <a:cs typeface="Calibri Light" panose="020F0302020204030204" pitchFamily="34" charset="0"/>
                <a:hlinkClick r:id="rId2"/>
              </a:rPr>
              <a:t>Tegmark</a:t>
            </a:r>
            <a:r>
              <a:rPr lang="fr-CH" sz="1800" dirty="0">
                <a:latin typeface="Calibri Light" panose="020F0302020204030204" pitchFamily="34" charset="0"/>
                <a:cs typeface="Calibri Light" panose="020F0302020204030204" pitchFamily="34" charset="0"/>
                <a:hlinkClick r:id="rId2"/>
              </a:rPr>
              <a:t>, 2015</a:t>
            </a:r>
            <a:r>
              <a:rPr lang="fr-CH" sz="1800" dirty="0">
                <a:latin typeface="Calibri Light" panose="020F0302020204030204" pitchFamily="34" charset="0"/>
                <a:cs typeface="Calibri Light" panose="020F0302020204030204" pitchFamily="34" charset="0"/>
              </a:rPr>
              <a:t>).</a:t>
            </a:r>
          </a:p>
          <a:p>
            <a:pPr marL="0" indent="0">
              <a:buNone/>
            </a:pPr>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Basically</a:t>
            </a:r>
            <a:r>
              <a:rPr lang="fr-CH" sz="1800" dirty="0">
                <a:latin typeface="Calibri Light" panose="020F0302020204030204" pitchFamily="34" charset="0"/>
                <a:cs typeface="Calibri Light" panose="020F0302020204030204" pitchFamily="34" charset="0"/>
              </a:rPr>
              <a:t>, </a:t>
            </a:r>
            <a:r>
              <a:rPr lang="fr-CH" sz="1800" dirty="0">
                <a:solidFill>
                  <a:srgbClr val="0070C0"/>
                </a:solidFill>
                <a:latin typeface="Calibri Light" panose="020F0302020204030204" pitchFamily="34" charset="0"/>
                <a:cs typeface="Calibri Light" panose="020F0302020204030204" pitchFamily="34" charset="0"/>
              </a:rPr>
              <a:t>ML are </a:t>
            </a:r>
            <a:r>
              <a:rPr lang="fr-CH" sz="1800" dirty="0" err="1">
                <a:solidFill>
                  <a:srgbClr val="0070C0"/>
                </a:solidFill>
                <a:latin typeface="Calibri Light" panose="020F0302020204030204" pitchFamily="34" charset="0"/>
                <a:cs typeface="Calibri Light" panose="020F0302020204030204" pitchFamily="34" charset="0"/>
              </a:rPr>
              <a:t>statistical</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purpose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usually</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predict</a:t>
            </a:r>
            <a:r>
              <a:rPr lang="fr-CH" sz="1800" dirty="0">
                <a:latin typeface="Calibri Light" panose="020F0302020204030204" pitchFamily="34" charset="0"/>
                <a:cs typeface="Calibri Light" panose="020F0302020204030204" pitchFamily="34" charset="0"/>
              </a:rPr>
              <a:t> a certain </a:t>
            </a:r>
            <a:r>
              <a:rPr lang="fr-CH" sz="1800" dirty="0" err="1">
                <a:latin typeface="Calibri Light" panose="020F0302020204030204" pitchFamily="34" charset="0"/>
                <a:cs typeface="Calibri Light" panose="020F0302020204030204" pitchFamily="34" charset="0"/>
              </a:rPr>
              <a:t>outcome</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dependent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using</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independents</a:t>
            </a:r>
            <a:r>
              <a:rPr lang="fr-CH" sz="1800" dirty="0">
                <a:latin typeface="Calibri Light" panose="020F0302020204030204" pitchFamily="34" charset="0"/>
                <a:cs typeface="Calibri Light" panose="020F0302020204030204" pitchFamily="34" charset="0"/>
              </a:rPr>
              <a:t>. 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no </a:t>
            </a:r>
            <a:r>
              <a:rPr lang="fr-CH" sz="1800" dirty="0" err="1">
                <a:latin typeface="Calibri Light" panose="020F0302020204030204" pitchFamily="34" charset="0"/>
                <a:cs typeface="Calibri Light" panose="020F0302020204030204" pitchFamily="34" charset="0"/>
              </a:rPr>
              <a:t>different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Synonyms</a:t>
            </a:r>
            <a:r>
              <a:rPr lang="fr-CH" sz="1800" dirty="0">
                <a:latin typeface="Calibri Light" panose="020F0302020204030204" pitchFamily="34" charset="0"/>
                <a:cs typeface="Calibri Light" panose="020F0302020204030204" pitchFamily="34" charset="0"/>
              </a:rPr>
              <a:t> for ML </a:t>
            </a:r>
            <a:r>
              <a:rPr lang="fr-CH" sz="1800" dirty="0" err="1">
                <a:latin typeface="Calibri Light" panose="020F0302020204030204" pitchFamily="34" charset="0"/>
                <a:cs typeface="Calibri Light" panose="020F0302020204030204" pitchFamily="34" charset="0"/>
              </a:rPr>
              <a:t>include</a:t>
            </a:r>
            <a:r>
              <a:rPr lang="fr-CH" sz="1800" dirty="0">
                <a:latin typeface="Calibri Light" panose="020F0302020204030204" pitchFamily="34" charset="0"/>
                <a:cs typeface="Calibri Light" panose="020F0302020204030204" pitchFamily="34" charset="0"/>
              </a:rPr>
              <a:t> </a:t>
            </a:r>
            <a:r>
              <a:rPr lang="en-GB" sz="1800" dirty="0">
                <a:latin typeface="Calibri Light" panose="020F0302020204030204" pitchFamily="34" charset="0"/>
                <a:cs typeface="Calibri Light" panose="020F0302020204030204" pitchFamily="34" charset="0"/>
              </a:rPr>
              <a:t>“pattern recognition” and “data </a:t>
            </a:r>
            <a:r>
              <a:rPr lang="en-GB" sz="1800">
                <a:latin typeface="Calibri Light" panose="020F0302020204030204" pitchFamily="34" charset="0"/>
                <a:cs typeface="Calibri Light" panose="020F0302020204030204" pitchFamily="34" charset="0"/>
              </a:rPr>
              <a:t>mining”.</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Machine learning as statistics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87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38"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Workshop schedule and contents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344" y="908720"/>
            <a:ext cx="11556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8">
            <a:extLst>
              <a:ext uri="{FF2B5EF4-FFF2-40B4-BE49-F238E27FC236}">
                <a16:creationId xmlns:a16="http://schemas.microsoft.com/office/drawing/2014/main" id="{084129B5-3D53-45DC-A540-CE3E4B01DEFE}"/>
              </a:ext>
            </a:extLst>
          </p:cNvPr>
          <p:cNvGraphicFramePr>
            <a:graphicFrameLocks noGrp="1"/>
          </p:cNvGraphicFramePr>
          <p:nvPr>
            <p:extLst>
              <p:ext uri="{D42A27DB-BD31-4B8C-83A1-F6EECF244321}">
                <p14:modId xmlns:p14="http://schemas.microsoft.com/office/powerpoint/2010/main" val="1398117233"/>
              </p:ext>
            </p:extLst>
          </p:nvPr>
        </p:nvGraphicFramePr>
        <p:xfrm>
          <a:off x="695400" y="1340768"/>
          <a:ext cx="9312728" cy="4977024"/>
        </p:xfrm>
        <a:graphic>
          <a:graphicData uri="http://schemas.openxmlformats.org/drawingml/2006/table">
            <a:tbl>
              <a:tblPr firstRow="1" bandRow="1">
                <a:tableStyleId>{2D5ABB26-0587-4C30-8999-92F81FD0307C}</a:tableStyleId>
              </a:tblPr>
              <a:tblGrid>
                <a:gridCol w="1236364">
                  <a:extLst>
                    <a:ext uri="{9D8B030D-6E8A-4147-A177-3AD203B41FA5}">
                      <a16:colId xmlns:a16="http://schemas.microsoft.com/office/drawing/2014/main" val="2439223133"/>
                    </a:ext>
                  </a:extLst>
                </a:gridCol>
                <a:gridCol w="3240000">
                  <a:extLst>
                    <a:ext uri="{9D8B030D-6E8A-4147-A177-3AD203B41FA5}">
                      <a16:colId xmlns:a16="http://schemas.microsoft.com/office/drawing/2014/main" val="1841297877"/>
                    </a:ext>
                  </a:extLst>
                </a:gridCol>
                <a:gridCol w="360000">
                  <a:extLst>
                    <a:ext uri="{9D8B030D-6E8A-4147-A177-3AD203B41FA5}">
                      <a16:colId xmlns:a16="http://schemas.microsoft.com/office/drawing/2014/main" val="2133714879"/>
                    </a:ext>
                  </a:extLst>
                </a:gridCol>
                <a:gridCol w="1236364">
                  <a:extLst>
                    <a:ext uri="{9D8B030D-6E8A-4147-A177-3AD203B41FA5}">
                      <a16:colId xmlns:a16="http://schemas.microsoft.com/office/drawing/2014/main" val="3825853590"/>
                    </a:ext>
                  </a:extLst>
                </a:gridCol>
                <a:gridCol w="3240000">
                  <a:extLst>
                    <a:ext uri="{9D8B030D-6E8A-4147-A177-3AD203B41FA5}">
                      <a16:colId xmlns:a16="http://schemas.microsoft.com/office/drawing/2014/main" val="3257580666"/>
                    </a:ext>
                  </a:extLst>
                </a:gridCol>
              </a:tblGrid>
              <a:tr h="338552">
                <a:tc gridSpan="2">
                  <a:txBody>
                    <a:bodyPr/>
                    <a:lstStyle/>
                    <a:p>
                      <a:r>
                        <a:rPr lang="en-US" sz="1600" b="1"/>
                        <a:t>22 April</a:t>
                      </a:r>
                      <a:endParaRPr lang="en-CH" sz="1600" b="1" dirty="0"/>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3B7"/>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sz="1600" b="1"/>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600" b="1"/>
                        <a:t>23 April</a:t>
                      </a:r>
                      <a:endParaRPr lang="en-CH" sz="1600" b="1"/>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3B7"/>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152149"/>
                  </a:ext>
                </a:extLst>
              </a:tr>
              <a:tr h="338552">
                <a:tc gridSpan="2">
                  <a:txBody>
                    <a:bodyPr/>
                    <a:lstStyle/>
                    <a:p>
                      <a:r>
                        <a:rPr lang="en-US" sz="1400" b="1">
                          <a:solidFill>
                            <a:schemeClr val="tx2">
                              <a:lumMod val="75000"/>
                            </a:schemeClr>
                          </a:solidFill>
                          <a:latin typeface="Tw Cen MT" panose="020B0602020104020603" pitchFamily="34" charset="0"/>
                        </a:rPr>
                        <a:t>Part 1 – Introduction and principles</a:t>
                      </a:r>
                      <a:endParaRPr lang="en-CH" sz="1400" b="1">
                        <a:solidFill>
                          <a:schemeClr val="tx2">
                            <a:lumMod val="75000"/>
                          </a:schemeClr>
                        </a:solidFill>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CH" sz="1400" b="1" kern="1200">
                        <a:solidFill>
                          <a:schemeClr val="tx2">
                            <a:lumMod val="75000"/>
                          </a:schemeClr>
                        </a:solidFill>
                        <a:latin typeface="Tw Cen MT" panose="020B0602020104020603" pitchFamily="34" charset="0"/>
                        <a:ea typeface="+mn-ea"/>
                        <a:cs typeface="+mn-cs"/>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l" defTabSz="914400" rtl="0" eaLnBrk="1" latinLnBrk="0" hangingPunct="1"/>
                      <a:endParaRPr lang="en-CH" sz="1400" b="1" kern="1200">
                        <a:solidFill>
                          <a:schemeClr val="tx2">
                            <a:lumMod val="75000"/>
                          </a:schemeClr>
                        </a:solidFill>
                        <a:latin typeface="Tw Cen MT" panose="020B0602020104020603" pitchFamily="34" charset="0"/>
                        <a:ea typeface="+mn-ea"/>
                        <a:cs typeface="+mn-cs"/>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678483"/>
                  </a:ext>
                </a:extLst>
              </a:tr>
              <a:tr h="338552">
                <a:tc>
                  <a:txBody>
                    <a:bodyPr/>
                    <a:lstStyle/>
                    <a:p>
                      <a:r>
                        <a:rPr lang="en-US" sz="1400">
                          <a:solidFill>
                            <a:schemeClr val="tx1"/>
                          </a:solidFill>
                        </a:rPr>
                        <a:t>09:00 – 09:10</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Introduction</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1976464"/>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a:ea typeface="+mn-ea"/>
                          <a:cs typeface="+mn-cs"/>
                        </a:rPr>
                        <a:t>09:10 – 10:00</a:t>
                      </a:r>
                      <a:endParaRPr kumimoji="0" lang="en-CH" sz="1400" b="0" i="0" u="none" strike="noStrike" kern="1200" cap="none" spc="0" normalizeH="0" baseline="0" noProof="0">
                        <a:ln>
                          <a:noFill/>
                        </a:ln>
                        <a:solidFill>
                          <a:schemeClr val="tx1"/>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Machine learning and social sciences</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a:solidFill>
                          <a:srgbClr val="0070C0"/>
                        </a:solidFill>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978834"/>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alibri"/>
                          <a:ea typeface="+mn-ea"/>
                          <a:cs typeface="+mn-cs"/>
                        </a:rPr>
                        <a:t>Break</a:t>
                      </a:r>
                      <a:endParaRPr kumimoji="0" lang="en-CH" sz="1400" b="1" i="0" u="none" strike="noStrike" kern="1200" cap="none" spc="0" normalizeH="0" baseline="0" noProof="0">
                        <a:ln>
                          <a:noFill/>
                        </a:ln>
                        <a:solidFill>
                          <a:srgbClr val="0070C0"/>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dirty="0"/>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5764500"/>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a:ea typeface="+mn-ea"/>
                          <a:cs typeface="+mn-cs"/>
                        </a:rPr>
                        <a:t>10:15 – 11:30</a:t>
                      </a:r>
                      <a:endParaRPr kumimoji="0" lang="en-CH" sz="1400" b="0" i="0" u="none" strike="noStrike" kern="1200" cap="none" spc="0" normalizeH="0" baseline="0" noProof="0">
                        <a:ln>
                          <a:noFill/>
                        </a:ln>
                        <a:solidFill>
                          <a:schemeClr val="tx1"/>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Principles of machine learning</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3297723"/>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a:ea typeface="+mn-ea"/>
                          <a:cs typeface="+mn-cs"/>
                        </a:rPr>
                        <a:t>11:30 – 12:00</a:t>
                      </a:r>
                      <a:endParaRPr kumimoji="0" lang="en-CH" sz="1400" b="0" i="0" u="none" strike="noStrike" kern="1200" cap="none" spc="0" normalizeH="0" baseline="0" noProof="0">
                        <a:ln>
                          <a:noFill/>
                        </a:ln>
                        <a:solidFill>
                          <a:schemeClr val="tx1"/>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R primer and data problem</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0758124"/>
                  </a:ext>
                </a:extLst>
              </a:tr>
              <a:tr h="33855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noProof="0">
                          <a:solidFill>
                            <a:schemeClr val="tx2">
                              <a:lumMod val="75000"/>
                            </a:schemeClr>
                          </a:solidFill>
                          <a:latin typeface="Tw Cen MT" panose="020B0602020104020603" pitchFamily="34" charset="0"/>
                          <a:ea typeface="+mn-ea"/>
                          <a:cs typeface="+mn-cs"/>
                        </a:rPr>
                        <a:t>Part 2 – Machine learning models</a:t>
                      </a:r>
                      <a:endParaRPr lang="en-CH" sz="1400" b="1" kern="1200" noProof="0">
                        <a:solidFill>
                          <a:schemeClr val="tx2">
                            <a:lumMod val="75000"/>
                          </a:schemeClr>
                        </a:solidFill>
                        <a:latin typeface="Tw Cen MT" panose="020B0602020104020603" pitchFamily="34"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sz="12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l" defTabSz="914400" rtl="0" eaLnBrk="1" latinLnBrk="0" hangingPunct="1"/>
                      <a:r>
                        <a:rPr lang="en-US" sz="1400" b="1" kern="1200">
                          <a:solidFill>
                            <a:schemeClr val="tx2">
                              <a:lumMod val="75000"/>
                            </a:schemeClr>
                          </a:solidFill>
                          <a:latin typeface="Tw Cen MT" panose="020B0602020104020603" pitchFamily="34" charset="0"/>
                          <a:ea typeface="+mn-ea"/>
                          <a:cs typeface="+mn-cs"/>
                        </a:rPr>
                        <a:t>Part 3 – Practical</a:t>
                      </a:r>
                      <a:endParaRPr lang="en-CH" sz="1400" b="1" kern="1200">
                        <a:solidFill>
                          <a:schemeClr val="tx2">
                            <a:lumMod val="75000"/>
                          </a:schemeClr>
                        </a:solidFill>
                        <a:latin typeface="Tw Cen MT" panose="020B0602020104020603" pitchFamily="34" charset="0"/>
                        <a:ea typeface="+mn-ea"/>
                        <a:cs typeface="+mn-cs"/>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2404667"/>
                  </a:ext>
                </a:extLst>
              </a:tr>
              <a:tr h="338552">
                <a:tc>
                  <a:txBody>
                    <a:bodyPr/>
                    <a:lstStyle/>
                    <a:p>
                      <a:r>
                        <a:rPr lang="en-US" sz="1400">
                          <a:solidFill>
                            <a:schemeClr val="tx1"/>
                          </a:solidFill>
                          <a:latin typeface="Calibri Light" panose="020F0302020204030204" pitchFamily="34" charset="0"/>
                          <a:cs typeface="Calibri Light" panose="020F0302020204030204" pitchFamily="34" charset="0"/>
                        </a:rPr>
                        <a:t>13:30 – 14:00</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K nearest neighbors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Calibri Light" panose="020F0302020204030204" pitchFamily="34" charset="0"/>
                          <a:cs typeface="Calibri Light" panose="020F0302020204030204" pitchFamily="34" charset="0"/>
                        </a:rPr>
                        <a:t>13:30 – 15:30</a:t>
                      </a:r>
                      <a:endParaRPr lang="en-CH" sz="1400" dirty="0">
                        <a:solidFill>
                          <a:schemeClr val="tx1"/>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ML competition</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0193317"/>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14:00 – 14:30</a:t>
                      </a:r>
                      <a:endParaRPr kumimoji="0" lang="en-CH"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Discriminants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70C0"/>
                          </a:solidFill>
                          <a:latin typeface="Calibri Light" panose="020F0302020204030204" pitchFamily="34" charset="0"/>
                          <a:cs typeface="Calibri Light" panose="020F0302020204030204" pitchFamily="34" charset="0"/>
                        </a:rPr>
                        <a:t>Break</a:t>
                      </a:r>
                      <a:endParaRPr lang="en-CH" sz="1400" b="1">
                        <a:solidFill>
                          <a:srgbClr val="0070C0"/>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4515538"/>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Break</a:t>
                      </a:r>
                      <a:endParaRPr kumimoji="0" lang="en-CH" sz="1400" b="1"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latin typeface="Calibri Light" panose="020F0302020204030204" pitchFamily="34" charset="0"/>
                          <a:cs typeface="Calibri Light" panose="020F0302020204030204" pitchFamily="34" charset="0"/>
                        </a:rPr>
                        <a:t>15:45 – 16:30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Calibri Light" panose="020F0302020204030204" pitchFamily="34" charset="0"/>
                          <a:cs typeface="Calibri Light" panose="020F0302020204030204" pitchFamily="34" charset="0"/>
                        </a:rPr>
                        <a:t>ML competition results</a:t>
                      </a:r>
                      <a:endParaRPr lang="en-CH" sz="1400" dirty="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9237486"/>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14:45 – 15:45</a:t>
                      </a:r>
                      <a:endParaRPr kumimoji="0" lang="en-CH"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Flexible regression with splines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5411311"/>
                  </a:ext>
                </a:extLst>
              </a:tr>
              <a:tr h="288000">
                <a:tc>
                  <a:txBody>
                    <a:bodyPr/>
                    <a:lstStyle/>
                    <a:p>
                      <a:r>
                        <a:rPr lang="en-US" sz="1400" b="1">
                          <a:solidFill>
                            <a:srgbClr val="0070C0"/>
                          </a:solidFill>
                          <a:latin typeface="Calibri Light" panose="020F0302020204030204" pitchFamily="34" charset="0"/>
                          <a:cs typeface="Calibri Light" panose="020F0302020204030204" pitchFamily="34" charset="0"/>
                        </a:rPr>
                        <a:t>Break</a:t>
                      </a:r>
                      <a:endParaRPr lang="en-CH" sz="1400" b="1">
                        <a:solidFill>
                          <a:srgbClr val="0070C0"/>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8869083"/>
                  </a:ext>
                </a:extLst>
              </a:tr>
              <a:tr h="338552">
                <a:tc>
                  <a:txBody>
                    <a:bodyPr/>
                    <a:lstStyle/>
                    <a:p>
                      <a:r>
                        <a:rPr lang="en-US" sz="1400">
                          <a:solidFill>
                            <a:schemeClr val="tx1"/>
                          </a:solidFill>
                          <a:latin typeface="Calibri Light" panose="020F0302020204030204" pitchFamily="34" charset="0"/>
                          <a:cs typeface="Calibri Light" panose="020F0302020204030204" pitchFamily="34" charset="0"/>
                        </a:rPr>
                        <a:t>16:00 – 17:00</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Trees and random forests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8977728"/>
                  </a:ext>
                </a:extLst>
              </a:tr>
              <a:tr h="338552">
                <a:tc>
                  <a:txBody>
                    <a:bodyPr/>
                    <a:lstStyle/>
                    <a:p>
                      <a:r>
                        <a:rPr lang="en-US" sz="1400">
                          <a:solidFill>
                            <a:schemeClr val="tx1"/>
                          </a:solidFill>
                          <a:latin typeface="Calibri Light" panose="020F0302020204030204" pitchFamily="34" charset="0"/>
                          <a:cs typeface="Calibri Light" panose="020F0302020204030204" pitchFamily="34" charset="0"/>
                        </a:rPr>
                        <a:t>17:00 – 17:30</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Concluding remarks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dirty="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6215092"/>
                  </a:ext>
                </a:extLst>
              </a:tr>
            </a:tbl>
          </a:graphicData>
        </a:graphic>
      </p:graphicFrame>
    </p:spTree>
    <p:extLst>
      <p:ext uri="{BB962C8B-B14F-4D97-AF65-F5344CB8AC3E}">
        <p14:creationId xmlns:p14="http://schemas.microsoft.com/office/powerpoint/2010/main" val="428072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a:latin typeface="Calibri Light" panose="020F0302020204030204" pitchFamily="34" charset="0"/>
                <a:cs typeface="Calibri Light" panose="020F0302020204030204" pitchFamily="34" charset="0"/>
              </a:rPr>
              <a:t>So-called </a:t>
            </a:r>
            <a:r>
              <a:rPr lang="fr-CH" sz="1600">
                <a:solidFill>
                  <a:srgbClr val="0070C0"/>
                </a:solidFill>
                <a:latin typeface="Calibri Light" panose="020F0302020204030204" pitchFamily="34" charset="0"/>
                <a:cs typeface="Calibri Light" panose="020F0302020204030204" pitchFamily="34" charset="0"/>
              </a:rPr>
              <a:t>generative AI </a:t>
            </a:r>
            <a:r>
              <a:rPr lang="fr-CH" sz="1600">
                <a:latin typeface="Calibri Light" panose="020F0302020204030204" pitchFamily="34" charset="0"/>
                <a:cs typeface="Calibri Light" panose="020F0302020204030204" pitchFamily="34" charset="0"/>
              </a:rPr>
              <a:t>has been driving the AI hype since 2022. For text, these models are often called </a:t>
            </a:r>
            <a:r>
              <a:rPr lang="fr-CH" sz="1600">
                <a:solidFill>
                  <a:srgbClr val="0070C0"/>
                </a:solidFill>
                <a:latin typeface="Calibri Light" panose="020F0302020204030204" pitchFamily="34" charset="0"/>
                <a:cs typeface="Calibri Light" panose="020F0302020204030204" pitchFamily="34" charset="0"/>
              </a:rPr>
              <a:t>Large Language Models (LLM)</a:t>
            </a:r>
            <a:r>
              <a:rPr lang="fr-CH" sz="1600">
                <a:latin typeface="Calibri Light" panose="020F0302020204030204" pitchFamily="34" charset="0"/>
                <a:cs typeface="Calibri Light" panose="020F0302020204030204" pitchFamily="34" charset="0"/>
              </a:rPr>
              <a:t>. They use a particular type of artificial neural network known as </a:t>
            </a:r>
            <a:r>
              <a:rPr lang="fr-CH" sz="1600">
                <a:solidFill>
                  <a:srgbClr val="0070C0"/>
                </a:solidFill>
                <a:latin typeface="Calibri Light" panose="020F0302020204030204" pitchFamily="34" charset="0"/>
                <a:cs typeface="Calibri Light" panose="020F0302020204030204" pitchFamily="34" charset="0"/>
              </a:rPr>
              <a:t>deep learning</a:t>
            </a:r>
            <a:r>
              <a:rPr lang="fr-CH" sz="1600">
                <a:latin typeface="Calibri Light" panose="020F0302020204030204" pitchFamily="34" charset="0"/>
                <a:cs typeface="Calibri Light" panose="020F0302020204030204" pitchFamily="34" charset="0"/>
              </a:rPr>
              <a:t>, a massive network of interconnected variables which apply complex transformations to the input data to arrive at a text prediction.</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Such models can have billions of parameters, and their input data is different from the type that we are familiar with in (social) science. Input data for deep learning typically has these features:</a:t>
            </a:r>
          </a:p>
          <a:p>
            <a:endParaRPr lang="fr-CH" sz="1600">
              <a:latin typeface="Calibri Light" panose="020F0302020204030204" pitchFamily="34" charset="0"/>
              <a:cs typeface="Calibri Light" panose="020F0302020204030204" pitchFamily="34" charset="0"/>
            </a:endParaRPr>
          </a:p>
          <a:p>
            <a:pPr lvl="1"/>
            <a:r>
              <a:rPr lang="fr-CH" sz="1400">
                <a:latin typeface="Calibri Light" panose="020F0302020204030204" pitchFamily="34" charset="0"/>
                <a:cs typeface="Calibri Light" panose="020F0302020204030204" pitchFamily="34" charset="0"/>
              </a:rPr>
              <a:t>Very raw (e.g., pixel by pixel images, text, video frames)</a:t>
            </a:r>
          </a:p>
          <a:p>
            <a:pPr lvl="1"/>
            <a:r>
              <a:rPr lang="fr-CH" sz="1400">
                <a:latin typeface="Calibri Light" panose="020F0302020204030204" pitchFamily="34" charset="0"/>
                <a:cs typeface="Calibri Light" panose="020F0302020204030204" pitchFamily="34" charset="0"/>
              </a:rPr>
              <a:t>Complex hierarchical content at multiple scales</a:t>
            </a:r>
          </a:p>
          <a:p>
            <a:pPr lvl="1"/>
            <a:r>
              <a:rPr lang="fr-CH" sz="1400">
                <a:latin typeface="Calibri Light" panose="020F0302020204030204" pitchFamily="34" charset="0"/>
                <a:cs typeface="Calibri Light" panose="020F0302020204030204" pitchFamily="34" charset="0"/>
              </a:rPr>
              <a:t>Abundant (cases number into millions)</a:t>
            </a:r>
          </a:p>
          <a:p>
            <a:pPr lvl="1"/>
            <a:r>
              <a:rPr lang="fr-CH" sz="1400">
                <a:latin typeface="Calibri Light" panose="020F0302020204030204" pitchFamily="34" charset="0"/>
                <a:cs typeface="Calibri Light" panose="020F0302020204030204" pitchFamily="34" charset="0"/>
              </a:rPr>
              <a:t>Not in tabular format</a:t>
            </a:r>
          </a:p>
          <a:p>
            <a:pPr lvl="1"/>
            <a:endParaRPr lang="fr-CH" sz="12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The type of ML we will discuss today resembles much more what we are familiar with in linear regression…</a:t>
            </a:r>
          </a:p>
          <a:p>
            <a:endParaRPr lang="fr-CH" sz="160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pPr marL="0" indent="0">
              <a:buNone/>
            </a:pPr>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Machine learning and deep learning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047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6269" y="3121804"/>
            <a:ext cx="7879465"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2. Machine learning and social sciences</a:t>
            </a:r>
            <a:endParaRPr lang="en-GB" sz="28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219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7D6775F-869E-438F-9821-0AC742C5AF6B}"/>
              </a:ext>
            </a:extLst>
          </p:cNvPr>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86C2C7E5-7F6F-4308-A150-618EA90D7584}"/>
              </a:ext>
            </a:extLst>
          </p:cNvPr>
          <p:cNvGraphicFramePr>
            <a:graphicFrameLocks noGrp="1"/>
          </p:cNvGraphicFramePr>
          <p:nvPr>
            <p:extLst>
              <p:ext uri="{D42A27DB-BD31-4B8C-83A1-F6EECF244321}">
                <p14:modId xmlns:p14="http://schemas.microsoft.com/office/powerpoint/2010/main" val="2197922034"/>
              </p:ext>
            </p:extLst>
          </p:nvPr>
        </p:nvGraphicFramePr>
        <p:xfrm>
          <a:off x="1919536" y="1412776"/>
          <a:ext cx="8280920" cy="4320472"/>
        </p:xfrm>
        <a:graphic>
          <a:graphicData uri="http://schemas.openxmlformats.org/drawingml/2006/table">
            <a:tbl>
              <a:tblPr firstRow="1" bandRow="1">
                <a:tableStyleId>{2D5ABB26-0587-4C30-8999-92F81FD0307C}</a:tableStyleId>
              </a:tblPr>
              <a:tblGrid>
                <a:gridCol w="2916614">
                  <a:extLst>
                    <a:ext uri="{9D8B030D-6E8A-4147-A177-3AD203B41FA5}">
                      <a16:colId xmlns:a16="http://schemas.microsoft.com/office/drawing/2014/main" val="3541291259"/>
                    </a:ext>
                  </a:extLst>
                </a:gridCol>
                <a:gridCol w="2682153">
                  <a:extLst>
                    <a:ext uri="{9D8B030D-6E8A-4147-A177-3AD203B41FA5}">
                      <a16:colId xmlns:a16="http://schemas.microsoft.com/office/drawing/2014/main" val="20001"/>
                    </a:ext>
                  </a:extLst>
                </a:gridCol>
                <a:gridCol w="2682153">
                  <a:extLst>
                    <a:ext uri="{9D8B030D-6E8A-4147-A177-3AD203B41FA5}">
                      <a16:colId xmlns:a16="http://schemas.microsoft.com/office/drawing/2014/main" val="2029692907"/>
                    </a:ext>
                  </a:extLst>
                </a:gridCol>
              </a:tblGrid>
              <a:tr h="332344">
                <a:tc>
                  <a:txBody>
                    <a:bodyPr/>
                    <a:lstStyle/>
                    <a:p>
                      <a:pPr marL="0" indent="0" algn="l">
                        <a:buFont typeface="Arial" panose="020B0604020202020204" pitchFamily="34" charset="0"/>
                        <a:buNone/>
                      </a:pPr>
                      <a:r>
                        <a:rPr lang="en-GB" sz="1400" b="1">
                          <a:latin typeface="Calibri Light" panose="020F0302020204030204" pitchFamily="34" charset="0"/>
                          <a:cs typeface="Calibri Light" panose="020F0302020204030204" pitchFamily="34" charset="0"/>
                        </a:rPr>
                        <a:t>Analysis name</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r>
                        <a:rPr lang="en-GB" sz="1400" b="1" dirty="0">
                          <a:latin typeface="Calibri Light" panose="020F0302020204030204" pitchFamily="34" charset="0"/>
                          <a:cs typeface="Calibri Light" panose="020F0302020204030204" pitchFamily="34" charset="0"/>
                        </a:rPr>
                        <a:t>Dependent / outcome</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r>
                        <a:rPr lang="en-GB" sz="1400" b="1">
                          <a:latin typeface="Calibri Light" panose="020F0302020204030204" pitchFamily="34" charset="0"/>
                          <a:cs typeface="Calibri Light" panose="020F0302020204030204" pitchFamily="34" charset="0"/>
                        </a:rPr>
                        <a:t>Independent / predictor</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8999385"/>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One-way regression</a:t>
                      </a:r>
                    </a:p>
                  </a:txBody>
                  <a:tcPr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Multiple regression</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Independent samples t-test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categorical (2 levels)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One-way ANOVA</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categorical (+2 levels)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Multi-way ANOVA</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categorical</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ANCOVA</a:t>
                      </a:r>
                    </a:p>
                  </a:txBody>
                  <a:tcPr anchor="ctr">
                    <a:lnL>
                      <a:noFill/>
                    </a:lnL>
                    <a:lnR>
                      <a:noFill/>
                    </a:lnR>
                    <a:lnT>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 and categorical</a:t>
                      </a:r>
                    </a:p>
                  </a:txBody>
                  <a:tcPr anchor="ctr">
                    <a:lnL>
                      <a:noFill/>
                    </a:lnL>
                    <a:lnR>
                      <a:noFill/>
                    </a:lnR>
                    <a:lnT>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Pearson correlation</a:t>
                      </a:r>
                    </a:p>
                  </a:txBody>
                  <a:tcPr anchor="ctr">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standardized continuous</a:t>
                      </a:r>
                    </a:p>
                  </a:txBody>
                  <a:tcPr anchor="ctr">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standardized continuous</a:t>
                      </a:r>
                    </a:p>
                  </a:txBody>
                  <a:tcPr anchor="ctr">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32344">
                <a:tc>
                  <a:txBody>
                    <a:bodyPr/>
                    <a:lstStyle/>
                    <a:p>
                      <a:pPr marL="0" indent="0">
                        <a:buFont typeface="Arial" panose="020B0604020202020204" pitchFamily="34" charset="0"/>
                        <a:buNone/>
                      </a:pPr>
                      <a:r>
                        <a:rPr lang="fr-CH" sz="1200">
                          <a:latin typeface="Calibri Light" panose="020F0302020204030204" pitchFamily="34" charset="0"/>
                          <a:cs typeface="Calibri Light" panose="020F0302020204030204" pitchFamily="34" charset="0"/>
                        </a:rPr>
                        <a:t>One-sample t-test</a:t>
                      </a:r>
                      <a:endParaRPr lang="en-GB" sz="1200">
                        <a:latin typeface="Calibri Light" panose="020F0302020204030204" pitchFamily="34" charset="0"/>
                        <a:cs typeface="Calibri Light" panose="020F0302020204030204" pitchFamily="34" charset="0"/>
                      </a:endParaRPr>
                    </a:p>
                  </a:txBody>
                  <a:tcPr anchor="ctr">
                    <a:lnL>
                      <a:noFill/>
                    </a:lnL>
                    <a:lnR>
                      <a:noFill/>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fr-CH" sz="1200">
                          <a:latin typeface="Calibri Light" panose="020F0302020204030204" pitchFamily="34" charset="0"/>
                          <a:cs typeface="Calibri Light" panose="020F0302020204030204" pitchFamily="34" charset="0"/>
                        </a:rPr>
                        <a:t>1 continuous</a:t>
                      </a:r>
                      <a:endParaRPr lang="en-GB" sz="1200">
                        <a:latin typeface="Calibri Light" panose="020F0302020204030204" pitchFamily="34" charset="0"/>
                        <a:cs typeface="Calibri Light" panose="020F0302020204030204" pitchFamily="34" charset="0"/>
                      </a:endParaRPr>
                    </a:p>
                  </a:txBody>
                  <a:tcPr anchor="ctr">
                    <a:lnL>
                      <a:noFill/>
                    </a:lnL>
                    <a:lnR>
                      <a:noFill/>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Intercept only</a:t>
                      </a:r>
                    </a:p>
                  </a:txBody>
                  <a:tcPr anchor="ctr">
                    <a:lnL>
                      <a:noFill/>
                    </a:lnL>
                    <a:lnR>
                      <a:noFill/>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Paired </a:t>
                      </a:r>
                      <a:r>
                        <a:rPr lang="en-GB" sz="1200" i="1">
                          <a:latin typeface="Calibri Light" panose="020F0302020204030204" pitchFamily="34" charset="0"/>
                          <a:cs typeface="Calibri Light" panose="020F0302020204030204" pitchFamily="34" charset="0"/>
                        </a:rPr>
                        <a:t>t</a:t>
                      </a:r>
                      <a:r>
                        <a:rPr lang="en-GB" sz="1200">
                          <a:latin typeface="Calibri Light" panose="020F0302020204030204" pitchFamily="34" charset="0"/>
                          <a:cs typeface="Calibri Light" panose="020F0302020204030204" pitchFamily="34" charset="0"/>
                        </a:rPr>
                        <a:t>-test</a:t>
                      </a:r>
                    </a:p>
                  </a:txBody>
                  <a:tcPr anchor="ctr">
                    <a:lnL>
                      <a:noFill/>
                    </a:lnL>
                    <a:lnR>
                      <a:noFill/>
                    </a:lnR>
                    <a:lnT>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 difference score</a:t>
                      </a:r>
                    </a:p>
                  </a:txBody>
                  <a:tcPr anchor="ctr">
                    <a:lnL>
                      <a:noFill/>
                    </a:lnL>
                    <a:lnR>
                      <a:noFill/>
                    </a:lnR>
                    <a:lnT>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dirty="0">
                          <a:latin typeface="Calibri Light" panose="020F0302020204030204" pitchFamily="34" charset="0"/>
                          <a:cs typeface="Calibri Light" panose="020F0302020204030204" pitchFamily="34" charset="0"/>
                        </a:rPr>
                        <a:t>Intercept only</a:t>
                      </a:r>
                    </a:p>
                  </a:txBody>
                  <a:tcPr anchor="ctr">
                    <a:lnL>
                      <a:noFill/>
                    </a:lnL>
                    <a:lnR>
                      <a:noFill/>
                    </a:lnR>
                    <a:lnT>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Hotelling's </a:t>
                      </a:r>
                      <a:r>
                        <a:rPr lang="en-GB" sz="1200" i="1">
                          <a:latin typeface="Calibri Light" panose="020F0302020204030204" pitchFamily="34" charset="0"/>
                          <a:cs typeface="Calibri Light" panose="020F0302020204030204" pitchFamily="34" charset="0"/>
                        </a:rPr>
                        <a:t>T</a:t>
                      </a:r>
                      <a:r>
                        <a:rPr lang="en-GB" sz="1200">
                          <a:latin typeface="Calibri Light" panose="020F0302020204030204" pitchFamily="34" charset="0"/>
                          <a:cs typeface="Calibri Light" panose="020F0302020204030204" pitchFamily="34" charset="0"/>
                        </a:rPr>
                        <a:t>-test</a:t>
                      </a:r>
                    </a:p>
                  </a:txBody>
                  <a:tcPr anchor="ctr">
                    <a:lnL>
                      <a:noFill/>
                    </a:lnL>
                    <a:lnR>
                      <a:noFill/>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categorical (2 levels)</a:t>
                      </a:r>
                    </a:p>
                  </a:txBody>
                  <a:tcPr anchor="ctr">
                    <a:lnL>
                      <a:noFill/>
                    </a:lnL>
                    <a:lnR>
                      <a:noFill/>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3093778"/>
                  </a:ext>
                </a:extLst>
              </a:tr>
              <a:tr h="332344">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MANOVA</a:t>
                      </a:r>
                    </a:p>
                  </a:txBody>
                  <a:tcPr anchor="ctr">
                    <a:lnL>
                      <a:noFill/>
                    </a:lnL>
                    <a:lnR>
                      <a:noFill/>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continuous</a:t>
                      </a:r>
                    </a:p>
                  </a:txBody>
                  <a:tcPr anchor="ctr">
                    <a:lnL>
                      <a:noFill/>
                    </a:lnL>
                    <a:lnR>
                      <a:noFill/>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categorical (+2 levels)</a:t>
                      </a:r>
                    </a:p>
                  </a:txBody>
                  <a:tcPr anchor="ctr">
                    <a:lnL>
                      <a:noFill/>
                    </a:lnL>
                    <a:lnR>
                      <a:noFill/>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5287731"/>
                  </a:ext>
                </a:extLst>
              </a:tr>
              <a:tr h="332344">
                <a:tc>
                  <a:txBody>
                    <a:bodyPr/>
                    <a:lstStyle/>
                    <a:p>
                      <a:pPr marL="0" indent="0">
                        <a:buFont typeface="Arial" panose="020B0604020202020204" pitchFamily="34" charset="0"/>
                        <a:buNone/>
                      </a:pPr>
                      <a:r>
                        <a:rPr lang="en-GB" sz="1200" dirty="0">
                          <a:latin typeface="Calibri Light" panose="020F0302020204030204" pitchFamily="34" charset="0"/>
                          <a:cs typeface="Calibri Light" panose="020F0302020204030204" pitchFamily="34" charset="0"/>
                        </a:rPr>
                        <a:t>Multivariate multiple regression</a:t>
                      </a:r>
                    </a:p>
                  </a:txBody>
                  <a:tcPr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a:latin typeface="Calibri Light" panose="020F0302020204030204" pitchFamily="34" charset="0"/>
                          <a:cs typeface="Calibri Light" panose="020F0302020204030204" pitchFamily="34" charset="0"/>
                        </a:rPr>
                        <a:t>+1 </a:t>
                      </a:r>
                      <a:r>
                        <a:rPr lang="en-GB" sz="1200" dirty="0">
                          <a:latin typeface="Calibri Light" panose="020F0302020204030204" pitchFamily="34" charset="0"/>
                          <a:cs typeface="Calibri Light" panose="020F0302020204030204" pitchFamily="34" charset="0"/>
                        </a:rPr>
                        <a:t>continuous</a:t>
                      </a:r>
                    </a:p>
                  </a:txBody>
                  <a:tcPr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200" dirty="0">
                          <a:latin typeface="Calibri Light" panose="020F0302020204030204" pitchFamily="34" charset="0"/>
                          <a:cs typeface="Calibri Light" panose="020F0302020204030204" pitchFamily="34" charset="0"/>
                        </a:rPr>
                        <a:t>+1 continuous and categorical</a:t>
                      </a:r>
                    </a:p>
                  </a:txBody>
                  <a:tcPr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6350801"/>
                  </a:ext>
                </a:extLst>
              </a:tr>
            </a:tbl>
          </a:graphicData>
        </a:graphic>
      </p:graphicFrame>
      <p:sp>
        <p:nvSpPr>
          <p:cNvPr id="8" name="Content Placeholder 2">
            <a:extLst>
              <a:ext uri="{FF2B5EF4-FFF2-40B4-BE49-F238E27FC236}">
                <a16:creationId xmlns:a16="http://schemas.microsoft.com/office/drawing/2014/main" id="{02F9DC3E-1ED2-442A-86BA-FC834AEF1121}"/>
              </a:ext>
            </a:extLst>
          </p:cNvPr>
          <p:cNvSpPr>
            <a:spLocks noGrp="1"/>
          </p:cNvSpPr>
          <p:nvPr>
            <p:ph idx="1"/>
          </p:nvPr>
        </p:nvSpPr>
        <p:spPr>
          <a:xfrm>
            <a:off x="1981200" y="6021288"/>
            <a:ext cx="8723312" cy="504056"/>
          </a:xfrm>
        </p:spPr>
        <p:txBody>
          <a:bodyPr>
            <a:normAutofit/>
          </a:bodyPr>
          <a:lstStyle/>
          <a:p>
            <a:r>
              <a:rPr lang="fr-CH" sz="1600">
                <a:latin typeface="Calibri Light" panose="020F0302020204030204" pitchFamily="34" charset="0"/>
                <a:cs typeface="Calibri Light" panose="020F0302020204030204" pitchFamily="34" charset="0"/>
              </a:rPr>
              <a:t>All of these are special cases of the </a:t>
            </a:r>
            <a:r>
              <a:rPr lang="fr-CH" sz="1600">
                <a:solidFill>
                  <a:srgbClr val="0070C0"/>
                </a:solidFill>
                <a:latin typeface="Calibri Light" panose="020F0302020204030204" pitchFamily="34" charset="0"/>
                <a:cs typeface="Calibri Light" panose="020F0302020204030204" pitchFamily="34" charset="0"/>
              </a:rPr>
              <a:t>standard linear regression model</a:t>
            </a:r>
            <a:r>
              <a:rPr lang="fr-CH" sz="1600">
                <a:latin typeface="Calibri Light" panose="020F0302020204030204" pitchFamily="34" charset="0"/>
                <a:cs typeface="Calibri Light" panose="020F0302020204030204" pitchFamily="34" charset="0"/>
              </a:rPr>
              <a:t>.</a:t>
            </a:r>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pPr marL="0" indent="0">
              <a:buNone/>
            </a:pPr>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33C97BD0-8936-4929-BAF0-13951D498E32}"/>
              </a:ext>
            </a:extLst>
          </p:cNvPr>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regression</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01943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one </a:t>
            </a:r>
            <a:r>
              <a:rPr lang="fr-CH" sz="1800" dirty="0" err="1">
                <a:latin typeface="Calibri Light" panose="020F0302020204030204" pitchFamily="34" charset="0"/>
                <a:cs typeface="Calibri Light" panose="020F0302020204030204" pitchFamily="34" charset="0"/>
              </a:rPr>
              <a:t>predicts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dependent</a:t>
            </a:r>
            <a:r>
              <a:rPr lang="fr-CH" sz="1800" dirty="0">
                <a:latin typeface="Calibri Light" panose="020F0302020204030204" pitchFamily="34" charset="0"/>
                <a:cs typeface="Calibri Light" panose="020F0302020204030204" pitchFamily="34" charset="0"/>
              </a:rPr>
              <a:t> variable, or </a:t>
            </a:r>
            <a:r>
              <a:rPr lang="en-GB" sz="1800" dirty="0">
                <a:latin typeface="Calibri Light" panose="020F0302020204030204" pitchFamily="34" charset="0"/>
                <a:cs typeface="Calibri Light" panose="020F0302020204030204" pitchFamily="34" charset="0"/>
              </a:rPr>
              <a:t>“outcome”</a:t>
            </a:r>
            <a:r>
              <a:rPr lang="fr-CH" sz="1800" dirty="0">
                <a:latin typeface="Calibri Light" panose="020F0302020204030204" pitchFamily="34" charset="0"/>
                <a:cs typeface="Calibri Light" panose="020F0302020204030204" pitchFamily="34" charset="0"/>
              </a:rPr>
              <a:t>, (e.g., </a:t>
            </a:r>
            <a:r>
              <a:rPr lang="fr-CH" sz="1800" i="1" dirty="0">
                <a:latin typeface="Calibri Light" panose="020F0302020204030204" pitchFamily="34" charset="0"/>
                <a:cs typeface="Calibri Light" panose="020F0302020204030204" pitchFamily="34" charset="0"/>
              </a:rPr>
              <a: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given</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independent</a:t>
            </a:r>
            <a:r>
              <a:rPr lang="fr-CH" sz="1800" dirty="0">
                <a:latin typeface="Calibri Light" panose="020F0302020204030204" pitchFamily="34" charset="0"/>
                <a:cs typeface="Calibri Light" panose="020F0302020204030204" pitchFamily="34" charset="0"/>
              </a:rPr>
              <a:t> variables, or </a:t>
            </a:r>
            <a:r>
              <a:rPr lang="en-GB" sz="1800" dirty="0">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(e.g., the </a:t>
            </a:r>
            <a:r>
              <a:rPr lang="fr-CH" sz="1800" i="1" dirty="0" err="1">
                <a:latin typeface="Calibri Light" panose="020F0302020204030204" pitchFamily="34" charset="0"/>
                <a:cs typeface="Calibri Light" panose="020F0302020204030204" pitchFamily="34" charset="0"/>
              </a:rPr>
              <a:t>X</a:t>
            </a:r>
            <a:r>
              <a:rPr lang="fr-CH" sz="1800" dirty="0" err="1">
                <a:latin typeface="Calibri Light" panose="020F0302020204030204" pitchFamily="34" charset="0"/>
                <a:cs typeface="Calibri Light" panose="020F0302020204030204" pitchFamily="34" charset="0"/>
              </a:rPr>
              <a:t>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observational</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measurements</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(e.g., </a:t>
            </a:r>
            <a:r>
              <a:rPr lang="fr-CH" sz="1800" dirty="0" err="1">
                <a:latin typeface="Calibri Light" panose="020F0302020204030204" pitchFamily="34" charset="0"/>
                <a:cs typeface="Calibri Light" panose="020F0302020204030204" pitchFamily="34" charset="0"/>
              </a:rPr>
              <a:t>personality</a:t>
            </a:r>
            <a:r>
              <a:rPr lang="fr-CH" sz="1800" dirty="0">
                <a:latin typeface="Calibri Light" panose="020F0302020204030204" pitchFamily="34" charset="0"/>
                <a:cs typeface="Calibri Light" panose="020F0302020204030204" pitchFamily="34" charset="0"/>
              </a:rPr>
              <a:t> scores, </a:t>
            </a:r>
            <a:r>
              <a:rPr lang="fr-CH" sz="1800" dirty="0" err="1">
                <a:latin typeface="Calibri Light" panose="020F0302020204030204" pitchFamily="34" charset="0"/>
                <a:cs typeface="Calibri Light" panose="020F0302020204030204" pitchFamily="34" charset="0"/>
              </a:rPr>
              <a:t>age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gender</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experimentally</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manipulated</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factors</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(e.g., </a:t>
            </a:r>
            <a:r>
              <a:rPr lang="fr-CH" sz="1800" dirty="0" err="1">
                <a:latin typeface="Calibri Light" panose="020F0302020204030204" pitchFamily="34" charset="0"/>
                <a:cs typeface="Calibri Light" panose="020F0302020204030204" pitchFamily="34" charset="0"/>
              </a:rPr>
              <a:t>drug</a:t>
            </a:r>
            <a:r>
              <a:rPr lang="fr-CH" sz="1800" dirty="0">
                <a:latin typeface="Calibri Light" panose="020F0302020204030204" pitchFamily="34" charset="0"/>
                <a:cs typeface="Calibri Light" panose="020F0302020204030204" pitchFamily="34" charset="0"/>
              </a:rPr>
              <a:t> dosage, stimulus type, </a:t>
            </a:r>
            <a:r>
              <a:rPr lang="fr-CH" sz="1800" dirty="0" err="1">
                <a:latin typeface="Calibri Light" panose="020F0302020204030204" pitchFamily="34" charset="0"/>
                <a:cs typeface="Calibri Light" panose="020F0302020204030204" pitchFamily="34" charset="0"/>
              </a:rPr>
              <a:t>therapy</a:t>
            </a:r>
            <a:r>
              <a:rPr lang="fr-CH" sz="1800" dirty="0">
                <a:latin typeface="Calibri Light" panose="020F0302020204030204" pitchFamily="34" charset="0"/>
                <a:cs typeface="Calibri Light" panose="020F0302020204030204" pitchFamily="34" charset="0"/>
              </a:rPr>
              <a:t> condition).</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primary</a:t>
            </a:r>
            <a:r>
              <a:rPr lang="fr-CH" sz="1800" dirty="0">
                <a:latin typeface="Calibri Light" panose="020F0302020204030204" pitchFamily="34" charset="0"/>
                <a:cs typeface="Calibri Light" panose="020F0302020204030204" pitchFamily="34" charset="0"/>
              </a:rPr>
              <a:t> goal of analyses in the social sciences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find</a:t>
            </a:r>
            <a:r>
              <a:rPr lang="fr-CH" sz="1800" dirty="0">
                <a:latin typeface="Calibri Light" panose="020F0302020204030204" pitchFamily="34" charset="0"/>
                <a:cs typeface="Calibri Light" panose="020F0302020204030204" pitchFamily="34" charset="0"/>
              </a:rPr>
              <a:t> out </a:t>
            </a:r>
            <a:r>
              <a:rPr lang="fr-CH" sz="1800" dirty="0" err="1">
                <a:solidFill>
                  <a:srgbClr val="0070C0"/>
                </a:solidFill>
                <a:latin typeface="Calibri Light" panose="020F0302020204030204" pitchFamily="34" charset="0"/>
                <a:cs typeface="Calibri Light" panose="020F0302020204030204" pitchFamily="34" charset="0"/>
              </a:rPr>
              <a:t>which</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predictors</a:t>
            </a:r>
            <a:r>
              <a:rPr lang="fr-CH" sz="1800" dirty="0">
                <a:solidFill>
                  <a:srgbClr val="0070C0"/>
                </a:solidFill>
                <a:latin typeface="Calibri Light" panose="020F0302020204030204" pitchFamily="34" charset="0"/>
                <a:cs typeface="Calibri Light" panose="020F0302020204030204" pitchFamily="34" charset="0"/>
              </a:rPr>
              <a:t> have a </a:t>
            </a:r>
            <a:r>
              <a:rPr lang="fr-CH" sz="1800" dirty="0" err="1">
                <a:solidFill>
                  <a:srgbClr val="0070C0"/>
                </a:solidFill>
                <a:latin typeface="Calibri Light" panose="020F0302020204030204" pitchFamily="34" charset="0"/>
                <a:cs typeface="Calibri Light" panose="020F0302020204030204" pitchFamily="34" charset="0"/>
              </a:rPr>
              <a:t>significant</a:t>
            </a:r>
            <a:r>
              <a:rPr lang="fr-CH" sz="1800" dirty="0">
                <a:solidFill>
                  <a:srgbClr val="0070C0"/>
                </a:solidFill>
                <a:latin typeface="Calibri Light" panose="020F0302020204030204" pitchFamily="34" charset="0"/>
                <a:cs typeface="Calibri Light" panose="020F0302020204030204" pitchFamily="34" charset="0"/>
              </a:rPr>
              <a:t>/</a:t>
            </a:r>
            <a:r>
              <a:rPr lang="fr-CH" sz="1800">
                <a:solidFill>
                  <a:srgbClr val="0070C0"/>
                </a:solidFill>
                <a:latin typeface="Calibri Light" panose="020F0302020204030204" pitchFamily="34" charset="0"/>
                <a:cs typeface="Calibri Light" panose="020F0302020204030204" pitchFamily="34" charset="0"/>
              </a:rPr>
              <a:t>relevant association with </a:t>
            </a:r>
            <a:r>
              <a:rPr lang="fr-CH" sz="1800" dirty="0">
                <a:solidFill>
                  <a:srgbClr val="0070C0"/>
                </a:solidFill>
                <a:latin typeface="Calibri Light" panose="020F0302020204030204" pitchFamily="34" charset="0"/>
                <a:cs typeface="Calibri Light" panose="020F0302020204030204" pitchFamily="34" charset="0"/>
              </a:rPr>
              <a:t>the </a:t>
            </a:r>
            <a:r>
              <a:rPr lang="fr-CH" sz="1800" dirty="0" err="1">
                <a:solidFill>
                  <a:srgbClr val="0070C0"/>
                </a:solidFill>
                <a:latin typeface="Calibri Light" panose="020F0302020204030204" pitchFamily="34" charset="0"/>
                <a:cs typeface="Calibri Light" panose="020F0302020204030204" pitchFamily="34" charset="0"/>
              </a:rPr>
              <a:t>outcome</a:t>
            </a:r>
            <a:r>
              <a:rPr lang="fr-CH" sz="1800" dirty="0">
                <a:latin typeface="Calibri Light" panose="020F0302020204030204" pitchFamily="34" charset="0"/>
                <a:cs typeface="Calibri Light" panose="020F0302020204030204" pitchFamily="34" charset="0"/>
              </a:rPr>
              <a:t>. This goal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achieved</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statistical</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hypothesis</a:t>
            </a:r>
            <a:r>
              <a:rPr lang="fr-CH" sz="1800">
                <a:latin typeface="Calibri Light" panose="020F0302020204030204" pitchFamily="34" charset="0"/>
                <a:cs typeface="Calibri Light" panose="020F0302020204030204" pitchFamily="34" charset="0"/>
              </a:rPr>
              <a:t> testing.</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Hypothesis tests produce </a:t>
            </a:r>
            <a:r>
              <a:rPr lang="fr-CH" sz="1800" i="1">
                <a:solidFill>
                  <a:srgbClr val="0070C0"/>
                </a:solidFill>
                <a:latin typeface="Calibri Light" panose="020F0302020204030204" pitchFamily="34" charset="0"/>
                <a:cs typeface="Calibri Light" panose="020F0302020204030204" pitchFamily="34" charset="0"/>
              </a:rPr>
              <a:t>p</a:t>
            </a:r>
            <a:r>
              <a:rPr lang="fr-CH" sz="1800">
                <a:solidFill>
                  <a:srgbClr val="0070C0"/>
                </a:solidFill>
                <a:latin typeface="Calibri Light" panose="020F0302020204030204" pitchFamily="34" charset="0"/>
                <a:cs typeface="Calibri Light" panose="020F0302020204030204" pitchFamily="34" charset="0"/>
              </a:rPr>
              <a:t>-values</a:t>
            </a:r>
            <a:r>
              <a:rPr lang="fr-CH" sz="1800">
                <a:latin typeface="Calibri Light" panose="020F0302020204030204" pitchFamily="34" charset="0"/>
                <a:cs typeface="Calibri Light" panose="020F0302020204030204" pitchFamily="34" charset="0"/>
              </a:rPr>
              <a:t>, which quantify the </a:t>
            </a:r>
            <a:r>
              <a:rPr lang="fr-CH" sz="1800" dirty="0" err="1">
                <a:latin typeface="Calibri Light" panose="020F0302020204030204" pitchFamily="34" charset="0"/>
                <a:cs typeface="Calibri Light" panose="020F0302020204030204" pitchFamily="34" charset="0"/>
              </a:rPr>
              <a:t>probability</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of an association under the condition of no effect </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null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hypothesis</a:t>
            </a:r>
            <a:r>
              <a:rPr lang="fr-CH" sz="1800">
                <a:latin typeface="Calibri Light" panose="020F0302020204030204" pitchFamily="34" charset="0"/>
                <a:cs typeface="Calibri Light" panose="020F0302020204030204" pitchFamily="34" charset="0"/>
              </a:rPr>
              <a:t>). When the </a:t>
            </a:r>
            <a:r>
              <a:rPr lang="fr-CH" sz="1800" i="1">
                <a:latin typeface="Calibri Light" panose="020F0302020204030204" pitchFamily="34" charset="0"/>
                <a:cs typeface="Calibri Light" panose="020F0302020204030204" pitchFamily="34" charset="0"/>
              </a:rPr>
              <a:t>p</a:t>
            </a:r>
            <a:r>
              <a:rPr lang="fr-CH" sz="1800">
                <a:latin typeface="Calibri Light" panose="020F0302020204030204" pitchFamily="34" charset="0"/>
                <a:cs typeface="Calibri Light" panose="020F0302020204030204" pitchFamily="34" charset="0"/>
              </a:rPr>
              <a:t>-value exceeds a threshold (e.g., 0.05), we reject the null hypothesis and conclude there is a </a:t>
            </a:r>
            <a:r>
              <a:rPr lang="en-GB" sz="1800">
                <a:solidFill>
                  <a:srgbClr val="0070C0"/>
                </a:solidFill>
                <a:latin typeface="Calibri Light" panose="020F0302020204030204" pitchFamily="34" charset="0"/>
                <a:cs typeface="Calibri Light" panose="020F0302020204030204" pitchFamily="34" charset="0"/>
              </a:rPr>
              <a:t>“statistically significant relationship”</a:t>
            </a:r>
            <a:r>
              <a:rPr lang="fr-CH" sz="1800">
                <a:solidFill>
                  <a:srgbClr val="0070C0"/>
                </a:solidFill>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between predictor and outcome.</a:t>
            </a:r>
            <a:endParaRPr lang="en-GB"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regression and hypothesis testing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622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regression data set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229037745"/>
              </p:ext>
            </p:extLst>
          </p:nvPr>
        </p:nvGraphicFramePr>
        <p:xfrm>
          <a:off x="2207569" y="1484784"/>
          <a:ext cx="7704855" cy="3423920"/>
        </p:xfrm>
        <a:graphic>
          <a:graphicData uri="http://schemas.openxmlformats.org/drawingml/2006/table">
            <a:tbl>
              <a:tblPr firstRow="1" bandRow="1">
                <a:tableStyleId>{2D5ABB26-0587-4C30-8999-92F81FD0307C}</a:tableStyleId>
              </a:tblPr>
              <a:tblGrid>
                <a:gridCol w="856095">
                  <a:extLst>
                    <a:ext uri="{9D8B030D-6E8A-4147-A177-3AD203B41FA5}">
                      <a16:colId xmlns:a16="http://schemas.microsoft.com/office/drawing/2014/main" val="20000"/>
                    </a:ext>
                  </a:extLst>
                </a:gridCol>
                <a:gridCol w="856095">
                  <a:extLst>
                    <a:ext uri="{9D8B030D-6E8A-4147-A177-3AD203B41FA5}">
                      <a16:colId xmlns:a16="http://schemas.microsoft.com/office/drawing/2014/main" val="20001"/>
                    </a:ext>
                  </a:extLst>
                </a:gridCol>
                <a:gridCol w="856095">
                  <a:extLst>
                    <a:ext uri="{9D8B030D-6E8A-4147-A177-3AD203B41FA5}">
                      <a16:colId xmlns:a16="http://schemas.microsoft.com/office/drawing/2014/main" val="20002"/>
                    </a:ext>
                  </a:extLst>
                </a:gridCol>
                <a:gridCol w="856095">
                  <a:extLst>
                    <a:ext uri="{9D8B030D-6E8A-4147-A177-3AD203B41FA5}">
                      <a16:colId xmlns:a16="http://schemas.microsoft.com/office/drawing/2014/main" val="20003"/>
                    </a:ext>
                  </a:extLst>
                </a:gridCol>
                <a:gridCol w="856095">
                  <a:extLst>
                    <a:ext uri="{9D8B030D-6E8A-4147-A177-3AD203B41FA5}">
                      <a16:colId xmlns:a16="http://schemas.microsoft.com/office/drawing/2014/main" val="20004"/>
                    </a:ext>
                  </a:extLst>
                </a:gridCol>
                <a:gridCol w="856095">
                  <a:extLst>
                    <a:ext uri="{9D8B030D-6E8A-4147-A177-3AD203B41FA5}">
                      <a16:colId xmlns:a16="http://schemas.microsoft.com/office/drawing/2014/main" val="20005"/>
                    </a:ext>
                  </a:extLst>
                </a:gridCol>
                <a:gridCol w="856095">
                  <a:extLst>
                    <a:ext uri="{9D8B030D-6E8A-4147-A177-3AD203B41FA5}">
                      <a16:colId xmlns:a16="http://schemas.microsoft.com/office/drawing/2014/main" val="20006"/>
                    </a:ext>
                  </a:extLst>
                </a:gridCol>
                <a:gridCol w="856095">
                  <a:extLst>
                    <a:ext uri="{9D8B030D-6E8A-4147-A177-3AD203B41FA5}">
                      <a16:colId xmlns:a16="http://schemas.microsoft.com/office/drawing/2014/main" val="20007"/>
                    </a:ext>
                  </a:extLst>
                </a:gridCol>
                <a:gridCol w="856095">
                  <a:extLst>
                    <a:ext uri="{9D8B030D-6E8A-4147-A177-3AD203B41FA5}">
                      <a16:colId xmlns:a16="http://schemas.microsoft.com/office/drawing/2014/main" val="20008"/>
                    </a:ext>
                  </a:extLst>
                </a:gridCol>
              </a:tblGrid>
              <a:tr h="370840">
                <a:tc>
                  <a:txBody>
                    <a:bodyPr/>
                    <a:lstStyle/>
                    <a:p>
                      <a:pPr algn="ctr"/>
                      <a:r>
                        <a:rPr lang="fr-CH" sz="1200" b="1">
                          <a:latin typeface="Calibri Light" panose="020F0302020204030204" pitchFamily="34" charset="0"/>
                          <a:cs typeface="Calibri Light" panose="020F0302020204030204" pitchFamily="34" charset="0"/>
                        </a:rPr>
                        <a:t>PhotoID</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b="1">
                          <a:latin typeface="Calibri Light" panose="020F0302020204030204" pitchFamily="34" charset="0"/>
                          <a:cs typeface="Calibri Light" panose="020F0302020204030204" pitchFamily="34" charset="0"/>
                        </a:rPr>
                        <a:t>AU1</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AU4</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AU7</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AU12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AU25</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Anger intensity</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fr-CH" sz="1200">
                          <a:latin typeface="Calibri Light" panose="020F0302020204030204" pitchFamily="34" charset="0"/>
                          <a:cs typeface="Calibri Light" panose="020F0302020204030204" pitchFamily="34" charset="0"/>
                        </a:rPr>
                        <a:t>ID245</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200">
                          <a:latin typeface="Calibri Light" panose="020F0302020204030204" pitchFamily="34" charset="0"/>
                          <a:cs typeface="Calibri Light" panose="020F0302020204030204" pitchFamily="34" charset="0"/>
                        </a:rPr>
                        <a:t>0.05</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200">
                          <a:latin typeface="Calibri Light" panose="020F0302020204030204" pitchFamily="34" charset="0"/>
                          <a:cs typeface="Calibri Light" panose="020F0302020204030204" pitchFamily="34" charset="0"/>
                        </a:rPr>
                        <a:t>0.88</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200">
                          <a:latin typeface="Calibri Light" panose="020F0302020204030204" pitchFamily="34" charset="0"/>
                          <a:cs typeface="Calibri Light" panose="020F0302020204030204" pitchFamily="34" charset="0"/>
                        </a:rPr>
                        <a:t>0.61</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200">
                          <a:latin typeface="Calibri Light" panose="020F0302020204030204" pitchFamily="34" charset="0"/>
                          <a:cs typeface="Calibri Light" panose="020F0302020204030204" pitchFamily="34" charset="0"/>
                        </a:rPr>
                        <a:t>0.64</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fr-CH" sz="1200">
                          <a:latin typeface="Calibri Light" panose="020F0302020204030204" pitchFamily="34" charset="0"/>
                          <a:cs typeface="Calibri Light" panose="020F0302020204030204" pitchFamily="34" charset="0"/>
                        </a:rPr>
                        <a:t>ID17</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0.25</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0.27</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0.33</a:t>
                      </a:r>
                      <a:endParaRPr lang="en-GB"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2"/>
                  </a:ext>
                </a:extLst>
              </a:tr>
              <a:tr h="370840">
                <a:tc>
                  <a:txBody>
                    <a:bodyPr/>
                    <a:lstStyle/>
                    <a:p>
                      <a:pPr algn="ctr"/>
                      <a:r>
                        <a:rPr lang="fr-CH" sz="1200">
                          <a:latin typeface="Calibri Light" panose="020F0302020204030204" pitchFamily="34" charset="0"/>
                          <a:cs typeface="Calibri Light" panose="020F0302020204030204" pitchFamily="34" charset="0"/>
                        </a:rPr>
                        <a:t>ID301</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0.18</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3"/>
                  </a:ext>
                </a:extLst>
              </a:tr>
              <a:tr h="370840">
                <a:tc>
                  <a:txBody>
                    <a:bodyPr/>
                    <a:lstStyle/>
                    <a:p>
                      <a:pPr algn="ctr"/>
                      <a:r>
                        <a:rPr lang="fr-CH" sz="1200">
                          <a:latin typeface="Calibri Light" panose="020F0302020204030204" pitchFamily="34" charset="0"/>
                          <a:cs typeface="Calibri Light" panose="020F0302020204030204" pitchFamily="34" charset="0"/>
                        </a:rPr>
                        <a:t>ID70</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0.56</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0.64</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0.17</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4"/>
                  </a:ext>
                </a:extLst>
              </a:tr>
              <a:tr h="370840">
                <a:tc>
                  <a:txBody>
                    <a:bodyPr/>
                    <a:lstStyle/>
                    <a:p>
                      <a:pPr algn="ctr"/>
                      <a:r>
                        <a:rPr lang="fr-CH" sz="1200">
                          <a:latin typeface="Calibri Light" panose="020F0302020204030204" pitchFamily="34" charset="0"/>
                          <a:cs typeface="Calibri Light" panose="020F0302020204030204" pitchFamily="34" charset="0"/>
                        </a:rPr>
                        <a:t>ID68</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0.23</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0.79</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0.30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0.03</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0.09</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0.01</a:t>
                      </a:r>
                      <a:endParaRPr lang="en-GB"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5"/>
                  </a:ext>
                </a:extLst>
              </a:tr>
              <a:tr h="370840">
                <a:tc>
                  <a:txBody>
                    <a:bodyPr/>
                    <a:lstStyle/>
                    <a:p>
                      <a:pPr algn="ctr"/>
                      <a:r>
                        <a:rPr lang="fr-CH" sz="1200">
                          <a:latin typeface="Calibri Light" panose="020F0302020204030204" pitchFamily="34" charset="0"/>
                          <a:cs typeface="Calibri Light" panose="020F0302020204030204" pitchFamily="34" charset="0"/>
                        </a:rPr>
                        <a:t>ID143</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0.10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0.89</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0.01</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0.74</a:t>
                      </a:r>
                      <a:endParaRPr lang="en-GB"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6"/>
                  </a:ext>
                </a:extLst>
              </a:tr>
              <a:tr h="370840">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7"/>
                  </a:ext>
                </a:extLst>
              </a:tr>
              <a:tr h="370840">
                <a:tc>
                  <a:txBody>
                    <a:bodyPr/>
                    <a:lstStyle/>
                    <a:p>
                      <a:pPr algn="ctr"/>
                      <a:r>
                        <a:rPr lang="fr-CH" sz="1200">
                          <a:latin typeface="Calibri Light" panose="020F0302020204030204" pitchFamily="34" charset="0"/>
                          <a:cs typeface="Calibri Light" panose="020F0302020204030204" pitchFamily="34" charset="0"/>
                        </a:rPr>
                        <a:t>ID199</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0.97</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latin typeface="Calibri Light" panose="020F0302020204030204" pitchFamily="34" charset="0"/>
                          <a:cs typeface="Calibri Light" panose="020F0302020204030204" pitchFamily="34" charset="0"/>
                        </a:rPr>
                        <a:t>0.90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latin typeface="Calibri Light" panose="020F0302020204030204" pitchFamily="34" charset="0"/>
                          <a:cs typeface="Calibri Light" panose="020F0302020204030204" pitchFamily="34" charset="0"/>
                        </a:rPr>
                        <a:t>0.31</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latin typeface="Calibri Light" panose="020F0302020204030204" pitchFamily="34" charset="0"/>
                          <a:cs typeface="Calibri Light" panose="020F0302020204030204" pitchFamily="34" charset="0"/>
                        </a:rPr>
                        <a:t>0.94</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27750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regression data set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1838094522"/>
              </p:ext>
            </p:extLst>
          </p:nvPr>
        </p:nvGraphicFramePr>
        <p:xfrm>
          <a:off x="2207569" y="1484784"/>
          <a:ext cx="7704855" cy="3423920"/>
        </p:xfrm>
        <a:graphic>
          <a:graphicData uri="http://schemas.openxmlformats.org/drawingml/2006/table">
            <a:tbl>
              <a:tblPr firstRow="1" bandRow="1">
                <a:tableStyleId>{2D5ABB26-0587-4C30-8999-92F81FD0307C}</a:tableStyleId>
              </a:tblPr>
              <a:tblGrid>
                <a:gridCol w="856095">
                  <a:extLst>
                    <a:ext uri="{9D8B030D-6E8A-4147-A177-3AD203B41FA5}">
                      <a16:colId xmlns:a16="http://schemas.microsoft.com/office/drawing/2014/main" val="20000"/>
                    </a:ext>
                  </a:extLst>
                </a:gridCol>
                <a:gridCol w="856095">
                  <a:extLst>
                    <a:ext uri="{9D8B030D-6E8A-4147-A177-3AD203B41FA5}">
                      <a16:colId xmlns:a16="http://schemas.microsoft.com/office/drawing/2014/main" val="20001"/>
                    </a:ext>
                  </a:extLst>
                </a:gridCol>
                <a:gridCol w="856095">
                  <a:extLst>
                    <a:ext uri="{9D8B030D-6E8A-4147-A177-3AD203B41FA5}">
                      <a16:colId xmlns:a16="http://schemas.microsoft.com/office/drawing/2014/main" val="20002"/>
                    </a:ext>
                  </a:extLst>
                </a:gridCol>
                <a:gridCol w="856095">
                  <a:extLst>
                    <a:ext uri="{9D8B030D-6E8A-4147-A177-3AD203B41FA5}">
                      <a16:colId xmlns:a16="http://schemas.microsoft.com/office/drawing/2014/main" val="20003"/>
                    </a:ext>
                  </a:extLst>
                </a:gridCol>
                <a:gridCol w="856095">
                  <a:extLst>
                    <a:ext uri="{9D8B030D-6E8A-4147-A177-3AD203B41FA5}">
                      <a16:colId xmlns:a16="http://schemas.microsoft.com/office/drawing/2014/main" val="20004"/>
                    </a:ext>
                  </a:extLst>
                </a:gridCol>
                <a:gridCol w="856095">
                  <a:extLst>
                    <a:ext uri="{9D8B030D-6E8A-4147-A177-3AD203B41FA5}">
                      <a16:colId xmlns:a16="http://schemas.microsoft.com/office/drawing/2014/main" val="20005"/>
                    </a:ext>
                  </a:extLst>
                </a:gridCol>
                <a:gridCol w="856095">
                  <a:extLst>
                    <a:ext uri="{9D8B030D-6E8A-4147-A177-3AD203B41FA5}">
                      <a16:colId xmlns:a16="http://schemas.microsoft.com/office/drawing/2014/main" val="20006"/>
                    </a:ext>
                  </a:extLst>
                </a:gridCol>
                <a:gridCol w="856095">
                  <a:extLst>
                    <a:ext uri="{9D8B030D-6E8A-4147-A177-3AD203B41FA5}">
                      <a16:colId xmlns:a16="http://schemas.microsoft.com/office/drawing/2014/main" val="20007"/>
                    </a:ext>
                  </a:extLst>
                </a:gridCol>
                <a:gridCol w="856095">
                  <a:extLst>
                    <a:ext uri="{9D8B030D-6E8A-4147-A177-3AD203B41FA5}">
                      <a16:colId xmlns:a16="http://schemas.microsoft.com/office/drawing/2014/main" val="20008"/>
                    </a:ext>
                  </a:extLst>
                </a:gridCol>
              </a:tblGrid>
              <a:tr h="370840">
                <a:tc>
                  <a:txBody>
                    <a:bodyPr/>
                    <a:lstStyle/>
                    <a:p>
                      <a:pPr algn="ctr"/>
                      <a:r>
                        <a:rPr lang="fr-CH" sz="1200" b="1">
                          <a:latin typeface="Calibri Light" panose="020F0302020204030204" pitchFamily="34" charset="0"/>
                          <a:cs typeface="Calibri Light" panose="020F0302020204030204" pitchFamily="34" charset="0"/>
                        </a:rPr>
                        <a:t>PhotoID</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b="1">
                          <a:latin typeface="Calibri Light" panose="020F0302020204030204" pitchFamily="34" charset="0"/>
                          <a:cs typeface="Calibri Light" panose="020F0302020204030204" pitchFamily="34" charset="0"/>
                        </a:rPr>
                        <a:t>AU1</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AU4</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AU7</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AU12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AU25</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200" b="1">
                          <a:latin typeface="Calibri Light" panose="020F0302020204030204" pitchFamily="34" charset="0"/>
                          <a:cs typeface="Calibri Light" panose="020F0302020204030204" pitchFamily="34" charset="0"/>
                        </a:rPr>
                        <a:t>Anger intensity</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ID245</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0.05</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0.88</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0.61</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0.64</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ID17</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0.25</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0.27</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0.33</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2"/>
                  </a:ext>
                </a:extLst>
              </a:tr>
              <a:tr h="370840">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ID301</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0.00</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0.00</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0.18</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0.00</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0.00</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0.00</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tc>
                  <a:txBody>
                    <a:bodyPr/>
                    <a:lstStyle/>
                    <a:p>
                      <a:pPr marL="0" algn="ctr" defTabSz="914400" rtl="0" eaLnBrk="1" latinLnBrk="0" hangingPunct="1"/>
                      <a:r>
                        <a:rPr lang="fr-CH" sz="1200" kern="1200">
                          <a:solidFill>
                            <a:schemeClr val="tx1"/>
                          </a:solidFill>
                          <a:latin typeface="Calibri Light" panose="020F0302020204030204" pitchFamily="34" charset="0"/>
                          <a:ea typeface="+mn-ea"/>
                          <a:cs typeface="Calibri Light" panose="020F0302020204030204" pitchFamily="34" charset="0"/>
                        </a:rPr>
                        <a:t>0.00</a:t>
                      </a:r>
                      <a:endParaRPr lang="en-GB" sz="1200" kern="1200">
                        <a:solidFill>
                          <a:schemeClr val="tx1"/>
                        </a:solidFill>
                        <a:latin typeface="Calibri Light" panose="020F0302020204030204" pitchFamily="34" charset="0"/>
                        <a:ea typeface="+mn-ea"/>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3"/>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ID70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0.56</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0.64</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0.17</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4"/>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ID68</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0.23</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0.79</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0.30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0.03</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0.09</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0.01</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5"/>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ID143</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0.10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0.89</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0.01</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0.74</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6"/>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7"/>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ID199</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0.97</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0.90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0.31</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0.94</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7" name="Group 6"/>
          <p:cNvGrpSpPr/>
          <p:nvPr/>
        </p:nvGrpSpPr>
        <p:grpSpPr>
          <a:xfrm>
            <a:off x="6254654" y="3677631"/>
            <a:ext cx="3945802" cy="2151424"/>
            <a:chOff x="4355976" y="3356992"/>
            <a:chExt cx="3945802" cy="2151424"/>
          </a:xfrm>
          <a:effectLst>
            <a:outerShdw blurRad="63500" sx="102000" sy="102000" algn="ctr" rotWithShape="0">
              <a:prstClr val="black">
                <a:alpha val="40000"/>
              </a:prstClr>
            </a:outerShdw>
          </a:effectLst>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356992"/>
              <a:ext cx="3945802" cy="2151424"/>
            </a:xfrm>
            <a:prstGeom prst="rect">
              <a:avLst/>
            </a:prstGeom>
            <a:ln w="19050">
              <a:solidFill>
                <a:srgbClr val="0070C0"/>
              </a:solidFill>
            </a:ln>
          </p:spPr>
        </p:pic>
        <p:sp>
          <p:nvSpPr>
            <p:cNvPr id="6" name="Rectangle 5"/>
            <p:cNvSpPr/>
            <p:nvPr/>
          </p:nvSpPr>
          <p:spPr>
            <a:xfrm>
              <a:off x="5940152" y="3369854"/>
              <a:ext cx="1224136" cy="307777"/>
            </a:xfrm>
            <a:prstGeom prst="rect">
              <a:avLst/>
            </a:prstGeom>
            <a:solidFill>
              <a:schemeClr val="bg1"/>
            </a:solidFill>
          </p:spPr>
          <p:txBody>
            <a:bodyPr wrap="square">
              <a:spAutoFit/>
            </a:bodyPr>
            <a:lstStyle/>
            <a:p>
              <a:pPr algn="ctr"/>
              <a:r>
                <a:rPr lang="fr-CH" sz="1400" b="1">
                  <a:latin typeface="+mj-lt"/>
                  <a:cs typeface="Times New Roman" panose="02020603050405020304" pitchFamily="18" charset="0"/>
                </a:rPr>
                <a:t>ID245</a:t>
              </a:r>
              <a:endParaRPr lang="en-GB" sz="1400" b="1">
                <a:latin typeface="+mj-lt"/>
                <a:cs typeface="Times New Roman" panose="02020603050405020304" pitchFamily="18" charset="0"/>
              </a:endParaRPr>
            </a:p>
          </p:txBody>
        </p:sp>
      </p:grpSp>
      <p:sp>
        <p:nvSpPr>
          <p:cNvPr id="8" name="TextBox 7">
            <a:extLst>
              <a:ext uri="{FF2B5EF4-FFF2-40B4-BE49-F238E27FC236}">
                <a16:creationId xmlns:a16="http://schemas.microsoft.com/office/drawing/2014/main" id="{9C24AAB8-8412-4E14-B5EC-3FF1C84D3D9A}"/>
              </a:ext>
            </a:extLst>
          </p:cNvPr>
          <p:cNvSpPr txBox="1"/>
          <p:nvPr/>
        </p:nvSpPr>
        <p:spPr>
          <a:xfrm>
            <a:off x="2560248" y="5244279"/>
            <a:ext cx="3410853" cy="1169551"/>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Calibri Light" panose="020F0302020204030204" pitchFamily="34" charset="0"/>
                <a:cs typeface="Calibri Light" panose="020F0302020204030204" pitchFamily="34" charset="0"/>
              </a:rPr>
              <a:t>Photos coded by experts for facial action unit (AU) activity (Ekman &amp; Friesen, 1978).</a:t>
            </a:r>
          </a:p>
          <a:p>
            <a:pPr marL="285750" indent="-285750">
              <a:buFont typeface="Arial" panose="020B0604020202020204" pitchFamily="34" charset="0"/>
              <a:buChar char="•"/>
            </a:pPr>
            <a:r>
              <a:rPr lang="en-US" sz="1400">
                <a:latin typeface="Calibri Light" panose="020F0302020204030204" pitchFamily="34" charset="0"/>
                <a:cs typeface="Calibri Light" panose="020F0302020204030204" pitchFamily="34" charset="0"/>
              </a:rPr>
              <a:t>Independent respondents then rated each photo’s anger intensity.</a:t>
            </a:r>
            <a:endParaRPr lang="en-CH"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79137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regression data set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221940303"/>
              </p:ext>
            </p:extLst>
          </p:nvPr>
        </p:nvGraphicFramePr>
        <p:xfrm>
          <a:off x="2207569" y="1484784"/>
          <a:ext cx="7704855" cy="3423920"/>
        </p:xfrm>
        <a:graphic>
          <a:graphicData uri="http://schemas.openxmlformats.org/drawingml/2006/table">
            <a:tbl>
              <a:tblPr firstRow="1" bandRow="1">
                <a:tableStyleId>{2D5ABB26-0587-4C30-8999-92F81FD0307C}</a:tableStyleId>
              </a:tblPr>
              <a:tblGrid>
                <a:gridCol w="856095">
                  <a:extLst>
                    <a:ext uri="{9D8B030D-6E8A-4147-A177-3AD203B41FA5}">
                      <a16:colId xmlns:a16="http://schemas.microsoft.com/office/drawing/2014/main" val="20000"/>
                    </a:ext>
                  </a:extLst>
                </a:gridCol>
                <a:gridCol w="856095">
                  <a:extLst>
                    <a:ext uri="{9D8B030D-6E8A-4147-A177-3AD203B41FA5}">
                      <a16:colId xmlns:a16="http://schemas.microsoft.com/office/drawing/2014/main" val="20001"/>
                    </a:ext>
                  </a:extLst>
                </a:gridCol>
                <a:gridCol w="856095">
                  <a:extLst>
                    <a:ext uri="{9D8B030D-6E8A-4147-A177-3AD203B41FA5}">
                      <a16:colId xmlns:a16="http://schemas.microsoft.com/office/drawing/2014/main" val="20002"/>
                    </a:ext>
                  </a:extLst>
                </a:gridCol>
                <a:gridCol w="856095">
                  <a:extLst>
                    <a:ext uri="{9D8B030D-6E8A-4147-A177-3AD203B41FA5}">
                      <a16:colId xmlns:a16="http://schemas.microsoft.com/office/drawing/2014/main" val="20003"/>
                    </a:ext>
                  </a:extLst>
                </a:gridCol>
                <a:gridCol w="856095">
                  <a:extLst>
                    <a:ext uri="{9D8B030D-6E8A-4147-A177-3AD203B41FA5}">
                      <a16:colId xmlns:a16="http://schemas.microsoft.com/office/drawing/2014/main" val="20004"/>
                    </a:ext>
                  </a:extLst>
                </a:gridCol>
                <a:gridCol w="856095">
                  <a:extLst>
                    <a:ext uri="{9D8B030D-6E8A-4147-A177-3AD203B41FA5}">
                      <a16:colId xmlns:a16="http://schemas.microsoft.com/office/drawing/2014/main" val="20005"/>
                    </a:ext>
                  </a:extLst>
                </a:gridCol>
                <a:gridCol w="856095">
                  <a:extLst>
                    <a:ext uri="{9D8B030D-6E8A-4147-A177-3AD203B41FA5}">
                      <a16:colId xmlns:a16="http://schemas.microsoft.com/office/drawing/2014/main" val="20006"/>
                    </a:ext>
                  </a:extLst>
                </a:gridCol>
                <a:gridCol w="856095">
                  <a:extLst>
                    <a:ext uri="{9D8B030D-6E8A-4147-A177-3AD203B41FA5}">
                      <a16:colId xmlns:a16="http://schemas.microsoft.com/office/drawing/2014/main" val="20007"/>
                    </a:ext>
                  </a:extLst>
                </a:gridCol>
                <a:gridCol w="856095">
                  <a:extLst>
                    <a:ext uri="{9D8B030D-6E8A-4147-A177-3AD203B41FA5}">
                      <a16:colId xmlns:a16="http://schemas.microsoft.com/office/drawing/2014/main" val="20008"/>
                    </a:ext>
                  </a:extLst>
                </a:gridCol>
              </a:tblGrid>
              <a:tr h="370840">
                <a:tc>
                  <a:txBody>
                    <a:bodyPr/>
                    <a:lstStyle/>
                    <a:p>
                      <a:pPr algn="ctr"/>
                      <a:r>
                        <a:rPr lang="fr-CH" sz="1200" b="1">
                          <a:latin typeface="Calibri Light" panose="020F0302020204030204" pitchFamily="34" charset="0"/>
                          <a:cs typeface="Calibri Light" panose="020F0302020204030204" pitchFamily="34" charset="0"/>
                        </a:rPr>
                        <a:t>PhotoID</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b="1">
                          <a:latin typeface="Calibri Light" panose="020F0302020204030204" pitchFamily="34" charset="0"/>
                          <a:cs typeface="Calibri Light" panose="020F0302020204030204" pitchFamily="34" charset="0"/>
                        </a:rPr>
                        <a:t>AU1</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AU4</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AU7</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AU12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AU25</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Anger intensity</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pPr algn="ctr"/>
                      <a:r>
                        <a:rPr lang="fr-CH" sz="1200">
                          <a:latin typeface="Calibri Light" panose="020F0302020204030204" pitchFamily="34" charset="0"/>
                          <a:cs typeface="Calibri Light" panose="020F0302020204030204" pitchFamily="34" charset="0"/>
                        </a:rPr>
                        <a:t>ID245</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0.05</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0.88</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0.61</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0.64</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pPr algn="ctr"/>
                      <a:r>
                        <a:rPr lang="fr-CH" sz="1200">
                          <a:latin typeface="Calibri Light" panose="020F0302020204030204" pitchFamily="34" charset="0"/>
                          <a:cs typeface="Calibri Light" panose="020F0302020204030204" pitchFamily="34" charset="0"/>
                        </a:rPr>
                        <a:t>ID17</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0.25</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0.27</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0.33</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2"/>
                  </a:ext>
                </a:extLst>
              </a:tr>
              <a:tr h="370840">
                <a:tc>
                  <a:txBody>
                    <a:bodyPr/>
                    <a:lstStyle/>
                    <a:p>
                      <a:pPr algn="ctr"/>
                      <a:r>
                        <a:rPr lang="fr-CH" sz="1200">
                          <a:latin typeface="Calibri Light" panose="020F0302020204030204" pitchFamily="34" charset="0"/>
                          <a:cs typeface="Calibri Light" panose="020F0302020204030204" pitchFamily="34" charset="0"/>
                        </a:rPr>
                        <a:t>ID301</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0.18</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3"/>
                  </a:ext>
                </a:extLst>
              </a:tr>
              <a:tr h="370840">
                <a:tc>
                  <a:txBody>
                    <a:bodyPr/>
                    <a:lstStyle/>
                    <a:p>
                      <a:pPr algn="ctr"/>
                      <a:r>
                        <a:rPr lang="fr-CH" sz="1200">
                          <a:latin typeface="Calibri Light" panose="020F0302020204030204" pitchFamily="34" charset="0"/>
                          <a:cs typeface="Calibri Light" panose="020F0302020204030204" pitchFamily="34" charset="0"/>
                        </a:rPr>
                        <a:t>ID70</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0.56</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0.64</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0.17</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4"/>
                  </a:ext>
                </a:extLst>
              </a:tr>
              <a:tr h="370840">
                <a:tc>
                  <a:txBody>
                    <a:bodyPr/>
                    <a:lstStyle/>
                    <a:p>
                      <a:pPr algn="ctr"/>
                      <a:r>
                        <a:rPr lang="fr-CH" sz="1200">
                          <a:latin typeface="Calibri Light" panose="020F0302020204030204" pitchFamily="34" charset="0"/>
                          <a:cs typeface="Calibri Light" panose="020F0302020204030204" pitchFamily="34" charset="0"/>
                        </a:rPr>
                        <a:t>ID68</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0.23</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0.79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0.30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0.03</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0.01</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5"/>
                  </a:ext>
                </a:extLst>
              </a:tr>
              <a:tr h="370840">
                <a:tc>
                  <a:txBody>
                    <a:bodyPr/>
                    <a:lstStyle/>
                    <a:p>
                      <a:pPr algn="ctr"/>
                      <a:r>
                        <a:rPr lang="fr-CH" sz="1200">
                          <a:latin typeface="Calibri Light" panose="020F0302020204030204" pitchFamily="34" charset="0"/>
                          <a:cs typeface="Calibri Light" panose="020F0302020204030204" pitchFamily="34" charset="0"/>
                        </a:rPr>
                        <a:t>ID143</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0.10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0.89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0.01</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0.74</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6"/>
                  </a:ext>
                </a:extLst>
              </a:tr>
              <a:tr h="370840">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7"/>
                  </a:ext>
                </a:extLst>
              </a:tr>
              <a:tr h="370840">
                <a:tc>
                  <a:txBody>
                    <a:bodyPr/>
                    <a:lstStyle/>
                    <a:p>
                      <a:pPr algn="ctr"/>
                      <a:r>
                        <a:rPr lang="fr-CH" sz="1200">
                          <a:latin typeface="Calibri Light" panose="020F0302020204030204" pitchFamily="34" charset="0"/>
                          <a:cs typeface="Calibri Light" panose="020F0302020204030204" pitchFamily="34" charset="0"/>
                        </a:rPr>
                        <a:t>ID199</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0.97</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0.90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0.31</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0.94</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bl>
          </a:graphicData>
        </a:graphic>
      </p:graphicFrame>
      <p:sp>
        <p:nvSpPr>
          <p:cNvPr id="3" name="Right Brace 2"/>
          <p:cNvSpPr/>
          <p:nvPr/>
        </p:nvSpPr>
        <p:spPr>
          <a:xfrm rot="5400000">
            <a:off x="5907101" y="2520022"/>
            <a:ext cx="216026" cy="5778395"/>
          </a:xfrm>
          <a:prstGeom prst="rightBrace">
            <a:avLst>
              <a:gd name="adj1" fmla="val 7261"/>
              <a:gd name="adj2" fmla="val 501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p:cNvSpPr/>
          <p:nvPr/>
        </p:nvSpPr>
        <p:spPr>
          <a:xfrm rot="5400000">
            <a:off x="9408368" y="5009486"/>
            <a:ext cx="216025" cy="792088"/>
          </a:xfrm>
          <a:prstGeom prst="rightBrace">
            <a:avLst>
              <a:gd name="adj1" fmla="val 7261"/>
              <a:gd name="adj2" fmla="val 501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4849730" y="5733257"/>
            <a:ext cx="2235100" cy="584775"/>
          </a:xfrm>
          <a:prstGeom prst="rect">
            <a:avLst/>
          </a:prstGeom>
          <a:noFill/>
        </p:spPr>
        <p:txBody>
          <a:bodyPr wrap="none" rtlCol="0">
            <a:spAutoFit/>
          </a:bodyPr>
          <a:lstStyle/>
          <a:p>
            <a:pPr algn="ctr"/>
            <a:r>
              <a:rPr lang="fr-CH" sz="1600" dirty="0" err="1">
                <a:latin typeface="Calibri Light" panose="020F0302020204030204" pitchFamily="34" charset="0"/>
                <a:cs typeface="Calibri Light" panose="020F0302020204030204" pitchFamily="34" charset="0"/>
              </a:rPr>
              <a:t>Independents</a:t>
            </a:r>
            <a:r>
              <a:rPr lang="fr-CH" sz="1600" dirty="0">
                <a:latin typeface="Calibri Light" panose="020F0302020204030204" pitchFamily="34" charset="0"/>
                <a:cs typeface="Calibri Light" panose="020F0302020204030204" pitchFamily="34" charset="0"/>
              </a:rPr>
              <a:t>/</a:t>
            </a:r>
            <a:r>
              <a:rPr lang="fr-CH" sz="1600" dirty="0" err="1">
                <a:latin typeface="Calibri Light" panose="020F0302020204030204" pitchFamily="34" charset="0"/>
                <a:cs typeface="Calibri Light" panose="020F0302020204030204" pitchFamily="34" charset="0"/>
              </a:rPr>
              <a:t>predictors</a:t>
            </a:r>
            <a:br>
              <a:rPr lang="fr-CH" sz="1600" dirty="0">
                <a:latin typeface="Calibri Light" panose="020F0302020204030204" pitchFamily="34" charset="0"/>
                <a:cs typeface="Calibri Light" panose="020F0302020204030204" pitchFamily="34" charset="0"/>
              </a:rPr>
            </a:br>
            <a:r>
              <a:rPr lang="fr-CH" sz="1600" i="1" dirty="0" err="1">
                <a:latin typeface="Calibri Light" panose="020F0302020204030204" pitchFamily="34" charset="0"/>
                <a:cs typeface="Calibri Light" panose="020F0302020204030204" pitchFamily="34" charset="0"/>
              </a:rPr>
              <a:t>X</a:t>
            </a:r>
            <a:r>
              <a:rPr lang="fr-CH" sz="1600" dirty="0" err="1">
                <a:latin typeface="Calibri Light" panose="020F0302020204030204" pitchFamily="34" charset="0"/>
                <a:cs typeface="Calibri Light" panose="020F0302020204030204" pitchFamily="34" charset="0"/>
              </a:rPr>
              <a:t>s</a:t>
            </a:r>
            <a:endParaRPr lang="en-GB" sz="1600" dirty="0">
              <a:latin typeface="Calibri Light" panose="020F0302020204030204" pitchFamily="34" charset="0"/>
              <a:cs typeface="Calibri Light" panose="020F0302020204030204" pitchFamily="34" charset="0"/>
            </a:endParaRPr>
          </a:p>
        </p:txBody>
      </p:sp>
      <p:sp>
        <p:nvSpPr>
          <p:cNvPr id="8" name="TextBox 7"/>
          <p:cNvSpPr txBox="1"/>
          <p:nvPr/>
        </p:nvSpPr>
        <p:spPr>
          <a:xfrm>
            <a:off x="8965469" y="5733257"/>
            <a:ext cx="1107611" cy="584775"/>
          </a:xfrm>
          <a:prstGeom prst="rect">
            <a:avLst/>
          </a:prstGeom>
          <a:noFill/>
        </p:spPr>
        <p:txBody>
          <a:bodyPr wrap="none" rtlCol="0">
            <a:spAutoFit/>
          </a:bodyPr>
          <a:lstStyle/>
          <a:p>
            <a:pPr algn="ctr"/>
            <a:r>
              <a:rPr lang="fr-CH" sz="1600">
                <a:latin typeface="Calibri Light" panose="020F0302020204030204" pitchFamily="34" charset="0"/>
                <a:cs typeface="Calibri Light" panose="020F0302020204030204" pitchFamily="34" charset="0"/>
              </a:rPr>
              <a:t>Dependent</a:t>
            </a:r>
            <a:br>
              <a:rPr lang="fr-CH" sz="1600">
                <a:latin typeface="Calibri Light" panose="020F0302020204030204" pitchFamily="34" charset="0"/>
                <a:cs typeface="Calibri Light" panose="020F0302020204030204" pitchFamily="34" charset="0"/>
              </a:rPr>
            </a:br>
            <a:r>
              <a:rPr lang="fr-CH" sz="1600" i="1">
                <a:latin typeface="Calibri Light" panose="020F0302020204030204" pitchFamily="34" charset="0"/>
                <a:cs typeface="Calibri Light" panose="020F0302020204030204" pitchFamily="34" charset="0"/>
              </a:rPr>
              <a:t>Y</a:t>
            </a:r>
            <a:endParaRPr lang="en-GB"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94811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Regression coefficients,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-values, </a:t>
            </a:r>
            <a:r>
              <a:rPr lang="fr-CH" sz="3200" i="1">
                <a:solidFill>
                  <a:schemeClr val="tx2">
                    <a:lumMod val="75000"/>
                  </a:schemeClr>
                </a:solidFill>
                <a:latin typeface="Tw Cen MT" panose="020B0602020104020603" pitchFamily="34" charset="0"/>
              </a:rPr>
              <a:t>p</a:t>
            </a:r>
            <a:r>
              <a:rPr lang="fr-CH" sz="3200">
                <a:solidFill>
                  <a:schemeClr val="tx2">
                    <a:lumMod val="75000"/>
                  </a:schemeClr>
                </a:solidFill>
                <a:latin typeface="Tw Cen MT" panose="020B0602020104020603" pitchFamily="34" charset="0"/>
              </a:rPr>
              <a:t>-values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1507519038"/>
              </p:ext>
            </p:extLst>
          </p:nvPr>
        </p:nvGraphicFramePr>
        <p:xfrm>
          <a:off x="2207569" y="1484784"/>
          <a:ext cx="7704855" cy="4536440"/>
        </p:xfrm>
        <a:graphic>
          <a:graphicData uri="http://schemas.openxmlformats.org/drawingml/2006/table">
            <a:tbl>
              <a:tblPr firstRow="1" bandRow="1">
                <a:tableStyleId>{2D5ABB26-0587-4C30-8999-92F81FD0307C}</a:tableStyleId>
              </a:tblPr>
              <a:tblGrid>
                <a:gridCol w="856095">
                  <a:extLst>
                    <a:ext uri="{9D8B030D-6E8A-4147-A177-3AD203B41FA5}">
                      <a16:colId xmlns:a16="http://schemas.microsoft.com/office/drawing/2014/main" val="20000"/>
                    </a:ext>
                  </a:extLst>
                </a:gridCol>
                <a:gridCol w="856095">
                  <a:extLst>
                    <a:ext uri="{9D8B030D-6E8A-4147-A177-3AD203B41FA5}">
                      <a16:colId xmlns:a16="http://schemas.microsoft.com/office/drawing/2014/main" val="20001"/>
                    </a:ext>
                  </a:extLst>
                </a:gridCol>
                <a:gridCol w="856095">
                  <a:extLst>
                    <a:ext uri="{9D8B030D-6E8A-4147-A177-3AD203B41FA5}">
                      <a16:colId xmlns:a16="http://schemas.microsoft.com/office/drawing/2014/main" val="20002"/>
                    </a:ext>
                  </a:extLst>
                </a:gridCol>
                <a:gridCol w="856095">
                  <a:extLst>
                    <a:ext uri="{9D8B030D-6E8A-4147-A177-3AD203B41FA5}">
                      <a16:colId xmlns:a16="http://schemas.microsoft.com/office/drawing/2014/main" val="20003"/>
                    </a:ext>
                  </a:extLst>
                </a:gridCol>
                <a:gridCol w="856095">
                  <a:extLst>
                    <a:ext uri="{9D8B030D-6E8A-4147-A177-3AD203B41FA5}">
                      <a16:colId xmlns:a16="http://schemas.microsoft.com/office/drawing/2014/main" val="20004"/>
                    </a:ext>
                  </a:extLst>
                </a:gridCol>
                <a:gridCol w="856095">
                  <a:extLst>
                    <a:ext uri="{9D8B030D-6E8A-4147-A177-3AD203B41FA5}">
                      <a16:colId xmlns:a16="http://schemas.microsoft.com/office/drawing/2014/main" val="20005"/>
                    </a:ext>
                  </a:extLst>
                </a:gridCol>
                <a:gridCol w="856095">
                  <a:extLst>
                    <a:ext uri="{9D8B030D-6E8A-4147-A177-3AD203B41FA5}">
                      <a16:colId xmlns:a16="http://schemas.microsoft.com/office/drawing/2014/main" val="20006"/>
                    </a:ext>
                  </a:extLst>
                </a:gridCol>
                <a:gridCol w="856095">
                  <a:extLst>
                    <a:ext uri="{9D8B030D-6E8A-4147-A177-3AD203B41FA5}">
                      <a16:colId xmlns:a16="http://schemas.microsoft.com/office/drawing/2014/main" val="20007"/>
                    </a:ext>
                  </a:extLst>
                </a:gridCol>
                <a:gridCol w="856095">
                  <a:extLst>
                    <a:ext uri="{9D8B030D-6E8A-4147-A177-3AD203B41FA5}">
                      <a16:colId xmlns:a16="http://schemas.microsoft.com/office/drawing/2014/main" val="20008"/>
                    </a:ext>
                  </a:extLst>
                </a:gridCol>
              </a:tblGrid>
              <a:tr h="370840">
                <a:tc>
                  <a:txBody>
                    <a:bodyPr/>
                    <a:lstStyle/>
                    <a:p>
                      <a:pPr algn="ctr"/>
                      <a:r>
                        <a:rPr lang="fr-CH" sz="1200" b="1">
                          <a:latin typeface="Calibri Light" panose="020F0302020204030204" pitchFamily="34" charset="0"/>
                          <a:cs typeface="Calibri Light" panose="020F0302020204030204" pitchFamily="34" charset="0"/>
                        </a:rPr>
                        <a:t>PhotoID</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b="1">
                          <a:latin typeface="Calibri Light" panose="020F0302020204030204" pitchFamily="34" charset="0"/>
                          <a:cs typeface="Calibri Light" panose="020F0302020204030204" pitchFamily="34" charset="0"/>
                        </a:rPr>
                        <a:t>AU1</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AU4</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AU7</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AU12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AU25</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b="1">
                          <a:latin typeface="Calibri Light" panose="020F0302020204030204" pitchFamily="34" charset="0"/>
                          <a:cs typeface="Calibri Light" panose="020F0302020204030204" pitchFamily="34" charset="0"/>
                        </a:rPr>
                        <a:t>Anger intensity</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pPr algn="ctr"/>
                      <a:r>
                        <a:rPr lang="fr-CH" sz="1200">
                          <a:latin typeface="Calibri Light" panose="020F0302020204030204" pitchFamily="34" charset="0"/>
                          <a:cs typeface="Calibri Light" panose="020F0302020204030204" pitchFamily="34" charset="0"/>
                        </a:rPr>
                        <a:t>ID245</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0.05</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0.88</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0.61</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0.64</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pPr algn="ctr"/>
                      <a:r>
                        <a:rPr lang="fr-CH" sz="1200">
                          <a:latin typeface="Calibri Light" panose="020F0302020204030204" pitchFamily="34" charset="0"/>
                          <a:cs typeface="Calibri Light" panose="020F0302020204030204" pitchFamily="34" charset="0"/>
                        </a:rPr>
                        <a:t>ID17</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0.25</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0.27</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0.33</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2"/>
                  </a:ext>
                </a:extLst>
              </a:tr>
              <a:tr h="370840">
                <a:tc>
                  <a:txBody>
                    <a:bodyPr/>
                    <a:lstStyle/>
                    <a:p>
                      <a:pPr algn="ctr"/>
                      <a:r>
                        <a:rPr lang="fr-CH" sz="1200">
                          <a:latin typeface="Calibri Light" panose="020F0302020204030204" pitchFamily="34" charset="0"/>
                          <a:cs typeface="Calibri Light" panose="020F0302020204030204" pitchFamily="34" charset="0"/>
                        </a:rPr>
                        <a:t>ID301</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0.18</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3"/>
                  </a:ext>
                </a:extLst>
              </a:tr>
              <a:tr h="370840">
                <a:tc>
                  <a:txBody>
                    <a:bodyPr/>
                    <a:lstStyle/>
                    <a:p>
                      <a:pPr algn="ctr"/>
                      <a:r>
                        <a:rPr lang="fr-CH" sz="1200">
                          <a:latin typeface="Calibri Light" panose="020F0302020204030204" pitchFamily="34" charset="0"/>
                          <a:cs typeface="Calibri Light" panose="020F0302020204030204" pitchFamily="34" charset="0"/>
                        </a:rPr>
                        <a:t>ID70</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0.56</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0.64</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0.17</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4"/>
                  </a:ext>
                </a:extLst>
              </a:tr>
              <a:tr h="370840">
                <a:tc>
                  <a:txBody>
                    <a:bodyPr/>
                    <a:lstStyle/>
                    <a:p>
                      <a:pPr algn="ctr"/>
                      <a:r>
                        <a:rPr lang="fr-CH" sz="1200">
                          <a:latin typeface="Calibri Light" panose="020F0302020204030204" pitchFamily="34" charset="0"/>
                          <a:cs typeface="Calibri Light" panose="020F0302020204030204" pitchFamily="34" charset="0"/>
                        </a:rPr>
                        <a:t>ID68</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0.23</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0.79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0.30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0.03</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0.01</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5"/>
                  </a:ext>
                </a:extLst>
              </a:tr>
              <a:tr h="370840">
                <a:tc>
                  <a:txBody>
                    <a:bodyPr/>
                    <a:lstStyle/>
                    <a:p>
                      <a:pPr algn="ctr"/>
                      <a:r>
                        <a:rPr lang="fr-CH" sz="1200">
                          <a:latin typeface="Calibri Light" panose="020F0302020204030204" pitchFamily="34" charset="0"/>
                          <a:cs typeface="Calibri Light" panose="020F0302020204030204" pitchFamily="34" charset="0"/>
                        </a:rPr>
                        <a:t>ID143</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0.10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0.89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0.01</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0.74</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6"/>
                  </a:ext>
                </a:extLst>
              </a:tr>
              <a:tr h="370840">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7"/>
                  </a:ext>
                </a:extLst>
              </a:tr>
              <a:tr h="370840">
                <a:tc>
                  <a:txBody>
                    <a:bodyPr/>
                    <a:lstStyle/>
                    <a:p>
                      <a:pPr algn="ctr"/>
                      <a:r>
                        <a:rPr lang="fr-CH" sz="1200">
                          <a:latin typeface="Calibri Light" panose="020F0302020204030204" pitchFamily="34" charset="0"/>
                          <a:cs typeface="Calibri Light" panose="020F0302020204030204" pitchFamily="34" charset="0"/>
                        </a:rPr>
                        <a:t>ID199</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0.97</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0.90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0.31</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0.94</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370840">
                <a:tc>
                  <a:txBody>
                    <a:bodyPr/>
                    <a:lstStyle/>
                    <a:p>
                      <a:pPr algn="ctr"/>
                      <a:r>
                        <a:rPr lang="fr-CH" sz="1400" b="1" i="1">
                          <a:latin typeface="Calibri Light" panose="020F0302020204030204" pitchFamily="34" charset="0"/>
                          <a:cs typeface="Calibri Light" panose="020F0302020204030204" pitchFamily="34" charset="0"/>
                        </a:rPr>
                        <a:t>Coef.</a:t>
                      </a:r>
                      <a:endParaRPr lang="en-GB" sz="1400" b="1" i="1">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AU1</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AU2</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AU4</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AU7</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AU12</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H" sz="1400" b="0" i="0">
                          <a:latin typeface="Calibri Light" panose="020F0302020204030204" pitchFamily="34" charset="0"/>
                          <a:cs typeface="Calibri Light" panose="020F0302020204030204" pitchFamily="34" charset="0"/>
                        </a:rPr>
                        <a:t>…</a:t>
                      </a:r>
                      <a:endParaRPr lang="en-GB" sz="1400" b="0"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AU25</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400" b="1" i="1">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9"/>
                  </a:ext>
                </a:extLst>
              </a:tr>
              <a:tr h="370840">
                <a:tc>
                  <a:txBody>
                    <a:bodyPr/>
                    <a:lstStyle/>
                    <a:p>
                      <a:pPr algn="ctr"/>
                      <a:r>
                        <a:rPr lang="fr-CH" sz="1400" b="0" i="1">
                          <a:latin typeface="Calibri Light" panose="020F0302020204030204" pitchFamily="34" charset="0"/>
                          <a:cs typeface="Calibri Light" panose="020F0302020204030204" pitchFamily="34" charset="0"/>
                        </a:rPr>
                        <a:t>t</a:t>
                      </a:r>
                      <a:endParaRPr lang="en-GB" sz="1400" b="0" i="1">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0.02</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b="0" i="0">
                          <a:latin typeface="Calibri Light" panose="020F0302020204030204" pitchFamily="34" charset="0"/>
                          <a:cs typeface="Calibri Light" panose="020F0302020204030204" pitchFamily="34" charset="0"/>
                        </a:rPr>
                        <a:t>0.08</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7.56</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3.01</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2.22</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0.00</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400" b="0" i="1">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pPr algn="ctr"/>
                      <a:r>
                        <a:rPr lang="fr-CH" sz="1400" b="0" i="1">
                          <a:latin typeface="Calibri Light" panose="020F0302020204030204" pitchFamily="34" charset="0"/>
                          <a:cs typeface="Calibri Light" panose="020F0302020204030204" pitchFamily="34" charset="0"/>
                        </a:rPr>
                        <a:t>p</a:t>
                      </a:r>
                      <a:endParaRPr lang="en-GB" sz="1400" b="0" i="1">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0.46</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b="0" i="0">
                          <a:latin typeface="Calibri Light" panose="020F0302020204030204" pitchFamily="34" charset="0"/>
                          <a:cs typeface="Calibri Light" panose="020F0302020204030204" pitchFamily="34" charset="0"/>
                        </a:rPr>
                        <a:t>0.64</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u="none">
                          <a:latin typeface="Calibri Light" panose="020F0302020204030204" pitchFamily="34" charset="0"/>
                          <a:cs typeface="Calibri Light" panose="020F0302020204030204" pitchFamily="34" charset="0"/>
                        </a:rPr>
                        <a:t>0.00</a:t>
                      </a:r>
                      <a:endParaRPr lang="en-GB" sz="1400" b="0" i="0" u="none">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u="none">
                          <a:latin typeface="Calibri Light" panose="020F0302020204030204" pitchFamily="34" charset="0"/>
                          <a:cs typeface="Calibri Light" panose="020F0302020204030204" pitchFamily="34" charset="0"/>
                        </a:rPr>
                        <a:t>0.01</a:t>
                      </a:r>
                      <a:endParaRPr lang="en-GB" sz="1400" b="0" i="0" u="none">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0.07</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0.13</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400" b="0" i="1">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6" name="TextBox 5"/>
          <p:cNvSpPr txBox="1"/>
          <p:nvPr/>
        </p:nvSpPr>
        <p:spPr>
          <a:xfrm>
            <a:off x="9028722" y="6237312"/>
            <a:ext cx="955711" cy="338554"/>
          </a:xfrm>
          <a:prstGeom prst="rect">
            <a:avLst/>
          </a:prstGeom>
          <a:noFill/>
        </p:spPr>
        <p:txBody>
          <a:bodyPr wrap="none" rtlCol="0">
            <a:spAutoFit/>
          </a:bodyPr>
          <a:lstStyle/>
          <a:p>
            <a:r>
              <a:rPr lang="fr-CH" sz="1600" i="1">
                <a:latin typeface="Calibri Light" panose="020F0302020204030204" pitchFamily="34" charset="0"/>
                <a:cs typeface="Calibri Light" panose="020F0302020204030204" pitchFamily="34" charset="0"/>
              </a:rPr>
              <a:t>R</a:t>
            </a:r>
            <a:r>
              <a:rPr lang="fr-CH" sz="1600" i="1" baseline="30000">
                <a:latin typeface="Calibri Light" panose="020F0302020204030204" pitchFamily="34" charset="0"/>
                <a:cs typeface="Calibri Light" panose="020F0302020204030204" pitchFamily="34" charset="0"/>
              </a:rPr>
              <a:t>2</a:t>
            </a:r>
            <a:r>
              <a:rPr lang="fr-CH" sz="1600">
                <a:latin typeface="Calibri Light" panose="020F0302020204030204" pitchFamily="34" charset="0"/>
                <a:cs typeface="Calibri Light" panose="020F0302020204030204" pitchFamily="34" charset="0"/>
              </a:rPr>
              <a:t> = 0.57</a:t>
            </a:r>
            <a:endParaRPr lang="en-GB" sz="16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6632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Hypothesis testing and goodness-of-fit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1074165862"/>
              </p:ext>
            </p:extLst>
          </p:nvPr>
        </p:nvGraphicFramePr>
        <p:xfrm>
          <a:off x="2207569" y="1484784"/>
          <a:ext cx="7704855" cy="4536440"/>
        </p:xfrm>
        <a:graphic>
          <a:graphicData uri="http://schemas.openxmlformats.org/drawingml/2006/table">
            <a:tbl>
              <a:tblPr firstRow="1" bandRow="1">
                <a:tableStyleId>{2D5ABB26-0587-4C30-8999-92F81FD0307C}</a:tableStyleId>
              </a:tblPr>
              <a:tblGrid>
                <a:gridCol w="856095">
                  <a:extLst>
                    <a:ext uri="{9D8B030D-6E8A-4147-A177-3AD203B41FA5}">
                      <a16:colId xmlns:a16="http://schemas.microsoft.com/office/drawing/2014/main" val="20000"/>
                    </a:ext>
                  </a:extLst>
                </a:gridCol>
                <a:gridCol w="856095">
                  <a:extLst>
                    <a:ext uri="{9D8B030D-6E8A-4147-A177-3AD203B41FA5}">
                      <a16:colId xmlns:a16="http://schemas.microsoft.com/office/drawing/2014/main" val="20001"/>
                    </a:ext>
                  </a:extLst>
                </a:gridCol>
                <a:gridCol w="856095">
                  <a:extLst>
                    <a:ext uri="{9D8B030D-6E8A-4147-A177-3AD203B41FA5}">
                      <a16:colId xmlns:a16="http://schemas.microsoft.com/office/drawing/2014/main" val="20002"/>
                    </a:ext>
                  </a:extLst>
                </a:gridCol>
                <a:gridCol w="856095">
                  <a:extLst>
                    <a:ext uri="{9D8B030D-6E8A-4147-A177-3AD203B41FA5}">
                      <a16:colId xmlns:a16="http://schemas.microsoft.com/office/drawing/2014/main" val="20003"/>
                    </a:ext>
                  </a:extLst>
                </a:gridCol>
                <a:gridCol w="856095">
                  <a:extLst>
                    <a:ext uri="{9D8B030D-6E8A-4147-A177-3AD203B41FA5}">
                      <a16:colId xmlns:a16="http://schemas.microsoft.com/office/drawing/2014/main" val="20004"/>
                    </a:ext>
                  </a:extLst>
                </a:gridCol>
                <a:gridCol w="856095">
                  <a:extLst>
                    <a:ext uri="{9D8B030D-6E8A-4147-A177-3AD203B41FA5}">
                      <a16:colId xmlns:a16="http://schemas.microsoft.com/office/drawing/2014/main" val="20005"/>
                    </a:ext>
                  </a:extLst>
                </a:gridCol>
                <a:gridCol w="856095">
                  <a:extLst>
                    <a:ext uri="{9D8B030D-6E8A-4147-A177-3AD203B41FA5}">
                      <a16:colId xmlns:a16="http://schemas.microsoft.com/office/drawing/2014/main" val="20006"/>
                    </a:ext>
                  </a:extLst>
                </a:gridCol>
                <a:gridCol w="856095">
                  <a:extLst>
                    <a:ext uri="{9D8B030D-6E8A-4147-A177-3AD203B41FA5}">
                      <a16:colId xmlns:a16="http://schemas.microsoft.com/office/drawing/2014/main" val="20007"/>
                    </a:ext>
                  </a:extLst>
                </a:gridCol>
                <a:gridCol w="856095">
                  <a:extLst>
                    <a:ext uri="{9D8B030D-6E8A-4147-A177-3AD203B41FA5}">
                      <a16:colId xmlns:a16="http://schemas.microsoft.com/office/drawing/2014/main" val="20008"/>
                    </a:ext>
                  </a:extLst>
                </a:gridCol>
              </a:tblGrid>
              <a:tr h="370840">
                <a:tc>
                  <a:txBody>
                    <a:bodyPr/>
                    <a:lstStyle/>
                    <a:p>
                      <a:pPr algn="ctr"/>
                      <a:r>
                        <a:rPr lang="fr-CH" sz="1200" b="1">
                          <a:solidFill>
                            <a:schemeClr val="bg1">
                              <a:lumMod val="75000"/>
                            </a:schemeClr>
                          </a:solidFill>
                          <a:latin typeface="Calibri Light" panose="020F0302020204030204" pitchFamily="34" charset="0"/>
                          <a:cs typeface="Calibri Light" panose="020F0302020204030204" pitchFamily="34" charset="0"/>
                        </a:rPr>
                        <a:t>PhotoID</a:t>
                      </a:r>
                      <a:endParaRPr lang="en-GB" sz="1200" b="1">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b="1">
                          <a:solidFill>
                            <a:schemeClr val="bg1">
                              <a:lumMod val="75000"/>
                            </a:schemeClr>
                          </a:solidFill>
                          <a:latin typeface="Calibri Light" panose="020F0302020204030204" pitchFamily="34" charset="0"/>
                          <a:cs typeface="Calibri Light" panose="020F0302020204030204" pitchFamily="34" charset="0"/>
                        </a:rPr>
                        <a:t>AU1</a:t>
                      </a:r>
                      <a:endParaRPr lang="en-GB" sz="1200" b="1">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CH" sz="1200" b="1">
                          <a:solidFill>
                            <a:schemeClr val="bg1">
                              <a:lumMod val="75000"/>
                            </a:schemeClr>
                          </a:solidFill>
                          <a:latin typeface="Calibri Light" panose="020F0302020204030204" pitchFamily="34" charset="0"/>
                          <a:cs typeface="Calibri Light" panose="020F0302020204030204" pitchFamily="34" charset="0"/>
                        </a:rPr>
                        <a:t>AU2</a:t>
                      </a:r>
                      <a:endParaRPr lang="en-GB" sz="1200" b="1">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CH" sz="1200" b="1">
                          <a:latin typeface="Calibri Light" panose="020F0302020204030204" pitchFamily="34" charset="0"/>
                          <a:cs typeface="Calibri Light" panose="020F0302020204030204" pitchFamily="34" charset="0"/>
                        </a:rPr>
                        <a:t>AU4</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fr-CH" sz="1200" b="1">
                          <a:latin typeface="Calibri Light" panose="020F0302020204030204" pitchFamily="34" charset="0"/>
                          <a:cs typeface="Calibri Light" panose="020F0302020204030204" pitchFamily="34" charset="0"/>
                        </a:rPr>
                        <a:t>AU7</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fr-CH" sz="1200" b="1">
                          <a:solidFill>
                            <a:schemeClr val="bg1">
                              <a:lumMod val="75000"/>
                            </a:schemeClr>
                          </a:solidFill>
                          <a:latin typeface="Calibri Light" panose="020F0302020204030204" pitchFamily="34" charset="0"/>
                          <a:cs typeface="Calibri Light" panose="020F0302020204030204" pitchFamily="34" charset="0"/>
                        </a:rPr>
                        <a:t>AU12</a:t>
                      </a:r>
                      <a:endParaRPr lang="en-GB" sz="1200" b="1">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CH" sz="1200" b="1">
                          <a:solidFill>
                            <a:schemeClr val="bg1">
                              <a:lumMod val="75000"/>
                            </a:schemeClr>
                          </a:solidFill>
                          <a:latin typeface="Calibri Light" panose="020F0302020204030204" pitchFamily="34" charset="0"/>
                          <a:cs typeface="Calibri Light" panose="020F0302020204030204" pitchFamily="34" charset="0"/>
                        </a:rPr>
                        <a:t>…</a:t>
                      </a:r>
                      <a:endParaRPr lang="en-GB" sz="1200" b="1">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CH" sz="1200" b="1">
                          <a:solidFill>
                            <a:schemeClr val="bg1">
                              <a:lumMod val="75000"/>
                            </a:schemeClr>
                          </a:solidFill>
                          <a:latin typeface="Calibri Light" panose="020F0302020204030204" pitchFamily="34" charset="0"/>
                          <a:cs typeface="Calibri Light" panose="020F0302020204030204" pitchFamily="34" charset="0"/>
                        </a:rPr>
                        <a:t>AU25</a:t>
                      </a:r>
                      <a:endParaRPr lang="en-GB" sz="1200" b="1">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CH" sz="1200" b="1">
                          <a:latin typeface="Calibri Light" panose="020F0302020204030204" pitchFamily="34" charset="0"/>
                          <a:cs typeface="Calibri Light" panose="020F0302020204030204" pitchFamily="34" charset="0"/>
                        </a:rPr>
                        <a:t>Anger intensity</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ID245</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0.05</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latin typeface="Calibri Light" panose="020F0302020204030204" pitchFamily="34" charset="0"/>
                          <a:cs typeface="Calibri Light" panose="020F0302020204030204" pitchFamily="34" charset="0"/>
                        </a:rPr>
                        <a:t>0.88</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0.61</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fr-CH" sz="1200">
                          <a:latin typeface="Calibri Light" panose="020F0302020204030204" pitchFamily="34" charset="0"/>
                          <a:cs typeface="Calibri Light" panose="020F0302020204030204" pitchFamily="34" charset="0"/>
                        </a:rPr>
                        <a:t>0.64</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ID17</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0.25</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0.27</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0.33</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2"/>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ID301</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0.18</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3"/>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ID70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0.56</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0.64</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0.17</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4"/>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ID68</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0.23</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0.79</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0.30</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0.03</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0.09</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0.01</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5"/>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ID143</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0.10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0.89</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0.01</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0.00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0.74</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6"/>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no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7"/>
                  </a:ext>
                </a:extLst>
              </a:tr>
              <a:tr h="370840">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ID199</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0.97</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0.90</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0.31</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fr-CH" sz="1200">
                          <a:solidFill>
                            <a:schemeClr val="bg1">
                              <a:lumMod val="75000"/>
                            </a:schemeClr>
                          </a:solidFill>
                          <a:latin typeface="Calibri Light" panose="020F0302020204030204" pitchFamily="34" charset="0"/>
                          <a:cs typeface="Calibri Light" panose="020F0302020204030204" pitchFamily="34" charset="0"/>
                        </a:rPr>
                        <a:t>0.94</a:t>
                      </a:r>
                      <a:endParaRPr lang="en-GB" sz="1200">
                        <a:solidFill>
                          <a:schemeClr val="bg1">
                            <a:lumMod val="7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fr-CH" sz="1200">
                          <a:latin typeface="Calibri Light" panose="020F0302020204030204" pitchFamily="34" charset="0"/>
                          <a:cs typeface="Calibri Light" panose="020F0302020204030204" pitchFamily="34" charset="0"/>
                        </a:rPr>
                        <a:t>0.00</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370840">
                <a:tc>
                  <a:txBody>
                    <a:bodyPr/>
                    <a:lstStyle/>
                    <a:p>
                      <a:pPr algn="ctr"/>
                      <a:r>
                        <a:rPr lang="fr-CH" sz="1400" b="1" i="1">
                          <a:solidFill>
                            <a:schemeClr val="bg1">
                              <a:lumMod val="75000"/>
                            </a:schemeClr>
                          </a:solidFill>
                          <a:latin typeface="Calibri Light" panose="020F0302020204030204" pitchFamily="34" charset="0"/>
                          <a:cs typeface="Calibri Light" panose="020F0302020204030204" pitchFamily="34" charset="0"/>
                        </a:rPr>
                        <a:t>Coef.</a:t>
                      </a:r>
                      <a:endParaRPr lang="en-GB" sz="1400" b="1" i="1">
                        <a:solidFill>
                          <a:schemeClr val="bg1">
                            <a:lumMod val="75000"/>
                          </a:schemeClr>
                        </a:solidFill>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solidFill>
                            <a:schemeClr val="bg1">
                              <a:lumMod val="75000"/>
                            </a:schemeClr>
                          </a:solidFill>
                          <a:latin typeface="Calibri Light" panose="020F0302020204030204" pitchFamily="34" charset="0"/>
                          <a:cs typeface="Calibri Light" panose="020F0302020204030204" pitchFamily="34" charset="0"/>
                        </a:rPr>
                        <a:t>β</a:t>
                      </a:r>
                      <a:r>
                        <a:rPr lang="fr-CH" sz="1400" b="1" i="0" baseline="-25000">
                          <a:solidFill>
                            <a:schemeClr val="bg1">
                              <a:lumMod val="75000"/>
                            </a:schemeClr>
                          </a:solidFill>
                          <a:latin typeface="Calibri Light" panose="020F0302020204030204" pitchFamily="34" charset="0"/>
                          <a:cs typeface="Calibri Light" panose="020F0302020204030204" pitchFamily="34" charset="0"/>
                        </a:rPr>
                        <a:t>AU1</a:t>
                      </a:r>
                      <a:endParaRPr lang="en-GB" sz="1400" b="1" i="0">
                        <a:solidFill>
                          <a:schemeClr val="bg1">
                            <a:lumMod val="75000"/>
                          </a:schemeClr>
                        </a:solidFill>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i="0">
                          <a:solidFill>
                            <a:schemeClr val="bg1">
                              <a:lumMod val="75000"/>
                            </a:schemeClr>
                          </a:solidFill>
                          <a:latin typeface="Calibri Light" panose="020F0302020204030204" pitchFamily="34" charset="0"/>
                          <a:cs typeface="Calibri Light" panose="020F0302020204030204" pitchFamily="34" charset="0"/>
                        </a:rPr>
                        <a:t>β</a:t>
                      </a:r>
                      <a:r>
                        <a:rPr lang="fr-CH" sz="1400" b="1" i="0" baseline="-25000">
                          <a:solidFill>
                            <a:schemeClr val="bg1">
                              <a:lumMod val="75000"/>
                            </a:schemeClr>
                          </a:solidFill>
                          <a:latin typeface="Calibri Light" panose="020F0302020204030204" pitchFamily="34" charset="0"/>
                          <a:cs typeface="Calibri Light" panose="020F0302020204030204" pitchFamily="34" charset="0"/>
                        </a:rPr>
                        <a:t>AU2</a:t>
                      </a:r>
                      <a:endParaRPr lang="en-GB" sz="1400" b="1" i="0">
                        <a:solidFill>
                          <a:schemeClr val="bg1">
                            <a:lumMod val="75000"/>
                          </a:schemeClr>
                        </a:solidFill>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AU4</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r>
                        <a:rPr lang="el-GR" sz="1400" b="1" i="0">
                          <a:latin typeface="Calibri Light" panose="020F0302020204030204" pitchFamily="34" charset="0"/>
                          <a:cs typeface="Calibri Light" panose="020F0302020204030204" pitchFamily="34" charset="0"/>
                        </a:rPr>
                        <a:t>β</a:t>
                      </a:r>
                      <a:r>
                        <a:rPr lang="fr-CH" sz="1400" b="1" i="0" baseline="-25000">
                          <a:latin typeface="Calibri Light" panose="020F0302020204030204" pitchFamily="34" charset="0"/>
                          <a:cs typeface="Calibri Light" panose="020F0302020204030204" pitchFamily="34" charset="0"/>
                        </a:rPr>
                        <a:t>AU7</a:t>
                      </a:r>
                      <a:endParaRPr lang="en-GB" sz="1400" b="1" i="0">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r>
                        <a:rPr lang="el-GR" sz="1400" b="1" i="0">
                          <a:solidFill>
                            <a:schemeClr val="bg1">
                              <a:lumMod val="75000"/>
                            </a:schemeClr>
                          </a:solidFill>
                          <a:latin typeface="Calibri Light" panose="020F0302020204030204" pitchFamily="34" charset="0"/>
                          <a:cs typeface="Calibri Light" panose="020F0302020204030204" pitchFamily="34" charset="0"/>
                        </a:rPr>
                        <a:t>β</a:t>
                      </a:r>
                      <a:r>
                        <a:rPr lang="fr-CH" sz="1400" b="1" i="0" baseline="-25000">
                          <a:solidFill>
                            <a:schemeClr val="bg1">
                              <a:lumMod val="75000"/>
                            </a:schemeClr>
                          </a:solidFill>
                          <a:latin typeface="Calibri Light" panose="020F0302020204030204" pitchFamily="34" charset="0"/>
                          <a:cs typeface="Calibri Light" panose="020F0302020204030204" pitchFamily="34" charset="0"/>
                        </a:rPr>
                        <a:t>AU12</a:t>
                      </a:r>
                      <a:endParaRPr lang="en-GB" sz="1400" b="1" i="0">
                        <a:solidFill>
                          <a:schemeClr val="bg1">
                            <a:lumMod val="75000"/>
                          </a:schemeClr>
                        </a:solidFill>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l-GR" sz="1400" b="1" i="0">
                          <a:solidFill>
                            <a:schemeClr val="bg1">
                              <a:lumMod val="75000"/>
                            </a:schemeClr>
                          </a:solidFill>
                          <a:latin typeface="Calibri Light" panose="020F0302020204030204" pitchFamily="34" charset="0"/>
                          <a:cs typeface="Calibri Light" panose="020F0302020204030204" pitchFamily="34" charset="0"/>
                        </a:rPr>
                        <a:t>β</a:t>
                      </a:r>
                      <a:r>
                        <a:rPr lang="fr-CH" sz="1400" b="1" i="0" baseline="-25000">
                          <a:solidFill>
                            <a:schemeClr val="bg1">
                              <a:lumMod val="75000"/>
                            </a:schemeClr>
                          </a:solidFill>
                          <a:latin typeface="Calibri Light" panose="020F0302020204030204" pitchFamily="34" charset="0"/>
                          <a:cs typeface="Calibri Light" panose="020F0302020204030204" pitchFamily="34" charset="0"/>
                        </a:rPr>
                        <a:t>AU25</a:t>
                      </a:r>
                      <a:endParaRPr lang="en-GB" sz="1400" b="1" i="0">
                        <a:solidFill>
                          <a:schemeClr val="bg1">
                            <a:lumMod val="75000"/>
                          </a:schemeClr>
                        </a:solidFill>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400" b="1" i="1">
                        <a:latin typeface="Calibri Light" panose="020F0302020204030204" pitchFamily="34" charset="0"/>
                        <a:cs typeface="Calibri Light" panose="020F0302020204030204" pitchFamily="34" charset="0"/>
                      </a:endParaRPr>
                    </a:p>
                  </a:txBody>
                  <a:tcPr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9"/>
                  </a:ext>
                </a:extLst>
              </a:tr>
              <a:tr h="370840">
                <a:tc>
                  <a:txBody>
                    <a:bodyPr/>
                    <a:lstStyle/>
                    <a:p>
                      <a:pPr algn="ctr"/>
                      <a:r>
                        <a:rPr lang="fr-CH" sz="1400" b="0" i="1">
                          <a:solidFill>
                            <a:schemeClr val="bg1">
                              <a:lumMod val="75000"/>
                            </a:schemeClr>
                          </a:solidFill>
                          <a:latin typeface="Calibri Light" panose="020F0302020204030204" pitchFamily="34" charset="0"/>
                          <a:cs typeface="Calibri Light" panose="020F0302020204030204" pitchFamily="34" charset="0"/>
                        </a:rPr>
                        <a:t>t</a:t>
                      </a:r>
                      <a:endParaRPr lang="en-GB" sz="1400" b="0" i="1">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0.02</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b="0" i="0">
                          <a:solidFill>
                            <a:schemeClr val="bg1">
                              <a:lumMod val="75000"/>
                            </a:schemeClr>
                          </a:solidFill>
                          <a:latin typeface="Calibri Light" panose="020F0302020204030204" pitchFamily="34" charset="0"/>
                          <a:cs typeface="Calibri Light" panose="020F0302020204030204" pitchFamily="34" charset="0"/>
                        </a:rPr>
                        <a:t>0.08</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latin typeface="Calibri Light" panose="020F0302020204030204" pitchFamily="34" charset="0"/>
                          <a:cs typeface="Calibri Light" panose="020F0302020204030204" pitchFamily="34" charset="0"/>
                        </a:rPr>
                        <a:t>7.56</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fr-CH" sz="1400" b="0" i="0">
                          <a:latin typeface="Calibri Light" panose="020F0302020204030204" pitchFamily="34" charset="0"/>
                          <a:cs typeface="Calibri Light" panose="020F0302020204030204" pitchFamily="34" charset="0"/>
                        </a:rPr>
                        <a:t>3.01</a:t>
                      </a:r>
                      <a:endParaRPr lang="en-GB" sz="1400" b="0" i="0">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2.22</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0.00</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400" b="0" i="1">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pPr algn="ctr"/>
                      <a:r>
                        <a:rPr lang="fr-CH" sz="1400" b="0" i="1">
                          <a:solidFill>
                            <a:schemeClr val="bg1">
                              <a:lumMod val="75000"/>
                            </a:schemeClr>
                          </a:solidFill>
                          <a:latin typeface="Calibri Light" panose="020F0302020204030204" pitchFamily="34" charset="0"/>
                          <a:cs typeface="Calibri Light" panose="020F0302020204030204" pitchFamily="34" charset="0"/>
                        </a:rPr>
                        <a:t>p</a:t>
                      </a:r>
                      <a:endParaRPr lang="en-GB" sz="1400" b="0" i="1">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0.46</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b="0" i="0">
                          <a:solidFill>
                            <a:schemeClr val="bg1">
                              <a:lumMod val="75000"/>
                            </a:schemeClr>
                          </a:solidFill>
                          <a:latin typeface="Calibri Light" panose="020F0302020204030204" pitchFamily="34" charset="0"/>
                          <a:cs typeface="Calibri Light" panose="020F0302020204030204" pitchFamily="34" charset="0"/>
                        </a:rPr>
                        <a:t>0.64</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u="none">
                          <a:latin typeface="Calibri Light" panose="020F0302020204030204" pitchFamily="34" charset="0"/>
                          <a:cs typeface="Calibri Light" panose="020F0302020204030204" pitchFamily="34" charset="0"/>
                        </a:rPr>
                        <a:t>0.00</a:t>
                      </a:r>
                      <a:endParaRPr lang="en-GB" sz="1400" b="0" i="0" u="none">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fr-CH" sz="1400" b="0" i="0" u="none">
                          <a:latin typeface="Calibri Light" panose="020F0302020204030204" pitchFamily="34" charset="0"/>
                          <a:cs typeface="Calibri Light" panose="020F0302020204030204" pitchFamily="34" charset="0"/>
                        </a:rPr>
                        <a:t>0.01</a:t>
                      </a:r>
                      <a:endParaRPr lang="en-GB" sz="1400" b="0" i="0" u="none">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0.07</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sz="1400" b="0" i="0">
                          <a:solidFill>
                            <a:schemeClr val="bg1">
                              <a:lumMod val="75000"/>
                            </a:schemeClr>
                          </a:solidFill>
                          <a:latin typeface="Calibri Light" panose="020F0302020204030204" pitchFamily="34" charset="0"/>
                          <a:cs typeface="Calibri Light" panose="020F0302020204030204" pitchFamily="34" charset="0"/>
                        </a:rPr>
                        <a:t>0.13</a:t>
                      </a:r>
                      <a:endParaRPr lang="en-GB" sz="1400" b="0" i="0">
                        <a:solidFill>
                          <a:schemeClr val="bg1">
                            <a:lumMod val="75000"/>
                          </a:schemeClr>
                        </a:solidFill>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400" b="0" i="1">
                        <a:latin typeface="Calibri Light" panose="020F0302020204030204" pitchFamily="34" charset="0"/>
                        <a:cs typeface="Calibri Light" panose="020F0302020204030204" pitchFamily="34" charset="0"/>
                      </a:endParaRP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6" name="TextBox 5"/>
          <p:cNvSpPr txBox="1"/>
          <p:nvPr/>
        </p:nvSpPr>
        <p:spPr>
          <a:xfrm>
            <a:off x="9028722" y="6237312"/>
            <a:ext cx="955711" cy="338554"/>
          </a:xfrm>
          <a:prstGeom prst="rect">
            <a:avLst/>
          </a:prstGeom>
          <a:solidFill>
            <a:schemeClr val="accent1">
              <a:lumMod val="40000"/>
              <a:lumOff val="60000"/>
            </a:schemeClr>
          </a:solidFill>
        </p:spPr>
        <p:txBody>
          <a:bodyPr wrap="none" rtlCol="0">
            <a:spAutoFit/>
          </a:bodyPr>
          <a:lstStyle/>
          <a:p>
            <a:r>
              <a:rPr lang="fr-CH" sz="1600" i="1">
                <a:latin typeface="Calibri Light" panose="020F0302020204030204" pitchFamily="34" charset="0"/>
                <a:cs typeface="Calibri Light" panose="020F0302020204030204" pitchFamily="34" charset="0"/>
              </a:rPr>
              <a:t>R</a:t>
            </a:r>
            <a:r>
              <a:rPr lang="fr-CH" sz="1600" i="1" baseline="30000">
                <a:latin typeface="Calibri Light" panose="020F0302020204030204" pitchFamily="34" charset="0"/>
                <a:cs typeface="Calibri Light" panose="020F0302020204030204" pitchFamily="34" charset="0"/>
              </a:rPr>
              <a:t>2</a:t>
            </a:r>
            <a:r>
              <a:rPr lang="fr-CH" sz="1600">
                <a:latin typeface="Calibri Light" panose="020F0302020204030204" pitchFamily="34" charset="0"/>
                <a:cs typeface="Calibri Light" panose="020F0302020204030204" pitchFamily="34" charset="0"/>
              </a:rPr>
              <a:t> = 0.57</a:t>
            </a:r>
            <a:endParaRPr lang="en-GB" sz="16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12183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dirty="0" err="1">
                <a:latin typeface="Calibri Light" panose="020F0302020204030204" pitchFamily="34" charset="0"/>
                <a:cs typeface="Calibri Light" panose="020F0302020204030204" pitchFamily="34" charset="0"/>
              </a:rPr>
              <a:t>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itself</a:t>
            </a:r>
            <a:r>
              <a:rPr lang="fr-CH" sz="1600" dirty="0">
                <a:latin typeface="Calibri Light" panose="020F0302020204030204" pitchFamily="34" charset="0"/>
                <a:cs typeface="Calibri Light" panose="020F0302020204030204" pitchFamily="34" charset="0"/>
              </a:rPr>
              <a:t> a </a:t>
            </a:r>
            <a:r>
              <a:rPr lang="fr-CH" sz="1600" dirty="0" err="1">
                <a:latin typeface="Calibri Light" panose="020F0302020204030204" pitchFamily="34" charset="0"/>
                <a:cs typeface="Calibri Light" panose="020F0302020204030204" pitchFamily="34" charset="0"/>
              </a:rPr>
              <a:t>statistical</a:t>
            </a:r>
            <a:r>
              <a:rPr lang="fr-CH" sz="1600" dirty="0">
                <a:latin typeface="Calibri Light" panose="020F0302020204030204" pitchFamily="34" charset="0"/>
                <a:cs typeface="Calibri Light" panose="020F0302020204030204" pitchFamily="34" charset="0"/>
              </a:rPr>
              <a:t> </a:t>
            </a:r>
            <a:r>
              <a:rPr lang="en-GB" sz="1600" dirty="0">
                <a:latin typeface="Calibri Light" panose="020F0302020204030204" pitchFamily="34" charset="0"/>
                <a:cs typeface="Calibri Light" panose="020F0302020204030204" pitchFamily="34" charset="0"/>
              </a:rPr>
              <a:t>“learner” </a:t>
            </a:r>
            <a:r>
              <a:rPr lang="fr-CH" sz="1600" dirty="0">
                <a:latin typeface="Calibri Light" panose="020F0302020204030204" pitchFamily="34" charset="0"/>
                <a:cs typeface="Calibri Light" panose="020F0302020204030204" pitchFamily="34" charset="0"/>
              </a:rPr>
              <a:t>and can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considered</a:t>
            </a:r>
            <a:r>
              <a:rPr lang="fr-CH" sz="1600" dirty="0">
                <a:latin typeface="Calibri Light" panose="020F0302020204030204" pitchFamily="34" charset="0"/>
                <a:cs typeface="Calibri Light" panose="020F0302020204030204" pitchFamily="34" charset="0"/>
              </a:rPr>
              <a:t> a machine </a:t>
            </a:r>
            <a:r>
              <a:rPr lang="fr-CH" sz="1600" dirty="0" err="1">
                <a:latin typeface="Calibri Light" panose="020F0302020204030204" pitchFamily="34" charset="0"/>
                <a:cs typeface="Calibri Light" panose="020F0302020204030204" pitchFamily="34" charset="0"/>
              </a:rPr>
              <a:t>learning</a:t>
            </a:r>
            <a:r>
              <a:rPr lang="fr-CH" sz="1600" dirty="0">
                <a:latin typeface="Calibri Light" panose="020F0302020204030204" pitchFamily="34" charset="0"/>
                <a:cs typeface="Calibri Light" panose="020F0302020204030204" pitchFamily="34" charset="0"/>
              </a:rPr>
              <a:t> model. </a:t>
            </a:r>
            <a:r>
              <a:rPr lang="fr-CH" sz="1600" dirty="0" err="1">
                <a:latin typeface="Calibri Light" panose="020F0302020204030204" pitchFamily="34" charset="0"/>
                <a:cs typeface="Calibri Light" panose="020F0302020204030204" pitchFamily="34" charset="0"/>
              </a:rPr>
              <a:t>Moreover</a:t>
            </a:r>
            <a:r>
              <a:rPr lang="fr-CH" sz="1600" dirty="0">
                <a:latin typeface="Calibri Light" panose="020F0302020204030204" pitchFamily="34" charset="0"/>
                <a:cs typeface="Calibri Light" panose="020F0302020204030204" pitchFamily="34" charset="0"/>
              </a:rPr>
              <a:t>, </a:t>
            </a:r>
            <a:r>
              <a:rPr lang="fr-CH" sz="1600" err="1">
                <a:latin typeface="Calibri Light" panose="020F0302020204030204" pitchFamily="34" charset="0"/>
                <a:cs typeface="Calibri Light" panose="020F0302020204030204" pitchFamily="34" charset="0"/>
              </a:rPr>
              <a:t>many</a:t>
            </a:r>
            <a:r>
              <a:rPr lang="fr-CH" sz="1600">
                <a:latin typeface="Calibri Light" panose="020F0302020204030204" pitchFamily="34" charset="0"/>
                <a:cs typeface="Calibri Light" panose="020F0302020204030204" pitchFamily="34" charset="0"/>
              </a:rPr>
              <a:t> sophisticated models </a:t>
            </a:r>
            <a:r>
              <a:rPr lang="fr-CH" sz="1600" dirty="0">
                <a:latin typeface="Calibri Light" panose="020F0302020204030204" pitchFamily="34" charset="0"/>
                <a:cs typeface="Calibri Light" panose="020F0302020204030204" pitchFamily="34" charset="0"/>
              </a:rPr>
              <a:t>for machine </a:t>
            </a:r>
            <a:r>
              <a:rPr lang="fr-CH" sz="1600" dirty="0" err="1">
                <a:latin typeface="Calibri Light" panose="020F0302020204030204" pitchFamily="34" charset="0"/>
                <a:cs typeface="Calibri Light" panose="020F0302020204030204" pitchFamily="34" charset="0"/>
              </a:rPr>
              <a:t>learning</a:t>
            </a:r>
            <a:r>
              <a:rPr lang="fr-CH" sz="1600" dirty="0">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can actually be expressed </a:t>
            </a:r>
            <a:r>
              <a:rPr lang="fr-CH" sz="1600" dirty="0">
                <a:latin typeface="Calibri Light" panose="020F0302020204030204" pitchFamily="34" charset="0"/>
                <a:cs typeface="Calibri Light" panose="020F0302020204030204" pitchFamily="34" charset="0"/>
              </a:rPr>
              <a:t>as a </a:t>
            </a:r>
            <a:r>
              <a:rPr lang="fr-CH" sz="1600" dirty="0" err="1">
                <a:latin typeface="Calibri Light" panose="020F0302020204030204" pitchFamily="34" charset="0"/>
                <a:cs typeface="Calibri Light" panose="020F0302020204030204" pitchFamily="34" charset="0"/>
              </a:rPr>
              <a:t>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a:t>
            </a:r>
          </a:p>
          <a:p>
            <a:endParaRPr lang="fr-CH" sz="1600" dirty="0">
              <a:latin typeface="Calibri Light" panose="020F0302020204030204" pitchFamily="34" charset="0"/>
              <a:cs typeface="Calibri Light" panose="020F0302020204030204" pitchFamily="34" charset="0"/>
            </a:endParaRPr>
          </a:p>
          <a:p>
            <a:r>
              <a:rPr lang="fr-CH" sz="1600" dirty="0">
                <a:latin typeface="Calibri Light" panose="020F0302020204030204" pitchFamily="34" charset="0"/>
                <a:cs typeface="Calibri Light" panose="020F0302020204030204" pitchFamily="34" charset="0"/>
              </a:rPr>
              <a:t>In </a:t>
            </a:r>
            <a:r>
              <a:rPr lang="fr-CH" sz="1600" dirty="0" err="1">
                <a:latin typeface="Calibri Light" panose="020F0302020204030204" pitchFamily="34" charset="0"/>
                <a:cs typeface="Calibri Light" panose="020F0302020204030204" pitchFamily="34" charset="0"/>
              </a:rPr>
              <a:t>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a:t>
            </a:r>
            <a:r>
              <a:rPr lang="fr-CH" sz="1600" err="1">
                <a:latin typeface="Calibri Light" panose="020F0302020204030204" pitchFamily="34" charset="0"/>
                <a:cs typeface="Calibri Light" panose="020F0302020204030204" pitchFamily="34" charset="0"/>
              </a:rPr>
              <a:t>often</a:t>
            </a:r>
            <a:r>
              <a:rPr lang="fr-CH" sz="1600">
                <a:latin typeface="Calibri Light" panose="020F0302020204030204" pitchFamily="34" charset="0"/>
                <a:cs typeface="Calibri Light" panose="020F0302020204030204" pitchFamily="34" charset="0"/>
              </a:rPr>
              <a:t> </a:t>
            </a:r>
            <a:r>
              <a:rPr lang="fr-CH" sz="1600" b="1">
                <a:latin typeface="Calibri Light" panose="020F0302020204030204" pitchFamily="34" charset="0"/>
                <a:cs typeface="Calibri Light" panose="020F0302020204030204" pitchFamily="34" charset="0"/>
              </a:rPr>
              <a:t>(</a:t>
            </a:r>
            <a:r>
              <a:rPr lang="fr-CH" sz="1600" b="1" dirty="0">
                <a:latin typeface="Calibri Light" panose="020F0302020204030204" pitchFamily="34" charset="0"/>
                <a:cs typeface="Calibri Light" panose="020F0302020204030204" pitchFamily="34" charset="0"/>
              </a:rPr>
              <a:t>a</a:t>
            </a:r>
            <a:r>
              <a:rPr lang="fr-CH" sz="1600" b="1">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 evaluate the significance/relevance </a:t>
            </a:r>
            <a:r>
              <a:rPr lang="fr-CH" sz="1600" dirty="0">
                <a:latin typeface="Calibri Light" panose="020F0302020204030204" pitchFamily="34" charset="0"/>
                <a:cs typeface="Calibri Light" panose="020F0302020204030204" pitchFamily="34" charset="0"/>
              </a:rPr>
              <a:t>of </a:t>
            </a:r>
            <a:r>
              <a:rPr lang="fr-CH" sz="1600" dirty="0" err="1">
                <a:latin typeface="Calibri Light" panose="020F0302020204030204" pitchFamily="34" charset="0"/>
                <a:cs typeface="Calibri Light" panose="020F0302020204030204" pitchFamily="34" charset="0"/>
              </a:rPr>
              <a:t>predictors</a:t>
            </a:r>
            <a:r>
              <a:rPr lang="fr-CH" sz="1600" dirty="0">
                <a:latin typeface="Calibri Light" panose="020F0302020204030204" pitchFamily="34" charset="0"/>
                <a:cs typeface="Calibri Light" panose="020F0302020204030204" pitchFamily="34" charset="0"/>
              </a:rPr>
              <a:t> </a:t>
            </a:r>
            <a:r>
              <a:rPr lang="fr-CH" sz="1600" err="1">
                <a:latin typeface="Calibri Light" panose="020F0302020204030204" pitchFamily="34" charset="0"/>
                <a:cs typeface="Calibri Light" panose="020F0302020204030204" pitchFamily="34" charset="0"/>
              </a:rPr>
              <a:t>with</a:t>
            </a:r>
            <a:r>
              <a:rPr lang="fr-CH" sz="1600">
                <a:latin typeface="Calibri Light" panose="020F0302020204030204" pitchFamily="34" charset="0"/>
                <a:cs typeface="Calibri Light" panose="020F0302020204030204" pitchFamily="34" charset="0"/>
              </a:rPr>
              <a:t> </a:t>
            </a:r>
            <a:r>
              <a:rPr lang="fr-CH" sz="1600" i="1">
                <a:latin typeface="Calibri Light" panose="020F0302020204030204" pitchFamily="34" charset="0"/>
                <a:cs typeface="Calibri Light" panose="020F0302020204030204" pitchFamily="34" charset="0"/>
              </a:rPr>
              <a:t>p</a:t>
            </a:r>
            <a:r>
              <a:rPr lang="fr-CH" sz="1600">
                <a:latin typeface="Calibri Light" panose="020F0302020204030204" pitchFamily="34" charset="0"/>
                <a:cs typeface="Calibri Light" panose="020F0302020204030204" pitchFamily="34" charset="0"/>
              </a:rPr>
              <a:t>-values, </a:t>
            </a:r>
            <a:r>
              <a:rPr lang="fr-CH" sz="1600" dirty="0">
                <a:latin typeface="Calibri Light" panose="020F0302020204030204" pitchFamily="34" charset="0"/>
                <a:cs typeface="Calibri Light" panose="020F0302020204030204" pitchFamily="34" charset="0"/>
              </a:rPr>
              <a:t>and </a:t>
            </a:r>
            <a:r>
              <a:rPr lang="fr-CH" sz="1600" b="1" dirty="0">
                <a:latin typeface="Calibri Light" panose="020F0302020204030204" pitchFamily="34" charset="0"/>
                <a:cs typeface="Calibri Light" panose="020F0302020204030204" pitchFamily="34" charset="0"/>
              </a:rPr>
              <a:t>(b</a:t>
            </a:r>
            <a:r>
              <a:rPr lang="fr-CH" sz="1600" b="1">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 evaluate the </a:t>
            </a:r>
            <a:r>
              <a:rPr lang="fr-CH" sz="1600" err="1">
                <a:latin typeface="Calibri Light" panose="020F0302020204030204" pitchFamily="34" charset="0"/>
                <a:cs typeface="Calibri Light" panose="020F0302020204030204" pitchFamily="34" charset="0"/>
              </a:rPr>
              <a:t>model’s</a:t>
            </a:r>
            <a:r>
              <a:rPr lang="fr-CH" sz="1600">
                <a:latin typeface="Calibri Light" panose="020F0302020204030204" pitchFamily="34" charset="0"/>
                <a:cs typeface="Calibri Light" panose="020F0302020204030204" pitchFamily="34" charset="0"/>
              </a:rPr>
              <a:t> </a:t>
            </a:r>
            <a:r>
              <a:rPr lang="fr-CH" sz="1600">
                <a:solidFill>
                  <a:srgbClr val="0070C0"/>
                </a:solidFill>
                <a:latin typeface="Calibri Light" panose="020F0302020204030204" pitchFamily="34" charset="0"/>
                <a:cs typeface="Calibri Light" panose="020F0302020204030204" pitchFamily="34" charset="0"/>
              </a:rPr>
              <a:t>goodness-of-fit</a:t>
            </a:r>
            <a:r>
              <a:rPr lang="fr-CH" sz="1600">
                <a:latin typeface="Calibri Light" panose="020F0302020204030204" pitchFamily="34" charset="0"/>
                <a:cs typeface="Calibri Light" panose="020F0302020204030204" pitchFamily="34" charset="0"/>
              </a:rPr>
              <a:t> </a:t>
            </a:r>
            <a:r>
              <a:rPr lang="fr-CH" sz="1600" dirty="0">
                <a:latin typeface="Calibri Light" panose="020F0302020204030204" pitchFamily="34" charset="0"/>
                <a:cs typeface="Calibri Light" panose="020F0302020204030204" pitchFamily="34" charset="0"/>
              </a:rPr>
              <a:t>to the </a:t>
            </a:r>
            <a:r>
              <a:rPr lang="fr-CH" sz="1600" err="1">
                <a:latin typeface="Calibri Light" panose="020F0302020204030204" pitchFamily="34" charset="0"/>
                <a:cs typeface="Calibri Light" panose="020F0302020204030204" pitchFamily="34" charset="0"/>
              </a:rPr>
              <a:t>outcome</a:t>
            </a:r>
            <a:r>
              <a:rPr lang="fr-CH" sz="1600">
                <a:latin typeface="Calibri Light" panose="020F0302020204030204" pitchFamily="34" charset="0"/>
                <a:cs typeface="Calibri Light" panose="020F0302020204030204" pitchFamily="34" charset="0"/>
              </a:rPr>
              <a:t> data with </a:t>
            </a:r>
            <a:r>
              <a:rPr lang="fr-CH" sz="1600" dirty="0">
                <a:latin typeface="Calibri Light" panose="020F0302020204030204" pitchFamily="34" charset="0"/>
                <a:cs typeface="Calibri Light" panose="020F0302020204030204" pitchFamily="34" charset="0"/>
              </a:rPr>
              <a:t>an </a:t>
            </a:r>
            <a:r>
              <a:rPr lang="fr-CH" sz="1600" i="1" dirty="0">
                <a:latin typeface="Calibri Light" panose="020F0302020204030204" pitchFamily="34" charset="0"/>
                <a:cs typeface="Calibri Light" panose="020F0302020204030204" pitchFamily="34" charset="0"/>
              </a:rPr>
              <a:t>R</a:t>
            </a:r>
            <a:r>
              <a:rPr lang="fr-CH" sz="1600" i="1" baseline="30000" dirty="0">
                <a:latin typeface="Calibri Light" panose="020F0302020204030204" pitchFamily="34" charset="0"/>
                <a:cs typeface="Calibri Light" panose="020F0302020204030204" pitchFamily="34" charset="0"/>
              </a:rPr>
              <a:t>2</a:t>
            </a:r>
            <a:r>
              <a:rPr lang="fr-CH" sz="1600" dirty="0">
                <a:latin typeface="Calibri Light" panose="020F0302020204030204" pitchFamily="34" charset="0"/>
                <a:cs typeface="Calibri Light" panose="020F0302020204030204" pitchFamily="34" charset="0"/>
              </a:rPr>
              <a:t> value. </a:t>
            </a:r>
            <a:r>
              <a:rPr lang="fr-CH" sz="1600" dirty="0" err="1">
                <a:latin typeface="Calibri Light" panose="020F0302020204030204" pitchFamily="34" charset="0"/>
                <a:cs typeface="Calibri Light" panose="020F0302020204030204" pitchFamily="34" charset="0"/>
              </a:rPr>
              <a:t>These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two</a:t>
            </a:r>
            <a:r>
              <a:rPr lang="fr-CH" sz="1600" dirty="0">
                <a:latin typeface="Calibri Light" panose="020F0302020204030204" pitchFamily="34" charset="0"/>
                <a:cs typeface="Calibri Light" panose="020F0302020204030204" pitchFamily="34" charset="0"/>
              </a:rPr>
              <a:t> objectives have more </a:t>
            </a:r>
            <a:r>
              <a:rPr lang="fr-CH" sz="1600" dirty="0" err="1">
                <a:latin typeface="Calibri Light" panose="020F0302020204030204" pitchFamily="34" charset="0"/>
                <a:cs typeface="Calibri Light" panose="020F0302020204030204" pitchFamily="34" charset="0"/>
              </a:rPr>
              <a:t>general</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counterparts</a:t>
            </a:r>
            <a:r>
              <a:rPr lang="fr-CH" sz="1600" dirty="0">
                <a:latin typeface="Calibri Light" panose="020F0302020204030204" pitchFamily="34" charset="0"/>
                <a:cs typeface="Calibri Light" panose="020F0302020204030204" pitchFamily="34" charset="0"/>
              </a:rPr>
              <a:t> in machine </a:t>
            </a:r>
            <a:r>
              <a:rPr lang="fr-CH" sz="1600" dirty="0" err="1">
                <a:latin typeface="Calibri Light" panose="020F0302020204030204" pitchFamily="34" charset="0"/>
                <a:cs typeface="Calibri Light" panose="020F0302020204030204" pitchFamily="34" charset="0"/>
              </a:rPr>
              <a:t>learning</a:t>
            </a:r>
            <a:r>
              <a:rPr lang="fr-CH" sz="1600" dirty="0">
                <a:latin typeface="Calibri Light" panose="020F0302020204030204" pitchFamily="34" charset="0"/>
                <a:cs typeface="Calibri Light" panose="020F0302020204030204" pitchFamily="34" charset="0"/>
              </a:rPr>
              <a:t>.</a:t>
            </a:r>
          </a:p>
          <a:p>
            <a:endParaRPr lang="fr-CH" sz="16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Machine </a:t>
            </a:r>
            <a:r>
              <a:rPr lang="fr-CH" sz="3200" dirty="0" err="1">
                <a:solidFill>
                  <a:schemeClr val="tx2">
                    <a:lumMod val="75000"/>
                  </a:schemeClr>
                </a:solidFill>
                <a:latin typeface="Tw Cen MT" panose="020B0602020104020603" pitchFamily="34" charset="0"/>
              </a:rPr>
              <a:t>learning</a:t>
            </a:r>
            <a:r>
              <a:rPr lang="fr-CH" sz="3200" dirty="0">
                <a:solidFill>
                  <a:schemeClr val="tx2">
                    <a:lumMod val="75000"/>
                  </a:schemeClr>
                </a:solidFill>
                <a:latin typeface="Tw Cen MT" panose="020B0602020104020603" pitchFamily="34" charset="0"/>
              </a:rPr>
              <a:t> vs </a:t>
            </a:r>
            <a:r>
              <a:rPr lang="fr-CH" sz="3200" dirty="0" err="1">
                <a:solidFill>
                  <a:schemeClr val="tx2">
                    <a:lumMod val="75000"/>
                  </a:schemeClr>
                </a:solidFill>
                <a:latin typeface="Tw Cen MT" panose="020B0602020104020603" pitchFamily="34" charset="0"/>
              </a:rPr>
              <a:t>traditional</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regression</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394729291"/>
              </p:ext>
            </p:extLst>
          </p:nvPr>
        </p:nvGraphicFramePr>
        <p:xfrm>
          <a:off x="3287688" y="4074951"/>
          <a:ext cx="6096000" cy="1702937"/>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526756">
                <a:tc>
                  <a:txBody>
                    <a:bodyPr/>
                    <a:lstStyle/>
                    <a:p>
                      <a:r>
                        <a:rPr lang="fr-CH" sz="1600">
                          <a:latin typeface="Calibri Light" panose="020F0302020204030204" pitchFamily="34" charset="0"/>
                          <a:cs typeface="Calibri Light" panose="020F0302020204030204" pitchFamily="34" charset="0"/>
                        </a:rPr>
                        <a:t>Objective</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600" baseline="0">
                          <a:latin typeface="Calibri Light" panose="020F0302020204030204" pitchFamily="34" charset="0"/>
                          <a:cs typeface="Calibri Light" panose="020F0302020204030204" pitchFamily="34" charset="0"/>
                        </a:rPr>
                        <a:t>Traditional </a:t>
                      </a:r>
                      <a:r>
                        <a:rPr lang="fr-CH" sz="1600" baseline="0" dirty="0" err="1">
                          <a:latin typeface="Calibri Light" panose="020F0302020204030204" pitchFamily="34" charset="0"/>
                          <a:cs typeface="Calibri Light" panose="020F0302020204030204" pitchFamily="34" charset="0"/>
                        </a:rPr>
                        <a:t>regression</a:t>
                      </a:r>
                      <a:endParaRPr lang="en-GB" sz="1600" dirty="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600">
                          <a:latin typeface="Calibri Light" panose="020F0302020204030204" pitchFamily="34" charset="0"/>
                          <a:cs typeface="Calibri Light" panose="020F0302020204030204" pitchFamily="34" charset="0"/>
                        </a:rPr>
                        <a:t>Machine learning</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extLst>
                  <a:ext uri="{0D108BD9-81ED-4DB2-BD59-A6C34878D82A}">
                    <a16:rowId xmlns:a16="http://schemas.microsoft.com/office/drawing/2014/main" val="10000"/>
                  </a:ext>
                </a:extLst>
              </a:tr>
              <a:tr h="526756">
                <a:tc>
                  <a:txBody>
                    <a:bodyPr/>
                    <a:lstStyle/>
                    <a:p>
                      <a:r>
                        <a:rPr lang="fr-CH" sz="1400">
                          <a:latin typeface="Calibri Light" panose="020F0302020204030204" pitchFamily="34" charset="0"/>
                          <a:cs typeface="Calibri Light" panose="020F0302020204030204" pitchFamily="34" charset="0"/>
                        </a:rPr>
                        <a:t>Relevance evaluation</a:t>
                      </a:r>
                      <a:endParaRPr lang="en-GB" sz="1400">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Hypothesis testing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Feature selection</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649425">
                <a:tc>
                  <a:txBody>
                    <a:bodyPr/>
                    <a:lstStyle/>
                    <a:p>
                      <a:r>
                        <a:rPr lang="fr-CH" sz="1400">
                          <a:latin typeface="Calibri Light" panose="020F0302020204030204" pitchFamily="34" charset="0"/>
                          <a:cs typeface="Calibri Light" panose="020F0302020204030204" pitchFamily="34" charset="0"/>
                        </a:rPr>
                        <a:t>Goodness-of-fit</a:t>
                      </a:r>
                      <a:endParaRPr lang="en-GB" sz="1400">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Proportion</a:t>
                      </a:r>
                      <a:r>
                        <a:rPr lang="fr-CH" sz="1400" baseline="0">
                          <a:latin typeface="Calibri Light" panose="020F0302020204030204" pitchFamily="34" charset="0"/>
                          <a:cs typeface="Calibri Light" panose="020F0302020204030204" pitchFamily="34" charset="0"/>
                        </a:rPr>
                        <a:t> of explained variance (</a:t>
                      </a:r>
                      <a:r>
                        <a:rPr lang="fr-CH" sz="1400" i="1">
                          <a:latin typeface="Calibri Light" panose="020F0302020204030204" pitchFamily="34" charset="0"/>
                          <a:cs typeface="Calibri Light" panose="020F0302020204030204" pitchFamily="34" charset="0"/>
                        </a:rPr>
                        <a:t>R</a:t>
                      </a:r>
                      <a:r>
                        <a:rPr lang="fr-CH" sz="1400" i="1" baseline="30000">
                          <a:latin typeface="Calibri Light" panose="020F0302020204030204" pitchFamily="34" charset="0"/>
                          <a:cs typeface="Calibri Light" panose="020F0302020204030204" pitchFamily="34" charset="0"/>
                        </a:rPr>
                        <a:t>2</a:t>
                      </a:r>
                      <a:r>
                        <a:rPr lang="fr-CH" sz="1400" baseline="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dirty="0" err="1">
                          <a:latin typeface="Calibri Light" panose="020F0302020204030204" pitchFamily="34" charset="0"/>
                          <a:cs typeface="Calibri Light" panose="020F0302020204030204" pitchFamily="34" charset="0"/>
                        </a:rPr>
                        <a:t>Predictive</a:t>
                      </a:r>
                      <a:r>
                        <a:rPr lang="fr-CH" sz="1400" dirty="0">
                          <a:latin typeface="Calibri Light" panose="020F0302020204030204" pitchFamily="34" charset="0"/>
                          <a:cs typeface="Calibri Light" panose="020F0302020204030204" pitchFamily="34" charset="0"/>
                        </a:rPr>
                        <a:t> </a:t>
                      </a:r>
                      <a:r>
                        <a:rPr lang="fr-CH" sz="1400" dirty="0" err="1">
                          <a:latin typeface="Calibri Light" panose="020F0302020204030204" pitchFamily="34" charset="0"/>
                          <a:cs typeface="Calibri Light" panose="020F0302020204030204" pitchFamily="34" charset="0"/>
                        </a:rPr>
                        <a:t>strength</a:t>
                      </a:r>
                      <a:r>
                        <a:rPr lang="fr-CH" sz="1400" dirty="0">
                          <a:latin typeface="Calibri Light" panose="020F0302020204030204" pitchFamily="34" charset="0"/>
                          <a:cs typeface="Calibri Light" panose="020F0302020204030204" pitchFamily="34" charset="0"/>
                        </a:rPr>
                        <a:t> (e.g., cross-</a:t>
                      </a:r>
                      <a:r>
                        <a:rPr lang="fr-CH" sz="1400" dirty="0" err="1">
                          <a:latin typeface="Calibri Light" panose="020F0302020204030204" pitchFamily="34" charset="0"/>
                          <a:cs typeface="Calibri Light" panose="020F0302020204030204" pitchFamily="34" charset="0"/>
                        </a:rPr>
                        <a:t>validated</a:t>
                      </a:r>
                      <a:r>
                        <a:rPr lang="fr-CH" sz="1400" dirty="0">
                          <a:latin typeface="Calibri Light" panose="020F0302020204030204" pitchFamily="34" charset="0"/>
                          <a:cs typeface="Calibri Light" panose="020F0302020204030204" pitchFamily="34" charset="0"/>
                        </a:rPr>
                        <a:t> </a:t>
                      </a:r>
                      <a:r>
                        <a:rPr lang="fr-CH" sz="1400" i="1" dirty="0">
                          <a:latin typeface="Calibri Light" panose="020F0302020204030204" pitchFamily="34" charset="0"/>
                          <a:cs typeface="Calibri Light" panose="020F0302020204030204" pitchFamily="34" charset="0"/>
                        </a:rPr>
                        <a:t>R</a:t>
                      </a:r>
                      <a:r>
                        <a:rPr lang="fr-CH" sz="1400" i="1" baseline="30000" dirty="0">
                          <a:latin typeface="Calibri Light" panose="020F0302020204030204" pitchFamily="34" charset="0"/>
                          <a:cs typeface="Calibri Light" panose="020F0302020204030204" pitchFamily="34" charset="0"/>
                        </a:rPr>
                        <a:t>2</a:t>
                      </a:r>
                      <a:r>
                        <a:rPr lang="fr-CH" sz="1400" dirty="0">
                          <a:latin typeface="Calibri Light" panose="020F0302020204030204" pitchFamily="34" charset="0"/>
                          <a:cs typeface="Calibri Light" panose="020F0302020204030204" pitchFamily="34" charset="0"/>
                        </a:rPr>
                        <a:t>)</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21822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2810" y="3068961"/>
            <a:ext cx="6779575" cy="584775"/>
          </a:xfrm>
          <a:prstGeom prst="rect">
            <a:avLst/>
          </a:prstGeom>
          <a:noFill/>
        </p:spPr>
        <p:txBody>
          <a:bodyPr wrap="square" rtlCol="0">
            <a:spAutoFit/>
          </a:bodyPr>
          <a:lstStyle/>
          <a:p>
            <a:pPr algn="ctr"/>
            <a:r>
              <a:rPr lang="fr-CH" sz="3200" b="1">
                <a:solidFill>
                  <a:schemeClr val="tx2">
                    <a:lumMod val="75000"/>
                  </a:schemeClr>
                </a:solidFill>
                <a:latin typeface="Tw Cen MT" panose="020B0602020104020603" pitchFamily="34" charset="0"/>
              </a:rPr>
              <a:t>1. Introduction</a:t>
            </a:r>
            <a:endParaRPr lang="en-GB" sz="32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65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19256" cy="4925144"/>
          </a:xfrm>
        </p:spPr>
        <p:txBody>
          <a:bodyPr>
            <a:normAutofit/>
          </a:bodyPr>
          <a:lstStyle/>
          <a:p>
            <a:r>
              <a:rPr lang="fr-CH" sz="1600">
                <a:latin typeface="Calibri Light" panose="020F0302020204030204" pitchFamily="34" charset="0"/>
                <a:cs typeface="Calibri Light" panose="020F0302020204030204" pitchFamily="34" charset="0"/>
              </a:rPr>
              <a:t>In ML, </a:t>
            </a:r>
            <a:r>
              <a:rPr lang="fr-CH" sz="1600" dirty="0">
                <a:latin typeface="Calibri Light" panose="020F0302020204030204" pitchFamily="34" charset="0"/>
                <a:cs typeface="Calibri Light" panose="020F0302020204030204" pitchFamily="34" charset="0"/>
              </a:rPr>
              <a:t>relevance </a:t>
            </a:r>
            <a:r>
              <a:rPr lang="fr-CH" sz="1600" err="1">
                <a:latin typeface="Calibri Light" panose="020F0302020204030204" pitchFamily="34" charset="0"/>
                <a:cs typeface="Calibri Light" panose="020F0302020204030204" pitchFamily="34" charset="0"/>
              </a:rPr>
              <a:t>evaluation</a:t>
            </a:r>
            <a:r>
              <a:rPr lang="fr-CH" sz="1600">
                <a:latin typeface="Calibri Light" panose="020F0302020204030204" pitchFamily="34" charset="0"/>
                <a:cs typeface="Calibri Light" panose="020F0302020204030204" pitchFamily="34" charset="0"/>
              </a:rPr>
              <a:t> is </a:t>
            </a:r>
            <a:r>
              <a:rPr lang="fr-CH" sz="1600" err="1">
                <a:latin typeface="Calibri Light" panose="020F0302020204030204" pitchFamily="34" charset="0"/>
                <a:cs typeface="Calibri Light" panose="020F0302020204030204" pitchFamily="34" charset="0"/>
              </a:rPr>
              <a:t>often</a:t>
            </a:r>
            <a:r>
              <a:rPr lang="fr-CH" sz="1600">
                <a:latin typeface="Calibri Light" panose="020F0302020204030204" pitchFamily="34" charset="0"/>
                <a:cs typeface="Calibri Light" panose="020F0302020204030204" pitchFamily="34" charset="0"/>
              </a:rPr>
              <a:t> considered unimportant versus </a:t>
            </a:r>
            <a:r>
              <a:rPr lang="fr-CH" sz="1600" dirty="0" err="1">
                <a:latin typeface="Calibri Light" panose="020F0302020204030204" pitchFamily="34" charset="0"/>
                <a:cs typeface="Calibri Light" panose="020F0302020204030204" pitchFamily="34" charset="0"/>
              </a:rPr>
              <a:t>achieving</a:t>
            </a:r>
            <a:r>
              <a:rPr lang="fr-CH" sz="1600" dirty="0">
                <a:latin typeface="Calibri Light" panose="020F0302020204030204" pitchFamily="34" charset="0"/>
                <a:cs typeface="Calibri Light" panose="020F0302020204030204" pitchFamily="34" charset="0"/>
              </a:rPr>
              <a:t> a model </a:t>
            </a:r>
            <a:r>
              <a:rPr lang="fr-CH" sz="1600" err="1">
                <a:latin typeface="Calibri Light" panose="020F0302020204030204" pitchFamily="34" charset="0"/>
                <a:cs typeface="Calibri Light" panose="020F0302020204030204" pitchFamily="34" charset="0"/>
              </a:rPr>
              <a:t>that</a:t>
            </a:r>
            <a:r>
              <a:rPr lang="fr-CH" sz="1600">
                <a:latin typeface="Calibri Light" panose="020F0302020204030204" pitchFamily="34" charset="0"/>
                <a:cs typeface="Calibri Light" panose="020F0302020204030204" pitchFamily="34" charset="0"/>
              </a:rPr>
              <a:t> fits/predicts </a:t>
            </a:r>
            <a:r>
              <a:rPr lang="fr-CH" sz="1600" dirty="0">
                <a:latin typeface="Calibri Light" panose="020F0302020204030204" pitchFamily="34" charset="0"/>
                <a:cs typeface="Calibri Light" panose="020F0302020204030204" pitchFamily="34" charset="0"/>
              </a:rPr>
              <a:t>the </a:t>
            </a:r>
            <a:r>
              <a:rPr lang="fr-CH" sz="1600" dirty="0" err="1">
                <a:latin typeface="Calibri Light" panose="020F0302020204030204" pitchFamily="34" charset="0"/>
                <a:cs typeface="Calibri Light" panose="020F0302020204030204" pitchFamily="34" charset="0"/>
              </a:rPr>
              <a:t>outcome</a:t>
            </a:r>
            <a:r>
              <a:rPr lang="fr-CH" sz="1600" dirty="0">
                <a:latin typeface="Calibri Light" panose="020F0302020204030204" pitchFamily="34" charset="0"/>
                <a:cs typeface="Calibri Light" panose="020F0302020204030204" pitchFamily="34" charset="0"/>
              </a:rPr>
              <a:t> variable </a:t>
            </a:r>
            <a:r>
              <a:rPr lang="fr-CH" sz="1600" dirty="0" err="1">
                <a:latin typeface="Calibri Light" panose="020F0302020204030204" pitchFamily="34" charset="0"/>
                <a:cs typeface="Calibri Light" panose="020F0302020204030204" pitchFamily="34" charset="0"/>
              </a:rPr>
              <a:t>well</a:t>
            </a:r>
            <a:r>
              <a:rPr lang="fr-CH" sz="1600" dirty="0">
                <a:latin typeface="Calibri Light" panose="020F0302020204030204" pitchFamily="34" charset="0"/>
                <a:cs typeface="Calibri Light" panose="020F0302020204030204" pitchFamily="34" charset="0"/>
              </a:rPr>
              <a:t>.</a:t>
            </a:r>
          </a:p>
          <a:p>
            <a:endParaRPr lang="fr-CH" sz="1600" dirty="0">
              <a:latin typeface="Calibri Light" panose="020F0302020204030204" pitchFamily="34" charset="0"/>
              <a:cs typeface="Calibri Light" panose="020F0302020204030204" pitchFamily="34" charset="0"/>
            </a:endParaRPr>
          </a:p>
          <a:p>
            <a:r>
              <a:rPr lang="fr-CH" sz="1600" dirty="0">
                <a:latin typeface="Calibri Light" panose="020F0302020204030204" pitchFamily="34" charset="0"/>
                <a:cs typeface="Calibri Light" panose="020F0302020204030204" pitchFamily="34" charset="0"/>
              </a:rPr>
              <a:t>In ML, </a:t>
            </a:r>
            <a:r>
              <a:rPr lang="fr-CH" sz="1600">
                <a:latin typeface="Calibri Light" panose="020F0302020204030204" pitchFamily="34" charset="0"/>
                <a:cs typeface="Calibri Light" panose="020F0302020204030204" pitchFamily="34" charset="0"/>
              </a:rPr>
              <a:t>model goodness-of-fit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primarily</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evaluated</a:t>
            </a:r>
            <a:r>
              <a:rPr lang="fr-CH" sz="1600" dirty="0">
                <a:latin typeface="Calibri Light" panose="020F0302020204030204" pitchFamily="34" charset="0"/>
                <a:cs typeface="Calibri Light" panose="020F0302020204030204" pitchFamily="34" charset="0"/>
              </a:rPr>
              <a:t> in </a:t>
            </a:r>
            <a:r>
              <a:rPr lang="fr-CH" sz="1600" dirty="0" err="1">
                <a:latin typeface="Calibri Light" panose="020F0302020204030204" pitchFamily="34" charset="0"/>
                <a:cs typeface="Calibri Light" panose="020F0302020204030204" pitchFamily="34" charset="0"/>
              </a:rPr>
              <a:t>terms</a:t>
            </a:r>
            <a:r>
              <a:rPr lang="fr-CH" sz="1600" dirty="0">
                <a:latin typeface="Calibri Light" panose="020F0302020204030204" pitchFamily="34" charset="0"/>
                <a:cs typeface="Calibri Light" panose="020F0302020204030204" pitchFamily="34" charset="0"/>
              </a:rPr>
              <a:t> of </a:t>
            </a:r>
            <a:r>
              <a:rPr lang="fr-CH" sz="1600" dirty="0" err="1">
                <a:solidFill>
                  <a:srgbClr val="0070C0"/>
                </a:solidFill>
                <a:latin typeface="Calibri Light" panose="020F0302020204030204" pitchFamily="34" charset="0"/>
                <a:cs typeface="Calibri Light" panose="020F0302020204030204" pitchFamily="34" charset="0"/>
              </a:rPr>
              <a:t>predictive</a:t>
            </a:r>
            <a:r>
              <a:rPr lang="fr-CH" sz="1600" dirty="0">
                <a:solidFill>
                  <a:srgbClr val="0070C0"/>
                </a:solidFill>
                <a:latin typeface="Calibri Light" panose="020F0302020204030204" pitchFamily="34" charset="0"/>
                <a:cs typeface="Calibri Light" panose="020F0302020204030204" pitchFamily="34" charset="0"/>
              </a:rPr>
              <a:t> </a:t>
            </a:r>
            <a:r>
              <a:rPr lang="fr-CH" sz="1600" dirty="0" err="1">
                <a:solidFill>
                  <a:srgbClr val="0070C0"/>
                </a:solidFill>
                <a:latin typeface="Calibri Light" panose="020F0302020204030204" pitchFamily="34" charset="0"/>
                <a:cs typeface="Calibri Light" panose="020F0302020204030204" pitchFamily="34" charset="0"/>
              </a:rPr>
              <a:t>strength</a:t>
            </a:r>
            <a:r>
              <a:rPr lang="fr-CH" sz="1600" dirty="0">
                <a:latin typeface="Calibri Light" panose="020F0302020204030204" pitchFamily="34" charset="0"/>
                <a:cs typeface="Calibri Light" panose="020F0302020204030204" pitchFamily="34" charset="0"/>
              </a:rPr>
              <a:t>—or </a:t>
            </a:r>
            <a:r>
              <a:rPr lang="fr-CH" sz="1600" dirty="0" err="1">
                <a:solidFill>
                  <a:srgbClr val="0070C0"/>
                </a:solidFill>
                <a:latin typeface="Calibri Light" panose="020F0302020204030204" pitchFamily="34" charset="0"/>
                <a:cs typeface="Calibri Light" panose="020F0302020204030204" pitchFamily="34" charset="0"/>
              </a:rPr>
              <a:t>generalisation</a:t>
            </a:r>
            <a:r>
              <a:rPr lang="fr-CH" sz="1600" dirty="0">
                <a:solidFill>
                  <a:srgbClr val="0070C0"/>
                </a:solidFill>
                <a:latin typeface="Calibri Light" panose="020F0302020204030204" pitchFamily="34" charset="0"/>
                <a:cs typeface="Calibri Light" panose="020F0302020204030204" pitchFamily="34" charset="0"/>
              </a:rPr>
              <a:t> </a:t>
            </a:r>
            <a:r>
              <a:rPr lang="fr-CH" sz="1600" dirty="0" err="1">
                <a:solidFill>
                  <a:srgbClr val="0070C0"/>
                </a:solidFill>
                <a:latin typeface="Calibri Light" panose="020F0302020204030204" pitchFamily="34" charset="0"/>
                <a:cs typeface="Calibri Light" panose="020F0302020204030204" pitchFamily="34" charset="0"/>
              </a:rPr>
              <a:t>capacity</a:t>
            </a:r>
            <a:r>
              <a:rPr lang="fr-CH" sz="1600" dirty="0">
                <a:latin typeface="Calibri Light" panose="020F0302020204030204" pitchFamily="34" charset="0"/>
                <a:cs typeface="Calibri Light" panose="020F0302020204030204" pitchFamily="34" charset="0"/>
              </a:rPr>
              <a:t>. That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want</a:t>
            </a:r>
            <a:r>
              <a:rPr lang="fr-CH" sz="1600" dirty="0">
                <a:latin typeface="Calibri Light" panose="020F0302020204030204" pitchFamily="34" charset="0"/>
                <a:cs typeface="Calibri Light" panose="020F0302020204030204" pitchFamily="34" charset="0"/>
              </a:rPr>
              <a:t> a model to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accurate</a:t>
            </a:r>
            <a:r>
              <a:rPr lang="fr-CH" sz="1600" dirty="0">
                <a:latin typeface="Calibri Light" panose="020F0302020204030204" pitchFamily="34" charset="0"/>
                <a:cs typeface="Calibri Light" panose="020F0302020204030204" pitchFamily="34" charset="0"/>
              </a:rPr>
              <a:t> not </a:t>
            </a:r>
            <a:r>
              <a:rPr lang="fr-CH" sz="1600" dirty="0" err="1">
                <a:latin typeface="Calibri Light" panose="020F0302020204030204" pitchFamily="34" charset="0"/>
                <a:cs typeface="Calibri Light" panose="020F0302020204030204" pitchFamily="34" charset="0"/>
              </a:rPr>
              <a:t>just</a:t>
            </a:r>
            <a:r>
              <a:rPr lang="fr-CH" sz="1600" dirty="0">
                <a:latin typeface="Calibri Light" panose="020F0302020204030204" pitchFamily="34" charset="0"/>
                <a:cs typeface="Calibri Light" panose="020F0302020204030204" pitchFamily="34" charset="0"/>
              </a:rPr>
              <a:t> for one </a:t>
            </a:r>
            <a:r>
              <a:rPr lang="fr-CH" sz="1600" dirty="0" err="1">
                <a:latin typeface="Calibri Light" panose="020F0302020204030204" pitchFamily="34" charset="0"/>
                <a:cs typeface="Calibri Light" panose="020F0302020204030204" pitchFamily="34" charset="0"/>
              </a:rPr>
              <a:t>sample</a:t>
            </a:r>
            <a:r>
              <a:rPr lang="fr-CH" sz="1600" dirty="0">
                <a:latin typeface="Calibri Light" panose="020F0302020204030204" pitchFamily="34" charset="0"/>
                <a:cs typeface="Calibri Light" panose="020F0302020204030204" pitchFamily="34" charset="0"/>
              </a:rPr>
              <a:t> of data, </a:t>
            </a:r>
            <a:r>
              <a:rPr lang="fr-CH" sz="1600">
                <a:latin typeface="Calibri Light" panose="020F0302020204030204" pitchFamily="34" charset="0"/>
                <a:cs typeface="Calibri Light" panose="020F0302020204030204" pitchFamily="34" charset="0"/>
              </a:rPr>
              <a:t>but for the population </a:t>
            </a:r>
            <a:r>
              <a:rPr lang="fr-CH" sz="1600" dirty="0">
                <a:latin typeface="Calibri Light" panose="020F0302020204030204" pitchFamily="34" charset="0"/>
                <a:cs typeface="Calibri Light" panose="020F0302020204030204" pitchFamily="34" charset="0"/>
              </a:rPr>
              <a:t>of data...!</a:t>
            </a:r>
          </a:p>
          <a:p>
            <a:endParaRPr lang="fr-CH" sz="14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Machine </a:t>
            </a:r>
            <a:r>
              <a:rPr lang="fr-CH" sz="3200" dirty="0" err="1">
                <a:solidFill>
                  <a:schemeClr val="tx2">
                    <a:lumMod val="75000"/>
                  </a:schemeClr>
                </a:solidFill>
                <a:latin typeface="Tw Cen MT" panose="020B0602020104020603" pitchFamily="34" charset="0"/>
              </a:rPr>
              <a:t>learning</a:t>
            </a:r>
            <a:r>
              <a:rPr lang="fr-CH" sz="3200" dirty="0">
                <a:solidFill>
                  <a:schemeClr val="tx2">
                    <a:lumMod val="75000"/>
                  </a:schemeClr>
                </a:solidFill>
                <a:latin typeface="Tw Cen MT" panose="020B0602020104020603" pitchFamily="34" charset="0"/>
              </a:rPr>
              <a:t> vs </a:t>
            </a:r>
            <a:r>
              <a:rPr lang="fr-CH" sz="3200" dirty="0" err="1">
                <a:solidFill>
                  <a:schemeClr val="tx2">
                    <a:lumMod val="75000"/>
                  </a:schemeClr>
                </a:solidFill>
                <a:latin typeface="Tw Cen MT" panose="020B0602020104020603" pitchFamily="34" charset="0"/>
              </a:rPr>
              <a:t>traditional</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regression</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887C6A7-8AC5-4382-B8F3-97B024D93821}"/>
              </a:ext>
            </a:extLst>
          </p:cNvPr>
          <p:cNvGrpSpPr>
            <a:grpSpLocks noChangeAspect="1"/>
          </p:cNvGrpSpPr>
          <p:nvPr/>
        </p:nvGrpSpPr>
        <p:grpSpPr>
          <a:xfrm>
            <a:off x="3431704" y="3642887"/>
            <a:ext cx="6250722" cy="2850124"/>
            <a:chOff x="3369776" y="4112356"/>
            <a:chExt cx="5489871" cy="2503200"/>
          </a:xfrm>
        </p:grpSpPr>
        <p:pic>
          <p:nvPicPr>
            <p:cNvPr id="7" name="Picture 6">
              <a:extLst>
                <a:ext uri="{FF2B5EF4-FFF2-40B4-BE49-F238E27FC236}">
                  <a16:creationId xmlns:a16="http://schemas.microsoft.com/office/drawing/2014/main" id="{88C0E1A8-71C2-484E-8D22-6542116E5D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84848" y="4112356"/>
              <a:ext cx="5274799" cy="2340981"/>
            </a:xfrm>
            <a:prstGeom prst="rect">
              <a:avLst/>
            </a:prstGeom>
          </p:spPr>
        </p:pic>
        <p:sp>
          <p:nvSpPr>
            <p:cNvPr id="8" name="TextBox 7">
              <a:extLst>
                <a:ext uri="{FF2B5EF4-FFF2-40B4-BE49-F238E27FC236}">
                  <a16:creationId xmlns:a16="http://schemas.microsoft.com/office/drawing/2014/main" id="{8FF868F7-677E-4EB8-A818-E722B0F26AA3}"/>
                </a:ext>
              </a:extLst>
            </p:cNvPr>
            <p:cNvSpPr txBox="1"/>
            <p:nvPr/>
          </p:nvSpPr>
          <p:spPr>
            <a:xfrm>
              <a:off x="3369776" y="4612963"/>
              <a:ext cx="1453206" cy="459532"/>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pPr algn="ctr"/>
              <a:r>
                <a:rPr lang="fr-CH" dirty="0" err="1"/>
                <a:t>Sample</a:t>
              </a:r>
              <a:r>
                <a:rPr lang="fr-CH" dirty="0"/>
                <a:t> of </a:t>
              </a:r>
              <a:r>
                <a:rPr lang="fr-CH" dirty="0" err="1"/>
                <a:t>pictures</a:t>
              </a:r>
              <a:r>
                <a:rPr lang="fr-CH" dirty="0"/>
                <a:t> </a:t>
              </a:r>
              <a:r>
                <a:rPr lang="fr-CH" dirty="0" err="1"/>
                <a:t>with</a:t>
              </a:r>
              <a:r>
                <a:rPr lang="fr-CH" dirty="0"/>
                <a:t> faces</a:t>
              </a:r>
              <a:endParaRPr lang="en-GB" dirty="0"/>
            </a:p>
          </p:txBody>
        </p:sp>
        <p:sp>
          <p:nvSpPr>
            <p:cNvPr id="9" name="TextBox 8">
              <a:extLst>
                <a:ext uri="{FF2B5EF4-FFF2-40B4-BE49-F238E27FC236}">
                  <a16:creationId xmlns:a16="http://schemas.microsoft.com/office/drawing/2014/main" id="{29A45FBA-38BD-49CD-8266-4C99C4AFA59D}"/>
                </a:ext>
              </a:extLst>
            </p:cNvPr>
            <p:cNvSpPr txBox="1"/>
            <p:nvPr/>
          </p:nvSpPr>
          <p:spPr>
            <a:xfrm>
              <a:off x="4994584" y="6345242"/>
              <a:ext cx="1300377" cy="270314"/>
            </a:xfrm>
            <a:prstGeom prst="rect">
              <a:avLst/>
            </a:prstGeom>
            <a:noFill/>
          </p:spPr>
          <p:txBody>
            <a:bodyPr wrap="non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r>
                <a:rPr lang="fr-CH" dirty="0"/>
                <a:t>Pattern extraction</a:t>
              </a:r>
              <a:endParaRPr lang="en-GB" dirty="0"/>
            </a:p>
          </p:txBody>
        </p:sp>
        <p:sp>
          <p:nvSpPr>
            <p:cNvPr id="10" name="TextBox 9">
              <a:extLst>
                <a:ext uri="{FF2B5EF4-FFF2-40B4-BE49-F238E27FC236}">
                  <a16:creationId xmlns:a16="http://schemas.microsoft.com/office/drawing/2014/main" id="{0E115536-826A-468D-8890-0BE37F2F3E60}"/>
                </a:ext>
              </a:extLst>
            </p:cNvPr>
            <p:cNvSpPr txBox="1"/>
            <p:nvPr/>
          </p:nvSpPr>
          <p:spPr>
            <a:xfrm>
              <a:off x="6494170" y="4572415"/>
              <a:ext cx="2222371" cy="270314"/>
            </a:xfrm>
            <a:prstGeom prst="rect">
              <a:avLst/>
            </a:prstGeom>
            <a:noFill/>
          </p:spPr>
          <p:txBody>
            <a:bodyPr wrap="none" rtlCol="0">
              <a:spAutoFit/>
            </a:bodyPr>
            <a:lstStyle/>
            <a:p>
              <a:r>
                <a:rPr lang="fr-CH" sz="1400" dirty="0">
                  <a:latin typeface="Calibri Light" panose="020F0302020204030204" pitchFamily="34" charset="0"/>
                  <a:cs typeface="Calibri Light" panose="020F0302020204030204" pitchFamily="34" charset="0"/>
                </a:rPr>
                <a:t>Population of </a:t>
              </a:r>
              <a:r>
                <a:rPr lang="fr-CH" sz="1400" dirty="0" err="1">
                  <a:latin typeface="Calibri Light" panose="020F0302020204030204" pitchFamily="34" charset="0"/>
                  <a:cs typeface="Calibri Light" panose="020F0302020204030204" pitchFamily="34" charset="0"/>
                </a:rPr>
                <a:t>pictures</a:t>
              </a:r>
              <a:r>
                <a:rPr lang="fr-CH" sz="1400" dirty="0">
                  <a:latin typeface="Calibri Light" panose="020F0302020204030204" pitchFamily="34" charset="0"/>
                  <a:cs typeface="Calibri Light" panose="020F0302020204030204" pitchFamily="34" charset="0"/>
                </a:rPr>
                <a:t> </a:t>
              </a:r>
              <a:r>
                <a:rPr lang="fr-CH" sz="1400" dirty="0" err="1">
                  <a:latin typeface="Calibri Light" panose="020F0302020204030204" pitchFamily="34" charset="0"/>
                  <a:cs typeface="Calibri Light" panose="020F0302020204030204" pitchFamily="34" charset="0"/>
                </a:rPr>
                <a:t>with</a:t>
              </a:r>
              <a:r>
                <a:rPr lang="fr-CH" sz="1400" dirty="0">
                  <a:latin typeface="Calibri Light" panose="020F0302020204030204" pitchFamily="34" charset="0"/>
                  <a:cs typeface="Calibri Light" panose="020F0302020204030204" pitchFamily="34" charset="0"/>
                </a:rPr>
                <a:t> faces</a:t>
              </a:r>
              <a:endParaRPr lang="en-GB" sz="1400" dirty="0">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559742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More terminological connections…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1643564741"/>
              </p:ext>
            </p:extLst>
          </p:nvPr>
        </p:nvGraphicFramePr>
        <p:xfrm>
          <a:off x="1479159" y="1412776"/>
          <a:ext cx="9144000" cy="473793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0000"/>
                    </a:ext>
                  </a:extLst>
                </a:gridCol>
                <a:gridCol w="3384000">
                  <a:extLst>
                    <a:ext uri="{9D8B030D-6E8A-4147-A177-3AD203B41FA5}">
                      <a16:colId xmlns:a16="http://schemas.microsoft.com/office/drawing/2014/main" val="20001"/>
                    </a:ext>
                  </a:extLst>
                </a:gridCol>
                <a:gridCol w="3600000">
                  <a:extLst>
                    <a:ext uri="{9D8B030D-6E8A-4147-A177-3AD203B41FA5}">
                      <a16:colId xmlns:a16="http://schemas.microsoft.com/office/drawing/2014/main" val="20002"/>
                    </a:ext>
                  </a:extLst>
                </a:gridCol>
              </a:tblGrid>
              <a:tr h="431401">
                <a:tc>
                  <a:txBody>
                    <a:bodyPr/>
                    <a:lstStyle/>
                    <a:p>
                      <a:r>
                        <a:rPr lang="fr-CH" sz="1600">
                          <a:latin typeface="Calibri Light" panose="020F0302020204030204" pitchFamily="34" charset="0"/>
                          <a:cs typeface="Calibri Light" panose="020F0302020204030204" pitchFamily="34" charset="0"/>
                        </a:rPr>
                        <a:t>Concept</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600" baseline="0">
                          <a:latin typeface="Calibri Light" panose="020F0302020204030204" pitchFamily="34" charset="0"/>
                          <a:cs typeface="Calibri Light" panose="020F0302020204030204" pitchFamily="34" charset="0"/>
                        </a:rPr>
                        <a:t>Traditional regression term</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600">
                          <a:latin typeface="Calibri Light" panose="020F0302020204030204" pitchFamily="34" charset="0"/>
                          <a:cs typeface="Calibri Light" panose="020F0302020204030204" pitchFamily="34" charset="0"/>
                        </a:rPr>
                        <a:t>Machine learning term</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extLst>
                  <a:ext uri="{0D108BD9-81ED-4DB2-BD59-A6C34878D82A}">
                    <a16:rowId xmlns:a16="http://schemas.microsoft.com/office/drawing/2014/main" val="10000"/>
                  </a:ext>
                </a:extLst>
              </a:tr>
              <a:tr h="531865">
                <a:tc>
                  <a:txBody>
                    <a:bodyPr/>
                    <a:lstStyle/>
                    <a:p>
                      <a:r>
                        <a:rPr lang="fr-CH" sz="1400" b="1">
                          <a:latin typeface="Calibri Light" panose="020F0302020204030204" pitchFamily="34" charset="0"/>
                          <a:cs typeface="Calibri Light" panose="020F0302020204030204" pitchFamily="34" charset="0"/>
                        </a:rPr>
                        <a:t>Data</a:t>
                      </a:r>
                      <a:endParaRPr lang="en-GB" sz="14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Observations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Cases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531865">
                <a:tc>
                  <a:txBody>
                    <a:bodyPr/>
                    <a:lstStyle/>
                    <a:p>
                      <a:r>
                        <a:rPr lang="fr-CH" sz="1400" b="1" i="1">
                          <a:latin typeface="Calibri Light" panose="020F0302020204030204" pitchFamily="34" charset="0"/>
                          <a:cs typeface="Calibri Light" panose="020F0302020204030204" pitchFamily="34" charset="0"/>
                        </a:rPr>
                        <a:t>Y</a:t>
                      </a:r>
                      <a:r>
                        <a:rPr lang="fr-CH" sz="1400" b="1">
                          <a:latin typeface="Calibri Light" panose="020F0302020204030204" pitchFamily="34" charset="0"/>
                          <a:cs typeface="Calibri Light" panose="020F0302020204030204" pitchFamily="34" charset="0"/>
                        </a:rPr>
                        <a:t> variables</a:t>
                      </a:r>
                      <a:endParaRPr lang="en-GB" sz="14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Dependents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dirty="0" err="1">
                          <a:latin typeface="Calibri Light" panose="020F0302020204030204" pitchFamily="34" charset="0"/>
                          <a:cs typeface="Calibri Light" panose="020F0302020204030204" pitchFamily="34" charset="0"/>
                        </a:rPr>
                        <a:t>Responses</a:t>
                      </a:r>
                      <a:r>
                        <a:rPr lang="fr-CH" sz="1400" dirty="0">
                          <a:latin typeface="Calibri Light" panose="020F0302020204030204" pitchFamily="34" charset="0"/>
                          <a:cs typeface="Calibri Light" panose="020F0302020204030204" pitchFamily="34" charset="0"/>
                        </a:rPr>
                        <a:t> / </a:t>
                      </a:r>
                      <a:r>
                        <a:rPr lang="fr-CH" sz="1400" dirty="0" err="1">
                          <a:latin typeface="Calibri Light" panose="020F0302020204030204" pitchFamily="34" charset="0"/>
                          <a:cs typeface="Calibri Light" panose="020F0302020204030204" pitchFamily="34" charset="0"/>
                        </a:rPr>
                        <a:t>Targets</a:t>
                      </a:r>
                      <a:r>
                        <a:rPr lang="fr-CH" sz="1400" dirty="0">
                          <a:latin typeface="Calibri Light" panose="020F0302020204030204" pitchFamily="34" charset="0"/>
                          <a:cs typeface="Calibri Light" panose="020F0302020204030204" pitchFamily="34" charset="0"/>
                        </a:rPr>
                        <a:t> / </a:t>
                      </a:r>
                      <a:r>
                        <a:rPr lang="fr-CH" sz="1400" dirty="0" err="1">
                          <a:solidFill>
                            <a:srgbClr val="C00000"/>
                          </a:solidFill>
                          <a:latin typeface="Calibri Light" panose="020F0302020204030204" pitchFamily="34" charset="0"/>
                          <a:cs typeface="Calibri Light" panose="020F0302020204030204" pitchFamily="34" charset="0"/>
                        </a:rPr>
                        <a:t>Outcomes</a:t>
                      </a:r>
                      <a:endParaRPr lang="en-GB" sz="1400" dirty="0">
                        <a:solidFill>
                          <a:srgbClr val="C00000"/>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549068">
                <a:tc>
                  <a:txBody>
                    <a:bodyPr/>
                    <a:lstStyle/>
                    <a:p>
                      <a:r>
                        <a:rPr lang="fr-CH" sz="1400" b="1" i="1">
                          <a:latin typeface="Calibri Light" panose="020F0302020204030204" pitchFamily="34" charset="0"/>
                          <a:cs typeface="Calibri Light" panose="020F0302020204030204" pitchFamily="34" charset="0"/>
                        </a:rPr>
                        <a:t>X</a:t>
                      </a:r>
                      <a:r>
                        <a:rPr lang="fr-CH" sz="1400" b="1">
                          <a:latin typeface="Calibri Light" panose="020F0302020204030204" pitchFamily="34" charset="0"/>
                          <a:cs typeface="Calibri Light" panose="020F0302020204030204" pitchFamily="34" charset="0"/>
                        </a:rPr>
                        <a:t> variables</a:t>
                      </a:r>
                      <a:endParaRPr lang="en-GB" sz="14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dirty="0" err="1">
                          <a:latin typeface="Calibri Light" panose="020F0302020204030204" pitchFamily="34" charset="0"/>
                          <a:cs typeface="Calibri Light" panose="020F0302020204030204" pitchFamily="34" charset="0"/>
                        </a:rPr>
                        <a:t>Independents</a:t>
                      </a:r>
                      <a:r>
                        <a:rPr lang="fr-CH" sz="1400" dirty="0">
                          <a:latin typeface="Calibri Light" panose="020F0302020204030204" pitchFamily="34" charset="0"/>
                          <a:cs typeface="Calibri Light" panose="020F0302020204030204" pitchFamily="34" charset="0"/>
                        </a:rPr>
                        <a:t> / </a:t>
                      </a:r>
                      <a:r>
                        <a:rPr lang="fr-CH" sz="1400" dirty="0" err="1">
                          <a:solidFill>
                            <a:srgbClr val="C00000"/>
                          </a:solidFill>
                          <a:latin typeface="Calibri Light" panose="020F0302020204030204" pitchFamily="34" charset="0"/>
                          <a:cs typeface="Calibri Light" panose="020F0302020204030204" pitchFamily="34" charset="0"/>
                        </a:rPr>
                        <a:t>Predictors</a:t>
                      </a:r>
                      <a:r>
                        <a:rPr lang="fr-CH" sz="1400" dirty="0">
                          <a:latin typeface="Calibri Light" panose="020F0302020204030204" pitchFamily="34" charset="0"/>
                          <a:cs typeface="Calibri Light" panose="020F0302020204030204" pitchFamily="34" charset="0"/>
                        </a:rPr>
                        <a:t> / </a:t>
                      </a:r>
                      <a:r>
                        <a:rPr lang="fr-CH" sz="1400" dirty="0" err="1">
                          <a:latin typeface="Calibri Light" panose="020F0302020204030204" pitchFamily="34" charset="0"/>
                          <a:cs typeface="Calibri Light" panose="020F0302020204030204" pitchFamily="34" charset="0"/>
                        </a:rPr>
                        <a:t>Regressors</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dirty="0" err="1">
                          <a:solidFill>
                            <a:srgbClr val="C00000"/>
                          </a:solidFill>
                          <a:latin typeface="Calibri Light" panose="020F0302020204030204" pitchFamily="34" charset="0"/>
                          <a:cs typeface="Calibri Light" panose="020F0302020204030204" pitchFamily="34" charset="0"/>
                        </a:rPr>
                        <a:t>Features</a:t>
                      </a:r>
                      <a:r>
                        <a:rPr lang="fr-CH" sz="1400" dirty="0">
                          <a:latin typeface="Calibri Light" panose="020F0302020204030204" pitchFamily="34" charset="0"/>
                          <a:cs typeface="Calibri Light" panose="020F0302020204030204" pitchFamily="34" charset="0"/>
                        </a:rPr>
                        <a:t> / Inputs</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531865">
                <a:tc>
                  <a:txBody>
                    <a:bodyPr/>
                    <a:lstStyle/>
                    <a:p>
                      <a:r>
                        <a:rPr lang="fr-CH" sz="1400" b="1">
                          <a:latin typeface="Calibri Light" panose="020F0302020204030204" pitchFamily="34" charset="0"/>
                          <a:cs typeface="Calibri Light" panose="020F0302020204030204" pitchFamily="34" charset="0"/>
                        </a:rPr>
                        <a:t>Parameters</a:t>
                      </a:r>
                      <a:endParaRPr lang="en-GB" sz="14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Coefficients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Weights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4"/>
                  </a:ext>
                </a:extLst>
              </a:tr>
              <a:tr h="531865">
                <a:tc>
                  <a:txBody>
                    <a:bodyPr/>
                    <a:lstStyle/>
                    <a:p>
                      <a:r>
                        <a:rPr lang="fr-CH" sz="1400" b="1" dirty="0" err="1">
                          <a:latin typeface="Calibri Light" panose="020F0302020204030204" pitchFamily="34" charset="0"/>
                          <a:cs typeface="Calibri Light" panose="020F0302020204030204" pitchFamily="34" charset="0"/>
                        </a:rPr>
                        <a:t>Parameter</a:t>
                      </a:r>
                      <a:r>
                        <a:rPr lang="fr-CH" sz="1400" b="1" dirty="0">
                          <a:latin typeface="Calibri Light" panose="020F0302020204030204" pitchFamily="34" charset="0"/>
                          <a:cs typeface="Calibri Light" panose="020F0302020204030204" pitchFamily="34" charset="0"/>
                        </a:rPr>
                        <a:t> estimation</a:t>
                      </a:r>
                      <a:endParaRPr lang="en-GB" sz="1400" b="1" dirty="0">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Least</a:t>
                      </a:r>
                      <a:r>
                        <a:rPr lang="fr-CH" sz="1400" baseline="0">
                          <a:latin typeface="Calibri Light" panose="020F0302020204030204" pitchFamily="34" charset="0"/>
                          <a:cs typeface="Calibri Light" panose="020F0302020204030204" pitchFamily="34" charset="0"/>
                        </a:rPr>
                        <a:t> squares estimation</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Training / Learning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5"/>
                  </a:ext>
                </a:extLst>
              </a:tr>
              <a:tr h="531865">
                <a:tc>
                  <a:txBody>
                    <a:bodyPr/>
                    <a:lstStyle/>
                    <a:p>
                      <a:r>
                        <a:rPr lang="fr-CH" sz="1400" b="1">
                          <a:latin typeface="Calibri Light" panose="020F0302020204030204" pitchFamily="34" charset="0"/>
                          <a:cs typeface="Calibri Light" panose="020F0302020204030204" pitchFamily="34" charset="0"/>
                        </a:rPr>
                        <a:t>Model predictions</a:t>
                      </a:r>
                      <a:endParaRPr lang="en-GB" sz="14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Fitted values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Predicted values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6"/>
                  </a:ext>
                </a:extLst>
              </a:tr>
              <a:tr h="549068">
                <a:tc>
                  <a:txBody>
                    <a:bodyPr/>
                    <a:lstStyle/>
                    <a:p>
                      <a:r>
                        <a:rPr lang="fr-CH" sz="1400" b="1">
                          <a:latin typeface="Calibri Light" panose="020F0302020204030204" pitchFamily="34" charset="0"/>
                          <a:cs typeface="Calibri Light" panose="020F0302020204030204" pitchFamily="34" charset="0"/>
                        </a:rPr>
                        <a:t>Relevance evaluation of X variables</a:t>
                      </a:r>
                      <a:endParaRPr lang="en-GB" sz="14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Hypothesis testing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Feature selection</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7"/>
                  </a:ext>
                </a:extLst>
              </a:tr>
              <a:tr h="549068">
                <a:tc>
                  <a:txBody>
                    <a:bodyPr/>
                    <a:lstStyle/>
                    <a:p>
                      <a:r>
                        <a:rPr lang="fr-CH" sz="1400" b="1">
                          <a:latin typeface="Calibri Light" panose="020F0302020204030204" pitchFamily="34" charset="0"/>
                          <a:cs typeface="Calibri Light" panose="020F0302020204030204" pitchFamily="34" charset="0"/>
                        </a:rPr>
                        <a:t>Model</a:t>
                      </a:r>
                      <a:r>
                        <a:rPr lang="fr-CH" sz="1400" b="1" baseline="0">
                          <a:latin typeface="Calibri Light" panose="020F0302020204030204" pitchFamily="34" charset="0"/>
                          <a:cs typeface="Calibri Light" panose="020F0302020204030204" pitchFamily="34" charset="0"/>
                        </a:rPr>
                        <a:t> fit</a:t>
                      </a:r>
                      <a:endParaRPr lang="en-GB" sz="14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400">
                          <a:latin typeface="Calibri Light" panose="020F0302020204030204" pitchFamily="34" charset="0"/>
                          <a:cs typeface="Calibri Light" panose="020F0302020204030204" pitchFamily="34" charset="0"/>
                        </a:rPr>
                        <a:t>Proportion</a:t>
                      </a:r>
                      <a:r>
                        <a:rPr lang="fr-CH" sz="1400" baseline="0">
                          <a:latin typeface="Calibri Light" panose="020F0302020204030204" pitchFamily="34" charset="0"/>
                          <a:cs typeface="Calibri Light" panose="020F0302020204030204" pitchFamily="34" charset="0"/>
                        </a:rPr>
                        <a:t> of explained variance (</a:t>
                      </a:r>
                      <a:r>
                        <a:rPr lang="fr-CH" sz="1400" i="1">
                          <a:latin typeface="Calibri Light" panose="020F0302020204030204" pitchFamily="34" charset="0"/>
                          <a:cs typeface="Calibri Light" panose="020F0302020204030204" pitchFamily="34" charset="0"/>
                        </a:rPr>
                        <a:t>R</a:t>
                      </a:r>
                      <a:r>
                        <a:rPr lang="fr-CH" sz="1400" i="1" baseline="30000">
                          <a:latin typeface="Calibri Light" panose="020F0302020204030204" pitchFamily="34" charset="0"/>
                          <a:cs typeface="Calibri Light" panose="020F0302020204030204" pitchFamily="34" charset="0"/>
                        </a:rPr>
                        <a:t>2</a:t>
                      </a:r>
                      <a:r>
                        <a:rPr lang="fr-CH" sz="1400" baseline="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dirty="0" err="1">
                          <a:latin typeface="Calibri Light" panose="020F0302020204030204" pitchFamily="34" charset="0"/>
                          <a:cs typeface="Calibri Light" panose="020F0302020204030204" pitchFamily="34" charset="0"/>
                        </a:rPr>
                        <a:t>Predictive</a:t>
                      </a:r>
                      <a:r>
                        <a:rPr lang="fr-CH" sz="1400" dirty="0">
                          <a:latin typeface="Calibri Light" panose="020F0302020204030204" pitchFamily="34" charset="0"/>
                          <a:cs typeface="Calibri Light" panose="020F0302020204030204" pitchFamily="34" charset="0"/>
                        </a:rPr>
                        <a:t> </a:t>
                      </a:r>
                      <a:r>
                        <a:rPr lang="fr-CH" sz="1400" dirty="0" err="1">
                          <a:latin typeface="Calibri Light" panose="020F0302020204030204" pitchFamily="34" charset="0"/>
                          <a:cs typeface="Calibri Light" panose="020F0302020204030204" pitchFamily="34" charset="0"/>
                        </a:rPr>
                        <a:t>strength</a:t>
                      </a:r>
                      <a:br>
                        <a:rPr lang="fr-CH" sz="1400" dirty="0">
                          <a:latin typeface="Calibri Light" panose="020F0302020204030204" pitchFamily="34" charset="0"/>
                          <a:cs typeface="Calibri Light" panose="020F0302020204030204" pitchFamily="34" charset="0"/>
                        </a:rPr>
                      </a:br>
                      <a:r>
                        <a:rPr lang="fr-CH" sz="1400" dirty="0">
                          <a:latin typeface="Calibri Light" panose="020F0302020204030204" pitchFamily="34" charset="0"/>
                          <a:cs typeface="Calibri Light" panose="020F0302020204030204" pitchFamily="34" charset="0"/>
                        </a:rPr>
                        <a:t>(e.g., cross-</a:t>
                      </a:r>
                      <a:r>
                        <a:rPr lang="fr-CH" sz="1400" dirty="0" err="1">
                          <a:latin typeface="Calibri Light" panose="020F0302020204030204" pitchFamily="34" charset="0"/>
                          <a:cs typeface="Calibri Light" panose="020F0302020204030204" pitchFamily="34" charset="0"/>
                        </a:rPr>
                        <a:t>validated</a:t>
                      </a:r>
                      <a:r>
                        <a:rPr lang="fr-CH" sz="1400" dirty="0">
                          <a:latin typeface="Calibri Light" panose="020F0302020204030204" pitchFamily="34" charset="0"/>
                          <a:cs typeface="Calibri Light" panose="020F0302020204030204" pitchFamily="34" charset="0"/>
                        </a:rPr>
                        <a:t> </a:t>
                      </a:r>
                      <a:r>
                        <a:rPr lang="fr-CH" sz="1400" i="1" dirty="0">
                          <a:latin typeface="Calibri Light" panose="020F0302020204030204" pitchFamily="34" charset="0"/>
                          <a:cs typeface="Calibri Light" panose="020F0302020204030204" pitchFamily="34" charset="0"/>
                        </a:rPr>
                        <a:t>R</a:t>
                      </a:r>
                      <a:r>
                        <a:rPr lang="fr-CH" sz="1400" i="1" baseline="30000" dirty="0">
                          <a:latin typeface="Calibri Light" panose="020F0302020204030204" pitchFamily="34" charset="0"/>
                          <a:cs typeface="Calibri Light" panose="020F0302020204030204" pitchFamily="34" charset="0"/>
                        </a:rPr>
                        <a:t>2</a:t>
                      </a:r>
                      <a:r>
                        <a:rPr lang="fr-CH" sz="1400" dirty="0">
                          <a:latin typeface="Calibri Light" panose="020F0302020204030204" pitchFamily="34" charset="0"/>
                          <a:cs typeface="Calibri Light" panose="020F0302020204030204" pitchFamily="34" charset="0"/>
                        </a:rPr>
                        <a:t>)</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8"/>
                  </a:ext>
                </a:extLst>
              </a:tr>
            </a:tbl>
          </a:graphicData>
        </a:graphic>
      </p:graphicFrame>
      <p:sp>
        <p:nvSpPr>
          <p:cNvPr id="3" name="TextBox 2"/>
          <p:cNvSpPr txBox="1"/>
          <p:nvPr/>
        </p:nvSpPr>
        <p:spPr>
          <a:xfrm>
            <a:off x="6888088" y="5147900"/>
            <a:ext cx="311304"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2D25AD3-3003-4869-89BE-BD5C64BBF2DA}"/>
              </a:ext>
            </a:extLst>
          </p:cNvPr>
          <p:cNvSpPr txBox="1"/>
          <p:nvPr/>
        </p:nvSpPr>
        <p:spPr>
          <a:xfrm>
            <a:off x="6888088" y="4073787"/>
            <a:ext cx="311304"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302E54F-D58F-48F2-966C-4F26F18C118F}"/>
              </a:ext>
            </a:extLst>
          </p:cNvPr>
          <p:cNvSpPr txBox="1"/>
          <p:nvPr/>
        </p:nvSpPr>
        <p:spPr>
          <a:xfrm>
            <a:off x="6888088" y="5651955"/>
            <a:ext cx="311304"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074B5F4-83F1-4C3D-B63A-EBFB6E809A62}"/>
              </a:ext>
            </a:extLst>
          </p:cNvPr>
          <p:cNvSpPr txBox="1"/>
          <p:nvPr/>
        </p:nvSpPr>
        <p:spPr>
          <a:xfrm>
            <a:off x="9840416" y="6377762"/>
            <a:ext cx="2095317" cy="276999"/>
          </a:xfrm>
          <a:prstGeom prst="rect">
            <a:avLst/>
          </a:prstGeom>
          <a:noFill/>
        </p:spPr>
        <p:txBody>
          <a:bodyPr wrap="none" rtlCol="0">
            <a:spAutoFit/>
          </a:bodyPr>
          <a:lstStyle/>
          <a:p>
            <a:r>
              <a:rPr lang="en-GB" sz="1200" dirty="0">
                <a:solidFill>
                  <a:srgbClr val="C00000"/>
                </a:solidFill>
                <a:latin typeface="Calibri Light" panose="020F0302020204030204" pitchFamily="34" charset="0"/>
                <a:cs typeface="Calibri Light" panose="020F0302020204030204" pitchFamily="34" charset="0"/>
              </a:rPr>
              <a:t>* I will mostly use these terms!</a:t>
            </a:r>
          </a:p>
        </p:txBody>
      </p:sp>
    </p:spTree>
    <p:extLst>
      <p:ext uri="{BB962C8B-B14F-4D97-AF65-F5344CB8AC3E}">
        <p14:creationId xmlns:p14="http://schemas.microsoft.com/office/powerpoint/2010/main" val="3953489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Regression as a “neural network”</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03238" y="3219798"/>
            <a:ext cx="1866217" cy="584775"/>
          </a:xfrm>
          <a:prstGeom prst="rect">
            <a:avLst/>
          </a:prstGeom>
          <a:solidFill>
            <a:schemeClr val="bg1">
              <a:lumMod val="85000"/>
            </a:schemeClr>
          </a:solidFill>
          <a:effectLst>
            <a:outerShdw blurRad="63500" sx="102000" sy="102000" algn="ctr" rotWithShape="0">
              <a:prstClr val="black">
                <a:alpha val="40000"/>
              </a:prstClr>
            </a:outerShdw>
          </a:effectLst>
        </p:spPr>
        <p:txBody>
          <a:bodyPr wrap="none" rtlCol="0">
            <a:spAutoFit/>
          </a:bodyPr>
          <a:lstStyle/>
          <a:p>
            <a:r>
              <a:rPr lang="fr-CH" sz="1600" i="1">
                <a:latin typeface="Calibri Light" panose="020F0302020204030204" pitchFamily="34" charset="0"/>
                <a:cs typeface="Calibri Light" panose="020F0302020204030204" pitchFamily="34" charset="0"/>
              </a:rPr>
              <a:t>Input neurons</a:t>
            </a:r>
          </a:p>
          <a:p>
            <a:r>
              <a:rPr lang="fr-CH" sz="1600">
                <a:latin typeface="Calibri Light" panose="020F0302020204030204" pitchFamily="34" charset="0"/>
                <a:cs typeface="Calibri Light" panose="020F0302020204030204" pitchFamily="34" charset="0"/>
              </a:rPr>
              <a:t>≈ predictor variables</a:t>
            </a:r>
          </a:p>
        </p:txBody>
      </p:sp>
      <p:sp>
        <p:nvSpPr>
          <p:cNvPr id="19" name="TextBox 18"/>
          <p:cNvSpPr txBox="1"/>
          <p:nvPr/>
        </p:nvSpPr>
        <p:spPr>
          <a:xfrm>
            <a:off x="6016422" y="1543027"/>
            <a:ext cx="2207143" cy="584775"/>
          </a:xfrm>
          <a:prstGeom prst="rect">
            <a:avLst/>
          </a:prstGeom>
          <a:solidFill>
            <a:schemeClr val="accent3">
              <a:lumMod val="60000"/>
              <a:lumOff val="40000"/>
            </a:schemeClr>
          </a:solidFill>
          <a:effectLst>
            <a:outerShdw blurRad="63500" sx="102000" sy="102000" algn="ctr" rotWithShape="0">
              <a:prstClr val="black">
                <a:alpha val="40000"/>
              </a:prstClr>
            </a:outerShdw>
          </a:effectLst>
        </p:spPr>
        <p:txBody>
          <a:bodyPr wrap="none" rtlCol="0">
            <a:spAutoFit/>
          </a:bodyPr>
          <a:lstStyle/>
          <a:p>
            <a:r>
              <a:rPr lang="fr-CH" sz="1600" i="1">
                <a:latin typeface="Calibri Light" panose="020F0302020204030204" pitchFamily="34" charset="0"/>
                <a:cs typeface="Calibri Light" panose="020F0302020204030204" pitchFamily="34" charset="0"/>
              </a:rPr>
              <a:t>Weights</a:t>
            </a:r>
          </a:p>
          <a:p>
            <a:r>
              <a:rPr lang="fr-CH" sz="1600">
                <a:latin typeface="Calibri Light" panose="020F0302020204030204" pitchFamily="34" charset="0"/>
                <a:cs typeface="Calibri Light" panose="020F0302020204030204" pitchFamily="34" charset="0"/>
              </a:rPr>
              <a:t>= regression coefficients</a:t>
            </a:r>
          </a:p>
        </p:txBody>
      </p:sp>
      <p:sp>
        <p:nvSpPr>
          <p:cNvPr id="20" name="TextBox 19"/>
          <p:cNvSpPr txBox="1"/>
          <p:nvPr/>
        </p:nvSpPr>
        <p:spPr>
          <a:xfrm>
            <a:off x="7964859" y="4546612"/>
            <a:ext cx="2016224" cy="1077218"/>
          </a:xfrm>
          <a:prstGeom prst="rect">
            <a:avLst/>
          </a:prstGeom>
          <a:solidFill>
            <a:schemeClr val="accent1">
              <a:lumMod val="60000"/>
              <a:lumOff val="40000"/>
            </a:schemeClr>
          </a:solidFill>
          <a:effectLst>
            <a:outerShdw blurRad="63500" sx="102000" sy="102000" algn="ctr" rotWithShape="0">
              <a:prstClr val="black">
                <a:alpha val="40000"/>
              </a:prstClr>
            </a:outerShdw>
          </a:effectLst>
        </p:spPr>
        <p:txBody>
          <a:bodyPr wrap="square" rtlCol="0">
            <a:spAutoFit/>
          </a:bodyPr>
          <a:lstStyle/>
          <a:p>
            <a:r>
              <a:rPr lang="fr-CH" sz="1600" i="1">
                <a:latin typeface="Calibri Light" panose="020F0302020204030204" pitchFamily="34" charset="0"/>
                <a:cs typeface="Calibri Light" panose="020F0302020204030204" pitchFamily="34" charset="0"/>
              </a:rPr>
              <a:t>Output neuron</a:t>
            </a:r>
            <a:endParaRPr lang="fr-CH" sz="1600" i="1" dirty="0">
              <a:latin typeface="Calibri Light" panose="020F0302020204030204" pitchFamily="34" charset="0"/>
              <a:cs typeface="Calibri Light" panose="020F0302020204030204" pitchFamily="34" charset="0"/>
            </a:endParaRPr>
          </a:p>
          <a:p>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fitted</a:t>
            </a:r>
            <a:r>
              <a:rPr lang="fr-CH" sz="1600" dirty="0">
                <a:latin typeface="Calibri Light" panose="020F0302020204030204" pitchFamily="34" charset="0"/>
                <a:cs typeface="Calibri Light" panose="020F0302020204030204" pitchFamily="34" charset="0"/>
              </a:rPr>
              <a:t> values </a:t>
            </a:r>
            <a:r>
              <a:rPr lang="fr-CH" sz="1600" dirty="0" err="1">
                <a:latin typeface="Calibri Light" panose="020F0302020204030204" pitchFamily="34" charset="0"/>
                <a:cs typeface="Calibri Light" panose="020F0302020204030204" pitchFamily="34" charset="0"/>
              </a:rPr>
              <a:t>approximating</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outcome</a:t>
            </a:r>
            <a:r>
              <a:rPr lang="fr-CH" sz="1600" dirty="0">
                <a:latin typeface="Calibri Light" panose="020F0302020204030204" pitchFamily="34" charset="0"/>
                <a:cs typeface="Calibri Light" panose="020F0302020204030204" pitchFamily="34" charset="0"/>
              </a:rPr>
              <a:t> variable</a:t>
            </a:r>
            <a:endParaRPr lang="en-GB" sz="1600" dirty="0">
              <a:latin typeface="Calibri Light" panose="020F0302020204030204" pitchFamily="34" charset="0"/>
              <a:cs typeface="Calibri Light" panose="020F0302020204030204" pitchFamily="34" charset="0"/>
            </a:endParaRPr>
          </a:p>
        </p:txBody>
      </p:sp>
      <p:cxnSp>
        <p:nvCxnSpPr>
          <p:cNvPr id="11" name="Straight Arrow Connector 10"/>
          <p:cNvCxnSpPr>
            <a:stCxn id="9" idx="6"/>
            <a:endCxn id="10" idx="2"/>
          </p:cNvCxnSpPr>
          <p:nvPr/>
        </p:nvCxnSpPr>
        <p:spPr>
          <a:xfrm>
            <a:off x="4662539" y="2000563"/>
            <a:ext cx="3010939" cy="1748289"/>
          </a:xfrm>
          <a:prstGeom prst="straightConnector1">
            <a:avLst/>
          </a:prstGeom>
          <a:ln w="28575">
            <a:solidFill>
              <a:schemeClr val="accent3">
                <a:lumMod val="75000"/>
              </a:schemeClr>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6"/>
            <a:endCxn id="10" idx="2"/>
          </p:cNvCxnSpPr>
          <p:nvPr/>
        </p:nvCxnSpPr>
        <p:spPr>
          <a:xfrm>
            <a:off x="4662539" y="3166089"/>
            <a:ext cx="3010939" cy="582763"/>
          </a:xfrm>
          <a:prstGeom prst="straightConnector1">
            <a:avLst/>
          </a:prstGeom>
          <a:ln w="28575">
            <a:solidFill>
              <a:schemeClr val="accent3">
                <a:lumMod val="75000"/>
              </a:schemeClr>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6"/>
            <a:endCxn id="10" idx="2"/>
          </p:cNvCxnSpPr>
          <p:nvPr/>
        </p:nvCxnSpPr>
        <p:spPr>
          <a:xfrm flipV="1">
            <a:off x="4662539" y="3748852"/>
            <a:ext cx="3010939" cy="582763"/>
          </a:xfrm>
          <a:prstGeom prst="straightConnector1">
            <a:avLst/>
          </a:prstGeom>
          <a:ln w="28575">
            <a:solidFill>
              <a:schemeClr val="accent3">
                <a:lumMod val="75000"/>
              </a:schemeClr>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 idx="6"/>
            <a:endCxn id="10" idx="2"/>
          </p:cNvCxnSpPr>
          <p:nvPr/>
        </p:nvCxnSpPr>
        <p:spPr>
          <a:xfrm flipV="1">
            <a:off x="4662538" y="3748852"/>
            <a:ext cx="3010940" cy="2197080"/>
          </a:xfrm>
          <a:prstGeom prst="straightConnector1">
            <a:avLst/>
          </a:prstGeom>
          <a:ln w="28575">
            <a:solidFill>
              <a:schemeClr val="accent3">
                <a:lumMod val="75000"/>
              </a:schemeClr>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079776" y="5654551"/>
            <a:ext cx="582762" cy="582763"/>
          </a:xfrm>
          <a:prstGeom prst="ellipse">
            <a:avLst/>
          </a:prstGeom>
          <a:solidFill>
            <a:schemeClr val="bg1">
              <a:lumMod val="85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r-CH" b="1" dirty="0">
                <a:solidFill>
                  <a:schemeClr val="tx1"/>
                </a:solidFill>
                <a:latin typeface="Times New Roman" panose="02020603050405020304" pitchFamily="18" charset="0"/>
                <a:cs typeface="Times New Roman" panose="02020603050405020304" pitchFamily="18" charset="0"/>
              </a:rPr>
              <a:t>X</a:t>
            </a:r>
            <a:r>
              <a:rPr lang="fr-CH" b="1" baseline="-25000" dirty="0">
                <a:solidFill>
                  <a:schemeClr val="tx1"/>
                </a:solidFill>
                <a:latin typeface="Times New Roman" panose="02020603050405020304" pitchFamily="18" charset="0"/>
                <a:cs typeface="Times New Roman" panose="02020603050405020304" pitchFamily="18" charset="0"/>
              </a:rPr>
              <a:t>P</a:t>
            </a:r>
            <a:endParaRPr lang="en-GB" b="1" baseline="-25000"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4079776" y="4040233"/>
            <a:ext cx="582762" cy="582763"/>
          </a:xfrm>
          <a:prstGeom prst="ellipse">
            <a:avLst/>
          </a:prstGeom>
          <a:solidFill>
            <a:schemeClr val="bg1">
              <a:lumMod val="85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CH" b="1" dirty="0">
                <a:solidFill>
                  <a:schemeClr val="tx1"/>
                </a:solidFill>
                <a:latin typeface="Times New Roman" panose="02020603050405020304" pitchFamily="18" charset="0"/>
                <a:cs typeface="Times New Roman" panose="02020603050405020304" pitchFamily="18" charset="0"/>
              </a:rPr>
              <a:t>X</a:t>
            </a:r>
            <a:r>
              <a:rPr lang="fr-CH" b="1" baseline="-25000" dirty="0">
                <a:solidFill>
                  <a:schemeClr val="tx1"/>
                </a:solidFill>
                <a:latin typeface="Times New Roman" panose="02020603050405020304" pitchFamily="18" charset="0"/>
                <a:cs typeface="Times New Roman" panose="02020603050405020304" pitchFamily="18" charset="0"/>
              </a:rPr>
              <a:t>3</a:t>
            </a:r>
            <a:endParaRPr lang="en-GB" b="1" baseline="-25000" dirty="0">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4079776" y="2874708"/>
            <a:ext cx="582762" cy="582763"/>
          </a:xfrm>
          <a:prstGeom prst="ellipse">
            <a:avLst/>
          </a:prstGeom>
          <a:solidFill>
            <a:schemeClr val="bg1">
              <a:lumMod val="85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CH" b="1" dirty="0">
                <a:solidFill>
                  <a:schemeClr val="tx1"/>
                </a:solidFill>
                <a:latin typeface="Times New Roman" panose="02020603050405020304" pitchFamily="18" charset="0"/>
                <a:cs typeface="Times New Roman" panose="02020603050405020304" pitchFamily="18" charset="0"/>
              </a:rPr>
              <a:t>X</a:t>
            </a:r>
            <a:r>
              <a:rPr lang="fr-CH" b="1" baseline="-25000" dirty="0">
                <a:solidFill>
                  <a:schemeClr val="tx1"/>
                </a:solidFill>
                <a:latin typeface="Times New Roman" panose="02020603050405020304" pitchFamily="18" charset="0"/>
                <a:cs typeface="Times New Roman" panose="02020603050405020304" pitchFamily="18" charset="0"/>
              </a:rPr>
              <a:t>2</a:t>
            </a:r>
            <a:endParaRPr lang="en-GB" b="1" baseline="-25000"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4079776" y="1709182"/>
            <a:ext cx="582762" cy="582763"/>
          </a:xfrm>
          <a:prstGeom prst="ellipse">
            <a:avLst/>
          </a:prstGeom>
          <a:solidFill>
            <a:schemeClr val="bg1">
              <a:lumMod val="85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CH" b="1" dirty="0">
                <a:solidFill>
                  <a:schemeClr val="tx1"/>
                </a:solidFill>
                <a:latin typeface="Times New Roman" panose="02020603050405020304" pitchFamily="18" charset="0"/>
                <a:cs typeface="Times New Roman" panose="02020603050405020304" pitchFamily="18" charset="0"/>
              </a:rPr>
              <a:t>X</a:t>
            </a:r>
            <a:r>
              <a:rPr lang="fr-CH" b="1" baseline="-25000" dirty="0">
                <a:solidFill>
                  <a:schemeClr val="tx1"/>
                </a:solidFill>
                <a:latin typeface="Times New Roman" panose="02020603050405020304" pitchFamily="18" charset="0"/>
                <a:cs typeface="Times New Roman" panose="02020603050405020304" pitchFamily="18" charset="0"/>
              </a:rPr>
              <a:t>1</a:t>
            </a:r>
            <a:endParaRPr lang="en-GB" b="1" baseline="-250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Oval 9"/>
              <p:cNvSpPr/>
              <p:nvPr/>
            </p:nvSpPr>
            <p:spPr>
              <a:xfrm>
                <a:off x="7673478" y="3457471"/>
                <a:ext cx="582762" cy="582763"/>
              </a:xfrm>
              <a:prstGeom prst="ellipse">
                <a:avLst/>
              </a:prstGeom>
              <a:solidFill>
                <a:schemeClr val="accent1">
                  <a:lumMod val="60000"/>
                  <a:lumOff val="40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b="1">
                    <a:solidFill>
                      <a:schemeClr val="tx1"/>
                    </a:solidFill>
                    <a:cs typeface="Times New Roman" panose="02020603050405020304" pitchFamily="18" charset="0"/>
                  </a:rPr>
                  <a:t> </a:t>
                </a:r>
                <a14:m>
                  <m:oMath xmlns:m="http://schemas.openxmlformats.org/officeDocument/2006/math">
                    <m:acc>
                      <m:accPr>
                        <m:chr m:val="̂"/>
                        <m:ctrlPr>
                          <a:rPr lang="fr-CH" b="1" i="1">
                            <a:solidFill>
                              <a:schemeClr val="tx1"/>
                            </a:solidFill>
                            <a:latin typeface="Cambria Math" panose="02040503050406030204" pitchFamily="18" charset="0"/>
                            <a:cs typeface="Times New Roman" panose="02020603050405020304" pitchFamily="18" charset="0"/>
                          </a:rPr>
                        </m:ctrlPr>
                      </m:accPr>
                      <m:e>
                        <m:r>
                          <a:rPr lang="fr-CH" b="1">
                            <a:solidFill>
                              <a:schemeClr val="tx1"/>
                            </a:solidFill>
                            <a:latin typeface="Cambria Math"/>
                            <a:cs typeface="Times New Roman" panose="02020603050405020304" pitchFamily="18" charset="0"/>
                          </a:rPr>
                          <m:t>𝐘</m:t>
                        </m:r>
                      </m:e>
                    </m:acc>
                  </m:oMath>
                </a14:m>
                <a:r>
                  <a:rPr lang="en-GB" sz="1600" b="1">
                    <a:solidFill>
                      <a:schemeClr val="tx1"/>
                    </a:solidFill>
                    <a:latin typeface="Times New Roman" panose="02020603050405020304" pitchFamily="18" charset="0"/>
                    <a:cs typeface="Times New Roman" panose="02020603050405020304" pitchFamily="18" charset="0"/>
                  </a:rPr>
                  <a:t> </a:t>
                </a:r>
              </a:p>
            </p:txBody>
          </p:sp>
        </mc:Choice>
        <mc:Fallback xmlns="">
          <p:sp>
            <p:nvSpPr>
              <p:cNvPr id="10" name="Oval 9"/>
              <p:cNvSpPr>
                <a:spLocks noRot="1" noChangeAspect="1" noMove="1" noResize="1" noEditPoints="1" noAdjustHandles="1" noChangeArrowheads="1" noChangeShapeType="1" noTextEdit="1"/>
              </p:cNvSpPr>
              <p:nvPr/>
            </p:nvSpPr>
            <p:spPr>
              <a:xfrm>
                <a:off x="7673478" y="3457471"/>
                <a:ext cx="582762" cy="582763"/>
              </a:xfrm>
              <a:prstGeom prst="ellipse">
                <a:avLst/>
              </a:prstGeom>
              <a:blipFill>
                <a:blip r:embed="rId2"/>
                <a:stretch>
                  <a:fillRect/>
                </a:stretch>
              </a:blipFill>
              <a:ln w="12700">
                <a:solidFill>
                  <a:schemeClr val="tx1"/>
                </a:solidFill>
              </a:ln>
              <a:effectLst/>
            </p:spPr>
            <p:txBody>
              <a:bodyPr/>
              <a:lstStyle/>
              <a:p>
                <a:r>
                  <a:rPr lang="en-CH">
                    <a:noFill/>
                  </a:rPr>
                  <a:t> </a:t>
                </a:r>
              </a:p>
            </p:txBody>
          </p:sp>
        </mc:Fallback>
      </mc:AlternateContent>
      <p:sp>
        <p:nvSpPr>
          <p:cNvPr id="23" name="TextBox 22"/>
          <p:cNvSpPr txBox="1"/>
          <p:nvPr/>
        </p:nvSpPr>
        <p:spPr>
          <a:xfrm>
            <a:off x="4029834" y="5035752"/>
            <a:ext cx="461665" cy="265457"/>
          </a:xfrm>
          <a:prstGeom prst="rect">
            <a:avLst/>
          </a:prstGeom>
          <a:noFill/>
        </p:spPr>
        <p:txBody>
          <a:bodyPr vert="vert270" wrap="none" rtlCol="0">
            <a:spAutoFit/>
          </a:bodyPr>
          <a:lstStyle/>
          <a:p>
            <a:r>
              <a:rPr lang="fr-CH">
                <a:latin typeface="Times New Roman" panose="02020603050405020304" pitchFamily="18" charset="0"/>
                <a:cs typeface="Times New Roman" panose="02020603050405020304" pitchFamily="18" charset="0"/>
              </a:rPr>
              <a:t>...</a:t>
            </a:r>
            <a:endParaRPr lang="en-GB">
              <a:latin typeface="Times New Roman" panose="02020603050405020304" pitchFamily="18" charset="0"/>
              <a:cs typeface="Times New Roman" panose="02020603050405020304" pitchFamily="18" charset="0"/>
            </a:endParaRPr>
          </a:p>
        </p:txBody>
      </p:sp>
      <p:sp>
        <p:nvSpPr>
          <p:cNvPr id="3" name="Rectangle 2"/>
          <p:cNvSpPr/>
          <p:nvPr/>
        </p:nvSpPr>
        <p:spPr>
          <a:xfrm>
            <a:off x="5429436" y="2703919"/>
            <a:ext cx="380232" cy="369332"/>
          </a:xfrm>
          <a:prstGeom prst="rect">
            <a:avLst/>
          </a:prstGeom>
        </p:spPr>
        <p:txBody>
          <a:bodyPr wrap="none">
            <a:spAutoFit/>
          </a:bodyPr>
          <a:lstStyle/>
          <a:p>
            <a:pPr algn="ctr"/>
            <a:r>
              <a:rPr lang="el-GR" b="1" i="1">
                <a:latin typeface="Times New Roman" panose="02020603050405020304" pitchFamily="18" charset="0"/>
                <a:cs typeface="Times New Roman" panose="02020603050405020304" pitchFamily="18" charset="0"/>
              </a:rPr>
              <a:t>β</a:t>
            </a:r>
            <a:r>
              <a:rPr lang="fr-CH" b="1" i="1" baseline="-25000">
                <a:latin typeface="Times New Roman" panose="02020603050405020304" pitchFamily="18" charset="0"/>
                <a:cs typeface="Times New Roman" panose="02020603050405020304" pitchFamily="18" charset="0"/>
              </a:rPr>
              <a:t>1</a:t>
            </a:r>
            <a:endParaRPr lang="en-GB" b="1" i="1">
              <a:latin typeface="Times New Roman" panose="02020603050405020304" pitchFamily="18" charset="0"/>
              <a:cs typeface="Times New Roman" panose="02020603050405020304" pitchFamily="18" charset="0"/>
            </a:endParaRPr>
          </a:p>
        </p:txBody>
      </p:sp>
      <p:sp>
        <p:nvSpPr>
          <p:cNvPr id="6" name="Rectangle 5"/>
          <p:cNvSpPr/>
          <p:nvPr/>
        </p:nvSpPr>
        <p:spPr>
          <a:xfrm>
            <a:off x="5429436" y="3466889"/>
            <a:ext cx="380232" cy="369332"/>
          </a:xfrm>
          <a:prstGeom prst="rect">
            <a:avLst/>
          </a:prstGeom>
        </p:spPr>
        <p:txBody>
          <a:bodyPr wrap="none">
            <a:spAutoFit/>
          </a:bodyPr>
          <a:lstStyle/>
          <a:p>
            <a:pPr algn="ctr"/>
            <a:r>
              <a:rPr lang="el-GR" b="1" i="1">
                <a:latin typeface="Times New Roman" panose="02020603050405020304" pitchFamily="18" charset="0"/>
                <a:cs typeface="Times New Roman" panose="02020603050405020304" pitchFamily="18" charset="0"/>
              </a:rPr>
              <a:t>β</a:t>
            </a:r>
            <a:r>
              <a:rPr lang="fr-CH" b="1" i="1" baseline="-25000">
                <a:latin typeface="Times New Roman" panose="02020603050405020304" pitchFamily="18" charset="0"/>
                <a:cs typeface="Times New Roman" panose="02020603050405020304" pitchFamily="18" charset="0"/>
              </a:rPr>
              <a:t>2</a:t>
            </a:r>
            <a:endParaRPr lang="en-GB" b="1" i="1">
              <a:latin typeface="Times New Roman" panose="02020603050405020304" pitchFamily="18" charset="0"/>
              <a:cs typeface="Times New Roman" panose="02020603050405020304" pitchFamily="18" charset="0"/>
            </a:endParaRPr>
          </a:p>
        </p:txBody>
      </p:sp>
      <p:sp>
        <p:nvSpPr>
          <p:cNvPr id="12" name="Rectangle 11"/>
          <p:cNvSpPr/>
          <p:nvPr/>
        </p:nvSpPr>
        <p:spPr>
          <a:xfrm>
            <a:off x="5429436" y="4319828"/>
            <a:ext cx="380232" cy="369332"/>
          </a:xfrm>
          <a:prstGeom prst="rect">
            <a:avLst/>
          </a:prstGeom>
        </p:spPr>
        <p:txBody>
          <a:bodyPr wrap="none">
            <a:spAutoFit/>
          </a:bodyPr>
          <a:lstStyle/>
          <a:p>
            <a:pPr algn="ctr"/>
            <a:r>
              <a:rPr lang="el-GR" b="1" i="1">
                <a:latin typeface="Times New Roman" panose="02020603050405020304" pitchFamily="18" charset="0"/>
                <a:cs typeface="Times New Roman" panose="02020603050405020304" pitchFamily="18" charset="0"/>
              </a:rPr>
              <a:t>β</a:t>
            </a:r>
            <a:r>
              <a:rPr lang="fr-CH" b="1" i="1" baseline="-25000">
                <a:latin typeface="Times New Roman" panose="02020603050405020304" pitchFamily="18" charset="0"/>
                <a:cs typeface="Times New Roman" panose="02020603050405020304" pitchFamily="18" charset="0"/>
              </a:rPr>
              <a:t>3</a:t>
            </a:r>
            <a:endParaRPr lang="en-GB" b="1" i="1">
              <a:latin typeface="Times New Roman" panose="02020603050405020304" pitchFamily="18" charset="0"/>
              <a:cs typeface="Times New Roman" panose="02020603050405020304" pitchFamily="18" charset="0"/>
            </a:endParaRPr>
          </a:p>
        </p:txBody>
      </p:sp>
      <p:sp>
        <p:nvSpPr>
          <p:cNvPr id="14" name="Rectangle 13"/>
          <p:cNvSpPr/>
          <p:nvPr/>
        </p:nvSpPr>
        <p:spPr>
          <a:xfrm>
            <a:off x="5429437" y="5572382"/>
            <a:ext cx="397865" cy="369332"/>
          </a:xfrm>
          <a:prstGeom prst="rect">
            <a:avLst/>
          </a:prstGeom>
        </p:spPr>
        <p:txBody>
          <a:bodyPr wrap="none">
            <a:spAutoFit/>
          </a:bodyPr>
          <a:lstStyle/>
          <a:p>
            <a:pPr algn="ctr"/>
            <a:r>
              <a:rPr lang="el-GR" b="1" i="1">
                <a:latin typeface="Times New Roman" panose="02020603050405020304" pitchFamily="18" charset="0"/>
                <a:cs typeface="Times New Roman" panose="02020603050405020304" pitchFamily="18" charset="0"/>
              </a:rPr>
              <a:t>β</a:t>
            </a:r>
            <a:r>
              <a:rPr lang="fr-CH" b="1" i="1" baseline="-25000">
                <a:latin typeface="Times New Roman" panose="02020603050405020304" pitchFamily="18" charset="0"/>
                <a:cs typeface="Times New Roman" panose="02020603050405020304" pitchFamily="18" charset="0"/>
              </a:rPr>
              <a:t>P</a:t>
            </a:r>
            <a:endParaRPr lang="en-GB" b="1" i="1">
              <a:latin typeface="Times New Roman" panose="02020603050405020304" pitchFamily="18" charset="0"/>
              <a:cs typeface="Times New Roman" panose="02020603050405020304" pitchFamily="18" charset="0"/>
            </a:endParaRPr>
          </a:p>
        </p:txBody>
      </p:sp>
      <p:sp>
        <p:nvSpPr>
          <p:cNvPr id="21" name="Oval 20"/>
          <p:cNvSpPr/>
          <p:nvPr/>
        </p:nvSpPr>
        <p:spPr>
          <a:xfrm>
            <a:off x="8760296" y="3457471"/>
            <a:ext cx="582762" cy="582763"/>
          </a:xfrm>
          <a:prstGeom prst="ellipse">
            <a:avLst/>
          </a:prstGeom>
          <a:noFill/>
          <a:ln w="12700">
            <a:solidFill>
              <a:schemeClr val="tx1"/>
            </a:solidFill>
            <a:prstDash val="lg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a:solidFill>
                  <a:schemeClr val="tx1"/>
                </a:solidFill>
                <a:latin typeface="Times New Roman" panose="02020603050405020304" pitchFamily="18" charset="0"/>
                <a:cs typeface="Times New Roman" panose="02020603050405020304" pitchFamily="18" charset="0"/>
              </a:rPr>
              <a:t>Y</a:t>
            </a:r>
            <a:endParaRPr lang="en-GB" sz="1600" b="1">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76984" y="3563724"/>
            <a:ext cx="311304" cy="369332"/>
          </a:xfrm>
          <a:prstGeom prst="rect">
            <a:avLst/>
          </a:prstGeom>
        </p:spPr>
        <p:txBody>
          <a:bodyPr wrap="none">
            <a:spAutoFit/>
          </a:bodyPr>
          <a:lstStyle/>
          <a:p>
            <a:r>
              <a:rPr lang="fr-CH" b="1">
                <a:latin typeface="Times New Roman" panose="02020603050405020304" pitchFamily="18" charset="0"/>
                <a:cs typeface="Times New Roman" panose="02020603050405020304" pitchFamily="18" charset="0"/>
              </a:rPr>
              <a:t>≈</a:t>
            </a:r>
            <a:endParaRPr lang="en-GB" b="1"/>
          </a:p>
        </p:txBody>
      </p:sp>
    </p:spTree>
    <p:extLst>
      <p:ext uri="{BB962C8B-B14F-4D97-AF65-F5344CB8AC3E}">
        <p14:creationId xmlns:p14="http://schemas.microsoft.com/office/powerpoint/2010/main" val="1783628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statistical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ultimately</a:t>
            </a:r>
            <a:r>
              <a:rPr lang="fr-CH" sz="1800" dirty="0">
                <a:latin typeface="Calibri Light" panose="020F0302020204030204" pitchFamily="34" charset="0"/>
                <a:cs typeface="Calibri Light" panose="020F0302020204030204" pitchFamily="34" charset="0"/>
              </a:rPr>
              <a:t> serve the </a:t>
            </a:r>
            <a:r>
              <a:rPr lang="fr-CH" sz="1800" err="1">
                <a:latin typeface="Calibri Light" panose="020F0302020204030204" pitchFamily="34" charset="0"/>
                <a:cs typeface="Calibri Light" panose="020F0302020204030204" pitchFamily="34" charset="0"/>
              </a:rPr>
              <a:t>same</a:t>
            </a:r>
            <a:r>
              <a:rPr lang="fr-CH" sz="1800">
                <a:latin typeface="Calibri Light" panose="020F0302020204030204" pitchFamily="34" charset="0"/>
                <a:cs typeface="Calibri Light" panose="020F0302020204030204" pitchFamily="34" charset="0"/>
              </a:rPr>
              <a:t> purpose. We </a:t>
            </a:r>
            <a:r>
              <a:rPr lang="fr-CH" sz="1800" dirty="0" err="1">
                <a:latin typeface="Calibri Light" panose="020F0302020204030204" pitchFamily="34" charset="0"/>
                <a:cs typeface="Calibri Light" panose="020F0302020204030204" pitchFamily="34" charset="0"/>
              </a:rPr>
              <a:t>want</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find</a:t>
            </a:r>
            <a:r>
              <a:rPr lang="fr-CH" sz="1800" dirty="0">
                <a:latin typeface="Calibri Light" panose="020F0302020204030204" pitchFamily="34" charset="0"/>
                <a:cs typeface="Calibri Light" panose="020F0302020204030204" pitchFamily="34" charset="0"/>
              </a:rPr>
              <a:t> out if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err="1">
                <a:solidFill>
                  <a:srgbClr val="0070C0"/>
                </a:solidFill>
                <a:latin typeface="Calibri Light" panose="020F0302020204030204" pitchFamily="34" charset="0"/>
                <a:cs typeface="Calibri Light" panose="020F0302020204030204" pitchFamily="34" charset="0"/>
              </a:rPr>
              <a:t>systematic</a:t>
            </a:r>
            <a:r>
              <a:rPr lang="fr-CH" sz="1800" dirty="0">
                <a:solidFill>
                  <a:srgbClr val="0070C0"/>
                </a:solidFill>
                <a:latin typeface="Calibri Light" panose="020F0302020204030204" pitchFamily="34" charset="0"/>
                <a:cs typeface="Calibri Light" panose="020F0302020204030204" pitchFamily="34" charset="0"/>
              </a:rPr>
              <a:t> relation</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between</a:t>
            </a:r>
            <a:r>
              <a:rPr lang="fr-CH" sz="1800">
                <a:latin typeface="Calibri Light" panose="020F0302020204030204" pitchFamily="34" charset="0"/>
                <a:cs typeface="Calibri Light" panose="020F0302020204030204" pitchFamily="34" charset="0"/>
              </a:rPr>
              <a:t> an outcome variable and a set of predictor variables.</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We </a:t>
            </a:r>
            <a:r>
              <a:rPr lang="fr-CH" sz="1800">
                <a:solidFill>
                  <a:srgbClr val="0070C0"/>
                </a:solidFill>
                <a:latin typeface="Calibri Light" panose="020F0302020204030204" pitchFamily="34" charset="0"/>
                <a:cs typeface="Calibri Light" panose="020F0302020204030204" pitchFamily="34" charset="0"/>
              </a:rPr>
              <a:t>define the relations </a:t>
            </a:r>
            <a:r>
              <a:rPr lang="fr-CH" sz="1800" dirty="0" err="1">
                <a:solidFill>
                  <a:srgbClr val="0070C0"/>
                </a:solidFill>
                <a:latin typeface="Calibri Light" panose="020F0302020204030204" pitchFamily="34" charset="0"/>
                <a:cs typeface="Calibri Light" panose="020F0302020204030204" pitchFamily="34" charset="0"/>
              </a:rPr>
              <a:t>with</a:t>
            </a:r>
            <a:r>
              <a:rPr lang="fr-CH" sz="1800" dirty="0">
                <a:solidFill>
                  <a:srgbClr val="0070C0"/>
                </a:solidFill>
                <a:latin typeface="Calibri Light" panose="020F0302020204030204" pitchFamily="34" charset="0"/>
                <a:cs typeface="Calibri Light" panose="020F0302020204030204" pitchFamily="34" charset="0"/>
              </a:rPr>
              <a:t> </a:t>
            </a:r>
            <a:r>
              <a:rPr lang="fr-CH" sz="1800">
                <a:solidFill>
                  <a:srgbClr val="0070C0"/>
                </a:solidFill>
                <a:latin typeface="Calibri Light" panose="020F0302020204030204" pitchFamily="34" charset="0"/>
                <a:cs typeface="Calibri Light" panose="020F0302020204030204" pitchFamily="34" charset="0"/>
              </a:rPr>
              <a:t>a model</a:t>
            </a:r>
            <a:r>
              <a:rPr lang="fr-CH" sz="1800">
                <a:latin typeface="Calibri Light" panose="020F0302020204030204" pitchFamily="34" charset="0"/>
                <a:cs typeface="Calibri Light" panose="020F0302020204030204" pitchFamily="34" charset="0"/>
              </a:rPr>
              <a:t>, and then estimate them based </a:t>
            </a:r>
            <a:r>
              <a:rPr lang="fr-CH" sz="1800" dirty="0">
                <a:latin typeface="Calibri Light" panose="020F0302020204030204" pitchFamily="34" charset="0"/>
                <a:cs typeface="Calibri Light" panose="020F0302020204030204" pitchFamily="34" charset="0"/>
              </a:rPr>
              <a:t>on a </a:t>
            </a:r>
            <a:r>
              <a:rPr lang="fr-CH" sz="1800" dirty="0" err="1">
                <a:solidFill>
                  <a:srgbClr val="0070C0"/>
                </a:solidFill>
                <a:latin typeface="Calibri Light" panose="020F0302020204030204" pitchFamily="34" charset="0"/>
                <a:cs typeface="Calibri Light" panose="020F0302020204030204" pitchFamily="34" charset="0"/>
              </a:rPr>
              <a:t>sample</a:t>
            </a:r>
            <a:r>
              <a:rPr lang="fr-CH" sz="1800" dirty="0">
                <a:solidFill>
                  <a:srgbClr val="0070C0"/>
                </a:solidFill>
                <a:latin typeface="Calibri Light" panose="020F0302020204030204" pitchFamily="34" charset="0"/>
                <a:cs typeface="Calibri Light" panose="020F0302020204030204" pitchFamily="34" charset="0"/>
              </a:rPr>
              <a:t> of </a:t>
            </a:r>
            <a:r>
              <a:rPr lang="fr-CH" sz="1800" err="1">
                <a:solidFill>
                  <a:srgbClr val="0070C0"/>
                </a:solidFill>
                <a:latin typeface="Calibri Light" panose="020F0302020204030204" pitchFamily="34" charset="0"/>
                <a:cs typeface="Calibri Light" panose="020F0302020204030204" pitchFamily="34" charset="0"/>
              </a:rPr>
              <a:t>observed</a:t>
            </a:r>
            <a:r>
              <a:rPr lang="fr-CH" sz="1800">
                <a:solidFill>
                  <a:srgbClr val="0070C0"/>
                </a:solidFill>
                <a:latin typeface="Calibri Light" panose="020F0302020204030204" pitchFamily="34" charset="0"/>
                <a:cs typeface="Calibri Light" panose="020F0302020204030204" pitchFamily="34" charset="0"/>
              </a:rPr>
              <a:t> data</a:t>
            </a:r>
            <a:r>
              <a:rPr lang="fr-CH" sz="1800">
                <a:latin typeface="Calibri Light" panose="020F0302020204030204" pitchFamily="34" charset="0"/>
                <a:cs typeface="Calibri Light" panose="020F0302020204030204" pitchFamily="34" charset="0"/>
              </a:rPr>
              <a:t>.</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model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as simple (e.g., basic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or as </a:t>
            </a:r>
            <a:r>
              <a:rPr lang="fr-CH" sz="1800" dirty="0" err="1">
                <a:latin typeface="Calibri Light" panose="020F0302020204030204" pitchFamily="34" charset="0"/>
                <a:cs typeface="Calibri Light" panose="020F0302020204030204" pitchFamily="34" charset="0"/>
              </a:rPr>
              <a:t>complex</a:t>
            </a:r>
            <a:r>
              <a:rPr lang="fr-CH" sz="1800" dirty="0">
                <a:latin typeface="Calibri Light" panose="020F0302020204030204" pitchFamily="34" charset="0"/>
                <a:cs typeface="Calibri Light" panose="020F0302020204030204" pitchFamily="34" charset="0"/>
              </a:rPr>
              <a:t> (e.g., SVM) as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choose</a:t>
            </a:r>
            <a:r>
              <a:rPr lang="fr-CH" sz="1800" dirty="0">
                <a:latin typeface="Calibri Light" panose="020F0302020204030204" pitchFamily="34" charset="0"/>
                <a:cs typeface="Calibri Light" panose="020F0302020204030204" pitchFamily="34" charset="0"/>
              </a:rPr>
              <a:t>.</a:t>
            </a:r>
          </a:p>
          <a:p>
            <a:pPr marL="0" indent="0">
              <a:buNone/>
            </a:pPr>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basic </a:t>
            </a:r>
            <a:r>
              <a:rPr lang="fr-CH" sz="1800" dirty="0" err="1">
                <a:latin typeface="Calibri Light" panose="020F0302020204030204" pitchFamily="34" charset="0"/>
                <a:cs typeface="Calibri Light" panose="020F0302020204030204" pitchFamily="34" charset="0"/>
              </a:rPr>
              <a:t>principles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make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clear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not about </a:t>
            </a:r>
            <a:r>
              <a:rPr lang="fr-CH" sz="1800" dirty="0" err="1">
                <a:latin typeface="Calibri Light" panose="020F0302020204030204" pitchFamily="34" charset="0"/>
                <a:cs typeface="Calibri Light" panose="020F0302020204030204" pitchFamily="34" charset="0"/>
              </a:rPr>
              <a:t>esoteric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artificial</a:t>
            </a:r>
            <a:r>
              <a:rPr lang="fr-CH" sz="1800" dirty="0">
                <a:latin typeface="Calibri Light" panose="020F0302020204030204" pitchFamily="34" charset="0"/>
                <a:cs typeface="Calibri Light" panose="020F0302020204030204" pitchFamily="34" charset="0"/>
              </a:rPr>
              <a:t> intelligence. It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simply</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kind</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statistical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a:t>
            </a:r>
            <a:endParaRPr lang="en-GB"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39434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Machine learning as statistical data analysis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999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39434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Examples of modelling problems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2411399839"/>
              </p:ext>
            </p:extLst>
          </p:nvPr>
        </p:nvGraphicFramePr>
        <p:xfrm>
          <a:off x="1730406" y="1412776"/>
          <a:ext cx="8645025" cy="4320483"/>
        </p:xfrm>
        <a:graphic>
          <a:graphicData uri="http://schemas.openxmlformats.org/drawingml/2006/table">
            <a:tbl>
              <a:tblPr firstRow="1" bandRow="1">
                <a:tableStyleId>{2D5ABB26-0587-4C30-8999-92F81FD0307C}</a:tableStyleId>
              </a:tblPr>
              <a:tblGrid>
                <a:gridCol w="3420000">
                  <a:extLst>
                    <a:ext uri="{9D8B030D-6E8A-4147-A177-3AD203B41FA5}">
                      <a16:colId xmlns:a16="http://schemas.microsoft.com/office/drawing/2014/main" val="20000"/>
                    </a:ext>
                  </a:extLst>
                </a:gridCol>
                <a:gridCol w="360000">
                  <a:extLst>
                    <a:ext uri="{9D8B030D-6E8A-4147-A177-3AD203B41FA5}">
                      <a16:colId xmlns:a16="http://schemas.microsoft.com/office/drawing/2014/main" val="4056166549"/>
                    </a:ext>
                  </a:extLst>
                </a:gridCol>
                <a:gridCol w="4865025">
                  <a:extLst>
                    <a:ext uri="{9D8B030D-6E8A-4147-A177-3AD203B41FA5}">
                      <a16:colId xmlns:a16="http://schemas.microsoft.com/office/drawing/2014/main" val="20001"/>
                    </a:ext>
                  </a:extLst>
                </a:gridCol>
              </a:tblGrid>
              <a:tr h="462849">
                <a:tc>
                  <a:txBody>
                    <a:bodyPr/>
                    <a:lstStyle/>
                    <a:p>
                      <a:r>
                        <a:rPr lang="en-GB" sz="1400" b="1" dirty="0">
                          <a:solidFill>
                            <a:schemeClr val="bg1"/>
                          </a:solidFill>
                          <a:latin typeface="Calibri Light" panose="020F0302020204030204" pitchFamily="34" charset="0"/>
                          <a:cs typeface="Calibri Light" panose="020F0302020204030204" pitchFamily="34" charset="0"/>
                        </a:rPr>
                        <a:t>Dependent / Response </a:t>
                      </a:r>
                      <a:r>
                        <a:rPr lang="en-GB" sz="1400" b="1">
                          <a:solidFill>
                            <a:schemeClr val="bg1"/>
                          </a:solidFill>
                          <a:latin typeface="Calibri Light" panose="020F0302020204030204" pitchFamily="34" charset="0"/>
                          <a:cs typeface="Calibri Light" panose="020F0302020204030204" pitchFamily="34" charset="0"/>
                        </a:rPr>
                        <a:t>/ Outcome</a:t>
                      </a:r>
                      <a:endParaRPr lang="en-GB" sz="1400" b="1" dirty="0">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endParaRPr lang="en-GB" sz="1400" b="1">
                        <a:solidFill>
                          <a:schemeClr val="bg1"/>
                        </a:solidFill>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lang="en-GB" sz="1400" b="1">
                          <a:solidFill>
                            <a:schemeClr val="bg1"/>
                          </a:solidFill>
                          <a:latin typeface="Calibri Light" panose="020F0302020204030204" pitchFamily="34" charset="0"/>
                          <a:cs typeface="Calibri Light" panose="020F0302020204030204" pitchFamily="34" charset="0"/>
                        </a:rPr>
                        <a:t>Independents / Predictors / Features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771415">
                <a:tc>
                  <a:txBody>
                    <a:bodyPr/>
                    <a:lstStyle/>
                    <a:p>
                      <a:pPr marL="285750" indent="-285750">
                        <a:buFont typeface="Arial" panose="020B0604020202020204" pitchFamily="34" charset="0"/>
                        <a:buChar char="•"/>
                      </a:pPr>
                      <a:r>
                        <a:rPr lang="en-GB" sz="1400">
                          <a:latin typeface="Calibri Light" panose="020F0302020204030204" pitchFamily="34" charset="0"/>
                          <a:cs typeface="Calibri Light" panose="020F0302020204030204" pitchFamily="34" charset="0"/>
                        </a:rPr>
                        <a:t>Does a </a:t>
                      </a:r>
                      <a:r>
                        <a:rPr lang="en-GB" sz="1400" baseline="0">
                          <a:latin typeface="Calibri Light" panose="020F0302020204030204" pitchFamily="34" charset="0"/>
                          <a:cs typeface="Calibri Light" panose="020F0302020204030204" pitchFamily="34" charset="0"/>
                        </a:rPr>
                        <a:t>photographed face contain a smile (yes or no)?</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buFont typeface="Arial" panose="020B0604020202020204" pitchFamily="34" charset="0"/>
                        <a:buNone/>
                      </a:pP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GB" sz="1400">
                          <a:latin typeface="Calibri Light" panose="020F0302020204030204" pitchFamily="34" charset="0"/>
                          <a:cs typeface="Calibri Light" panose="020F0302020204030204" pitchFamily="34" charset="0"/>
                        </a:rPr>
                        <a:t>Images</a:t>
                      </a:r>
                      <a:r>
                        <a:rPr lang="en-GB" sz="1400" baseline="0">
                          <a:latin typeface="Calibri Light" panose="020F0302020204030204" pitchFamily="34" charset="0"/>
                          <a:cs typeface="Calibri Light" panose="020F0302020204030204" pitchFamily="34" charset="0"/>
                        </a:rPr>
                        <a:t> of faces, with individual pixels as variables</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771974">
                <a:tc>
                  <a:txBody>
                    <a:bodyPr/>
                    <a:lstStyle/>
                    <a:p>
                      <a:pPr marL="285750" indent="-285750">
                        <a:buFont typeface="Arial" panose="020B0604020202020204" pitchFamily="34" charset="0"/>
                        <a:buChar char="•"/>
                      </a:pPr>
                      <a:r>
                        <a:rPr lang="en-GB" sz="1400">
                          <a:latin typeface="Calibri Light" panose="020F0302020204030204" pitchFamily="34" charset="0"/>
                          <a:cs typeface="Calibri Light" panose="020F0302020204030204" pitchFamily="34" charset="0"/>
                        </a:rPr>
                        <a:t>Next</a:t>
                      </a:r>
                      <a:r>
                        <a:rPr lang="en-GB" sz="1400" baseline="0">
                          <a:latin typeface="Calibri Light" panose="020F0302020204030204" pitchFamily="34" charset="0"/>
                          <a:cs typeface="Calibri Light" panose="020F0302020204030204" pitchFamily="34" charset="0"/>
                        </a:rPr>
                        <a:t> speed and direction for a self-driving car (km/h, degrees turn).</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buFont typeface="Arial" panose="020B0604020202020204" pitchFamily="34" charset="0"/>
                        <a:buNone/>
                      </a:pP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Current and past speed and direction, detected</a:t>
                      </a:r>
                      <a:r>
                        <a:rPr lang="en-GB" sz="1400" baseline="0" dirty="0">
                          <a:latin typeface="Calibri Light" panose="020F0302020204030204" pitchFamily="34" charset="0"/>
                          <a:cs typeface="Calibri Light" panose="020F0302020204030204" pitchFamily="34" charset="0"/>
                        </a:rPr>
                        <a:t> course of the road ahead, detected obstacles, etc.</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771415">
                <a:tc>
                  <a:txBody>
                    <a:bodyPr/>
                    <a:lstStyle/>
                    <a:p>
                      <a:pPr marL="285750" indent="-285750">
                        <a:buFont typeface="Arial" panose="020B0604020202020204" pitchFamily="34" charset="0"/>
                        <a:buChar char="•"/>
                      </a:pPr>
                      <a:r>
                        <a:rPr lang="fr-CH" sz="1400">
                          <a:latin typeface="Calibri Light" panose="020F0302020204030204" pitchFamily="34" charset="0"/>
                          <a:cs typeface="Calibri Light" panose="020F0302020204030204" pitchFamily="34" charset="0"/>
                        </a:rPr>
                        <a:t>Is an incoming e-mail spam (yes or no)?</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buFont typeface="Arial" panose="020B0604020202020204" pitchFamily="34" charset="0"/>
                        <a:buNone/>
                      </a:pP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fr-CH" sz="1400">
                          <a:latin typeface="Calibri Light" panose="020F0302020204030204" pitchFamily="34" charset="0"/>
                          <a:cs typeface="Calibri Light" panose="020F0302020204030204" pitchFamily="34" charset="0"/>
                        </a:rPr>
                        <a:t>Message title,</a:t>
                      </a:r>
                      <a:r>
                        <a:rPr lang="fr-CH" sz="1400" baseline="0">
                          <a:latin typeface="Calibri Light" panose="020F0302020204030204" pitchFamily="34" charset="0"/>
                          <a:cs typeface="Calibri Light" panose="020F0302020204030204" pitchFamily="34" charset="0"/>
                        </a:rPr>
                        <a:t> contents, sender, punctuation, spelling, grammar, etc.</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771415">
                <a:tc>
                  <a:txBody>
                    <a:bodyPr/>
                    <a:lstStyle/>
                    <a:p>
                      <a:pPr marL="285750" indent="-285750">
                        <a:buFont typeface="Arial" panose="020B0604020202020204" pitchFamily="34" charset="0"/>
                        <a:buChar char="•"/>
                      </a:pPr>
                      <a:r>
                        <a:rPr lang="en-GB" sz="1400">
                          <a:latin typeface="Calibri Light" panose="020F0302020204030204" pitchFamily="34" charset="0"/>
                          <a:cs typeface="Calibri Light" panose="020F0302020204030204" pitchFamily="34" charset="0"/>
                        </a:rPr>
                        <a:t>Should</a:t>
                      </a:r>
                      <a:r>
                        <a:rPr lang="en-GB" sz="1400" baseline="0">
                          <a:latin typeface="Calibri Light" panose="020F0302020204030204" pitchFamily="34" charset="0"/>
                          <a:cs typeface="Calibri Light" panose="020F0302020204030204" pitchFamily="34" charset="0"/>
                        </a:rPr>
                        <a:t> a patient be diagnosed with cancer (which of  type)?</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GB" sz="1400">
                          <a:latin typeface="Calibri Light" panose="020F0302020204030204" pitchFamily="34" charset="0"/>
                          <a:cs typeface="Calibri Light" panose="020F0302020204030204" pitchFamily="34" charset="0"/>
                        </a:rPr>
                        <a:t>Medical images (e.g., X-ray, CT), observational data, demographical characeristics.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771415">
                <a:tc>
                  <a:txBody>
                    <a:bodyPr/>
                    <a:lstStyle/>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Probability of death </a:t>
                      </a:r>
                      <a:r>
                        <a:rPr lang="en-GB" sz="1400">
                          <a:latin typeface="Calibri Light" panose="020F0302020204030204" pitchFamily="34" charset="0"/>
                          <a:cs typeface="Calibri Light" panose="020F0302020204030204" pitchFamily="34" charset="0"/>
                        </a:rPr>
                        <a:t>following COVID19 infection (death vs survival)?</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Variables related </a:t>
                      </a:r>
                      <a:r>
                        <a:rPr lang="en-GB" sz="1400">
                          <a:latin typeface="Calibri Light" panose="020F0302020204030204" pitchFamily="34" charset="0"/>
                          <a:cs typeface="Calibri Light" panose="020F0302020204030204" pitchFamily="34" charset="0"/>
                        </a:rPr>
                        <a:t>to the patient demographics, illness progression, diagnostic variables, hospital tests, etc.</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75279428"/>
                  </a:ext>
                </a:extLst>
              </a:tr>
            </a:tbl>
          </a:graphicData>
        </a:graphic>
      </p:graphicFrame>
      <p:sp>
        <p:nvSpPr>
          <p:cNvPr id="6" name="TextBox 5"/>
          <p:cNvSpPr txBox="1"/>
          <p:nvPr/>
        </p:nvSpPr>
        <p:spPr>
          <a:xfrm>
            <a:off x="5663952" y="6157751"/>
            <a:ext cx="6120680" cy="430887"/>
          </a:xfrm>
          <a:prstGeom prst="rect">
            <a:avLst/>
          </a:prstGeom>
          <a:noFill/>
        </p:spPr>
        <p:txBody>
          <a:bodyPr wrap="square" rtlCol="0">
            <a:spAutoFit/>
          </a:bodyPr>
          <a:lstStyle/>
          <a:p>
            <a:pPr algn="r"/>
            <a:r>
              <a:rPr lang="en-GB" sz="1100" dirty="0">
                <a:latin typeface="Calibri Light" panose="020F0302020204030204" pitchFamily="34" charset="0"/>
                <a:cs typeface="Calibri Light" panose="020F0302020204030204" pitchFamily="34" charset="0"/>
              </a:rPr>
              <a:t>* Note that these are all observational data problems. Machine learning is typically not suited to the analysis of experimental designs!</a:t>
            </a:r>
          </a:p>
        </p:txBody>
      </p:sp>
    </p:spTree>
    <p:extLst>
      <p:ext uri="{BB962C8B-B14F-4D97-AF65-F5344CB8AC3E}">
        <p14:creationId xmlns:p14="http://schemas.microsoft.com/office/powerpoint/2010/main" val="1559989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For social </a:t>
            </a:r>
            <a:r>
              <a:rPr lang="fr-CH" sz="1800" dirty="0" err="1">
                <a:latin typeface="Calibri Light" panose="020F0302020204030204" pitchFamily="34" charset="0"/>
                <a:cs typeface="Calibri Light" panose="020F0302020204030204" pitchFamily="34" charset="0"/>
              </a:rPr>
              <a:t>scientists</a:t>
            </a:r>
            <a:r>
              <a:rPr lang="fr-CH" sz="1800" dirty="0">
                <a:latin typeface="Calibri Light" panose="020F0302020204030204" pitchFamily="34" charset="0"/>
                <a:cs typeface="Calibri Light" panose="020F0302020204030204" pitchFamily="34" charset="0"/>
              </a:rPr>
              <a:t> ML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confusing</a:t>
            </a:r>
            <a:r>
              <a:rPr lang="fr-CH" sz="1800" dirty="0">
                <a:latin typeface="Calibri Light" panose="020F0302020204030204" pitchFamily="34" charset="0"/>
                <a:cs typeface="Calibri Light" panose="020F0302020204030204" pitchFamily="34" charset="0"/>
              </a:rPr>
              <a:t> at first. 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because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have to </a:t>
            </a:r>
            <a:r>
              <a:rPr lang="fr-CH" sz="1800" dirty="0" err="1">
                <a:latin typeface="Calibri Light" panose="020F0302020204030204" pitchFamily="34" charset="0"/>
                <a:cs typeface="Calibri Light" panose="020F0302020204030204" pitchFamily="34" charset="0"/>
              </a:rPr>
              <a:t>adjust</a:t>
            </a:r>
            <a:r>
              <a:rPr lang="fr-CH" sz="1800" dirty="0">
                <a:latin typeface="Calibri Light" panose="020F0302020204030204" pitchFamily="34" charset="0"/>
                <a:cs typeface="Calibri Light" panose="020F0302020204030204" pitchFamily="34" charset="0"/>
              </a:rPr>
              <a:t> to the </a:t>
            </a:r>
            <a:r>
              <a:rPr lang="fr-CH" sz="1800" dirty="0" err="1">
                <a:latin typeface="Calibri Light" panose="020F0302020204030204" pitchFamily="34" charset="0"/>
                <a:cs typeface="Calibri Light" panose="020F0302020204030204" pitchFamily="34" charset="0"/>
              </a:rPr>
              <a:t>following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differences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dirty="0" err="1">
                <a:latin typeface="Calibri Light" panose="020F0302020204030204" pitchFamily="34" charset="0"/>
                <a:cs typeface="Calibri Light" panose="020F0302020204030204" pitchFamily="34" charset="0"/>
              </a:rPr>
              <a:t>Evaluating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predictor</a:t>
            </a:r>
            <a:r>
              <a:rPr lang="fr-CH" sz="1800" dirty="0">
                <a:latin typeface="Calibri Light" panose="020F0302020204030204" pitchFamily="34" charset="0"/>
                <a:cs typeface="Calibri Light" panose="020F0302020204030204" pitchFamily="34" charset="0"/>
              </a:rPr>
              <a:t> relevance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often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ignored</a:t>
            </a:r>
            <a:endParaRPr lang="fr-CH" sz="1800" dirty="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do </a:t>
            </a:r>
            <a:r>
              <a:rPr lang="fr-CH" sz="1800" dirty="0" err="1">
                <a:latin typeface="Calibri Light" panose="020F0302020204030204" pitchFamily="34" charset="0"/>
                <a:cs typeface="Calibri Light" panose="020F0302020204030204" pitchFamily="34" charset="0"/>
              </a:rPr>
              <a:t>evaluate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predictor</a:t>
            </a:r>
            <a:r>
              <a:rPr lang="fr-CH" sz="1800" dirty="0">
                <a:latin typeface="Calibri Light" panose="020F0302020204030204" pitchFamily="34" charset="0"/>
                <a:cs typeface="Calibri Light" panose="020F0302020204030204" pitchFamily="34" charset="0"/>
              </a:rPr>
              <a:t> relevance </a:t>
            </a:r>
            <a:r>
              <a:rPr lang="fr-CH" sz="1800" dirty="0" err="1">
                <a:latin typeface="Calibri Light" panose="020F0302020204030204" pitchFamily="34" charset="0"/>
                <a:cs typeface="Calibri Light" panose="020F0302020204030204" pitchFamily="34" charset="0"/>
              </a:rPr>
              <a:t>never</a:t>
            </a:r>
            <a:r>
              <a:rPr lang="fr-CH" sz="1800" dirty="0">
                <a:latin typeface="Calibri Light" panose="020F0302020204030204" pitchFamily="34" charset="0"/>
                <a:cs typeface="Calibri Light" panose="020F0302020204030204" pitchFamily="34" charset="0"/>
              </a:rPr>
              <a:t> use </a:t>
            </a:r>
            <a:r>
              <a:rPr lang="fr-CH" sz="1800" dirty="0" err="1">
                <a:latin typeface="Calibri Light" panose="020F0302020204030204" pitchFamily="34" charset="0"/>
                <a:cs typeface="Calibri Light" panose="020F0302020204030204" pitchFamily="34" charset="0"/>
              </a:rPr>
              <a:t>criteria</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as </a:t>
            </a:r>
            <a:r>
              <a:rPr lang="fr-CH" sz="1800" i="1" dirty="0">
                <a:latin typeface="Calibri Light" panose="020F0302020204030204" pitchFamily="34" charset="0"/>
                <a:cs typeface="Calibri Light" panose="020F0302020204030204" pitchFamily="34" charset="0"/>
              </a:rPr>
              <a:t>p</a:t>
            </a:r>
            <a:r>
              <a:rPr lang="fr-CH" sz="1800" dirty="0">
                <a:latin typeface="Calibri Light" panose="020F0302020204030204" pitchFamily="34" charset="0"/>
                <a:cs typeface="Calibri Light" panose="020F0302020204030204" pitchFamily="34" charset="0"/>
              </a:rPr>
              <a:t>-values.</a:t>
            </a:r>
          </a:p>
          <a:p>
            <a:pPr marL="800100" lvl="1" indent="-342900">
              <a:buFont typeface="+mj-lt"/>
              <a:buAutoNum type="arabicPeriod"/>
            </a:pPr>
            <a:r>
              <a:rPr lang="fr-CH" sz="1800" dirty="0" err="1">
                <a:latin typeface="Calibri Light" panose="020F0302020204030204" pitchFamily="34" charset="0"/>
                <a:cs typeface="Calibri Light" panose="020F0302020204030204" pitchFamily="34" charset="0"/>
              </a:rPr>
              <a:t>Some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have no </a:t>
            </a:r>
            <a:r>
              <a:rPr lang="fr-CH" sz="1800" dirty="0" err="1">
                <a:latin typeface="Calibri Light" panose="020F0302020204030204" pitchFamily="34" charset="0"/>
                <a:cs typeface="Calibri Light" panose="020F0302020204030204" pitchFamily="34" charset="0"/>
              </a:rPr>
              <a:t>parameters</a:t>
            </a:r>
            <a:r>
              <a:rPr lang="fr-CH" sz="1800" dirty="0">
                <a:latin typeface="Calibri Light" panose="020F0302020204030204" pitchFamily="34" charset="0"/>
                <a:cs typeface="Calibri Light" panose="020F0302020204030204" pitchFamily="34" charset="0"/>
              </a:rPr>
              <a:t> (e.g., </a:t>
            </a:r>
            <a:r>
              <a:rPr lang="fr-CH" sz="1800" dirty="0" err="1">
                <a:latin typeface="Calibri Light" panose="020F0302020204030204" pitchFamily="34" charset="0"/>
                <a:cs typeface="Calibri Light" panose="020F0302020204030204" pitchFamily="34" charset="0"/>
              </a:rPr>
              <a:t>weights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inspected</a:t>
            </a:r>
            <a:r>
              <a:rPr lang="fr-CH" sz="1800" dirty="0">
                <a:latin typeface="Calibri Light" panose="020F0302020204030204" pitchFamily="34" charset="0"/>
                <a:cs typeface="Calibri Light" panose="020F0302020204030204" pitchFamily="34" charset="0"/>
              </a:rPr>
              <a:t> for insight.</a:t>
            </a:r>
          </a:p>
          <a:p>
            <a:pPr marL="800100" lvl="1" indent="-342900">
              <a:buFont typeface="+mj-lt"/>
              <a:buAutoNum type="arabicPeriod"/>
            </a:pPr>
            <a:r>
              <a:rPr lang="fr-CH" sz="1800" dirty="0" err="1">
                <a:latin typeface="Calibri Light" panose="020F0302020204030204" pitchFamily="34" charset="0"/>
                <a:cs typeface="Calibri Light" panose="020F0302020204030204" pitchFamily="34" charset="0"/>
              </a:rPr>
              <a:t>Some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complex</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inspecting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parameters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yield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any</a:t>
            </a:r>
            <a:r>
              <a:rPr lang="fr-CH" sz="1800" dirty="0">
                <a:latin typeface="Calibri Light" panose="020F0302020204030204" pitchFamily="34" charset="0"/>
                <a:cs typeface="Calibri Light" panose="020F0302020204030204" pitchFamily="34" charset="0"/>
              </a:rPr>
              <a:t> insight at all (= black box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a:t>
            </a:r>
          </a:p>
          <a:p>
            <a:pPr marL="800100" lvl="1" indent="-342900">
              <a:buFont typeface="+mj-lt"/>
              <a:buAutoNum type="arabicPeriod"/>
            </a:pPr>
            <a:r>
              <a:rPr lang="fr-CH" sz="1800" dirty="0">
                <a:latin typeface="Calibri Light" panose="020F0302020204030204" pitchFamily="34" charset="0"/>
                <a:cs typeface="Calibri Light" panose="020F0302020204030204" pitchFamily="34" charset="0"/>
              </a:rPr>
              <a:t>Social </a:t>
            </a:r>
            <a:r>
              <a:rPr lang="fr-CH" sz="1800" dirty="0" err="1">
                <a:latin typeface="Calibri Light" panose="020F0302020204030204" pitchFamily="34" charset="0"/>
                <a:cs typeface="Calibri Light" panose="020F0302020204030204" pitchFamily="34" charset="0"/>
              </a:rPr>
              <a:t>scientists</a:t>
            </a:r>
            <a:r>
              <a:rPr lang="fr-CH" sz="1800" dirty="0">
                <a:latin typeface="Calibri Light" panose="020F0302020204030204" pitchFamily="34" charset="0"/>
                <a:cs typeface="Calibri Light" panose="020F0302020204030204" pitchFamily="34" charset="0"/>
              </a:rPr>
              <a:t> are not </a:t>
            </a:r>
            <a:r>
              <a:rPr lang="fr-CH" sz="1800" dirty="0" err="1">
                <a:latin typeface="Calibri Light" panose="020F0302020204030204" pitchFamily="34" charset="0"/>
                <a:cs typeface="Calibri Light" panose="020F0302020204030204" pitchFamily="34" charset="0"/>
              </a:rPr>
              <a:t>used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predicting</a:t>
            </a:r>
            <a:r>
              <a:rPr lang="fr-CH" sz="1800" dirty="0">
                <a:latin typeface="Calibri Light" panose="020F0302020204030204" pitchFamily="34" charset="0"/>
                <a:cs typeface="Calibri Light" panose="020F0302020204030204" pitchFamily="34" charset="0"/>
              </a:rPr>
              <a:t> </a:t>
            </a:r>
            <a:r>
              <a:rPr lang="fr-CH" sz="1800" i="1" dirty="0">
                <a:latin typeface="Calibri Light" panose="020F0302020204030204" pitchFamily="34" charset="0"/>
                <a:cs typeface="Calibri Light" panose="020F0302020204030204" pitchFamily="34" charset="0"/>
              </a:rPr>
              <a:t>new</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 model.</a:t>
            </a:r>
          </a:p>
          <a:p>
            <a:pPr marL="800100" lvl="1" indent="-342900">
              <a:buFont typeface="+mj-lt"/>
              <a:buAutoNum type="arabicPeriod"/>
            </a:pPr>
            <a:r>
              <a:rPr lang="fr-CH" sz="1800" dirty="0">
                <a:latin typeface="Calibri Light" panose="020F0302020204030204" pitchFamily="34" charset="0"/>
                <a:cs typeface="Calibri Light" panose="020F0302020204030204" pitchFamily="34" charset="0"/>
              </a:rPr>
              <a:t>ML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typically</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concerned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verifying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statistical</a:t>
            </a:r>
            <a:r>
              <a:rPr lang="fr-CH" sz="1800" dirty="0">
                <a:latin typeface="Calibri Light" panose="020F0302020204030204" pitchFamily="34" charset="0"/>
                <a:cs typeface="Calibri Light" panose="020F0302020204030204" pitchFamily="34" charset="0"/>
              </a:rPr>
              <a:t> assumptions.*</a:t>
            </a:r>
          </a:p>
          <a:p>
            <a:pPr marL="800100" lvl="1" indent="-342900">
              <a:buFont typeface="+mj-lt"/>
              <a:buAutoNum type="arabicPeriod"/>
            </a:pPr>
            <a:r>
              <a:rPr lang="fr-CH" sz="1800" dirty="0">
                <a:latin typeface="Calibri Light" panose="020F0302020204030204" pitchFamily="34" charset="0"/>
                <a:cs typeface="Calibri Light" panose="020F0302020204030204" pitchFamily="34" charset="0"/>
              </a:rPr>
              <a:t>The R code to run ML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surprisingly</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disappointingly</a:t>
            </a:r>
            <a:r>
              <a:rPr lang="fr-CH" sz="1800" dirty="0">
                <a:latin typeface="Calibri Light" panose="020F0302020204030204" pitchFamily="34" charset="0"/>
                <a:cs typeface="Calibri Light" panose="020F0302020204030204" pitchFamily="34" charset="0"/>
              </a:rPr>
              <a:t> simple.</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Reasons why social scientists are confused</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4820679-1FBD-409C-BD93-A222C420E2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0888" y="6237312"/>
            <a:ext cx="368014" cy="360040"/>
          </a:xfrm>
          <a:prstGeom prst="rect">
            <a:avLst/>
          </a:prstGeom>
        </p:spPr>
      </p:pic>
      <p:pic>
        <p:nvPicPr>
          <p:cNvPr id="7" name="Picture 6">
            <a:extLst>
              <a:ext uri="{FF2B5EF4-FFF2-40B4-BE49-F238E27FC236}">
                <a16:creationId xmlns:a16="http://schemas.microsoft.com/office/drawing/2014/main" id="{7A3E4F49-BAB6-4FB1-A739-BAE5E5A12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0576" y="6237312"/>
            <a:ext cx="368014" cy="360040"/>
          </a:xfrm>
          <a:prstGeom prst="rect">
            <a:avLst/>
          </a:prstGeom>
        </p:spPr>
      </p:pic>
      <p:sp>
        <p:nvSpPr>
          <p:cNvPr id="8" name="TextBox 7">
            <a:extLst>
              <a:ext uri="{FF2B5EF4-FFF2-40B4-BE49-F238E27FC236}">
                <a16:creationId xmlns:a16="http://schemas.microsoft.com/office/drawing/2014/main" id="{ACD6FD46-91ED-4FC8-A26C-257B07BC4AB8}"/>
              </a:ext>
            </a:extLst>
          </p:cNvPr>
          <p:cNvSpPr txBox="1"/>
          <p:nvPr/>
        </p:nvSpPr>
        <p:spPr>
          <a:xfrm>
            <a:off x="10554950" y="6160512"/>
            <a:ext cx="338554" cy="461665"/>
          </a:xfrm>
          <a:prstGeom prst="rect">
            <a:avLst/>
          </a:prstGeom>
          <a:noFill/>
        </p:spPr>
        <p:txBody>
          <a:bodyPr wrap="none" rtlCol="0">
            <a:spAutoFit/>
          </a:bodyPr>
          <a:lstStyle/>
          <a:p>
            <a:r>
              <a:rPr lang="en-GB" sz="2400" dirty="0"/>
              <a:t>*</a:t>
            </a:r>
          </a:p>
        </p:txBody>
      </p:sp>
    </p:spTree>
    <p:extLst>
      <p:ext uri="{BB962C8B-B14F-4D97-AF65-F5344CB8AC3E}">
        <p14:creationId xmlns:p14="http://schemas.microsoft.com/office/powerpoint/2010/main" val="3037625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regression recap</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1645" y="1268832"/>
            <a:ext cx="5075706" cy="5063476"/>
          </a:xfrm>
          <a:prstGeom prst="rect">
            <a:avLst/>
          </a:prstGeom>
        </p:spPr>
      </p:pic>
      <p:sp>
        <p:nvSpPr>
          <p:cNvPr id="7" name="TextBox 6"/>
          <p:cNvSpPr txBox="1"/>
          <p:nvPr/>
        </p:nvSpPr>
        <p:spPr>
          <a:xfrm>
            <a:off x="7320136" y="2060848"/>
            <a:ext cx="3024336" cy="2308324"/>
          </a:xfrm>
          <a:prstGeom prst="rect">
            <a:avLst/>
          </a:prstGeom>
          <a:noFill/>
        </p:spPr>
        <p:txBody>
          <a:bodyPr wrap="square" rtlCol="0">
            <a:spAutoFit/>
          </a:bodyPr>
          <a:lstStyle/>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Continuous dependent </a:t>
            </a:r>
            <a:r>
              <a:rPr lang="en-GB" i="1">
                <a:latin typeface="Calibri Light" panose="020F0302020204030204" pitchFamily="34" charset="0"/>
                <a:cs typeface="Calibri Light" panose="020F0302020204030204" pitchFamily="34" charset="0"/>
              </a:rPr>
              <a:t>Y</a:t>
            </a:r>
          </a:p>
          <a:p>
            <a:pPr marL="285750" indent="-285750">
              <a:buFont typeface="Arial" panose="020B0604020202020204" pitchFamily="34" charset="0"/>
              <a:buChar char="•"/>
            </a:pPr>
            <a:endParaRPr lang="en-GB" i="1">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Continuous independent </a:t>
            </a:r>
            <a:r>
              <a:rPr lang="en-GB" i="1">
                <a:latin typeface="Calibri Light" panose="020F0302020204030204" pitchFamily="34" charset="0"/>
                <a:cs typeface="Calibri Light" panose="020F0302020204030204" pitchFamily="34" charset="0"/>
              </a:rPr>
              <a:t>X</a:t>
            </a:r>
            <a:endParaRPr lang="fr-CH">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fr-CH">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a:latin typeface="Calibri Light" panose="020F0302020204030204" pitchFamily="34" charset="0"/>
                <a:cs typeface="Calibri Light" panose="020F0302020204030204" pitchFamily="34" charset="0"/>
              </a:rPr>
              <a:t>Linear regression of </a:t>
            </a:r>
            <a:r>
              <a:rPr lang="fr-CH" i="1">
                <a:latin typeface="Calibri Light" panose="020F0302020204030204" pitchFamily="34" charset="0"/>
                <a:cs typeface="Calibri Light" panose="020F0302020204030204" pitchFamily="34" charset="0"/>
              </a:rPr>
              <a:t>Y</a:t>
            </a:r>
            <a:r>
              <a:rPr lang="fr-CH">
                <a:latin typeface="Calibri Light" panose="020F0302020204030204" pitchFamily="34" charset="0"/>
                <a:cs typeface="Calibri Light" panose="020F0302020204030204" pitchFamily="34" charset="0"/>
              </a:rPr>
              <a:t> on </a:t>
            </a:r>
            <a:r>
              <a:rPr lang="fr-CH" i="1">
                <a:latin typeface="Calibri Light" panose="020F0302020204030204" pitchFamily="34" charset="0"/>
                <a:cs typeface="Calibri Light" panose="020F0302020204030204" pitchFamily="34" charset="0"/>
              </a:rPr>
              <a:t>X</a:t>
            </a:r>
          </a:p>
          <a:p>
            <a:pPr marL="285750" indent="-285750">
              <a:buFont typeface="Arial" panose="020B0604020202020204" pitchFamily="34" charset="0"/>
              <a:buChar char="•"/>
            </a:pPr>
            <a:endParaRPr lang="fr-CH" i="1">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a:latin typeface="Calibri Light" panose="020F0302020204030204" pitchFamily="34" charset="0"/>
                <a:cs typeface="Calibri Light" panose="020F0302020204030204" pitchFamily="34" charset="0"/>
              </a:rPr>
              <a:t>= Linear approximation of </a:t>
            </a:r>
            <a:r>
              <a:rPr lang="fr-CH" i="1">
                <a:latin typeface="Calibri Light" panose="020F0302020204030204" pitchFamily="34" charset="0"/>
                <a:cs typeface="Calibri Light" panose="020F0302020204030204" pitchFamily="34" charset="0"/>
              </a:rPr>
              <a:t>Y</a:t>
            </a:r>
            <a:r>
              <a:rPr lang="fr-CH">
                <a:latin typeface="Calibri Light" panose="020F0302020204030204" pitchFamily="34" charset="0"/>
                <a:cs typeface="Calibri Light" panose="020F0302020204030204" pitchFamily="34" charset="0"/>
              </a:rPr>
              <a:t> using </a:t>
            </a:r>
            <a:r>
              <a:rPr lang="fr-CH" i="1">
                <a:latin typeface="Calibri Light" panose="020F0302020204030204" pitchFamily="34" charset="0"/>
                <a:cs typeface="Calibri Light" panose="020F0302020204030204" pitchFamily="34" charset="0"/>
              </a:rPr>
              <a:t>X</a:t>
            </a:r>
            <a:endParaRPr lang="en-GB">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02949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1645" y="1268833"/>
            <a:ext cx="5075706" cy="5063475"/>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7320136" y="2060848"/>
                <a:ext cx="3024336" cy="4036746"/>
              </a:xfrm>
              <a:prstGeom prst="rect">
                <a:avLst/>
              </a:prstGeom>
              <a:noFill/>
            </p:spPr>
            <p:txBody>
              <a:bodyPr wrap="square" rtlCol="0">
                <a:spAutoFit/>
              </a:bodyPr>
              <a:lstStyle/>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Regression line minimizes the </a:t>
                </a:r>
                <a:r>
                  <a:rPr lang="en-GB">
                    <a:solidFill>
                      <a:srgbClr val="0070C0"/>
                    </a:solidFill>
                    <a:latin typeface="Calibri Light" panose="020F0302020204030204" pitchFamily="34" charset="0"/>
                    <a:cs typeface="Calibri Light" panose="020F0302020204030204" pitchFamily="34" charset="0"/>
                  </a:rPr>
                  <a:t>sum of the squared distances (SSE) </a:t>
                </a:r>
                <a:r>
                  <a:rPr lang="en-GB">
                    <a:latin typeface="Calibri Light" panose="020F0302020204030204" pitchFamily="34" charset="0"/>
                    <a:cs typeface="Calibri Light" panose="020F0302020204030204" pitchFamily="34" charset="0"/>
                  </a:rPr>
                  <a:t>of the observations to the line</a:t>
                </a:r>
              </a:p>
              <a:p>
                <a:pPr marL="285750" indent="-285750">
                  <a:buFont typeface="Arial" panose="020B0604020202020204" pitchFamily="34" charset="0"/>
                  <a:buChar char="•"/>
                </a:pPr>
                <a:endParaRPr lang="en-GB" i="1">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These distances are called </a:t>
                </a:r>
                <a:r>
                  <a:rPr lang="en-GB">
                    <a:solidFill>
                      <a:srgbClr val="0070C0"/>
                    </a:solidFill>
                    <a:latin typeface="Calibri Light" panose="020F0302020204030204" pitchFamily="34" charset="0"/>
                    <a:cs typeface="Calibri Light" panose="020F0302020204030204" pitchFamily="34" charset="0"/>
                  </a:rPr>
                  <a:t>residuals</a:t>
                </a:r>
                <a:r>
                  <a:rPr lang="en-GB">
                    <a:solidFill>
                      <a:schemeClr val="accent6">
                        <a:lumMod val="50000"/>
                      </a:schemeClr>
                    </a:solidFill>
                    <a:latin typeface="Calibri Light" panose="020F0302020204030204" pitchFamily="34" charset="0"/>
                    <a:cs typeface="Calibri Light" panose="020F0302020204030204" pitchFamily="34" charset="0"/>
                  </a:rPr>
                  <a:t> </a:t>
                </a:r>
                <a:r>
                  <a:rPr lang="en-GB">
                    <a:latin typeface="Calibri Light" panose="020F0302020204030204" pitchFamily="34" charset="0"/>
                    <a:cs typeface="Calibri Light" panose="020F0302020204030204" pitchFamily="34" charset="0"/>
                  </a:rPr>
                  <a:t>for the fitted model:</a:t>
                </a:r>
              </a:p>
              <a:p>
                <a:pPr marL="285750" indent="-285750">
                  <a:buFont typeface="Arial" panose="020B0604020202020204" pitchFamily="34" charset="0"/>
                  <a:buChar char="•"/>
                </a:pPr>
                <a:endParaRPr lang="fr-CH">
                  <a:solidFill>
                    <a:schemeClr val="accent6">
                      <a:lumMod val="50000"/>
                    </a:schemeClr>
                  </a:solidFill>
                  <a:latin typeface="Calibri Light" panose="020F0302020204030204" pitchFamily="34" charset="0"/>
                  <a:cs typeface="Calibri Light" panose="020F0302020204030204" pitchFamily="34" charset="0"/>
                </a:endParaRPr>
              </a:p>
              <a:p>
                <a:r>
                  <a:rPr lang="en-US" i="1">
                    <a:latin typeface="Cambria Math" panose="02040503050406030204" pitchFamily="18" charset="0"/>
                    <a:ea typeface="Cambria Math" panose="02040503050406030204" pitchFamily="18" charset="0"/>
                    <a:cs typeface="Calibri Light" panose="020F0302020204030204" pitchFamily="34" charset="0"/>
                  </a:rPr>
                  <a:t>	</a:t>
                </a:r>
                <a:r>
                  <a:rPr lang="el-GR" i="1">
                    <a:latin typeface="Cambria Math" panose="02040503050406030204" pitchFamily="18" charset="0"/>
                    <a:ea typeface="Cambria Math" panose="02040503050406030204" pitchFamily="18" charset="0"/>
                    <a:cs typeface="Calibri Light" panose="020F0302020204030204" pitchFamily="34" charset="0"/>
                  </a:rPr>
                  <a:t>ε</a:t>
                </a:r>
                <a:r>
                  <a:rPr lang="fr-CH" i="1" baseline="-25000">
                    <a:latin typeface="Cambria Math" panose="02040503050406030204" pitchFamily="18" charset="0"/>
                    <a:ea typeface="Cambria Math" panose="02040503050406030204" pitchFamily="18" charset="0"/>
                    <a:cs typeface="Calibri Light" panose="020F0302020204030204" pitchFamily="34" charset="0"/>
                  </a:rPr>
                  <a:t>i</a:t>
                </a:r>
                <a:r>
                  <a:rPr lang="fr-CH">
                    <a:latin typeface="Cambria Math" panose="02040503050406030204" pitchFamily="18" charset="0"/>
                    <a:ea typeface="Cambria Math" panose="02040503050406030204" pitchFamily="18" charset="0"/>
                    <a:cs typeface="Calibri Light" panose="020F0302020204030204" pitchFamily="34" charset="0"/>
                  </a:rPr>
                  <a:t> =  </a:t>
                </a:r>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𝑌</m:t>
                        </m:r>
                      </m:e>
                      <m:sub>
                        <m:r>
                          <a:rPr lang="fr-CH" i="1">
                            <a:latin typeface="Cambria Math" panose="02040503050406030204" pitchFamily="18" charset="0"/>
                            <a:ea typeface="Cambria Math" panose="02040503050406030204" pitchFamily="18" charset="0"/>
                          </a:rPr>
                          <m:t>𝑖</m:t>
                        </m:r>
                      </m:sub>
                      <m:sup>
                        <m:r>
                          <a:rPr lang="fr-CH" i="1">
                            <a:latin typeface="Cambria Math" panose="02040503050406030204" pitchFamily="18" charset="0"/>
                            <a:ea typeface="Cambria Math" panose="02040503050406030204" pitchFamily="18" charset="0"/>
                          </a:rPr>
                          <m:t>𝑓𝑖𝑡</m:t>
                        </m:r>
                      </m:sup>
                    </m:sSubSup>
                    <m:r>
                      <a:rPr lang="fr-CH"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𝑌</m:t>
                        </m:r>
                      </m:e>
                      <m:sub>
                        <m:r>
                          <a:rPr lang="fr-CH" i="1">
                            <a:latin typeface="Cambria Math" panose="02040503050406030204" pitchFamily="18" charset="0"/>
                            <a:ea typeface="Cambria Math" panose="02040503050406030204" pitchFamily="18" charset="0"/>
                          </a:rPr>
                          <m:t>𝑖</m:t>
                        </m:r>
                      </m:sub>
                      <m:sup>
                        <m:r>
                          <a:rPr lang="fr-CH" i="1">
                            <a:latin typeface="Cambria Math" panose="02040503050406030204" pitchFamily="18" charset="0"/>
                            <a:ea typeface="Cambria Math" panose="02040503050406030204" pitchFamily="18" charset="0"/>
                          </a:rPr>
                          <m:t>𝑜𝑏𝑠</m:t>
                        </m:r>
                      </m:sup>
                    </m:sSubSup>
                  </m:oMath>
                </a14:m>
                <a:endParaRPr lang="en-GB">
                  <a:latin typeface="Cambria Math" panose="02040503050406030204" pitchFamily="18" charset="0"/>
                  <a:ea typeface="Cambria Math" panose="02040503050406030204" pitchFamily="18" charset="0"/>
                  <a:cs typeface="Calibri Light" panose="020F0302020204030204" pitchFamily="34" charset="0"/>
                </a:endParaRP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SSE is an amount of </a:t>
                </a:r>
                <a:r>
                  <a:rPr lang="en-GB">
                    <a:solidFill>
                      <a:srgbClr val="0070C0"/>
                    </a:solidFill>
                    <a:latin typeface="Calibri Light" panose="020F0302020204030204" pitchFamily="34" charset="0"/>
                    <a:cs typeface="Calibri Light" panose="020F0302020204030204" pitchFamily="34" charset="0"/>
                  </a:rPr>
                  <a:t>error</a:t>
                </a:r>
                <a:r>
                  <a:rPr lang="en-GB">
                    <a:latin typeface="Calibri Light" panose="020F0302020204030204" pitchFamily="34" charset="0"/>
                    <a:cs typeface="Calibri Light" panose="020F0302020204030204" pitchFamily="34" charset="0"/>
                  </a:rPr>
                  <a:t> that we accept, around our regression line</a:t>
                </a:r>
              </a:p>
            </p:txBody>
          </p:sp>
        </mc:Choice>
        <mc:Fallback xmlns="">
          <p:sp>
            <p:nvSpPr>
              <p:cNvPr id="7" name="TextBox 6"/>
              <p:cNvSpPr txBox="1">
                <a:spLocks noRot="1" noChangeAspect="1" noMove="1" noResize="1" noEditPoints="1" noAdjustHandles="1" noChangeArrowheads="1" noChangeShapeType="1" noTextEdit="1"/>
              </p:cNvSpPr>
              <p:nvPr/>
            </p:nvSpPr>
            <p:spPr>
              <a:xfrm>
                <a:off x="7320136" y="2060848"/>
                <a:ext cx="3024336" cy="4036746"/>
              </a:xfrm>
              <a:prstGeom prst="rect">
                <a:avLst/>
              </a:prstGeom>
              <a:blipFill>
                <a:blip r:embed="rId3"/>
                <a:stretch>
                  <a:fillRect l="-1411" t="-755" r="-1411" b="-1511"/>
                </a:stretch>
              </a:blipFill>
            </p:spPr>
            <p:txBody>
              <a:bodyPr/>
              <a:lstStyle/>
              <a:p>
                <a:r>
                  <a:rPr lang="en-GB">
                    <a:noFill/>
                  </a:rPr>
                  <a:t> </a:t>
                </a:r>
              </a:p>
            </p:txBody>
          </p:sp>
        </mc:Fallback>
      </mc:AlternateContent>
      <p:sp>
        <p:nvSpPr>
          <p:cNvPr id="8" name="TextBox 7"/>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regression recap</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041158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1646" y="1268832"/>
            <a:ext cx="5075707" cy="5063476"/>
          </a:xfrm>
          <a:prstGeom prst="rect">
            <a:avLst/>
          </a:prstGeom>
        </p:spPr>
      </p:pic>
      <p:cxnSp>
        <p:nvCxnSpPr>
          <p:cNvPr id="3" name="Straight Arrow Connector 2"/>
          <p:cNvCxnSpPr/>
          <p:nvPr/>
        </p:nvCxnSpPr>
        <p:spPr>
          <a:xfrm flipV="1">
            <a:off x="3010232" y="4066569"/>
            <a:ext cx="0" cy="792088"/>
          </a:xfrm>
          <a:prstGeom prst="straightConnector1">
            <a:avLst/>
          </a:prstGeom>
          <a:ln w="38100">
            <a:solidFill>
              <a:srgbClr val="C00000"/>
            </a:solidFill>
            <a:headEnd type="stealth"/>
            <a:tailEnd type="stealth"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71664" y="4066569"/>
            <a:ext cx="1377834" cy="0"/>
          </a:xfrm>
          <a:prstGeom prst="line">
            <a:avLst/>
          </a:prstGeom>
          <a:ln w="3810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11824" y="3356992"/>
            <a:ext cx="0" cy="720080"/>
          </a:xfrm>
          <a:prstGeom prst="straightConnector1">
            <a:avLst/>
          </a:prstGeom>
          <a:ln w="38100">
            <a:solidFill>
              <a:srgbClr val="C00000"/>
            </a:solidFill>
            <a:headEnd type="stealth"/>
            <a:tailEnd type="stealth"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43673" y="4277947"/>
            <a:ext cx="1367169" cy="338554"/>
          </a:xfrm>
          <a:prstGeom prst="rect">
            <a:avLst/>
          </a:prstGeom>
          <a:noFill/>
        </p:spPr>
        <p:txBody>
          <a:bodyPr wrap="none" rtlCol="0">
            <a:spAutoFit/>
          </a:bodyPr>
          <a:lstStyle/>
          <a:p>
            <a:r>
              <a:rPr lang="el-GR" sz="1600" b="1" i="1">
                <a:solidFill>
                  <a:srgbClr val="C00000"/>
                </a:solidFill>
                <a:latin typeface="Times New Roman" panose="02020603050405020304" pitchFamily="18" charset="0"/>
                <a:cs typeface="Times New Roman" panose="02020603050405020304" pitchFamily="18" charset="0"/>
              </a:rPr>
              <a:t>β</a:t>
            </a:r>
            <a:r>
              <a:rPr lang="fr-CH" sz="1600" b="1" i="1" baseline="-25000">
                <a:solidFill>
                  <a:srgbClr val="C00000"/>
                </a:solidFill>
                <a:latin typeface="Times New Roman" panose="02020603050405020304" pitchFamily="18" charset="0"/>
                <a:cs typeface="Times New Roman" panose="02020603050405020304" pitchFamily="18" charset="0"/>
              </a:rPr>
              <a:t>0  </a:t>
            </a:r>
            <a:r>
              <a:rPr lang="fr-CH" sz="1600" b="1">
                <a:solidFill>
                  <a:srgbClr val="C00000"/>
                </a:solidFill>
                <a:latin typeface="Times New Roman" panose="02020603050405020304" pitchFamily="18" charset="0"/>
                <a:cs typeface="Times New Roman" panose="02020603050405020304" pitchFamily="18" charset="0"/>
              </a:rPr>
              <a:t>   intercept</a:t>
            </a:r>
            <a:endParaRPr lang="en-GB" sz="1600" b="1" i="1" baseline="-2500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320136" y="2060848"/>
            <a:ext cx="3024336" cy="400110"/>
          </a:xfrm>
          <a:prstGeom prst="rect">
            <a:avLst/>
          </a:prstGeom>
          <a:noFill/>
        </p:spPr>
        <p:txBody>
          <a:bodyPr wrap="square" rtlCol="0">
            <a:spAutoFit/>
          </a:bodyPr>
          <a:lstStyle/>
          <a:p>
            <a:pPr marL="285750" indent="-285750">
              <a:buFont typeface="Arial" panose="020B0604020202020204" pitchFamily="34" charset="0"/>
              <a:buChar char="•"/>
            </a:pPr>
            <a:r>
              <a:rPr lang="fr-CH" sz="2000" i="1">
                <a:latin typeface="Times New Roman" panose="02020603050405020304" pitchFamily="18" charset="0"/>
                <a:cs typeface="Times New Roman" panose="02020603050405020304" pitchFamily="18" charset="0"/>
              </a:rPr>
              <a:t>Y</a:t>
            </a:r>
            <a:r>
              <a:rPr lang="fr-CH" sz="2000" i="1" baseline="-25000">
                <a:latin typeface="Times New Roman" panose="02020603050405020304" pitchFamily="18" charset="0"/>
                <a:cs typeface="Times New Roman" panose="02020603050405020304" pitchFamily="18" charset="0"/>
              </a:rPr>
              <a:t>i</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0</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1</a:t>
            </a:r>
            <a:r>
              <a:rPr lang="fr-CH" sz="2000" i="1">
                <a:latin typeface="Times New Roman" panose="02020603050405020304" pitchFamily="18" charset="0"/>
                <a:cs typeface="Times New Roman" panose="02020603050405020304" pitchFamily="18" charset="0"/>
              </a:rPr>
              <a:t>X</a:t>
            </a:r>
            <a:r>
              <a:rPr lang="fr-CH" sz="2000" i="1" baseline="-25000">
                <a:latin typeface="Times New Roman" panose="02020603050405020304" pitchFamily="18" charset="0"/>
                <a:cs typeface="Times New Roman" panose="02020603050405020304" pitchFamily="18" charset="0"/>
              </a:rPr>
              <a:t>i</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ε</a:t>
            </a:r>
            <a:r>
              <a:rPr lang="fr-CH" sz="2000" i="1" baseline="-25000">
                <a:latin typeface="Times New Roman" panose="02020603050405020304" pitchFamily="18" charset="0"/>
                <a:cs typeface="Times New Roman" panose="02020603050405020304" pitchFamily="18" charset="0"/>
              </a:rPr>
              <a:t>i</a:t>
            </a:r>
            <a:endParaRPr lang="fr-CH" sz="2000" i="1">
              <a:latin typeface="Times New Roman" panose="02020603050405020304" pitchFamily="18" charset="0"/>
              <a:cs typeface="Times New Roman" panose="02020603050405020304" pitchFamily="18" charset="0"/>
            </a:endParaRPr>
          </a:p>
        </p:txBody>
      </p:sp>
      <p:sp>
        <p:nvSpPr>
          <p:cNvPr id="20" name="TextBox 19"/>
          <p:cNvSpPr txBox="1"/>
          <p:nvPr/>
        </p:nvSpPr>
        <p:spPr>
          <a:xfrm>
            <a:off x="4656332" y="3468914"/>
            <a:ext cx="1026243" cy="338554"/>
          </a:xfrm>
          <a:prstGeom prst="rect">
            <a:avLst/>
          </a:prstGeom>
          <a:noFill/>
        </p:spPr>
        <p:txBody>
          <a:bodyPr wrap="none" rtlCol="0">
            <a:spAutoFit/>
          </a:bodyPr>
          <a:lstStyle/>
          <a:p>
            <a:r>
              <a:rPr lang="el-GR" sz="1600" b="1" i="1">
                <a:solidFill>
                  <a:srgbClr val="C00000"/>
                </a:solidFill>
                <a:latin typeface="Times New Roman" panose="02020603050405020304" pitchFamily="18" charset="0"/>
                <a:cs typeface="Times New Roman" panose="02020603050405020304" pitchFamily="18" charset="0"/>
              </a:rPr>
              <a:t>β</a:t>
            </a:r>
            <a:r>
              <a:rPr lang="fr-CH" sz="1600" b="1" i="1" baseline="-25000">
                <a:solidFill>
                  <a:srgbClr val="C00000"/>
                </a:solidFill>
                <a:latin typeface="Times New Roman" panose="02020603050405020304" pitchFamily="18" charset="0"/>
                <a:cs typeface="Times New Roman" panose="02020603050405020304" pitchFamily="18" charset="0"/>
              </a:rPr>
              <a:t>1  </a:t>
            </a:r>
            <a:r>
              <a:rPr lang="fr-CH" sz="1600" b="1">
                <a:solidFill>
                  <a:srgbClr val="C00000"/>
                </a:solidFill>
                <a:latin typeface="Times New Roman" panose="02020603050405020304" pitchFamily="18" charset="0"/>
                <a:cs typeface="Times New Roman" panose="02020603050405020304" pitchFamily="18" charset="0"/>
              </a:rPr>
              <a:t>   slope</a:t>
            </a:r>
            <a:endParaRPr lang="en-GB" sz="1600" b="1" i="1" baseline="-2500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regression recap</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776113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76781" y="1196752"/>
            <a:ext cx="4838438" cy="4867342"/>
          </a:xfrm>
          <a:prstGeom prst="rect">
            <a:avLst/>
          </a:prstGeom>
        </p:spPr>
      </p:pic>
      <p:sp>
        <p:nvSpPr>
          <p:cNvPr id="19" name="TextBox 18"/>
          <p:cNvSpPr txBox="1"/>
          <p:nvPr/>
        </p:nvSpPr>
        <p:spPr>
          <a:xfrm>
            <a:off x="2099556" y="6165304"/>
            <a:ext cx="8316924" cy="400110"/>
          </a:xfrm>
          <a:prstGeom prst="rect">
            <a:avLst/>
          </a:prstGeom>
          <a:noFill/>
        </p:spPr>
        <p:txBody>
          <a:bodyPr wrap="square" rtlCol="0">
            <a:spAutoFit/>
          </a:bodyPr>
          <a:lstStyle/>
          <a:p>
            <a:pPr marL="285750" indent="-285750">
              <a:buFont typeface="Arial" panose="020B0604020202020204" pitchFamily="34" charset="0"/>
              <a:buChar char="•"/>
            </a:pPr>
            <a:r>
              <a:rPr lang="fr-CH" sz="2000" i="1">
                <a:latin typeface="Times New Roman" panose="02020603050405020304" pitchFamily="18" charset="0"/>
                <a:cs typeface="Times New Roman" panose="02020603050405020304" pitchFamily="18" charset="0"/>
              </a:rPr>
              <a:t>Y</a:t>
            </a:r>
            <a:r>
              <a:rPr lang="fr-CH" sz="2000" i="1" baseline="-25000">
                <a:latin typeface="Times New Roman" panose="02020603050405020304" pitchFamily="18" charset="0"/>
                <a:cs typeface="Times New Roman" panose="02020603050405020304" pitchFamily="18" charset="0"/>
              </a:rPr>
              <a:t>i</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0</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1</a:t>
            </a:r>
            <a:r>
              <a:rPr lang="fr-CH" sz="2000" i="1">
                <a:latin typeface="Times New Roman" panose="02020603050405020304" pitchFamily="18" charset="0"/>
                <a:cs typeface="Times New Roman" panose="02020603050405020304" pitchFamily="18" charset="0"/>
              </a:rPr>
              <a:t>X</a:t>
            </a:r>
            <a:r>
              <a:rPr lang="fr-CH" sz="2000" i="1" baseline="-25000">
                <a:latin typeface="Times New Roman" panose="02020603050405020304" pitchFamily="18" charset="0"/>
                <a:cs typeface="Times New Roman" panose="02020603050405020304" pitchFamily="18" charset="0"/>
              </a:rPr>
              <a:t>i1</a:t>
            </a:r>
            <a:r>
              <a:rPr lang="fr-CH" sz="2000">
                <a:latin typeface="Times New Roman" panose="02020603050405020304" pitchFamily="18" charset="0"/>
                <a:cs typeface="Times New Roman" panose="02020603050405020304" pitchFamily="18" charset="0"/>
              </a:rPr>
              <a:t> + …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p</a:t>
            </a:r>
            <a:r>
              <a:rPr lang="fr-CH" sz="2000" i="1">
                <a:latin typeface="Times New Roman" panose="02020603050405020304" pitchFamily="18" charset="0"/>
                <a:cs typeface="Times New Roman" panose="02020603050405020304" pitchFamily="18" charset="0"/>
              </a:rPr>
              <a:t>X</a:t>
            </a:r>
            <a:r>
              <a:rPr lang="fr-CH" sz="2000" i="1" baseline="-25000">
                <a:latin typeface="Times New Roman" panose="02020603050405020304" pitchFamily="18" charset="0"/>
                <a:cs typeface="Times New Roman" panose="02020603050405020304" pitchFamily="18" charset="0"/>
              </a:rPr>
              <a:t>ip</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ε</a:t>
            </a:r>
            <a:r>
              <a:rPr lang="fr-CH" sz="2000" i="1" baseline="-25000">
                <a:latin typeface="Times New Roman" panose="02020603050405020304" pitchFamily="18" charset="0"/>
                <a:cs typeface="Times New Roman" panose="02020603050405020304" pitchFamily="18" charset="0"/>
              </a:rPr>
              <a:t>i</a:t>
            </a:r>
            <a:endParaRPr lang="fr-CH">
              <a:latin typeface="Times New Roman" panose="02020603050405020304" pitchFamily="18" charset="0"/>
              <a:cs typeface="Times New Roman" panose="02020603050405020304" pitchFamily="18" charset="0"/>
            </a:endParaRPr>
          </a:p>
        </p:txBody>
      </p:sp>
      <p:sp>
        <p:nvSpPr>
          <p:cNvPr id="7" name="TextBox 6"/>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regression recap</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788698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2003 – 2007	</a:t>
            </a:r>
            <a:r>
              <a:rPr lang="fr-CH" sz="1800" dirty="0" err="1">
                <a:latin typeface="Calibri Light" panose="020F0302020204030204" pitchFamily="34" charset="0"/>
                <a:cs typeface="Calibri Light" panose="020F0302020204030204" pitchFamily="34" charset="0"/>
              </a:rPr>
              <a:t>Bachelor</a:t>
            </a:r>
            <a:r>
              <a:rPr lang="fr-CH" sz="1800" dirty="0">
                <a:latin typeface="Calibri Light" panose="020F0302020204030204" pitchFamily="34" charset="0"/>
                <a:cs typeface="Calibri Light" panose="020F0302020204030204" pitchFamily="34" charset="0"/>
              </a:rPr>
              <a:t> in Psychology</a:t>
            </a:r>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2007 – 2009	Master in Psychology</a:t>
            </a:r>
          </a:p>
          <a:p>
            <a:r>
              <a:rPr lang="fr-CH" sz="1800" dirty="0">
                <a:solidFill>
                  <a:srgbClr val="0070C0"/>
                </a:solidFill>
                <a:latin typeface="Calibri Light" panose="020F0302020204030204" pitchFamily="34" charset="0"/>
                <a:cs typeface="Calibri Light" panose="020F0302020204030204" pitchFamily="34" charset="0"/>
              </a:rPr>
              <a:t>2009 – 2010	Master in </a:t>
            </a:r>
            <a:r>
              <a:rPr lang="fr-CH" sz="1800" dirty="0" err="1">
                <a:solidFill>
                  <a:srgbClr val="0070C0"/>
                </a:solidFill>
                <a:latin typeface="Calibri Light" panose="020F0302020204030204" pitchFamily="34" charset="0"/>
                <a:cs typeface="Calibri Light" panose="020F0302020204030204" pitchFamily="34" charset="0"/>
              </a:rPr>
              <a:t>Statistical</a:t>
            </a:r>
            <a:r>
              <a:rPr lang="fr-CH" sz="1800" dirty="0">
                <a:solidFill>
                  <a:srgbClr val="0070C0"/>
                </a:solidFill>
                <a:latin typeface="Calibri Light" panose="020F0302020204030204" pitchFamily="34" charset="0"/>
                <a:cs typeface="Calibri Light" panose="020F0302020204030204" pitchFamily="34" charset="0"/>
              </a:rPr>
              <a:t> Data </a:t>
            </a:r>
            <a:r>
              <a:rPr lang="fr-CH" sz="1800" dirty="0" err="1">
                <a:solidFill>
                  <a:srgbClr val="0070C0"/>
                </a:solidFill>
                <a:latin typeface="Calibri Light" panose="020F0302020204030204" pitchFamily="34" charset="0"/>
                <a:cs typeface="Calibri Light" panose="020F0302020204030204" pitchFamily="34" charset="0"/>
              </a:rPr>
              <a:t>Analysis</a:t>
            </a:r>
            <a:endParaRPr lang="fr-CH" sz="1800" dirty="0">
              <a:solidFill>
                <a:srgbClr val="0070C0"/>
              </a:solidFill>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2011 – 2015	</a:t>
            </a:r>
            <a:r>
              <a:rPr lang="fr-CH" sz="1800" dirty="0" err="1">
                <a:latin typeface="Calibri Light" panose="020F0302020204030204" pitchFamily="34" charset="0"/>
                <a:cs typeface="Calibri Light" panose="020F0302020204030204" pitchFamily="34" charset="0"/>
              </a:rPr>
              <a:t>Ph.D</a:t>
            </a:r>
            <a:r>
              <a:rPr lang="fr-CH" sz="1800" dirty="0">
                <a:latin typeface="Calibri Light" panose="020F0302020204030204" pitchFamily="34" charset="0"/>
                <a:cs typeface="Calibri Light" panose="020F0302020204030204" pitchFamily="34" charset="0"/>
              </a:rPr>
              <a:t>. in Psychology</a:t>
            </a:r>
          </a:p>
          <a:p>
            <a:r>
              <a:rPr lang="fr-CH" sz="1800" dirty="0">
                <a:latin typeface="Calibri Light" panose="020F0302020204030204" pitchFamily="34" charset="0"/>
                <a:cs typeface="Calibri Light" panose="020F0302020204030204" pitchFamily="34" charset="0"/>
              </a:rPr>
              <a:t>2016 – 2019	Postdoc in Psychology</a:t>
            </a:r>
          </a:p>
          <a:p>
            <a:r>
              <a:rPr lang="en-GB" sz="1800" dirty="0">
                <a:solidFill>
                  <a:srgbClr val="0070C0"/>
                </a:solidFill>
                <a:latin typeface="Calibri Light" panose="020F0302020204030204" pitchFamily="34" charset="0"/>
                <a:cs typeface="Calibri Light" panose="020F0302020204030204" pitchFamily="34" charset="0"/>
              </a:rPr>
              <a:t>2019 – …	Statistician</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Master </a:t>
            </a:r>
            <a:r>
              <a:rPr lang="fr-CH" sz="1800" dirty="0" err="1">
                <a:latin typeface="Calibri Light" panose="020F0302020204030204" pitchFamily="34" charset="0"/>
                <a:cs typeface="Calibri Light" panose="020F0302020204030204" pitchFamily="34" charset="0"/>
              </a:rPr>
              <a:t>thesis</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statistics</a:t>
            </a:r>
            <a:r>
              <a:rPr lang="fr-CH" sz="1800" dirty="0">
                <a:latin typeface="Calibri Light" panose="020F0302020204030204" pitchFamily="34" charset="0"/>
                <a:cs typeface="Calibri Light" panose="020F0302020204030204" pitchFamily="34" charset="0"/>
              </a:rPr>
              <a:t> about </a:t>
            </a:r>
            <a:r>
              <a:rPr lang="en-GB" sz="1800" dirty="0">
                <a:latin typeface="Calibri Light" panose="020F0302020204030204" pitchFamily="34" charset="0"/>
                <a:cs typeface="Calibri Light" panose="020F0302020204030204" pitchFamily="34" charset="0"/>
              </a:rPr>
              <a:t>“Bayesian methods in artificial neural networks”</a:t>
            </a:r>
            <a:r>
              <a:rPr lang="fr-CH" sz="1800" dirty="0">
                <a:latin typeface="Calibri Light" panose="020F0302020204030204" pitchFamily="34" charset="0"/>
                <a:cs typeface="Calibri Light" panose="020F0302020204030204" pitchFamily="34" charset="0"/>
              </a:rPr>
              <a:t>.</a:t>
            </a:r>
          </a:p>
          <a:p>
            <a:r>
              <a:rPr lang="fr-CH" sz="1800" dirty="0">
                <a:latin typeface="Calibri Light" panose="020F0302020204030204" pitchFamily="34" charset="0"/>
                <a:cs typeface="Calibri Light" panose="020F0302020204030204" pitchFamily="34" charset="0"/>
              </a:rPr>
              <a:t>Doctoral dissertation—</a:t>
            </a:r>
            <a:r>
              <a:rPr lang="fr-CH" sz="1800" dirty="0" err="1">
                <a:latin typeface="Calibri Light" panose="020F0302020204030204" pitchFamily="34" charset="0"/>
                <a:cs typeface="Calibri Light" panose="020F0302020204030204" pitchFamily="34" charset="0"/>
              </a:rPr>
              <a:t>including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 publications—</a:t>
            </a:r>
            <a:r>
              <a:rPr lang="fr-CH" sz="1800" dirty="0" err="1">
                <a:latin typeface="Calibri Light" panose="020F0302020204030204" pitchFamily="34" charset="0"/>
                <a:cs typeface="Calibri Light" panose="020F0302020204030204" pitchFamily="34" charset="0"/>
              </a:rPr>
              <a:t>written</a:t>
            </a:r>
            <a:r>
              <a:rPr lang="fr-CH" sz="1800" dirty="0">
                <a:latin typeface="Calibri Light" panose="020F0302020204030204" pitchFamily="34" charset="0"/>
                <a:cs typeface="Calibri Light" panose="020F0302020204030204" pitchFamily="34" charset="0"/>
              </a:rPr>
              <a:t> on the application of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emotion</a:t>
            </a:r>
            <a:r>
              <a:rPr lang="fr-CH" sz="1800" dirty="0">
                <a:latin typeface="Calibri Light" panose="020F0302020204030204" pitchFamily="34" charset="0"/>
                <a:cs typeface="Calibri Light" panose="020F0302020204030204" pitchFamily="34" charset="0"/>
              </a:rPr>
              <a:t> data.</a:t>
            </a:r>
          </a:p>
          <a:p>
            <a:r>
              <a:rPr lang="fr-CH" sz="1800" dirty="0" err="1">
                <a:latin typeface="Calibri Light" panose="020F0302020204030204" pitchFamily="34" charset="0"/>
                <a:cs typeface="Calibri Light" panose="020F0302020204030204" pitchFamily="34" charset="0"/>
              </a:rPr>
              <a:t>Recent</a:t>
            </a:r>
            <a:r>
              <a:rPr lang="fr-CH" sz="1800" dirty="0">
                <a:latin typeface="Calibri Light" panose="020F0302020204030204" pitchFamily="34" charset="0"/>
                <a:cs typeface="Calibri Light" panose="020F0302020204030204" pitchFamily="34" charset="0"/>
              </a:rPr>
              <a:t> applications of ML to </a:t>
            </a:r>
            <a:r>
              <a:rPr lang="fr-CH" sz="1800" dirty="0" err="1">
                <a:latin typeface="Calibri Light" panose="020F0302020204030204" pitchFamily="34" charset="0"/>
                <a:cs typeface="Calibri Light" panose="020F0302020204030204" pitchFamily="34" charset="0"/>
              </a:rPr>
              <a:t>prediction</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pulmonary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embolisms</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psychiatric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disorders</a:t>
            </a:r>
            <a:r>
              <a:rPr lang="fr-CH" sz="1800" dirty="0">
                <a:latin typeface="Calibri Light" panose="020F0302020204030204" pitchFamily="34" charset="0"/>
                <a:cs typeface="Calibri Light" panose="020F0302020204030204" pitchFamily="34" charset="0"/>
              </a:rPr>
              <a:t> (publications in </a:t>
            </a:r>
            <a:r>
              <a:rPr lang="fr-CH" sz="1800" dirty="0" err="1">
                <a:latin typeface="Calibri Light" panose="020F0302020204030204" pitchFamily="34" charset="0"/>
                <a:cs typeface="Calibri Light" panose="020F0302020204030204" pitchFamily="34" charset="0"/>
              </a:rPr>
              <a:t>preparation</a:t>
            </a:r>
            <a:r>
              <a:rPr lang="fr-CH" sz="1800" dirty="0">
                <a:latin typeface="Calibri Light" panose="020F0302020204030204" pitchFamily="34" charset="0"/>
                <a:cs typeface="Calibri Light" panose="020F0302020204030204" pitchFamily="34" charset="0"/>
              </a:rPr>
              <a:t>).</a:t>
            </a:r>
            <a:endParaRPr lang="en-GB"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Personal background</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95" r="8832" b="12201"/>
          <a:stretch/>
        </p:blipFill>
        <p:spPr>
          <a:xfrm>
            <a:off x="8328249" y="188641"/>
            <a:ext cx="2105537" cy="1662831"/>
          </a:xfrm>
          <a:prstGeom prst="rect">
            <a:avLst/>
          </a:prstGeom>
        </p:spPr>
      </p:pic>
    </p:spTree>
    <p:extLst>
      <p:ext uri="{BB962C8B-B14F-4D97-AF65-F5344CB8AC3E}">
        <p14:creationId xmlns:p14="http://schemas.microsoft.com/office/powerpoint/2010/main" val="3362717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76781" y="1196752"/>
            <a:ext cx="4838438" cy="4867342"/>
          </a:xfrm>
          <a:prstGeom prst="rect">
            <a:avLst/>
          </a:prstGeom>
        </p:spPr>
      </p:pic>
      <p:sp>
        <p:nvSpPr>
          <p:cNvPr id="19" name="TextBox 18"/>
          <p:cNvSpPr txBox="1"/>
          <p:nvPr/>
        </p:nvSpPr>
        <p:spPr>
          <a:xfrm>
            <a:off x="2099556" y="6165304"/>
            <a:ext cx="8316924" cy="400110"/>
          </a:xfrm>
          <a:prstGeom prst="rect">
            <a:avLst/>
          </a:prstGeom>
          <a:noFill/>
        </p:spPr>
        <p:txBody>
          <a:bodyPr wrap="square" rtlCol="0">
            <a:spAutoFit/>
          </a:bodyPr>
          <a:lstStyle/>
          <a:p>
            <a:pPr marL="285750" indent="-285750">
              <a:buFont typeface="Arial" panose="020B0604020202020204" pitchFamily="34" charset="0"/>
              <a:buChar char="•"/>
            </a:pPr>
            <a:r>
              <a:rPr lang="fr-CH" sz="2000" i="1">
                <a:latin typeface="Times New Roman" panose="02020603050405020304" pitchFamily="18" charset="0"/>
                <a:cs typeface="Times New Roman" panose="02020603050405020304" pitchFamily="18" charset="0"/>
              </a:rPr>
              <a:t>Y</a:t>
            </a:r>
            <a:r>
              <a:rPr lang="fr-CH" sz="2000" i="1" baseline="-25000">
                <a:latin typeface="Times New Roman" panose="02020603050405020304" pitchFamily="18" charset="0"/>
                <a:cs typeface="Times New Roman" panose="02020603050405020304" pitchFamily="18" charset="0"/>
              </a:rPr>
              <a:t>i</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0</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1</a:t>
            </a:r>
            <a:r>
              <a:rPr lang="fr-CH" sz="2000" i="1">
                <a:latin typeface="Times New Roman" panose="02020603050405020304" pitchFamily="18" charset="0"/>
                <a:cs typeface="Times New Roman" panose="02020603050405020304" pitchFamily="18" charset="0"/>
              </a:rPr>
              <a:t>X</a:t>
            </a:r>
            <a:r>
              <a:rPr lang="fr-CH" sz="2000" i="1" baseline="-25000">
                <a:latin typeface="Times New Roman" panose="02020603050405020304" pitchFamily="18" charset="0"/>
                <a:cs typeface="Times New Roman" panose="02020603050405020304" pitchFamily="18" charset="0"/>
              </a:rPr>
              <a:t>i1</a:t>
            </a:r>
            <a:r>
              <a:rPr lang="fr-CH" sz="2000">
                <a:latin typeface="Times New Roman" panose="02020603050405020304" pitchFamily="18" charset="0"/>
                <a:cs typeface="Times New Roman" panose="02020603050405020304" pitchFamily="18" charset="0"/>
              </a:rPr>
              <a:t> + … + </a:t>
            </a:r>
            <a:r>
              <a:rPr lang="el-GR" sz="2000" i="1">
                <a:latin typeface="Times New Roman" panose="02020603050405020304" pitchFamily="18" charset="0"/>
                <a:cs typeface="Times New Roman" panose="02020603050405020304" pitchFamily="18" charset="0"/>
              </a:rPr>
              <a:t>β</a:t>
            </a:r>
            <a:r>
              <a:rPr lang="fr-CH" sz="2000" i="1" baseline="-25000">
                <a:latin typeface="Times New Roman" panose="02020603050405020304" pitchFamily="18" charset="0"/>
                <a:cs typeface="Times New Roman" panose="02020603050405020304" pitchFamily="18" charset="0"/>
              </a:rPr>
              <a:t>p</a:t>
            </a:r>
            <a:r>
              <a:rPr lang="fr-CH" sz="2000" i="1">
                <a:latin typeface="Times New Roman" panose="02020603050405020304" pitchFamily="18" charset="0"/>
                <a:cs typeface="Times New Roman" panose="02020603050405020304" pitchFamily="18" charset="0"/>
              </a:rPr>
              <a:t>X</a:t>
            </a:r>
            <a:r>
              <a:rPr lang="fr-CH" sz="2000" i="1" baseline="-25000">
                <a:latin typeface="Times New Roman" panose="02020603050405020304" pitchFamily="18" charset="0"/>
                <a:cs typeface="Times New Roman" panose="02020603050405020304" pitchFamily="18" charset="0"/>
              </a:rPr>
              <a:t>ip</a:t>
            </a:r>
            <a:r>
              <a:rPr lang="fr-CH" sz="2000">
                <a:latin typeface="Times New Roman" panose="02020603050405020304" pitchFamily="18" charset="0"/>
                <a:cs typeface="Times New Roman" panose="02020603050405020304" pitchFamily="18" charset="0"/>
              </a:rPr>
              <a:t> + </a:t>
            </a:r>
            <a:r>
              <a:rPr lang="el-GR" sz="2000" i="1">
                <a:latin typeface="Times New Roman" panose="02020603050405020304" pitchFamily="18" charset="0"/>
                <a:cs typeface="Times New Roman" panose="02020603050405020304" pitchFamily="18" charset="0"/>
              </a:rPr>
              <a:t>ε</a:t>
            </a:r>
            <a:r>
              <a:rPr lang="en-GB" sz="2000" i="1" baseline="-25000">
                <a:latin typeface="Times New Roman" panose="02020603050405020304" pitchFamily="18" charset="0"/>
                <a:cs typeface="Times New Roman" panose="02020603050405020304" pitchFamily="18" charset="0"/>
              </a:rPr>
              <a:t>i</a:t>
            </a:r>
            <a:endParaRPr lang="fr-CH">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5519936" y="4797152"/>
            <a:ext cx="0" cy="720080"/>
          </a:xfrm>
          <a:prstGeom prst="straightConnector1">
            <a:avLst/>
          </a:prstGeom>
          <a:ln w="38100">
            <a:solidFill>
              <a:srgbClr val="C00000"/>
            </a:solidFill>
            <a:headEnd type="stealth"/>
            <a:tailEnd type="stealth"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609946" y="4437112"/>
            <a:ext cx="648072" cy="360040"/>
          </a:xfrm>
          <a:prstGeom prst="straightConnector1">
            <a:avLst/>
          </a:prstGeom>
          <a:ln w="38100">
            <a:solidFill>
              <a:srgbClr val="C00000"/>
            </a:solidFill>
            <a:headEnd type="stealth"/>
            <a:tailEnd type="stealth"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159897" y="4221088"/>
            <a:ext cx="268743" cy="576064"/>
          </a:xfrm>
          <a:prstGeom prst="straightConnector1">
            <a:avLst/>
          </a:prstGeom>
          <a:ln w="38100">
            <a:solidFill>
              <a:srgbClr val="C00000"/>
            </a:solidFill>
            <a:headEnd type="stealth"/>
            <a:tailEnd type="stealth"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217256" y="4437112"/>
            <a:ext cx="444352" cy="400110"/>
          </a:xfrm>
          <a:prstGeom prst="rect">
            <a:avLst/>
          </a:prstGeom>
        </p:spPr>
        <p:txBody>
          <a:bodyPr wrap="none">
            <a:spAutoFit/>
          </a:bodyPr>
          <a:lstStyle/>
          <a:p>
            <a:r>
              <a:rPr lang="el-GR" sz="2000" b="1" i="1">
                <a:solidFill>
                  <a:srgbClr val="C00000"/>
                </a:solidFill>
                <a:latin typeface="Times New Roman" panose="02020603050405020304" pitchFamily="18" charset="0"/>
                <a:cs typeface="Times New Roman" panose="02020603050405020304" pitchFamily="18" charset="0"/>
              </a:rPr>
              <a:t>β</a:t>
            </a:r>
            <a:r>
              <a:rPr lang="fr-CH" sz="2000" b="1" i="1" baseline="-25000">
                <a:solidFill>
                  <a:srgbClr val="C00000"/>
                </a:solidFill>
                <a:latin typeface="Times New Roman" panose="02020603050405020304" pitchFamily="18" charset="0"/>
                <a:cs typeface="Times New Roman" panose="02020603050405020304" pitchFamily="18" charset="0"/>
              </a:rPr>
              <a:t>1 </a:t>
            </a:r>
            <a:endParaRPr lang="en-GB" sz="2000"/>
          </a:p>
        </p:txBody>
      </p:sp>
      <p:sp>
        <p:nvSpPr>
          <p:cNvPr id="10" name="Rectangle 9"/>
          <p:cNvSpPr/>
          <p:nvPr/>
        </p:nvSpPr>
        <p:spPr>
          <a:xfrm>
            <a:off x="4756413" y="4109010"/>
            <a:ext cx="444352" cy="400110"/>
          </a:xfrm>
          <a:prstGeom prst="rect">
            <a:avLst/>
          </a:prstGeom>
        </p:spPr>
        <p:txBody>
          <a:bodyPr wrap="none">
            <a:spAutoFit/>
          </a:bodyPr>
          <a:lstStyle/>
          <a:p>
            <a:r>
              <a:rPr lang="el-GR" sz="2000" b="1" i="1">
                <a:solidFill>
                  <a:srgbClr val="C00000"/>
                </a:solidFill>
                <a:latin typeface="Times New Roman" panose="02020603050405020304" pitchFamily="18" charset="0"/>
                <a:cs typeface="Times New Roman" panose="02020603050405020304" pitchFamily="18" charset="0"/>
              </a:rPr>
              <a:t>β</a:t>
            </a:r>
            <a:r>
              <a:rPr lang="fr-CH" sz="2000" b="1" i="1" baseline="-25000">
                <a:solidFill>
                  <a:srgbClr val="C00000"/>
                </a:solidFill>
                <a:latin typeface="Times New Roman" panose="02020603050405020304" pitchFamily="18" charset="0"/>
                <a:cs typeface="Times New Roman" panose="02020603050405020304" pitchFamily="18" charset="0"/>
              </a:rPr>
              <a:t>2 </a:t>
            </a:r>
            <a:endParaRPr lang="en-GB" sz="2000"/>
          </a:p>
        </p:txBody>
      </p:sp>
      <p:sp>
        <p:nvSpPr>
          <p:cNvPr id="11" name="Rectangle 10"/>
          <p:cNvSpPr/>
          <p:nvPr/>
        </p:nvSpPr>
        <p:spPr>
          <a:xfrm>
            <a:off x="5574812" y="4870126"/>
            <a:ext cx="444352" cy="400110"/>
          </a:xfrm>
          <a:prstGeom prst="rect">
            <a:avLst/>
          </a:prstGeom>
        </p:spPr>
        <p:txBody>
          <a:bodyPr wrap="none">
            <a:spAutoFit/>
          </a:bodyPr>
          <a:lstStyle/>
          <a:p>
            <a:r>
              <a:rPr lang="el-GR" sz="2000" b="1" i="1">
                <a:solidFill>
                  <a:srgbClr val="C00000"/>
                </a:solidFill>
                <a:latin typeface="Times New Roman" panose="02020603050405020304" pitchFamily="18" charset="0"/>
                <a:cs typeface="Times New Roman" panose="02020603050405020304" pitchFamily="18" charset="0"/>
              </a:rPr>
              <a:t>β</a:t>
            </a:r>
            <a:r>
              <a:rPr lang="fr-CH" sz="2000" b="1" i="1" baseline="-25000">
                <a:solidFill>
                  <a:srgbClr val="C00000"/>
                </a:solidFill>
                <a:latin typeface="Times New Roman" panose="02020603050405020304" pitchFamily="18" charset="0"/>
                <a:cs typeface="Times New Roman" panose="02020603050405020304" pitchFamily="18" charset="0"/>
              </a:rPr>
              <a:t>0 </a:t>
            </a:r>
            <a:endParaRPr lang="en-GB" sz="2000"/>
          </a:p>
        </p:txBody>
      </p:sp>
      <p:sp>
        <p:nvSpPr>
          <p:cNvPr id="12" name="TextBox 11"/>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regression recap</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877401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Binary logistic (linear) regression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15480" y="1268833"/>
            <a:ext cx="5075706" cy="5063475"/>
          </a:xfrm>
          <a:prstGeom prst="rect">
            <a:avLst/>
          </a:prstGeom>
        </p:spPr>
      </p:pic>
      <p:sp>
        <p:nvSpPr>
          <p:cNvPr id="7" name="TextBox 6"/>
          <p:cNvSpPr txBox="1"/>
          <p:nvPr/>
        </p:nvSpPr>
        <p:spPr>
          <a:xfrm>
            <a:off x="7032104" y="1628800"/>
            <a:ext cx="3744416" cy="341632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Categorical dependent </a:t>
            </a:r>
            <a:r>
              <a:rPr lang="en-GB" i="1" dirty="0">
                <a:latin typeface="Calibri Light" panose="020F0302020204030204" pitchFamily="34" charset="0"/>
                <a:cs typeface="Calibri Light" panose="020F0302020204030204" pitchFamily="34" charset="0"/>
              </a:rPr>
              <a:t>Y:</a:t>
            </a:r>
          </a:p>
          <a:p>
            <a:pPr marL="285750" indent="-285750">
              <a:buFont typeface="Arial" panose="020B0604020202020204" pitchFamily="34" charset="0"/>
              <a:buChar char="•"/>
            </a:pPr>
            <a:endParaRPr lang="en-GB" i="1" dirty="0">
              <a:latin typeface="Calibri Light" panose="020F0302020204030204" pitchFamily="34" charset="0"/>
              <a:cs typeface="Calibri Light" panose="020F0302020204030204" pitchFamily="34" charset="0"/>
            </a:endParaRPr>
          </a:p>
          <a:p>
            <a:pPr marL="742950" lvl="1" indent="-285750">
              <a:buFont typeface="Times New Roman" panose="02020603050405020304" pitchFamily="18" charset="0"/>
              <a:buChar char="‒"/>
            </a:pPr>
            <a:r>
              <a:rPr lang="en-GB" dirty="0">
                <a:latin typeface="Calibri Light" panose="020F0302020204030204" pitchFamily="34" charset="0"/>
                <a:cs typeface="Calibri Light" panose="020F0302020204030204" pitchFamily="34" charset="0"/>
              </a:rPr>
              <a:t>Orange = 0</a:t>
            </a:r>
          </a:p>
          <a:p>
            <a:pPr marL="742950" lvl="1" indent="-285750">
              <a:buFont typeface="Times New Roman" panose="02020603050405020304" pitchFamily="18" charset="0"/>
              <a:buChar char="‒"/>
            </a:pPr>
            <a:r>
              <a:rPr lang="en-GB" dirty="0">
                <a:latin typeface="Calibri Light" panose="020F0302020204030204" pitchFamily="34" charset="0"/>
                <a:cs typeface="Calibri Light" panose="020F0302020204030204" pitchFamily="34" charset="0"/>
              </a:rPr>
              <a:t>Green = 1</a:t>
            </a:r>
          </a:p>
          <a:p>
            <a:pPr marL="742950" lvl="1"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Two continuous independents </a:t>
            </a:r>
            <a:r>
              <a:rPr lang="en-GB" i="1" dirty="0">
                <a:latin typeface="Calibri Light" panose="020F0302020204030204" pitchFamily="34" charset="0"/>
                <a:cs typeface="Calibri Light" panose="020F0302020204030204" pitchFamily="34" charset="0"/>
              </a:rPr>
              <a:t>X1</a:t>
            </a:r>
            <a:r>
              <a:rPr lang="en-GB" dirty="0">
                <a:latin typeface="Calibri Light" panose="020F0302020204030204" pitchFamily="34" charset="0"/>
                <a:cs typeface="Calibri Light" panose="020F0302020204030204" pitchFamily="34" charset="0"/>
              </a:rPr>
              <a:t> and </a:t>
            </a:r>
            <a:r>
              <a:rPr lang="en-GB" i="1" dirty="0">
                <a:latin typeface="Calibri Light" panose="020F0302020204030204" pitchFamily="34" charset="0"/>
                <a:cs typeface="Calibri Light" panose="020F0302020204030204" pitchFamily="34" charset="0"/>
              </a:rPr>
              <a:t>X2</a:t>
            </a:r>
          </a:p>
          <a:p>
            <a:pPr marL="285750" indent="-285750">
              <a:buFont typeface="Arial" panose="020B0604020202020204" pitchFamily="34" charset="0"/>
              <a:buChar char="•"/>
            </a:pPr>
            <a:endParaRPr lang="en-GB" i="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Predicting the class of Y (0 or 1) using the predictors X1 and X2 can be done by </a:t>
            </a:r>
            <a:r>
              <a:rPr lang="en-GB" dirty="0">
                <a:solidFill>
                  <a:srgbClr val="0070C0"/>
                </a:solidFill>
                <a:latin typeface="Calibri Light" panose="020F0302020204030204" pitchFamily="34" charset="0"/>
                <a:cs typeface="Calibri Light" panose="020F0302020204030204" pitchFamily="34" charset="0"/>
              </a:rPr>
              <a:t>binary logistic regression</a:t>
            </a:r>
            <a:r>
              <a:rPr lang="en-GB" dirty="0">
                <a:latin typeface="Calibri Light" panose="020F0302020204030204" pitchFamily="34" charset="0"/>
                <a:cs typeface="Calibri Light" panose="020F0302020204030204" pitchFamily="34" charset="0"/>
              </a:rPr>
              <a:t>.</a:t>
            </a:r>
            <a:endParaRPr lang="en-GB"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92844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Binary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logistic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-class </a:t>
                </a:r>
                <a:r>
                  <a:rPr lang="fr-CH" sz="1800" dirty="0" err="1">
                    <a:latin typeface="Calibri Light" panose="020F0302020204030204" pitchFamily="34" charset="0"/>
                    <a:cs typeface="Calibri Light" panose="020F0302020204030204" pitchFamily="34" charset="0"/>
                  </a:rPr>
                  <a:t>categorical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dependent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whose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levels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recoded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numerical</a:t>
                </a:r>
                <a:r>
                  <a:rPr lang="fr-CH" sz="1800" dirty="0">
                    <a:latin typeface="Calibri Light" panose="020F0302020204030204" pitchFamily="34" charset="0"/>
                    <a:cs typeface="Calibri Light" panose="020F0302020204030204" pitchFamily="34" charset="0"/>
                  </a:rPr>
                  <a:t> values 0 and 1. </a:t>
                </a:r>
                <a:r>
                  <a:rPr lang="fr-CH" sz="1800" dirty="0" err="1">
                    <a:latin typeface="Calibri Light" panose="020F0302020204030204" pitchFamily="34" charset="0"/>
                    <a:cs typeface="Calibri Light" panose="020F0302020204030204" pitchFamily="34" charset="0"/>
                  </a:rPr>
                  <a:t>Logistic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probability</a:t>
                </a:r>
                <a:r>
                  <a:rPr lang="fr-CH" sz="1800" dirty="0">
                    <a:latin typeface="Calibri Light" panose="020F0302020204030204" pitchFamily="34" charset="0"/>
                    <a:cs typeface="Calibri Light" panose="020F0302020204030204" pitchFamily="34" charset="0"/>
                  </a:rPr>
                  <a:t> of class 1 versus class 0, </a:t>
                </a:r>
                <a:r>
                  <a:rPr lang="fr-CH" sz="1800" dirty="0" err="1">
                    <a:latin typeface="Calibri Light" panose="020F0302020204030204" pitchFamily="34" charset="0"/>
                    <a:cs typeface="Calibri Light" panose="020F0302020204030204" pitchFamily="34" charset="0"/>
                  </a:rPr>
                  <a:t>given</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predictor</a:t>
                </a:r>
                <a:r>
                  <a:rPr lang="fr-CH" sz="1800" dirty="0">
                    <a:latin typeface="Calibri Light" panose="020F0302020204030204" pitchFamily="34" charset="0"/>
                    <a:cs typeface="Calibri Light" panose="020F0302020204030204" pitchFamily="34" charset="0"/>
                  </a:rPr>
                  <a:t> variables. Model </a:t>
                </a:r>
                <a:r>
                  <a:rPr lang="fr-CH" sz="1800" dirty="0" err="1">
                    <a:latin typeface="Calibri Light" panose="020F0302020204030204" pitchFamily="34" charset="0"/>
                    <a:cs typeface="Calibri Light" panose="020F0302020204030204" pitchFamily="34" charset="0"/>
                  </a:rPr>
                  <a:t>equation</a:t>
                </a:r>
                <a:r>
                  <a:rPr lang="fr-CH" sz="1800" dirty="0">
                    <a:latin typeface="Calibri Light" panose="020F0302020204030204" pitchFamily="34" charset="0"/>
                    <a:cs typeface="Calibri Light" panose="020F0302020204030204" pitchFamily="34" charset="0"/>
                  </a:rPr>
                  <a:t> has the </a:t>
                </a:r>
                <a:r>
                  <a:rPr lang="fr-CH" sz="1800" dirty="0" err="1">
                    <a:latin typeface="Calibri Light" panose="020F0302020204030204" pitchFamily="34" charset="0"/>
                    <a:cs typeface="Calibri Light" panose="020F0302020204030204" pitchFamily="34" charset="0"/>
                  </a:rPr>
                  <a:t>form</a:t>
                </a:r>
                <a:r>
                  <a:rPr lang="fr-CH" sz="1800" dirty="0">
                    <a:latin typeface="Calibri Light" panose="020F0302020204030204" pitchFamily="34" charset="0"/>
                    <a:cs typeface="Calibri Light" panose="020F0302020204030204" pitchFamily="34" charset="0"/>
                  </a:rPr>
                  <a:t>:</a:t>
                </a:r>
              </a:p>
              <a:p>
                <a:endParaRPr lang="en-GB" sz="1800" dirty="0">
                  <a:latin typeface="Times New Roman" panose="02020603050405020304" pitchFamily="18" charset="0"/>
                  <a:cs typeface="Times New Roman" panose="02020603050405020304" pitchFamily="18" charset="0"/>
                </a:endParaRPr>
              </a:p>
              <a:p>
                <a:pPr marL="0" indent="0" algn="ctr">
                  <a:buNone/>
                </a:pPr>
                <a:r>
                  <a:rPr lang="fr-CH" sz="2000" dirty="0" err="1">
                    <a:latin typeface="Times New Roman" panose="02020603050405020304" pitchFamily="18" charset="0"/>
                    <a:cs typeface="Times New Roman" panose="02020603050405020304" pitchFamily="18" charset="0"/>
                  </a:rPr>
                  <a:t>logit</a:t>
                </a:r>
                <a:r>
                  <a:rPr lang="fr-CH" sz="2000" dirty="0">
                    <a:latin typeface="Times New Roman" panose="02020603050405020304" pitchFamily="18" charset="0"/>
                    <a:cs typeface="Times New Roman" panose="02020603050405020304" pitchFamily="18" charset="0"/>
                  </a:rPr>
                  <a:t>(</a:t>
                </a:r>
                <a:r>
                  <a:rPr lang="fr-CH" sz="2000" i="1" dirty="0">
                    <a:latin typeface="Times New Roman" panose="02020603050405020304" pitchFamily="18" charset="0"/>
                    <a:cs typeface="Times New Roman" panose="02020603050405020304" pitchFamily="18" charset="0"/>
                  </a:rPr>
                  <a:t>p</a:t>
                </a:r>
                <a:r>
                  <a:rPr lang="fr-CH" sz="2000" i="1" baseline="-25000" dirty="0">
                    <a:latin typeface="Times New Roman" panose="02020603050405020304" pitchFamily="18" charset="0"/>
                    <a:cs typeface="Times New Roman" panose="02020603050405020304" pitchFamily="18" charset="0"/>
                  </a:rPr>
                  <a:t>i</a:t>
                </a:r>
                <a:r>
                  <a:rPr lang="fr-CH" sz="2000" dirty="0">
                    <a:latin typeface="Times New Roman" panose="02020603050405020304" pitchFamily="18" charset="0"/>
                    <a:cs typeface="Times New Roman" panose="02020603050405020304" pitchFamily="18" charset="0"/>
                  </a:rPr>
                  <a:t>) = </a:t>
                </a:r>
                <a:r>
                  <a:rPr lang="el-GR" sz="2000" i="1" dirty="0">
                    <a:latin typeface="Times New Roman" panose="02020603050405020304" pitchFamily="18" charset="0"/>
                    <a:cs typeface="Times New Roman" panose="02020603050405020304" pitchFamily="18" charset="0"/>
                  </a:rPr>
                  <a:t>β</a:t>
                </a:r>
                <a:r>
                  <a:rPr lang="fr-CH" sz="2000" i="1" baseline="-25000" dirty="0">
                    <a:latin typeface="Times New Roman" panose="02020603050405020304" pitchFamily="18" charset="0"/>
                    <a:cs typeface="Times New Roman" panose="02020603050405020304" pitchFamily="18" charset="0"/>
                  </a:rPr>
                  <a:t>0</a:t>
                </a:r>
                <a:r>
                  <a:rPr lang="fr-CH" sz="2000" dirty="0">
                    <a:latin typeface="Times New Roman" panose="02020603050405020304" pitchFamily="18" charset="0"/>
                    <a:cs typeface="Times New Roman" panose="02020603050405020304" pitchFamily="18" charset="0"/>
                  </a:rPr>
                  <a:t> + </a:t>
                </a:r>
                <a:r>
                  <a:rPr lang="el-GR" sz="2000" i="1" dirty="0">
                    <a:latin typeface="Times New Roman" panose="02020603050405020304" pitchFamily="18" charset="0"/>
                    <a:cs typeface="Times New Roman" panose="02020603050405020304" pitchFamily="18" charset="0"/>
                  </a:rPr>
                  <a:t>β</a:t>
                </a:r>
                <a:r>
                  <a:rPr lang="fr-CH" sz="2000" i="1" baseline="-25000" dirty="0">
                    <a:latin typeface="Times New Roman" panose="02020603050405020304" pitchFamily="18" charset="0"/>
                    <a:cs typeface="Times New Roman" panose="02020603050405020304" pitchFamily="18" charset="0"/>
                  </a:rPr>
                  <a:t>1</a:t>
                </a:r>
                <a:r>
                  <a:rPr lang="fr-CH" sz="2000" i="1" dirty="0">
                    <a:latin typeface="Times New Roman" panose="02020603050405020304" pitchFamily="18" charset="0"/>
                    <a:cs typeface="Times New Roman" panose="02020603050405020304" pitchFamily="18" charset="0"/>
                  </a:rPr>
                  <a:t>X</a:t>
                </a:r>
                <a:r>
                  <a:rPr lang="fr-CH" sz="2000" i="1" baseline="-25000" dirty="0">
                    <a:latin typeface="Times New Roman" panose="02020603050405020304" pitchFamily="18" charset="0"/>
                    <a:cs typeface="Times New Roman" panose="02020603050405020304" pitchFamily="18" charset="0"/>
                  </a:rPr>
                  <a:t>i1</a:t>
                </a:r>
                <a:r>
                  <a:rPr lang="fr-CH" sz="2000" dirty="0">
                    <a:latin typeface="Times New Roman" panose="02020603050405020304" pitchFamily="18" charset="0"/>
                    <a:cs typeface="Times New Roman" panose="02020603050405020304" pitchFamily="18" charset="0"/>
                  </a:rPr>
                  <a:t> + … + </a:t>
                </a:r>
                <a:r>
                  <a:rPr lang="el-GR" sz="2000" i="1" dirty="0">
                    <a:latin typeface="Times New Roman" panose="02020603050405020304" pitchFamily="18" charset="0"/>
                    <a:cs typeface="Times New Roman" panose="02020603050405020304" pitchFamily="18" charset="0"/>
                  </a:rPr>
                  <a:t>β</a:t>
                </a:r>
                <a:r>
                  <a:rPr lang="fr-CH" sz="2000" i="1" baseline="-25000" dirty="0" err="1">
                    <a:latin typeface="Times New Roman" panose="02020603050405020304" pitchFamily="18" charset="0"/>
                    <a:cs typeface="Times New Roman" panose="02020603050405020304" pitchFamily="18" charset="0"/>
                  </a:rPr>
                  <a:t>p</a:t>
                </a:r>
                <a:r>
                  <a:rPr lang="fr-CH" sz="2000" i="1" dirty="0" err="1">
                    <a:latin typeface="Times New Roman" panose="02020603050405020304" pitchFamily="18" charset="0"/>
                    <a:cs typeface="Times New Roman" panose="02020603050405020304" pitchFamily="18" charset="0"/>
                  </a:rPr>
                  <a:t>X</a:t>
                </a:r>
                <a:r>
                  <a:rPr lang="fr-CH" sz="2000" i="1" baseline="-25000" dirty="0" err="1">
                    <a:latin typeface="Times New Roman" panose="02020603050405020304" pitchFamily="18" charset="0"/>
                    <a:cs typeface="Times New Roman" panose="02020603050405020304" pitchFamily="18" charset="0"/>
                  </a:rPr>
                  <a:t>ip</a:t>
                </a:r>
                <a:endParaRPr lang="fr-CH" sz="2000" dirty="0">
                  <a:latin typeface="Times New Roman" panose="02020603050405020304" pitchFamily="18" charset="0"/>
                  <a:cs typeface="Times New Roman" panose="02020603050405020304" pitchFamily="18" charset="0"/>
                </a:endParaRPr>
              </a:p>
              <a:p>
                <a:pPr marL="0" indent="0">
                  <a:buNone/>
                </a:pPr>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Where </a:t>
                </a:r>
                <a:r>
                  <a:rPr lang="en-GB" sz="1800" i="1" dirty="0">
                    <a:latin typeface="Calibri Light" panose="020F0302020204030204" pitchFamily="34" charset="0"/>
                    <a:cs typeface="Calibri Light" panose="020F0302020204030204" pitchFamily="34" charset="0"/>
                  </a:rPr>
                  <a:t>p</a:t>
                </a:r>
                <a:r>
                  <a:rPr lang="en-GB" sz="1800" i="1" baseline="-25000" dirty="0">
                    <a:latin typeface="Calibri Light" panose="020F0302020204030204" pitchFamily="34" charset="0"/>
                    <a:cs typeface="Calibri Light" panose="020F0302020204030204" pitchFamily="34" charset="0"/>
                  </a:rPr>
                  <a:t>i</a:t>
                </a:r>
                <a:r>
                  <a:rPr lang="en-GB" sz="1800" dirty="0">
                    <a:latin typeface="Calibri Light" panose="020F0302020204030204" pitchFamily="34" charset="0"/>
                    <a:cs typeface="Calibri Light" panose="020F0302020204030204" pitchFamily="34" charset="0"/>
                  </a:rPr>
                  <a:t> is the probability of class 1, and “logit” refers to the logit link function for generalized linear models:</a:t>
                </a:r>
              </a:p>
              <a:p>
                <a:endParaRPr lang="en-GB" sz="1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GB" sz="1800">
                          <a:latin typeface="Cambria Math" panose="02040503050406030204" pitchFamily="18" charset="0"/>
                          <a:cs typeface="Times New Roman" panose="02020603050405020304" pitchFamily="18" charset="0"/>
                        </a:rPr>
                        <m:t>log</m:t>
                      </m:r>
                      <m:r>
                        <a:rPr lang="en-GB" sz="1800" i="1">
                          <a:latin typeface="Cambria Math" panose="02040503050406030204" pitchFamily="18" charset="0"/>
                          <a:cs typeface="Times New Roman" panose="02020603050405020304" pitchFamily="18" charset="0"/>
                        </a:rPr>
                        <m:t>⁡</m:t>
                      </m:r>
                      <m:f>
                        <m:fPr>
                          <m:ctrlPr>
                            <a:rPr lang="en-GB" sz="1800" i="1">
                              <a:latin typeface="Cambria Math" panose="02040503050406030204" pitchFamily="18" charset="0"/>
                              <a:cs typeface="Times New Roman" panose="02020603050405020304" pitchFamily="18" charset="0"/>
                            </a:rPr>
                          </m:ctrlPr>
                        </m:fPr>
                        <m:num>
                          <m:sSub>
                            <m:sSubPr>
                              <m:ctrlPr>
                                <a:rPr lang="en-GB" sz="1800" i="1">
                                  <a:latin typeface="Cambria Math" panose="02040503050406030204" pitchFamily="18" charset="0"/>
                                  <a:cs typeface="Times New Roman" panose="02020603050405020304" pitchFamily="18" charset="0"/>
                                </a:rPr>
                              </m:ctrlPr>
                            </m:sSubPr>
                            <m:e>
                              <m:r>
                                <a:rPr lang="en-GB" sz="1800" i="1">
                                  <a:latin typeface="Cambria Math" panose="02040503050406030204" pitchFamily="18" charset="0"/>
                                  <a:cs typeface="Times New Roman" panose="02020603050405020304" pitchFamily="18" charset="0"/>
                                </a:rPr>
                                <m:t>𝑝</m:t>
                              </m:r>
                            </m:e>
                            <m:sub>
                              <m:r>
                                <a:rPr lang="en-GB" sz="1800" i="1">
                                  <a:latin typeface="Cambria Math" panose="02040503050406030204" pitchFamily="18" charset="0"/>
                                  <a:cs typeface="Times New Roman" panose="02020603050405020304" pitchFamily="18" charset="0"/>
                                </a:rPr>
                                <m:t>𝑖</m:t>
                              </m:r>
                            </m:sub>
                          </m:sSub>
                        </m:num>
                        <m:den>
                          <m:r>
                            <a:rPr lang="en-GB" sz="1800" i="1">
                              <a:latin typeface="Cambria Math" panose="02040503050406030204" pitchFamily="18" charset="0"/>
                              <a:cs typeface="Times New Roman" panose="02020603050405020304" pitchFamily="18" charset="0"/>
                            </a:rPr>
                            <m:t>1−</m:t>
                          </m:r>
                          <m:sSub>
                            <m:sSubPr>
                              <m:ctrlPr>
                                <a:rPr lang="en-GB" sz="1800" i="1">
                                  <a:latin typeface="Cambria Math" panose="02040503050406030204" pitchFamily="18" charset="0"/>
                                  <a:cs typeface="Times New Roman" panose="02020603050405020304" pitchFamily="18" charset="0"/>
                                </a:rPr>
                              </m:ctrlPr>
                            </m:sSubPr>
                            <m:e>
                              <m:r>
                                <a:rPr lang="en-GB" sz="1800" i="1">
                                  <a:latin typeface="Cambria Math" panose="02040503050406030204" pitchFamily="18" charset="0"/>
                                  <a:cs typeface="Times New Roman" panose="02020603050405020304" pitchFamily="18" charset="0"/>
                                </a:rPr>
                                <m:t>𝑝</m:t>
                              </m:r>
                            </m:e>
                            <m:sub>
                              <m:r>
                                <a:rPr lang="en-GB" sz="1800" i="1">
                                  <a:latin typeface="Cambria Math" panose="02040503050406030204" pitchFamily="18" charset="0"/>
                                  <a:cs typeface="Times New Roman" panose="02020603050405020304" pitchFamily="18" charset="0"/>
                                </a:rPr>
                                <m:t>𝑖</m:t>
                              </m:r>
                            </m:sub>
                          </m:sSub>
                        </m:den>
                      </m:f>
                    </m:oMath>
                  </m:oMathPara>
                </a14:m>
                <a:endParaRPr lang="en-GB" sz="1800" dirty="0">
                  <a:latin typeface="Times New Roman" panose="02020603050405020304" pitchFamily="18" charset="0"/>
                  <a:cs typeface="Times New Roman" panose="02020603050405020304" pitchFamily="18" charset="0"/>
                </a:endParaRPr>
              </a:p>
              <a:p>
                <a:pPr marL="0" indent="0">
                  <a:buNone/>
                </a:pPr>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Regression coefficients are estimated such </a:t>
                </a:r>
                <a:r>
                  <a:rPr lang="en-GB" sz="1800">
                    <a:latin typeface="Calibri Light" panose="020F0302020204030204" pitchFamily="34" charset="0"/>
                    <a:cs typeface="Calibri Light" panose="020F0302020204030204" pitchFamily="34" charset="0"/>
                  </a:rPr>
                  <a:t>that they achieve a </a:t>
                </a:r>
                <a:r>
                  <a:rPr lang="en-GB" sz="1800">
                    <a:solidFill>
                      <a:srgbClr val="0070C0"/>
                    </a:solidFill>
                    <a:latin typeface="Calibri Light" panose="020F0302020204030204" pitchFamily="34" charset="0"/>
                    <a:cs typeface="Calibri Light" panose="020F0302020204030204" pitchFamily="34" charset="0"/>
                  </a:rPr>
                  <a:t>maximal linear separation </a:t>
                </a:r>
                <a:r>
                  <a:rPr lang="en-GB" sz="1800">
                    <a:latin typeface="Calibri Light" panose="020F0302020204030204" pitchFamily="34" charset="0"/>
                    <a:cs typeface="Calibri Light" panose="020F0302020204030204" pitchFamily="34" charset="0"/>
                  </a:rPr>
                  <a:t>of </a:t>
                </a:r>
                <a:r>
                  <a:rPr lang="en-GB" sz="1800" dirty="0">
                    <a:latin typeface="Calibri Light" panose="020F0302020204030204" pitchFamily="34" charset="0"/>
                    <a:cs typeface="Calibri Light" panose="020F0302020204030204" pitchFamily="34" charset="0"/>
                  </a:rPr>
                  <a:t>the two </a:t>
                </a:r>
                <a:r>
                  <a:rPr lang="en-GB" sz="1800">
                    <a:latin typeface="Calibri Light" panose="020F0302020204030204" pitchFamily="34" charset="0"/>
                    <a:cs typeface="Calibri Light" panose="020F0302020204030204" pitchFamily="34" charset="0"/>
                  </a:rPr>
                  <a:t>response classes.</a:t>
                </a:r>
                <a:endParaRPr lang="en-GB" sz="1800" dirty="0">
                  <a:latin typeface="Calibri Light" panose="020F0302020204030204" pitchFamily="34" charset="0"/>
                  <a:cs typeface="Calibri Light" panose="020F03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1600200"/>
                <a:ext cx="8229600" cy="4925144"/>
              </a:xfrm>
              <a:blipFill>
                <a:blip r:embed="rId2"/>
                <a:stretch>
                  <a:fillRect l="-444" t="-743" r="-148"/>
                </a:stretch>
              </a:blipFill>
            </p:spPr>
            <p:txBody>
              <a:bodyPr/>
              <a:lstStyle/>
              <a:p>
                <a:r>
                  <a:rPr lang="en-GB">
                    <a:noFill/>
                  </a:rPr>
                  <a:t> </a:t>
                </a:r>
              </a:p>
            </p:txBody>
          </p:sp>
        </mc:Fallback>
      </mc:AlternateContent>
      <p:sp>
        <p:nvSpPr>
          <p:cNvPr id="4" name="TextBox 3"/>
          <p:cNvSpPr txBox="1"/>
          <p:nvPr/>
        </p:nvSpPr>
        <p:spPr>
          <a:xfrm>
            <a:off x="1950130" y="188641"/>
            <a:ext cx="839434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Binary logistic (linear) regression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031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15480" y="1268833"/>
            <a:ext cx="5075705" cy="5063475"/>
          </a:xfrm>
          <a:prstGeom prst="rect">
            <a:avLst/>
          </a:prstGeom>
        </p:spPr>
      </p:pic>
      <p:sp>
        <p:nvSpPr>
          <p:cNvPr id="7" name="TextBox 6"/>
          <p:cNvSpPr txBox="1"/>
          <p:nvPr/>
        </p:nvSpPr>
        <p:spPr>
          <a:xfrm>
            <a:off x="6960096" y="1568982"/>
            <a:ext cx="3816424" cy="341632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Logistic regression equation produces a linear </a:t>
            </a:r>
            <a:r>
              <a:rPr lang="en-GB" dirty="0">
                <a:solidFill>
                  <a:srgbClr val="0070C0"/>
                </a:solidFill>
                <a:latin typeface="Calibri Light" panose="020F0302020204030204" pitchFamily="34" charset="0"/>
                <a:cs typeface="Calibri Light" panose="020F0302020204030204" pitchFamily="34" charset="0"/>
              </a:rPr>
              <a:t>decision boundary</a:t>
            </a:r>
            <a:r>
              <a:rPr lang="en-GB" dirty="0">
                <a:latin typeface="Calibri Light" panose="020F0302020204030204" pitchFamily="34" charset="0"/>
                <a:cs typeface="Calibri Light" panose="020F0302020204030204" pitchFamily="34" charset="0"/>
              </a:rPr>
              <a:t> between the two response classes:</a:t>
            </a:r>
          </a:p>
          <a:p>
            <a:pPr marL="285750" indent="-285750">
              <a:buFont typeface="Arial" panose="020B0604020202020204" pitchFamily="34" charset="0"/>
              <a:buChar char="•"/>
            </a:pPr>
            <a:endParaRPr lang="en-GB" i="1" dirty="0">
              <a:latin typeface="Calibri Light" panose="020F0302020204030204" pitchFamily="34" charset="0"/>
              <a:cs typeface="Calibri Light" panose="020F0302020204030204" pitchFamily="34" charset="0"/>
            </a:endParaRPr>
          </a:p>
          <a:p>
            <a:pPr marL="742950" lvl="1" indent="-285750">
              <a:buFont typeface="Arial" panose="020B0604020202020204" pitchFamily="34" charset="0"/>
              <a:buChar char="•"/>
            </a:pPr>
            <a:r>
              <a:rPr lang="en-GB" b="1" dirty="0">
                <a:solidFill>
                  <a:schemeClr val="accent3">
                    <a:lumMod val="75000"/>
                  </a:schemeClr>
                </a:solidFill>
                <a:latin typeface="Calibri Light" panose="020F0302020204030204" pitchFamily="34" charset="0"/>
                <a:cs typeface="Calibri Light" panose="020F0302020204030204" pitchFamily="34" charset="0"/>
              </a:rPr>
              <a:t>Green side</a:t>
            </a:r>
            <a:r>
              <a:rPr lang="en-GB" dirty="0">
                <a:latin typeface="Calibri Light" panose="020F0302020204030204" pitchFamily="34" charset="0"/>
                <a:cs typeface="Calibri Light" panose="020F0302020204030204" pitchFamily="34" charset="0"/>
              </a:rPr>
              <a:t>: the model </a:t>
            </a:r>
            <a:br>
              <a:rPr lang="en-GB"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predicts </a:t>
            </a:r>
            <a:r>
              <a:rPr lang="en-GB" i="1">
                <a:latin typeface="Calibri Light" panose="020F0302020204030204" pitchFamily="34" charset="0"/>
                <a:cs typeface="Calibri Light" panose="020F0302020204030204" pitchFamily="34" charset="0"/>
              </a:rPr>
              <a:t>P(</a:t>
            </a:r>
            <a:r>
              <a:rPr lang="en-GB">
                <a:solidFill>
                  <a:schemeClr val="accent3">
                    <a:lumMod val="75000"/>
                  </a:schemeClr>
                </a:solidFill>
                <a:latin typeface="Calibri Light" panose="020F0302020204030204" pitchFamily="34" charset="0"/>
                <a:cs typeface="Calibri Light" panose="020F0302020204030204" pitchFamily="34" charset="0"/>
                <a:sym typeface="Wingdings 2" panose="05020102010507070707" pitchFamily="18" charset="2"/>
              </a:rPr>
              <a:t></a:t>
            </a:r>
            <a:r>
              <a:rPr lang="en-GB" i="1">
                <a:latin typeface="Calibri Light" panose="020F0302020204030204" pitchFamily="34" charset="0"/>
                <a:cs typeface="Calibri Light" panose="020F0302020204030204" pitchFamily="34" charset="0"/>
              </a:rPr>
              <a:t>)</a:t>
            </a:r>
            <a:r>
              <a:rPr lang="en-GB">
                <a:latin typeface="Calibri Light" panose="020F0302020204030204" pitchFamily="34" charset="0"/>
                <a:cs typeface="Calibri Light" panose="020F0302020204030204" pitchFamily="34" charset="0"/>
              </a:rPr>
              <a:t> </a:t>
            </a:r>
            <a:r>
              <a:rPr lang="en-GB" dirty="0">
                <a:latin typeface="Calibri Light" panose="020F0302020204030204" pitchFamily="34" charset="0"/>
                <a:cs typeface="Calibri Light" panose="020F0302020204030204" pitchFamily="34" charset="0"/>
              </a:rPr>
              <a:t>&gt; 0.5</a:t>
            </a:r>
          </a:p>
          <a:p>
            <a:pPr marL="742950" lvl="1" indent="-285750">
              <a:buFont typeface="Arial" panose="020B0604020202020204" pitchFamily="34" charset="0"/>
              <a:buChar char="•"/>
            </a:pPr>
            <a:r>
              <a:rPr lang="en-GB" b="1" dirty="0">
                <a:solidFill>
                  <a:schemeClr val="accent6">
                    <a:lumMod val="75000"/>
                  </a:schemeClr>
                </a:solidFill>
                <a:latin typeface="Calibri Light" panose="020F0302020204030204" pitchFamily="34" charset="0"/>
                <a:cs typeface="Calibri Light" panose="020F0302020204030204" pitchFamily="34" charset="0"/>
              </a:rPr>
              <a:t>Orange side: </a:t>
            </a:r>
            <a:r>
              <a:rPr lang="en-GB" dirty="0">
                <a:latin typeface="Calibri Light" panose="020F0302020204030204" pitchFamily="34" charset="0"/>
                <a:cs typeface="Calibri Light" panose="020F0302020204030204" pitchFamily="34" charset="0"/>
              </a:rPr>
              <a:t>the model predicts </a:t>
            </a:r>
            <a:r>
              <a:rPr lang="en-GB" i="1" dirty="0">
                <a:latin typeface="Calibri Light" panose="020F0302020204030204" pitchFamily="34" charset="0"/>
                <a:cs typeface="Calibri Light" panose="020F0302020204030204" pitchFamily="34" charset="0"/>
              </a:rPr>
              <a:t>P(</a:t>
            </a:r>
            <a:r>
              <a:rPr lang="en-GB" dirty="0">
                <a:solidFill>
                  <a:schemeClr val="accent3">
                    <a:lumMod val="75000"/>
                  </a:schemeClr>
                </a:solidFill>
                <a:latin typeface="Calibri Light" panose="020F0302020204030204" pitchFamily="34" charset="0"/>
                <a:cs typeface="Calibri Light" panose="020F0302020204030204" pitchFamily="34" charset="0"/>
                <a:sym typeface="Wingdings 2" panose="05020102010507070707" pitchFamily="18" charset="2"/>
              </a:rPr>
              <a:t></a:t>
            </a:r>
            <a:r>
              <a:rPr lang="en-GB" i="1" dirty="0">
                <a:latin typeface="Calibri Light" panose="020F0302020204030204" pitchFamily="34" charset="0"/>
                <a:cs typeface="Calibri Light" panose="020F0302020204030204" pitchFamily="34" charset="0"/>
              </a:rPr>
              <a:t>)</a:t>
            </a:r>
            <a:r>
              <a:rPr lang="en-GB" dirty="0">
                <a:latin typeface="Calibri Light" panose="020F0302020204030204" pitchFamily="34" charset="0"/>
                <a:cs typeface="Calibri Light" panose="020F0302020204030204" pitchFamily="34" charset="0"/>
              </a:rPr>
              <a:t> &lt; 0.5</a:t>
            </a: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Decision boundary can thus be used to </a:t>
            </a:r>
            <a:r>
              <a:rPr lang="en-GB" sz="1800" dirty="0">
                <a:solidFill>
                  <a:srgbClr val="0070C0"/>
                </a:solidFill>
                <a:latin typeface="Calibri Light" panose="020F0302020204030204" pitchFamily="34" charset="0"/>
                <a:cs typeface="Calibri Light" panose="020F0302020204030204" pitchFamily="34" charset="0"/>
              </a:rPr>
              <a:t>“classify”</a:t>
            </a:r>
            <a:r>
              <a:rPr lang="en-GB" dirty="0">
                <a:latin typeface="Calibri Light" panose="020F0302020204030204" pitchFamily="34" charset="0"/>
                <a:cs typeface="Calibri Light" panose="020F0302020204030204" pitchFamily="34" charset="0"/>
              </a:rPr>
              <a:t> data points into one class or another.</a:t>
            </a:r>
          </a:p>
        </p:txBody>
      </p:sp>
      <p:sp>
        <p:nvSpPr>
          <p:cNvPr id="8" name="TextBox 7"/>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Binary logistic (linear) regression</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78111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257800"/>
          </a:xfrm>
        </p:spPr>
        <p:txBody>
          <a:bodyPr>
            <a:normAutofit/>
          </a:bodyPr>
          <a:lstStyle/>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Basic linear models find an optimal linear equation that minimizes SSE (for continuous dependents) or maximally separates the response classes (for categorical dependents).</a:t>
            </a:r>
          </a:p>
        </p:txBody>
      </p:sp>
      <p:sp>
        <p:nvSpPr>
          <p:cNvPr id="4" name="TextBox 3"/>
          <p:cNvSpPr txBox="1"/>
          <p:nvPr/>
        </p:nvSpPr>
        <p:spPr>
          <a:xfrm>
            <a:off x="1950130" y="188641"/>
            <a:ext cx="839434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Linearity summary</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1201" y="1862760"/>
            <a:ext cx="3775931" cy="379848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2025" y="2030418"/>
            <a:ext cx="3611627" cy="3602925"/>
          </a:xfrm>
          <a:prstGeom prst="rect">
            <a:avLst/>
          </a:prstGeom>
        </p:spPr>
      </p:pic>
      <p:sp>
        <p:nvSpPr>
          <p:cNvPr id="2" name="TextBox 1"/>
          <p:cNvSpPr txBox="1"/>
          <p:nvPr/>
        </p:nvSpPr>
        <p:spPr>
          <a:xfrm>
            <a:off x="2876264" y="1208631"/>
            <a:ext cx="1985800" cy="584775"/>
          </a:xfrm>
          <a:prstGeom prst="rect">
            <a:avLst/>
          </a:prstGeom>
          <a:noFill/>
        </p:spPr>
        <p:txBody>
          <a:bodyPr wrap="none" rtlCol="0">
            <a:spAutoFit/>
          </a:bodyPr>
          <a:lstStyle/>
          <a:p>
            <a:pPr algn="ctr"/>
            <a:r>
              <a:rPr lang="en-GB" sz="1600">
                <a:latin typeface="Calibri Light" panose="020F0302020204030204" pitchFamily="34" charset="0"/>
                <a:cs typeface="Calibri Light" panose="020F0302020204030204" pitchFamily="34" charset="0"/>
              </a:rPr>
              <a:t>Continous dependent</a:t>
            </a:r>
          </a:p>
          <a:p>
            <a:pPr algn="ctr"/>
            <a:r>
              <a:rPr lang="en-GB" sz="1600">
                <a:latin typeface="Calibri Light" panose="020F0302020204030204" pitchFamily="34" charset="0"/>
                <a:cs typeface="Calibri Light" panose="020F0302020204030204" pitchFamily="34" charset="0"/>
              </a:rPr>
              <a:t>“regression model”</a:t>
            </a:r>
          </a:p>
        </p:txBody>
      </p:sp>
      <p:sp>
        <p:nvSpPr>
          <p:cNvPr id="8" name="TextBox 7"/>
          <p:cNvSpPr txBox="1"/>
          <p:nvPr/>
        </p:nvSpPr>
        <p:spPr>
          <a:xfrm>
            <a:off x="7210244" y="1204700"/>
            <a:ext cx="2051204" cy="584775"/>
          </a:xfrm>
          <a:prstGeom prst="rect">
            <a:avLst/>
          </a:prstGeom>
          <a:noFill/>
        </p:spPr>
        <p:txBody>
          <a:bodyPr wrap="none" rtlCol="0">
            <a:spAutoFit/>
          </a:bodyPr>
          <a:lstStyle/>
          <a:p>
            <a:pPr algn="ctr"/>
            <a:r>
              <a:rPr lang="en-GB" sz="1600">
                <a:latin typeface="Calibri Light" panose="020F0302020204030204" pitchFamily="34" charset="0"/>
                <a:cs typeface="Calibri Light" panose="020F0302020204030204" pitchFamily="34" charset="0"/>
              </a:rPr>
              <a:t>Categorical dependent</a:t>
            </a:r>
          </a:p>
          <a:p>
            <a:pPr algn="ctr"/>
            <a:r>
              <a:rPr lang="en-GB" sz="1600">
                <a:latin typeface="Calibri Light" panose="020F0302020204030204" pitchFamily="34" charset="0"/>
                <a:cs typeface="Calibri Light" panose="020F0302020204030204" pitchFamily="34" charset="0"/>
              </a:rPr>
              <a:t>“classification model”</a:t>
            </a:r>
          </a:p>
        </p:txBody>
      </p:sp>
    </p:spTree>
    <p:extLst>
      <p:ext uri="{BB962C8B-B14F-4D97-AF65-F5344CB8AC3E}">
        <p14:creationId xmlns:p14="http://schemas.microsoft.com/office/powerpoint/2010/main" val="2191553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First we create some random data in R:</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set.seed(666)</a:t>
            </a:r>
          </a:p>
          <a:p>
            <a:pPr marL="0" indent="0">
              <a:buNone/>
            </a:pPr>
            <a:r>
              <a:rPr lang="fr-CH" sz="1400">
                <a:latin typeface="Courier New" panose="02070309020205020404" pitchFamily="49" charset="0"/>
                <a:cs typeface="Courier New" panose="02070309020205020404" pitchFamily="49" charset="0"/>
              </a:rPr>
              <a:t>	rdat &lt;- as.data.frame(matrix(rnorm(5000*101),5000,101))</a:t>
            </a:r>
          </a:p>
          <a:p>
            <a:pPr marL="0" indent="0">
              <a:buNone/>
            </a:pPr>
            <a:r>
              <a:rPr lang="fr-CH" sz="1400">
                <a:latin typeface="Courier New" panose="02070309020205020404" pitchFamily="49" charset="0"/>
                <a:cs typeface="Courier New" panose="02070309020205020404" pitchFamily="49" charset="0"/>
              </a:rPr>
              <a:t>	colnames(rdat) &lt;- c("Y",paste("X",1:100,sep=""))</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Note that </a:t>
            </a:r>
            <a:r>
              <a:rPr lang="en-GB" sz="1800">
                <a:latin typeface="Courier New" panose="02070309020205020404" pitchFamily="49" charset="0"/>
                <a:cs typeface="Courier New" panose="02070309020205020404" pitchFamily="49" charset="0"/>
              </a:rPr>
              <a:t>set.seed</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ensures that the same random numbers are drawn everytime we run a function such as </a:t>
            </a:r>
            <a:r>
              <a:rPr lang="fr-CH" sz="1800">
                <a:latin typeface="Courier New" panose="02070309020205020404" pitchFamily="49" charset="0"/>
                <a:cs typeface="Courier New" panose="02070309020205020404" pitchFamily="49" charset="0"/>
              </a:rPr>
              <a:t>rnorm</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We inspect our basic data set as follows:</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head(rdat)</a:t>
            </a:r>
          </a:p>
          <a:p>
            <a:pPr marL="0" indent="0">
              <a:buNone/>
            </a:pPr>
            <a:r>
              <a:rPr lang="fr-CH" sz="1400">
                <a:latin typeface="Courier New" panose="02070309020205020404" pitchFamily="49" charset="0"/>
                <a:cs typeface="Courier New" panose="02070309020205020404" pitchFamily="49" charset="0"/>
              </a:rPr>
              <a:t>	dim(rdat)</a:t>
            </a:r>
          </a:p>
          <a:p>
            <a:pPr marL="0" indent="0">
              <a:buNone/>
            </a:pPr>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Which shows the first six rows of the data, and its dimensions, respectively.</a:t>
            </a: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4170644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in R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done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the </a:t>
            </a:r>
            <a:r>
              <a:rPr lang="en-GB" sz="1800" dirty="0" err="1">
                <a:latin typeface="Courier New" panose="02070309020205020404" pitchFamily="49" charset="0"/>
                <a:cs typeface="Courier New" panose="02070309020205020404" pitchFamily="49" charset="0"/>
              </a:rPr>
              <a:t>lm</a:t>
            </a:r>
            <a:r>
              <a:rPr lang="fr-CH" sz="1800" dirty="0">
                <a:latin typeface="Times New Roman" panose="02020603050405020304" pitchFamily="18" charset="0"/>
                <a:cs typeface="Times New Roman" panose="02020603050405020304" pitchFamily="18" charset="0"/>
              </a:rPr>
              <a:t>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important to </a:t>
            </a:r>
            <a:r>
              <a:rPr lang="fr-CH" sz="1800" dirty="0" err="1">
                <a:latin typeface="Calibri Light" panose="020F0302020204030204" pitchFamily="34" charset="0"/>
                <a:cs typeface="Calibri Light" panose="020F0302020204030204" pitchFamily="34" charset="0"/>
              </a:rPr>
              <a:t>understand</a:t>
            </a:r>
            <a:r>
              <a:rPr lang="fr-CH" sz="1800" dirty="0">
                <a:latin typeface="Calibri Light" panose="020F0302020204030204" pitchFamily="34" charset="0"/>
                <a:cs typeface="Calibri Light" panose="020F0302020204030204" pitchFamily="34" charset="0"/>
              </a:rPr>
              <a:t> how the formula interface </a:t>
            </a:r>
            <a:r>
              <a:rPr lang="fr-CH" sz="1800" dirty="0" err="1">
                <a:latin typeface="Calibri Light" panose="020F0302020204030204" pitchFamily="34" charset="0"/>
                <a:cs typeface="Calibri Light" panose="020F0302020204030204" pitchFamily="34" charset="0"/>
              </a:rPr>
              <a:t>works</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specifying</a:t>
            </a:r>
            <a:r>
              <a:rPr lang="fr-CH" sz="1800" dirty="0">
                <a:latin typeface="Calibri Light" panose="020F0302020204030204" pitchFamily="34" charset="0"/>
                <a:cs typeface="Calibri Light" panose="020F0302020204030204" pitchFamily="34" charset="0"/>
              </a:rPr>
              <a:t> a model:</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lin &lt;- lm(</a:t>
            </a:r>
            <a:r>
              <a:rPr lang="fr-CH" sz="1400" b="1" dirty="0">
                <a:solidFill>
                  <a:srgbClr val="0070C0"/>
                </a:solidFill>
                <a:latin typeface="Courier New" panose="02070309020205020404" pitchFamily="49" charset="0"/>
                <a:cs typeface="Courier New" panose="02070309020205020404" pitchFamily="49" charset="0"/>
              </a:rPr>
              <a:t>Y</a:t>
            </a:r>
            <a:r>
              <a:rPr lang="fr-CH" sz="1400" dirty="0">
                <a:latin typeface="Courier New" panose="02070309020205020404" pitchFamily="49" charset="0"/>
                <a:cs typeface="Courier New" panose="02070309020205020404" pitchFamily="49" charset="0"/>
              </a:rPr>
              <a:t> ~ </a:t>
            </a:r>
            <a:r>
              <a:rPr lang="fr-CH" sz="1400" b="1" dirty="0">
                <a:solidFill>
                  <a:srgbClr val="FF0000"/>
                </a:solidFill>
                <a:latin typeface="Courier New" panose="02070309020205020404" pitchFamily="49" charset="0"/>
                <a:cs typeface="Courier New" panose="02070309020205020404" pitchFamily="49" charset="0"/>
              </a:rPr>
              <a:t>1 </a:t>
            </a:r>
            <a:r>
              <a:rPr lang="fr-CH" sz="1400" dirty="0">
                <a:latin typeface="Courier New" panose="02070309020205020404" pitchFamily="49" charset="0"/>
                <a:cs typeface="Courier New" panose="02070309020205020404" pitchFamily="49" charset="0"/>
              </a:rPr>
              <a:t>+ </a:t>
            </a:r>
            <a:r>
              <a:rPr lang="fr-CH" sz="1400" b="1" dirty="0">
                <a:solidFill>
                  <a:srgbClr val="00B050"/>
                </a:solidFill>
                <a:latin typeface="Courier New" panose="02070309020205020404" pitchFamily="49" charset="0"/>
                <a:cs typeface="Courier New" panose="02070309020205020404" pitchFamily="49" charset="0"/>
              </a:rPr>
              <a:t>X1 + X2</a:t>
            </a:r>
            <a:r>
              <a:rPr lang="fr-CH" sz="1400" dirty="0">
                <a:latin typeface="Courier New" panose="02070309020205020404" pitchFamily="49" charset="0"/>
                <a:cs typeface="Courier New" panose="02070309020205020404" pitchFamily="49" charset="0"/>
              </a:rPr>
              <a:t>, data=</a:t>
            </a:r>
            <a:r>
              <a:rPr lang="fr-CH" sz="1400" dirty="0" err="1">
                <a:latin typeface="Courier New" panose="02070309020205020404" pitchFamily="49" charset="0"/>
                <a:cs typeface="Courier New" panose="02070309020205020404" pitchFamily="49" charset="0"/>
              </a:rPr>
              <a:t>rdat</a:t>
            </a:r>
            <a:r>
              <a:rPr lang="fr-CH" sz="1400" dirty="0">
                <a:latin typeface="Courier New" panose="02070309020205020404" pitchFamily="49" charset="0"/>
                <a:cs typeface="Courier New" panose="02070309020205020404" pitchFamily="49" charset="0"/>
              </a:rPr>
              <a: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fit a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Y as </a:t>
            </a:r>
            <a:r>
              <a:rPr lang="fr-CH" sz="1800" dirty="0" err="1">
                <a:latin typeface="Calibri Light" panose="020F0302020204030204" pitchFamily="34" charset="0"/>
                <a:cs typeface="Calibri Light" panose="020F0302020204030204" pitchFamily="34" charset="0"/>
              </a:rPr>
              <a:t>dependent</a:t>
            </a:r>
            <a:r>
              <a:rPr lang="fr-CH" sz="1800" dirty="0">
                <a:latin typeface="Calibri Light" panose="020F0302020204030204" pitchFamily="34" charset="0"/>
                <a:cs typeface="Calibri Light" panose="020F0302020204030204" pitchFamily="34" charset="0"/>
              </a:rPr>
              <a:t> and X1 and X2 as additive </a:t>
            </a:r>
            <a:r>
              <a:rPr lang="fr-CH" sz="1800" dirty="0" err="1">
                <a:latin typeface="Calibri Light" panose="020F0302020204030204" pitchFamily="34" charset="0"/>
                <a:cs typeface="Calibri Light" panose="020F0302020204030204" pitchFamily="34" charset="0"/>
              </a:rPr>
              <a:t>independent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stored</a:t>
            </a:r>
            <a:r>
              <a:rPr lang="fr-CH" sz="1800" dirty="0">
                <a:latin typeface="Calibri Light" panose="020F0302020204030204" pitchFamily="34" charset="0"/>
                <a:cs typeface="Calibri Light" panose="020F0302020204030204" pitchFamily="34" charset="0"/>
              </a:rPr>
              <a:t> in the </a:t>
            </a:r>
            <a:r>
              <a:rPr lang="fr-CH" sz="1800" dirty="0" err="1">
                <a:latin typeface="Calibri Light" panose="020F0302020204030204" pitchFamily="34" charset="0"/>
                <a:cs typeface="Calibri Light" panose="020F0302020204030204" pitchFamily="34" charset="0"/>
              </a:rPr>
              <a:t>newly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created</a:t>
            </a:r>
            <a:r>
              <a:rPr lang="fr-CH" sz="1800" dirty="0">
                <a:latin typeface="Calibri Light" panose="020F0302020204030204" pitchFamily="34" charset="0"/>
                <a:cs typeface="Calibri Light" panose="020F0302020204030204" pitchFamily="34" charset="0"/>
              </a:rPr>
              <a:t> </a:t>
            </a:r>
            <a:r>
              <a:rPr lang="fr-CH" sz="1800" dirty="0">
                <a:latin typeface="Courier New" panose="02070309020205020404" pitchFamily="49" charset="0"/>
                <a:cs typeface="Courier New" panose="02070309020205020404" pitchFamily="49" charset="0"/>
              </a:rPr>
              <a:t>lin</a:t>
            </a:r>
            <a:r>
              <a:rPr lang="fr-CH" sz="1800" dirty="0">
                <a:latin typeface="Times New Roman" panose="02020603050405020304" pitchFamily="18" charset="0"/>
                <a:cs typeface="Times New Roman" panose="02020603050405020304" pitchFamily="18" charset="0"/>
              </a:rPr>
              <a:t> </a:t>
            </a:r>
            <a:r>
              <a:rPr lang="fr-CH" sz="1800" dirty="0" err="1">
                <a:latin typeface="Calibri Light" panose="020F0302020204030204" pitchFamily="34" charset="0"/>
                <a:cs typeface="Calibri Light" panose="020F0302020204030204" pitchFamily="34" charset="0"/>
              </a:rPr>
              <a:t>object</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pPr marL="0" indent="0">
              <a:buNone/>
            </a:pPr>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cxnSp>
        <p:nvCxnSpPr>
          <p:cNvPr id="8" name="Straight Arrow Connector 7"/>
          <p:cNvCxnSpPr/>
          <p:nvPr/>
        </p:nvCxnSpPr>
        <p:spPr>
          <a:xfrm flipH="1">
            <a:off x="3503712" y="3140968"/>
            <a:ext cx="576064" cy="100811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40676" y="3140968"/>
            <a:ext cx="115164" cy="158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639252" y="3140968"/>
            <a:ext cx="1184940" cy="792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345694" y="3140968"/>
            <a:ext cx="370384" cy="107082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83632" y="4211796"/>
            <a:ext cx="1219565" cy="369332"/>
          </a:xfrm>
          <a:prstGeom prst="rect">
            <a:avLst/>
          </a:prstGeom>
          <a:noFill/>
        </p:spPr>
        <p:txBody>
          <a:bodyPr wrap="none" rtlCol="0">
            <a:spAutoFit/>
          </a:bodyPr>
          <a:lstStyle/>
          <a:p>
            <a:r>
              <a:rPr lang="en-GB">
                <a:solidFill>
                  <a:srgbClr val="0070C0"/>
                </a:solidFill>
                <a:latin typeface="Calibri Light" panose="020F0302020204030204" pitchFamily="34" charset="0"/>
                <a:cs typeface="Calibri Light" panose="020F0302020204030204" pitchFamily="34" charset="0"/>
              </a:rPr>
              <a:t>Dependent</a:t>
            </a:r>
          </a:p>
        </p:txBody>
      </p:sp>
      <p:sp>
        <p:nvSpPr>
          <p:cNvPr id="17" name="TextBox 16"/>
          <p:cNvSpPr txBox="1"/>
          <p:nvPr/>
        </p:nvSpPr>
        <p:spPr>
          <a:xfrm>
            <a:off x="4153139" y="4878054"/>
            <a:ext cx="1028423" cy="369332"/>
          </a:xfrm>
          <a:prstGeom prst="rect">
            <a:avLst/>
          </a:prstGeom>
          <a:noFill/>
        </p:spPr>
        <p:txBody>
          <a:bodyPr wrap="none" rtlCol="0">
            <a:spAutoFit/>
          </a:bodyPr>
          <a:lstStyle/>
          <a:p>
            <a:r>
              <a:rPr lang="en-GB">
                <a:solidFill>
                  <a:srgbClr val="FF0000"/>
                </a:solidFill>
                <a:latin typeface="Calibri Light" panose="020F0302020204030204" pitchFamily="34" charset="0"/>
                <a:cs typeface="Calibri Light" panose="020F0302020204030204" pitchFamily="34" charset="0"/>
              </a:rPr>
              <a:t>Intercept</a:t>
            </a:r>
          </a:p>
        </p:txBody>
      </p:sp>
      <p:cxnSp>
        <p:nvCxnSpPr>
          <p:cNvPr id="20" name="Straight Connector 19"/>
          <p:cNvCxnSpPr/>
          <p:nvPr/>
        </p:nvCxnSpPr>
        <p:spPr>
          <a:xfrm>
            <a:off x="4884794" y="3140968"/>
            <a:ext cx="83128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64748" y="4350805"/>
            <a:ext cx="1376660" cy="646331"/>
          </a:xfrm>
          <a:prstGeom prst="rect">
            <a:avLst/>
          </a:prstGeom>
          <a:noFill/>
        </p:spPr>
        <p:txBody>
          <a:bodyPr wrap="none" rtlCol="0">
            <a:spAutoFit/>
          </a:bodyPr>
          <a:lstStyle/>
          <a:p>
            <a:pPr algn="ctr"/>
            <a:r>
              <a:rPr lang="en-GB">
                <a:solidFill>
                  <a:srgbClr val="00B050"/>
                </a:solidFill>
                <a:latin typeface="Calibri Light" panose="020F0302020204030204" pitchFamily="34" charset="0"/>
                <a:cs typeface="Calibri Light" panose="020F0302020204030204" pitchFamily="34" charset="0"/>
              </a:rPr>
              <a:t>Independent</a:t>
            </a:r>
          </a:p>
          <a:p>
            <a:pPr algn="ctr"/>
            <a:r>
              <a:rPr lang="en-GB">
                <a:solidFill>
                  <a:srgbClr val="00B050"/>
                </a:solidFill>
                <a:latin typeface="Calibri Light" panose="020F0302020204030204" pitchFamily="34" charset="0"/>
                <a:cs typeface="Calibri Light" panose="020F0302020204030204" pitchFamily="34" charset="0"/>
              </a:rPr>
              <a:t>effects</a:t>
            </a:r>
          </a:p>
        </p:txBody>
      </p:sp>
      <p:sp>
        <p:nvSpPr>
          <p:cNvPr id="25" name="TextBox 24"/>
          <p:cNvSpPr txBox="1"/>
          <p:nvPr/>
        </p:nvSpPr>
        <p:spPr>
          <a:xfrm>
            <a:off x="7382202" y="4027638"/>
            <a:ext cx="1905073" cy="369332"/>
          </a:xfrm>
          <a:prstGeom prst="rect">
            <a:avLst/>
          </a:prstGeom>
          <a:noFill/>
        </p:spPr>
        <p:txBody>
          <a:bodyPr wrap="none" rtlCol="0">
            <a:spAutoFit/>
          </a:bodyPr>
          <a:lstStyle/>
          <a:p>
            <a:pPr algn="ctr"/>
            <a:r>
              <a:rPr lang="en-GB">
                <a:latin typeface="Calibri Light" panose="020F0302020204030204" pitchFamily="34" charset="0"/>
                <a:cs typeface="Calibri Light" panose="020F0302020204030204" pitchFamily="34" charset="0"/>
              </a:rPr>
              <a:t>Reference data set</a:t>
            </a:r>
          </a:p>
        </p:txBody>
      </p:sp>
    </p:spTree>
    <p:extLst>
      <p:ext uri="{BB962C8B-B14F-4D97-AF65-F5344CB8AC3E}">
        <p14:creationId xmlns:p14="http://schemas.microsoft.com/office/powerpoint/2010/main" val="2727847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 – Formula variations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57002998"/>
              </p:ext>
            </p:extLst>
          </p:nvPr>
        </p:nvGraphicFramePr>
        <p:xfrm>
          <a:off x="1326000" y="1916832"/>
          <a:ext cx="9540000" cy="3726414"/>
        </p:xfrm>
        <a:graphic>
          <a:graphicData uri="http://schemas.openxmlformats.org/drawingml/2006/table">
            <a:tbl>
              <a:tblPr firstRow="1" bandRow="1">
                <a:tableStyleId>{2D5ABB26-0587-4C30-8999-92F81FD0307C}</a:tableStyleId>
              </a:tblPr>
              <a:tblGrid>
                <a:gridCol w="234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5040000">
                  <a:extLst>
                    <a:ext uri="{9D8B030D-6E8A-4147-A177-3AD203B41FA5}">
                      <a16:colId xmlns:a16="http://schemas.microsoft.com/office/drawing/2014/main" val="20002"/>
                    </a:ext>
                  </a:extLst>
                </a:gridCol>
              </a:tblGrid>
              <a:tr h="414046">
                <a:tc>
                  <a:txBody>
                    <a:bodyPr/>
                    <a:lstStyle/>
                    <a:p>
                      <a:r>
                        <a:rPr lang="en-GB" sz="1400" b="1">
                          <a:latin typeface="Calibri Light" panose="020F0302020204030204" pitchFamily="34" charset="0"/>
                          <a:cs typeface="Calibri Light" panose="020F0302020204030204" pitchFamily="34" charset="0"/>
                        </a:rPr>
                        <a:t>Formula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a:latin typeface="Calibri Light" panose="020F0302020204030204" pitchFamily="34" charset="0"/>
                          <a:cs typeface="Calibri Light" panose="020F0302020204030204" pitchFamily="34" charset="0"/>
                        </a:rPr>
                        <a:t>Altern. / Equiv.</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a:latin typeface="Calibri Light" panose="020F0302020204030204" pitchFamily="34" charset="0"/>
                          <a:cs typeface="Calibri Light" panose="020F0302020204030204" pitchFamily="34" charset="0"/>
                        </a:rPr>
                        <a:t>Meaning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4046">
                <a:tc>
                  <a:txBody>
                    <a:bodyPr/>
                    <a:lstStyle/>
                    <a:p>
                      <a:r>
                        <a:rPr lang="fr-CH" sz="1400">
                          <a:latin typeface="Courier New" panose="02070309020205020404" pitchFamily="49" charset="0"/>
                          <a:cs typeface="Courier New" panose="02070309020205020404" pitchFamily="49" charset="0"/>
                        </a:rPr>
                        <a:t>Y~1+X1+X2</a:t>
                      </a:r>
                      <a:endParaRPr lang="en-GB" sz="1400"/>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a:latin typeface="Courier New" panose="02070309020205020404" pitchFamily="49" charset="0"/>
                          <a:cs typeface="Courier New" panose="02070309020205020404" pitchFamily="49" charset="0"/>
                        </a:rPr>
                        <a:t>Y~X1+X2</a:t>
                      </a:r>
                      <a:endParaRPr lang="en-GB" sz="1400"/>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400">
                          <a:latin typeface="Calibri Light" panose="020F0302020204030204" pitchFamily="34" charset="0"/>
                          <a:cs typeface="Calibri Light" panose="020F0302020204030204" pitchFamily="34" charset="0"/>
                        </a:rPr>
                        <a:t>X1 and X2 main</a:t>
                      </a:r>
                      <a:r>
                        <a:rPr lang="en-GB" sz="1400" baseline="0">
                          <a:latin typeface="Calibri Light" panose="020F0302020204030204" pitchFamily="34" charset="0"/>
                          <a:cs typeface="Calibri Light" panose="020F0302020204030204" pitchFamily="34" charset="0"/>
                        </a:rPr>
                        <a:t> effects (and intercept)</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414046">
                <a:tc>
                  <a:txBody>
                    <a:bodyPr/>
                    <a:lstStyle/>
                    <a:p>
                      <a:r>
                        <a:rPr lang="fr-CH" sz="1400">
                          <a:latin typeface="Courier New" panose="02070309020205020404" pitchFamily="49" charset="0"/>
                          <a:cs typeface="Courier New" panose="02070309020205020404" pitchFamily="49" charset="0"/>
                        </a:rPr>
                        <a:t>Y~X1*X2</a:t>
                      </a:r>
                      <a:endParaRPr lang="en-GB" sz="1400"/>
                    </a:p>
                  </a:txBody>
                  <a:tcPr anchor="ctr">
                    <a:lnT w="12700" cap="flat" cmpd="sng" algn="ctr">
                      <a:no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a:latin typeface="Courier New" panose="02070309020205020404" pitchFamily="49" charset="0"/>
                          <a:cs typeface="Courier New" panose="02070309020205020404" pitchFamily="49" charset="0"/>
                        </a:rPr>
                        <a:t>Y~X1+X2+X1:X2</a:t>
                      </a:r>
                      <a:endParaRPr lang="en-GB" sz="1400"/>
                    </a:p>
                  </a:txBody>
                  <a:tcPr anchor="ctr">
                    <a:lnT w="12700" cap="flat" cmpd="sng" algn="ctr">
                      <a:noFill/>
                      <a:prstDash val="solid"/>
                      <a:round/>
                      <a:headEnd type="none" w="med" len="med"/>
                      <a:tailEnd type="none" w="med" len="med"/>
                    </a:lnT>
                  </a:tcPr>
                </a:tc>
                <a:tc>
                  <a:txBody>
                    <a:bodyPr/>
                    <a:lstStyle/>
                    <a:p>
                      <a:r>
                        <a:rPr lang="en-GB" sz="1400">
                          <a:latin typeface="Calibri Light" panose="020F0302020204030204" pitchFamily="34" charset="0"/>
                          <a:cs typeface="Calibri Light" panose="020F0302020204030204" pitchFamily="34" charset="0"/>
                        </a:rPr>
                        <a:t>X1 and X2 main</a:t>
                      </a:r>
                      <a:r>
                        <a:rPr lang="en-GB" sz="1400" baseline="0">
                          <a:latin typeface="Calibri Light" panose="020F0302020204030204" pitchFamily="34" charset="0"/>
                          <a:cs typeface="Calibri Light" panose="020F0302020204030204" pitchFamily="34" charset="0"/>
                        </a:rPr>
                        <a:t> effects and interaction</a:t>
                      </a:r>
                      <a:endParaRPr lang="en-GB" sz="1400">
                        <a:latin typeface="Calibri Light" panose="020F0302020204030204" pitchFamily="34" charset="0"/>
                        <a:cs typeface="Calibri Light" panose="020F0302020204030204" pitchFamily="34" charset="0"/>
                      </a:endParaRP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10002"/>
                  </a:ext>
                </a:extLst>
              </a:tr>
              <a:tr h="414046">
                <a:tc>
                  <a:txBody>
                    <a:bodyPr/>
                    <a:lstStyle/>
                    <a:p>
                      <a:r>
                        <a:rPr lang="fr-CH" sz="1400">
                          <a:latin typeface="Courier New" panose="02070309020205020404" pitchFamily="49" charset="0"/>
                          <a:cs typeface="Courier New" panose="02070309020205020404" pitchFamily="49" charset="0"/>
                        </a:rPr>
                        <a:t>Y~(X1+X2+X3)^2</a:t>
                      </a:r>
                      <a:endParaRPr lang="en-GB" sz="1400"/>
                    </a:p>
                  </a:txBody>
                  <a:tcPr anchor="ctr"/>
                </a:tc>
                <a:tc>
                  <a:txBody>
                    <a:bodyPr/>
                    <a:lstStyle/>
                    <a:p>
                      <a:endParaRPr lang="en-GB" sz="1400"/>
                    </a:p>
                  </a:txBody>
                  <a:tcPr anchor="ctr"/>
                </a:tc>
                <a:tc>
                  <a:txBody>
                    <a:bodyPr/>
                    <a:lstStyle/>
                    <a:p>
                      <a:r>
                        <a:rPr lang="en-GB" sz="1400">
                          <a:latin typeface="Calibri Light" panose="020F0302020204030204" pitchFamily="34" charset="0"/>
                          <a:cs typeface="Calibri Light" panose="020F0302020204030204" pitchFamily="34" charset="0"/>
                        </a:rPr>
                        <a:t>X1, X2, and X3 up to two-way interaction</a:t>
                      </a:r>
                      <a:r>
                        <a:rPr lang="en-GB" sz="1400" baseline="0">
                          <a:latin typeface="Calibri Light" panose="020F0302020204030204" pitchFamily="34" charset="0"/>
                          <a:cs typeface="Calibri Light" panose="020F0302020204030204" pitchFamily="34" charset="0"/>
                        </a:rPr>
                        <a:t> effects but not X1:X2:X3</a:t>
                      </a:r>
                      <a:endParaRPr lang="en-GB" sz="14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3"/>
                  </a:ext>
                </a:extLst>
              </a:tr>
              <a:tr h="41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a:latin typeface="Courier New" panose="02070309020205020404" pitchFamily="49" charset="0"/>
                          <a:cs typeface="Courier New" panose="02070309020205020404" pitchFamily="49" charset="0"/>
                        </a:rPr>
                        <a:t>Y~(X1+X2+X3)^3</a:t>
                      </a:r>
                      <a:endParaRPr lang="en-GB" sz="14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a:latin typeface="Courier New" panose="02070309020205020404" pitchFamily="49" charset="0"/>
                          <a:cs typeface="Courier New" panose="02070309020205020404" pitchFamily="49" charset="0"/>
                        </a:rPr>
                        <a:t>Y~X1*X2*X3</a:t>
                      </a:r>
                      <a:endParaRPr lang="en-GB" sz="1400"/>
                    </a:p>
                  </a:txBody>
                  <a:tcPr anchor="ctr"/>
                </a:tc>
                <a:tc>
                  <a:txBody>
                    <a:bodyPr/>
                    <a:lstStyle/>
                    <a:p>
                      <a:r>
                        <a:rPr lang="en-GB" sz="1400">
                          <a:latin typeface="Calibri Light" panose="020F0302020204030204" pitchFamily="34" charset="0"/>
                          <a:cs typeface="Calibri Light" panose="020F0302020204030204" pitchFamily="34" charset="0"/>
                        </a:rPr>
                        <a:t>X1, X2, and</a:t>
                      </a:r>
                      <a:r>
                        <a:rPr lang="en-GB" sz="1400" baseline="0">
                          <a:latin typeface="Calibri Light" panose="020F0302020204030204" pitchFamily="34" charset="0"/>
                          <a:cs typeface="Calibri Light" panose="020F0302020204030204" pitchFamily="34" charset="0"/>
                        </a:rPr>
                        <a:t> X3 all possible effects/interactions</a:t>
                      </a:r>
                      <a:endParaRPr lang="en-GB" sz="14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4"/>
                  </a:ext>
                </a:extLst>
              </a:tr>
              <a:tr h="414046">
                <a:tc>
                  <a:txBody>
                    <a:bodyPr/>
                    <a:lstStyle/>
                    <a:p>
                      <a:r>
                        <a:rPr lang="fr-CH" sz="1400">
                          <a:latin typeface="Courier New" panose="02070309020205020404" pitchFamily="49" charset="0"/>
                          <a:cs typeface="Courier New" panose="02070309020205020404" pitchFamily="49" charset="0"/>
                        </a:rPr>
                        <a:t>Y~X1*(X2+X3)</a:t>
                      </a:r>
                      <a:endParaRPr lang="en-GB" sz="1400"/>
                    </a:p>
                  </a:txBody>
                  <a:tcPr anchor="ctr"/>
                </a:tc>
                <a:tc>
                  <a:txBody>
                    <a:bodyPr/>
                    <a:lstStyle/>
                    <a:p>
                      <a:endParaRPr lang="en-GB" sz="1400"/>
                    </a:p>
                  </a:txBody>
                  <a:tcPr anchor="ctr"/>
                </a:tc>
                <a:tc>
                  <a:txBody>
                    <a:bodyPr/>
                    <a:lstStyle/>
                    <a:p>
                      <a:r>
                        <a:rPr lang="en-GB" sz="1400">
                          <a:latin typeface="Calibri Light" panose="020F0302020204030204" pitchFamily="34" charset="0"/>
                          <a:cs typeface="Calibri Light" panose="020F0302020204030204" pitchFamily="34" charset="0"/>
                        </a:rPr>
                        <a:t>X1:X2</a:t>
                      </a:r>
                      <a:r>
                        <a:rPr lang="en-GB" sz="1400" baseline="0">
                          <a:latin typeface="Calibri Light" panose="020F0302020204030204" pitchFamily="34" charset="0"/>
                          <a:cs typeface="Calibri Light" panose="020F0302020204030204" pitchFamily="34" charset="0"/>
                        </a:rPr>
                        <a:t> and X1:X3 interaction allowed but not X2:X3</a:t>
                      </a:r>
                      <a:endParaRPr lang="en-GB" sz="14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5"/>
                  </a:ext>
                </a:extLst>
              </a:tr>
              <a:tr h="41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a:solidFill>
                            <a:schemeClr val="tx1"/>
                          </a:solidFill>
                          <a:latin typeface="Courier New" panose="02070309020205020404" pitchFamily="49" charset="0"/>
                          <a:ea typeface="+mn-ea"/>
                          <a:cs typeface="Courier New" panose="02070309020205020404" pitchFamily="49" charset="0"/>
                        </a:rPr>
                        <a:t>Y~X1+I(X1^2)</a:t>
                      </a:r>
                      <a:endParaRPr lang="en-GB" sz="1400" kern="1200">
                        <a:solidFill>
                          <a:schemeClr val="tx1"/>
                        </a:solidFill>
                        <a:latin typeface="Courier New" panose="02070309020205020404" pitchFamily="49" charset="0"/>
                        <a:ea typeface="+mn-ea"/>
                        <a:cs typeface="Courier New" panose="02070309020205020404" pitchFamily="49"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latin typeface="Courier New" panose="02070309020205020404" pitchFamily="49" charset="0"/>
                          <a:ea typeface="+mn-ea"/>
                          <a:cs typeface="Courier New" panose="02070309020205020404" pitchFamily="49" charset="0"/>
                        </a:rPr>
                        <a:t>Y~poly(X1,2)</a:t>
                      </a:r>
                    </a:p>
                  </a:txBody>
                  <a:tcPr anchor="ctr"/>
                </a:tc>
                <a:tc>
                  <a:txBody>
                    <a:bodyPr/>
                    <a:lstStyle/>
                    <a:p>
                      <a:r>
                        <a:rPr lang="en-GB" sz="1400">
                          <a:latin typeface="Calibri Light" panose="020F0302020204030204" pitchFamily="34" charset="0"/>
                          <a:cs typeface="Calibri Light" panose="020F0302020204030204" pitchFamily="34" charset="0"/>
                        </a:rPr>
                        <a:t>X1 main effect with X1 quadratic effect*</a:t>
                      </a:r>
                    </a:p>
                  </a:txBody>
                  <a:tcPr anchor="ctr"/>
                </a:tc>
                <a:extLst>
                  <a:ext uri="{0D108BD9-81ED-4DB2-BD59-A6C34878D82A}">
                    <a16:rowId xmlns:a16="http://schemas.microsoft.com/office/drawing/2014/main" val="10006"/>
                  </a:ext>
                </a:extLst>
              </a:tr>
              <a:tr h="414046">
                <a:tc>
                  <a:txBody>
                    <a:bodyPr/>
                    <a:lstStyle/>
                    <a:p>
                      <a:r>
                        <a:rPr lang="fr-CH" sz="1400">
                          <a:latin typeface="Courier New" panose="02070309020205020404" pitchFamily="49" charset="0"/>
                          <a:cs typeface="Courier New" panose="02070309020205020404" pitchFamily="49" charset="0"/>
                        </a:rPr>
                        <a:t>Y~0+X1</a:t>
                      </a:r>
                      <a:endParaRPr lang="en-GB" sz="14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a:latin typeface="Courier New" panose="02070309020205020404" pitchFamily="49" charset="0"/>
                          <a:cs typeface="Courier New" panose="02070309020205020404" pitchFamily="49" charset="0"/>
                        </a:rPr>
                        <a:t>Y~X1-1</a:t>
                      </a:r>
                      <a:endParaRPr lang="en-GB" sz="1400"/>
                    </a:p>
                  </a:txBody>
                  <a:tcPr anchor="ctr"/>
                </a:tc>
                <a:tc>
                  <a:txBody>
                    <a:bodyPr/>
                    <a:lstStyle/>
                    <a:p>
                      <a:r>
                        <a:rPr lang="en-GB" sz="1400">
                          <a:latin typeface="Calibri Light" panose="020F0302020204030204" pitchFamily="34" charset="0"/>
                          <a:cs typeface="Calibri Light" panose="020F0302020204030204" pitchFamily="34" charset="0"/>
                        </a:rPr>
                        <a:t>X1 main effect without</a:t>
                      </a:r>
                      <a:r>
                        <a:rPr lang="en-GB" sz="1400" baseline="0">
                          <a:latin typeface="Calibri Light" panose="020F0302020204030204" pitchFamily="34" charset="0"/>
                          <a:cs typeface="Calibri Light" panose="020F0302020204030204" pitchFamily="34" charset="0"/>
                        </a:rPr>
                        <a:t> intercept</a:t>
                      </a:r>
                      <a:endParaRPr lang="en-GB" sz="14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007"/>
                  </a:ext>
                </a:extLst>
              </a:tr>
              <a:tr h="414046">
                <a:tc>
                  <a:txBody>
                    <a:bodyPr/>
                    <a:lstStyle/>
                    <a:p>
                      <a:r>
                        <a:rPr lang="fr-CH" sz="1400">
                          <a:latin typeface="Courier New" panose="02070309020205020404" pitchFamily="49" charset="0"/>
                          <a:cs typeface="Courier New" panose="02070309020205020404" pitchFamily="49" charset="0"/>
                        </a:rPr>
                        <a:t>Y~.</a:t>
                      </a:r>
                      <a:endParaRPr lang="en-GB" sz="1400"/>
                    </a:p>
                  </a:txBody>
                  <a:tcPr anchor="ctr">
                    <a:lnB w="12700" cap="flat" cmpd="sng" algn="ctr">
                      <a:solidFill>
                        <a:schemeClr val="tx1"/>
                      </a:solidFill>
                      <a:prstDash val="solid"/>
                      <a:round/>
                      <a:headEnd type="none" w="med" len="med"/>
                      <a:tailEnd type="none" w="med" len="med"/>
                    </a:lnB>
                  </a:tcPr>
                </a:tc>
                <a:tc>
                  <a:txBody>
                    <a:bodyPr/>
                    <a:lstStyle/>
                    <a:p>
                      <a:endParaRPr lang="en-GB" sz="1400"/>
                    </a:p>
                  </a:txBody>
                  <a:tcPr anchor="ctr">
                    <a:lnB w="12700" cap="flat" cmpd="sng" algn="ctr">
                      <a:solidFill>
                        <a:schemeClr val="tx1"/>
                      </a:solidFill>
                      <a:prstDash val="solid"/>
                      <a:round/>
                      <a:headEnd type="none" w="med" len="med"/>
                      <a:tailEnd type="none" w="med" len="med"/>
                    </a:lnB>
                  </a:tcPr>
                </a:tc>
                <a:tc>
                  <a:txBody>
                    <a:bodyPr/>
                    <a:lstStyle/>
                    <a:p>
                      <a:r>
                        <a:rPr lang="en-GB" sz="1400">
                          <a:latin typeface="Calibri Light" panose="020F0302020204030204" pitchFamily="34" charset="0"/>
                          <a:cs typeface="Calibri Light" panose="020F0302020204030204" pitchFamily="34" charset="0"/>
                        </a:rPr>
                        <a:t>All other variables in the data except Y entered as independents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Rectangle 6"/>
          <p:cNvSpPr/>
          <p:nvPr/>
        </p:nvSpPr>
        <p:spPr>
          <a:xfrm>
            <a:off x="5087888" y="6166465"/>
            <a:ext cx="6768752" cy="430887"/>
          </a:xfrm>
          <a:prstGeom prst="rect">
            <a:avLst/>
          </a:prstGeom>
        </p:spPr>
        <p:txBody>
          <a:bodyPr wrap="square">
            <a:spAutoFit/>
          </a:bodyPr>
          <a:lstStyle/>
          <a:p>
            <a:pPr algn="r"/>
            <a:r>
              <a:rPr lang="fr-CH" sz="1050">
                <a:latin typeface="Calibri Light" panose="020F0302020204030204" pitchFamily="34" charset="0"/>
                <a:cs typeface="Calibri Light" panose="020F0302020204030204" pitchFamily="34" charset="0"/>
              </a:rPr>
              <a:t>* Note that "</a:t>
            </a:r>
            <a:r>
              <a:rPr lang="fr-CH" sz="1050">
                <a:latin typeface="Courier New" panose="02070309020205020404" pitchFamily="49" charset="0"/>
                <a:cs typeface="Courier New" panose="02070309020205020404" pitchFamily="49" charset="0"/>
              </a:rPr>
              <a:t>I</a:t>
            </a:r>
            <a:r>
              <a:rPr lang="fr-CH" sz="1050">
                <a:latin typeface="Calibri Light" panose="020F0302020204030204" pitchFamily="34" charset="0"/>
                <a:cs typeface="Calibri Light" panose="020F0302020204030204" pitchFamily="34" charset="0"/>
              </a:rPr>
              <a:t>" is the priority operator in R formulas, telling R to execute this transformation before applying regression estimation to the given formula. This is the correct approach: X1+X1^2</a:t>
            </a:r>
          </a:p>
        </p:txBody>
      </p:sp>
    </p:spTree>
    <p:extLst>
      <p:ext uri="{BB962C8B-B14F-4D97-AF65-F5344CB8AC3E}">
        <p14:creationId xmlns:p14="http://schemas.microsoft.com/office/powerpoint/2010/main" val="3948206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199"/>
            <a:ext cx="8411314" cy="5069157"/>
          </a:xfrm>
        </p:spPr>
        <p:txBody>
          <a:bodyPr>
            <a:normAutofit/>
          </a:bodyPr>
          <a:lstStyle/>
          <a:p>
            <a:r>
              <a:rPr lang="fr-CH" sz="1800">
                <a:latin typeface="Calibri Light" panose="020F0302020204030204" pitchFamily="34" charset="0"/>
                <a:cs typeface="Calibri Light" panose="020F0302020204030204" pitchFamily="34" charset="0"/>
              </a:rPr>
              <a:t>Now we inspect our full regression model with the </a:t>
            </a:r>
            <a:r>
              <a:rPr lang="fr-CH" sz="1800">
                <a:latin typeface="Courier New" panose="02070309020205020404" pitchFamily="49" charset="0"/>
                <a:cs typeface="Courier New" panose="02070309020205020404" pitchFamily="49" charset="0"/>
              </a:rPr>
              <a:t>summary</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function:</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lin &lt;- lm(Y~.,data=rdat)</a:t>
            </a:r>
          </a:p>
          <a:p>
            <a:pPr marL="0" indent="0">
              <a:buNone/>
            </a:pPr>
            <a:r>
              <a:rPr lang="fr-CH" sz="1400">
                <a:latin typeface="Courier New" panose="02070309020205020404" pitchFamily="49" charset="0"/>
                <a:cs typeface="Courier New" panose="02070309020205020404" pitchFamily="49" charset="0"/>
              </a:rPr>
              <a:t>	summary(lin)</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This outputs a list of parameter estimates, inference statistics, and model statistics:</a:t>
            </a:r>
          </a:p>
          <a:p>
            <a:endParaRPr lang="fr-CH" sz="1800">
              <a:latin typeface="Calibri Light" panose="020F0302020204030204" pitchFamily="34" charset="0"/>
              <a:cs typeface="Calibri Light" panose="020F0302020204030204" pitchFamily="34" charset="0"/>
            </a:endParaRPr>
          </a:p>
          <a:p>
            <a:pPr marL="0" indent="0">
              <a:buNone/>
            </a:pPr>
            <a:r>
              <a:rPr lang="en-GB" sz="1200">
                <a:latin typeface="Courier New" panose="02070309020205020404" pitchFamily="49" charset="0"/>
                <a:cs typeface="Courier New" panose="02070309020205020404" pitchFamily="49" charset="0"/>
              </a:rPr>
              <a:t>	              Estimate Std. Error t value Pr(&gt;|t|)</a:t>
            </a:r>
          </a:p>
          <a:p>
            <a:pPr marL="0" indent="0">
              <a:buNone/>
            </a:pPr>
            <a:r>
              <a:rPr lang="en-GB" sz="1200">
                <a:latin typeface="Courier New" panose="02070309020205020404" pitchFamily="49" charset="0"/>
                <a:cs typeface="Courier New" panose="02070309020205020404" pitchFamily="49" charset="0"/>
              </a:rPr>
              <a:t>	(Intercept)  0.0069637  0.0143187   0.486  0.62675   </a:t>
            </a:r>
          </a:p>
          <a:p>
            <a:pPr marL="0" indent="0">
              <a:buNone/>
            </a:pPr>
            <a:r>
              <a:rPr lang="en-GB" sz="1200">
                <a:latin typeface="Courier New" panose="02070309020205020404" pitchFamily="49" charset="0"/>
                <a:cs typeface="Courier New" panose="02070309020205020404" pitchFamily="49" charset="0"/>
              </a:rPr>
              <a:t>	X1          -0.0007295  0.0143362  -0.051  0.95942</a:t>
            </a:r>
          </a:p>
          <a:p>
            <a:pPr marL="0" indent="0">
              <a:buNone/>
            </a:pPr>
            <a:r>
              <a:rPr lang="en-GB" sz="1200">
                <a:latin typeface="Courier New" panose="02070309020205020404" pitchFamily="49" charset="0"/>
                <a:cs typeface="Courier New" panose="02070309020205020404" pitchFamily="49" charset="0"/>
              </a:rPr>
              <a:t>	...</a:t>
            </a:r>
          </a:p>
          <a:p>
            <a:pPr marL="0" indent="0">
              <a:buNone/>
            </a:pPr>
            <a:r>
              <a:rPr lang="en-GB" sz="1200">
                <a:latin typeface="Courier New" panose="02070309020205020404" pitchFamily="49" charset="0"/>
                <a:cs typeface="Courier New" panose="02070309020205020404" pitchFamily="49" charset="0"/>
              </a:rPr>
              <a:t>	X100        -0.0123904  0.0141275  -0.877  0.38051   </a:t>
            </a:r>
          </a:p>
          <a:p>
            <a:pPr marL="0" indent="0">
              <a:buNone/>
            </a:pPr>
            <a:r>
              <a:rPr lang="en-GB" sz="1200">
                <a:latin typeface="Courier New" panose="02070309020205020404" pitchFamily="49" charset="0"/>
                <a:cs typeface="Courier New" panose="02070309020205020404" pitchFamily="49" charset="0"/>
              </a:rPr>
              <a:t>	---</a:t>
            </a:r>
          </a:p>
          <a:p>
            <a:pPr marL="0" indent="0">
              <a:buNone/>
            </a:pPr>
            <a:r>
              <a:rPr lang="en-GB" sz="1200">
                <a:latin typeface="Courier New" panose="02070309020205020404" pitchFamily="49" charset="0"/>
                <a:cs typeface="Courier New" panose="02070309020205020404" pitchFamily="49" charset="0"/>
              </a:rPr>
              <a:t>	Signif. codes:  0 ‘***’ 0.001 ‘**’ 0.01 ‘*’ 0.05 ‘.’ 0.1 ‘ ’ 1</a:t>
            </a:r>
          </a:p>
          <a:p>
            <a:pPr marL="0" indent="0">
              <a:buNone/>
            </a:pPr>
            <a:endParaRPr lang="en-GB" sz="1200">
              <a:latin typeface="Courier New" panose="02070309020205020404" pitchFamily="49" charset="0"/>
              <a:cs typeface="Courier New" panose="02070309020205020404" pitchFamily="49" charset="0"/>
            </a:endParaRPr>
          </a:p>
          <a:p>
            <a:pPr marL="0" indent="0">
              <a:buNone/>
            </a:pPr>
            <a:r>
              <a:rPr lang="en-GB" sz="1200">
                <a:latin typeface="Courier New" panose="02070309020205020404" pitchFamily="49" charset="0"/>
                <a:cs typeface="Courier New" panose="02070309020205020404" pitchFamily="49" charset="0"/>
              </a:rPr>
              <a:t>	</a:t>
            </a:r>
            <a:r>
              <a:rPr lang="en-GB" sz="1200" b="1">
                <a:solidFill>
                  <a:srgbClr val="FF0000"/>
                </a:solidFill>
                <a:latin typeface="Courier New" panose="02070309020205020404" pitchFamily="49" charset="0"/>
                <a:cs typeface="Courier New" panose="02070309020205020404" pitchFamily="49" charset="0"/>
              </a:rPr>
              <a:t>Residual standard error</a:t>
            </a:r>
            <a:r>
              <a:rPr lang="en-GB" sz="1200">
                <a:latin typeface="Courier New" panose="02070309020205020404" pitchFamily="49" charset="0"/>
                <a:cs typeface="Courier New" panose="02070309020205020404" pitchFamily="49" charset="0"/>
              </a:rPr>
              <a:t>: 1.002 on 4899 degrees of freedom</a:t>
            </a:r>
          </a:p>
          <a:p>
            <a:pPr marL="0" indent="0">
              <a:buNone/>
            </a:pPr>
            <a:r>
              <a:rPr lang="en-GB" sz="1200">
                <a:latin typeface="Courier New" panose="02070309020205020404" pitchFamily="49" charset="0"/>
                <a:cs typeface="Courier New" panose="02070309020205020404" pitchFamily="49" charset="0"/>
              </a:rPr>
              <a:t>	</a:t>
            </a:r>
            <a:r>
              <a:rPr lang="en-GB" sz="1200" b="1">
                <a:solidFill>
                  <a:srgbClr val="FF0000"/>
                </a:solidFill>
                <a:latin typeface="Courier New" panose="02070309020205020404" pitchFamily="49" charset="0"/>
                <a:cs typeface="Courier New" panose="02070309020205020404" pitchFamily="49" charset="0"/>
              </a:rPr>
              <a:t>Multiple R-squared</a:t>
            </a:r>
            <a:r>
              <a:rPr lang="en-GB" sz="1200">
                <a:latin typeface="Courier New" panose="02070309020205020404" pitchFamily="49" charset="0"/>
                <a:cs typeface="Courier New" panose="02070309020205020404" pitchFamily="49" charset="0"/>
              </a:rPr>
              <a:t>:  0.01859,   Adjusted R-squared:  -0.001438 </a:t>
            </a:r>
          </a:p>
          <a:p>
            <a:pPr marL="0" indent="0">
              <a:buNone/>
            </a:pPr>
            <a:r>
              <a:rPr lang="en-GB" sz="1200">
                <a:latin typeface="Courier New" panose="02070309020205020404" pitchFamily="49" charset="0"/>
                <a:cs typeface="Courier New" panose="02070309020205020404" pitchFamily="49" charset="0"/>
              </a:rPr>
              <a:t>	F-statistic: 0.9282 on 100 and 4899 DF,  </a:t>
            </a:r>
            <a:r>
              <a:rPr lang="en-GB" sz="1200" b="1">
                <a:solidFill>
                  <a:srgbClr val="FF0000"/>
                </a:solidFill>
                <a:latin typeface="Courier New" panose="02070309020205020404" pitchFamily="49" charset="0"/>
                <a:cs typeface="Courier New" panose="02070309020205020404" pitchFamily="49" charset="0"/>
              </a:rPr>
              <a:t>p-value: 0.6806</a:t>
            </a:r>
            <a:endParaRPr lang="fr-CH" sz="12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932661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411314" cy="4925144"/>
          </a:xfrm>
        </p:spPr>
        <p:txBody>
          <a:bodyPr>
            <a:normAutofit/>
          </a:bodyPr>
          <a:lstStyle/>
          <a:p>
            <a:r>
              <a:rPr lang="fr-CH" sz="1800">
                <a:latin typeface="Calibri Light" panose="020F0302020204030204" pitchFamily="34" charset="0"/>
                <a:cs typeface="Calibri Light" panose="020F0302020204030204" pitchFamily="34" charset="0"/>
              </a:rPr>
              <a:t>Using the </a:t>
            </a:r>
            <a:r>
              <a:rPr lang="en-GB" sz="1800">
                <a:latin typeface="Courier New" panose="02070309020205020404" pitchFamily="49" charset="0"/>
                <a:cs typeface="Courier New" panose="02070309020205020404" pitchFamily="49" charset="0"/>
              </a:rPr>
              <a:t>car</a:t>
            </a:r>
            <a:r>
              <a:rPr lang="en-GB"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 we could also ask for an ANOVA decomposition</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library(car)</a:t>
            </a:r>
          </a:p>
          <a:p>
            <a:pPr marL="0" indent="0">
              <a:buNone/>
            </a:pPr>
            <a:r>
              <a:rPr lang="fr-CH" sz="1400">
                <a:latin typeface="Courier New" panose="02070309020205020404" pitchFamily="49" charset="0"/>
                <a:cs typeface="Courier New" panose="02070309020205020404" pitchFamily="49" charset="0"/>
              </a:rPr>
              <a:t>	Anova(lin,</a:t>
            </a:r>
            <a:r>
              <a:rPr lang="fr-CH" sz="1400" b="1">
                <a:solidFill>
                  <a:srgbClr val="FF0000"/>
                </a:solidFill>
                <a:latin typeface="Courier New" panose="02070309020205020404" pitchFamily="49" charset="0"/>
                <a:cs typeface="Courier New" panose="02070309020205020404" pitchFamily="49" charset="0"/>
              </a:rPr>
              <a:t>type=2</a:t>
            </a:r>
            <a:r>
              <a:rPr lang="fr-CH" sz="1400">
                <a:latin typeface="Courier New" panose="02070309020205020404" pitchFamily="49" charset="0"/>
                <a:cs typeface="Courier New" panose="02070309020205020404" pitchFamily="49" charset="0"/>
              </a:rPr>
              <a:t>)</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This outputs conventional Type II inferential statistics:</a:t>
            </a:r>
          </a:p>
          <a:p>
            <a:endParaRPr lang="fr-CH"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Anova Table (Type II tests)</a:t>
            </a:r>
          </a:p>
          <a:p>
            <a:pPr marL="0" indent="0">
              <a:buNone/>
            </a:pPr>
            <a:r>
              <a:rPr lang="en-GB" sz="1400">
                <a:latin typeface="Courier New" panose="02070309020205020404" pitchFamily="49" charset="0"/>
                <a:cs typeface="Courier New" panose="02070309020205020404" pitchFamily="49" charset="0"/>
              </a:rPr>
              <a:t>	Response: Y</a:t>
            </a:r>
          </a:p>
          <a:p>
            <a:pPr marL="0" indent="0">
              <a:buNone/>
            </a:pPr>
            <a:r>
              <a:rPr lang="en-GB" sz="1400">
                <a:latin typeface="Courier New" panose="02070309020205020404" pitchFamily="49" charset="0"/>
                <a:cs typeface="Courier New" panose="02070309020205020404" pitchFamily="49" charset="0"/>
              </a:rPr>
              <a:t>	            Sum Sq   Df F value   Pr(&gt;F)   </a:t>
            </a:r>
          </a:p>
          <a:p>
            <a:pPr marL="0" indent="0">
              <a:buNone/>
            </a:pPr>
            <a:r>
              <a:rPr lang="en-GB" sz="1400">
                <a:latin typeface="Courier New" panose="02070309020205020404" pitchFamily="49" charset="0"/>
                <a:cs typeface="Courier New" panose="02070309020205020404" pitchFamily="49" charset="0"/>
              </a:rPr>
              <a:t>	(Intercept)    0.2    1  0.2365 0.626753   </a:t>
            </a:r>
          </a:p>
          <a:p>
            <a:pPr marL="0" indent="0">
              <a:buNone/>
            </a:pPr>
            <a:r>
              <a:rPr lang="en-GB" sz="1400">
                <a:latin typeface="Courier New" panose="02070309020205020404" pitchFamily="49" charset="0"/>
                <a:cs typeface="Courier New" panose="02070309020205020404" pitchFamily="49" charset="0"/>
              </a:rPr>
              <a:t>	X1             0.0    1  0.0026 0.959422   </a:t>
            </a:r>
          </a:p>
          <a:p>
            <a:pPr marL="0" indent="0">
              <a:buNone/>
            </a:pPr>
            <a:r>
              <a:rPr lang="en-GB" sz="1400">
                <a:latin typeface="Courier New" panose="02070309020205020404" pitchFamily="49" charset="0"/>
                <a:cs typeface="Courier New" panose="02070309020205020404" pitchFamily="49" charset="0"/>
              </a:rPr>
              <a:t>	X2             0.8    1  0.7934 0.373107</a:t>
            </a:r>
          </a:p>
          <a:p>
            <a:pPr marL="0" indent="0">
              <a:buNone/>
            </a:pPr>
            <a:r>
              <a:rPr lang="en-GB" sz="1400">
                <a:latin typeface="Courier New" panose="02070309020205020404" pitchFamily="49" charset="0"/>
                <a:cs typeface="Courier New" panose="02070309020205020404" pitchFamily="49" charset="0"/>
              </a:rPr>
              <a:t>	...</a:t>
            </a:r>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40260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Background literature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
          </p:nvPr>
        </p:nvSpPr>
        <p:spPr>
          <a:xfrm>
            <a:off x="1981200" y="1600200"/>
            <a:ext cx="8229600" cy="5069160"/>
          </a:xfrm>
        </p:spPr>
        <p:txBody>
          <a:bodyPr>
            <a:normAutofit/>
          </a:bodyPr>
          <a:lstStyle/>
          <a:p>
            <a:r>
              <a:rPr lang="en-GB" sz="1800" dirty="0">
                <a:latin typeface="Calibri Light" panose="020F0302020204030204" pitchFamily="34" charset="0"/>
                <a:cs typeface="Calibri Light" panose="020F0302020204030204" pitchFamily="34" charset="0"/>
              </a:rPr>
              <a:t>Hastie, T., </a:t>
            </a:r>
            <a:r>
              <a:rPr lang="en-GB" sz="1800" dirty="0" err="1">
                <a:latin typeface="Calibri Light" panose="020F0302020204030204" pitchFamily="34" charset="0"/>
                <a:cs typeface="Calibri Light" panose="020F0302020204030204" pitchFamily="34" charset="0"/>
              </a:rPr>
              <a:t>Tibshirani</a:t>
            </a:r>
            <a:r>
              <a:rPr lang="en-GB" sz="1800" dirty="0">
                <a:latin typeface="Calibri Light" panose="020F0302020204030204" pitchFamily="34" charset="0"/>
                <a:cs typeface="Calibri Light" panose="020F0302020204030204" pitchFamily="34" charset="0"/>
              </a:rPr>
              <a:t>, R., &amp; Friedman, J. (2009). </a:t>
            </a:r>
            <a:r>
              <a:rPr lang="en-GB" sz="1800" i="1" dirty="0">
                <a:latin typeface="Calibri Light" panose="020F0302020204030204" pitchFamily="34" charset="0"/>
                <a:cs typeface="Calibri Light" panose="020F0302020204030204" pitchFamily="34" charset="0"/>
              </a:rPr>
              <a:t>The Elements of Statistical Learning: Data Mining, Inference, and Prediction </a:t>
            </a:r>
            <a:r>
              <a:rPr lang="en-GB" sz="1800" dirty="0">
                <a:latin typeface="Calibri Light" panose="020F0302020204030204" pitchFamily="34" charset="0"/>
                <a:cs typeface="Calibri Light" panose="020F0302020204030204" pitchFamily="34" charset="0"/>
              </a:rPr>
              <a:t>(2nd ed.). Springer.</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Comprehensive treatment of supervised and </a:t>
            </a:r>
            <a:br>
              <a:rPr lang="en-GB" sz="1800" dirty="0">
                <a:latin typeface="Calibri Light" panose="020F0302020204030204" pitchFamily="34" charset="0"/>
                <a:cs typeface="Calibri Light" panose="020F0302020204030204" pitchFamily="34" charset="0"/>
              </a:rPr>
            </a:br>
            <a:r>
              <a:rPr lang="en-GB" sz="1800" dirty="0">
                <a:latin typeface="Calibri Light" panose="020F0302020204030204" pitchFamily="34" charset="0"/>
                <a:cs typeface="Calibri Light" panose="020F0302020204030204" pitchFamily="34" charset="0"/>
              </a:rPr>
              <a:t>unsupervised methods for machine learning.</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Mathematically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detailed</a:t>
            </a:r>
            <a:r>
              <a:rPr lang="fr-CH" sz="1800" dirty="0">
                <a:latin typeface="Calibri Light" panose="020F0302020204030204" pitchFamily="34" charset="0"/>
                <a:cs typeface="Calibri Light" panose="020F0302020204030204" pitchFamily="34" charset="0"/>
              </a:rPr>
              <a:t> but </a:t>
            </a:r>
            <a:r>
              <a:rPr lang="fr-CH" sz="1800" dirty="0" err="1">
                <a:latin typeface="Calibri Light" panose="020F0302020204030204" pitchFamily="34" charset="0"/>
                <a:cs typeface="Calibri Light" panose="020F0302020204030204" pitchFamily="34" charset="0"/>
              </a:rPr>
              <a:t>illustrated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practical</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graphs.</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Relatively</a:t>
            </a:r>
            <a:r>
              <a:rPr lang="fr-CH" sz="1800" dirty="0">
                <a:latin typeface="Calibri Light" panose="020F0302020204030204" pitchFamily="34" charset="0"/>
                <a:cs typeface="Calibri Light" panose="020F0302020204030204" pitchFamily="34" charset="0"/>
              </a:rPr>
              <a:t> accessible! </a:t>
            </a:r>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ML books are</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heavily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mathematical</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theoretical</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solidFill>
                  <a:srgbClr val="0070C0"/>
                </a:solidFill>
                <a:latin typeface="Calibri Light" panose="020F0302020204030204" pitchFamily="34" charset="0"/>
                <a:cs typeface="Calibri Light" panose="020F0302020204030204" pitchFamily="34" charset="0"/>
              </a:rPr>
              <a:t>Available</a:t>
            </a:r>
            <a:r>
              <a:rPr lang="fr-CH" sz="1800" dirty="0">
                <a:solidFill>
                  <a:srgbClr val="0070C0"/>
                </a:solidFill>
                <a:latin typeface="Calibri Light" panose="020F0302020204030204" pitchFamily="34" charset="0"/>
                <a:cs typeface="Calibri Light" panose="020F0302020204030204" pitchFamily="34" charset="0"/>
              </a:rPr>
              <a:t> online for free (via a </a:t>
            </a:r>
            <a:r>
              <a:rPr lang="fr-CH" sz="1800" dirty="0" err="1">
                <a:solidFill>
                  <a:srgbClr val="0070C0"/>
                </a:solidFill>
                <a:latin typeface="Calibri Light" panose="020F0302020204030204" pitchFamily="34" charset="0"/>
                <a:cs typeface="Calibri Light" panose="020F0302020204030204" pitchFamily="34" charset="0"/>
              </a:rPr>
              <a:t>university</a:t>
            </a:r>
            <a:r>
              <a:rPr lang="fr-CH" sz="1800" dirty="0">
                <a:solidFill>
                  <a:srgbClr val="0070C0"/>
                </a:solidFill>
                <a:latin typeface="Calibri Light" panose="020F0302020204030204" pitchFamily="34" charset="0"/>
                <a:cs typeface="Calibri Light" panose="020F0302020204030204" pitchFamily="34" charset="0"/>
              </a:rPr>
              <a:t> </a:t>
            </a:r>
            <a:br>
              <a:rPr lang="fr-CH" sz="1800" dirty="0">
                <a:solidFill>
                  <a:srgbClr val="0070C0"/>
                </a:solidFill>
                <a:latin typeface="Calibri Light" panose="020F0302020204030204" pitchFamily="34" charset="0"/>
                <a:cs typeface="Calibri Light" panose="020F0302020204030204" pitchFamily="34" charset="0"/>
              </a:rPr>
            </a:br>
            <a:r>
              <a:rPr lang="fr-CH" sz="1800" dirty="0">
                <a:solidFill>
                  <a:srgbClr val="0070C0"/>
                </a:solidFill>
                <a:latin typeface="Calibri Light" panose="020F0302020204030204" pitchFamily="34" charset="0"/>
                <a:cs typeface="Calibri Light" panose="020F0302020204030204" pitchFamily="34" charset="0"/>
              </a:rPr>
              <a:t>network)!</a:t>
            </a:r>
            <a:endParaRPr lang="en-GB" sz="1800" dirty="0">
              <a:solidFill>
                <a:srgbClr val="0070C0"/>
              </a:solidFill>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en-GB" sz="1800" dirty="0">
              <a:latin typeface="Calibri Light" panose="020F0302020204030204" pitchFamily="34" charset="0"/>
              <a:cs typeface="Calibri Light" panose="020F03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4152" y="2492896"/>
            <a:ext cx="2535260" cy="38333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25291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411314" cy="4925144"/>
          </a:xfrm>
        </p:spPr>
        <p:txBody>
          <a:bodyPr>
            <a:normAutofit/>
          </a:bodyPr>
          <a:lstStyle/>
          <a:p>
            <a:r>
              <a:rPr lang="fr-CH" sz="1800" dirty="0">
                <a:latin typeface="Calibri Light" panose="020F0302020204030204" pitchFamily="34" charset="0"/>
                <a:cs typeface="Calibri Light" panose="020F0302020204030204" pitchFamily="34" charset="0"/>
              </a:rPr>
              <a:t>Note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ANOVA tests in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example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identical</a:t>
            </a:r>
            <a:r>
              <a:rPr lang="fr-CH" sz="1800" dirty="0">
                <a:latin typeface="Calibri Light" panose="020F0302020204030204" pitchFamily="34" charset="0"/>
                <a:cs typeface="Calibri Light" panose="020F0302020204030204" pitchFamily="34" charset="0"/>
              </a:rPr>
              <a:t> to the tests </a:t>
            </a:r>
            <a:r>
              <a:rPr lang="fr-CH" sz="1800" dirty="0" err="1">
                <a:latin typeface="Calibri Light" panose="020F0302020204030204" pitchFamily="34" charset="0"/>
                <a:cs typeface="Calibri Light" panose="020F0302020204030204" pitchFamily="34" charset="0"/>
              </a:rPr>
              <a:t>reported</a:t>
            </a:r>
            <a:r>
              <a:rPr lang="fr-CH" sz="1800" dirty="0">
                <a:latin typeface="Calibri Light" panose="020F0302020204030204" pitchFamily="34" charset="0"/>
                <a:cs typeface="Calibri Light" panose="020F0302020204030204" pitchFamily="34" charset="0"/>
              </a:rPr>
              <a:t> in the </a:t>
            </a:r>
            <a:r>
              <a:rPr lang="fr-CH" sz="1800" dirty="0" err="1">
                <a:latin typeface="Calibri Light" panose="020F0302020204030204" pitchFamily="34" charset="0"/>
                <a:cs typeface="Calibri Light" panose="020F0302020204030204" pitchFamily="34" charset="0"/>
              </a:rPr>
              <a:t>summary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parameter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estimates</a:t>
            </a:r>
            <a:r>
              <a:rPr lang="fr-CH" sz="1800" dirty="0">
                <a:latin typeface="Calibri Light" panose="020F0302020204030204" pitchFamily="34" charset="0"/>
                <a:cs typeface="Calibri Light" panose="020F0302020204030204" pitchFamily="34" charset="0"/>
              </a:rPr>
              <a:t> table. This </a:t>
            </a:r>
            <a:r>
              <a:rPr lang="fr-CH" sz="1800" err="1">
                <a:latin typeface="Calibri Light" panose="020F0302020204030204" pitchFamily="34" charset="0"/>
                <a:cs typeface="Calibri Light" panose="020F0302020204030204" pitchFamily="34" charset="0"/>
              </a:rPr>
              <a:t>is</a:t>
            </a:r>
            <a:r>
              <a:rPr lang="fr-CH" sz="1800">
                <a:latin typeface="Calibri Light" panose="020F0302020204030204" pitchFamily="34" charset="0"/>
                <a:cs typeface="Calibri Light" panose="020F0302020204030204" pitchFamily="34" charset="0"/>
              </a:rPr>
              <a:t> because </a:t>
            </a:r>
            <a:r>
              <a:rPr lang="fr-CH" sz="1800" dirty="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data, 1 variable = 1 </a:t>
            </a:r>
            <a:r>
              <a:rPr lang="fr-CH" sz="1800" dirty="0" err="1">
                <a:latin typeface="Calibri Light" panose="020F0302020204030204" pitchFamily="34" charset="0"/>
                <a:cs typeface="Calibri Light" panose="020F0302020204030204" pitchFamily="34" charset="0"/>
              </a:rPr>
              <a:t>parameter</a:t>
            </a:r>
            <a:r>
              <a:rPr lang="fr-CH" sz="1800" dirty="0">
                <a:latin typeface="Calibri Light" panose="020F0302020204030204" pitchFamily="34" charset="0"/>
                <a:cs typeface="Calibri Light" panose="020F0302020204030204" pitchFamily="34" charset="0"/>
              </a:rPr>
              <a:t>. This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the case if the data </a:t>
            </a:r>
            <a:r>
              <a:rPr lang="fr-CH" sz="1800" dirty="0" err="1">
                <a:latin typeface="Calibri Light" panose="020F0302020204030204" pitchFamily="34" charset="0"/>
                <a:cs typeface="Calibri Light" panose="020F0302020204030204" pitchFamily="34" charset="0"/>
              </a:rPr>
              <a:t>contained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categorical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more </a:t>
            </a:r>
            <a:r>
              <a:rPr lang="fr-CH" sz="1800" dirty="0" err="1">
                <a:latin typeface="Calibri Light" panose="020F0302020204030204" pitchFamily="34" charset="0"/>
                <a:cs typeface="Calibri Light" panose="020F0302020204030204" pitchFamily="34" charset="0"/>
              </a:rPr>
              <a:t>than</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2 levels, e.</a:t>
            </a:r>
            <a:r>
              <a:rPr lang="fr-CH" sz="1800" dirty="0">
                <a:latin typeface="Calibri Light" panose="020F0302020204030204" pitchFamily="34" charset="0"/>
                <a:cs typeface="Calibri Light" panose="020F0302020204030204" pitchFamily="34" charset="0"/>
              </a:rPr>
              <a:t>g., a 4-level factor = 3 (</a:t>
            </a:r>
            <a:r>
              <a:rPr lang="fr-CH" sz="1800" dirty="0" err="1">
                <a:latin typeface="Calibri Light" panose="020F0302020204030204" pitchFamily="34" charset="0"/>
                <a:cs typeface="Calibri Light" panose="020F0302020204030204" pitchFamily="34" charset="0"/>
              </a:rPr>
              <a:t>dummy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parameters</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(hyper) plane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captured</a:t>
            </a:r>
            <a:r>
              <a:rPr lang="fr-CH" sz="1800" dirty="0">
                <a:latin typeface="Calibri Light" panose="020F0302020204030204" pitchFamily="34" charset="0"/>
                <a:cs typeface="Calibri Light" panose="020F0302020204030204" pitchFamily="34" charset="0"/>
              </a:rPr>
              <a:t> by the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coefficients </a:t>
            </a:r>
            <a:r>
              <a:rPr lang="fr-CH" sz="1800" dirty="0" err="1">
                <a:latin typeface="Calibri Light" panose="020F0302020204030204" pitchFamily="34" charset="0"/>
                <a:cs typeface="Calibri Light" panose="020F0302020204030204" pitchFamily="34" charset="0"/>
              </a:rPr>
              <a:t>constitute</a:t>
            </a:r>
            <a:r>
              <a:rPr lang="fr-CH" sz="1800" dirty="0">
                <a:latin typeface="Calibri Light" panose="020F0302020204030204" pitchFamily="34" charset="0"/>
                <a:cs typeface="Calibri Light" panose="020F0302020204030204" pitchFamily="34" charset="0"/>
              </a:rPr>
              <a:t> the </a:t>
            </a:r>
            <a:r>
              <a:rPr lang="fr-CH" sz="1800" i="1" dirty="0" err="1">
                <a:latin typeface="Calibri Light" panose="020F0302020204030204" pitchFamily="34" charset="0"/>
                <a:cs typeface="Calibri Light" panose="020F0302020204030204" pitchFamily="34" charset="0"/>
              </a:rPr>
              <a:t>fitted</a:t>
            </a:r>
            <a:r>
              <a:rPr lang="fr-CH" sz="1800" i="1" dirty="0">
                <a:latin typeface="Calibri Light" panose="020F0302020204030204" pitchFamily="34" charset="0"/>
                <a:cs typeface="Calibri Light" panose="020F0302020204030204" pitchFamily="34" charset="0"/>
              </a:rPr>
              <a:t> values </a:t>
            </a:r>
            <a:r>
              <a:rPr lang="fr-CH" sz="1800" dirty="0">
                <a:latin typeface="Calibri Light" panose="020F0302020204030204" pitchFamily="34" charset="0"/>
                <a:cs typeface="Calibri Light" panose="020F0302020204030204" pitchFamily="34" charset="0"/>
              </a:rPr>
              <a:t>of the model, </a:t>
            </a:r>
            <a:r>
              <a:rPr lang="fr-CH" sz="1800" dirty="0" err="1">
                <a:latin typeface="Calibri Light" panose="020F0302020204030204" pitchFamily="34" charset="0"/>
                <a:cs typeface="Calibri Light" panose="020F0302020204030204" pitchFamily="34" charset="0"/>
              </a:rPr>
              <a:t>a.k.a</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predicted</a:t>
            </a:r>
            <a:r>
              <a:rPr lang="fr-CH" sz="1800" dirty="0">
                <a:latin typeface="Calibri Light" panose="020F0302020204030204" pitchFamily="34" charset="0"/>
                <a:cs typeface="Calibri Light" panose="020F0302020204030204" pitchFamily="34" charset="0"/>
              </a:rPr>
              <a:t> values of the model. In R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access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values in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different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ways</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pPr marL="0" indent="0">
              <a:buNone/>
            </a:pPr>
            <a:r>
              <a:rPr lang="fr-CH" sz="1600" dirty="0">
                <a:latin typeface="Courier New" panose="02070309020205020404" pitchFamily="49" charset="0"/>
                <a:cs typeface="Courier New" panose="02070309020205020404" pitchFamily="49" charset="0"/>
              </a:rPr>
              <a:t>	</a:t>
            </a:r>
            <a:r>
              <a:rPr lang="fr-CH" sz="1600" dirty="0" err="1">
                <a:latin typeface="Courier New" panose="02070309020205020404" pitchFamily="49" charset="0"/>
                <a:cs typeface="Courier New" panose="02070309020205020404" pitchFamily="49" charset="0"/>
              </a:rPr>
              <a:t>fitted</a:t>
            </a:r>
            <a:r>
              <a:rPr lang="fr-CH" sz="1600" dirty="0">
                <a:latin typeface="Courier New" panose="02070309020205020404" pitchFamily="49" charset="0"/>
                <a:cs typeface="Courier New" panose="02070309020205020404" pitchFamily="49" charset="0"/>
              </a:rPr>
              <a:t>(lin)</a:t>
            </a:r>
          </a:p>
          <a:p>
            <a:pPr marL="0" indent="0">
              <a:buNone/>
            </a:pPr>
            <a:r>
              <a:rPr lang="fr-CH" sz="1600" dirty="0">
                <a:latin typeface="Courier New" panose="02070309020205020404" pitchFamily="49" charset="0"/>
                <a:cs typeface="Courier New" panose="02070309020205020404" pitchFamily="49" charset="0"/>
              </a:rPr>
              <a:t>	</a:t>
            </a:r>
            <a:r>
              <a:rPr lang="fr-CH" sz="1600" dirty="0" err="1">
                <a:latin typeface="Courier New" panose="02070309020205020404" pitchFamily="49" charset="0"/>
                <a:cs typeface="Courier New" panose="02070309020205020404" pitchFamily="49" charset="0"/>
              </a:rPr>
              <a:t>predict</a:t>
            </a:r>
            <a:r>
              <a:rPr lang="fr-CH" sz="1600" dirty="0">
                <a:latin typeface="Courier New" panose="02070309020205020404" pitchFamily="49" charset="0"/>
                <a:cs typeface="Courier New" panose="02070309020205020404" pitchFamily="49" charset="0"/>
              </a:rPr>
              <a:t>(lin)</a:t>
            </a:r>
          </a:p>
          <a:p>
            <a:pPr marL="0" indent="0">
              <a:buNone/>
            </a:pPr>
            <a:endParaRPr lang="fr-CH" sz="1800" dirty="0">
              <a:latin typeface="Times New Roman" panose="02020603050405020304" pitchFamily="18" charset="0"/>
              <a:cs typeface="Times New Roman" panose="02020603050405020304" pitchFamily="18" charset="0"/>
            </a:endParaRPr>
          </a:p>
          <a:p>
            <a:r>
              <a:rPr lang="fr-CH" sz="1800" dirty="0" err="1">
                <a:latin typeface="Calibri Light" panose="020F0302020204030204" pitchFamily="34" charset="0"/>
                <a:cs typeface="Calibri Light" panose="020F0302020204030204" pitchFamily="34" charset="0"/>
              </a:rPr>
              <a:t>Visualizing</a:t>
            </a:r>
            <a:r>
              <a:rPr lang="fr-CH" sz="1800" dirty="0">
                <a:latin typeface="Calibri Light" panose="020F0302020204030204" pitchFamily="34" charset="0"/>
                <a:cs typeface="Calibri Light" panose="020F0302020204030204" pitchFamily="34" charset="0"/>
              </a:rPr>
              <a:t> the hyper plane </a:t>
            </a:r>
            <a:r>
              <a:rPr lang="fr-CH" sz="1800" dirty="0" err="1">
                <a:latin typeface="Calibri Light" panose="020F0302020204030204" pitchFamily="34" charset="0"/>
                <a:cs typeface="Calibri Light" panose="020F0302020204030204" pitchFamily="34" charset="0"/>
              </a:rPr>
              <a:t>directly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not possible </a:t>
            </a:r>
            <a:r>
              <a:rPr lang="fr-CH" sz="1800" dirty="0" err="1">
                <a:latin typeface="Calibri Light" panose="020F0302020204030204" pitchFamily="34" charset="0"/>
                <a:cs typeface="Calibri Light" panose="020F0302020204030204" pitchFamily="34" charset="0"/>
              </a:rPr>
              <a:t>however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since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require</a:t>
            </a:r>
            <a:r>
              <a:rPr lang="fr-CH" sz="1800" dirty="0">
                <a:latin typeface="Calibri Light" panose="020F0302020204030204" pitchFamily="34" charset="0"/>
                <a:cs typeface="Calibri Light" panose="020F0302020204030204" pitchFamily="34" charset="0"/>
              </a:rPr>
              <a:t> a 100-dimensional plot. </a:t>
            </a:r>
            <a:r>
              <a:rPr lang="fr-CH" sz="1800" dirty="0" err="1">
                <a:latin typeface="Calibri Light" panose="020F0302020204030204" pitchFamily="34" charset="0"/>
                <a:cs typeface="Calibri Light" panose="020F0302020204030204" pitchFamily="34" charset="0"/>
              </a:rPr>
              <a:t>What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can do to </a:t>
            </a:r>
            <a:r>
              <a:rPr lang="fr-CH" sz="1800" dirty="0" err="1">
                <a:latin typeface="Calibri Light" panose="020F0302020204030204" pitchFamily="34" charset="0"/>
                <a:cs typeface="Calibri Light" panose="020F0302020204030204" pitchFamily="34" charset="0"/>
              </a:rPr>
              <a:t>visualize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create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conditional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effects</a:t>
            </a:r>
            <a:r>
              <a:rPr lang="fr-CH" sz="1800" dirty="0">
                <a:latin typeface="Calibri Light" panose="020F0302020204030204" pitchFamily="34" charset="0"/>
                <a:cs typeface="Calibri Light" panose="020F0302020204030204" pitchFamily="34" charset="0"/>
              </a:rPr>
              <a:t> plots.</a:t>
            </a:r>
            <a:endParaRPr lang="fr-CH" sz="20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16860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411314" cy="4925144"/>
          </a:xfrm>
        </p:spPr>
        <p:txBody>
          <a:bodyPr>
            <a:normAutofit/>
          </a:bodyPr>
          <a:lstStyle/>
          <a:p>
            <a:r>
              <a:rPr lang="fr-CH" sz="1800">
                <a:latin typeface="Calibri Light" panose="020F0302020204030204" pitchFamily="34" charset="0"/>
                <a:cs typeface="Calibri Light" panose="020F0302020204030204" pitchFamily="34" charset="0"/>
              </a:rPr>
              <a:t>Conditional effects plots will depict the regression slope of one variable while keeping the values of the other variables fixed. In R this can be done with the </a:t>
            </a:r>
            <a:r>
              <a:rPr lang="fr-CH" sz="1800">
                <a:latin typeface="Courier New" panose="02070309020205020404" pitchFamily="49" charset="0"/>
                <a:cs typeface="Courier New" panose="02070309020205020404" pitchFamily="49" charset="0"/>
              </a:rPr>
              <a:t>visreg</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package/function, e.g., for the X1 and X33 effects:</a:t>
            </a:r>
          </a:p>
          <a:p>
            <a:endParaRPr lang="fr-CH" sz="1800">
              <a:latin typeface="Times New Roman" panose="02020603050405020304" pitchFamily="18" charset="0"/>
              <a:cs typeface="Times New Roman" panose="02020603050405020304" pitchFamily="18" charset="0"/>
            </a:endParaRPr>
          </a:p>
          <a:p>
            <a:pPr marL="0" indent="0">
              <a:buNone/>
            </a:pPr>
            <a:r>
              <a:rPr lang="fr-CH" sz="1600">
                <a:latin typeface="Courier New" panose="02070309020205020404" pitchFamily="49" charset="0"/>
                <a:cs typeface="Courier New" panose="02070309020205020404" pitchFamily="49" charset="0"/>
              </a:rPr>
              <a:t>	library(visreg)</a:t>
            </a:r>
          </a:p>
          <a:p>
            <a:pPr marL="0" indent="0">
              <a:buNone/>
            </a:pPr>
            <a:r>
              <a:rPr lang="fr-CH" sz="1600">
                <a:latin typeface="Courier New" panose="02070309020205020404" pitchFamily="49" charset="0"/>
                <a:cs typeface="Courier New" panose="02070309020205020404" pitchFamily="49" charset="0"/>
              </a:rPr>
              <a:t>	par(mfrow=c(1,2))</a:t>
            </a:r>
          </a:p>
          <a:p>
            <a:pPr marL="0" indent="0">
              <a:buNone/>
            </a:pPr>
            <a:r>
              <a:rPr lang="fr-CH" sz="1600">
                <a:latin typeface="Courier New" panose="02070309020205020404" pitchFamily="49" charset="0"/>
                <a:cs typeface="Courier New" panose="02070309020205020404" pitchFamily="49" charset="0"/>
              </a:rPr>
              <a:t>	visreg(lin,xvar="X1")</a:t>
            </a:r>
          </a:p>
          <a:p>
            <a:pPr marL="0" indent="0">
              <a:buNone/>
            </a:pPr>
            <a:r>
              <a:rPr lang="fr-CH" sz="1600">
                <a:latin typeface="Courier New" panose="02070309020205020404" pitchFamily="49" charset="0"/>
                <a:cs typeface="Courier New" panose="02070309020205020404" pitchFamily="49" charset="0"/>
              </a:rPr>
              <a:t>	visreg(lin,xvar="X33")</a:t>
            </a: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 plots show which variables have a negative and which have a positive relation with the dependent. The actual data are overlaid on top of the regression function, and for lm models visreg also provides a confidence band around the regression line.</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Generally, visreg will work for any model that uses R's formula interface, including machine learners (with some exceptions).</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949937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411314" cy="4925144"/>
          </a:xfrm>
        </p:spPr>
        <p:txBody>
          <a:bodyPr>
            <a:normAutofit/>
          </a:body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R-primer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8" name="Picture 7">
            <a:extLst>
              <a:ext uri="{FF2B5EF4-FFF2-40B4-BE49-F238E27FC236}">
                <a16:creationId xmlns:a16="http://schemas.microsoft.com/office/drawing/2014/main" id="{C2D15870-288C-454E-8E92-A5058277D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560" y="1355969"/>
            <a:ext cx="7534102" cy="5348721"/>
          </a:xfrm>
          <a:prstGeom prst="rect">
            <a:avLst/>
          </a:prstGeom>
        </p:spPr>
      </p:pic>
    </p:spTree>
    <p:extLst>
      <p:ext uri="{BB962C8B-B14F-4D97-AF65-F5344CB8AC3E}">
        <p14:creationId xmlns:p14="http://schemas.microsoft.com/office/powerpoint/2010/main" val="3902040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5640" y="3121805"/>
            <a:ext cx="6768752" cy="584775"/>
          </a:xfrm>
          <a:prstGeom prst="rect">
            <a:avLst/>
          </a:prstGeom>
          <a:noFill/>
        </p:spPr>
        <p:txBody>
          <a:bodyPr wrap="square" rtlCol="0">
            <a:spAutoFit/>
          </a:bodyPr>
          <a:lstStyle/>
          <a:p>
            <a:pPr algn="ctr"/>
            <a:r>
              <a:rPr lang="fr-CH" sz="3200" b="1">
                <a:solidFill>
                  <a:schemeClr val="tx2">
                    <a:lumMod val="75000"/>
                  </a:schemeClr>
                </a:solidFill>
                <a:latin typeface="Tw Cen MT" panose="020B0602020104020603" pitchFamily="34" charset="0"/>
              </a:rPr>
              <a:t>3. Principles of machine learning</a:t>
            </a:r>
            <a:endParaRPr lang="en-GB" sz="32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7114BD6-92FA-48AF-B104-8AC9FFB31AF9}"/>
              </a:ext>
            </a:extLst>
          </p:cNvPr>
          <p:cNvSpPr txBox="1"/>
          <p:nvPr/>
        </p:nvSpPr>
        <p:spPr>
          <a:xfrm>
            <a:off x="4637235" y="4181018"/>
            <a:ext cx="2917530" cy="461665"/>
          </a:xfrm>
          <a:prstGeom prst="rect">
            <a:avLst/>
          </a:prstGeom>
          <a:noFill/>
        </p:spPr>
        <p:txBody>
          <a:bodyPr wrap="none" rtlCol="0">
            <a:spAutoFit/>
          </a:bodyPr>
          <a:lstStyle/>
          <a:p>
            <a:pPr algn="ctr"/>
            <a:r>
              <a:rPr lang="en-US" sz="2400" i="1">
                <a:solidFill>
                  <a:schemeClr val="bg2">
                    <a:lumMod val="50000"/>
                  </a:schemeClr>
                </a:solidFill>
                <a:latin typeface="Tw Cen MT" panose="020B0602020104020603" pitchFamily="34" charset="0"/>
              </a:rPr>
              <a:t>A. Why do we need it?</a:t>
            </a:r>
            <a:endParaRPr lang="en-CH" sz="2400" i="1">
              <a:solidFill>
                <a:schemeClr val="bg2">
                  <a:lumMod val="50000"/>
                </a:schemeClr>
              </a:solidFill>
              <a:latin typeface="Tw Cen MT" panose="020B0602020104020603" pitchFamily="34" charset="0"/>
            </a:endParaRPr>
          </a:p>
        </p:txBody>
      </p:sp>
    </p:spTree>
    <p:extLst>
      <p:ext uri="{BB962C8B-B14F-4D97-AF65-F5344CB8AC3E}">
        <p14:creationId xmlns:p14="http://schemas.microsoft.com/office/powerpoint/2010/main" val="3502627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Machine learning as a field has taken shape gradually, with the realization that there was an overlap between similar algorithms being developed in engineering, computer science, and statistics.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Basic linear models have long performed well—and  continue to do so—because of their relative simplicity and low computational cost. However, these models have also been challenged by three critical problems:</a:t>
            </a:r>
          </a:p>
          <a:p>
            <a:endParaRPr lang="fr-CH" sz="180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a:solidFill>
                  <a:srgbClr val="0070C0"/>
                </a:solidFill>
                <a:latin typeface="Calibri Light" panose="020F0302020204030204" pitchFamily="34" charset="0"/>
                <a:cs typeface="Calibri Light" panose="020F0302020204030204" pitchFamily="34" charset="0"/>
              </a:rPr>
              <a:t>Big data</a:t>
            </a:r>
          </a:p>
          <a:p>
            <a:pPr marL="800100" lvl="1" indent="-342900">
              <a:buFont typeface="+mj-lt"/>
              <a:buAutoNum type="arabicPeriod"/>
            </a:pPr>
            <a:endParaRPr lang="fr-CH" sz="1800">
              <a:solidFill>
                <a:srgbClr val="0070C0"/>
              </a:solidFill>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a:solidFill>
                  <a:srgbClr val="0070C0"/>
                </a:solidFill>
                <a:latin typeface="Calibri Light" panose="020F0302020204030204" pitchFamily="34" charset="0"/>
                <a:cs typeface="Calibri Light" panose="020F0302020204030204" pitchFamily="34" charset="0"/>
              </a:rPr>
              <a:t>Odd data</a:t>
            </a:r>
          </a:p>
          <a:p>
            <a:pPr marL="800100" lvl="1" indent="-342900">
              <a:buFont typeface="+mj-lt"/>
              <a:buAutoNum type="arabicPeriod"/>
            </a:pPr>
            <a:endParaRPr lang="fr-CH" sz="1800">
              <a:solidFill>
                <a:srgbClr val="0070C0"/>
              </a:solidFill>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a:solidFill>
                  <a:srgbClr val="0070C0"/>
                </a:solidFill>
                <a:latin typeface="Calibri Light" panose="020F0302020204030204" pitchFamily="34" charset="0"/>
                <a:cs typeface="Calibri Light" panose="020F0302020204030204" pitchFamily="34" charset="0"/>
              </a:rPr>
              <a:t>Nonlinear data</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pPr marL="0" indent="0">
              <a:buNone/>
            </a:pP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Why do we need machine learning?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950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term </a:t>
            </a:r>
            <a:r>
              <a:rPr lang="en-GB" sz="1800">
                <a:latin typeface="Calibri Light" panose="020F0302020204030204" pitchFamily="34" charset="0"/>
                <a:cs typeface="Calibri Light" panose="020F0302020204030204" pitchFamily="34" charset="0"/>
              </a:rPr>
              <a:t>“big data”</a:t>
            </a:r>
            <a:r>
              <a:rPr lang="fr-CH" sz="1800">
                <a:latin typeface="Calibri Light" panose="020F0302020204030204" pitchFamily="34" charset="0"/>
                <a:cs typeface="Calibri Light" panose="020F0302020204030204" pitchFamily="34" charset="0"/>
              </a:rPr>
              <a:t> is often used in the context of ML, and sometimes as a synonym when discussed as an approach to data analysis.</a:t>
            </a:r>
            <a:endParaRPr lang="fr-CH" sz="1800" b="1">
              <a:solidFill>
                <a:srgbClr val="0070C0"/>
              </a:solidFill>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With increasing computational power and capacity to store data, large data bases have become prevalent. In many fields, sampling data </a:t>
            </a:r>
            <a:r>
              <a:rPr lang="fr-CH" sz="1800" i="1">
                <a:latin typeface="Calibri Light" panose="020F0302020204030204" pitchFamily="34" charset="0"/>
                <a:cs typeface="Calibri Light" panose="020F0302020204030204" pitchFamily="34" charset="0"/>
              </a:rPr>
              <a:t>en-masse</a:t>
            </a:r>
            <a:r>
              <a:rPr lang="fr-CH" sz="1800">
                <a:latin typeface="Calibri Light" panose="020F0302020204030204" pitchFamily="34" charset="0"/>
                <a:cs typeface="Calibri Light" panose="020F0302020204030204" pitchFamily="34" charset="0"/>
              </a:rPr>
              <a:t> is the norm, e.g., engineering, chemistry, physics, medicine, biology, etc.</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Because of increasing informatization, also many companies (e.g., banks, tech corporations) maintain substantial data traffic (e.g., client information, purchase history), which can be collected at a low cost.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Note that this is typically not true for studies in the social sciences, where </a:t>
            </a:r>
            <a:r>
              <a:rPr lang="en-GB" sz="1800">
                <a:latin typeface="Calibri Light" panose="020F0302020204030204" pitchFamily="34" charset="0"/>
                <a:cs typeface="Calibri Light" panose="020F0302020204030204" pitchFamily="34" charset="0"/>
              </a:rPr>
              <a:t>data</a:t>
            </a:r>
            <a:r>
              <a:rPr lang="fr-CH" sz="1800">
                <a:latin typeface="Calibri Light" panose="020F0302020204030204" pitchFamily="34" charset="0"/>
                <a:cs typeface="Calibri Light" panose="020F0302020204030204" pitchFamily="34" charset="0"/>
              </a:rPr>
              <a:t> correspond to human participants who must be recruited via conventional channels…</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pPr marL="0" indent="0">
              <a:buNone/>
            </a:pP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Big data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482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primary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statistical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big data pose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a:solidFill>
                  <a:srgbClr val="0070C0"/>
                </a:solidFill>
                <a:latin typeface="Calibri Light" panose="020F0302020204030204" pitchFamily="34" charset="0"/>
                <a:cs typeface="Calibri Light" panose="020F0302020204030204" pitchFamily="34" charset="0"/>
              </a:rPr>
              <a:t>power surplus</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null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hypothesis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testing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i="1" dirty="0">
                <a:latin typeface="Calibri Light" panose="020F0302020204030204" pitchFamily="34" charset="0"/>
                <a:cs typeface="Calibri Light" panose="020F0302020204030204" pitchFamily="34" charset="0"/>
              </a:rPr>
              <a:t>p</a:t>
            </a:r>
            <a:r>
              <a:rPr lang="fr-CH" sz="1800" dirty="0">
                <a:latin typeface="Calibri Light" panose="020F0302020204030204" pitchFamily="34" charset="0"/>
                <a:cs typeface="Calibri Light" panose="020F0302020204030204" pitchFamily="34" charset="0"/>
              </a:rPr>
              <a:t>-values, the </a:t>
            </a:r>
            <a:r>
              <a:rPr lang="fr-CH" sz="1800" dirty="0" err="1">
                <a:latin typeface="Calibri Light" panose="020F0302020204030204" pitchFamily="34" charset="0"/>
                <a:cs typeface="Calibri Light" panose="020F0302020204030204" pitchFamily="34" charset="0"/>
              </a:rPr>
              <a:t>significance</a:t>
            </a:r>
            <a:r>
              <a:rPr lang="fr-CH" sz="1800" dirty="0">
                <a:latin typeface="Calibri Light" panose="020F0302020204030204" pitchFamily="34" charset="0"/>
                <a:cs typeface="Calibri Light" panose="020F0302020204030204" pitchFamily="34" charset="0"/>
              </a:rPr>
              <a:t> of the </a:t>
            </a:r>
            <a:r>
              <a:rPr lang="fr-CH" sz="1800" i="1" dirty="0">
                <a:latin typeface="Calibri Light" panose="020F0302020204030204" pitchFamily="34" charset="0"/>
                <a:cs typeface="Calibri Light" panose="020F0302020204030204" pitchFamily="34" charset="0"/>
              </a:rPr>
              <a:t>p</a:t>
            </a:r>
            <a:r>
              <a:rPr lang="fr-CH" sz="1800" dirty="0">
                <a:latin typeface="Calibri Light" panose="020F0302020204030204" pitchFamily="34" charset="0"/>
                <a:cs typeface="Calibri Light" panose="020F0302020204030204" pitchFamily="34" charset="0"/>
              </a:rPr>
              <a:t>-value </a:t>
            </a:r>
            <a:r>
              <a:rPr lang="fr-CH" sz="1800" dirty="0" err="1">
                <a:latin typeface="Calibri Light" panose="020F0302020204030204" pitchFamily="34" charset="0"/>
                <a:cs typeface="Calibri Light" panose="020F0302020204030204" pitchFamily="34" charset="0"/>
              </a:rPr>
              <a:t>reflects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both</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effect</a:t>
            </a:r>
            <a:r>
              <a:rPr lang="fr-CH" sz="1800" dirty="0">
                <a:latin typeface="Calibri Light" panose="020F0302020204030204" pitchFamily="34" charset="0"/>
                <a:cs typeface="Calibri Light" panose="020F0302020204030204" pitchFamily="34" charset="0"/>
              </a:rPr>
              <a:t> size </a:t>
            </a:r>
            <a:r>
              <a:rPr lang="fr-CH" sz="1800" i="1" dirty="0">
                <a:latin typeface="Calibri Light" panose="020F0302020204030204" pitchFamily="34" charset="0"/>
                <a:cs typeface="Calibri Light" panose="020F0302020204030204" pitchFamily="34" charset="0"/>
              </a:rPr>
              <a:t>and</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size.</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A </a:t>
            </a:r>
            <a:r>
              <a:rPr lang="fr-CH" sz="1800" dirty="0" err="1">
                <a:latin typeface="Calibri Light" panose="020F0302020204030204" pitchFamily="34" charset="0"/>
                <a:cs typeface="Calibri Light" panose="020F0302020204030204" pitchFamily="34" charset="0"/>
              </a:rPr>
              <a:t>strong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found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insignificant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size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too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low</a:t>
            </a:r>
            <a:r>
              <a:rPr lang="fr-CH" sz="1800" dirty="0">
                <a:latin typeface="Calibri Light" panose="020F0302020204030204" pitchFamily="34" charset="0"/>
                <a:cs typeface="Calibri Light" panose="020F0302020204030204" pitchFamily="34" charset="0"/>
              </a:rPr>
              <a:t>, but a </a:t>
            </a:r>
            <a:r>
              <a:rPr lang="fr-CH" sz="1800" dirty="0" err="1">
                <a:latin typeface="Calibri Light" panose="020F0302020204030204" pitchFamily="34" charset="0"/>
                <a:cs typeface="Calibri Light" panose="020F0302020204030204" pitchFamily="34" charset="0"/>
              </a:rPr>
              <a:t>weak</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found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significant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size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too</a:t>
            </a:r>
            <a:r>
              <a:rPr lang="fr-CH" sz="1800" dirty="0">
                <a:latin typeface="Calibri Light" panose="020F0302020204030204" pitchFamily="34" charset="0"/>
                <a:cs typeface="Calibri Light" panose="020F0302020204030204" pitchFamily="34" charset="0"/>
              </a:rPr>
              <a:t> high. For large data sets (e.g., </a:t>
            </a:r>
            <a:r>
              <a:rPr lang="fr-CH" sz="1800" i="1" dirty="0">
                <a:latin typeface="Calibri Light" panose="020F0302020204030204" pitchFamily="34" charset="0"/>
                <a:cs typeface="Calibri Light" panose="020F0302020204030204" pitchFamily="34" charset="0"/>
              </a:rPr>
              <a:t>N</a:t>
            </a:r>
            <a:r>
              <a:rPr lang="fr-CH" sz="1800" dirty="0">
                <a:latin typeface="Calibri Light" panose="020F0302020204030204" pitchFamily="34" charset="0"/>
                <a:cs typeface="Calibri Light" panose="020F0302020204030204" pitchFamily="34" charset="0"/>
              </a:rPr>
              <a:t> &gt; 5000), </a:t>
            </a:r>
            <a:r>
              <a:rPr lang="fr-CH" sz="1800" dirty="0" err="1">
                <a:solidFill>
                  <a:srgbClr val="0070C0"/>
                </a:solidFill>
                <a:latin typeface="Calibri Light" panose="020F0302020204030204" pitchFamily="34" charset="0"/>
                <a:cs typeface="Calibri Light" panose="020F0302020204030204" pitchFamily="34" charset="0"/>
              </a:rPr>
              <a:t>everything</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might</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be</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significant</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principle</a:t>
            </a:r>
            <a:r>
              <a:rPr lang="fr-CH" sz="1800" dirty="0">
                <a:latin typeface="Calibri Light" panose="020F0302020204030204" pitchFamily="34" charset="0"/>
                <a:cs typeface="Calibri Light" panose="020F0302020204030204" pitchFamily="34" charset="0"/>
              </a:rPr>
              <a:t>, one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always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subsample</a:t>
            </a:r>
            <a:r>
              <a:rPr lang="fr-CH" sz="1800" dirty="0">
                <a:latin typeface="Calibri Light" panose="020F0302020204030204" pitchFamily="34" charset="0"/>
                <a:cs typeface="Calibri Light" panose="020F0302020204030204" pitchFamily="34" charset="0"/>
              </a:rPr>
              <a:t> data at a </a:t>
            </a:r>
            <a:r>
              <a:rPr lang="fr-CH" sz="1800" dirty="0" err="1">
                <a:latin typeface="Calibri Light" panose="020F0302020204030204" pitchFamily="34" charset="0"/>
                <a:cs typeface="Calibri Light" panose="020F0302020204030204" pitchFamily="34" charset="0"/>
              </a:rPr>
              <a:t>desired</a:t>
            </a:r>
            <a:r>
              <a:rPr lang="fr-CH" sz="1800" dirty="0">
                <a:latin typeface="Calibri Light" panose="020F0302020204030204" pitchFamily="34" charset="0"/>
                <a:cs typeface="Calibri Light" panose="020F0302020204030204" pitchFamily="34" charset="0"/>
              </a:rPr>
              <a:t> power </a:t>
            </a:r>
            <a:r>
              <a:rPr lang="fr-CH" sz="1800" dirty="0" err="1">
                <a:latin typeface="Calibri Light" panose="020F0302020204030204" pitchFamily="34" charset="0"/>
                <a:cs typeface="Calibri Light" panose="020F0302020204030204" pitchFamily="34" charset="0"/>
              </a:rPr>
              <a:t>level</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then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proceed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hypothesis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testing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However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strategy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wastes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potentially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useful</a:t>
            </a:r>
            <a:r>
              <a:rPr lang="fr-CH" sz="1800" dirty="0">
                <a:latin typeface="Calibri Light" panose="020F0302020204030204" pitchFamily="34" charset="0"/>
                <a:cs typeface="Calibri Light" panose="020F0302020204030204" pitchFamily="34" charset="0"/>
              </a:rPr>
              <a:t> data.</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Ideally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evaluating</a:t>
            </a:r>
            <a:r>
              <a:rPr lang="fr-CH" sz="1800" dirty="0">
                <a:latin typeface="Calibri Light" panose="020F0302020204030204" pitchFamily="34" charset="0"/>
                <a:cs typeface="Calibri Light" panose="020F0302020204030204" pitchFamily="34" charset="0"/>
              </a:rPr>
              <a:t> variable relevance </a:t>
            </a:r>
            <a:r>
              <a:rPr lang="fr-CH" sz="1800" dirty="0" err="1">
                <a:latin typeface="Calibri Light" panose="020F0302020204030204" pitchFamily="34" charset="0"/>
                <a:cs typeface="Calibri Light" panose="020F0302020204030204" pitchFamily="34" charset="0"/>
              </a:rPr>
              <a:t>should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based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purely</a:t>
            </a:r>
            <a:r>
              <a:rPr lang="fr-CH" sz="1800" dirty="0">
                <a:latin typeface="Calibri Light" panose="020F0302020204030204" pitchFamily="34" charset="0"/>
                <a:cs typeface="Calibri Light" panose="020F0302020204030204" pitchFamily="34" charset="0"/>
              </a:rPr>
              <a:t> on </a:t>
            </a:r>
            <a:r>
              <a:rPr lang="fr-CH" sz="1800" dirty="0" err="1">
                <a:latin typeface="Calibri Light" panose="020F0302020204030204" pitchFamily="34" charset="0"/>
                <a:cs typeface="Calibri Light" panose="020F0302020204030204" pitchFamily="34" charset="0"/>
              </a:rPr>
              <a:t>effect</a:t>
            </a:r>
            <a:r>
              <a:rPr lang="fr-CH" sz="1800" dirty="0">
                <a:latin typeface="Calibri Light" panose="020F0302020204030204" pitchFamily="34" charset="0"/>
                <a:cs typeface="Calibri Light" panose="020F0302020204030204" pitchFamily="34" charset="0"/>
              </a:rPr>
              <a:t> size and not </a:t>
            </a:r>
            <a:r>
              <a:rPr lang="fr-CH" sz="1800" dirty="0" err="1">
                <a:latin typeface="Calibri Light" panose="020F0302020204030204" pitchFamily="34" charset="0"/>
                <a:cs typeface="Calibri Light" panose="020F0302020204030204" pitchFamily="34" charset="0"/>
              </a:rPr>
              <a:t>depend</a:t>
            </a:r>
            <a:r>
              <a:rPr lang="fr-CH" sz="1800" dirty="0">
                <a:latin typeface="Calibri Light" panose="020F0302020204030204" pitchFamily="34" charset="0"/>
                <a:cs typeface="Calibri Light" panose="020F0302020204030204" pitchFamily="34" charset="0"/>
              </a:rPr>
              <a:t> on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size. </a:t>
            </a:r>
            <a:r>
              <a:rPr lang="fr-CH" sz="1800" dirty="0" err="1">
                <a:latin typeface="Calibri Light" panose="020F0302020204030204" pitchFamily="34" charset="0"/>
                <a:cs typeface="Calibri Light" panose="020F0302020204030204" pitchFamily="34" charset="0"/>
              </a:rPr>
              <a:t>Later</a:t>
            </a:r>
            <a:r>
              <a:rPr lang="fr-CH" sz="1800" dirty="0">
                <a:latin typeface="Calibri Light" panose="020F0302020204030204" pitchFamily="34" charset="0"/>
                <a:cs typeface="Calibri Light" panose="020F0302020204030204" pitchFamily="34" charset="0"/>
              </a:rPr>
              <a:t> I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show </a:t>
            </a:r>
            <a:r>
              <a:rPr lang="fr-CH" sz="1800" dirty="0" err="1">
                <a:latin typeface="Calibri Light" panose="020F0302020204030204" pitchFamily="34" charset="0"/>
                <a:cs typeface="Calibri Light" panose="020F0302020204030204" pitchFamily="34" charset="0"/>
              </a:rPr>
              <a:t>examples</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approaches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Big data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623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Odd data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61328" y="1412776"/>
            <a:ext cx="3998668" cy="399866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2064" y="1165849"/>
            <a:ext cx="3604462" cy="27420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6041" y="4164996"/>
            <a:ext cx="2368251" cy="2492896"/>
          </a:xfrm>
          <a:prstGeom prst="rect">
            <a:avLst/>
          </a:prstGeom>
        </p:spPr>
      </p:pic>
      <p:sp>
        <p:nvSpPr>
          <p:cNvPr id="2" name="TextBox 1">
            <a:extLst>
              <a:ext uri="{FF2B5EF4-FFF2-40B4-BE49-F238E27FC236}">
                <a16:creationId xmlns:a16="http://schemas.microsoft.com/office/drawing/2014/main" id="{F691D6F4-08FC-4E3D-AA8F-413B4EC2F3C1}"/>
              </a:ext>
            </a:extLst>
          </p:cNvPr>
          <p:cNvSpPr txBox="1"/>
          <p:nvPr/>
        </p:nvSpPr>
        <p:spPr>
          <a:xfrm>
            <a:off x="2061328" y="5607722"/>
            <a:ext cx="1802545"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High-dimensional data</a:t>
            </a:r>
            <a:endParaRPr lang="en-CH" sz="140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272FB2FA-3D6A-45BB-99FC-258F8A163B79}"/>
              </a:ext>
            </a:extLst>
          </p:cNvPr>
          <p:cNvSpPr txBox="1"/>
          <p:nvPr/>
        </p:nvSpPr>
        <p:spPr>
          <a:xfrm>
            <a:off x="9277535" y="4011107"/>
            <a:ext cx="998991"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Time series</a:t>
            </a:r>
            <a:endParaRPr lang="en-CH" sz="140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75AA2E29-E97C-405C-BB9C-13B014A30D39}"/>
              </a:ext>
            </a:extLst>
          </p:cNvPr>
          <p:cNvSpPr txBox="1"/>
          <p:nvPr/>
        </p:nvSpPr>
        <p:spPr>
          <a:xfrm>
            <a:off x="8904312" y="6165304"/>
            <a:ext cx="1024961"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Spatial data</a:t>
            </a:r>
            <a:endParaRPr lang="en-CH"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78479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A </a:t>
            </a:r>
            <a:r>
              <a:rPr lang="fr-CH" sz="1800" err="1">
                <a:latin typeface="Calibri Light" panose="020F0302020204030204" pitchFamily="34" charset="0"/>
                <a:cs typeface="Calibri Light" panose="020F0302020204030204" pitchFamily="34" charset="0"/>
              </a:rPr>
              <a:t>classic</a:t>
            </a:r>
            <a:r>
              <a:rPr lang="fr-CH" sz="1800">
                <a:latin typeface="Calibri Light" panose="020F0302020204030204" pitchFamily="34" charset="0"/>
                <a:cs typeface="Calibri Light" panose="020F0302020204030204" pitchFamily="34" charset="0"/>
              </a:rPr>
              <a:t> problem </a:t>
            </a:r>
            <a:r>
              <a:rPr lang="fr-CH" sz="1800" dirty="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medicine</a:t>
            </a:r>
            <a:r>
              <a:rPr lang="fr-CH" sz="1800" dirty="0">
                <a:latin typeface="Calibri Light" panose="020F0302020204030204" pitchFamily="34" charset="0"/>
                <a:cs typeface="Calibri Light" panose="020F0302020204030204" pitchFamily="34" charset="0"/>
              </a:rPr>
              <a:t> are DNA micro-</a:t>
            </a:r>
            <a:r>
              <a:rPr lang="fr-CH" sz="1800" dirty="0" err="1">
                <a:latin typeface="Calibri Light" panose="020F0302020204030204" pitchFamily="34" charset="0"/>
                <a:cs typeface="Calibri Light" panose="020F0302020204030204" pitchFamily="34" charset="0"/>
              </a:rPr>
              <a:t>arrays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contain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gene</a:t>
            </a:r>
            <a:r>
              <a:rPr lang="fr-CH" sz="1800" dirty="0">
                <a:latin typeface="Calibri Light" panose="020F0302020204030204" pitchFamily="34" charset="0"/>
                <a:cs typeface="Calibri Light" panose="020F0302020204030204" pitchFamily="34" charset="0"/>
              </a:rPr>
              <a:t> expression data for up to 100,000 </a:t>
            </a:r>
            <a:r>
              <a:rPr lang="fr-CH" sz="1800" dirty="0" err="1">
                <a:latin typeface="Calibri Light" panose="020F0302020204030204" pitchFamily="34" charset="0"/>
                <a:cs typeface="Calibri Light" panose="020F0302020204030204" pitchFamily="34" charset="0"/>
              </a:rPr>
              <a:t>genes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measured</a:t>
            </a:r>
            <a:r>
              <a:rPr lang="fr-CH" sz="1800" dirty="0">
                <a:latin typeface="Calibri Light" panose="020F0302020204030204" pitchFamily="34" charset="0"/>
                <a:cs typeface="Calibri Light" panose="020F0302020204030204" pitchFamily="34" charset="0"/>
              </a:rPr>
              <a:t> on a </a:t>
            </a:r>
            <a:r>
              <a:rPr lang="fr-CH" sz="1800" dirty="0" err="1">
                <a:latin typeface="Calibri Light" panose="020F0302020204030204" pitchFamily="34" charset="0"/>
                <a:cs typeface="Calibri Light" panose="020F0302020204030204" pitchFamily="34" charset="0"/>
              </a:rPr>
              <a:t>relatively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small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of patients (e.g., 300).</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 as </a:t>
            </a:r>
            <a:r>
              <a:rPr lang="fr-CH" sz="1800" dirty="0">
                <a:solidFill>
                  <a:srgbClr val="0070C0"/>
                </a:solidFill>
                <a:latin typeface="Calibri Light" panose="020F0302020204030204" pitchFamily="34" charset="0"/>
                <a:cs typeface="Calibri Light" panose="020F0302020204030204" pitchFamily="34" charset="0"/>
              </a:rPr>
              <a:t>“</a:t>
            </a:r>
            <a:r>
              <a:rPr lang="fr-CH" sz="1800" i="1" dirty="0">
                <a:solidFill>
                  <a:srgbClr val="0070C0"/>
                </a:solidFill>
                <a:latin typeface="Calibri Light" panose="020F0302020204030204" pitchFamily="34" charset="0"/>
                <a:cs typeface="Calibri Light" panose="020F0302020204030204" pitchFamily="34" charset="0"/>
              </a:rPr>
              <a:t>P</a:t>
            </a:r>
            <a:r>
              <a:rPr lang="fr-CH" sz="1800" dirty="0">
                <a:solidFill>
                  <a:srgbClr val="0070C0"/>
                </a:solidFill>
                <a:latin typeface="Calibri Light" panose="020F0302020204030204" pitchFamily="34" charset="0"/>
                <a:cs typeface="Calibri Light" panose="020F0302020204030204" pitchFamily="34" charset="0"/>
              </a:rPr>
              <a:t> &gt;&gt;&gt; </a:t>
            </a:r>
            <a:r>
              <a:rPr lang="fr-CH" sz="1800" i="1" dirty="0">
                <a:solidFill>
                  <a:srgbClr val="0070C0"/>
                </a:solidFill>
                <a:latin typeface="Calibri Light" panose="020F0302020204030204" pitchFamily="34" charset="0"/>
                <a:cs typeface="Calibri Light" panose="020F0302020204030204" pitchFamily="34" charset="0"/>
              </a:rPr>
              <a:t>N</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problems</a:t>
            </a:r>
            <a:r>
              <a:rPr lang="fr-CH" sz="1800" dirty="0">
                <a:solidFill>
                  <a:srgbClr val="0070C0"/>
                </a:solidFill>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because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predictor</a:t>
            </a:r>
            <a:r>
              <a:rPr lang="fr-CH" sz="1800" dirty="0">
                <a:latin typeface="Calibri Light" panose="020F0302020204030204" pitchFamily="34" charset="0"/>
                <a:cs typeface="Calibri Light" panose="020F0302020204030204" pitchFamily="34" charset="0"/>
              </a:rPr>
              <a:t> variables </a:t>
            </a:r>
            <a:r>
              <a:rPr lang="fr-CH" sz="1800" i="1" dirty="0">
                <a:latin typeface="Calibri Light" panose="020F0302020204030204" pitchFamily="34" charset="0"/>
                <a:cs typeface="Calibri Light" panose="020F0302020204030204" pitchFamily="34" charset="0"/>
              </a:rPr>
              <a:t>P</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vastly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outnumbers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observations </a:t>
            </a:r>
            <a:r>
              <a:rPr lang="fr-CH" sz="1800" i="1" dirty="0">
                <a:latin typeface="Calibri Light" panose="020F0302020204030204" pitchFamily="34" charset="0"/>
                <a:cs typeface="Calibri Light" panose="020F0302020204030204" pitchFamily="34" charset="0"/>
              </a:rPr>
              <a:t>N</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unable</a:t>
            </a:r>
            <a:r>
              <a:rPr lang="fr-CH" sz="1800" dirty="0">
                <a:latin typeface="Calibri Light" panose="020F0302020204030204" pitchFamily="34" charset="0"/>
                <a:cs typeface="Calibri Light" panose="020F0302020204030204" pitchFamily="34" charset="0"/>
              </a:rPr>
              <a:t> to deal </a:t>
            </a:r>
            <a:r>
              <a:rPr lang="fr-CH" sz="1800" err="1">
                <a:latin typeface="Calibri Light" panose="020F0302020204030204" pitchFamily="34" charset="0"/>
                <a:cs typeface="Calibri Light" panose="020F0302020204030204" pitchFamily="34" charset="0"/>
              </a:rPr>
              <a:t>with</a:t>
            </a:r>
            <a:r>
              <a:rPr lang="fr-CH" sz="1800">
                <a:latin typeface="Calibri Light" panose="020F0302020204030204" pitchFamily="34" charset="0"/>
                <a:cs typeface="Calibri Light" panose="020F0302020204030204" pitchFamily="34" charset="0"/>
              </a:rPr>
              <a:t> </a:t>
            </a:r>
            <a:r>
              <a:rPr lang="fr-CH" sz="1800" i="1">
                <a:latin typeface="Calibri Light" panose="020F0302020204030204" pitchFamily="34" charset="0"/>
                <a:cs typeface="Calibri Light" panose="020F0302020204030204" pitchFamily="34" charset="0"/>
              </a:rPr>
              <a:t>P</a:t>
            </a:r>
            <a:r>
              <a:rPr lang="fr-CH" sz="1800">
                <a:latin typeface="Calibri Light" panose="020F0302020204030204" pitchFamily="34" charset="0"/>
                <a:cs typeface="Calibri Light" panose="020F0302020204030204" pitchFamily="34" charset="0"/>
              </a:rPr>
              <a:t> &gt; </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There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enough</a:t>
            </a:r>
            <a:r>
              <a:rPr lang="fr-CH" sz="1800" dirty="0">
                <a:latin typeface="Calibri Light" panose="020F0302020204030204" pitchFamily="34" charset="0"/>
                <a:cs typeface="Calibri Light" panose="020F0302020204030204" pitchFamily="34" charset="0"/>
              </a:rPr>
              <a:t> unique data information to </a:t>
            </a:r>
            <a:r>
              <a:rPr lang="fr-CH" sz="1800" dirty="0" err="1">
                <a:latin typeface="Calibri Light" panose="020F0302020204030204" pitchFamily="34" charset="0"/>
                <a:cs typeface="Calibri Light" panose="020F0302020204030204" pitchFamily="34" charset="0"/>
              </a:rPr>
              <a:t>estimate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required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parameters</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overparameterization</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thus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parameter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highly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unstable</a:t>
            </a:r>
            <a:r>
              <a:rPr lang="fr-CH" sz="1800" dirty="0">
                <a:latin typeface="Calibri Light" panose="020F0302020204030204" pitchFamily="34" charset="0"/>
                <a:cs typeface="Calibri Light" panose="020F0302020204030204" pitchFamily="34" charset="0"/>
              </a:rPr>
              <a:t> and/or </a:t>
            </a:r>
            <a:r>
              <a:rPr lang="fr-CH" sz="1800" dirty="0" err="1">
                <a:latin typeface="Calibri Light" panose="020F0302020204030204" pitchFamily="34" charset="0"/>
                <a:cs typeface="Calibri Light" panose="020F0302020204030204" pitchFamily="34" charset="0"/>
              </a:rPr>
              <a:t>missing</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err="1">
                <a:latin typeface="Calibri Light" panose="020F0302020204030204" pitchFamily="34" charset="0"/>
                <a:cs typeface="Calibri Light" panose="020F0302020204030204" pitchFamily="34" charset="0"/>
              </a:rPr>
              <a:t>Other</a:t>
            </a:r>
            <a:r>
              <a:rPr lang="fr-CH" sz="1800">
                <a:latin typeface="Calibri Light" panose="020F0302020204030204" pitchFamily="34" charset="0"/>
                <a:cs typeface="Calibri Light" panose="020F0302020204030204" pitchFamily="34" charset="0"/>
              </a:rPr>
              <a:t> odd data pose </a:t>
            </a:r>
            <a:r>
              <a:rPr lang="fr-CH" sz="1800" dirty="0" err="1">
                <a:latin typeface="Calibri Light" panose="020F0302020204030204" pitchFamily="34" charset="0"/>
                <a:cs typeface="Calibri Light" panose="020F0302020204030204" pitchFamily="34" charset="0"/>
              </a:rPr>
              <a:t>different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as data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high </a:t>
            </a:r>
            <a:r>
              <a:rPr lang="fr-CH" sz="1800" dirty="0" err="1">
                <a:solidFill>
                  <a:srgbClr val="0070C0"/>
                </a:solidFill>
                <a:latin typeface="Calibri Light" panose="020F0302020204030204" pitchFamily="34" charset="0"/>
                <a:cs typeface="Calibri Light" panose="020F0302020204030204" pitchFamily="34" charset="0"/>
              </a:rPr>
              <a:t>multicollinearity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among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substantial</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missingness</a:t>
            </a:r>
            <a:r>
              <a:rPr lang="fr-CH" sz="1800" dirty="0">
                <a:latin typeface="Calibri Light" panose="020F0302020204030204" pitchFamily="34" charset="0"/>
                <a:cs typeface="Calibri Light" panose="020F0302020204030204" pitchFamily="34" charset="0"/>
              </a:rPr>
              <a:t>, or data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unusual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properties</a:t>
            </a:r>
            <a:r>
              <a:rPr lang="fr-CH" sz="1800" dirty="0">
                <a:latin typeface="Calibri Light" panose="020F0302020204030204" pitchFamily="34" charset="0"/>
                <a:cs typeface="Calibri Light" panose="020F0302020204030204" pitchFamily="34" charset="0"/>
              </a:rPr>
              <a:t> (e.g., time </a:t>
            </a:r>
            <a:r>
              <a:rPr lang="fr-CH" sz="1800" dirty="0" err="1">
                <a:latin typeface="Calibri Light" panose="020F0302020204030204" pitchFamily="34" charset="0"/>
                <a:cs typeface="Calibri Light" panose="020F0302020204030204" pitchFamily="34" charset="0"/>
              </a:rPr>
              <a:t>series</a:t>
            </a:r>
            <a:r>
              <a:rPr lang="fr-CH" sz="1800" dirty="0">
                <a:latin typeface="Calibri Light" panose="020F0302020204030204" pitchFamily="34" charset="0"/>
                <a:cs typeface="Calibri Light" panose="020F0302020204030204" pitchFamily="34" charset="0"/>
              </a:rPr>
              <a:t>, spatial data, </a:t>
            </a:r>
            <a:r>
              <a:rPr lang="fr-CH" sz="1800" dirty="0" err="1">
                <a:latin typeface="Calibri Light" panose="020F0302020204030204" pitchFamily="34" charset="0"/>
                <a:cs typeface="Calibri Light" panose="020F0302020204030204" pitchFamily="34" charset="0"/>
              </a:rPr>
              <a:t>brain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imaging</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typically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violate</a:t>
            </a:r>
            <a:r>
              <a:rPr lang="fr-CH" sz="1800" dirty="0">
                <a:latin typeface="Calibri Light" panose="020F0302020204030204" pitchFamily="34" charset="0"/>
                <a:cs typeface="Calibri Light" panose="020F0302020204030204" pitchFamily="34" charset="0"/>
              </a:rPr>
              <a:t> the standard </a:t>
            </a:r>
            <a:r>
              <a:rPr lang="fr-CH" sz="1800" dirty="0" err="1">
                <a:latin typeface="Calibri Light" panose="020F0302020204030204" pitchFamily="34" charset="0"/>
                <a:cs typeface="Calibri Light" panose="020F0302020204030204" pitchFamily="34" charset="0"/>
              </a:rPr>
              <a:t>assumptions</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Odd data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712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Basic linear models perform remarkably well on a large number of pattern recognition problems, even as approximations to nonlinear patterns, e.g.:</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Nonlinearity</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59696" y="2492897"/>
            <a:ext cx="5544616" cy="4145261"/>
          </a:xfrm>
          <a:prstGeom prst="rect">
            <a:avLst/>
          </a:prstGeom>
        </p:spPr>
      </p:pic>
    </p:spTree>
    <p:extLst>
      <p:ext uri="{BB962C8B-B14F-4D97-AF65-F5344CB8AC3E}">
        <p14:creationId xmlns:p14="http://schemas.microsoft.com/office/powerpoint/2010/main" val="967778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Background literature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
          </p:nvPr>
        </p:nvSpPr>
        <p:spPr>
          <a:xfrm>
            <a:off x="1981200" y="1600200"/>
            <a:ext cx="8229600" cy="5069160"/>
          </a:xfrm>
        </p:spPr>
        <p:txBody>
          <a:bodyPr>
            <a:normAutofit/>
          </a:bodyPr>
          <a:lstStyle/>
          <a:p>
            <a:r>
              <a:rPr lang="en-GB" sz="1800" dirty="0">
                <a:latin typeface="Calibri Light" panose="020F0302020204030204" pitchFamily="34" charset="0"/>
                <a:cs typeface="Calibri Light" panose="020F0302020204030204" pitchFamily="34" charset="0"/>
              </a:rPr>
              <a:t>Silver, N. (2012). </a:t>
            </a:r>
            <a:r>
              <a:rPr lang="en-GB" sz="1800" i="1" dirty="0">
                <a:latin typeface="Calibri Light" panose="020F0302020204030204" pitchFamily="34" charset="0"/>
                <a:cs typeface="Calibri Light" panose="020F0302020204030204" pitchFamily="34" charset="0"/>
              </a:rPr>
              <a:t>The Signal and the Noise : Why So Many Predictions Fail – but Some Don't</a:t>
            </a:r>
            <a:r>
              <a:rPr lang="en-GB" sz="1800" dirty="0">
                <a:latin typeface="Calibri Light" panose="020F0302020204030204" pitchFamily="34" charset="0"/>
                <a:cs typeface="Calibri Light" panose="020F0302020204030204" pitchFamily="34" charset="0"/>
              </a:rPr>
              <a:t>. Penguin.</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Popular account of ML. Covers recent successes </a:t>
            </a:r>
            <a:br>
              <a:rPr lang="en-GB" sz="1800" dirty="0">
                <a:latin typeface="Calibri Light" panose="020F0302020204030204" pitchFamily="34" charset="0"/>
                <a:cs typeface="Calibri Light" panose="020F0302020204030204" pitchFamily="34" charset="0"/>
              </a:rPr>
            </a:br>
            <a:r>
              <a:rPr lang="en-GB" sz="1800" i="1" dirty="0">
                <a:latin typeface="Calibri Light" panose="020F0302020204030204" pitchFamily="34" charset="0"/>
                <a:cs typeface="Calibri Light" panose="020F0302020204030204" pitchFamily="34" charset="0"/>
              </a:rPr>
              <a:t>and</a:t>
            </a:r>
            <a:r>
              <a:rPr lang="en-GB" sz="1800" dirty="0">
                <a:latin typeface="Calibri Light" panose="020F0302020204030204" pitchFamily="34" charset="0"/>
                <a:cs typeface="Calibri Light" panose="020F0302020204030204" pitchFamily="34" charset="0"/>
              </a:rPr>
              <a:t> failures of ML, and explores why.</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Chapters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organised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according</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specific</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prediction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e.g., </a:t>
            </a:r>
            <a:r>
              <a:rPr lang="fr-CH" sz="1800" dirty="0" err="1">
                <a:latin typeface="Calibri Light" panose="020F0302020204030204" pitchFamily="34" charset="0"/>
                <a:cs typeface="Calibri Light" panose="020F0302020204030204" pitchFamily="34" charset="0"/>
              </a:rPr>
              <a:t>weather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forecasting</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volcano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eruption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detection</a:t>
            </a:r>
            <a:r>
              <a:rPr lang="fr-CH" sz="1800" dirty="0">
                <a:latin typeface="Calibri Light" panose="020F0302020204030204" pitchFamily="34" charset="0"/>
                <a:cs typeface="Calibri Light" panose="020F0302020204030204" pitchFamily="34" charset="0"/>
              </a:rPr>
              <a:t>, sports </a:t>
            </a:r>
            <a:r>
              <a:rPr lang="fr-CH" sz="1800" dirty="0" err="1">
                <a:latin typeface="Calibri Light" panose="020F0302020204030204" pitchFamily="34" charset="0"/>
                <a:cs typeface="Calibri Light" panose="020F0302020204030204" pitchFamily="34" charset="0"/>
              </a:rPr>
              <a:t>prediction</a:t>
            </a:r>
            <a:r>
              <a:rPr lang="fr-CH" sz="1800" dirty="0">
                <a:latin typeface="Calibri Light" panose="020F0302020204030204" pitchFamily="34" charset="0"/>
                <a:cs typeface="Calibri Light" panose="020F0302020204030204" pitchFamily="34" charset="0"/>
              </a:rPr>
              <a:t>,</a:t>
            </a:r>
            <a:br>
              <a:rPr lang="fr-CH" sz="1800" dirty="0">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computer </a:t>
            </a:r>
            <a:r>
              <a:rPr lang="fr-CH" sz="1800" dirty="0" err="1">
                <a:latin typeface="Calibri Light" panose="020F0302020204030204" pitchFamily="34" charset="0"/>
                <a:cs typeface="Calibri Light" panose="020F0302020204030204" pitchFamily="34" charset="0"/>
              </a:rPr>
              <a:t>chess</a:t>
            </a:r>
            <a:r>
              <a:rPr lang="fr-CH" sz="1800" dirty="0">
                <a:latin typeface="Calibri Light" panose="020F0302020204030204" pitchFamily="34" charset="0"/>
                <a:cs typeface="Calibri Light" panose="020F0302020204030204" pitchFamily="34" charset="0"/>
              </a:rPr>
              <a:t>, etc.</a:t>
            </a:r>
            <a:endParaRPr lang="en-GB"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Not </a:t>
            </a:r>
            <a:r>
              <a:rPr lang="fr-CH" sz="1800" dirty="0" err="1">
                <a:latin typeface="Calibri Light" panose="020F0302020204030204" pitchFamily="34" charset="0"/>
                <a:cs typeface="Calibri Light" panose="020F0302020204030204" pitchFamily="34" charset="0"/>
              </a:rPr>
              <a:t>mathematical</a:t>
            </a:r>
            <a:r>
              <a:rPr lang="fr-CH" sz="1800" dirty="0">
                <a:latin typeface="Calibri Light" panose="020F0302020204030204" pitchFamily="34" charset="0"/>
                <a:cs typeface="Calibri Light" panose="020F0302020204030204" pitchFamily="34" charset="0"/>
              </a:rPr>
              <a:t> but </a:t>
            </a:r>
            <a:r>
              <a:rPr lang="fr-CH" sz="1800" dirty="0" err="1">
                <a:latin typeface="Calibri Light" panose="020F0302020204030204" pitchFamily="34" charset="0"/>
                <a:cs typeface="Calibri Light" panose="020F0302020204030204" pitchFamily="34" charset="0"/>
              </a:rPr>
              <a:t>nevertheless</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offers</a:t>
            </a:r>
            <a:r>
              <a:rPr lang="fr-CH" sz="1800" dirty="0">
                <a:latin typeface="Calibri Light" panose="020F0302020204030204" pitchFamily="34" charset="0"/>
                <a:cs typeface="Calibri Light" panose="020F0302020204030204" pitchFamily="34" charset="0"/>
              </a:rPr>
              <a:t> an accessible introduction to </a:t>
            </a:r>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technical</a:t>
            </a:r>
            <a:r>
              <a:rPr lang="fr-CH" sz="1800" dirty="0">
                <a:latin typeface="Calibri Light" panose="020F0302020204030204" pitchFamily="34" charset="0"/>
                <a:cs typeface="Calibri Light" panose="020F0302020204030204" pitchFamily="34" charset="0"/>
              </a:rPr>
              <a:t> concepts (e.g., </a:t>
            </a:r>
            <a:r>
              <a:rPr lang="fr-CH" sz="1800" dirty="0" err="1">
                <a:latin typeface="Calibri Light" panose="020F0302020204030204" pitchFamily="34" charset="0"/>
                <a:cs typeface="Calibri Light" panose="020F0302020204030204" pitchFamily="34" charset="0"/>
              </a:rPr>
              <a:t>Bayesian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inference</a:t>
            </a:r>
            <a:r>
              <a:rPr lang="fr-CH" sz="1800" dirty="0">
                <a:latin typeface="Calibri Light" panose="020F0302020204030204" pitchFamily="34" charset="0"/>
                <a:cs typeface="Calibri Light" panose="020F0302020204030204" pitchFamily="34" charset="0"/>
              </a:rPr>
              <a:t>).</a:t>
            </a:r>
            <a:br>
              <a:rPr lang="fr-CH" sz="1800" dirty="0">
                <a:latin typeface="Calibri Light" panose="020F0302020204030204" pitchFamily="34" charset="0"/>
                <a:cs typeface="Calibri Light" panose="020F0302020204030204" pitchFamily="34" charset="0"/>
              </a:rPr>
            </a:br>
            <a:endParaRPr lang="fr-CH" sz="1800" dirty="0">
              <a:latin typeface="Calibri Light" panose="020F0302020204030204" pitchFamily="34" charset="0"/>
              <a:cs typeface="Calibri Light" panose="020F0302020204030204" pitchFamily="34" charset="0"/>
            </a:endParaRPr>
          </a:p>
          <a:p>
            <a:endParaRPr lang="en-GB" sz="1800" dirty="0">
              <a:latin typeface="Calibri Light" panose="020F0302020204030204" pitchFamily="34" charset="0"/>
              <a:cs typeface="Calibri Light" panose="020F03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4152" y="2495611"/>
            <a:ext cx="2535260" cy="38278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7110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However, nonlinear patterns can also be complex, including </a:t>
            </a:r>
            <a:r>
              <a:rPr lang="fr-CH" sz="1800">
                <a:solidFill>
                  <a:srgbClr val="0070C0"/>
                </a:solidFill>
                <a:latin typeface="Calibri Light" panose="020F0302020204030204" pitchFamily="34" charset="0"/>
                <a:cs typeface="Calibri Light" panose="020F0302020204030204" pitchFamily="34" charset="0"/>
              </a:rPr>
              <a:t>curvilinear</a:t>
            </a:r>
            <a:r>
              <a:rPr lang="fr-CH" sz="1800" b="1">
                <a:solidFill>
                  <a:srgbClr val="0070C0"/>
                </a:solidFill>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associations or </a:t>
            </a:r>
            <a:r>
              <a:rPr lang="fr-CH" sz="1800">
                <a:solidFill>
                  <a:srgbClr val="0070C0"/>
                </a:solidFill>
                <a:latin typeface="Calibri Light" panose="020F0302020204030204" pitchFamily="34" charset="0"/>
                <a:cs typeface="Calibri Light" panose="020F0302020204030204" pitchFamily="34" charset="0"/>
              </a:rPr>
              <a:t>interactions</a:t>
            </a:r>
            <a:r>
              <a:rPr lang="fr-CH" sz="1800">
                <a:latin typeface="Calibri Light" panose="020F0302020204030204" pitchFamily="34" charset="0"/>
                <a:cs typeface="Calibri Light" panose="020F0302020204030204" pitchFamily="34" charset="0"/>
              </a:rPr>
              <a:t> between multiple features simultaneously. Some relations can be </a:t>
            </a:r>
            <a:r>
              <a:rPr lang="fr-CH" sz="1800">
                <a:solidFill>
                  <a:srgbClr val="0070C0"/>
                </a:solidFill>
                <a:latin typeface="Calibri Light" panose="020F0302020204030204" pitchFamily="34" charset="0"/>
                <a:cs typeface="Calibri Light" panose="020F0302020204030204" pitchFamily="34" charset="0"/>
              </a:rPr>
              <a:t>non-functional</a:t>
            </a:r>
            <a:r>
              <a:rPr lang="fr-CH" sz="180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Nonlinearity</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090867F-3F9A-49EF-A358-DD7319F5293B}"/>
              </a:ext>
            </a:extLst>
          </p:cNvPr>
          <p:cNvGrpSpPr/>
          <p:nvPr/>
        </p:nvGrpSpPr>
        <p:grpSpPr>
          <a:xfrm>
            <a:off x="2999656" y="2924945"/>
            <a:ext cx="6408712" cy="3370721"/>
            <a:chOff x="1619672" y="2924944"/>
            <a:chExt cx="6624736" cy="3370721"/>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91680" y="2924944"/>
              <a:ext cx="6552728" cy="160606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19672" y="4653136"/>
              <a:ext cx="6552728" cy="1606061"/>
            </a:xfrm>
            <a:prstGeom prst="rect">
              <a:avLst/>
            </a:prstGeom>
          </p:spPr>
        </p:pic>
        <p:sp>
          <p:nvSpPr>
            <p:cNvPr id="8" name="TextBox 7"/>
            <p:cNvSpPr txBox="1"/>
            <p:nvPr/>
          </p:nvSpPr>
          <p:spPr>
            <a:xfrm>
              <a:off x="1619672" y="4246175"/>
              <a:ext cx="295285"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A</a:t>
              </a:r>
            </a:p>
          </p:txBody>
        </p:sp>
        <p:sp>
          <p:nvSpPr>
            <p:cNvPr id="9" name="TextBox 8"/>
            <p:cNvSpPr txBox="1"/>
            <p:nvPr/>
          </p:nvSpPr>
          <p:spPr>
            <a:xfrm>
              <a:off x="4067944" y="4246175"/>
              <a:ext cx="290313"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B</a:t>
              </a:r>
            </a:p>
          </p:txBody>
        </p:sp>
        <p:sp>
          <p:nvSpPr>
            <p:cNvPr id="10" name="TextBox 9"/>
            <p:cNvSpPr txBox="1"/>
            <p:nvPr/>
          </p:nvSpPr>
          <p:spPr>
            <a:xfrm>
              <a:off x="6146830" y="4246175"/>
              <a:ext cx="290313"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C</a:t>
              </a:r>
            </a:p>
          </p:txBody>
        </p:sp>
        <p:sp>
          <p:nvSpPr>
            <p:cNvPr id="11" name="TextBox 10"/>
            <p:cNvSpPr txBox="1"/>
            <p:nvPr/>
          </p:nvSpPr>
          <p:spPr>
            <a:xfrm>
              <a:off x="1619672" y="5987888"/>
              <a:ext cx="303569"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D</a:t>
              </a:r>
            </a:p>
          </p:txBody>
        </p:sp>
        <p:sp>
          <p:nvSpPr>
            <p:cNvPr id="12" name="TextBox 11"/>
            <p:cNvSpPr txBox="1"/>
            <p:nvPr/>
          </p:nvSpPr>
          <p:spPr>
            <a:xfrm>
              <a:off x="4067944" y="5987888"/>
              <a:ext cx="282029"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E</a:t>
              </a:r>
            </a:p>
          </p:txBody>
        </p:sp>
        <p:sp>
          <p:nvSpPr>
            <p:cNvPr id="13" name="TextBox 12"/>
            <p:cNvSpPr txBox="1"/>
            <p:nvPr/>
          </p:nvSpPr>
          <p:spPr>
            <a:xfrm>
              <a:off x="6146830" y="5987888"/>
              <a:ext cx="27705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F</a:t>
              </a:r>
            </a:p>
          </p:txBody>
        </p:sp>
      </p:grpSp>
    </p:spTree>
    <p:extLst>
      <p:ext uri="{BB962C8B-B14F-4D97-AF65-F5344CB8AC3E}">
        <p14:creationId xmlns:p14="http://schemas.microsoft.com/office/powerpoint/2010/main" val="3586314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2000" dirty="0">
                <a:solidFill>
                  <a:srgbClr val="C00000"/>
                </a:solidFill>
                <a:latin typeface="Calibri Light" panose="020F0302020204030204" pitchFamily="34" charset="0"/>
                <a:cs typeface="Calibri Light" panose="020F0302020204030204" pitchFamily="34" charset="0"/>
              </a:rPr>
              <a:t>The </a:t>
            </a:r>
            <a:r>
              <a:rPr lang="fr-CH" sz="2000" dirty="0" err="1">
                <a:solidFill>
                  <a:srgbClr val="C00000"/>
                </a:solidFill>
                <a:latin typeface="Calibri Light" panose="020F0302020204030204" pitchFamily="34" charset="0"/>
                <a:cs typeface="Calibri Light" panose="020F0302020204030204" pitchFamily="34" charset="0"/>
              </a:rPr>
              <a:t>primary</a:t>
            </a:r>
            <a:r>
              <a:rPr lang="fr-CH" sz="2000" dirty="0">
                <a:solidFill>
                  <a:srgbClr val="C00000"/>
                </a:solidFill>
                <a:latin typeface="Calibri Light" panose="020F0302020204030204" pitchFamily="34" charset="0"/>
                <a:cs typeface="Calibri Light" panose="020F0302020204030204" pitchFamily="34" charset="0"/>
              </a:rPr>
              <a:t> </a:t>
            </a:r>
            <a:r>
              <a:rPr lang="fr-CH" sz="2000" dirty="0" err="1">
                <a:solidFill>
                  <a:srgbClr val="C00000"/>
                </a:solidFill>
                <a:latin typeface="Calibri Light" panose="020F0302020204030204" pitchFamily="34" charset="0"/>
                <a:cs typeface="Calibri Light" panose="020F0302020204030204" pitchFamily="34" charset="0"/>
              </a:rPr>
              <a:t>purpose</a:t>
            </a:r>
            <a:r>
              <a:rPr lang="fr-CH" sz="2000" dirty="0">
                <a:solidFill>
                  <a:srgbClr val="C00000"/>
                </a:solidFill>
                <a:latin typeface="Calibri Light" panose="020F0302020204030204" pitchFamily="34" charset="0"/>
                <a:cs typeface="Calibri Light" panose="020F0302020204030204" pitchFamily="34" charset="0"/>
              </a:rPr>
              <a:t> of </a:t>
            </a:r>
            <a:r>
              <a:rPr lang="fr-CH" sz="2000" dirty="0" err="1">
                <a:solidFill>
                  <a:srgbClr val="C00000"/>
                </a:solidFill>
                <a:latin typeface="Calibri Light" panose="020F0302020204030204" pitchFamily="34" charset="0"/>
                <a:cs typeface="Calibri Light" panose="020F0302020204030204" pitchFamily="34" charset="0"/>
              </a:rPr>
              <a:t>most</a:t>
            </a:r>
            <a:r>
              <a:rPr lang="fr-CH" sz="2000" dirty="0">
                <a:solidFill>
                  <a:srgbClr val="C00000"/>
                </a:solidFill>
                <a:latin typeface="Calibri Light" panose="020F0302020204030204" pitchFamily="34" charset="0"/>
                <a:cs typeface="Calibri Light" panose="020F0302020204030204" pitchFamily="34" charset="0"/>
              </a:rPr>
              <a:t> ML </a:t>
            </a:r>
            <a:r>
              <a:rPr lang="fr-CH" sz="2000" dirty="0" err="1">
                <a:solidFill>
                  <a:srgbClr val="C00000"/>
                </a:solidFill>
                <a:latin typeface="Calibri Light" panose="020F0302020204030204" pitchFamily="34" charset="0"/>
                <a:cs typeface="Calibri Light" panose="020F0302020204030204" pitchFamily="34" charset="0"/>
              </a:rPr>
              <a:t>models</a:t>
            </a:r>
            <a:r>
              <a:rPr lang="fr-CH" sz="2000" dirty="0">
                <a:solidFill>
                  <a:srgbClr val="C00000"/>
                </a:solidFill>
                <a:latin typeface="Calibri Light" panose="020F0302020204030204" pitchFamily="34" charset="0"/>
                <a:cs typeface="Calibri Light" panose="020F0302020204030204" pitchFamily="34" charset="0"/>
              </a:rPr>
              <a:t> </a:t>
            </a:r>
            <a:r>
              <a:rPr lang="fr-CH" sz="2000" dirty="0" err="1">
                <a:solidFill>
                  <a:srgbClr val="C00000"/>
                </a:solidFill>
                <a:latin typeface="Calibri Light" panose="020F0302020204030204" pitchFamily="34" charset="0"/>
                <a:cs typeface="Calibri Light" panose="020F0302020204030204" pitchFamily="34" charset="0"/>
              </a:rPr>
              <a:t>is</a:t>
            </a:r>
            <a:r>
              <a:rPr lang="fr-CH" sz="2000" dirty="0">
                <a:solidFill>
                  <a:srgbClr val="C00000"/>
                </a:solidFill>
                <a:latin typeface="Calibri Light" panose="020F0302020204030204" pitchFamily="34" charset="0"/>
                <a:cs typeface="Calibri Light" panose="020F0302020204030204" pitchFamily="34" charset="0"/>
              </a:rPr>
              <a:t> </a:t>
            </a:r>
            <a:r>
              <a:rPr lang="fr-CH" sz="2000" dirty="0" err="1">
                <a:solidFill>
                  <a:srgbClr val="C00000"/>
                </a:solidFill>
                <a:latin typeface="Calibri Light" panose="020F0302020204030204" pitchFamily="34" charset="0"/>
                <a:cs typeface="Calibri Light" panose="020F0302020204030204" pitchFamily="34" charset="0"/>
              </a:rPr>
              <a:t>modelling</a:t>
            </a:r>
            <a:r>
              <a:rPr lang="fr-CH" sz="2000" dirty="0">
                <a:solidFill>
                  <a:srgbClr val="C00000"/>
                </a:solidFill>
                <a:latin typeface="Calibri Light" panose="020F0302020204030204" pitchFamily="34" charset="0"/>
                <a:cs typeface="Calibri Light" panose="020F0302020204030204" pitchFamily="34" charset="0"/>
              </a:rPr>
              <a:t> </a:t>
            </a:r>
            <a:r>
              <a:rPr lang="fr-CH" sz="2000" dirty="0" err="1">
                <a:solidFill>
                  <a:srgbClr val="C00000"/>
                </a:solidFill>
                <a:latin typeface="Calibri Light" panose="020F0302020204030204" pitchFamily="34" charset="0"/>
                <a:cs typeface="Calibri Light" panose="020F0302020204030204" pitchFamily="34" charset="0"/>
              </a:rPr>
              <a:t>nonlinearity</a:t>
            </a:r>
            <a:r>
              <a:rPr lang="fr-CH" sz="2000" dirty="0">
                <a:solidFill>
                  <a:srgbClr val="C00000"/>
                </a:solidFill>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true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much</a:t>
            </a:r>
            <a:r>
              <a:rPr lang="fr-CH" sz="1800" dirty="0">
                <a:latin typeface="Calibri Light" panose="020F0302020204030204" pitchFamily="34" charset="0"/>
                <a:cs typeface="Calibri Light" panose="020F0302020204030204" pitchFamily="34" charset="0"/>
              </a:rPr>
              <a:t> more </a:t>
            </a:r>
            <a:r>
              <a:rPr lang="fr-CH" sz="1800" dirty="0" err="1">
                <a:latin typeface="Calibri Light" panose="020F0302020204030204" pitchFamily="34" charset="0"/>
                <a:cs typeface="Calibri Light" panose="020F0302020204030204" pitchFamily="34" charset="0"/>
              </a:rPr>
              <a:t>than</a:t>
            </a:r>
            <a:r>
              <a:rPr lang="fr-CH" sz="1800" dirty="0">
                <a:latin typeface="Calibri Light" panose="020F0302020204030204" pitchFamily="34" charset="0"/>
                <a:cs typeface="Calibri Light" panose="020F0302020204030204" pitchFamily="34" charset="0"/>
              </a:rPr>
              <a:t> for big or </a:t>
            </a:r>
            <a:r>
              <a:rPr lang="fr-CH" sz="1800" dirty="0" err="1">
                <a:latin typeface="Calibri Light" panose="020F0302020204030204" pitchFamily="34" charset="0"/>
                <a:cs typeface="Calibri Light" panose="020F0302020204030204" pitchFamily="34" charset="0"/>
              </a:rPr>
              <a:t>odd</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although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often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co-morbid</a:t>
            </a:r>
            <a:r>
              <a:rPr lang="fr-CH" sz="1800" dirty="0">
                <a:latin typeface="Calibri Light" panose="020F0302020204030204" pitchFamily="34" charset="0"/>
                <a:cs typeface="Calibri Light" panose="020F0302020204030204" pitchFamily="34" charset="0"/>
              </a:rPr>
              <a:t> in practice (i.e., big </a:t>
            </a:r>
            <a:r>
              <a:rPr lang="fr-CH" sz="1800" dirty="0" err="1">
                <a:latin typeface="Calibri Light" panose="020F0302020204030204" pitchFamily="34" charset="0"/>
                <a:cs typeface="Calibri Light" panose="020F0302020204030204" pitchFamily="34" charset="0"/>
              </a:rPr>
              <a:t>odd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data).</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Historically</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incapability</a:t>
            </a:r>
            <a:r>
              <a:rPr lang="fr-CH" sz="1800" dirty="0">
                <a:latin typeface="Calibri Light" panose="020F0302020204030204" pitchFamily="34" charset="0"/>
                <a:cs typeface="Calibri Light" panose="020F0302020204030204" pitchFamily="34" charset="0"/>
              </a:rPr>
              <a:t> of basic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to solve </a:t>
            </a:r>
            <a:r>
              <a:rPr lang="fr-CH" sz="1800" dirty="0" err="1">
                <a:latin typeface="Calibri Light" panose="020F0302020204030204" pitchFamily="34" charset="0"/>
                <a:cs typeface="Calibri Light" panose="020F0302020204030204" pitchFamily="34" charset="0"/>
              </a:rPr>
              <a:t>even</a:t>
            </a:r>
            <a:r>
              <a:rPr lang="fr-CH" sz="1800" dirty="0">
                <a:latin typeface="Calibri Light" panose="020F0302020204030204" pitchFamily="34" charset="0"/>
                <a:cs typeface="Calibri Light" panose="020F0302020204030204" pitchFamily="34" charset="0"/>
              </a:rPr>
              <a:t> a simple </a:t>
            </a:r>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demonstrated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famously</a:t>
            </a:r>
            <a:r>
              <a:rPr lang="fr-CH" sz="1800" dirty="0">
                <a:latin typeface="Calibri Light" panose="020F0302020204030204" pitchFamily="34" charset="0"/>
                <a:cs typeface="Calibri Light" panose="020F0302020204030204" pitchFamily="34" charset="0"/>
              </a:rPr>
              <a:t> by the </a:t>
            </a:r>
            <a:r>
              <a:rPr lang="fr-CH" sz="1800" dirty="0">
                <a:solidFill>
                  <a:srgbClr val="0070C0"/>
                </a:solidFill>
                <a:latin typeface="Calibri Light" panose="020F0302020204030204" pitchFamily="34" charset="0"/>
                <a:cs typeface="Calibri Light" panose="020F0302020204030204" pitchFamily="34" charset="0"/>
              </a:rPr>
              <a:t>exclusive OR </a:t>
            </a:r>
            <a:r>
              <a:rPr lang="fr-CH" sz="1800" dirty="0" err="1">
                <a:solidFill>
                  <a:srgbClr val="0070C0"/>
                </a:solidFill>
                <a:latin typeface="Calibri Light" panose="020F0302020204030204" pitchFamily="34" charset="0"/>
                <a:cs typeface="Calibri Light" panose="020F0302020204030204" pitchFamily="34" charset="0"/>
              </a:rPr>
              <a:t>problem</a:t>
            </a:r>
            <a:r>
              <a:rPr lang="fr-CH" sz="1800" dirty="0">
                <a:solidFill>
                  <a:srgbClr val="0070C0"/>
                </a:solidFill>
                <a:latin typeface="Calibri Light" panose="020F0302020204030204" pitchFamily="34" charset="0"/>
                <a:cs typeface="Calibri Light" panose="020F0302020204030204" pitchFamily="34" charset="0"/>
              </a:rPr>
              <a:t> (XOR)</a:t>
            </a:r>
            <a:r>
              <a:rPr lang="fr-CH" sz="1800" dirty="0">
                <a:latin typeface="Calibri Light" panose="020F0302020204030204" pitchFamily="34" charset="0"/>
                <a:cs typeface="Calibri Light" panose="020F0302020204030204" pitchFamily="34" charset="0"/>
              </a:rPr>
              <a:t>. </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proved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an </a:t>
            </a:r>
            <a:r>
              <a:rPr lang="fr-CH" sz="1800" dirty="0" err="1">
                <a:latin typeface="Calibri Light" panose="020F0302020204030204" pitchFamily="34" charset="0"/>
                <a:cs typeface="Calibri Light" panose="020F0302020204030204" pitchFamily="34" charset="0"/>
              </a:rPr>
              <a:t>early</a:t>
            </a:r>
            <a:r>
              <a:rPr lang="fr-CH" sz="1800" dirty="0">
                <a:latin typeface="Calibri Light" panose="020F0302020204030204" pitchFamily="34" charset="0"/>
                <a:cs typeface="Calibri Light" panose="020F0302020204030204" pitchFamily="34" charset="0"/>
              </a:rPr>
              <a:t>—and </a:t>
            </a:r>
            <a:r>
              <a:rPr lang="fr-CH" sz="1800" dirty="0" err="1">
                <a:latin typeface="Calibri Light" panose="020F0302020204030204" pitchFamily="34" charset="0"/>
                <a:cs typeface="Calibri Light" panose="020F0302020204030204" pitchFamily="34" charset="0"/>
              </a:rPr>
              <a:t>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thought</a:t>
            </a:r>
            <a:r>
              <a:rPr lang="fr-CH" sz="1800" dirty="0">
                <a:latin typeface="Calibri Light" panose="020F0302020204030204" pitchFamily="34" charset="0"/>
                <a:cs typeface="Calibri Light" panose="020F0302020204030204" pitchFamily="34" charset="0"/>
              </a:rPr>
              <a:t> fatal—</a:t>
            </a:r>
            <a:r>
              <a:rPr lang="fr-CH" sz="1800" dirty="0" err="1">
                <a:latin typeface="Calibri Light" panose="020F0302020204030204" pitchFamily="34" charset="0"/>
                <a:cs typeface="Calibri Light" panose="020F0302020204030204" pitchFamily="34" charset="0"/>
              </a:rPr>
              <a:t>stumbling</a:t>
            </a:r>
            <a:r>
              <a:rPr lang="fr-CH" sz="1800" dirty="0">
                <a:latin typeface="Calibri Light" panose="020F0302020204030204" pitchFamily="34" charset="0"/>
                <a:cs typeface="Calibri Light" panose="020F0302020204030204" pitchFamily="34" charset="0"/>
              </a:rPr>
              <a:t> block for the first </a:t>
            </a:r>
            <a:r>
              <a:rPr lang="fr-CH" sz="1800" dirty="0" err="1">
                <a:latin typeface="Calibri Light" panose="020F0302020204030204" pitchFamily="34" charset="0"/>
                <a:cs typeface="Calibri Light" panose="020F0302020204030204" pitchFamily="34" charset="0"/>
              </a:rPr>
              <a:t>artificial</a:t>
            </a:r>
            <a:r>
              <a:rPr lang="fr-CH" sz="1800" dirty="0">
                <a:latin typeface="Calibri Light" panose="020F0302020204030204" pitchFamily="34" charset="0"/>
                <a:cs typeface="Calibri Light" panose="020F0302020204030204" pitchFamily="34" charset="0"/>
              </a:rPr>
              <a:t> neural networks.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Nonlinearity</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548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Logical comparisons and XOR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Table 25"/>
          <p:cNvGraphicFramePr>
            <a:graphicFrameLocks noGrp="1"/>
          </p:cNvGraphicFramePr>
          <p:nvPr>
            <p:extLst>
              <p:ext uri="{D42A27DB-BD31-4B8C-83A1-F6EECF244321}">
                <p14:modId xmlns:p14="http://schemas.microsoft.com/office/powerpoint/2010/main" val="1887751908"/>
              </p:ext>
            </p:extLst>
          </p:nvPr>
        </p:nvGraphicFramePr>
        <p:xfrm>
          <a:off x="6240016" y="2006848"/>
          <a:ext cx="3533460" cy="2225040"/>
        </p:xfrm>
        <a:graphic>
          <a:graphicData uri="http://schemas.openxmlformats.org/drawingml/2006/table">
            <a:tbl>
              <a:tblPr firstRow="1" bandRow="1">
                <a:tableStyleId>{5940675A-B579-460E-94D1-54222C63F5DA}</a:tableStyleId>
              </a:tblPr>
              <a:tblGrid>
                <a:gridCol w="706692">
                  <a:extLst>
                    <a:ext uri="{9D8B030D-6E8A-4147-A177-3AD203B41FA5}">
                      <a16:colId xmlns:a16="http://schemas.microsoft.com/office/drawing/2014/main" val="20000"/>
                    </a:ext>
                  </a:extLst>
                </a:gridCol>
                <a:gridCol w="706692">
                  <a:extLst>
                    <a:ext uri="{9D8B030D-6E8A-4147-A177-3AD203B41FA5}">
                      <a16:colId xmlns:a16="http://schemas.microsoft.com/office/drawing/2014/main" val="20001"/>
                    </a:ext>
                  </a:extLst>
                </a:gridCol>
                <a:gridCol w="706692">
                  <a:extLst>
                    <a:ext uri="{9D8B030D-6E8A-4147-A177-3AD203B41FA5}">
                      <a16:colId xmlns:a16="http://schemas.microsoft.com/office/drawing/2014/main" val="20002"/>
                    </a:ext>
                  </a:extLst>
                </a:gridCol>
                <a:gridCol w="706692">
                  <a:extLst>
                    <a:ext uri="{9D8B030D-6E8A-4147-A177-3AD203B41FA5}">
                      <a16:colId xmlns:a16="http://schemas.microsoft.com/office/drawing/2014/main" val="20003"/>
                    </a:ext>
                  </a:extLst>
                </a:gridCol>
                <a:gridCol w="706692">
                  <a:extLst>
                    <a:ext uri="{9D8B030D-6E8A-4147-A177-3AD203B41FA5}">
                      <a16:colId xmlns:a16="http://schemas.microsoft.com/office/drawing/2014/main" val="20004"/>
                    </a:ext>
                  </a:extLst>
                </a:gridCol>
              </a:tblGrid>
              <a:tr h="370840">
                <a:tc gridSpan="2">
                  <a:txBody>
                    <a:bodyPr/>
                    <a:lstStyle/>
                    <a:p>
                      <a:pPr algn="ctr"/>
                      <a:r>
                        <a:rPr lang="fr-CH" sz="1400" b="1">
                          <a:latin typeface="Calibri Light" panose="020F0302020204030204" pitchFamily="34" charset="0"/>
                          <a:cs typeface="Calibri Light" panose="020F0302020204030204" pitchFamily="34" charset="0"/>
                        </a:rPr>
                        <a:t>Features</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gridSpan="3">
                  <a:txBody>
                    <a:bodyPr/>
                    <a:lstStyle/>
                    <a:p>
                      <a:pPr algn="ctr"/>
                      <a:r>
                        <a:rPr lang="fr-CH" sz="1400" b="1">
                          <a:latin typeface="Calibri Light" panose="020F0302020204030204" pitchFamily="34" charset="0"/>
                          <a:cs typeface="Calibri Light" panose="020F0302020204030204" pitchFamily="34" charset="0"/>
                        </a:rPr>
                        <a:t>Response</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fr-CH" b="1">
                          <a:latin typeface="Calibri Light" panose="020F0302020204030204" pitchFamily="34" charset="0"/>
                          <a:cs typeface="Calibri Light" panose="020F0302020204030204" pitchFamily="34" charset="0"/>
                        </a:rPr>
                        <a:t>X1</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X2</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b="1"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OR</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AND</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4"/>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dirty="0">
                          <a:latin typeface="Calibri Light" panose="020F0302020204030204" pitchFamily="34" charset="0"/>
                          <a:cs typeface="Calibri Light" panose="020F0302020204030204" pitchFamily="34" charset="0"/>
                        </a:rPr>
                        <a:t>1</a:t>
                      </a: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128809" y="2929908"/>
            <a:ext cx="3910469" cy="3140968"/>
            <a:chOff x="560865" y="2448272"/>
            <a:chExt cx="3910469" cy="3140968"/>
          </a:xfrm>
        </p:grpSpPr>
        <p:cxnSp>
          <p:nvCxnSpPr>
            <p:cNvPr id="7" name="Straight Connector 6"/>
            <p:cNvCxnSpPr/>
            <p:nvPr/>
          </p:nvCxnSpPr>
          <p:spPr>
            <a:xfrm>
              <a:off x="1446998" y="4824536"/>
              <a:ext cx="288032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446998" y="2592288"/>
              <a:ext cx="0" cy="223224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8715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2731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74990" y="3744416"/>
              <a:ext cx="72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376094" y="2592288"/>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339538" y="363640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Oval 17"/>
            <p:cNvSpPr/>
            <p:nvPr/>
          </p:nvSpPr>
          <p:spPr>
            <a:xfrm>
              <a:off x="1339538" y="471652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Oval 18"/>
            <p:cNvSpPr/>
            <p:nvPr/>
          </p:nvSpPr>
          <p:spPr>
            <a:xfrm>
              <a:off x="2779698" y="471652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Oval 19"/>
            <p:cNvSpPr/>
            <p:nvPr/>
          </p:nvSpPr>
          <p:spPr>
            <a:xfrm>
              <a:off x="2779698" y="3636404"/>
              <a:ext cx="214920"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20"/>
            <p:cNvSpPr txBox="1"/>
            <p:nvPr/>
          </p:nvSpPr>
          <p:spPr>
            <a:xfrm>
              <a:off x="1043608" y="4967507"/>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0</a:t>
              </a:r>
              <a:endParaRPr lang="en-GB" sz="1200">
                <a:latin typeface="Times New Roman" panose="02020603050405020304" pitchFamily="18" charset="0"/>
                <a:cs typeface="Times New Roman" panose="02020603050405020304" pitchFamily="18" charset="0"/>
              </a:endParaRPr>
            </a:p>
          </p:txBody>
        </p:sp>
        <p:sp>
          <p:nvSpPr>
            <p:cNvPr id="22" name="TextBox 21"/>
            <p:cNvSpPr txBox="1"/>
            <p:nvPr/>
          </p:nvSpPr>
          <p:spPr>
            <a:xfrm>
              <a:off x="2697603" y="496855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3" name="TextBox 22"/>
            <p:cNvSpPr txBox="1"/>
            <p:nvPr/>
          </p:nvSpPr>
          <p:spPr>
            <a:xfrm>
              <a:off x="4208120" y="4973034"/>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4" name="TextBox 23"/>
            <p:cNvSpPr txBox="1"/>
            <p:nvPr/>
          </p:nvSpPr>
          <p:spPr>
            <a:xfrm>
              <a:off x="1043608" y="3539425"/>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5" name="TextBox 24"/>
            <p:cNvSpPr txBox="1"/>
            <p:nvPr/>
          </p:nvSpPr>
          <p:spPr>
            <a:xfrm>
              <a:off x="1043608" y="244827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7" name="TextBox 26"/>
            <p:cNvSpPr txBox="1"/>
            <p:nvPr/>
          </p:nvSpPr>
          <p:spPr>
            <a:xfrm>
              <a:off x="560865" y="4063806"/>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X2</a:t>
              </a:r>
              <a:endParaRPr lang="en-GB" b="1">
                <a:latin typeface="Times New Roman" panose="02020603050405020304" pitchFamily="18" charset="0"/>
                <a:cs typeface="Times New Roman" panose="02020603050405020304" pitchFamily="18" charset="0"/>
              </a:endParaRPr>
            </a:p>
          </p:txBody>
        </p:sp>
        <p:sp>
          <p:nvSpPr>
            <p:cNvPr id="28" name="TextBox 27"/>
            <p:cNvSpPr txBox="1"/>
            <p:nvPr/>
          </p:nvSpPr>
          <p:spPr>
            <a:xfrm>
              <a:off x="1865179" y="5219908"/>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X1</a:t>
              </a:r>
              <a:endParaRPr lang="en-GB" b="1">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flipH="1">
              <a:off x="1374990" y="316835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73471" y="424847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12372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35896" y="4828174"/>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175215" y="2942488"/>
              <a:ext cx="2460681" cy="2106983"/>
            </a:xfrm>
            <a:prstGeom prst="line">
              <a:avLst/>
            </a:prstGeom>
            <a:ln w="2857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459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54023" y="1340769"/>
            <a:ext cx="5411947" cy="5398907"/>
          </a:xfrm>
          <a:prstGeom prst="rect">
            <a:avLst/>
          </a:prstGeom>
        </p:spPr>
      </p:pic>
      <p:sp>
        <p:nvSpPr>
          <p:cNvPr id="8" name="TextBox 7"/>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Recall…</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864051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Logical comparisons and XOR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Table 25"/>
          <p:cNvGraphicFramePr>
            <a:graphicFrameLocks noGrp="1"/>
          </p:cNvGraphicFramePr>
          <p:nvPr>
            <p:extLst>
              <p:ext uri="{D42A27DB-BD31-4B8C-83A1-F6EECF244321}">
                <p14:modId xmlns:p14="http://schemas.microsoft.com/office/powerpoint/2010/main" val="2813148276"/>
              </p:ext>
            </p:extLst>
          </p:nvPr>
        </p:nvGraphicFramePr>
        <p:xfrm>
          <a:off x="6240016" y="2006848"/>
          <a:ext cx="3533460" cy="2225040"/>
        </p:xfrm>
        <a:graphic>
          <a:graphicData uri="http://schemas.openxmlformats.org/drawingml/2006/table">
            <a:tbl>
              <a:tblPr firstRow="1" bandRow="1">
                <a:tableStyleId>{5940675A-B579-460E-94D1-54222C63F5DA}</a:tableStyleId>
              </a:tblPr>
              <a:tblGrid>
                <a:gridCol w="706692">
                  <a:extLst>
                    <a:ext uri="{9D8B030D-6E8A-4147-A177-3AD203B41FA5}">
                      <a16:colId xmlns:a16="http://schemas.microsoft.com/office/drawing/2014/main" val="20000"/>
                    </a:ext>
                  </a:extLst>
                </a:gridCol>
                <a:gridCol w="706692">
                  <a:extLst>
                    <a:ext uri="{9D8B030D-6E8A-4147-A177-3AD203B41FA5}">
                      <a16:colId xmlns:a16="http://schemas.microsoft.com/office/drawing/2014/main" val="20001"/>
                    </a:ext>
                  </a:extLst>
                </a:gridCol>
                <a:gridCol w="706692">
                  <a:extLst>
                    <a:ext uri="{9D8B030D-6E8A-4147-A177-3AD203B41FA5}">
                      <a16:colId xmlns:a16="http://schemas.microsoft.com/office/drawing/2014/main" val="20002"/>
                    </a:ext>
                  </a:extLst>
                </a:gridCol>
                <a:gridCol w="706692">
                  <a:extLst>
                    <a:ext uri="{9D8B030D-6E8A-4147-A177-3AD203B41FA5}">
                      <a16:colId xmlns:a16="http://schemas.microsoft.com/office/drawing/2014/main" val="20003"/>
                    </a:ext>
                  </a:extLst>
                </a:gridCol>
                <a:gridCol w="706692">
                  <a:extLst>
                    <a:ext uri="{9D8B030D-6E8A-4147-A177-3AD203B41FA5}">
                      <a16:colId xmlns:a16="http://schemas.microsoft.com/office/drawing/2014/main" val="20004"/>
                    </a:ext>
                  </a:extLst>
                </a:gridCol>
              </a:tblGrid>
              <a:tr h="370840">
                <a:tc gridSpan="2">
                  <a:txBody>
                    <a:bodyPr/>
                    <a:lstStyle/>
                    <a:p>
                      <a:pPr algn="ctr"/>
                      <a:r>
                        <a:rPr lang="fr-CH" sz="1400" b="1">
                          <a:latin typeface="Calibri Light" panose="020F0302020204030204" pitchFamily="34" charset="0"/>
                          <a:cs typeface="Calibri Light" panose="020F0302020204030204" pitchFamily="34" charset="0"/>
                        </a:rPr>
                        <a:t>Features</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gridSpan="3">
                  <a:txBody>
                    <a:bodyPr/>
                    <a:lstStyle/>
                    <a:p>
                      <a:pPr algn="ctr"/>
                      <a:r>
                        <a:rPr lang="fr-CH" sz="1400" b="1">
                          <a:latin typeface="Calibri Light" panose="020F0302020204030204" pitchFamily="34" charset="0"/>
                          <a:cs typeface="Calibri Light" panose="020F0302020204030204" pitchFamily="34" charset="0"/>
                        </a:rPr>
                        <a:t>Response</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fr-CH" b="1">
                          <a:latin typeface="Calibri Light" panose="020F0302020204030204" pitchFamily="34" charset="0"/>
                          <a:cs typeface="Calibri Light" panose="020F0302020204030204" pitchFamily="34" charset="0"/>
                        </a:rPr>
                        <a:t>X1</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X2</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b="1"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OR</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AND</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4"/>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dirty="0">
                          <a:latin typeface="Calibri Light" panose="020F0302020204030204" pitchFamily="34" charset="0"/>
                          <a:cs typeface="Calibri Light" panose="020F0302020204030204" pitchFamily="34" charset="0"/>
                        </a:rPr>
                        <a:t>1</a:t>
                      </a: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128809" y="2929908"/>
            <a:ext cx="3910469" cy="3140968"/>
            <a:chOff x="560865" y="2448272"/>
            <a:chExt cx="3910469" cy="3140968"/>
          </a:xfrm>
        </p:grpSpPr>
        <p:cxnSp>
          <p:nvCxnSpPr>
            <p:cNvPr id="7" name="Straight Connector 6"/>
            <p:cNvCxnSpPr/>
            <p:nvPr/>
          </p:nvCxnSpPr>
          <p:spPr>
            <a:xfrm>
              <a:off x="1446998" y="4824536"/>
              <a:ext cx="288032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446998" y="2592288"/>
              <a:ext cx="0" cy="223224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8715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2731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74990" y="3744416"/>
              <a:ext cx="72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376094" y="2592288"/>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339538" y="363640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Oval 17"/>
            <p:cNvSpPr/>
            <p:nvPr/>
          </p:nvSpPr>
          <p:spPr>
            <a:xfrm>
              <a:off x="1339538" y="471652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Oval 18"/>
            <p:cNvSpPr/>
            <p:nvPr/>
          </p:nvSpPr>
          <p:spPr>
            <a:xfrm>
              <a:off x="2779698" y="471652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Oval 19"/>
            <p:cNvSpPr/>
            <p:nvPr/>
          </p:nvSpPr>
          <p:spPr>
            <a:xfrm>
              <a:off x="2779698" y="3636404"/>
              <a:ext cx="214920"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20"/>
            <p:cNvSpPr txBox="1"/>
            <p:nvPr/>
          </p:nvSpPr>
          <p:spPr>
            <a:xfrm>
              <a:off x="1043608" y="4967507"/>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0</a:t>
              </a:r>
              <a:endParaRPr lang="en-GB" sz="1200">
                <a:latin typeface="Times New Roman" panose="02020603050405020304" pitchFamily="18" charset="0"/>
                <a:cs typeface="Times New Roman" panose="02020603050405020304" pitchFamily="18" charset="0"/>
              </a:endParaRPr>
            </a:p>
          </p:txBody>
        </p:sp>
        <p:sp>
          <p:nvSpPr>
            <p:cNvPr id="22" name="TextBox 21"/>
            <p:cNvSpPr txBox="1"/>
            <p:nvPr/>
          </p:nvSpPr>
          <p:spPr>
            <a:xfrm>
              <a:off x="2697603" y="496855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3" name="TextBox 22"/>
            <p:cNvSpPr txBox="1"/>
            <p:nvPr/>
          </p:nvSpPr>
          <p:spPr>
            <a:xfrm>
              <a:off x="4208120" y="4973034"/>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4" name="TextBox 23"/>
            <p:cNvSpPr txBox="1"/>
            <p:nvPr/>
          </p:nvSpPr>
          <p:spPr>
            <a:xfrm>
              <a:off x="1043608" y="3539425"/>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5" name="TextBox 24"/>
            <p:cNvSpPr txBox="1"/>
            <p:nvPr/>
          </p:nvSpPr>
          <p:spPr>
            <a:xfrm>
              <a:off x="1043608" y="244827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7" name="TextBox 26"/>
            <p:cNvSpPr txBox="1"/>
            <p:nvPr/>
          </p:nvSpPr>
          <p:spPr>
            <a:xfrm>
              <a:off x="560865" y="4063806"/>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X2</a:t>
              </a:r>
              <a:endParaRPr lang="en-GB" b="1">
                <a:latin typeface="Times New Roman" panose="02020603050405020304" pitchFamily="18" charset="0"/>
                <a:cs typeface="Times New Roman" panose="02020603050405020304" pitchFamily="18" charset="0"/>
              </a:endParaRPr>
            </a:p>
          </p:txBody>
        </p:sp>
        <p:sp>
          <p:nvSpPr>
            <p:cNvPr id="28" name="TextBox 27"/>
            <p:cNvSpPr txBox="1"/>
            <p:nvPr/>
          </p:nvSpPr>
          <p:spPr>
            <a:xfrm>
              <a:off x="1865179" y="5219908"/>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X1</a:t>
              </a:r>
              <a:endParaRPr lang="en-GB" b="1">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flipH="1">
              <a:off x="1374990" y="316835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73471" y="424847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12372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35896" y="4828174"/>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175215" y="2942488"/>
              <a:ext cx="2460681" cy="2106983"/>
            </a:xfrm>
            <a:prstGeom prst="line">
              <a:avLst/>
            </a:prstGeom>
            <a:ln w="2857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3956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Table 25"/>
          <p:cNvGraphicFramePr>
            <a:graphicFrameLocks noGrp="1"/>
          </p:cNvGraphicFramePr>
          <p:nvPr>
            <p:extLst>
              <p:ext uri="{D42A27DB-BD31-4B8C-83A1-F6EECF244321}">
                <p14:modId xmlns:p14="http://schemas.microsoft.com/office/powerpoint/2010/main" val="3394027980"/>
              </p:ext>
            </p:extLst>
          </p:nvPr>
        </p:nvGraphicFramePr>
        <p:xfrm>
          <a:off x="6240016" y="2006848"/>
          <a:ext cx="3533460" cy="2225040"/>
        </p:xfrm>
        <a:graphic>
          <a:graphicData uri="http://schemas.openxmlformats.org/drawingml/2006/table">
            <a:tbl>
              <a:tblPr firstRow="1" bandRow="1">
                <a:tableStyleId>{5940675A-B579-460E-94D1-54222C63F5DA}</a:tableStyleId>
              </a:tblPr>
              <a:tblGrid>
                <a:gridCol w="706692">
                  <a:extLst>
                    <a:ext uri="{9D8B030D-6E8A-4147-A177-3AD203B41FA5}">
                      <a16:colId xmlns:a16="http://schemas.microsoft.com/office/drawing/2014/main" val="20000"/>
                    </a:ext>
                  </a:extLst>
                </a:gridCol>
                <a:gridCol w="706692">
                  <a:extLst>
                    <a:ext uri="{9D8B030D-6E8A-4147-A177-3AD203B41FA5}">
                      <a16:colId xmlns:a16="http://schemas.microsoft.com/office/drawing/2014/main" val="20001"/>
                    </a:ext>
                  </a:extLst>
                </a:gridCol>
                <a:gridCol w="706692">
                  <a:extLst>
                    <a:ext uri="{9D8B030D-6E8A-4147-A177-3AD203B41FA5}">
                      <a16:colId xmlns:a16="http://schemas.microsoft.com/office/drawing/2014/main" val="20002"/>
                    </a:ext>
                  </a:extLst>
                </a:gridCol>
                <a:gridCol w="706692">
                  <a:extLst>
                    <a:ext uri="{9D8B030D-6E8A-4147-A177-3AD203B41FA5}">
                      <a16:colId xmlns:a16="http://schemas.microsoft.com/office/drawing/2014/main" val="20003"/>
                    </a:ext>
                  </a:extLst>
                </a:gridCol>
                <a:gridCol w="706692">
                  <a:extLst>
                    <a:ext uri="{9D8B030D-6E8A-4147-A177-3AD203B41FA5}">
                      <a16:colId xmlns:a16="http://schemas.microsoft.com/office/drawing/2014/main" val="20004"/>
                    </a:ext>
                  </a:extLst>
                </a:gridCol>
              </a:tblGrid>
              <a:tr h="370840">
                <a:tc gridSpan="2">
                  <a:txBody>
                    <a:bodyPr/>
                    <a:lstStyle/>
                    <a:p>
                      <a:pPr algn="ctr"/>
                      <a:r>
                        <a:rPr lang="fr-CH" sz="1400" b="1">
                          <a:latin typeface="Calibri Light" panose="020F0302020204030204" pitchFamily="34" charset="0"/>
                          <a:cs typeface="Calibri Light" panose="020F0302020204030204" pitchFamily="34" charset="0"/>
                        </a:rPr>
                        <a:t>Features</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gridSpan="3">
                  <a:txBody>
                    <a:bodyPr/>
                    <a:lstStyle/>
                    <a:p>
                      <a:pPr algn="ctr"/>
                      <a:r>
                        <a:rPr lang="fr-CH" sz="1400" b="1">
                          <a:latin typeface="Calibri Light" panose="020F0302020204030204" pitchFamily="34" charset="0"/>
                          <a:cs typeface="Calibri Light" panose="020F0302020204030204" pitchFamily="34" charset="0"/>
                        </a:rPr>
                        <a:t>Response</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fr-CH" b="1">
                          <a:latin typeface="Calibri Light" panose="020F0302020204030204" pitchFamily="34" charset="0"/>
                          <a:cs typeface="Calibri Light" panose="020F0302020204030204" pitchFamily="34" charset="0"/>
                        </a:rPr>
                        <a:t>X1</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X2</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b="1"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OR</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AND</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dirty="0">
                          <a:latin typeface="Calibri Light" panose="020F0302020204030204" pitchFamily="34" charset="0"/>
                          <a:cs typeface="Calibri Light" panose="020F0302020204030204" pitchFamily="34" charset="0"/>
                        </a:rPr>
                        <a:t>1</a:t>
                      </a: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125213" y="2929908"/>
            <a:ext cx="3914064" cy="3140968"/>
            <a:chOff x="557270" y="2448272"/>
            <a:chExt cx="3914064" cy="3140968"/>
          </a:xfrm>
        </p:grpSpPr>
        <p:cxnSp>
          <p:nvCxnSpPr>
            <p:cNvPr id="7" name="Straight Connector 6"/>
            <p:cNvCxnSpPr/>
            <p:nvPr/>
          </p:nvCxnSpPr>
          <p:spPr>
            <a:xfrm>
              <a:off x="1446998" y="4824536"/>
              <a:ext cx="288032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446998" y="2592288"/>
              <a:ext cx="0" cy="223224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8715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2731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74990" y="3744416"/>
              <a:ext cx="72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376094" y="2592288"/>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339538" y="3636404"/>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Oval 17"/>
            <p:cNvSpPr/>
            <p:nvPr/>
          </p:nvSpPr>
          <p:spPr>
            <a:xfrm>
              <a:off x="1339538" y="471652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Oval 18"/>
            <p:cNvSpPr/>
            <p:nvPr/>
          </p:nvSpPr>
          <p:spPr>
            <a:xfrm>
              <a:off x="2779698" y="4716524"/>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Oval 19"/>
            <p:cNvSpPr/>
            <p:nvPr/>
          </p:nvSpPr>
          <p:spPr>
            <a:xfrm>
              <a:off x="2779698" y="3636404"/>
              <a:ext cx="214920"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20"/>
            <p:cNvSpPr txBox="1"/>
            <p:nvPr/>
          </p:nvSpPr>
          <p:spPr>
            <a:xfrm>
              <a:off x="1043608" y="4967507"/>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0</a:t>
              </a:r>
              <a:endParaRPr lang="en-GB" sz="1200">
                <a:latin typeface="Times New Roman" panose="02020603050405020304" pitchFamily="18" charset="0"/>
                <a:cs typeface="Times New Roman" panose="02020603050405020304" pitchFamily="18" charset="0"/>
              </a:endParaRPr>
            </a:p>
          </p:txBody>
        </p:sp>
        <p:sp>
          <p:nvSpPr>
            <p:cNvPr id="22" name="TextBox 21"/>
            <p:cNvSpPr txBox="1"/>
            <p:nvPr/>
          </p:nvSpPr>
          <p:spPr>
            <a:xfrm>
              <a:off x="2697603" y="496855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3" name="TextBox 22"/>
            <p:cNvSpPr txBox="1"/>
            <p:nvPr/>
          </p:nvSpPr>
          <p:spPr>
            <a:xfrm>
              <a:off x="4208120" y="4973034"/>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4" name="TextBox 23"/>
            <p:cNvSpPr txBox="1"/>
            <p:nvPr/>
          </p:nvSpPr>
          <p:spPr>
            <a:xfrm>
              <a:off x="1043608" y="3539425"/>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5" name="TextBox 24"/>
            <p:cNvSpPr txBox="1"/>
            <p:nvPr/>
          </p:nvSpPr>
          <p:spPr>
            <a:xfrm>
              <a:off x="1043608" y="244827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7" name="TextBox 26"/>
            <p:cNvSpPr txBox="1"/>
            <p:nvPr/>
          </p:nvSpPr>
          <p:spPr>
            <a:xfrm>
              <a:off x="560865" y="4063806"/>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X2</a:t>
              </a:r>
              <a:endParaRPr lang="en-GB" b="1">
                <a:latin typeface="Times New Roman" panose="02020603050405020304" pitchFamily="18" charset="0"/>
                <a:cs typeface="Times New Roman" panose="02020603050405020304" pitchFamily="18" charset="0"/>
              </a:endParaRPr>
            </a:p>
          </p:txBody>
        </p:sp>
        <p:sp>
          <p:nvSpPr>
            <p:cNvPr id="28" name="TextBox 27"/>
            <p:cNvSpPr txBox="1"/>
            <p:nvPr/>
          </p:nvSpPr>
          <p:spPr>
            <a:xfrm>
              <a:off x="1865179" y="5219908"/>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X1</a:t>
              </a:r>
              <a:endParaRPr lang="en-GB" b="1">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flipH="1">
              <a:off x="1374990" y="316835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73471" y="424847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12372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35896" y="4828174"/>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57270" y="3421874"/>
              <a:ext cx="2460681" cy="2106983"/>
            </a:xfrm>
            <a:prstGeom prst="line">
              <a:avLst/>
            </a:prstGeom>
            <a:ln w="2857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Logical comparisons and XOR</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595424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Table 25"/>
          <p:cNvGraphicFramePr>
            <a:graphicFrameLocks noGrp="1"/>
          </p:cNvGraphicFramePr>
          <p:nvPr>
            <p:extLst>
              <p:ext uri="{D42A27DB-BD31-4B8C-83A1-F6EECF244321}">
                <p14:modId xmlns:p14="http://schemas.microsoft.com/office/powerpoint/2010/main" val="2731066307"/>
              </p:ext>
            </p:extLst>
          </p:nvPr>
        </p:nvGraphicFramePr>
        <p:xfrm>
          <a:off x="6240016" y="2006848"/>
          <a:ext cx="3533460" cy="2225040"/>
        </p:xfrm>
        <a:graphic>
          <a:graphicData uri="http://schemas.openxmlformats.org/drawingml/2006/table">
            <a:tbl>
              <a:tblPr firstRow="1" bandRow="1">
                <a:tableStyleId>{5940675A-B579-460E-94D1-54222C63F5DA}</a:tableStyleId>
              </a:tblPr>
              <a:tblGrid>
                <a:gridCol w="706692">
                  <a:extLst>
                    <a:ext uri="{9D8B030D-6E8A-4147-A177-3AD203B41FA5}">
                      <a16:colId xmlns:a16="http://schemas.microsoft.com/office/drawing/2014/main" val="20000"/>
                    </a:ext>
                  </a:extLst>
                </a:gridCol>
                <a:gridCol w="706692">
                  <a:extLst>
                    <a:ext uri="{9D8B030D-6E8A-4147-A177-3AD203B41FA5}">
                      <a16:colId xmlns:a16="http://schemas.microsoft.com/office/drawing/2014/main" val="20001"/>
                    </a:ext>
                  </a:extLst>
                </a:gridCol>
                <a:gridCol w="706692">
                  <a:extLst>
                    <a:ext uri="{9D8B030D-6E8A-4147-A177-3AD203B41FA5}">
                      <a16:colId xmlns:a16="http://schemas.microsoft.com/office/drawing/2014/main" val="20002"/>
                    </a:ext>
                  </a:extLst>
                </a:gridCol>
                <a:gridCol w="706692">
                  <a:extLst>
                    <a:ext uri="{9D8B030D-6E8A-4147-A177-3AD203B41FA5}">
                      <a16:colId xmlns:a16="http://schemas.microsoft.com/office/drawing/2014/main" val="20003"/>
                    </a:ext>
                  </a:extLst>
                </a:gridCol>
                <a:gridCol w="706692">
                  <a:extLst>
                    <a:ext uri="{9D8B030D-6E8A-4147-A177-3AD203B41FA5}">
                      <a16:colId xmlns:a16="http://schemas.microsoft.com/office/drawing/2014/main" val="20004"/>
                    </a:ext>
                  </a:extLst>
                </a:gridCol>
              </a:tblGrid>
              <a:tr h="370840">
                <a:tc gridSpan="2">
                  <a:txBody>
                    <a:bodyPr/>
                    <a:lstStyle/>
                    <a:p>
                      <a:pPr algn="ctr"/>
                      <a:r>
                        <a:rPr lang="fr-CH" sz="1400" b="1">
                          <a:latin typeface="Calibri Light" panose="020F0302020204030204" pitchFamily="34" charset="0"/>
                          <a:cs typeface="Calibri Light" panose="020F0302020204030204" pitchFamily="34" charset="0"/>
                        </a:rPr>
                        <a:t>Features</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gridSpan="3">
                  <a:txBody>
                    <a:bodyPr/>
                    <a:lstStyle/>
                    <a:p>
                      <a:pPr algn="ctr"/>
                      <a:r>
                        <a:rPr lang="fr-CH" sz="1400" b="1">
                          <a:latin typeface="Calibri Light" panose="020F0302020204030204" pitchFamily="34" charset="0"/>
                          <a:cs typeface="Calibri Light" panose="020F0302020204030204" pitchFamily="34" charset="0"/>
                        </a:rPr>
                        <a:t>Response</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fr-CH" b="1">
                          <a:latin typeface="Calibri Light" panose="020F0302020204030204" pitchFamily="34" charset="0"/>
                          <a:cs typeface="Calibri Light" panose="020F0302020204030204" pitchFamily="34" charset="0"/>
                        </a:rPr>
                        <a:t>X1</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X2</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XOR</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OR</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AND</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dirty="0">
                          <a:latin typeface="Calibri Light" panose="020F0302020204030204" pitchFamily="34" charset="0"/>
                          <a:cs typeface="Calibri Light" panose="020F0302020204030204" pitchFamily="34" charset="0"/>
                        </a:rPr>
                        <a:t>1</a:t>
                      </a: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128809" y="2929908"/>
            <a:ext cx="3910469" cy="3140968"/>
            <a:chOff x="560865" y="2448272"/>
            <a:chExt cx="3910469" cy="3140968"/>
          </a:xfrm>
        </p:grpSpPr>
        <p:cxnSp>
          <p:nvCxnSpPr>
            <p:cNvPr id="7" name="Straight Connector 6"/>
            <p:cNvCxnSpPr/>
            <p:nvPr/>
          </p:nvCxnSpPr>
          <p:spPr>
            <a:xfrm>
              <a:off x="1446998" y="4824536"/>
              <a:ext cx="288032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446998" y="2592288"/>
              <a:ext cx="0" cy="223224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8715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2731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74990" y="3744416"/>
              <a:ext cx="72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376094" y="2592288"/>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339538" y="3636404"/>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Oval 17"/>
            <p:cNvSpPr/>
            <p:nvPr/>
          </p:nvSpPr>
          <p:spPr>
            <a:xfrm>
              <a:off x="1339538" y="471652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Oval 18"/>
            <p:cNvSpPr/>
            <p:nvPr/>
          </p:nvSpPr>
          <p:spPr>
            <a:xfrm>
              <a:off x="2779698" y="4716524"/>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Oval 19"/>
            <p:cNvSpPr/>
            <p:nvPr/>
          </p:nvSpPr>
          <p:spPr>
            <a:xfrm>
              <a:off x="2779698" y="3636404"/>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20"/>
            <p:cNvSpPr txBox="1"/>
            <p:nvPr/>
          </p:nvSpPr>
          <p:spPr>
            <a:xfrm>
              <a:off x="1043608" y="4967507"/>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0</a:t>
              </a:r>
              <a:endParaRPr lang="en-GB" sz="1200">
                <a:latin typeface="Times New Roman" panose="02020603050405020304" pitchFamily="18" charset="0"/>
                <a:cs typeface="Times New Roman" panose="02020603050405020304" pitchFamily="18" charset="0"/>
              </a:endParaRPr>
            </a:p>
          </p:txBody>
        </p:sp>
        <p:sp>
          <p:nvSpPr>
            <p:cNvPr id="22" name="TextBox 21"/>
            <p:cNvSpPr txBox="1"/>
            <p:nvPr/>
          </p:nvSpPr>
          <p:spPr>
            <a:xfrm>
              <a:off x="2697603" y="496855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3" name="TextBox 22"/>
            <p:cNvSpPr txBox="1"/>
            <p:nvPr/>
          </p:nvSpPr>
          <p:spPr>
            <a:xfrm>
              <a:off x="4208120" y="4973034"/>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4" name="TextBox 23"/>
            <p:cNvSpPr txBox="1"/>
            <p:nvPr/>
          </p:nvSpPr>
          <p:spPr>
            <a:xfrm>
              <a:off x="1043608" y="3539425"/>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5" name="TextBox 24"/>
            <p:cNvSpPr txBox="1"/>
            <p:nvPr/>
          </p:nvSpPr>
          <p:spPr>
            <a:xfrm>
              <a:off x="1043608" y="244827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7" name="TextBox 26"/>
            <p:cNvSpPr txBox="1"/>
            <p:nvPr/>
          </p:nvSpPr>
          <p:spPr>
            <a:xfrm>
              <a:off x="560865" y="4063806"/>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X2</a:t>
              </a:r>
              <a:endParaRPr lang="en-GB" b="1">
                <a:latin typeface="Times New Roman" panose="02020603050405020304" pitchFamily="18" charset="0"/>
                <a:cs typeface="Times New Roman" panose="02020603050405020304" pitchFamily="18" charset="0"/>
              </a:endParaRPr>
            </a:p>
          </p:txBody>
        </p:sp>
        <p:sp>
          <p:nvSpPr>
            <p:cNvPr id="28" name="TextBox 27"/>
            <p:cNvSpPr txBox="1"/>
            <p:nvPr/>
          </p:nvSpPr>
          <p:spPr>
            <a:xfrm>
              <a:off x="1865179" y="5219908"/>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X1</a:t>
              </a:r>
              <a:endParaRPr lang="en-GB" b="1">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flipH="1">
              <a:off x="1374990" y="316835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73471" y="4248472"/>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123728" y="4824536"/>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35896" y="4828174"/>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94262" y="3228504"/>
              <a:ext cx="2653675" cy="2021529"/>
            </a:xfrm>
            <a:prstGeom prst="line">
              <a:avLst/>
            </a:prstGeom>
            <a:ln w="2857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Logical comparisons and XOR</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316529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Table 25"/>
          <p:cNvGraphicFramePr>
            <a:graphicFrameLocks noGrp="1"/>
          </p:cNvGraphicFramePr>
          <p:nvPr>
            <p:extLst>
              <p:ext uri="{D42A27DB-BD31-4B8C-83A1-F6EECF244321}">
                <p14:modId xmlns:p14="http://schemas.microsoft.com/office/powerpoint/2010/main" val="1726706526"/>
              </p:ext>
            </p:extLst>
          </p:nvPr>
        </p:nvGraphicFramePr>
        <p:xfrm>
          <a:off x="6240016" y="2006848"/>
          <a:ext cx="3533460" cy="2225040"/>
        </p:xfrm>
        <a:graphic>
          <a:graphicData uri="http://schemas.openxmlformats.org/drawingml/2006/table">
            <a:tbl>
              <a:tblPr firstRow="1" bandRow="1">
                <a:tableStyleId>{5940675A-B579-460E-94D1-54222C63F5DA}</a:tableStyleId>
              </a:tblPr>
              <a:tblGrid>
                <a:gridCol w="706692">
                  <a:extLst>
                    <a:ext uri="{9D8B030D-6E8A-4147-A177-3AD203B41FA5}">
                      <a16:colId xmlns:a16="http://schemas.microsoft.com/office/drawing/2014/main" val="20000"/>
                    </a:ext>
                  </a:extLst>
                </a:gridCol>
                <a:gridCol w="706692">
                  <a:extLst>
                    <a:ext uri="{9D8B030D-6E8A-4147-A177-3AD203B41FA5}">
                      <a16:colId xmlns:a16="http://schemas.microsoft.com/office/drawing/2014/main" val="20001"/>
                    </a:ext>
                  </a:extLst>
                </a:gridCol>
                <a:gridCol w="706692">
                  <a:extLst>
                    <a:ext uri="{9D8B030D-6E8A-4147-A177-3AD203B41FA5}">
                      <a16:colId xmlns:a16="http://schemas.microsoft.com/office/drawing/2014/main" val="20002"/>
                    </a:ext>
                  </a:extLst>
                </a:gridCol>
                <a:gridCol w="706692">
                  <a:extLst>
                    <a:ext uri="{9D8B030D-6E8A-4147-A177-3AD203B41FA5}">
                      <a16:colId xmlns:a16="http://schemas.microsoft.com/office/drawing/2014/main" val="20003"/>
                    </a:ext>
                  </a:extLst>
                </a:gridCol>
                <a:gridCol w="706692">
                  <a:extLst>
                    <a:ext uri="{9D8B030D-6E8A-4147-A177-3AD203B41FA5}">
                      <a16:colId xmlns:a16="http://schemas.microsoft.com/office/drawing/2014/main" val="20004"/>
                    </a:ext>
                  </a:extLst>
                </a:gridCol>
              </a:tblGrid>
              <a:tr h="370840">
                <a:tc gridSpan="2">
                  <a:txBody>
                    <a:bodyPr/>
                    <a:lstStyle/>
                    <a:p>
                      <a:pPr algn="ctr"/>
                      <a:r>
                        <a:rPr lang="fr-CH" sz="1400" b="1">
                          <a:latin typeface="Calibri Light" panose="020F0302020204030204" pitchFamily="34" charset="0"/>
                          <a:cs typeface="Calibri Light" panose="020F0302020204030204" pitchFamily="34" charset="0"/>
                        </a:rPr>
                        <a:t>Features</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gridSpan="3">
                  <a:txBody>
                    <a:bodyPr/>
                    <a:lstStyle/>
                    <a:p>
                      <a:pPr algn="ctr"/>
                      <a:r>
                        <a:rPr lang="fr-CH" sz="1400" b="1">
                          <a:latin typeface="Calibri Light" panose="020F0302020204030204" pitchFamily="34" charset="0"/>
                          <a:cs typeface="Calibri Light" panose="020F0302020204030204" pitchFamily="34" charset="0"/>
                        </a:rPr>
                        <a:t>Response</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fr-CH" b="1">
                          <a:latin typeface="Calibri Light" panose="020F0302020204030204" pitchFamily="34" charset="0"/>
                          <a:cs typeface="Calibri Light" panose="020F0302020204030204" pitchFamily="34" charset="0"/>
                        </a:rPr>
                        <a:t>X1</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X2</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XOR</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OR</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b="1">
                          <a:latin typeface="Calibri Light" panose="020F0302020204030204" pitchFamily="34" charset="0"/>
                          <a:cs typeface="Calibri Light" panose="020F0302020204030204" pitchFamily="34" charset="0"/>
                        </a:rPr>
                        <a:t>AND</a:t>
                      </a:r>
                      <a:endParaRPr lang="en-GB"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dirty="0">
                          <a:latin typeface="Calibri Light" panose="020F0302020204030204" pitchFamily="34" charset="0"/>
                          <a:cs typeface="Calibri Light" panose="020F0302020204030204" pitchFamily="34" charset="0"/>
                        </a:rPr>
                        <a:t>1</a:t>
                      </a: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cxnSp>
        <p:nvCxnSpPr>
          <p:cNvPr id="7" name="Straight Connector 6"/>
          <p:cNvCxnSpPr/>
          <p:nvPr/>
        </p:nvCxnSpPr>
        <p:spPr>
          <a:xfrm>
            <a:off x="3014941" y="5306172"/>
            <a:ext cx="288032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014941" y="3073924"/>
            <a:ext cx="0" cy="223224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55101" y="5306172"/>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95261" y="5306172"/>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942933" y="4226052"/>
            <a:ext cx="72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44037" y="3073924"/>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907481" y="4118040"/>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Oval 17"/>
          <p:cNvSpPr/>
          <p:nvPr/>
        </p:nvSpPr>
        <p:spPr>
          <a:xfrm>
            <a:off x="2907481" y="5198160"/>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Oval 18"/>
          <p:cNvSpPr/>
          <p:nvPr/>
        </p:nvSpPr>
        <p:spPr>
          <a:xfrm>
            <a:off x="4347641" y="5198160"/>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Oval 19"/>
          <p:cNvSpPr/>
          <p:nvPr/>
        </p:nvSpPr>
        <p:spPr>
          <a:xfrm>
            <a:off x="4347641" y="4118040"/>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20"/>
          <p:cNvSpPr txBox="1"/>
          <p:nvPr/>
        </p:nvSpPr>
        <p:spPr>
          <a:xfrm>
            <a:off x="2611551" y="5449144"/>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0</a:t>
            </a:r>
            <a:endParaRPr lang="en-GB" sz="1200">
              <a:latin typeface="Times New Roman" panose="02020603050405020304" pitchFamily="18" charset="0"/>
              <a:cs typeface="Times New Roman" panose="02020603050405020304" pitchFamily="18" charset="0"/>
            </a:endParaRPr>
          </a:p>
        </p:txBody>
      </p:sp>
      <p:sp>
        <p:nvSpPr>
          <p:cNvPr id="22" name="TextBox 21"/>
          <p:cNvSpPr txBox="1"/>
          <p:nvPr/>
        </p:nvSpPr>
        <p:spPr>
          <a:xfrm>
            <a:off x="4265546" y="5450189"/>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3" name="TextBox 22"/>
          <p:cNvSpPr txBox="1"/>
          <p:nvPr/>
        </p:nvSpPr>
        <p:spPr>
          <a:xfrm>
            <a:off x="5776063" y="5454671"/>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4" name="TextBox 23"/>
          <p:cNvSpPr txBox="1"/>
          <p:nvPr/>
        </p:nvSpPr>
        <p:spPr>
          <a:xfrm>
            <a:off x="2611551" y="402106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5" name="TextBox 24"/>
          <p:cNvSpPr txBox="1"/>
          <p:nvPr/>
        </p:nvSpPr>
        <p:spPr>
          <a:xfrm>
            <a:off x="2611551" y="2929909"/>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7" name="TextBox 26"/>
          <p:cNvSpPr txBox="1"/>
          <p:nvPr/>
        </p:nvSpPr>
        <p:spPr>
          <a:xfrm>
            <a:off x="2128808" y="4545442"/>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X2</a:t>
            </a:r>
            <a:endParaRPr lang="en-GB" b="1">
              <a:latin typeface="Times New Roman" panose="02020603050405020304" pitchFamily="18" charset="0"/>
              <a:cs typeface="Times New Roman" panose="02020603050405020304" pitchFamily="18" charset="0"/>
            </a:endParaRPr>
          </a:p>
        </p:txBody>
      </p:sp>
      <p:sp>
        <p:nvSpPr>
          <p:cNvPr id="28" name="TextBox 27"/>
          <p:cNvSpPr txBox="1"/>
          <p:nvPr/>
        </p:nvSpPr>
        <p:spPr>
          <a:xfrm>
            <a:off x="3433122" y="5701544"/>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X1</a:t>
            </a:r>
            <a:endParaRPr lang="en-GB" b="1">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flipH="1">
            <a:off x="2942933" y="3649988"/>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941414" y="4730108"/>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1671" y="5306172"/>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203839" y="5309810"/>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Logical comparisons and XOR</a:t>
            </a:r>
            <a:endParaRPr lang="en-GB" sz="3200">
              <a:solidFill>
                <a:schemeClr val="tx2">
                  <a:lumMod val="75000"/>
                </a:schemeClr>
              </a:solidFill>
              <a:latin typeface="Tw Cen MT" panose="020B0602020104020603" pitchFamily="34" charset="0"/>
            </a:endParaRPr>
          </a:p>
        </p:txBody>
      </p:sp>
      <p:sp>
        <p:nvSpPr>
          <p:cNvPr id="2" name="Freeform 1"/>
          <p:cNvSpPr/>
          <p:nvPr/>
        </p:nvSpPr>
        <p:spPr>
          <a:xfrm>
            <a:off x="2273147" y="3850047"/>
            <a:ext cx="2829346" cy="1933809"/>
          </a:xfrm>
          <a:custGeom>
            <a:avLst/>
            <a:gdLst>
              <a:gd name="connsiteX0" fmla="*/ 0 w 2829346"/>
              <a:gd name="connsiteY0" fmla="*/ 369414 h 1933809"/>
              <a:gd name="connsiteX1" fmla="*/ 616945 w 2829346"/>
              <a:gd name="connsiteY1" fmla="*/ 755005 h 1933809"/>
              <a:gd name="connsiteX2" fmla="*/ 1222872 w 2829346"/>
              <a:gd name="connsiteY2" fmla="*/ 611785 h 1933809"/>
              <a:gd name="connsiteX3" fmla="*/ 1905918 w 2829346"/>
              <a:gd name="connsiteY3" fmla="*/ 60942 h 1933809"/>
              <a:gd name="connsiteX4" fmla="*/ 2533880 w 2829346"/>
              <a:gd name="connsiteY4" fmla="*/ 71959 h 1933809"/>
              <a:gd name="connsiteX5" fmla="*/ 2809301 w 2829346"/>
              <a:gd name="connsiteY5" fmla="*/ 578735 h 1933809"/>
              <a:gd name="connsiteX6" fmla="*/ 2016087 w 2829346"/>
              <a:gd name="connsiteY6" fmla="*/ 1096527 h 1933809"/>
              <a:gd name="connsiteX7" fmla="*/ 1751682 w 2829346"/>
              <a:gd name="connsiteY7" fmla="*/ 1427034 h 1933809"/>
              <a:gd name="connsiteX8" fmla="*/ 1861851 w 2829346"/>
              <a:gd name="connsiteY8" fmla="*/ 1933809 h 19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9346" h="1933809">
                <a:moveTo>
                  <a:pt x="0" y="369414"/>
                </a:moveTo>
                <a:cubicBezTo>
                  <a:pt x="206566" y="542012"/>
                  <a:pt x="413133" y="714610"/>
                  <a:pt x="616945" y="755005"/>
                </a:cubicBezTo>
                <a:cubicBezTo>
                  <a:pt x="820757" y="795400"/>
                  <a:pt x="1008043" y="727462"/>
                  <a:pt x="1222872" y="611785"/>
                </a:cubicBezTo>
                <a:cubicBezTo>
                  <a:pt x="1437701" y="496108"/>
                  <a:pt x="1687417" y="150913"/>
                  <a:pt x="1905918" y="60942"/>
                </a:cubicBezTo>
                <a:cubicBezTo>
                  <a:pt x="2124419" y="-29029"/>
                  <a:pt x="2383316" y="-14340"/>
                  <a:pt x="2533880" y="71959"/>
                </a:cubicBezTo>
                <a:cubicBezTo>
                  <a:pt x="2684444" y="158258"/>
                  <a:pt x="2895600" y="407974"/>
                  <a:pt x="2809301" y="578735"/>
                </a:cubicBezTo>
                <a:cubicBezTo>
                  <a:pt x="2723002" y="749496"/>
                  <a:pt x="2192357" y="955144"/>
                  <a:pt x="2016087" y="1096527"/>
                </a:cubicBezTo>
                <a:cubicBezTo>
                  <a:pt x="1839817" y="1237910"/>
                  <a:pt x="1777388" y="1287487"/>
                  <a:pt x="1751682" y="1427034"/>
                </a:cubicBezTo>
                <a:cubicBezTo>
                  <a:pt x="1725976" y="1566581"/>
                  <a:pt x="1793913" y="1750195"/>
                  <a:pt x="1861851" y="1933809"/>
                </a:cubicBezTo>
              </a:path>
            </a:pathLst>
          </a:custGeom>
          <a:ln w="2857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a:off x="4791547" y="3429000"/>
            <a:ext cx="526106" cy="400110"/>
          </a:xfrm>
          <a:prstGeom prst="rect">
            <a:avLst/>
          </a:prstGeom>
          <a:noFill/>
        </p:spPr>
        <p:txBody>
          <a:bodyPr wrap="none" rtlCol="0">
            <a:spAutoFit/>
          </a:bodyPr>
          <a:lstStyle/>
          <a:p>
            <a:r>
              <a:rPr lang="en-GB" sz="20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8243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In 1957, </a:t>
            </a:r>
            <a:r>
              <a:rPr lang="fr-CH" sz="1800">
                <a:solidFill>
                  <a:srgbClr val="0070C0"/>
                </a:solidFill>
                <a:latin typeface="Calibri Light" panose="020F0302020204030204" pitchFamily="34" charset="0"/>
                <a:cs typeface="Calibri Light" panose="020F0302020204030204" pitchFamily="34" charset="0"/>
              </a:rPr>
              <a:t>Frank Rosenblatt</a:t>
            </a:r>
            <a:r>
              <a:rPr lang="fr-CH" sz="1800">
                <a:latin typeface="Calibri Light" panose="020F0302020204030204" pitchFamily="34" charset="0"/>
                <a:cs typeface="Calibri Light" panose="020F0302020204030204" pitchFamily="34" charset="0"/>
              </a:rPr>
              <a:t> invented an algorithm he called the </a:t>
            </a:r>
            <a:r>
              <a:rPr lang="en-GB" sz="1800">
                <a:solidFill>
                  <a:srgbClr val="0070C0"/>
                </a:solidFill>
                <a:latin typeface="Calibri Light" panose="020F0302020204030204" pitchFamily="34" charset="0"/>
                <a:cs typeface="Calibri Light" panose="020F0302020204030204" pitchFamily="34" charset="0"/>
              </a:rPr>
              <a:t>“</a:t>
            </a:r>
            <a:r>
              <a:rPr lang="fr-CH" sz="1800">
                <a:solidFill>
                  <a:srgbClr val="0070C0"/>
                </a:solidFill>
                <a:latin typeface="Calibri Light" panose="020F0302020204030204" pitchFamily="34" charset="0"/>
                <a:cs typeface="Calibri Light" panose="020F0302020204030204" pitchFamily="34" charset="0"/>
              </a:rPr>
              <a:t>perceptron</a:t>
            </a:r>
            <a:r>
              <a:rPr lang="en-GB" sz="1800">
                <a:solidFill>
                  <a:srgbClr val="0070C0"/>
                </a:solidFill>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 which is a simple artificial neural network that strongly resembles binary logistic regression. Rosenblatt made bold claims about this algorithm:</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1969, Seymour and Papert showed that the perceptron was incapable of solving the XOR problem, due to the linearity of the model. This influential finding caused a temporary decline in the interest and funding for artificial neural networks.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XOR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128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2553959" y="2933839"/>
            <a:ext cx="5859154" cy="1152128"/>
          </a:xfrm>
          <a:prstGeom prst="roundRect">
            <a:avLst/>
          </a:prstGeom>
          <a:solidFill>
            <a:srgbClr val="FBF3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a:solidFill>
                  <a:schemeClr val="tx1"/>
                </a:solidFill>
                <a:latin typeface="Times New Roman" panose="02020603050405020304" pitchFamily="18" charset="0"/>
                <a:cs typeface="Times New Roman" panose="02020603050405020304" pitchFamily="18" charset="0"/>
              </a:rPr>
              <a:t>“The perceptron has within it the embryo of an electronic computer that [the Navy] expects will be able to walk, talk, see, write, reproduce itself and be conscious of its existence".</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78994" y="2708920"/>
            <a:ext cx="1467055" cy="190526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20336" y="44624"/>
            <a:ext cx="1194230" cy="1194230"/>
          </a:xfrm>
          <a:prstGeom prst="rect">
            <a:avLst/>
          </a:prstGeom>
        </p:spPr>
      </p:pic>
    </p:spTree>
    <p:extLst>
      <p:ext uri="{BB962C8B-B14F-4D97-AF65-F5344CB8AC3E}">
        <p14:creationId xmlns:p14="http://schemas.microsoft.com/office/powerpoint/2010/main" val="181365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A model for the XOR problem needs to take into account the </a:t>
            </a:r>
            <a:r>
              <a:rPr lang="fr-CH" sz="1800">
                <a:solidFill>
                  <a:srgbClr val="0070C0"/>
                </a:solidFill>
                <a:latin typeface="Calibri Light" panose="020F0302020204030204" pitchFamily="34" charset="0"/>
                <a:cs typeface="Calibri Light" panose="020F0302020204030204" pitchFamily="34" charset="0"/>
              </a:rPr>
              <a:t>interaction between X1 and X2</a:t>
            </a:r>
            <a:r>
              <a:rPr lang="fr-CH" sz="1800">
                <a:latin typeface="Calibri Light" panose="020F0302020204030204" pitchFamily="34" charset="0"/>
                <a:cs typeface="Calibri Light" panose="020F0302020204030204" pitchFamily="34" charset="0"/>
              </a:rPr>
              <a:t> for accurately outputting the XOR response.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This could be achieved simply by adding an interaction term to our data set of features, and then fit a linear model to these expanded data.</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2843191314"/>
              </p:ext>
            </p:extLst>
          </p:nvPr>
        </p:nvGraphicFramePr>
        <p:xfrm>
          <a:off x="3611723" y="3789040"/>
          <a:ext cx="4896546" cy="2225040"/>
        </p:xfrm>
        <a:graphic>
          <a:graphicData uri="http://schemas.openxmlformats.org/drawingml/2006/table">
            <a:tbl>
              <a:tblPr firstRow="1" bandRow="1">
                <a:tableStyleId>{5940675A-B579-460E-94D1-54222C63F5DA}</a:tableStyleId>
              </a:tblPr>
              <a:tblGrid>
                <a:gridCol w="816091">
                  <a:extLst>
                    <a:ext uri="{9D8B030D-6E8A-4147-A177-3AD203B41FA5}">
                      <a16:colId xmlns:a16="http://schemas.microsoft.com/office/drawing/2014/main" val="20000"/>
                    </a:ext>
                  </a:extLst>
                </a:gridCol>
                <a:gridCol w="816091">
                  <a:extLst>
                    <a:ext uri="{9D8B030D-6E8A-4147-A177-3AD203B41FA5}">
                      <a16:colId xmlns:a16="http://schemas.microsoft.com/office/drawing/2014/main" val="20001"/>
                    </a:ext>
                  </a:extLst>
                </a:gridCol>
                <a:gridCol w="816091">
                  <a:extLst>
                    <a:ext uri="{9D8B030D-6E8A-4147-A177-3AD203B41FA5}">
                      <a16:colId xmlns:a16="http://schemas.microsoft.com/office/drawing/2014/main" val="20002"/>
                    </a:ext>
                  </a:extLst>
                </a:gridCol>
                <a:gridCol w="816091">
                  <a:extLst>
                    <a:ext uri="{9D8B030D-6E8A-4147-A177-3AD203B41FA5}">
                      <a16:colId xmlns:a16="http://schemas.microsoft.com/office/drawing/2014/main" val="20003"/>
                    </a:ext>
                  </a:extLst>
                </a:gridCol>
                <a:gridCol w="816091">
                  <a:extLst>
                    <a:ext uri="{9D8B030D-6E8A-4147-A177-3AD203B41FA5}">
                      <a16:colId xmlns:a16="http://schemas.microsoft.com/office/drawing/2014/main" val="20004"/>
                    </a:ext>
                  </a:extLst>
                </a:gridCol>
                <a:gridCol w="816091">
                  <a:extLst>
                    <a:ext uri="{9D8B030D-6E8A-4147-A177-3AD203B41FA5}">
                      <a16:colId xmlns:a16="http://schemas.microsoft.com/office/drawing/2014/main" val="20005"/>
                    </a:ext>
                  </a:extLst>
                </a:gridCol>
              </a:tblGrid>
              <a:tr h="370840">
                <a:tc gridSpan="3">
                  <a:txBody>
                    <a:bodyPr/>
                    <a:lstStyle/>
                    <a:p>
                      <a:pPr algn="ctr"/>
                      <a:r>
                        <a:rPr lang="fr-CH" sz="1400" b="1">
                          <a:latin typeface="Calibri Light" panose="020F0302020204030204" pitchFamily="34" charset="0"/>
                          <a:cs typeface="Calibri Light" panose="020F0302020204030204" pitchFamily="34" charset="0"/>
                        </a:rPr>
                        <a:t>Features</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en-GB"/>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gridSpan="3">
                  <a:txBody>
                    <a:bodyPr/>
                    <a:lstStyle/>
                    <a:p>
                      <a:pPr algn="ctr"/>
                      <a:r>
                        <a:rPr lang="fr-CH" sz="1400" b="1">
                          <a:latin typeface="Calibri Light" panose="020F0302020204030204" pitchFamily="34" charset="0"/>
                          <a:cs typeface="Calibri Light" panose="020F0302020204030204" pitchFamily="34" charset="0"/>
                        </a:rPr>
                        <a:t>Response</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fr-CH" sz="1600" b="1">
                          <a:latin typeface="Calibri Light" panose="020F0302020204030204" pitchFamily="34" charset="0"/>
                          <a:cs typeface="Calibri Light" panose="020F0302020204030204" pitchFamily="34" charset="0"/>
                        </a:rPr>
                        <a:t>X1</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X2</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600" b="1" kern="1200">
                          <a:solidFill>
                            <a:schemeClr val="tx1"/>
                          </a:solidFill>
                          <a:latin typeface="Calibri Light" panose="020F0302020204030204" pitchFamily="34" charset="0"/>
                          <a:ea typeface="+mn-ea"/>
                          <a:cs typeface="Calibri Light" panose="020F0302020204030204" pitchFamily="34" charset="0"/>
                        </a:rPr>
                        <a:t>X1*X2</a:t>
                      </a:r>
                      <a:endParaRPr lang="en-GB" sz="1600" b="1"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XOR</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OR</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AND</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0</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0</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0</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1</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dirty="0">
                          <a:latin typeface="Calibri Light" panose="020F0302020204030204" pitchFamily="34" charset="0"/>
                          <a:cs typeface="Calibri Light" panose="020F0302020204030204" pitchFamily="34" charset="0"/>
                        </a:rPr>
                        <a:t>1</a:t>
                      </a: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Logical comparisons and XOR</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06523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For the analyses,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use the R </a:t>
            </a:r>
            <a:r>
              <a:rPr lang="fr-CH" sz="1800" dirty="0" err="1">
                <a:latin typeface="Calibri Light" panose="020F0302020204030204" pitchFamily="34" charset="0"/>
                <a:cs typeface="Calibri Light" panose="020F0302020204030204" pitchFamily="34" charset="0"/>
              </a:rPr>
              <a:t>statistical</a:t>
            </a:r>
            <a:r>
              <a:rPr lang="fr-CH" sz="1800" dirty="0">
                <a:latin typeface="Calibri Light" panose="020F0302020204030204" pitchFamily="34" charset="0"/>
                <a:cs typeface="Calibri Light" panose="020F0302020204030204" pitchFamily="34" charset="0"/>
              </a:rPr>
              <a:t> software (</a:t>
            </a:r>
            <a:r>
              <a:rPr lang="fr-CH" sz="1800" dirty="0">
                <a:latin typeface="Calibri Light" panose="020F0302020204030204" pitchFamily="34" charset="0"/>
                <a:cs typeface="Calibri Light" panose="020F0302020204030204" pitchFamily="34" charset="0"/>
                <a:hlinkClick r:id="rId2"/>
              </a:rPr>
              <a:t>https://www.r-project.org/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currently</a:t>
            </a:r>
            <a:r>
              <a:rPr lang="fr-CH" sz="1800">
                <a:latin typeface="Calibri Light" panose="020F0302020204030204" pitchFamily="34" charset="0"/>
                <a:cs typeface="Calibri Light" panose="020F0302020204030204" pitchFamily="34" charset="0"/>
              </a:rPr>
              <a:t> one of the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comprehensive</a:t>
            </a:r>
            <a:r>
              <a:rPr lang="fr-CH" sz="1800">
                <a:latin typeface="Calibri Light" panose="020F0302020204030204" pitchFamily="34" charset="0"/>
                <a:cs typeface="Calibri Light" panose="020F0302020204030204" pitchFamily="34" charset="0"/>
              </a:rPr>
              <a:t> platforms </a:t>
            </a:r>
            <a:r>
              <a:rPr lang="fr-CH" sz="1800" dirty="0">
                <a:latin typeface="Calibri Light" panose="020F0302020204030204" pitchFamily="34" charset="0"/>
                <a:cs typeface="Calibri Light" panose="020F0302020204030204" pitchFamily="34" charset="0"/>
              </a:rPr>
              <a:t>for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see</a:t>
            </a:r>
            <a:r>
              <a:rPr lang="fr-CH" sz="1800" dirty="0">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hlinkClick r:id="rId3"/>
              </a:rPr>
              <a:t>https://cran.r-project.org/web/views/MachineLearning.html</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Examples</a:t>
            </a:r>
            <a:r>
              <a:rPr lang="fr-CH" sz="1800" dirty="0">
                <a:latin typeface="Calibri Light" panose="020F0302020204030204" pitchFamily="34" charset="0"/>
                <a:cs typeface="Calibri Light" panose="020F0302020204030204" pitchFamily="34" charset="0"/>
              </a:rPr>
              <a:t> on how to run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analyses in R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presented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throughout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theoretical</a:t>
            </a:r>
            <a:r>
              <a:rPr lang="fr-CH" sz="1800" dirty="0">
                <a:latin typeface="Calibri Light" panose="020F0302020204030204" pitchFamily="34" charset="0"/>
                <a:cs typeface="Calibri Light" panose="020F0302020204030204" pitchFamily="34" charset="0"/>
              </a:rPr>
              <a:t> part.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All code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copied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directly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the slides </a:t>
            </a:r>
            <a:r>
              <a:rPr lang="fr-CH" sz="1800" dirty="0" err="1">
                <a:latin typeface="Calibri Light" panose="020F0302020204030204" pitchFamily="34" charset="0"/>
                <a:cs typeface="Calibri Light" panose="020F0302020204030204" pitchFamily="34" charset="0"/>
              </a:rPr>
              <a:t>into</a:t>
            </a:r>
            <a:r>
              <a:rPr lang="fr-CH" sz="1800" dirty="0">
                <a:latin typeface="Calibri Light" panose="020F0302020204030204" pitchFamily="34" charset="0"/>
                <a:cs typeface="Calibri Light" panose="020F0302020204030204" pitchFamily="34" charset="0"/>
              </a:rPr>
              <a:t> R, and has been </a:t>
            </a:r>
            <a:r>
              <a:rPr lang="fr-CH" sz="1800" dirty="0" err="1">
                <a:latin typeface="Calibri Light" panose="020F0302020204030204" pitchFamily="34" charset="0"/>
                <a:cs typeface="Calibri Light" panose="020F0302020204030204" pitchFamily="34" charset="0"/>
              </a:rPr>
              <a:t>collected</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separate</a:t>
            </a:r>
            <a:r>
              <a:rPr lang="fr-CH" sz="1800" dirty="0">
                <a:latin typeface="Calibri Light" panose="020F0302020204030204" pitchFamily="34" charset="0"/>
                <a:cs typeface="Calibri Light" panose="020F0302020204030204" pitchFamily="34" charset="0"/>
              </a:rPr>
              <a:t> scripts per </a:t>
            </a:r>
            <a:r>
              <a:rPr lang="fr-CH" sz="1800" dirty="0" err="1">
                <a:latin typeface="Calibri Light" panose="020F0302020204030204" pitchFamily="34" charset="0"/>
                <a:cs typeface="Calibri Light" panose="020F0302020204030204" pitchFamily="34" charset="0"/>
              </a:rPr>
              <a:t>chapter</a:t>
            </a:r>
            <a:r>
              <a:rPr lang="fr-CH" sz="1800" dirty="0">
                <a:latin typeface="Calibri Light" panose="020F0302020204030204" pitchFamily="34" charset="0"/>
                <a:cs typeface="Calibri Light" panose="020F0302020204030204" pitchFamily="34" charset="0"/>
              </a:rPr>
              <a:t>. There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no </a:t>
            </a:r>
            <a:r>
              <a:rPr lang="fr-CH" sz="1800" dirty="0" err="1">
                <a:latin typeface="Calibri Light" panose="020F0302020204030204" pitchFamily="34" charset="0"/>
                <a:cs typeface="Calibri Light" panose="020F0302020204030204" pitchFamily="34" charset="0"/>
              </a:rPr>
              <a:t>need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load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special</a:t>
            </a:r>
            <a:r>
              <a:rPr lang="fr-CH" sz="1800" dirty="0">
                <a:latin typeface="Calibri Light" panose="020F0302020204030204" pitchFamily="34" charset="0"/>
                <a:cs typeface="Calibri Light" panose="020F0302020204030204" pitchFamily="34" charset="0"/>
              </a:rPr>
              <a:t> data or source code. Data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loaded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the internet at a </a:t>
            </a:r>
            <a:r>
              <a:rPr lang="fr-CH" sz="1800" dirty="0" err="1">
                <a:latin typeface="Calibri Light" panose="020F0302020204030204" pitchFamily="34" charset="0"/>
                <a:cs typeface="Calibri Light" panose="020F0302020204030204" pitchFamily="34" charset="0"/>
              </a:rPr>
              <a:t>SwitchDrive</a:t>
            </a:r>
            <a:r>
              <a:rPr lang="fr-CH" sz="1800" dirty="0">
                <a:latin typeface="Calibri Light" panose="020F0302020204030204" pitchFamily="34" charset="0"/>
                <a:cs typeface="Calibri Light" panose="020F0302020204030204" pitchFamily="34" charset="0"/>
              </a:rPr>
              <a:t> location. Packages are </a:t>
            </a:r>
            <a:r>
              <a:rPr lang="fr-CH" sz="1800" dirty="0" err="1">
                <a:latin typeface="Calibri Light" panose="020F0302020204030204" pitchFamily="34" charset="0"/>
                <a:cs typeface="Calibri Light" panose="020F0302020204030204" pitchFamily="34" charset="0"/>
              </a:rPr>
              <a:t>expected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pre-installed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Tomorrow,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is</a:t>
            </a:r>
            <a:r>
              <a:rPr lang="fr-CH" sz="1800">
                <a:latin typeface="Calibri Light" panose="020F0302020204030204" pitchFamily="34" charset="0"/>
                <a:cs typeface="Calibri Light" panose="020F0302020204030204" pitchFamily="34" charset="0"/>
              </a:rPr>
              <a:t> a practical </a:t>
            </a:r>
            <a:r>
              <a:rPr lang="fr-CH" sz="1800" dirty="0">
                <a:latin typeface="Calibri Light" panose="020F0302020204030204" pitchFamily="34" charset="0"/>
                <a:cs typeface="Calibri Light" panose="020F0302020204030204" pitchFamily="34" charset="0"/>
              </a:rPr>
              <a:t>part </a:t>
            </a:r>
            <a:r>
              <a:rPr lang="fr-CH" sz="1800" dirty="0" err="1">
                <a:latin typeface="Calibri Light" panose="020F0302020204030204" pitchFamily="34" charset="0"/>
                <a:cs typeface="Calibri Light" panose="020F0302020204030204" pitchFamily="34" charset="0"/>
              </a:rPr>
              <a:t>where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can explore ML on </a:t>
            </a:r>
            <a:r>
              <a:rPr lang="fr-CH" sz="1800" dirty="0" err="1">
                <a:latin typeface="Calibri Light" panose="020F0302020204030204" pitchFamily="34" charset="0"/>
                <a:cs typeface="Calibri Light" panose="020F0302020204030204" pitchFamily="34" charset="0"/>
              </a:rPr>
              <a:t>your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own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compete</a:t>
            </a:r>
            <a:r>
              <a:rPr lang="fr-CH" sz="1800" dirty="0">
                <a:latin typeface="Calibri Light" panose="020F0302020204030204" pitchFamily="34" charset="0"/>
                <a:cs typeface="Calibri Light" panose="020F0302020204030204" pitchFamily="34" charset="0"/>
              </a:rPr>
              <a:t> in groups for </a:t>
            </a:r>
            <a:r>
              <a:rPr lang="fr-CH" sz="1800" dirty="0" err="1">
                <a:latin typeface="Calibri Light" panose="020F0302020204030204" pitchFamily="34" charset="0"/>
                <a:cs typeface="Calibri Light" panose="020F0302020204030204" pitchFamily="34" charset="0"/>
              </a:rPr>
              <a:t>several</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consult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me for input on </a:t>
            </a:r>
            <a:r>
              <a:rPr lang="fr-CH" sz="1800" dirty="0" err="1">
                <a:latin typeface="Calibri Light" panose="020F0302020204030204" pitchFamily="34" charset="0"/>
                <a:cs typeface="Calibri Light" panose="020F0302020204030204" pitchFamily="34" charset="0"/>
              </a:rPr>
              <a:t>your</a:t>
            </a:r>
            <a:r>
              <a:rPr lang="fr-CH" sz="1800" dirty="0">
                <a:latin typeface="Calibri Light" panose="020F0302020204030204" pitchFamily="34" charset="0"/>
                <a:cs typeface="Calibri Light" panose="020F0302020204030204" pitchFamily="34" charset="0"/>
              </a:rPr>
              <a:t> data sets.</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Practical part with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60496" y="192135"/>
            <a:ext cx="1162562" cy="1162562"/>
          </a:xfrm>
          <a:prstGeom prst="rect">
            <a:avLst/>
          </a:prstGeom>
        </p:spPr>
      </p:pic>
    </p:spTree>
    <p:extLst>
      <p:ext uri="{BB962C8B-B14F-4D97-AF65-F5344CB8AC3E}">
        <p14:creationId xmlns:p14="http://schemas.microsoft.com/office/powerpoint/2010/main" val="33118477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Logical comparisons and XOR</a:t>
            </a:r>
            <a:endParaRPr lang="en-GB" sz="3200">
              <a:solidFill>
                <a:schemeClr val="tx2">
                  <a:lumMod val="75000"/>
                </a:schemeClr>
              </a:solidFill>
              <a:latin typeface="Tw Cen MT" panose="020B0602020104020603" pitchFamily="34" charset="0"/>
            </a:endParaRPr>
          </a:p>
        </p:txBody>
      </p:sp>
      <p:graphicFrame>
        <p:nvGraphicFramePr>
          <p:cNvPr id="54" name="Table 53">
            <a:extLst>
              <a:ext uri="{FF2B5EF4-FFF2-40B4-BE49-F238E27FC236}">
                <a16:creationId xmlns:a16="http://schemas.microsoft.com/office/drawing/2014/main" id="{C4D3909E-BDD0-4A16-9E9E-E1DB6F888014}"/>
              </a:ext>
            </a:extLst>
          </p:cNvPr>
          <p:cNvGraphicFramePr>
            <a:graphicFrameLocks noGrp="1"/>
          </p:cNvGraphicFramePr>
          <p:nvPr>
            <p:extLst>
              <p:ext uri="{D42A27DB-BD31-4B8C-83A1-F6EECF244321}">
                <p14:modId xmlns:p14="http://schemas.microsoft.com/office/powerpoint/2010/main" val="1970548248"/>
              </p:ext>
            </p:extLst>
          </p:nvPr>
        </p:nvGraphicFramePr>
        <p:xfrm>
          <a:off x="6266654" y="1943741"/>
          <a:ext cx="4896546" cy="2225040"/>
        </p:xfrm>
        <a:graphic>
          <a:graphicData uri="http://schemas.openxmlformats.org/drawingml/2006/table">
            <a:tbl>
              <a:tblPr firstRow="1" bandRow="1">
                <a:tableStyleId>{5940675A-B579-460E-94D1-54222C63F5DA}</a:tableStyleId>
              </a:tblPr>
              <a:tblGrid>
                <a:gridCol w="816091">
                  <a:extLst>
                    <a:ext uri="{9D8B030D-6E8A-4147-A177-3AD203B41FA5}">
                      <a16:colId xmlns:a16="http://schemas.microsoft.com/office/drawing/2014/main" val="20000"/>
                    </a:ext>
                  </a:extLst>
                </a:gridCol>
                <a:gridCol w="816091">
                  <a:extLst>
                    <a:ext uri="{9D8B030D-6E8A-4147-A177-3AD203B41FA5}">
                      <a16:colId xmlns:a16="http://schemas.microsoft.com/office/drawing/2014/main" val="20001"/>
                    </a:ext>
                  </a:extLst>
                </a:gridCol>
                <a:gridCol w="816091">
                  <a:extLst>
                    <a:ext uri="{9D8B030D-6E8A-4147-A177-3AD203B41FA5}">
                      <a16:colId xmlns:a16="http://schemas.microsoft.com/office/drawing/2014/main" val="20002"/>
                    </a:ext>
                  </a:extLst>
                </a:gridCol>
                <a:gridCol w="816091">
                  <a:extLst>
                    <a:ext uri="{9D8B030D-6E8A-4147-A177-3AD203B41FA5}">
                      <a16:colId xmlns:a16="http://schemas.microsoft.com/office/drawing/2014/main" val="20003"/>
                    </a:ext>
                  </a:extLst>
                </a:gridCol>
                <a:gridCol w="816091">
                  <a:extLst>
                    <a:ext uri="{9D8B030D-6E8A-4147-A177-3AD203B41FA5}">
                      <a16:colId xmlns:a16="http://schemas.microsoft.com/office/drawing/2014/main" val="20004"/>
                    </a:ext>
                  </a:extLst>
                </a:gridCol>
                <a:gridCol w="816091">
                  <a:extLst>
                    <a:ext uri="{9D8B030D-6E8A-4147-A177-3AD203B41FA5}">
                      <a16:colId xmlns:a16="http://schemas.microsoft.com/office/drawing/2014/main" val="20005"/>
                    </a:ext>
                  </a:extLst>
                </a:gridCol>
              </a:tblGrid>
              <a:tr h="370840">
                <a:tc gridSpan="3">
                  <a:txBody>
                    <a:bodyPr/>
                    <a:lstStyle/>
                    <a:p>
                      <a:pPr algn="ctr"/>
                      <a:r>
                        <a:rPr lang="fr-CH" sz="1400" b="1">
                          <a:latin typeface="Calibri Light" panose="020F0302020204030204" pitchFamily="34" charset="0"/>
                          <a:cs typeface="Calibri Light" panose="020F0302020204030204" pitchFamily="34" charset="0"/>
                        </a:rPr>
                        <a:t>Features</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en-GB"/>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gridSpan="3">
                  <a:txBody>
                    <a:bodyPr/>
                    <a:lstStyle/>
                    <a:p>
                      <a:pPr algn="ctr"/>
                      <a:r>
                        <a:rPr lang="fr-CH" sz="1400" b="1">
                          <a:latin typeface="Calibri Light" panose="020F0302020204030204" pitchFamily="34" charset="0"/>
                          <a:cs typeface="Calibri Light" panose="020F0302020204030204" pitchFamily="34" charset="0"/>
                        </a:rPr>
                        <a:t>Response</a:t>
                      </a:r>
                      <a:endParaRPr lang="en-GB" sz="14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tc hMerge="1">
                  <a:txBody>
                    <a:bodyPr/>
                    <a:lstStyle/>
                    <a:p>
                      <a:pPr algn="ctr"/>
                      <a:endParaRPr lang="en-GB"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fr-CH" sz="1600" b="1">
                          <a:latin typeface="Calibri Light" panose="020F0302020204030204" pitchFamily="34" charset="0"/>
                          <a:cs typeface="Calibri Light" panose="020F0302020204030204" pitchFamily="34" charset="0"/>
                        </a:rPr>
                        <a:t>X1</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X2</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600" b="1" kern="1200">
                          <a:solidFill>
                            <a:schemeClr val="tx1"/>
                          </a:solidFill>
                          <a:latin typeface="Calibri Light" panose="020F0302020204030204" pitchFamily="34" charset="0"/>
                          <a:ea typeface="+mn-ea"/>
                          <a:cs typeface="Calibri Light" panose="020F0302020204030204" pitchFamily="34" charset="0"/>
                        </a:rPr>
                        <a:t>X1*X2</a:t>
                      </a:r>
                      <a:endParaRPr lang="en-GB" sz="1600" b="1"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XOR</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OR</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1">
                          <a:latin typeface="Calibri Light" panose="020F0302020204030204" pitchFamily="34" charset="0"/>
                          <a:cs typeface="Calibri Light" panose="020F0302020204030204" pitchFamily="34" charset="0"/>
                        </a:rPr>
                        <a:t>AND</a:t>
                      </a:r>
                      <a:endParaRPr lang="en-GB" sz="1600" b="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0</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0</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0</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algn="ctr" defTabSz="914400" rtl="0" eaLnBrk="1" latinLnBrk="0" hangingPunct="1"/>
                      <a:r>
                        <a:rPr lang="fr-CH" sz="1800" kern="1200">
                          <a:solidFill>
                            <a:schemeClr val="tx1"/>
                          </a:solidFill>
                          <a:latin typeface="Calibri Light" panose="020F0302020204030204" pitchFamily="34" charset="0"/>
                          <a:ea typeface="+mn-ea"/>
                          <a:cs typeface="Calibri Light" panose="020F0302020204030204" pitchFamily="34" charset="0"/>
                        </a:rPr>
                        <a:t>1</a:t>
                      </a:r>
                      <a:endParaRPr lang="en-GB" sz="1800" kern="1200">
                        <a:solidFill>
                          <a:schemeClr val="tx1"/>
                        </a:solidFill>
                        <a:latin typeface="Calibri Light" panose="020F0302020204030204" pitchFamily="34" charset="0"/>
                        <a:ea typeface="+mn-ea"/>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20000"/>
                        <a:lumOff val="80000"/>
                      </a:schemeClr>
                    </a:solidFill>
                  </a:tcPr>
                </a:tc>
                <a:tc>
                  <a:txBody>
                    <a:bodyPr/>
                    <a:lstStyle/>
                    <a:p>
                      <a:pPr algn="ctr"/>
                      <a:r>
                        <a:rPr lang="fr-CH">
                          <a:latin typeface="Calibri Light" panose="020F0302020204030204" pitchFamily="34" charset="0"/>
                          <a:cs typeface="Calibri Light" panose="020F0302020204030204" pitchFamily="34" charset="0"/>
                        </a:rPr>
                        <a:t>0</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75000"/>
                      </a:schemeClr>
                    </a:solidFill>
                  </a:tcPr>
                </a:tc>
                <a:tc>
                  <a:txBody>
                    <a:bodyPr/>
                    <a:lstStyle/>
                    <a:p>
                      <a:pPr algn="ctr"/>
                      <a:r>
                        <a:rPr lang="fr-CH">
                          <a:latin typeface="Calibri Light" panose="020F0302020204030204" pitchFamily="34" charset="0"/>
                          <a:cs typeface="Calibri Light" panose="020F0302020204030204" pitchFamily="34" charset="0"/>
                        </a:rPr>
                        <a:t>1</a:t>
                      </a:r>
                      <a:endParaRPr lang="en-GB">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fr-CH" dirty="0">
                          <a:latin typeface="Calibri Light" panose="020F0302020204030204" pitchFamily="34" charset="0"/>
                          <a:cs typeface="Calibri Light" panose="020F0302020204030204" pitchFamily="34" charset="0"/>
                        </a:rPr>
                        <a:t>1</a:t>
                      </a:r>
                      <a:endParaRPr lang="en-GB" dirty="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56" name="Group 55">
            <a:extLst>
              <a:ext uri="{FF2B5EF4-FFF2-40B4-BE49-F238E27FC236}">
                <a16:creationId xmlns:a16="http://schemas.microsoft.com/office/drawing/2014/main" id="{CC4EACA8-F2E5-4FCF-ADFA-E82D437DD054}"/>
              </a:ext>
            </a:extLst>
          </p:cNvPr>
          <p:cNvGrpSpPr>
            <a:grpSpLocks noChangeAspect="1"/>
          </p:cNvGrpSpPr>
          <p:nvPr/>
        </p:nvGrpSpPr>
        <p:grpSpPr>
          <a:xfrm>
            <a:off x="1055440" y="2132856"/>
            <a:ext cx="4448363" cy="3573015"/>
            <a:chOff x="1249427" y="2708920"/>
            <a:chExt cx="3910469" cy="3140968"/>
          </a:xfrm>
        </p:grpSpPr>
        <p:cxnSp>
          <p:nvCxnSpPr>
            <p:cNvPr id="7" name="Straight Connector 6"/>
            <p:cNvCxnSpPr/>
            <p:nvPr/>
          </p:nvCxnSpPr>
          <p:spPr>
            <a:xfrm>
              <a:off x="2135560" y="5085184"/>
              <a:ext cx="288032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135560" y="2852936"/>
              <a:ext cx="0" cy="223224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75720" y="5085184"/>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15880" y="5085184"/>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64656" y="2852936"/>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32170" y="5228155"/>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0</a:t>
              </a:r>
              <a:endParaRPr lang="en-GB" sz="1200">
                <a:latin typeface="Times New Roman" panose="02020603050405020304" pitchFamily="18" charset="0"/>
                <a:cs typeface="Times New Roman" panose="02020603050405020304" pitchFamily="18" charset="0"/>
              </a:endParaRPr>
            </a:p>
          </p:txBody>
        </p:sp>
        <p:sp>
          <p:nvSpPr>
            <p:cNvPr id="22" name="TextBox 21"/>
            <p:cNvSpPr txBox="1"/>
            <p:nvPr/>
          </p:nvSpPr>
          <p:spPr>
            <a:xfrm>
              <a:off x="3386165" y="5229200"/>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3" name="TextBox 22"/>
            <p:cNvSpPr txBox="1"/>
            <p:nvPr/>
          </p:nvSpPr>
          <p:spPr>
            <a:xfrm>
              <a:off x="4896682" y="5233682"/>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4" name="TextBox 23"/>
            <p:cNvSpPr txBox="1"/>
            <p:nvPr/>
          </p:nvSpPr>
          <p:spPr>
            <a:xfrm>
              <a:off x="1732170" y="3800073"/>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1</a:t>
              </a:r>
              <a:endParaRPr lang="en-GB" sz="1200">
                <a:latin typeface="Times New Roman" panose="02020603050405020304" pitchFamily="18" charset="0"/>
                <a:cs typeface="Times New Roman" panose="02020603050405020304" pitchFamily="18" charset="0"/>
              </a:endParaRPr>
            </a:p>
          </p:txBody>
        </p:sp>
        <p:sp>
          <p:nvSpPr>
            <p:cNvPr id="25" name="TextBox 24"/>
            <p:cNvSpPr txBox="1"/>
            <p:nvPr/>
          </p:nvSpPr>
          <p:spPr>
            <a:xfrm>
              <a:off x="1732170" y="2708920"/>
              <a:ext cx="263214" cy="276999"/>
            </a:xfrm>
            <a:prstGeom prst="rect">
              <a:avLst/>
            </a:prstGeom>
            <a:noFill/>
          </p:spPr>
          <p:txBody>
            <a:bodyPr wrap="none" rtlCol="0">
              <a:spAutoFit/>
            </a:bodyPr>
            <a:lstStyle/>
            <a:p>
              <a:r>
                <a:rPr lang="fr-CH" sz="1200">
                  <a:latin typeface="Times New Roman" panose="02020603050405020304" pitchFamily="18" charset="0"/>
                  <a:cs typeface="Times New Roman" panose="02020603050405020304" pitchFamily="18" charset="0"/>
                </a:rPr>
                <a:t>2</a:t>
              </a:r>
              <a:endParaRPr lang="en-GB" sz="1200">
                <a:latin typeface="Times New Roman" panose="02020603050405020304" pitchFamily="18" charset="0"/>
                <a:cs typeface="Times New Roman" panose="02020603050405020304" pitchFamily="18" charset="0"/>
              </a:endParaRPr>
            </a:p>
          </p:txBody>
        </p:sp>
        <p:sp>
          <p:nvSpPr>
            <p:cNvPr id="27" name="TextBox 26"/>
            <p:cNvSpPr txBox="1"/>
            <p:nvPr/>
          </p:nvSpPr>
          <p:spPr>
            <a:xfrm>
              <a:off x="1249427" y="4324454"/>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X2</a:t>
              </a:r>
              <a:endParaRPr lang="en-GB" b="1">
                <a:latin typeface="Times New Roman" panose="02020603050405020304" pitchFamily="18" charset="0"/>
                <a:cs typeface="Times New Roman" panose="02020603050405020304" pitchFamily="18" charset="0"/>
              </a:endParaRPr>
            </a:p>
          </p:txBody>
        </p:sp>
        <p:sp>
          <p:nvSpPr>
            <p:cNvPr id="28" name="TextBox 27"/>
            <p:cNvSpPr txBox="1"/>
            <p:nvPr/>
          </p:nvSpPr>
          <p:spPr>
            <a:xfrm>
              <a:off x="2553741" y="5480556"/>
              <a:ext cx="466794" cy="369332"/>
            </a:xfrm>
            <a:prstGeom prst="rect">
              <a:avLst/>
            </a:prstGeom>
            <a:noFill/>
          </p:spPr>
          <p:txBody>
            <a:bodyPr wrap="none" rtlCol="0">
              <a:spAutoFit/>
            </a:bodyPr>
            <a:lstStyle/>
            <a:p>
              <a:r>
                <a:rPr lang="fr-CH" b="1">
                  <a:latin typeface="Times New Roman" panose="02020603050405020304" pitchFamily="18" charset="0"/>
                  <a:cs typeface="Times New Roman" panose="02020603050405020304" pitchFamily="18" charset="0"/>
                </a:rPr>
                <a:t>X1</a:t>
              </a:r>
              <a:endParaRPr lang="en-GB" b="1">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flipH="1">
              <a:off x="2063552" y="3429000"/>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062033" y="4509120"/>
              <a:ext cx="7200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812290" y="5085184"/>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324458" y="5088822"/>
              <a:ext cx="0" cy="7200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CCE026-A0DC-448D-8F35-5ADDB964E9F5}"/>
                </a:ext>
              </a:extLst>
            </p:cNvPr>
            <p:cNvCxnSpPr/>
            <p:nvPr/>
          </p:nvCxnSpPr>
          <p:spPr>
            <a:xfrm>
              <a:off x="2767243" y="4617544"/>
              <a:ext cx="142411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7F4FEF-D743-4C27-B87A-861332AF795A}"/>
                </a:ext>
              </a:extLst>
            </p:cNvPr>
            <p:cNvCxnSpPr/>
            <p:nvPr/>
          </p:nvCxnSpPr>
          <p:spPr>
            <a:xfrm flipV="1">
              <a:off x="2767243" y="2961544"/>
              <a:ext cx="0" cy="1656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6F44728-CE54-4B7E-924F-2B84EF47B6A3}"/>
                </a:ext>
              </a:extLst>
            </p:cNvPr>
            <p:cNvCxnSpPr/>
            <p:nvPr/>
          </p:nvCxnSpPr>
          <p:spPr>
            <a:xfrm>
              <a:off x="4207403" y="4617544"/>
              <a:ext cx="0" cy="720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8956B1-6C37-494C-BAF1-07D29FA9A126}"/>
                </a:ext>
              </a:extLst>
            </p:cNvPr>
            <p:cNvCxnSpPr>
              <a:cxnSpLocks/>
              <a:stCxn id="20" idx="2"/>
            </p:cNvCxnSpPr>
            <p:nvPr/>
          </p:nvCxnSpPr>
          <p:spPr>
            <a:xfrm flipH="1">
              <a:off x="2695235" y="4113076"/>
              <a:ext cx="703690" cy="59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B4F043-E423-467D-85DB-3537BEC14068}"/>
                </a:ext>
              </a:extLst>
            </p:cNvPr>
            <p:cNvCxnSpPr/>
            <p:nvPr/>
          </p:nvCxnSpPr>
          <p:spPr>
            <a:xfrm flipH="1">
              <a:off x="2696339" y="2961544"/>
              <a:ext cx="7200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F0AAFB6-F041-4990-9006-F41CFF3D1D36}"/>
                </a:ext>
              </a:extLst>
            </p:cNvPr>
            <p:cNvCxnSpPr/>
            <p:nvPr/>
          </p:nvCxnSpPr>
          <p:spPr>
            <a:xfrm flipH="1">
              <a:off x="2695235" y="3537608"/>
              <a:ext cx="7200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FE86274-3815-4EAB-AA0B-101F8ABF224C}"/>
                </a:ext>
              </a:extLst>
            </p:cNvPr>
            <p:cNvCxnSpPr>
              <a:cxnSpLocks/>
              <a:endCxn id="20" idx="4"/>
            </p:cNvCxnSpPr>
            <p:nvPr/>
          </p:nvCxnSpPr>
          <p:spPr>
            <a:xfrm flipV="1">
              <a:off x="3452649" y="4167076"/>
              <a:ext cx="0" cy="5224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D57DB29-9573-4C2C-9D12-FEFA41A76117}"/>
                </a:ext>
              </a:extLst>
            </p:cNvPr>
            <p:cNvCxnSpPr>
              <a:cxnSpLocks/>
            </p:cNvCxnSpPr>
            <p:nvPr/>
          </p:nvCxnSpPr>
          <p:spPr>
            <a:xfrm flipV="1">
              <a:off x="2135559" y="4474805"/>
              <a:ext cx="817953" cy="60674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172CB60A-D0A9-4CD9-9387-881DB78F09A0}"/>
                </a:ext>
              </a:extLst>
            </p:cNvPr>
            <p:cNvSpPr/>
            <p:nvPr/>
          </p:nvSpPr>
          <p:spPr>
            <a:xfrm>
              <a:off x="2028100" y="4980810"/>
              <a:ext cx="214920" cy="21602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id="{7118B98D-B894-4094-8F93-E55F2EDED3E8}"/>
                </a:ext>
              </a:extLst>
            </p:cNvPr>
            <p:cNvSpPr/>
            <p:nvPr/>
          </p:nvSpPr>
          <p:spPr>
            <a:xfrm rot="2313102">
              <a:off x="2205171" y="3302447"/>
              <a:ext cx="1667935" cy="1995591"/>
            </a:xfrm>
            <a:prstGeom prst="rect">
              <a:avLst/>
            </a:prstGeom>
            <a:solidFill>
              <a:schemeClr val="bg1">
                <a:lumMod val="65000"/>
                <a:alpha val="50000"/>
              </a:schemeClr>
            </a:solidFill>
            <a:ln w="28575">
              <a:noFill/>
            </a:ln>
            <a:scene3d>
              <a:camera prst="perspectiveRelaxed" fov="7200000">
                <a:rot lat="18000000" lon="0" rev="0"/>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Connector 12"/>
            <p:cNvCxnSpPr/>
            <p:nvPr/>
          </p:nvCxnSpPr>
          <p:spPr>
            <a:xfrm flipH="1">
              <a:off x="2063552" y="4005064"/>
              <a:ext cx="7200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028100" y="3897052"/>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Oval 18"/>
            <p:cNvSpPr/>
            <p:nvPr/>
          </p:nvSpPr>
          <p:spPr>
            <a:xfrm>
              <a:off x="3468260" y="4977172"/>
              <a:ext cx="214920"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Oval 19"/>
            <p:cNvSpPr>
              <a:spLocks noChangeAspect="1"/>
            </p:cNvSpPr>
            <p:nvPr/>
          </p:nvSpPr>
          <p:spPr>
            <a:xfrm>
              <a:off x="3398925" y="4059076"/>
              <a:ext cx="107448"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B5500A5C-684A-45D2-A0E7-4DBA71DA7C11}"/>
                </a:ext>
              </a:extLst>
            </p:cNvPr>
            <p:cNvSpPr txBox="1"/>
            <p:nvPr/>
          </p:nvSpPr>
          <p:spPr>
            <a:xfrm>
              <a:off x="2938663" y="4354115"/>
              <a:ext cx="601447" cy="261610"/>
            </a:xfrm>
            <a:prstGeom prst="rect">
              <a:avLst/>
            </a:prstGeom>
            <a:noFill/>
          </p:spPr>
          <p:txBody>
            <a:bodyPr wrap="none" rtlCol="0">
              <a:spAutoFit/>
            </a:bodyPr>
            <a:lstStyle/>
            <a:p>
              <a:r>
                <a:rPr lang="fr-CH" sz="1100" b="1">
                  <a:solidFill>
                    <a:schemeClr val="tx1">
                      <a:lumMod val="50000"/>
                      <a:lumOff val="50000"/>
                    </a:schemeClr>
                  </a:solidFill>
                  <a:latin typeface="Times New Roman" panose="02020603050405020304" pitchFamily="18" charset="0"/>
                  <a:cs typeface="Times New Roman" panose="02020603050405020304" pitchFamily="18" charset="0"/>
                </a:rPr>
                <a:t>X1*X2</a:t>
              </a:r>
              <a:endParaRPr lang="en-GB" sz="1100" b="1">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95341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Two types of nonlinear models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0" name="Group 39"/>
          <p:cNvGrpSpPr>
            <a:grpSpLocks noChangeAspect="1"/>
          </p:cNvGrpSpPr>
          <p:nvPr/>
        </p:nvGrpSpPr>
        <p:grpSpPr>
          <a:xfrm>
            <a:off x="3503712" y="1412776"/>
            <a:ext cx="5112568" cy="4569235"/>
            <a:chOff x="1979712" y="1412776"/>
            <a:chExt cx="5544616" cy="4955368"/>
          </a:xfrm>
        </p:grpSpPr>
        <p:sp>
          <p:nvSpPr>
            <p:cNvPr id="2" name="Rectangle 1"/>
            <p:cNvSpPr/>
            <p:nvPr/>
          </p:nvSpPr>
          <p:spPr>
            <a:xfrm>
              <a:off x="3707904" y="1412776"/>
              <a:ext cx="2160240" cy="792088"/>
            </a:xfrm>
            <a:prstGeom prst="rect">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a:solidFill>
                    <a:schemeClr val="tx1"/>
                  </a:solidFill>
                  <a:latin typeface="Calibri Light" panose="020F0302020204030204" pitchFamily="34" charset="0"/>
                  <a:cs typeface="Calibri Light" panose="020F0302020204030204" pitchFamily="34" charset="0"/>
                </a:rPr>
                <a:t>Raw feature/predictor</a:t>
              </a:r>
              <a:br>
                <a:rPr lang="fr-CH" sz="1400">
                  <a:solidFill>
                    <a:schemeClr val="tx1"/>
                  </a:solidFill>
                  <a:latin typeface="Calibri Light" panose="020F0302020204030204" pitchFamily="34" charset="0"/>
                  <a:cs typeface="Calibri Light" panose="020F0302020204030204" pitchFamily="34" charset="0"/>
                </a:rPr>
              </a:br>
              <a:r>
                <a:rPr lang="fr-CH" sz="1400">
                  <a:solidFill>
                    <a:schemeClr val="tx1"/>
                  </a:solidFill>
                  <a:latin typeface="Calibri Light" panose="020F0302020204030204" pitchFamily="34" charset="0"/>
                  <a:cs typeface="Calibri Light" panose="020F0302020204030204" pitchFamily="34" charset="0"/>
                </a:rPr>
                <a:t>set</a:t>
              </a:r>
              <a:endParaRPr lang="en-GB" sz="1400">
                <a:solidFill>
                  <a:schemeClr val="tx1"/>
                </a:solidFill>
                <a:latin typeface="Calibri Light" panose="020F0302020204030204" pitchFamily="34" charset="0"/>
                <a:cs typeface="Calibri Light" panose="020F0302020204030204" pitchFamily="34" charset="0"/>
              </a:endParaRPr>
            </a:p>
          </p:txBody>
        </p:sp>
        <p:sp>
          <p:nvSpPr>
            <p:cNvPr id="7" name="Rectangle 6"/>
            <p:cNvSpPr/>
            <p:nvPr/>
          </p:nvSpPr>
          <p:spPr>
            <a:xfrm>
              <a:off x="1979712" y="2924944"/>
              <a:ext cx="2160240" cy="792088"/>
            </a:xfrm>
            <a:prstGeom prst="rect">
              <a:avLst/>
            </a:prstGeom>
            <a:solidFill>
              <a:schemeClr val="accent4">
                <a:lumMod val="60000"/>
                <a:lumOff val="40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a:solidFill>
                    <a:schemeClr val="tx1"/>
                  </a:solidFill>
                  <a:latin typeface="Calibri Light" panose="020F0302020204030204" pitchFamily="34" charset="0"/>
                  <a:cs typeface="Calibri Light" panose="020F0302020204030204" pitchFamily="34" charset="0"/>
                </a:rPr>
                <a:t>Nonlinear transformation</a:t>
              </a:r>
              <a:br>
                <a:rPr lang="fr-CH" sz="1400">
                  <a:solidFill>
                    <a:schemeClr val="tx1"/>
                  </a:solidFill>
                  <a:latin typeface="Calibri Light" panose="020F0302020204030204" pitchFamily="34" charset="0"/>
                  <a:cs typeface="Calibri Light" panose="020F0302020204030204" pitchFamily="34" charset="0"/>
                </a:rPr>
              </a:br>
              <a:r>
                <a:rPr lang="fr-CH" sz="1400">
                  <a:solidFill>
                    <a:schemeClr val="tx1"/>
                  </a:solidFill>
                  <a:latin typeface="Calibri Light" panose="020F0302020204030204" pitchFamily="34" charset="0"/>
                  <a:cs typeface="Calibri Light" panose="020F0302020204030204" pitchFamily="34" charset="0"/>
                </a:rPr>
                <a:t>of raw features</a:t>
              </a:r>
              <a:endParaRPr lang="en-GB" sz="1400">
                <a:solidFill>
                  <a:schemeClr val="tx1"/>
                </a:solidFill>
                <a:latin typeface="Calibri Light" panose="020F0302020204030204" pitchFamily="34" charset="0"/>
                <a:cs typeface="Calibri Light" panose="020F0302020204030204" pitchFamily="34" charset="0"/>
              </a:endParaRPr>
            </a:p>
          </p:txBody>
        </p:sp>
        <p:sp>
          <p:nvSpPr>
            <p:cNvPr id="8" name="Rounded Rectangle 7"/>
            <p:cNvSpPr/>
            <p:nvPr/>
          </p:nvSpPr>
          <p:spPr>
            <a:xfrm>
              <a:off x="1979712" y="4146037"/>
              <a:ext cx="2160240" cy="792088"/>
            </a:xfrm>
            <a:prstGeom prst="roundRect">
              <a:avLst>
                <a:gd name="adj" fmla="val 50000"/>
              </a:avLst>
            </a:prstGeom>
            <a:solidFill>
              <a:schemeClr val="accent3">
                <a:lumMod val="60000"/>
                <a:lumOff val="40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b="1">
                  <a:solidFill>
                    <a:schemeClr val="tx1"/>
                  </a:solidFill>
                  <a:latin typeface="Calibri Light" panose="020F0302020204030204" pitchFamily="34" charset="0"/>
                  <a:cs typeface="Calibri Light" panose="020F0302020204030204" pitchFamily="34" charset="0"/>
                </a:rPr>
                <a:t>Type I:</a:t>
              </a:r>
              <a:br>
                <a:rPr lang="fr-CH" sz="1400">
                  <a:solidFill>
                    <a:schemeClr val="tx1"/>
                  </a:solidFill>
                  <a:latin typeface="Calibri Light" panose="020F0302020204030204" pitchFamily="34" charset="0"/>
                  <a:cs typeface="Calibri Light" panose="020F0302020204030204" pitchFamily="34" charset="0"/>
                </a:rPr>
              </a:br>
              <a:r>
                <a:rPr lang="fr-CH" sz="1400">
                  <a:solidFill>
                    <a:schemeClr val="tx1"/>
                  </a:solidFill>
                  <a:latin typeface="Calibri Light" panose="020F0302020204030204" pitchFamily="34" charset="0"/>
                  <a:cs typeface="Calibri Light" panose="020F0302020204030204" pitchFamily="34" charset="0"/>
                </a:rPr>
                <a:t>Linear parameters</a:t>
              </a:r>
              <a:endParaRPr lang="en-GB" sz="1400">
                <a:solidFill>
                  <a:schemeClr val="tx1"/>
                </a:solidFill>
                <a:latin typeface="Calibri Light" panose="020F0302020204030204" pitchFamily="34" charset="0"/>
                <a:cs typeface="Calibri Light" panose="020F0302020204030204" pitchFamily="34" charset="0"/>
              </a:endParaRPr>
            </a:p>
          </p:txBody>
        </p:sp>
        <p:sp>
          <p:nvSpPr>
            <p:cNvPr id="9" name="Rounded Rectangle 8"/>
            <p:cNvSpPr/>
            <p:nvPr/>
          </p:nvSpPr>
          <p:spPr>
            <a:xfrm>
              <a:off x="5364088" y="4146037"/>
              <a:ext cx="2160240" cy="792088"/>
            </a:xfrm>
            <a:prstGeom prst="roundRect">
              <a:avLst>
                <a:gd name="adj" fmla="val 50000"/>
              </a:avLst>
            </a:prstGeom>
            <a:solidFill>
              <a:schemeClr val="accent3">
                <a:lumMod val="60000"/>
                <a:lumOff val="40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b="1">
                  <a:solidFill>
                    <a:schemeClr val="tx1"/>
                  </a:solidFill>
                  <a:latin typeface="Calibri Light" panose="020F0302020204030204" pitchFamily="34" charset="0"/>
                  <a:cs typeface="Calibri Light" panose="020F0302020204030204" pitchFamily="34" charset="0"/>
                </a:rPr>
                <a:t>Type II:</a:t>
              </a:r>
              <a:br>
                <a:rPr lang="fr-CH" sz="1400">
                  <a:solidFill>
                    <a:schemeClr val="tx1"/>
                  </a:solidFill>
                  <a:latin typeface="Calibri Light" panose="020F0302020204030204" pitchFamily="34" charset="0"/>
                  <a:cs typeface="Calibri Light" panose="020F0302020204030204" pitchFamily="34" charset="0"/>
                </a:rPr>
              </a:br>
              <a:r>
                <a:rPr lang="fr-CH" sz="1400">
                  <a:solidFill>
                    <a:schemeClr val="tx1"/>
                  </a:solidFill>
                  <a:latin typeface="Calibri Light" panose="020F0302020204030204" pitchFamily="34" charset="0"/>
                  <a:cs typeface="Calibri Light" panose="020F0302020204030204" pitchFamily="34" charset="0"/>
                </a:rPr>
                <a:t>Nonlinear parameters</a:t>
              </a:r>
              <a:endParaRPr lang="en-GB" sz="1400">
                <a:solidFill>
                  <a:schemeClr val="tx1"/>
                </a:solidFill>
                <a:latin typeface="Calibri Light" panose="020F0302020204030204" pitchFamily="34" charset="0"/>
                <a:cs typeface="Calibri Light" panose="020F0302020204030204" pitchFamily="34" charset="0"/>
              </a:endParaRPr>
            </a:p>
          </p:txBody>
        </p:sp>
        <p:cxnSp>
          <p:nvCxnSpPr>
            <p:cNvPr id="15" name="Straight Arrow Connector 14"/>
            <p:cNvCxnSpPr>
              <a:cxnSpLocks/>
              <a:stCxn id="7" idx="2"/>
              <a:endCxn id="8" idx="0"/>
            </p:cNvCxnSpPr>
            <p:nvPr/>
          </p:nvCxnSpPr>
          <p:spPr>
            <a:xfrm>
              <a:off x="3059832" y="3717032"/>
              <a:ext cx="0" cy="42900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707904" y="5864088"/>
              <a:ext cx="2160240" cy="504056"/>
            </a:xfrm>
            <a:prstGeom prst="rect">
              <a:avLst/>
            </a:prstGeom>
            <a:solidFill>
              <a:schemeClr val="accent1">
                <a:lumMod val="60000"/>
                <a:lumOff val="40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a:solidFill>
                    <a:schemeClr val="tx1"/>
                  </a:solidFill>
                  <a:latin typeface="Calibri Light" panose="020F0302020204030204" pitchFamily="34" charset="0"/>
                  <a:cs typeface="Calibri Light" panose="020F0302020204030204" pitchFamily="34" charset="0"/>
                </a:rPr>
                <a:t>Outcome variable fitting</a:t>
              </a:r>
              <a:endParaRPr lang="en-GB" sz="1400">
                <a:solidFill>
                  <a:schemeClr val="tx1"/>
                </a:solidFill>
                <a:latin typeface="Calibri Light" panose="020F0302020204030204" pitchFamily="34" charset="0"/>
                <a:cs typeface="Calibri Light" panose="020F0302020204030204" pitchFamily="34" charset="0"/>
              </a:endParaRPr>
            </a:p>
          </p:txBody>
        </p:sp>
        <p:cxnSp>
          <p:nvCxnSpPr>
            <p:cNvPr id="31" name="Elbow Connector 30"/>
            <p:cNvCxnSpPr>
              <a:cxnSpLocks/>
              <a:stCxn id="2" idx="2"/>
              <a:endCxn id="7" idx="0"/>
            </p:cNvCxnSpPr>
            <p:nvPr/>
          </p:nvCxnSpPr>
          <p:spPr>
            <a:xfrm rot="5400000">
              <a:off x="3563888" y="1700808"/>
              <a:ext cx="720080" cy="1728192"/>
            </a:xfrm>
            <a:prstGeom prst="bentConnector3">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Elbow Connector 32"/>
            <p:cNvCxnSpPr>
              <a:cxnSpLocks/>
              <a:stCxn id="2" idx="2"/>
              <a:endCxn id="9" idx="0"/>
            </p:cNvCxnSpPr>
            <p:nvPr/>
          </p:nvCxnSpPr>
          <p:spPr>
            <a:xfrm rot="16200000" flipH="1">
              <a:off x="4645530" y="2347359"/>
              <a:ext cx="1941173" cy="1656183"/>
            </a:xfrm>
            <a:prstGeom prst="bentConnector3">
              <a:avLst>
                <a:gd name="adj1" fmla="val 18603"/>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8" idx="2"/>
              <a:endCxn id="23" idx="0"/>
            </p:cNvCxnSpPr>
            <p:nvPr/>
          </p:nvCxnSpPr>
          <p:spPr>
            <a:xfrm rot="16200000" flipH="1">
              <a:off x="3460947" y="4537010"/>
              <a:ext cx="925963" cy="1728192"/>
            </a:xfrm>
            <a:prstGeom prst="bentConnector3">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9" idx="2"/>
              <a:endCxn id="23" idx="0"/>
            </p:cNvCxnSpPr>
            <p:nvPr/>
          </p:nvCxnSpPr>
          <p:spPr>
            <a:xfrm rot="5400000">
              <a:off x="5153135" y="4573015"/>
              <a:ext cx="925963" cy="1656183"/>
            </a:xfrm>
            <a:prstGeom prst="bentConnector3">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010438" y="5153600"/>
            <a:ext cx="1991251" cy="461665"/>
          </a:xfrm>
          <a:prstGeom prst="rect">
            <a:avLst/>
          </a:prstGeom>
          <a:noFill/>
        </p:spPr>
        <p:txBody>
          <a:bodyPr wrap="none" rtlCol="0">
            <a:spAutoFit/>
          </a:bodyPr>
          <a:lstStyle/>
          <a:p>
            <a:r>
              <a:rPr lang="fr-CH" sz="1200">
                <a:latin typeface="Calibri Light" panose="020F0302020204030204" pitchFamily="34" charset="0"/>
                <a:cs typeface="Calibri Light" panose="020F0302020204030204" pitchFamily="34" charset="0"/>
              </a:rPr>
              <a:t>Generalized additive models,</a:t>
            </a:r>
          </a:p>
          <a:p>
            <a:r>
              <a:rPr lang="fr-CH" sz="1200">
                <a:latin typeface="Calibri Light" panose="020F0302020204030204" pitchFamily="34" charset="0"/>
                <a:cs typeface="Calibri Light" panose="020F0302020204030204" pitchFamily="34" charset="0"/>
              </a:rPr>
              <a:t>SVM, MARS, trees,…</a:t>
            </a:r>
            <a:endParaRPr lang="en-GB" sz="1200">
              <a:latin typeface="Calibri Light" panose="020F0302020204030204" pitchFamily="34" charset="0"/>
              <a:cs typeface="Calibri Light" panose="020F0302020204030204" pitchFamily="34" charset="0"/>
            </a:endParaRPr>
          </a:p>
        </p:txBody>
      </p:sp>
      <p:sp>
        <p:nvSpPr>
          <p:cNvPr id="42" name="TextBox 41"/>
          <p:cNvSpPr txBox="1"/>
          <p:nvPr/>
        </p:nvSpPr>
        <p:spPr>
          <a:xfrm>
            <a:off x="8112224" y="5153599"/>
            <a:ext cx="1991251" cy="461665"/>
          </a:xfrm>
          <a:prstGeom prst="rect">
            <a:avLst/>
          </a:prstGeom>
          <a:noFill/>
        </p:spPr>
        <p:txBody>
          <a:bodyPr wrap="square" rtlCol="0">
            <a:spAutoFit/>
          </a:bodyPr>
          <a:lstStyle/>
          <a:p>
            <a:r>
              <a:rPr lang="fr-CH" sz="1200">
                <a:latin typeface="Calibri Light" panose="020F0302020204030204" pitchFamily="34" charset="0"/>
                <a:cs typeface="Calibri Light" panose="020F0302020204030204" pitchFamily="34" charset="0"/>
              </a:rPr>
              <a:t>Multilayer feedforward neural networks</a:t>
            </a:r>
            <a:endParaRPr lang="en-GB"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41256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 feature transformation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5521" y="1556792"/>
            <a:ext cx="4529893" cy="4519107"/>
          </a:xfrm>
          <a:prstGeom prst="rect">
            <a:avLst/>
          </a:prstGeom>
        </p:spPr>
      </p:pic>
      <p:sp>
        <p:nvSpPr>
          <p:cNvPr id="6" name="TextBox 5">
            <a:extLst>
              <a:ext uri="{FF2B5EF4-FFF2-40B4-BE49-F238E27FC236}">
                <a16:creationId xmlns:a16="http://schemas.microsoft.com/office/drawing/2014/main" id="{5A346353-DCA7-4485-85EE-442678324CCE}"/>
              </a:ext>
            </a:extLst>
          </p:cNvPr>
          <p:cNvSpPr txBox="1"/>
          <p:nvPr/>
        </p:nvSpPr>
        <p:spPr>
          <a:xfrm>
            <a:off x="6744072" y="1772816"/>
            <a:ext cx="3456384" cy="1384995"/>
          </a:xfrm>
          <a:prstGeom prst="rect">
            <a:avLst/>
          </a:prstGeom>
          <a:noFill/>
        </p:spPr>
        <p:txBody>
          <a:bodyPr wrap="square">
            <a:spAutoFit/>
          </a:bodyPr>
          <a:lstStyle/>
          <a:p>
            <a:pPr marL="0" indent="0">
              <a:buNone/>
            </a:pPr>
            <a:r>
              <a:rPr lang="en-GB" sz="1200" dirty="0" err="1">
                <a:latin typeface="Courier New" panose="02070309020205020404" pitchFamily="49" charset="0"/>
                <a:cs typeface="Courier New" panose="02070309020205020404" pitchFamily="49" charset="0"/>
              </a:rPr>
              <a:t>set.seed</a:t>
            </a:r>
            <a:r>
              <a:rPr lang="en-GB" sz="1200" dirty="0">
                <a:latin typeface="Courier New" panose="02070309020205020404" pitchFamily="49" charset="0"/>
                <a:cs typeface="Courier New" panose="02070309020205020404" pitchFamily="49" charset="0"/>
              </a:rPr>
              <a:t>(668)</a:t>
            </a:r>
          </a:p>
          <a:p>
            <a:pPr marL="0" indent="0">
              <a:buNone/>
            </a:pPr>
            <a:r>
              <a:rPr lang="en-GB" sz="1200" dirty="0">
                <a:latin typeface="Courier New" panose="02070309020205020404" pitchFamily="49" charset="0"/>
                <a:cs typeface="Courier New" panose="02070309020205020404" pitchFamily="49" charset="0"/>
              </a:rPr>
              <a:t>x &lt;- 1:500</a:t>
            </a:r>
          </a:p>
          <a:p>
            <a:pPr marL="0" indent="0">
              <a:buNone/>
            </a:pPr>
            <a:r>
              <a:rPr lang="en-GB" sz="1200" dirty="0">
                <a:latin typeface="Courier New" panose="02070309020205020404" pitchFamily="49" charset="0"/>
                <a:cs typeface="Courier New" panose="02070309020205020404" pitchFamily="49" charset="0"/>
              </a:rPr>
              <a:t>true &lt;- 100*sin(0.02*x) + 0.5*x</a:t>
            </a:r>
          </a:p>
          <a:p>
            <a:pPr marL="0" indent="0">
              <a:buNone/>
            </a:pPr>
            <a:r>
              <a:rPr lang="en-GB" sz="1200" dirty="0">
                <a:latin typeface="Courier New" panose="02070309020205020404" pitchFamily="49" charset="0"/>
                <a:cs typeface="Courier New" panose="02070309020205020404" pitchFamily="49" charset="0"/>
              </a:rPr>
              <a:t>y &lt;- true + </a:t>
            </a:r>
            <a:r>
              <a:rPr lang="en-GB" sz="1200" dirty="0" err="1">
                <a:latin typeface="Courier New" panose="02070309020205020404" pitchFamily="49" charset="0"/>
                <a:cs typeface="Courier New" panose="02070309020205020404" pitchFamily="49" charset="0"/>
              </a:rPr>
              <a:t>rnorm</a:t>
            </a:r>
            <a:r>
              <a:rPr lang="en-GB" sz="1200" dirty="0">
                <a:latin typeface="Courier New" panose="02070309020205020404" pitchFamily="49" charset="0"/>
                <a:cs typeface="Courier New" panose="02070309020205020404" pitchFamily="49" charset="0"/>
              </a:rPr>
              <a:t>(500,0,25)</a:t>
            </a:r>
          </a:p>
          <a:p>
            <a:pPr marL="0" indent="0">
              <a:buNone/>
            </a:pPr>
            <a:endParaRPr lang="en-GB" sz="1200" dirty="0">
              <a:latin typeface="Courier New" panose="02070309020205020404" pitchFamily="49" charset="0"/>
              <a:cs typeface="Courier New" panose="02070309020205020404" pitchFamily="49" charset="0"/>
            </a:endParaRPr>
          </a:p>
          <a:p>
            <a:pPr marL="0" indent="0">
              <a:buNone/>
            </a:pPr>
            <a:r>
              <a:rPr lang="en-GB" sz="1200" dirty="0">
                <a:latin typeface="Courier New" panose="02070309020205020404" pitchFamily="49" charset="0"/>
                <a:cs typeface="Courier New" panose="02070309020205020404" pitchFamily="49" charset="0"/>
              </a:rPr>
              <a:t>plot(</a:t>
            </a:r>
            <a:r>
              <a:rPr lang="en-GB" sz="1200" dirty="0" err="1">
                <a:latin typeface="Courier New" panose="02070309020205020404" pitchFamily="49" charset="0"/>
                <a:cs typeface="Courier New" panose="02070309020205020404" pitchFamily="49" charset="0"/>
              </a:rPr>
              <a:t>x,y,pch</a:t>
            </a:r>
            <a:r>
              <a:rPr lang="en-GB" sz="1200" dirty="0">
                <a:latin typeface="Courier New" panose="02070309020205020404" pitchFamily="49" charset="0"/>
                <a:cs typeface="Courier New" panose="02070309020205020404" pitchFamily="49" charset="0"/>
              </a:rPr>
              <a:t>="+",col="</a:t>
            </a:r>
            <a:r>
              <a:rPr lang="en-GB" sz="1200">
                <a:latin typeface="Courier New" panose="02070309020205020404" pitchFamily="49" charset="0"/>
                <a:cs typeface="Courier New" panose="02070309020205020404" pitchFamily="49" charset="0"/>
              </a:rPr>
              <a:t>grey70",</a:t>
            </a:r>
          </a:p>
          <a:p>
            <a:pPr marL="0" indent="0">
              <a:buNone/>
            </a:pPr>
            <a:r>
              <a:rPr lang="en-GB" sz="1200">
                <a:latin typeface="Courier New" panose="02070309020205020404" pitchFamily="49" charset="0"/>
                <a:cs typeface="Courier New" panose="02070309020205020404" pitchFamily="49" charset="0"/>
              </a:rPr>
              <a:t>  xlab="X",ylab="Y")</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0501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5520" y="1556792"/>
            <a:ext cx="4529892" cy="4519107"/>
          </a:xfrm>
          <a:prstGeom prst="rect">
            <a:avLst/>
          </a:prstGeom>
        </p:spPr>
      </p:pic>
      <p:sp>
        <p:nvSpPr>
          <p:cNvPr id="18" name="TextBox 17"/>
          <p:cNvSpPr txBox="1"/>
          <p:nvPr/>
        </p:nvSpPr>
        <p:spPr>
          <a:xfrm>
            <a:off x="6816080" y="1660598"/>
            <a:ext cx="1521570" cy="338554"/>
          </a:xfrm>
          <a:prstGeom prst="rect">
            <a:avLst/>
          </a:prstGeom>
          <a:noFill/>
        </p:spPr>
        <p:txBody>
          <a:bodyPr wrap="none" rtlCol="0">
            <a:spAutoFit/>
          </a:bodyPr>
          <a:lstStyle/>
          <a:p>
            <a:r>
              <a:rPr lang="en-GB" sz="1600">
                <a:latin typeface="Times New Roman" panose="02020603050405020304" pitchFamily="18" charset="0"/>
                <a:cs typeface="Times New Roman" panose="02020603050405020304" pitchFamily="18" charset="0"/>
              </a:rPr>
              <a:t>E(Y)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0</a:t>
            </a:r>
            <a:r>
              <a:rPr lang="en-GB" sz="1600">
                <a:latin typeface="Times New Roman" panose="02020603050405020304" pitchFamily="18" charset="0"/>
                <a:cs typeface="Times New Roman" panose="02020603050405020304" pitchFamily="18" charset="0"/>
              </a:rPr>
              <a:t>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1</a:t>
            </a:r>
            <a:r>
              <a:rPr lang="en-GB" sz="1600">
                <a:latin typeface="Times New Roman" panose="02020603050405020304" pitchFamily="18" charset="0"/>
                <a:cs typeface="Times New Roman" panose="02020603050405020304" pitchFamily="18" charset="0"/>
              </a:rPr>
              <a:t>X</a:t>
            </a:r>
            <a:endParaRPr lang="en-GB" sz="16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408368" y="6339150"/>
            <a:ext cx="240482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Dimension of the feature set: </a:t>
            </a:r>
            <a:r>
              <a:rPr lang="en-GB" sz="1400" dirty="0">
                <a:latin typeface="Calibri Light" panose="020F0302020204030204" pitchFamily="34" charset="0"/>
                <a:cs typeface="Calibri Light" panose="020F0302020204030204" pitchFamily="34" charset="0"/>
              </a:rPr>
              <a:t>1</a:t>
            </a:r>
          </a:p>
        </p:txBody>
      </p:sp>
      <p:graphicFrame>
        <p:nvGraphicFramePr>
          <p:cNvPr id="8" name="Table 7"/>
          <p:cNvGraphicFramePr>
            <a:graphicFrameLocks noGrp="1"/>
          </p:cNvGraphicFramePr>
          <p:nvPr>
            <p:extLst>
              <p:ext uri="{D42A27DB-BD31-4B8C-83A1-F6EECF244321}">
                <p14:modId xmlns:p14="http://schemas.microsoft.com/office/powerpoint/2010/main" val="3654101259"/>
              </p:ext>
            </p:extLst>
          </p:nvPr>
        </p:nvGraphicFramePr>
        <p:xfrm>
          <a:off x="6824966" y="2204864"/>
          <a:ext cx="2879968" cy="3634670"/>
        </p:xfrm>
        <a:graphic>
          <a:graphicData uri="http://schemas.openxmlformats.org/drawingml/2006/table">
            <a:tbl>
              <a:tblPr firstRow="1" bandRow="1">
                <a:tableStyleId>{5940675A-B579-460E-94D1-54222C63F5DA}</a:tableStyleId>
              </a:tblPr>
              <a:tblGrid>
                <a:gridCol w="719992">
                  <a:extLst>
                    <a:ext uri="{9D8B030D-6E8A-4147-A177-3AD203B41FA5}">
                      <a16:colId xmlns:a16="http://schemas.microsoft.com/office/drawing/2014/main" val="20000"/>
                    </a:ext>
                  </a:extLst>
                </a:gridCol>
                <a:gridCol w="719992">
                  <a:extLst>
                    <a:ext uri="{9D8B030D-6E8A-4147-A177-3AD203B41FA5}">
                      <a16:colId xmlns:a16="http://schemas.microsoft.com/office/drawing/2014/main" val="20001"/>
                    </a:ext>
                  </a:extLst>
                </a:gridCol>
                <a:gridCol w="719992">
                  <a:extLst>
                    <a:ext uri="{9D8B030D-6E8A-4147-A177-3AD203B41FA5}">
                      <a16:colId xmlns:a16="http://schemas.microsoft.com/office/drawing/2014/main" val="20002"/>
                    </a:ext>
                  </a:extLst>
                </a:gridCol>
                <a:gridCol w="719992">
                  <a:extLst>
                    <a:ext uri="{9D8B030D-6E8A-4147-A177-3AD203B41FA5}">
                      <a16:colId xmlns:a16="http://schemas.microsoft.com/office/drawing/2014/main" val="20003"/>
                    </a:ext>
                  </a:extLst>
                </a:gridCol>
              </a:tblGrid>
              <a:tr h="363467">
                <a:tc>
                  <a:txBody>
                    <a:bodyPr/>
                    <a:lstStyle/>
                    <a:p>
                      <a:pPr algn="r"/>
                      <a:r>
                        <a:rPr lang="en-GB" sz="1400" dirty="0">
                          <a:latin typeface="Calibri Light" panose="020F0302020204030204" pitchFamily="34" charset="0"/>
                          <a:cs typeface="Calibri Light" panose="020F0302020204030204" pitchFamily="34" charset="0"/>
                        </a:rPr>
                        <a:t>X</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X</a:t>
                      </a:r>
                      <a:r>
                        <a:rPr lang="en-GB" sz="1400" baseline="30000" dirty="0">
                          <a:solidFill>
                            <a:schemeClr val="bg1"/>
                          </a:solidFill>
                          <a:latin typeface="Times New Roman" panose="02020603050405020304" pitchFamily="18" charset="0"/>
                          <a:cs typeface="Times New Roman" panose="02020603050405020304" pitchFamily="18" charset="0"/>
                        </a:rPr>
                        <a:t>2</a:t>
                      </a:r>
                      <a:endParaRPr lang="en-GB" sz="1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X</a:t>
                      </a:r>
                      <a:r>
                        <a:rPr lang="en-GB" sz="1400" baseline="30000" dirty="0">
                          <a:solidFill>
                            <a:schemeClr val="bg1"/>
                          </a:solidFill>
                          <a:latin typeface="Times New Roman" panose="02020603050405020304" pitchFamily="18" charset="0"/>
                          <a:cs typeface="Times New Roman" panose="02020603050405020304" pitchFamily="18" charset="0"/>
                        </a:rPr>
                        <a:t>3</a:t>
                      </a:r>
                      <a:endParaRPr lang="en-GB" sz="1400" dirty="0">
                        <a:solidFill>
                          <a:schemeClr val="bg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X</a:t>
                      </a:r>
                      <a:r>
                        <a:rPr lang="en-GB" sz="1400" baseline="30000" dirty="0">
                          <a:solidFill>
                            <a:schemeClr val="bg1"/>
                          </a:solidFill>
                          <a:latin typeface="Times New Roman" panose="02020603050405020304" pitchFamily="18" charset="0"/>
                          <a:cs typeface="Times New Roman" panose="02020603050405020304" pitchFamily="18" charset="0"/>
                        </a:rPr>
                        <a:t>4</a:t>
                      </a:r>
                      <a:endParaRPr lang="en-GB" sz="1400" dirty="0">
                        <a:solidFill>
                          <a:schemeClr val="bg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3467">
                <a:tc>
                  <a:txBody>
                    <a:bodyPr/>
                    <a:lstStyle/>
                    <a:p>
                      <a:pPr algn="r"/>
                      <a:r>
                        <a:rPr lang="en-GB" sz="1400" dirty="0">
                          <a:latin typeface="Calibri Light" panose="020F0302020204030204" pitchFamily="34" charset="0"/>
                          <a:cs typeface="Calibri Light" panose="020F0302020204030204" pitchFamily="34" charset="0"/>
                        </a:rPr>
                        <a:t>-1.52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2.31</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-3.51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5.33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3467">
                <a:tc>
                  <a:txBody>
                    <a:bodyPr/>
                    <a:lstStyle/>
                    <a:p>
                      <a:pPr algn="r"/>
                      <a:r>
                        <a:rPr lang="en-GB" sz="1400" dirty="0">
                          <a:latin typeface="Calibri Light" panose="020F0302020204030204" pitchFamily="34" charset="0"/>
                          <a:cs typeface="Calibri Light" panose="020F0302020204030204" pitchFamily="34" charset="0"/>
                        </a:rPr>
                        <a:t>-1.23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1.51</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-1.86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2.28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3467">
                <a:tc>
                  <a:txBody>
                    <a:bodyPr/>
                    <a:lstStyle/>
                    <a:p>
                      <a:pPr algn="r"/>
                      <a:r>
                        <a:rPr lang="en-GB" sz="1400" dirty="0">
                          <a:latin typeface="Calibri Light" panose="020F0302020204030204" pitchFamily="34" charset="0"/>
                          <a:cs typeface="Calibri Light" panose="020F0302020204030204" pitchFamily="34" charset="0"/>
                        </a:rPr>
                        <a:t>-0.88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0.77</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0.59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3467">
                <a:tc>
                  <a:txBody>
                    <a:bodyPr/>
                    <a:lstStyle/>
                    <a:p>
                      <a:pPr algn="r"/>
                      <a:r>
                        <a:rPr lang="en-GB" sz="1400" dirty="0">
                          <a:latin typeface="Calibri Light" panose="020F0302020204030204" pitchFamily="34" charset="0"/>
                          <a:cs typeface="Calibri Light" panose="020F0302020204030204" pitchFamily="34" charset="0"/>
                        </a:rPr>
                        <a:t>-0.57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0.32</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3467">
                <a:tc>
                  <a:txBody>
                    <a:bodyPr/>
                    <a:lstStyle/>
                    <a:p>
                      <a:pPr algn="r"/>
                      <a:r>
                        <a:rPr lang="en-GB" sz="1400" dirty="0">
                          <a:latin typeface="Calibri Light" panose="020F0302020204030204" pitchFamily="34" charset="0"/>
                          <a:cs typeface="Calibri Light" panose="020F0302020204030204" pitchFamily="34" charset="0"/>
                        </a:rPr>
                        <a:t>0.01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0.00</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3467">
                <a:tc>
                  <a:txBody>
                    <a:bodyPr/>
                    <a:lstStyle/>
                    <a:p>
                      <a:pPr algn="r"/>
                      <a:r>
                        <a:rPr lang="en-GB" sz="1400" dirty="0">
                          <a:latin typeface="Calibri Light" panose="020F0302020204030204" pitchFamily="34" charset="0"/>
                          <a:cs typeface="Calibri Light" panose="020F0302020204030204" pitchFamily="34" charset="0"/>
                        </a:rPr>
                        <a:t>0.39</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0.15</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3467">
                <a:tc>
                  <a:txBody>
                    <a:bodyPr/>
                    <a:lstStyle/>
                    <a:p>
                      <a:pPr algn="r"/>
                      <a:r>
                        <a:rPr lang="en-GB" sz="1400" dirty="0">
                          <a:latin typeface="Calibri Light" panose="020F0302020204030204" pitchFamily="34" charset="0"/>
                          <a:cs typeface="Calibri Light" panose="020F0302020204030204" pitchFamily="34" charset="0"/>
                        </a:rPr>
                        <a:t>0.55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0.30</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63467">
                <a:tc>
                  <a:txBody>
                    <a:bodyPr/>
                    <a:lstStyle/>
                    <a:p>
                      <a:pPr algn="r"/>
                      <a:r>
                        <a:rPr lang="en-GB" sz="1400" dirty="0">
                          <a:latin typeface="Calibri Light" panose="020F0302020204030204" pitchFamily="34" charset="0"/>
                          <a:cs typeface="Calibri Light" panose="020F0302020204030204" pitchFamily="34" charset="0"/>
                        </a:rPr>
                        <a:t>1.01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1.02</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1.03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63467">
                <a:tc>
                  <a:txBody>
                    <a:bodyPr/>
                    <a:lstStyle/>
                    <a:p>
                      <a:pPr algn="r"/>
                      <a:r>
                        <a:rPr lang="en-GB" sz="1400" dirty="0">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9" name="TextBox 8"/>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 feature transformation</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693098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5520" y="1556791"/>
            <a:ext cx="4529892" cy="451910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294452669"/>
              </p:ext>
            </p:extLst>
          </p:nvPr>
        </p:nvGraphicFramePr>
        <p:xfrm>
          <a:off x="6824966" y="2204864"/>
          <a:ext cx="2879968" cy="3634670"/>
        </p:xfrm>
        <a:graphic>
          <a:graphicData uri="http://schemas.openxmlformats.org/drawingml/2006/table">
            <a:tbl>
              <a:tblPr firstRow="1" bandRow="1">
                <a:tableStyleId>{5940675A-B579-460E-94D1-54222C63F5DA}</a:tableStyleId>
              </a:tblPr>
              <a:tblGrid>
                <a:gridCol w="719992">
                  <a:extLst>
                    <a:ext uri="{9D8B030D-6E8A-4147-A177-3AD203B41FA5}">
                      <a16:colId xmlns:a16="http://schemas.microsoft.com/office/drawing/2014/main" val="20000"/>
                    </a:ext>
                  </a:extLst>
                </a:gridCol>
                <a:gridCol w="719992">
                  <a:extLst>
                    <a:ext uri="{9D8B030D-6E8A-4147-A177-3AD203B41FA5}">
                      <a16:colId xmlns:a16="http://schemas.microsoft.com/office/drawing/2014/main" val="20001"/>
                    </a:ext>
                  </a:extLst>
                </a:gridCol>
                <a:gridCol w="719992">
                  <a:extLst>
                    <a:ext uri="{9D8B030D-6E8A-4147-A177-3AD203B41FA5}">
                      <a16:colId xmlns:a16="http://schemas.microsoft.com/office/drawing/2014/main" val="20002"/>
                    </a:ext>
                  </a:extLst>
                </a:gridCol>
                <a:gridCol w="719992">
                  <a:extLst>
                    <a:ext uri="{9D8B030D-6E8A-4147-A177-3AD203B41FA5}">
                      <a16:colId xmlns:a16="http://schemas.microsoft.com/office/drawing/2014/main" val="20003"/>
                    </a:ext>
                  </a:extLst>
                </a:gridCol>
              </a:tblGrid>
              <a:tr h="363467">
                <a:tc>
                  <a:txBody>
                    <a:bodyPr/>
                    <a:lstStyle/>
                    <a:p>
                      <a:pPr algn="r"/>
                      <a:r>
                        <a:rPr lang="en-GB" sz="1400" dirty="0">
                          <a:latin typeface="Calibri Light" panose="020F0302020204030204" pitchFamily="34" charset="0"/>
                          <a:cs typeface="Calibri Light" panose="020F0302020204030204" pitchFamily="34" charset="0"/>
                        </a:rPr>
                        <a:t>X</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X</a:t>
                      </a:r>
                      <a:r>
                        <a:rPr lang="en-GB" sz="1400" baseline="30000" dirty="0">
                          <a:solidFill>
                            <a:schemeClr val="tx1"/>
                          </a:solidFill>
                          <a:latin typeface="Calibri Light" panose="020F0302020204030204" pitchFamily="34" charset="0"/>
                          <a:cs typeface="Calibri Light" panose="020F0302020204030204" pitchFamily="34" charset="0"/>
                        </a:rPr>
                        <a:t>2</a:t>
                      </a:r>
                      <a:endParaRPr lang="en-GB" sz="1400" dirty="0">
                        <a:solidFill>
                          <a:schemeClr val="tx1"/>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X</a:t>
                      </a:r>
                      <a:r>
                        <a:rPr lang="en-GB" sz="1400" baseline="30000" dirty="0">
                          <a:solidFill>
                            <a:schemeClr val="bg1"/>
                          </a:solidFill>
                          <a:latin typeface="Times New Roman" panose="02020603050405020304" pitchFamily="18" charset="0"/>
                          <a:cs typeface="Times New Roman" panose="02020603050405020304" pitchFamily="18" charset="0"/>
                        </a:rPr>
                        <a:t>3</a:t>
                      </a:r>
                      <a:endParaRPr lang="en-GB" sz="1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X</a:t>
                      </a:r>
                      <a:r>
                        <a:rPr lang="en-GB" sz="1400" baseline="30000" dirty="0">
                          <a:solidFill>
                            <a:schemeClr val="bg1"/>
                          </a:solidFill>
                          <a:latin typeface="Times New Roman" panose="02020603050405020304" pitchFamily="18" charset="0"/>
                          <a:cs typeface="Times New Roman" panose="02020603050405020304" pitchFamily="18" charset="0"/>
                        </a:rPr>
                        <a:t>4</a:t>
                      </a:r>
                      <a:endParaRPr lang="en-GB" sz="1400" dirty="0">
                        <a:solidFill>
                          <a:schemeClr val="bg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3467">
                <a:tc>
                  <a:txBody>
                    <a:bodyPr/>
                    <a:lstStyle/>
                    <a:p>
                      <a:pPr algn="r"/>
                      <a:r>
                        <a:rPr lang="en-GB" sz="1400" dirty="0">
                          <a:latin typeface="Calibri Light" panose="020F0302020204030204" pitchFamily="34" charset="0"/>
                          <a:cs typeface="Calibri Light" panose="020F0302020204030204" pitchFamily="34" charset="0"/>
                        </a:rPr>
                        <a:t>-1.52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2.31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-3.51</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5.33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3467">
                <a:tc>
                  <a:txBody>
                    <a:bodyPr/>
                    <a:lstStyle/>
                    <a:p>
                      <a:pPr algn="r"/>
                      <a:r>
                        <a:rPr lang="en-GB" sz="1400" dirty="0">
                          <a:latin typeface="Calibri Light" panose="020F0302020204030204" pitchFamily="34" charset="0"/>
                          <a:cs typeface="Calibri Light" panose="020F0302020204030204" pitchFamily="34" charset="0"/>
                        </a:rPr>
                        <a:t>-1.23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1.51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-1.86</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2.28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3467">
                <a:tc>
                  <a:txBody>
                    <a:bodyPr/>
                    <a:lstStyle/>
                    <a:p>
                      <a:pPr algn="r"/>
                      <a:r>
                        <a:rPr lang="en-GB" sz="1400" dirty="0">
                          <a:latin typeface="Calibri Light" panose="020F0302020204030204" pitchFamily="34" charset="0"/>
                          <a:cs typeface="Calibri Light" panose="020F0302020204030204" pitchFamily="34" charset="0"/>
                        </a:rPr>
                        <a:t>-0.88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0.77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-0.68</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0.59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3467">
                <a:tc>
                  <a:txBody>
                    <a:bodyPr/>
                    <a:lstStyle/>
                    <a:p>
                      <a:pPr algn="r"/>
                      <a:r>
                        <a:rPr lang="en-GB" sz="1400" dirty="0">
                          <a:latin typeface="Calibri Light" panose="020F0302020204030204" pitchFamily="34" charset="0"/>
                          <a:cs typeface="Calibri Light" panose="020F0302020204030204" pitchFamily="34" charset="0"/>
                        </a:rPr>
                        <a:t>-0.57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0.32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-0.18</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3467">
                <a:tc>
                  <a:txBody>
                    <a:bodyPr/>
                    <a:lstStyle/>
                    <a:p>
                      <a:pPr algn="r"/>
                      <a:r>
                        <a:rPr lang="en-GB" sz="1400" dirty="0">
                          <a:latin typeface="Calibri Light" panose="020F0302020204030204" pitchFamily="34" charset="0"/>
                          <a:cs typeface="Calibri Light" panose="020F0302020204030204" pitchFamily="34" charset="0"/>
                        </a:rPr>
                        <a:t>0.01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0.00</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3467">
                <a:tc>
                  <a:txBody>
                    <a:bodyPr/>
                    <a:lstStyle/>
                    <a:p>
                      <a:pPr algn="r"/>
                      <a:r>
                        <a:rPr lang="en-GB" sz="1400" dirty="0">
                          <a:latin typeface="Calibri Light" panose="020F0302020204030204" pitchFamily="34" charset="0"/>
                          <a:cs typeface="Calibri Light" panose="020F0302020204030204" pitchFamily="34" charset="0"/>
                        </a:rPr>
                        <a:t>0.39</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0.05</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3467">
                <a:tc>
                  <a:txBody>
                    <a:bodyPr/>
                    <a:lstStyle/>
                    <a:p>
                      <a:pPr algn="r"/>
                      <a:r>
                        <a:rPr lang="en-GB" sz="1400" dirty="0">
                          <a:latin typeface="Calibri Light" panose="020F0302020204030204" pitchFamily="34" charset="0"/>
                          <a:cs typeface="Calibri Light" panose="020F0302020204030204" pitchFamily="34" charset="0"/>
                        </a:rPr>
                        <a:t>0.55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0.30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0.16</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63467">
                <a:tc>
                  <a:txBody>
                    <a:bodyPr/>
                    <a:lstStyle/>
                    <a:p>
                      <a:pPr algn="r"/>
                      <a:r>
                        <a:rPr lang="en-GB" sz="1400" dirty="0">
                          <a:latin typeface="Calibri Light" panose="020F0302020204030204" pitchFamily="34" charset="0"/>
                          <a:cs typeface="Calibri Light" panose="020F0302020204030204" pitchFamily="34" charset="0"/>
                        </a:rPr>
                        <a:t>1.01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1.02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1.03</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63467">
                <a:tc>
                  <a:txBody>
                    <a:bodyPr/>
                    <a:lstStyle/>
                    <a:p>
                      <a:pPr algn="r"/>
                      <a:r>
                        <a:rPr lang="en-GB" sz="1400" dirty="0">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9" name="TextBox 8"/>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 feature transformation</a:t>
            </a:r>
            <a:endParaRPr lang="en-GB" sz="3200">
              <a:solidFill>
                <a:schemeClr val="tx2">
                  <a:lumMod val="75000"/>
                </a:schemeClr>
              </a:solidFill>
              <a:latin typeface="Tw Cen MT" panose="020B0602020104020603" pitchFamily="34" charset="0"/>
            </a:endParaRPr>
          </a:p>
        </p:txBody>
      </p:sp>
      <p:sp>
        <p:nvSpPr>
          <p:cNvPr id="10" name="TextBox 9"/>
          <p:cNvSpPr txBox="1"/>
          <p:nvPr/>
        </p:nvSpPr>
        <p:spPr>
          <a:xfrm>
            <a:off x="6816081" y="1660598"/>
            <a:ext cx="2178802" cy="338554"/>
          </a:xfrm>
          <a:prstGeom prst="rect">
            <a:avLst/>
          </a:prstGeom>
          <a:noFill/>
        </p:spPr>
        <p:txBody>
          <a:bodyPr wrap="none" rtlCol="0">
            <a:spAutoFit/>
          </a:bodyPr>
          <a:lstStyle/>
          <a:p>
            <a:r>
              <a:rPr lang="en-GB" sz="1600">
                <a:latin typeface="Times New Roman" panose="02020603050405020304" pitchFamily="18" charset="0"/>
                <a:cs typeface="Times New Roman" panose="02020603050405020304" pitchFamily="18" charset="0"/>
              </a:rPr>
              <a:t>E(Y)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0</a:t>
            </a:r>
            <a:r>
              <a:rPr lang="en-GB" sz="1600">
                <a:latin typeface="Times New Roman" panose="02020603050405020304" pitchFamily="18" charset="0"/>
                <a:cs typeface="Times New Roman" panose="02020603050405020304" pitchFamily="18" charset="0"/>
              </a:rPr>
              <a:t>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1</a:t>
            </a:r>
            <a:r>
              <a:rPr lang="en-GB" sz="1600">
                <a:latin typeface="Times New Roman" panose="02020603050405020304" pitchFamily="18" charset="0"/>
                <a:cs typeface="Times New Roman" panose="02020603050405020304" pitchFamily="18" charset="0"/>
              </a:rPr>
              <a:t>X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2</a:t>
            </a:r>
            <a:r>
              <a:rPr lang="en-GB" sz="1600">
                <a:latin typeface="Times New Roman" panose="02020603050405020304" pitchFamily="18" charset="0"/>
                <a:cs typeface="Times New Roman" panose="02020603050405020304" pitchFamily="18" charset="0"/>
              </a:rPr>
              <a:t>X</a:t>
            </a:r>
            <a:r>
              <a:rPr lang="en-GB" sz="1600" baseline="30000">
                <a:latin typeface="Times New Roman" panose="02020603050405020304" pitchFamily="18" charset="0"/>
                <a:cs typeface="Times New Roman" panose="02020603050405020304" pitchFamily="18" charset="0"/>
              </a:rPr>
              <a:t>2</a:t>
            </a:r>
            <a:r>
              <a:rPr lang="en-GB" sz="160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F2636BA-CB46-48CA-AEC3-B98C118B4DCD}"/>
              </a:ext>
            </a:extLst>
          </p:cNvPr>
          <p:cNvSpPr txBox="1"/>
          <p:nvPr/>
        </p:nvSpPr>
        <p:spPr>
          <a:xfrm>
            <a:off x="9408368" y="6339150"/>
            <a:ext cx="240482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Dimension of the feature set: 2</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07174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5521" y="1556791"/>
            <a:ext cx="4529891" cy="451910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55995186"/>
              </p:ext>
            </p:extLst>
          </p:nvPr>
        </p:nvGraphicFramePr>
        <p:xfrm>
          <a:off x="6824966" y="2204864"/>
          <a:ext cx="2879968" cy="3634670"/>
        </p:xfrm>
        <a:graphic>
          <a:graphicData uri="http://schemas.openxmlformats.org/drawingml/2006/table">
            <a:tbl>
              <a:tblPr firstRow="1" bandRow="1">
                <a:tableStyleId>{5940675A-B579-460E-94D1-54222C63F5DA}</a:tableStyleId>
              </a:tblPr>
              <a:tblGrid>
                <a:gridCol w="719992">
                  <a:extLst>
                    <a:ext uri="{9D8B030D-6E8A-4147-A177-3AD203B41FA5}">
                      <a16:colId xmlns:a16="http://schemas.microsoft.com/office/drawing/2014/main" val="20000"/>
                    </a:ext>
                  </a:extLst>
                </a:gridCol>
                <a:gridCol w="719992">
                  <a:extLst>
                    <a:ext uri="{9D8B030D-6E8A-4147-A177-3AD203B41FA5}">
                      <a16:colId xmlns:a16="http://schemas.microsoft.com/office/drawing/2014/main" val="20001"/>
                    </a:ext>
                  </a:extLst>
                </a:gridCol>
                <a:gridCol w="719992">
                  <a:extLst>
                    <a:ext uri="{9D8B030D-6E8A-4147-A177-3AD203B41FA5}">
                      <a16:colId xmlns:a16="http://schemas.microsoft.com/office/drawing/2014/main" val="20002"/>
                    </a:ext>
                  </a:extLst>
                </a:gridCol>
                <a:gridCol w="719992">
                  <a:extLst>
                    <a:ext uri="{9D8B030D-6E8A-4147-A177-3AD203B41FA5}">
                      <a16:colId xmlns:a16="http://schemas.microsoft.com/office/drawing/2014/main" val="20003"/>
                    </a:ext>
                  </a:extLst>
                </a:gridCol>
              </a:tblGrid>
              <a:tr h="363467">
                <a:tc>
                  <a:txBody>
                    <a:bodyPr/>
                    <a:lstStyle/>
                    <a:p>
                      <a:pPr algn="r"/>
                      <a:r>
                        <a:rPr lang="en-GB" sz="1400" dirty="0">
                          <a:latin typeface="Calibri Light" panose="020F0302020204030204" pitchFamily="34" charset="0"/>
                          <a:cs typeface="Calibri Light" panose="020F0302020204030204" pitchFamily="34" charset="0"/>
                        </a:rPr>
                        <a:t>X</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X</a:t>
                      </a:r>
                      <a:r>
                        <a:rPr lang="en-GB" sz="1400" baseline="30000" dirty="0">
                          <a:solidFill>
                            <a:schemeClr val="tx1"/>
                          </a:solidFill>
                          <a:latin typeface="Calibri Light" panose="020F0302020204030204" pitchFamily="34" charset="0"/>
                          <a:cs typeface="Calibri Light" panose="020F0302020204030204" pitchFamily="34" charset="0"/>
                        </a:rPr>
                        <a:t>2</a:t>
                      </a:r>
                      <a:endParaRPr lang="en-GB" sz="1400" dirty="0">
                        <a:solidFill>
                          <a:schemeClr val="tx1"/>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X</a:t>
                      </a:r>
                      <a:r>
                        <a:rPr lang="en-GB" sz="1400" baseline="30000" dirty="0">
                          <a:solidFill>
                            <a:schemeClr val="tx1"/>
                          </a:solidFill>
                          <a:latin typeface="Calibri Light" panose="020F0302020204030204" pitchFamily="34" charset="0"/>
                          <a:cs typeface="Calibri Light" panose="020F0302020204030204" pitchFamily="34" charset="0"/>
                        </a:rPr>
                        <a:t>3</a:t>
                      </a:r>
                      <a:endParaRPr lang="en-GB" sz="1400" dirty="0">
                        <a:solidFill>
                          <a:schemeClr val="tx1"/>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X</a:t>
                      </a:r>
                      <a:r>
                        <a:rPr lang="en-GB" sz="1400" baseline="30000" dirty="0">
                          <a:solidFill>
                            <a:schemeClr val="bg1"/>
                          </a:solidFill>
                          <a:latin typeface="Times New Roman" panose="02020603050405020304" pitchFamily="18" charset="0"/>
                          <a:cs typeface="Times New Roman" panose="02020603050405020304" pitchFamily="18" charset="0"/>
                        </a:rPr>
                        <a:t>4</a:t>
                      </a:r>
                      <a:endParaRPr lang="en-GB" sz="1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3467">
                <a:tc>
                  <a:txBody>
                    <a:bodyPr/>
                    <a:lstStyle/>
                    <a:p>
                      <a:pPr algn="r"/>
                      <a:r>
                        <a:rPr lang="en-GB" sz="1400" dirty="0">
                          <a:latin typeface="Calibri Light" panose="020F0302020204030204" pitchFamily="34" charset="0"/>
                          <a:cs typeface="Calibri Light" panose="020F0302020204030204" pitchFamily="34" charset="0"/>
                        </a:rPr>
                        <a:t>-1.52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2.31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-3.51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5.33</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3467">
                <a:tc>
                  <a:txBody>
                    <a:bodyPr/>
                    <a:lstStyle/>
                    <a:p>
                      <a:pPr algn="r"/>
                      <a:r>
                        <a:rPr lang="en-GB" sz="1400" dirty="0">
                          <a:latin typeface="Calibri Light" panose="020F0302020204030204" pitchFamily="34" charset="0"/>
                          <a:cs typeface="Calibri Light" panose="020F0302020204030204" pitchFamily="34" charset="0"/>
                        </a:rPr>
                        <a:t>-1.23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1.51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-1.86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2.28</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3467">
                <a:tc>
                  <a:txBody>
                    <a:bodyPr/>
                    <a:lstStyle/>
                    <a:p>
                      <a:pPr algn="r"/>
                      <a:r>
                        <a:rPr lang="en-GB" sz="1400" dirty="0">
                          <a:latin typeface="Calibri Light" panose="020F0302020204030204" pitchFamily="34" charset="0"/>
                          <a:cs typeface="Calibri Light" panose="020F0302020204030204" pitchFamily="34" charset="0"/>
                        </a:rPr>
                        <a:t>-0.88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0.77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-0.68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0.59</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3467">
                <a:tc>
                  <a:txBody>
                    <a:bodyPr/>
                    <a:lstStyle/>
                    <a:p>
                      <a:pPr algn="r"/>
                      <a:r>
                        <a:rPr lang="en-GB" sz="1400" dirty="0">
                          <a:latin typeface="Calibri Light" panose="020F0302020204030204" pitchFamily="34" charset="0"/>
                          <a:cs typeface="Calibri Light" panose="020F0302020204030204" pitchFamily="34" charset="0"/>
                        </a:rPr>
                        <a:t>-0.57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0.32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0.10</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3467">
                <a:tc>
                  <a:txBody>
                    <a:bodyPr/>
                    <a:lstStyle/>
                    <a:p>
                      <a:pPr algn="r"/>
                      <a:r>
                        <a:rPr lang="en-GB" sz="1400" dirty="0">
                          <a:latin typeface="Calibri Light" panose="020F0302020204030204" pitchFamily="34" charset="0"/>
                          <a:cs typeface="Calibri Light" panose="020F0302020204030204" pitchFamily="34" charset="0"/>
                        </a:rPr>
                        <a:t>0.01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0.00</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3467">
                <a:tc>
                  <a:txBody>
                    <a:bodyPr/>
                    <a:lstStyle/>
                    <a:p>
                      <a:pPr algn="r"/>
                      <a:r>
                        <a:rPr lang="en-GB" sz="1400" dirty="0">
                          <a:latin typeface="Calibri Light" panose="020F0302020204030204" pitchFamily="34" charset="0"/>
                          <a:cs typeface="Calibri Light" panose="020F0302020204030204" pitchFamily="34" charset="0"/>
                        </a:rPr>
                        <a:t>0.39</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0.02</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3467">
                <a:tc>
                  <a:txBody>
                    <a:bodyPr/>
                    <a:lstStyle/>
                    <a:p>
                      <a:pPr algn="r"/>
                      <a:r>
                        <a:rPr lang="en-GB" sz="1400" dirty="0">
                          <a:latin typeface="Calibri Light" panose="020F0302020204030204" pitchFamily="34" charset="0"/>
                          <a:cs typeface="Calibri Light" panose="020F0302020204030204" pitchFamily="34" charset="0"/>
                        </a:rPr>
                        <a:t>0.55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0.30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0.09</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63467">
                <a:tc>
                  <a:txBody>
                    <a:bodyPr/>
                    <a:lstStyle/>
                    <a:p>
                      <a:pPr algn="r"/>
                      <a:r>
                        <a:rPr lang="en-GB" sz="1400" dirty="0">
                          <a:latin typeface="Calibri Light" panose="020F0302020204030204" pitchFamily="34" charset="0"/>
                          <a:cs typeface="Calibri Light" panose="020F0302020204030204" pitchFamily="34" charset="0"/>
                        </a:rPr>
                        <a:t>1.01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1.02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1.03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1.04</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63467">
                <a:tc>
                  <a:txBody>
                    <a:bodyPr/>
                    <a:lstStyle/>
                    <a:p>
                      <a:pPr algn="r"/>
                      <a:r>
                        <a:rPr lang="en-GB" sz="1400" dirty="0">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bg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9" name="TextBox 8"/>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 feature transformation</a:t>
            </a:r>
            <a:endParaRPr lang="en-GB" sz="3200">
              <a:solidFill>
                <a:schemeClr val="tx2">
                  <a:lumMod val="75000"/>
                </a:schemeClr>
              </a:solidFill>
              <a:latin typeface="Tw Cen MT" panose="020B0602020104020603" pitchFamily="34" charset="0"/>
            </a:endParaRPr>
          </a:p>
        </p:txBody>
      </p:sp>
      <p:sp>
        <p:nvSpPr>
          <p:cNvPr id="10" name="TextBox 9"/>
          <p:cNvSpPr txBox="1"/>
          <p:nvPr/>
        </p:nvSpPr>
        <p:spPr>
          <a:xfrm>
            <a:off x="6816080" y="1660598"/>
            <a:ext cx="2784737" cy="338554"/>
          </a:xfrm>
          <a:prstGeom prst="rect">
            <a:avLst/>
          </a:prstGeom>
          <a:noFill/>
        </p:spPr>
        <p:txBody>
          <a:bodyPr wrap="none" rtlCol="0">
            <a:spAutoFit/>
          </a:bodyPr>
          <a:lstStyle/>
          <a:p>
            <a:r>
              <a:rPr lang="en-GB" sz="1600">
                <a:latin typeface="Times New Roman" panose="02020603050405020304" pitchFamily="18" charset="0"/>
                <a:cs typeface="Times New Roman" panose="02020603050405020304" pitchFamily="18" charset="0"/>
              </a:rPr>
              <a:t>E(Y)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0</a:t>
            </a:r>
            <a:r>
              <a:rPr lang="en-GB" sz="1600">
                <a:latin typeface="Times New Roman" panose="02020603050405020304" pitchFamily="18" charset="0"/>
                <a:cs typeface="Times New Roman" panose="02020603050405020304" pitchFamily="18" charset="0"/>
              </a:rPr>
              <a:t>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1</a:t>
            </a:r>
            <a:r>
              <a:rPr lang="en-GB" sz="1600">
                <a:latin typeface="Times New Roman" panose="02020603050405020304" pitchFamily="18" charset="0"/>
                <a:cs typeface="Times New Roman" panose="02020603050405020304" pitchFamily="18" charset="0"/>
              </a:rPr>
              <a:t>X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2</a:t>
            </a:r>
            <a:r>
              <a:rPr lang="en-GB" sz="1600">
                <a:latin typeface="Times New Roman" panose="02020603050405020304" pitchFamily="18" charset="0"/>
                <a:cs typeface="Times New Roman" panose="02020603050405020304" pitchFamily="18" charset="0"/>
              </a:rPr>
              <a:t>X</a:t>
            </a:r>
            <a:r>
              <a:rPr lang="en-GB" sz="1600" baseline="30000">
                <a:latin typeface="Times New Roman" panose="02020603050405020304" pitchFamily="18" charset="0"/>
                <a:cs typeface="Times New Roman" panose="02020603050405020304" pitchFamily="18" charset="0"/>
              </a:rPr>
              <a:t>2</a:t>
            </a:r>
            <a:r>
              <a:rPr lang="en-GB" sz="1600">
                <a:latin typeface="Times New Roman" panose="02020603050405020304" pitchFamily="18" charset="0"/>
                <a:cs typeface="Times New Roman" panose="02020603050405020304" pitchFamily="18" charset="0"/>
              </a:rPr>
              <a:t>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3</a:t>
            </a:r>
            <a:r>
              <a:rPr lang="en-GB" sz="1600">
                <a:latin typeface="Times New Roman" panose="02020603050405020304" pitchFamily="18" charset="0"/>
                <a:cs typeface="Times New Roman" panose="02020603050405020304" pitchFamily="18" charset="0"/>
              </a:rPr>
              <a:t>X</a:t>
            </a:r>
            <a:r>
              <a:rPr lang="en-GB" sz="1600" baseline="30000">
                <a:latin typeface="Times New Roman" panose="02020603050405020304" pitchFamily="18" charset="0"/>
                <a:cs typeface="Times New Roman" panose="02020603050405020304" pitchFamily="18" charset="0"/>
              </a:rPr>
              <a:t>3</a:t>
            </a:r>
            <a:r>
              <a:rPr lang="en-GB" sz="160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665A75C-7253-4AF8-AF1D-89DA4EB4A8B5}"/>
              </a:ext>
            </a:extLst>
          </p:cNvPr>
          <p:cNvSpPr txBox="1"/>
          <p:nvPr/>
        </p:nvSpPr>
        <p:spPr>
          <a:xfrm>
            <a:off x="9408368" y="6339150"/>
            <a:ext cx="240482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Dimension of the feature set: 3</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31442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5521" y="1556792"/>
            <a:ext cx="4529891" cy="451910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357967356"/>
              </p:ext>
            </p:extLst>
          </p:nvPr>
        </p:nvGraphicFramePr>
        <p:xfrm>
          <a:off x="6824966" y="2204864"/>
          <a:ext cx="2879968" cy="3634670"/>
        </p:xfrm>
        <a:graphic>
          <a:graphicData uri="http://schemas.openxmlformats.org/drawingml/2006/table">
            <a:tbl>
              <a:tblPr firstRow="1" bandRow="1">
                <a:tableStyleId>{5940675A-B579-460E-94D1-54222C63F5DA}</a:tableStyleId>
              </a:tblPr>
              <a:tblGrid>
                <a:gridCol w="719992">
                  <a:extLst>
                    <a:ext uri="{9D8B030D-6E8A-4147-A177-3AD203B41FA5}">
                      <a16:colId xmlns:a16="http://schemas.microsoft.com/office/drawing/2014/main" val="20000"/>
                    </a:ext>
                  </a:extLst>
                </a:gridCol>
                <a:gridCol w="719992">
                  <a:extLst>
                    <a:ext uri="{9D8B030D-6E8A-4147-A177-3AD203B41FA5}">
                      <a16:colId xmlns:a16="http://schemas.microsoft.com/office/drawing/2014/main" val="20001"/>
                    </a:ext>
                  </a:extLst>
                </a:gridCol>
                <a:gridCol w="719992">
                  <a:extLst>
                    <a:ext uri="{9D8B030D-6E8A-4147-A177-3AD203B41FA5}">
                      <a16:colId xmlns:a16="http://schemas.microsoft.com/office/drawing/2014/main" val="20002"/>
                    </a:ext>
                  </a:extLst>
                </a:gridCol>
                <a:gridCol w="719992">
                  <a:extLst>
                    <a:ext uri="{9D8B030D-6E8A-4147-A177-3AD203B41FA5}">
                      <a16:colId xmlns:a16="http://schemas.microsoft.com/office/drawing/2014/main" val="20003"/>
                    </a:ext>
                  </a:extLst>
                </a:gridCol>
              </a:tblGrid>
              <a:tr h="363467">
                <a:tc>
                  <a:txBody>
                    <a:bodyPr/>
                    <a:lstStyle/>
                    <a:p>
                      <a:pPr algn="r"/>
                      <a:r>
                        <a:rPr lang="en-GB" sz="1400" dirty="0">
                          <a:latin typeface="Calibri Light" panose="020F0302020204030204" pitchFamily="34" charset="0"/>
                          <a:cs typeface="Calibri Light" panose="020F0302020204030204" pitchFamily="34" charset="0"/>
                        </a:rPr>
                        <a:t>X</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X</a:t>
                      </a:r>
                      <a:r>
                        <a:rPr lang="en-GB" sz="1400" baseline="30000" dirty="0">
                          <a:solidFill>
                            <a:schemeClr val="tx1"/>
                          </a:solidFill>
                          <a:latin typeface="Calibri Light" panose="020F0302020204030204" pitchFamily="34" charset="0"/>
                          <a:cs typeface="Calibri Light" panose="020F0302020204030204" pitchFamily="34" charset="0"/>
                        </a:rPr>
                        <a:t>2</a:t>
                      </a:r>
                      <a:endParaRPr lang="en-GB" sz="1400" dirty="0">
                        <a:solidFill>
                          <a:schemeClr val="tx1"/>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X</a:t>
                      </a:r>
                      <a:r>
                        <a:rPr lang="en-GB" sz="1400" baseline="30000" dirty="0">
                          <a:solidFill>
                            <a:schemeClr val="tx1"/>
                          </a:solidFill>
                          <a:latin typeface="Calibri Light" panose="020F0302020204030204" pitchFamily="34" charset="0"/>
                          <a:cs typeface="Calibri Light" panose="020F0302020204030204" pitchFamily="34" charset="0"/>
                        </a:rPr>
                        <a:t>3</a:t>
                      </a:r>
                      <a:endParaRPr lang="en-GB" sz="1400" dirty="0">
                        <a:solidFill>
                          <a:schemeClr val="tx1"/>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X</a:t>
                      </a:r>
                      <a:r>
                        <a:rPr lang="en-GB" sz="1400" baseline="30000" dirty="0">
                          <a:solidFill>
                            <a:schemeClr val="tx1"/>
                          </a:solidFill>
                          <a:latin typeface="Calibri Light" panose="020F0302020204030204" pitchFamily="34" charset="0"/>
                          <a:cs typeface="Calibri Light" panose="020F0302020204030204" pitchFamily="34" charset="0"/>
                        </a:rPr>
                        <a:t>4</a:t>
                      </a:r>
                      <a:endParaRPr lang="en-GB" sz="1400" dirty="0">
                        <a:solidFill>
                          <a:schemeClr val="tx1"/>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363467">
                <a:tc>
                  <a:txBody>
                    <a:bodyPr/>
                    <a:lstStyle/>
                    <a:p>
                      <a:pPr algn="r"/>
                      <a:r>
                        <a:rPr lang="en-GB" sz="1400" dirty="0">
                          <a:latin typeface="Calibri Light" panose="020F0302020204030204" pitchFamily="34" charset="0"/>
                          <a:cs typeface="Calibri Light" panose="020F0302020204030204" pitchFamily="34" charset="0"/>
                        </a:rPr>
                        <a:t>-1.52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2.31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-3.51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5.33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3467">
                <a:tc>
                  <a:txBody>
                    <a:bodyPr/>
                    <a:lstStyle/>
                    <a:p>
                      <a:pPr algn="r"/>
                      <a:r>
                        <a:rPr lang="en-GB" sz="1400" dirty="0">
                          <a:latin typeface="Calibri Light" panose="020F0302020204030204" pitchFamily="34" charset="0"/>
                          <a:cs typeface="Calibri Light" panose="020F0302020204030204" pitchFamily="34" charset="0"/>
                        </a:rPr>
                        <a:t>-1.23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1.51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-1.86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2.28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3467">
                <a:tc>
                  <a:txBody>
                    <a:bodyPr/>
                    <a:lstStyle/>
                    <a:p>
                      <a:pPr algn="r"/>
                      <a:r>
                        <a:rPr lang="en-GB" sz="1400" dirty="0">
                          <a:latin typeface="Calibri Light" panose="020F0302020204030204" pitchFamily="34" charset="0"/>
                          <a:cs typeface="Calibri Light" panose="020F0302020204030204" pitchFamily="34" charset="0"/>
                        </a:rPr>
                        <a:t>-0.88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0.77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-0.68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0.59</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3467">
                <a:tc>
                  <a:txBody>
                    <a:bodyPr/>
                    <a:lstStyle/>
                    <a:p>
                      <a:pPr algn="r"/>
                      <a:r>
                        <a:rPr lang="en-GB" sz="1400" dirty="0">
                          <a:latin typeface="Calibri Light" panose="020F0302020204030204" pitchFamily="34" charset="0"/>
                          <a:cs typeface="Calibri Light" panose="020F0302020204030204" pitchFamily="34" charset="0"/>
                        </a:rPr>
                        <a:t>-0.57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0.32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3467">
                <a:tc>
                  <a:txBody>
                    <a:bodyPr/>
                    <a:lstStyle/>
                    <a:p>
                      <a:pPr algn="r"/>
                      <a:r>
                        <a:rPr lang="en-GB" sz="1400" dirty="0">
                          <a:latin typeface="Calibri Light" panose="020F0302020204030204" pitchFamily="34" charset="0"/>
                          <a:cs typeface="Calibri Light" panose="020F0302020204030204" pitchFamily="34" charset="0"/>
                        </a:rPr>
                        <a:t>0.01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3467">
                <a:tc>
                  <a:txBody>
                    <a:bodyPr/>
                    <a:lstStyle/>
                    <a:p>
                      <a:pPr algn="r"/>
                      <a:r>
                        <a:rPr lang="en-GB" sz="1400" dirty="0">
                          <a:latin typeface="Calibri Light" panose="020F0302020204030204" pitchFamily="34" charset="0"/>
                          <a:cs typeface="Calibri Light" panose="020F0302020204030204" pitchFamily="34" charset="0"/>
                        </a:rPr>
                        <a:t>0.39</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3467">
                <a:tc>
                  <a:txBody>
                    <a:bodyPr/>
                    <a:lstStyle/>
                    <a:p>
                      <a:pPr algn="r"/>
                      <a:r>
                        <a:rPr lang="en-GB" sz="1400" dirty="0">
                          <a:latin typeface="Calibri Light" panose="020F0302020204030204" pitchFamily="34" charset="0"/>
                          <a:cs typeface="Calibri Light" panose="020F0302020204030204" pitchFamily="34" charset="0"/>
                        </a:rPr>
                        <a:t>0.55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0.30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0.16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0.09</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63467">
                <a:tc>
                  <a:txBody>
                    <a:bodyPr/>
                    <a:lstStyle/>
                    <a:p>
                      <a:pPr algn="r"/>
                      <a:r>
                        <a:rPr lang="en-GB" sz="1400" dirty="0">
                          <a:latin typeface="Calibri Light" panose="020F0302020204030204" pitchFamily="34" charset="0"/>
                          <a:cs typeface="Calibri Light" panose="020F0302020204030204" pitchFamily="34" charset="0"/>
                        </a:rPr>
                        <a:t>1.01</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1.02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1.03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1.04</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63467">
                <a:tc>
                  <a:txBody>
                    <a:bodyPr/>
                    <a:lstStyle/>
                    <a:p>
                      <a:pPr algn="r"/>
                      <a:r>
                        <a:rPr lang="en-GB" sz="1400" dirty="0">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tx1"/>
                          </a:solidFill>
                          <a:latin typeface="Calibri Light" panose="020F0302020204030204" pitchFamily="34" charset="0"/>
                          <a:cs typeface="Calibri Light" panose="020F0302020204030204" pitchFamily="34" charset="0"/>
                        </a:rPr>
                        <a: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 name="TextBox 8"/>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 feature transformation</a:t>
            </a:r>
            <a:endParaRPr lang="en-GB" sz="3200">
              <a:solidFill>
                <a:schemeClr val="tx2">
                  <a:lumMod val="75000"/>
                </a:schemeClr>
              </a:solidFill>
              <a:latin typeface="Tw Cen MT" panose="020B0602020104020603" pitchFamily="34" charset="0"/>
            </a:endParaRPr>
          </a:p>
        </p:txBody>
      </p:sp>
      <p:sp>
        <p:nvSpPr>
          <p:cNvPr id="10" name="TextBox 9"/>
          <p:cNvSpPr txBox="1"/>
          <p:nvPr/>
        </p:nvSpPr>
        <p:spPr>
          <a:xfrm>
            <a:off x="6816081" y="1660597"/>
            <a:ext cx="3390672" cy="584775"/>
          </a:xfrm>
          <a:prstGeom prst="rect">
            <a:avLst/>
          </a:prstGeom>
          <a:noFill/>
        </p:spPr>
        <p:txBody>
          <a:bodyPr wrap="none" rtlCol="0">
            <a:spAutoFit/>
          </a:bodyPr>
          <a:lstStyle/>
          <a:p>
            <a:r>
              <a:rPr lang="en-GB" sz="1600">
                <a:latin typeface="Times New Roman" panose="02020603050405020304" pitchFamily="18" charset="0"/>
                <a:cs typeface="Times New Roman" panose="02020603050405020304" pitchFamily="18" charset="0"/>
              </a:rPr>
              <a:t>E(Y)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0</a:t>
            </a:r>
            <a:r>
              <a:rPr lang="en-GB" sz="1600">
                <a:latin typeface="Times New Roman" panose="02020603050405020304" pitchFamily="18" charset="0"/>
                <a:cs typeface="Times New Roman" panose="02020603050405020304" pitchFamily="18" charset="0"/>
              </a:rPr>
              <a:t>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1</a:t>
            </a:r>
            <a:r>
              <a:rPr lang="en-GB" sz="1600">
                <a:latin typeface="Times New Roman" panose="02020603050405020304" pitchFamily="18" charset="0"/>
                <a:cs typeface="Times New Roman" panose="02020603050405020304" pitchFamily="18" charset="0"/>
              </a:rPr>
              <a:t>X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2</a:t>
            </a:r>
            <a:r>
              <a:rPr lang="en-GB" sz="1600">
                <a:latin typeface="Times New Roman" panose="02020603050405020304" pitchFamily="18" charset="0"/>
                <a:cs typeface="Times New Roman" panose="02020603050405020304" pitchFamily="18" charset="0"/>
              </a:rPr>
              <a:t>X</a:t>
            </a:r>
            <a:r>
              <a:rPr lang="en-GB" sz="1600" baseline="30000">
                <a:latin typeface="Times New Roman" panose="02020603050405020304" pitchFamily="18" charset="0"/>
                <a:cs typeface="Times New Roman" panose="02020603050405020304" pitchFamily="18" charset="0"/>
              </a:rPr>
              <a:t>2</a:t>
            </a:r>
            <a:r>
              <a:rPr lang="en-GB" sz="1600">
                <a:latin typeface="Times New Roman" panose="02020603050405020304" pitchFamily="18" charset="0"/>
                <a:cs typeface="Times New Roman" panose="02020603050405020304" pitchFamily="18" charset="0"/>
              </a:rPr>
              <a:t>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3</a:t>
            </a:r>
            <a:r>
              <a:rPr lang="en-GB" sz="1600">
                <a:latin typeface="Times New Roman" panose="02020603050405020304" pitchFamily="18" charset="0"/>
                <a:cs typeface="Times New Roman" panose="02020603050405020304" pitchFamily="18" charset="0"/>
              </a:rPr>
              <a:t>X</a:t>
            </a:r>
            <a:r>
              <a:rPr lang="en-GB" sz="1600" baseline="30000">
                <a:latin typeface="Times New Roman" panose="02020603050405020304" pitchFamily="18" charset="0"/>
                <a:cs typeface="Times New Roman" panose="02020603050405020304" pitchFamily="18" charset="0"/>
              </a:rPr>
              <a:t>3</a:t>
            </a:r>
            <a:r>
              <a:rPr lang="en-GB" sz="1600">
                <a:latin typeface="Times New Roman" panose="02020603050405020304" pitchFamily="18" charset="0"/>
                <a:cs typeface="Times New Roman" panose="02020603050405020304" pitchFamily="18" charset="0"/>
              </a:rPr>
              <a:t> + </a:t>
            </a:r>
            <a:r>
              <a:rPr lang="el-GR" sz="1600" i="1">
                <a:latin typeface="Times New Roman" panose="02020603050405020304" pitchFamily="18" charset="0"/>
                <a:cs typeface="Times New Roman" panose="02020603050405020304" pitchFamily="18" charset="0"/>
              </a:rPr>
              <a:t>β</a:t>
            </a:r>
            <a:r>
              <a:rPr lang="en-GB" sz="1600" i="1" baseline="-25000">
                <a:latin typeface="Times New Roman" panose="02020603050405020304" pitchFamily="18" charset="0"/>
                <a:cs typeface="Times New Roman" panose="02020603050405020304" pitchFamily="18" charset="0"/>
              </a:rPr>
              <a:t>4</a:t>
            </a:r>
            <a:r>
              <a:rPr lang="en-GB" sz="1600">
                <a:latin typeface="Times New Roman" panose="02020603050405020304" pitchFamily="18" charset="0"/>
                <a:cs typeface="Times New Roman" panose="02020603050405020304" pitchFamily="18" charset="0"/>
              </a:rPr>
              <a:t>X</a:t>
            </a:r>
            <a:r>
              <a:rPr lang="en-GB" sz="1600" baseline="30000">
                <a:latin typeface="Times New Roman" panose="02020603050405020304" pitchFamily="18" charset="0"/>
                <a:cs typeface="Times New Roman" panose="02020603050405020304" pitchFamily="18" charset="0"/>
              </a:rPr>
              <a:t>4</a:t>
            </a:r>
            <a:r>
              <a:rPr lang="en-GB" sz="1600">
                <a:latin typeface="Times New Roman" panose="02020603050405020304" pitchFamily="18" charset="0"/>
                <a:cs typeface="Times New Roman" panose="02020603050405020304" pitchFamily="18" charset="0"/>
              </a:rPr>
              <a:t> </a:t>
            </a:r>
          </a:p>
          <a:p>
            <a:endParaRPr lang="en-GB"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081288E-1C93-406E-86CD-E3BCE3BABFED}"/>
              </a:ext>
            </a:extLst>
          </p:cNvPr>
          <p:cNvSpPr txBox="1"/>
          <p:nvPr/>
        </p:nvSpPr>
        <p:spPr>
          <a:xfrm>
            <a:off x="9408368" y="6339150"/>
            <a:ext cx="240482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Dimension of the feature set: 4</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2176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3340967"/>
          </a:xfrm>
        </p:spPr>
        <p:txBody>
          <a:bodyPr>
            <a:normAutofit/>
          </a:bodyPr>
          <a:lstStyle/>
          <a:p>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ML </a:t>
            </a:r>
            <a:r>
              <a:rPr lang="fr-CH" sz="1800" err="1">
                <a:latin typeface="Calibri Light" panose="020F0302020204030204" pitchFamily="34" charset="0"/>
                <a:cs typeface="Calibri Light" panose="020F0302020204030204" pitchFamily="34" charset="0"/>
              </a:rPr>
              <a:t>models</a:t>
            </a:r>
            <a:r>
              <a:rPr lang="fr-CH" sz="1800">
                <a:latin typeface="Calibri Light" panose="020F0302020204030204" pitchFamily="34" charset="0"/>
                <a:cs typeface="Calibri Light" panose="020F0302020204030204" pitchFamily="34" charset="0"/>
              </a:rPr>
              <a:t> operate </a:t>
            </a:r>
            <a:r>
              <a:rPr lang="fr-CH" sz="1800" dirty="0">
                <a:latin typeface="Calibri Light" panose="020F0302020204030204" pitchFamily="34" charset="0"/>
                <a:cs typeface="Calibri Light" panose="020F0302020204030204" pitchFamily="34" charset="0"/>
              </a:rPr>
              <a:t>like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First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apply</a:t>
            </a:r>
            <a:r>
              <a:rPr lang="fr-CH" sz="1800" dirty="0">
                <a:latin typeface="Calibri Light" panose="020F0302020204030204" pitchFamily="34" charset="0"/>
                <a:cs typeface="Calibri Light" panose="020F0302020204030204" pitchFamily="34" charset="0"/>
              </a:rPr>
              <a:t> a </a:t>
            </a:r>
            <a:r>
              <a:rPr lang="fr-CH" sz="1800" dirty="0" err="1">
                <a:solidFill>
                  <a:srgbClr val="C00000"/>
                </a:solidFill>
                <a:latin typeface="Calibri Light" panose="020F0302020204030204" pitchFamily="34" charset="0"/>
                <a:cs typeface="Calibri Light" panose="020F0302020204030204" pitchFamily="34" charset="0"/>
              </a:rPr>
              <a:t>nonlinear</a:t>
            </a:r>
            <a:r>
              <a:rPr lang="fr-CH" sz="1800" dirty="0">
                <a:solidFill>
                  <a:srgbClr val="C00000"/>
                </a:solidFill>
                <a:latin typeface="Calibri Light" panose="020F0302020204030204" pitchFamily="34" charset="0"/>
                <a:cs typeface="Calibri Light" panose="020F0302020204030204" pitchFamily="34" charset="0"/>
              </a:rPr>
              <a:t> transformation </a:t>
            </a:r>
            <a:r>
              <a:rPr lang="fr-CH" sz="1800" dirty="0">
                <a:latin typeface="Calibri Light" panose="020F0302020204030204" pitchFamily="34" charset="0"/>
                <a:cs typeface="Calibri Light" panose="020F0302020204030204" pitchFamily="34" charset="0"/>
              </a:rPr>
              <a:t>to </a:t>
            </a:r>
            <a:r>
              <a:rPr lang="fr-CH" sz="1800">
                <a:latin typeface="Calibri Light" panose="020F0302020204030204" pitchFamily="34" charset="0"/>
                <a:cs typeface="Calibri Light" panose="020F0302020204030204" pitchFamily="34" charset="0"/>
              </a:rPr>
              <a:t>the predictor variables </a:t>
            </a:r>
            <a:r>
              <a:rPr lang="fr-CH" sz="1800" dirty="0">
                <a:latin typeface="Calibri Light" panose="020F0302020204030204" pitchFamily="34" charset="0"/>
                <a:cs typeface="Calibri Light" panose="020F0302020204030204" pitchFamily="34" charset="0"/>
              </a:rPr>
              <a:t>(e.g., </a:t>
            </a:r>
            <a:r>
              <a:rPr lang="fr-CH" sz="1800">
                <a:latin typeface="Calibri Light" panose="020F0302020204030204" pitchFamily="34" charset="0"/>
                <a:cs typeface="Calibri Light" panose="020F0302020204030204" pitchFamily="34" charset="0"/>
              </a:rPr>
              <a:t>polynomial of </a:t>
            </a:r>
            <a:r>
              <a:rPr lang="fr-CH" sz="1800" dirty="0" err="1">
                <a:latin typeface="Calibri Light" panose="020F0302020204030204" pitchFamily="34" charset="0"/>
                <a:cs typeface="Calibri Light" panose="020F0302020204030204" pitchFamily="34" charset="0"/>
              </a:rPr>
              <a:t>degree</a:t>
            </a:r>
            <a:r>
              <a:rPr lang="fr-CH" sz="1800" dirty="0">
                <a:latin typeface="Calibri Light" panose="020F0302020204030204" pitchFamily="34" charset="0"/>
                <a:cs typeface="Calibri Light" panose="020F0302020204030204" pitchFamily="34" charset="0"/>
              </a:rPr>
              <a:t> 4). </a:t>
            </a:r>
            <a:r>
              <a:rPr lang="fr-CH" sz="1800" dirty="0" err="1">
                <a:latin typeface="Calibri Light" panose="020F0302020204030204" pitchFamily="34" charset="0"/>
                <a:cs typeface="Calibri Light" panose="020F0302020204030204" pitchFamily="34" charset="0"/>
              </a:rPr>
              <a:t>Then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fit a </a:t>
            </a:r>
            <a:r>
              <a:rPr lang="fr-CH" sz="1800" dirty="0" err="1">
                <a:solidFill>
                  <a:srgbClr val="C00000"/>
                </a:solidFill>
                <a:latin typeface="Calibri Light" panose="020F0302020204030204" pitchFamily="34" charset="0"/>
                <a:cs typeface="Calibri Light" panose="020F0302020204030204" pitchFamily="34" charset="0"/>
              </a:rPr>
              <a:t>linear</a:t>
            </a:r>
            <a:r>
              <a:rPr lang="fr-CH" sz="1800" dirty="0">
                <a:solidFill>
                  <a:srgbClr val="C00000"/>
                </a:solidFill>
                <a:latin typeface="Calibri Light" panose="020F0302020204030204" pitchFamily="34" charset="0"/>
                <a:cs typeface="Calibri Light" panose="020F0302020204030204" pitchFamily="34" charset="0"/>
              </a:rPr>
              <a:t> model to the </a:t>
            </a:r>
            <a:r>
              <a:rPr lang="fr-CH" sz="1800" err="1">
                <a:solidFill>
                  <a:srgbClr val="C00000"/>
                </a:solidFill>
                <a:latin typeface="Calibri Light" panose="020F0302020204030204" pitchFamily="34" charset="0"/>
                <a:cs typeface="Calibri Light" panose="020F0302020204030204" pitchFamily="34" charset="0"/>
              </a:rPr>
              <a:t>transformed</a:t>
            </a:r>
            <a:r>
              <a:rPr lang="fr-CH" sz="1800">
                <a:solidFill>
                  <a:srgbClr val="C00000"/>
                </a:solidFill>
                <a:latin typeface="Calibri Light" panose="020F0302020204030204" pitchFamily="34" charset="0"/>
                <a:cs typeface="Calibri Light" panose="020F0302020204030204" pitchFamily="34" charset="0"/>
              </a:rPr>
              <a:t> predictors </a:t>
            </a:r>
            <a:r>
              <a:rPr lang="fr-CH" sz="1800" dirty="0">
                <a:latin typeface="Calibri Light" panose="020F0302020204030204" pitchFamily="34" charset="0"/>
                <a:cs typeface="Calibri Light" panose="020F0302020204030204" pitchFamily="34" charset="0"/>
              </a:rPr>
              <a:t>(e.g.,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preceding</a:t>
            </a:r>
            <a:r>
              <a:rPr lang="fr-CH" sz="1800" dirty="0">
                <a:latin typeface="Calibri Light" panose="020F0302020204030204" pitchFamily="34" charset="0"/>
                <a:cs typeface="Calibri Light" panose="020F0302020204030204" pitchFamily="34" charset="0"/>
              </a:rPr>
              <a:t> model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nonlinear</a:t>
            </a:r>
            <a:r>
              <a:rPr lang="fr-CH" sz="1800" dirty="0">
                <a:solidFill>
                  <a:srgbClr val="0070C0"/>
                </a:solidFill>
                <a:latin typeface="Calibri Light" panose="020F0302020204030204" pitchFamily="34" charset="0"/>
                <a:cs typeface="Calibri Light" panose="020F0302020204030204" pitchFamily="34" charset="0"/>
              </a:rPr>
              <a:t> in </a:t>
            </a:r>
            <a:r>
              <a:rPr lang="fr-CH" sz="1800">
                <a:solidFill>
                  <a:srgbClr val="0070C0"/>
                </a:solidFill>
                <a:latin typeface="Calibri Light" panose="020F0302020204030204" pitchFamily="34" charset="0"/>
                <a:cs typeface="Calibri Light" panose="020F0302020204030204" pitchFamily="34" charset="0"/>
              </a:rPr>
              <a:t>the predictors</a:t>
            </a:r>
            <a:r>
              <a:rPr lang="fr-CH" sz="1800">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but </a:t>
            </a:r>
            <a:r>
              <a:rPr lang="fr-CH" sz="1800" dirty="0" err="1">
                <a:solidFill>
                  <a:srgbClr val="0070C0"/>
                </a:solidFill>
                <a:latin typeface="Calibri Light" panose="020F0302020204030204" pitchFamily="34" charset="0"/>
                <a:cs typeface="Calibri Light" panose="020F0302020204030204" pitchFamily="34" charset="0"/>
              </a:rPr>
              <a:t>linear</a:t>
            </a:r>
            <a:r>
              <a:rPr lang="fr-CH" sz="1800" dirty="0">
                <a:solidFill>
                  <a:srgbClr val="0070C0"/>
                </a:solidFill>
                <a:latin typeface="Calibri Light" panose="020F0302020204030204" pitchFamily="34" charset="0"/>
                <a:cs typeface="Calibri Light" panose="020F0302020204030204" pitchFamily="34" charset="0"/>
              </a:rPr>
              <a:t> in the </a:t>
            </a:r>
            <a:r>
              <a:rPr lang="fr-CH" sz="1800" err="1">
                <a:solidFill>
                  <a:srgbClr val="0070C0"/>
                </a:solidFill>
                <a:latin typeface="Calibri Light" panose="020F0302020204030204" pitchFamily="34" charset="0"/>
                <a:cs typeface="Calibri Light" panose="020F0302020204030204" pitchFamily="34" charset="0"/>
              </a:rPr>
              <a:t>parameters</a:t>
            </a:r>
            <a:r>
              <a:rPr lang="fr-CH" sz="1800">
                <a:solidFill>
                  <a:srgbClr val="0070C0"/>
                </a:solidFill>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a:t>
            </a:r>
            <a:endParaRPr lang="fr-CH" sz="1800" dirty="0">
              <a:latin typeface="Calibri Light" panose="020F0302020204030204" pitchFamily="34" charset="0"/>
              <a:cs typeface="Calibri Light" panose="020F0302020204030204" pitchFamily="34" charset="0"/>
            </a:endParaRP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The </a:t>
            </a:r>
            <a:r>
              <a:rPr lang="en-GB" sz="1800" dirty="0">
                <a:latin typeface="Calibri Light" panose="020F0302020204030204" pitchFamily="34" charset="0"/>
                <a:cs typeface="Calibri Light" panose="020F0302020204030204" pitchFamily="34" charset="0"/>
              </a:rPr>
              <a:t>example makes nonlinear modelling seem easy but immediately raises </a:t>
            </a:r>
            <a:r>
              <a:rPr lang="en-GB" sz="1800" dirty="0">
                <a:solidFill>
                  <a:srgbClr val="0070C0"/>
                </a:solidFill>
                <a:latin typeface="Calibri Light" panose="020F0302020204030204" pitchFamily="34" charset="0"/>
                <a:cs typeface="Calibri Light" panose="020F0302020204030204" pitchFamily="34" charset="0"/>
              </a:rPr>
              <a:t>important practical questions</a:t>
            </a:r>
            <a:r>
              <a:rPr lang="en-GB" sz="1800" dirty="0">
                <a:latin typeface="Calibri Light" panose="020F0302020204030204" pitchFamily="34" charset="0"/>
                <a:cs typeface="Calibri Light" panose="020F0302020204030204" pitchFamily="34" charset="0"/>
              </a:rPr>
              <a:t>. For example, how do we decide…</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 feature transformation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12FB33-C0ED-4C95-8827-826F2499DF9C}"/>
              </a:ext>
            </a:extLst>
          </p:cNvPr>
          <p:cNvSpPr txBox="1"/>
          <p:nvPr/>
        </p:nvSpPr>
        <p:spPr>
          <a:xfrm>
            <a:off x="2423592" y="4365104"/>
            <a:ext cx="5688632" cy="1477328"/>
          </a:xfrm>
          <a:prstGeom prst="rect">
            <a:avLst/>
          </a:prstGeom>
          <a:noFill/>
        </p:spPr>
        <p:txBody>
          <a:bodyPr wrap="square">
            <a:spAutoFit/>
          </a:bodyPr>
          <a:lstStyle/>
          <a:p>
            <a:pPr marL="800100" lvl="1" indent="-342900">
              <a:buFont typeface="+mj-lt"/>
              <a:buAutoNum type="arabicPeriod"/>
            </a:pPr>
            <a:r>
              <a:rPr lang="en-GB" dirty="0">
                <a:latin typeface="Calibri Light" panose="020F0302020204030204" pitchFamily="34" charset="0"/>
                <a:cs typeface="Calibri Light" panose="020F0302020204030204" pitchFamily="34" charset="0"/>
              </a:rPr>
              <a:t>Which nonlinear </a:t>
            </a:r>
            <a:r>
              <a:rPr lang="en-GB" dirty="0">
                <a:solidFill>
                  <a:srgbClr val="0070C0"/>
                </a:solidFill>
                <a:latin typeface="Calibri Light" panose="020F0302020204030204" pitchFamily="34" charset="0"/>
                <a:cs typeface="Calibri Light" panose="020F0302020204030204" pitchFamily="34" charset="0"/>
              </a:rPr>
              <a:t>transformation</a:t>
            </a:r>
            <a:r>
              <a:rPr lang="en-GB" dirty="0">
                <a:latin typeface="Calibri Light" panose="020F0302020204030204" pitchFamily="34" charset="0"/>
                <a:cs typeface="Calibri Light" panose="020F0302020204030204" pitchFamily="34" charset="0"/>
              </a:rPr>
              <a:t> to apply?</a:t>
            </a:r>
            <a:br>
              <a:rPr lang="en-GB"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(e.g., logarithmic, exponential, polynomial,…?)</a:t>
            </a:r>
          </a:p>
          <a:p>
            <a:pPr marL="800100" lvl="1" indent="-342900">
              <a:buFont typeface="+mj-lt"/>
              <a:buAutoNum type="arabicPeriod"/>
            </a:pPr>
            <a:r>
              <a:rPr lang="en-GB" dirty="0">
                <a:latin typeface="Calibri Light" panose="020F0302020204030204" pitchFamily="34" charset="0"/>
                <a:cs typeface="Calibri Light" panose="020F0302020204030204" pitchFamily="34" charset="0"/>
              </a:rPr>
              <a:t>When to </a:t>
            </a:r>
            <a:r>
              <a:rPr lang="en-GB" dirty="0">
                <a:solidFill>
                  <a:srgbClr val="0070C0"/>
                </a:solidFill>
                <a:latin typeface="Calibri Light" panose="020F0302020204030204" pitchFamily="34" charset="0"/>
                <a:cs typeface="Calibri Light" panose="020F0302020204030204" pitchFamily="34" charset="0"/>
              </a:rPr>
              <a:t>stop</a:t>
            </a:r>
            <a:r>
              <a:rPr lang="en-GB" dirty="0">
                <a:latin typeface="Calibri Light" panose="020F0302020204030204" pitchFamily="34" charset="0"/>
                <a:cs typeface="Calibri Light" panose="020F0302020204030204" pitchFamily="34" charset="0"/>
              </a:rPr>
              <a:t> transforming?</a:t>
            </a:r>
            <a:br>
              <a:rPr lang="en-GB"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(e.g., at the 4</a:t>
            </a:r>
            <a:r>
              <a:rPr lang="en-GB" baseline="30000" dirty="0">
                <a:latin typeface="Calibri Light" panose="020F0302020204030204" pitchFamily="34" charset="0"/>
                <a:cs typeface="Calibri Light" panose="020F0302020204030204" pitchFamily="34" charset="0"/>
              </a:rPr>
              <a:t>th</a:t>
            </a:r>
            <a:r>
              <a:rPr lang="en-GB" dirty="0">
                <a:latin typeface="Calibri Light" panose="020F0302020204030204" pitchFamily="34" charset="0"/>
                <a:cs typeface="Calibri Light" panose="020F0302020204030204" pitchFamily="34" charset="0"/>
              </a:rPr>
              <a:t>, 10</a:t>
            </a:r>
            <a:r>
              <a:rPr lang="en-GB" baseline="30000" dirty="0">
                <a:latin typeface="Calibri Light" panose="020F0302020204030204" pitchFamily="34" charset="0"/>
                <a:cs typeface="Calibri Light" panose="020F0302020204030204" pitchFamily="34" charset="0"/>
              </a:rPr>
              <a:t>th</a:t>
            </a:r>
            <a:r>
              <a:rPr lang="en-GB" dirty="0">
                <a:latin typeface="Calibri Light" panose="020F0302020204030204" pitchFamily="34" charset="0"/>
                <a:cs typeface="Calibri Light" panose="020F0302020204030204" pitchFamily="34" charset="0"/>
              </a:rPr>
              <a:t>, 100</a:t>
            </a:r>
            <a:r>
              <a:rPr lang="en-GB" baseline="30000" dirty="0">
                <a:latin typeface="Calibri Light" panose="020F0302020204030204" pitchFamily="34" charset="0"/>
                <a:cs typeface="Calibri Light" panose="020F0302020204030204" pitchFamily="34" charset="0"/>
              </a:rPr>
              <a:t>th</a:t>
            </a:r>
            <a:r>
              <a:rPr lang="en-GB" dirty="0">
                <a:latin typeface="Calibri Light" panose="020F0302020204030204" pitchFamily="34" charset="0"/>
                <a:cs typeface="Calibri Light" panose="020F0302020204030204" pitchFamily="34" charset="0"/>
              </a:rPr>
              <a:t> degree polynomial?)</a:t>
            </a:r>
          </a:p>
          <a:p>
            <a:pPr marL="800100" lvl="1" indent="-342900">
              <a:buFont typeface="+mj-lt"/>
              <a:buAutoNum type="arabicPeriod"/>
            </a:pPr>
            <a:r>
              <a:rPr lang="en-GB" dirty="0">
                <a:latin typeface="Calibri Light" panose="020F0302020204030204" pitchFamily="34" charset="0"/>
                <a:cs typeface="Calibri Light" panose="020F0302020204030204" pitchFamily="34" charset="0"/>
              </a:rPr>
              <a:t>How to </a:t>
            </a:r>
            <a:r>
              <a:rPr lang="en-GB" dirty="0">
                <a:solidFill>
                  <a:srgbClr val="0070C0"/>
                </a:solidFill>
                <a:latin typeface="Calibri Light" panose="020F0302020204030204" pitchFamily="34" charset="0"/>
                <a:cs typeface="Calibri Light" panose="020F0302020204030204" pitchFamily="34" charset="0"/>
              </a:rPr>
              <a:t>interpret</a:t>
            </a:r>
            <a:r>
              <a:rPr lang="en-GB" dirty="0">
                <a:latin typeface="Calibri Light" panose="020F0302020204030204" pitchFamily="34" charset="0"/>
                <a:cs typeface="Calibri Light" panose="020F0302020204030204" pitchFamily="34" charset="0"/>
              </a:rPr>
              <a:t> our nonlinear effects?</a:t>
            </a:r>
          </a:p>
        </p:txBody>
      </p:sp>
      <p:sp>
        <p:nvSpPr>
          <p:cNvPr id="7" name="TextBox 6">
            <a:extLst>
              <a:ext uri="{FF2B5EF4-FFF2-40B4-BE49-F238E27FC236}">
                <a16:creationId xmlns:a16="http://schemas.microsoft.com/office/drawing/2014/main" id="{55ACA42F-4901-4015-902E-E448C4078A00}"/>
              </a:ext>
            </a:extLst>
          </p:cNvPr>
          <p:cNvSpPr txBox="1"/>
          <p:nvPr/>
        </p:nvSpPr>
        <p:spPr>
          <a:xfrm>
            <a:off x="6744072" y="6172223"/>
            <a:ext cx="5231904" cy="461665"/>
          </a:xfrm>
          <a:prstGeom prst="rect">
            <a:avLst/>
          </a:prstGeom>
          <a:noFill/>
        </p:spPr>
        <p:txBody>
          <a:bodyPr wrap="square">
            <a:spAutoFit/>
          </a:bodyPr>
          <a:lstStyle/>
          <a:p>
            <a:pPr algn="r"/>
            <a:r>
              <a:rPr lang="fr-CH" sz="1200">
                <a:latin typeface="Calibri Light" panose="020F0302020204030204" pitchFamily="34" charset="0"/>
                <a:cs typeface="Calibri Light" panose="020F0302020204030204" pitchFamily="34" charset="0"/>
              </a:rPr>
              <a:t>* As noted, models with nonlinear parameters exist (e.g., neural networks) but are relatively rare in ML. We will not discuss them in this workshop.</a:t>
            </a:r>
            <a:endParaRPr lang="fr-CH"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639569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5640" y="3121805"/>
            <a:ext cx="6768752" cy="584775"/>
          </a:xfrm>
          <a:prstGeom prst="rect">
            <a:avLst/>
          </a:prstGeom>
          <a:noFill/>
        </p:spPr>
        <p:txBody>
          <a:bodyPr wrap="square" rtlCol="0">
            <a:spAutoFit/>
          </a:bodyPr>
          <a:lstStyle/>
          <a:p>
            <a:pPr algn="ctr"/>
            <a:r>
              <a:rPr lang="fr-CH" sz="3200" b="1">
                <a:solidFill>
                  <a:schemeClr val="tx2">
                    <a:lumMod val="75000"/>
                  </a:schemeClr>
                </a:solidFill>
                <a:latin typeface="Tw Cen MT" panose="020B0602020104020603" pitchFamily="34" charset="0"/>
              </a:rPr>
              <a:t>3. Principles of machine learning</a:t>
            </a:r>
            <a:endParaRPr lang="en-GB" sz="32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7114BD6-92FA-48AF-B104-8AC9FFB31AF9}"/>
              </a:ext>
            </a:extLst>
          </p:cNvPr>
          <p:cNvSpPr txBox="1"/>
          <p:nvPr/>
        </p:nvSpPr>
        <p:spPr>
          <a:xfrm>
            <a:off x="3764407" y="4181018"/>
            <a:ext cx="4663200" cy="461665"/>
          </a:xfrm>
          <a:prstGeom prst="rect">
            <a:avLst/>
          </a:prstGeom>
          <a:noFill/>
        </p:spPr>
        <p:txBody>
          <a:bodyPr wrap="none" rtlCol="0">
            <a:spAutoFit/>
          </a:bodyPr>
          <a:lstStyle/>
          <a:p>
            <a:pPr algn="ctr"/>
            <a:r>
              <a:rPr lang="en-US" sz="2400" i="1">
                <a:solidFill>
                  <a:schemeClr val="bg2">
                    <a:lumMod val="50000"/>
                  </a:schemeClr>
                </a:solidFill>
                <a:latin typeface="Tw Cen MT" panose="020B0602020104020603" pitchFamily="34" charset="0"/>
              </a:rPr>
              <a:t>B. Model selection and generalization</a:t>
            </a:r>
            <a:endParaRPr lang="en-CH" sz="2400" i="1">
              <a:solidFill>
                <a:schemeClr val="bg2">
                  <a:lumMod val="50000"/>
                </a:schemeClr>
              </a:solidFill>
              <a:latin typeface="Tw Cen MT" panose="020B0602020104020603" pitchFamily="34" charset="0"/>
            </a:endParaRPr>
          </a:p>
        </p:txBody>
      </p:sp>
    </p:spTree>
    <p:extLst>
      <p:ext uri="{BB962C8B-B14F-4D97-AF65-F5344CB8AC3E}">
        <p14:creationId xmlns:p14="http://schemas.microsoft.com/office/powerpoint/2010/main" val="1555922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4402832" cy="4925144"/>
          </a:xfrm>
        </p:spPr>
        <p:txBody>
          <a:bodyPr>
            <a:normAutofit/>
          </a:bodyPr>
          <a:lstStyle/>
          <a:p>
            <a:r>
              <a:rPr lang="fr-CH" sz="1800">
                <a:latin typeface="Calibri Light" panose="020F0302020204030204" pitchFamily="34" charset="0"/>
                <a:cs typeface="Calibri Light" panose="020F0302020204030204" pitchFamily="34" charset="0"/>
              </a:rPr>
              <a:t>One of the primary purpose of machine learning is to detect nonlinear patterns in data. Many different models exist that can achieve this. Which one should we pick?</a:t>
            </a:r>
          </a:p>
          <a:p>
            <a:pPr marL="0" indent="0">
              <a:buNone/>
            </a:pPr>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Once we have made our choice, we also want to quantify the model’s ability to generalize to the population of data. How can we do this?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These two questions concern, respectively, </a:t>
            </a:r>
            <a:r>
              <a:rPr lang="en-GB" sz="1800" b="1">
                <a:latin typeface="Calibri Light" panose="020F0302020204030204" pitchFamily="34" charset="0"/>
                <a:cs typeface="Calibri Light" panose="020F0302020204030204" pitchFamily="34" charset="0"/>
              </a:rPr>
              <a:t>(a) </a:t>
            </a:r>
            <a:r>
              <a:rPr lang="en-GB" sz="1800">
                <a:solidFill>
                  <a:srgbClr val="0070C0"/>
                </a:solidFill>
                <a:latin typeface="Calibri Light" panose="020F0302020204030204" pitchFamily="34" charset="0"/>
                <a:cs typeface="Calibri Light" panose="020F0302020204030204" pitchFamily="34" charset="0"/>
              </a:rPr>
              <a:t>model selection</a:t>
            </a:r>
            <a:r>
              <a:rPr lang="en-GB" sz="1800">
                <a:latin typeface="Calibri Light" panose="020F0302020204030204" pitchFamily="34" charset="0"/>
                <a:cs typeface="Calibri Light" panose="020F0302020204030204" pitchFamily="34" charset="0"/>
              </a:rPr>
              <a:t> and </a:t>
            </a:r>
            <a:r>
              <a:rPr lang="en-GB" sz="1800" b="1">
                <a:latin typeface="Calibri Light" panose="020F0302020204030204" pitchFamily="34" charset="0"/>
                <a:cs typeface="Calibri Light" panose="020F0302020204030204" pitchFamily="34" charset="0"/>
              </a:rPr>
              <a:t>(b) </a:t>
            </a:r>
            <a:r>
              <a:rPr lang="en-GB" sz="1800">
                <a:solidFill>
                  <a:srgbClr val="0070C0"/>
                </a:solidFill>
                <a:latin typeface="Calibri Light" panose="020F0302020204030204" pitchFamily="34" charset="0"/>
                <a:cs typeface="Calibri Light" panose="020F0302020204030204" pitchFamily="34" charset="0"/>
              </a:rPr>
              <a:t>generalization assessment</a:t>
            </a:r>
            <a:r>
              <a:rPr lang="en-GB" sz="180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Model evaluation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3F578FD-2912-4819-8685-BE3DFC06E0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16080" y="1412776"/>
            <a:ext cx="4167789" cy="4157865"/>
          </a:xfrm>
          <a:prstGeom prst="rect">
            <a:avLst/>
          </a:prstGeom>
        </p:spPr>
      </p:pic>
    </p:spTree>
    <p:extLst>
      <p:ext uri="{BB962C8B-B14F-4D97-AF65-F5344CB8AC3E}">
        <p14:creationId xmlns:p14="http://schemas.microsoft.com/office/powerpoint/2010/main" val="339801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Foremost</a:t>
            </a:r>
            <a:r>
              <a:rPr lang="fr-CH" sz="1800" dirty="0">
                <a:latin typeface="Calibri Light" panose="020F0302020204030204" pitchFamily="34" charset="0"/>
                <a:cs typeface="Calibri Light" panose="020F0302020204030204" pitchFamily="34" charset="0"/>
              </a:rPr>
              <a:t>, I </a:t>
            </a:r>
            <a:r>
              <a:rPr lang="fr-CH" sz="1800" dirty="0" err="1">
                <a:latin typeface="Calibri Light" panose="020F0302020204030204" pitchFamily="34" charset="0"/>
                <a:cs typeface="Calibri Light" panose="020F0302020204030204" pitchFamily="34" charset="0"/>
              </a:rPr>
              <a:t>want</a:t>
            </a:r>
            <a:r>
              <a:rPr lang="fr-CH" sz="1800" dirty="0">
                <a:latin typeface="Calibri Light" panose="020F0302020204030204" pitchFamily="34" charset="0"/>
                <a:cs typeface="Calibri Light" panose="020F0302020204030204" pitchFamily="34" charset="0"/>
              </a:rPr>
              <a:t> to </a:t>
            </a:r>
            <a:r>
              <a:rPr lang="en-GB" sz="1800" dirty="0">
                <a:solidFill>
                  <a:srgbClr val="0070C0"/>
                </a:solidFill>
                <a:latin typeface="Calibri Light" panose="020F0302020204030204" pitchFamily="34" charset="0"/>
                <a:cs typeface="Calibri Light" panose="020F0302020204030204" pitchFamily="34" charset="0"/>
              </a:rPr>
              <a:t>demystify </a:t>
            </a:r>
            <a:r>
              <a:rPr lang="fr-CH" sz="1800" dirty="0">
                <a:solidFill>
                  <a:srgbClr val="0070C0"/>
                </a:solidFill>
                <a:latin typeface="Calibri Light" panose="020F0302020204030204" pitchFamily="34" charset="0"/>
                <a:cs typeface="Calibri Light" panose="020F0302020204030204" pitchFamily="34" charset="0"/>
              </a:rPr>
              <a:t>machine </a:t>
            </a:r>
            <a:r>
              <a:rPr lang="fr-CH" sz="1800" dirty="0" err="1">
                <a:solidFill>
                  <a:srgbClr val="0070C0"/>
                </a:solidFill>
                <a:latin typeface="Calibri Light" panose="020F0302020204030204" pitchFamily="34" charset="0"/>
                <a:cs typeface="Calibri Light" panose="020F0302020204030204" pitchFamily="34" charset="0"/>
              </a:rPr>
              <a:t>learning</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for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workshop I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emphasize</a:t>
            </a:r>
            <a:r>
              <a:rPr lang="fr-CH" sz="1800" dirty="0">
                <a:latin typeface="Calibri Light" panose="020F0302020204030204" pitchFamily="34" charset="0"/>
                <a:cs typeface="Calibri Light" panose="020F0302020204030204" pitchFamily="34" charset="0"/>
              </a:rPr>
              <a:t> links </a:t>
            </a:r>
            <a:r>
              <a:rPr lang="fr-CH" sz="1800" dirty="0" err="1">
                <a:latin typeface="Calibri Light" panose="020F0302020204030204" pitchFamily="34" charset="0"/>
                <a:cs typeface="Calibri Light" panose="020F0302020204030204" pitchFamily="34" charset="0"/>
              </a:rPr>
              <a:t>between</a:t>
            </a:r>
            <a:r>
              <a:rPr lang="fr-CH" sz="1800" dirty="0">
                <a:latin typeface="Calibri Light" panose="020F0302020204030204" pitchFamily="34" charset="0"/>
                <a:cs typeface="Calibri Light" panose="020F0302020204030204" pitchFamily="34" charset="0"/>
              </a:rPr>
              <a:t> ML and </a:t>
            </a:r>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 in the social sciences.</a:t>
            </a:r>
          </a:p>
          <a:p>
            <a:endParaRPr lang="fr-CH" sz="1800" dirty="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a:t>
            </a:r>
            <a:r>
              <a:rPr lang="fr-CH" sz="1800" b="1">
                <a:solidFill>
                  <a:srgbClr val="0070C0"/>
                </a:solidFill>
                <a:latin typeface="Calibri Light" panose="020F0302020204030204" pitchFamily="34" charset="0"/>
                <a:cs typeface="Calibri Light" panose="020F0302020204030204" pitchFamily="34" charset="0"/>
              </a:rPr>
              <a:t>Part 1 </a:t>
            </a:r>
            <a:r>
              <a:rPr lang="fr-CH" sz="1800">
                <a:latin typeface="Calibri Light" panose="020F0302020204030204" pitchFamily="34" charset="0"/>
                <a:cs typeface="Calibri Light" panose="020F0302020204030204" pitchFamily="34" charset="0"/>
              </a:rPr>
              <a:t>I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introduce</a:t>
            </a:r>
            <a:r>
              <a:rPr lang="fr-CH" sz="1800" dirty="0">
                <a:latin typeface="Calibri Light" panose="020F0302020204030204" pitchFamily="34" charset="0"/>
                <a:cs typeface="Calibri Light" panose="020F0302020204030204" pitchFamily="34" charset="0"/>
              </a:rPr>
              <a:t> </a:t>
            </a:r>
            <a:r>
              <a:rPr lang="fr-CH" sz="1800" b="1" dirty="0">
                <a:latin typeface="Calibri Light" panose="020F0302020204030204" pitchFamily="34" charset="0"/>
                <a:cs typeface="Calibri Light" panose="020F0302020204030204" pitchFamily="34" charset="0"/>
              </a:rPr>
              <a:t>(a) </a:t>
            </a:r>
            <a:r>
              <a:rPr lang="fr-CH" sz="1800" dirty="0">
                <a:latin typeface="Calibri Light" panose="020F0302020204030204" pitchFamily="34" charset="0"/>
                <a:cs typeface="Calibri Light" panose="020F0302020204030204" pitchFamily="34" charset="0"/>
              </a:rPr>
              <a:t>basic concepts of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b="1" dirty="0">
                <a:latin typeface="Calibri Light" panose="020F0302020204030204" pitchFamily="34" charset="0"/>
                <a:cs typeface="Calibri Light" panose="020F0302020204030204" pitchFamily="34" charset="0"/>
              </a:rPr>
              <a:t>(b) </a:t>
            </a:r>
            <a:r>
              <a:rPr lang="fr-CH" sz="1800" dirty="0" err="1">
                <a:latin typeface="Calibri Light" panose="020F0302020204030204" pitchFamily="34" charset="0"/>
                <a:cs typeface="Calibri Light" panose="020F0302020204030204" pitchFamily="34" charset="0"/>
              </a:rPr>
              <a:t>why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need</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and </a:t>
            </a:r>
            <a:r>
              <a:rPr lang="fr-CH" sz="1800" b="1" dirty="0">
                <a:latin typeface="Calibri Light" panose="020F0302020204030204" pitchFamily="34" charset="0"/>
                <a:cs typeface="Calibri Light" panose="020F0302020204030204" pitchFamily="34" charset="0"/>
              </a:rPr>
              <a:t>(c) </a:t>
            </a:r>
            <a:r>
              <a:rPr lang="fr-CH" sz="1800" dirty="0">
                <a:latin typeface="Calibri Light" panose="020F0302020204030204" pitchFamily="34" charset="0"/>
                <a:cs typeface="Calibri Light" panose="020F0302020204030204" pitchFamily="34" charset="0"/>
              </a:rPr>
              <a:t>how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evaluated</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terms</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predictive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accuracy</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a:t>
            </a:r>
            <a:r>
              <a:rPr lang="fr-CH" sz="1800" b="1">
                <a:solidFill>
                  <a:srgbClr val="0070C0"/>
                </a:solidFill>
                <a:latin typeface="Calibri Light" panose="020F0302020204030204" pitchFamily="34" charset="0"/>
                <a:cs typeface="Calibri Light" panose="020F0302020204030204" pitchFamily="34" charset="0"/>
              </a:rPr>
              <a:t>Part 2 </a:t>
            </a:r>
            <a:r>
              <a:rPr lang="fr-CH" sz="1800">
                <a:latin typeface="Calibri Light" panose="020F0302020204030204" pitchFamily="34" charset="0"/>
                <a:cs typeface="Calibri Light" panose="020F0302020204030204" pitchFamily="34" charset="0"/>
              </a:rPr>
              <a:t>I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discuss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several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specific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of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individually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including</a:t>
            </a:r>
            <a:r>
              <a:rPr lang="fr-CH" sz="1800" dirty="0">
                <a:latin typeface="Calibri Light" panose="020F0302020204030204" pitchFamily="34" charset="0"/>
                <a:cs typeface="Calibri Light" panose="020F0302020204030204" pitchFamily="34" charset="0"/>
              </a:rPr>
              <a:t> </a:t>
            </a:r>
            <a:r>
              <a:rPr lang="fr-CH" sz="1800" b="1" dirty="0">
                <a:latin typeface="Calibri Light" panose="020F0302020204030204" pitchFamily="34" charset="0"/>
                <a:cs typeface="Calibri Light" panose="020F0302020204030204" pitchFamily="34" charset="0"/>
              </a:rPr>
              <a:t>(a)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theoretical</a:t>
            </a:r>
            <a:r>
              <a:rPr lang="fr-CH" sz="1800" dirty="0">
                <a:latin typeface="Calibri Light" panose="020F0302020204030204" pitchFamily="34" charset="0"/>
                <a:cs typeface="Calibri Light" panose="020F0302020204030204" pitchFamily="34" charset="0"/>
              </a:rPr>
              <a:t> background, </a:t>
            </a:r>
            <a:r>
              <a:rPr lang="fr-CH" sz="1800" b="1" dirty="0">
                <a:latin typeface="Calibri Light" panose="020F0302020204030204" pitchFamily="34" charset="0"/>
                <a:cs typeface="Calibri Light" panose="020F0302020204030204" pitchFamily="34" charset="0"/>
              </a:rPr>
              <a:t>(b)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relative </a:t>
            </a:r>
            <a:r>
              <a:rPr lang="fr-CH" sz="1800" dirty="0" err="1">
                <a:latin typeface="Calibri Light" panose="020F0302020204030204" pitchFamily="34" charset="0"/>
                <a:cs typeface="Calibri Light" panose="020F0302020204030204" pitchFamily="34" charset="0"/>
              </a:rPr>
              <a:t>strengths</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weaknesses</a:t>
            </a:r>
            <a:r>
              <a:rPr lang="fr-CH" sz="1800" dirty="0">
                <a:latin typeface="Calibri Light" panose="020F0302020204030204" pitchFamily="34" charset="0"/>
                <a:cs typeface="Calibri Light" panose="020F0302020204030204" pitchFamily="34" charset="0"/>
              </a:rPr>
              <a:t>, and </a:t>
            </a:r>
            <a:r>
              <a:rPr lang="fr-CH" sz="1800" b="1" dirty="0">
                <a:latin typeface="Calibri Light" panose="020F0302020204030204" pitchFamily="34" charset="0"/>
                <a:cs typeface="Calibri Light" panose="020F0302020204030204" pitchFamily="34" charset="0"/>
              </a:rPr>
              <a:t>(c) </a:t>
            </a:r>
            <a:r>
              <a:rPr lang="fr-CH" sz="1800" dirty="0" err="1">
                <a:latin typeface="Calibri Light" panose="020F0302020204030204" pitchFamily="34" charset="0"/>
                <a:cs typeface="Calibri Light" panose="020F0302020204030204" pitchFamily="34" charset="0"/>
              </a:rPr>
              <a:t>practical</a:t>
            </a:r>
            <a:r>
              <a:rPr lang="fr-CH" sz="1800" dirty="0">
                <a:latin typeface="Calibri Light" panose="020F0302020204030204" pitchFamily="34" charset="0"/>
                <a:cs typeface="Calibri Light" panose="020F0302020204030204" pitchFamily="34" charset="0"/>
              </a:rPr>
              <a:t> applications.</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Throughout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presentation</a:t>
            </a:r>
            <a:r>
              <a:rPr lang="fr-CH" sz="1800" dirty="0">
                <a:latin typeface="Calibri Light" panose="020F0302020204030204" pitchFamily="34" charset="0"/>
                <a:cs typeface="Calibri Light" panose="020F0302020204030204" pitchFamily="34" charset="0"/>
              </a:rPr>
              <a:t>, I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make</a:t>
            </a:r>
            <a:r>
              <a:rPr lang="fr-CH" sz="1800" dirty="0">
                <a:latin typeface="Calibri Light" panose="020F0302020204030204" pitchFamily="34" charset="0"/>
                <a:cs typeface="Calibri Light" panose="020F0302020204030204" pitchFamily="34" charset="0"/>
              </a:rPr>
              <a:t> short digressions </a:t>
            </a:r>
            <a:r>
              <a:rPr lang="fr-CH" sz="1800" dirty="0" err="1">
                <a:latin typeface="Calibri Light" panose="020F0302020204030204" pitchFamily="34" charset="0"/>
                <a:cs typeface="Calibri Light" panose="020F0302020204030204" pitchFamily="34" charset="0"/>
              </a:rPr>
              <a:t>into</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history</a:t>
            </a:r>
            <a:r>
              <a:rPr lang="fr-CH" sz="1800" dirty="0">
                <a:latin typeface="Calibri Light" panose="020F0302020204030204" pitchFamily="34" charset="0"/>
                <a:cs typeface="Calibri Light" panose="020F0302020204030204" pitchFamily="34" charset="0"/>
              </a:rPr>
              <a:t> of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artificial</a:t>
            </a:r>
            <a:r>
              <a:rPr lang="fr-CH" sz="1800" dirty="0">
                <a:latin typeface="Calibri Light" panose="020F0302020204030204" pitchFamily="34" charset="0"/>
                <a:cs typeface="Calibri Light" panose="020F0302020204030204" pitchFamily="34" charset="0"/>
              </a:rPr>
              <a:t> intelligence, and </a:t>
            </a:r>
            <a:r>
              <a:rPr lang="fr-CH" sz="1800" dirty="0" err="1">
                <a:latin typeface="Calibri Light" panose="020F0302020204030204" pitchFamily="34" charset="0"/>
                <a:cs typeface="Calibri Light" panose="020F0302020204030204" pitchFamily="34" charset="0"/>
              </a:rPr>
              <a:t>statistics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sections are </a:t>
            </a:r>
            <a:r>
              <a:rPr lang="fr-CH" sz="1800" dirty="0" err="1">
                <a:latin typeface="Calibri Light" panose="020F0302020204030204" pitchFamily="34" charset="0"/>
                <a:cs typeface="Calibri Light" panose="020F0302020204030204" pitchFamily="34" charset="0"/>
              </a:rPr>
              <a:t>marked</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icon</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Goals of the workshop</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31704" y="5661248"/>
            <a:ext cx="794299" cy="794299"/>
          </a:xfrm>
          <a:prstGeom prst="rect">
            <a:avLst/>
          </a:prstGeom>
        </p:spPr>
      </p:pic>
    </p:spTree>
    <p:extLst>
      <p:ext uri="{BB962C8B-B14F-4D97-AF65-F5344CB8AC3E}">
        <p14:creationId xmlns:p14="http://schemas.microsoft.com/office/powerpoint/2010/main" val="33394262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a:latin typeface="Calibri Light" panose="020F0302020204030204" pitchFamily="34" charset="0"/>
                <a:cs typeface="Calibri Light" panose="020F0302020204030204" pitchFamily="34" charset="0"/>
              </a:rPr>
              <a:t>Model selection usually consumes the most time when running an ML analysis. It involves making choices such as: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Model selection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3993163379"/>
              </p:ext>
            </p:extLst>
          </p:nvPr>
        </p:nvGraphicFramePr>
        <p:xfrm>
          <a:off x="6713140" y="2336176"/>
          <a:ext cx="2160242" cy="1854200"/>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308606">
                  <a:extLst>
                    <a:ext uri="{9D8B030D-6E8A-4147-A177-3AD203B41FA5}">
                      <a16:colId xmlns:a16="http://schemas.microsoft.com/office/drawing/2014/main" val="20000"/>
                    </a:ext>
                  </a:extLst>
                </a:gridCol>
                <a:gridCol w="308606">
                  <a:extLst>
                    <a:ext uri="{9D8B030D-6E8A-4147-A177-3AD203B41FA5}">
                      <a16:colId xmlns:a16="http://schemas.microsoft.com/office/drawing/2014/main" val="20001"/>
                    </a:ext>
                  </a:extLst>
                </a:gridCol>
                <a:gridCol w="308606">
                  <a:extLst>
                    <a:ext uri="{9D8B030D-6E8A-4147-A177-3AD203B41FA5}">
                      <a16:colId xmlns:a16="http://schemas.microsoft.com/office/drawing/2014/main" val="20002"/>
                    </a:ext>
                  </a:extLst>
                </a:gridCol>
                <a:gridCol w="308606">
                  <a:extLst>
                    <a:ext uri="{9D8B030D-6E8A-4147-A177-3AD203B41FA5}">
                      <a16:colId xmlns:a16="http://schemas.microsoft.com/office/drawing/2014/main" val="20003"/>
                    </a:ext>
                  </a:extLst>
                </a:gridCol>
                <a:gridCol w="308606">
                  <a:extLst>
                    <a:ext uri="{9D8B030D-6E8A-4147-A177-3AD203B41FA5}">
                      <a16:colId xmlns:a16="http://schemas.microsoft.com/office/drawing/2014/main" val="20004"/>
                    </a:ext>
                  </a:extLst>
                </a:gridCol>
                <a:gridCol w="308606">
                  <a:extLst>
                    <a:ext uri="{9D8B030D-6E8A-4147-A177-3AD203B41FA5}">
                      <a16:colId xmlns:a16="http://schemas.microsoft.com/office/drawing/2014/main" val="20005"/>
                    </a:ext>
                  </a:extLst>
                </a:gridCol>
                <a:gridCol w="308606">
                  <a:extLst>
                    <a:ext uri="{9D8B030D-6E8A-4147-A177-3AD203B41FA5}">
                      <a16:colId xmlns:a16="http://schemas.microsoft.com/office/drawing/2014/main" val="20006"/>
                    </a:ext>
                  </a:extLst>
                </a:gridCol>
              </a:tblGrid>
              <a:tr h="370840">
                <a:tc>
                  <a:txBody>
                    <a:bodyPr/>
                    <a:lstStyle/>
                    <a:p>
                      <a:pPr algn="ctr"/>
                      <a:r>
                        <a:rPr lang="fr-CH" sz="800" b="1">
                          <a:latin typeface="Calibri Light" panose="020F0302020204030204" pitchFamily="34" charset="0"/>
                          <a:cs typeface="Calibri Light" panose="020F0302020204030204" pitchFamily="34" charset="0"/>
                        </a:rPr>
                        <a:t>X1</a:t>
                      </a:r>
                      <a:endParaRPr lang="en-GB" sz="800" b="1">
                        <a:latin typeface="Calibri Light" panose="020F0302020204030204" pitchFamily="34" charset="0"/>
                        <a:cs typeface="Calibri Light" panose="020F0302020204030204" pitchFamily="34" charset="0"/>
                      </a:endParaRPr>
                    </a:p>
                  </a:txBody>
                  <a:tcPr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fr-CH" sz="800" b="1">
                          <a:latin typeface="Calibri Light" panose="020F0302020204030204" pitchFamily="34" charset="0"/>
                          <a:cs typeface="Calibri Light" panose="020F0302020204030204" pitchFamily="34" charset="0"/>
                        </a:rPr>
                        <a:t>X2</a:t>
                      </a:r>
                      <a:endParaRPr lang="en-GB" sz="800" b="1">
                        <a:latin typeface="Calibri Light" panose="020F0302020204030204" pitchFamily="34" charset="0"/>
                        <a:cs typeface="Calibri Light" panose="020F0302020204030204" pitchFamily="34" charset="0"/>
                      </a:endParaRPr>
                    </a:p>
                  </a:txBody>
                  <a:tcPr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fr-CH" sz="800" b="1">
                          <a:latin typeface="Calibri Light" panose="020F0302020204030204" pitchFamily="34" charset="0"/>
                          <a:cs typeface="Calibri Light" panose="020F0302020204030204" pitchFamily="34" charset="0"/>
                        </a:rPr>
                        <a:t>X2</a:t>
                      </a:r>
                      <a:endParaRPr lang="en-GB" sz="800" b="1">
                        <a:latin typeface="Calibri Light" panose="020F0302020204030204" pitchFamily="34" charset="0"/>
                        <a:cs typeface="Calibri Light" panose="020F0302020204030204" pitchFamily="34" charset="0"/>
                      </a:endParaRPr>
                    </a:p>
                  </a:txBody>
                  <a:tcPr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fr-CH" sz="800" b="1">
                          <a:latin typeface="Calibri Light" panose="020F0302020204030204" pitchFamily="34" charset="0"/>
                          <a:cs typeface="Calibri Light" panose="020F0302020204030204" pitchFamily="34" charset="0"/>
                        </a:rPr>
                        <a:t>X3</a:t>
                      </a:r>
                      <a:endParaRPr lang="en-GB" sz="800" b="1">
                        <a:latin typeface="Calibri Light" panose="020F0302020204030204" pitchFamily="34" charset="0"/>
                        <a:cs typeface="Calibri Light" panose="020F0302020204030204" pitchFamily="34" charset="0"/>
                      </a:endParaRPr>
                    </a:p>
                  </a:txBody>
                  <a:tcPr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fr-CH" sz="800" b="1">
                          <a:latin typeface="Calibri Light" panose="020F0302020204030204" pitchFamily="34" charset="0"/>
                          <a:cs typeface="Calibri Light" panose="020F0302020204030204" pitchFamily="34" charset="0"/>
                        </a:rPr>
                        <a:t>X4</a:t>
                      </a:r>
                      <a:endParaRPr lang="en-GB" sz="800" b="1">
                        <a:latin typeface="Calibri Light" panose="020F0302020204030204" pitchFamily="34" charset="0"/>
                        <a:cs typeface="Calibri Light" panose="020F0302020204030204" pitchFamily="34" charset="0"/>
                      </a:endParaRPr>
                    </a:p>
                  </a:txBody>
                  <a:tcPr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fr-CH" sz="800" b="1">
                          <a:latin typeface="Calibri Light" panose="020F0302020204030204" pitchFamily="34" charset="0"/>
                          <a:cs typeface="Calibri Light" panose="020F0302020204030204" pitchFamily="34" charset="0"/>
                        </a:rPr>
                        <a:t>X5</a:t>
                      </a:r>
                      <a:endParaRPr lang="en-GB" sz="800" b="1">
                        <a:latin typeface="Calibri Light" panose="020F0302020204030204" pitchFamily="34" charset="0"/>
                        <a:cs typeface="Calibri Light" panose="020F0302020204030204" pitchFamily="34" charset="0"/>
                      </a:endParaRPr>
                    </a:p>
                  </a:txBody>
                  <a:tcPr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fr-CH" sz="800" b="1">
                          <a:latin typeface="Calibri Light" panose="020F0302020204030204" pitchFamily="34" charset="0"/>
                          <a:cs typeface="Calibri Light" panose="020F0302020204030204" pitchFamily="34" charset="0"/>
                        </a:rPr>
                        <a:t>…</a:t>
                      </a:r>
                      <a:endParaRPr lang="en-GB" sz="800" b="1">
                        <a:latin typeface="Calibri Light" panose="020F0302020204030204" pitchFamily="34" charset="0"/>
                        <a:cs typeface="Calibri Light" panose="020F0302020204030204" pitchFamily="34" charset="0"/>
                      </a:endParaRPr>
                    </a:p>
                  </a:txBody>
                  <a:tcPr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r h="370840">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70840">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70840">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70840">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fr-CH" sz="800">
                          <a:latin typeface="Calibri Light" panose="020F0302020204030204" pitchFamily="34" charset="0"/>
                          <a:cs typeface="Calibri Light" panose="020F0302020204030204" pitchFamily="34" charset="0"/>
                        </a:rPr>
                        <a:t>…</a:t>
                      </a:r>
                      <a:endParaRPr lang="en-GB" sz="800">
                        <a:latin typeface="Calibri Light" panose="020F0302020204030204" pitchFamily="34" charset="0"/>
                        <a:cs typeface="Calibri Light" panose="020F0302020204030204" pitchFamily="34"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Oval 5"/>
          <p:cNvSpPr/>
          <p:nvPr/>
        </p:nvSpPr>
        <p:spPr>
          <a:xfrm>
            <a:off x="3282685" y="3271386"/>
            <a:ext cx="612000" cy="612000"/>
          </a:xfrm>
          <a:prstGeom prst="ellipse">
            <a:avLst/>
          </a:prstGeom>
          <a:solidFill>
            <a:schemeClr val="accent5">
              <a:lumMod val="40000"/>
              <a:lumOff val="60000"/>
            </a:schemeClr>
          </a:solidFill>
          <a:ln w="190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CH" sz="1200">
                <a:solidFill>
                  <a:schemeClr val="tx1"/>
                </a:solidFill>
                <a:latin typeface="Calibri Light" panose="020F0302020204030204" pitchFamily="34" charset="0"/>
                <a:cs typeface="Calibri Light" panose="020F0302020204030204" pitchFamily="34" charset="0"/>
              </a:rPr>
              <a:t>KNN</a:t>
            </a:r>
            <a:endParaRPr lang="en-GB" sz="1200">
              <a:solidFill>
                <a:schemeClr val="tx1"/>
              </a:solidFill>
              <a:latin typeface="Calibri Light" panose="020F0302020204030204" pitchFamily="34" charset="0"/>
              <a:cs typeface="Calibri Light" panose="020F0302020204030204" pitchFamily="34" charset="0"/>
            </a:endParaRPr>
          </a:p>
        </p:txBody>
      </p:sp>
      <p:sp>
        <p:nvSpPr>
          <p:cNvPr id="7" name="Oval 6"/>
          <p:cNvSpPr/>
          <p:nvPr/>
        </p:nvSpPr>
        <p:spPr>
          <a:xfrm>
            <a:off x="3894685" y="2780928"/>
            <a:ext cx="504056" cy="504056"/>
          </a:xfrm>
          <a:prstGeom prst="ellipse">
            <a:avLst/>
          </a:prstGeom>
          <a:solidFill>
            <a:schemeClr val="accent4">
              <a:lumMod val="20000"/>
              <a:lumOff val="80000"/>
            </a:schemeClr>
          </a:solidFill>
          <a:ln w="190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CH" sz="1200">
                <a:solidFill>
                  <a:schemeClr val="tx1"/>
                </a:solidFill>
                <a:latin typeface="Calibri Light" panose="020F0302020204030204" pitchFamily="34" charset="0"/>
                <a:cs typeface="Calibri Light" panose="020F0302020204030204" pitchFamily="34" charset="0"/>
              </a:rPr>
              <a:t>LDA</a:t>
            </a:r>
            <a:endParaRPr lang="en-GB" sz="1200">
              <a:solidFill>
                <a:schemeClr val="tx1"/>
              </a:solidFill>
              <a:latin typeface="Calibri Light" panose="020F0302020204030204" pitchFamily="34" charset="0"/>
              <a:cs typeface="Calibri Light" panose="020F0302020204030204" pitchFamily="34" charset="0"/>
            </a:endParaRPr>
          </a:p>
        </p:txBody>
      </p:sp>
      <p:sp>
        <p:nvSpPr>
          <p:cNvPr id="8" name="Oval 7"/>
          <p:cNvSpPr/>
          <p:nvPr/>
        </p:nvSpPr>
        <p:spPr>
          <a:xfrm>
            <a:off x="4011828" y="3505386"/>
            <a:ext cx="756084" cy="756000"/>
          </a:xfrm>
          <a:prstGeom prst="ellipse">
            <a:avLst/>
          </a:prstGeom>
          <a:solidFill>
            <a:schemeClr val="accent1">
              <a:lumMod val="40000"/>
              <a:lumOff val="60000"/>
            </a:schemeClr>
          </a:solidFill>
          <a:ln w="190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a:solidFill>
                  <a:schemeClr val="tx1"/>
                </a:solidFill>
                <a:latin typeface="Calibri Light" panose="020F0302020204030204" pitchFamily="34" charset="0"/>
                <a:cs typeface="Calibri Light" panose="020F0302020204030204" pitchFamily="34" charset="0"/>
              </a:rPr>
              <a:t>SVM</a:t>
            </a:r>
            <a:endParaRPr lang="en-GB" sz="1400">
              <a:solidFill>
                <a:schemeClr val="tx1"/>
              </a:solidFill>
              <a:latin typeface="Calibri Light" panose="020F0302020204030204" pitchFamily="34" charset="0"/>
              <a:cs typeface="Calibri Light" panose="020F0302020204030204" pitchFamily="34" charset="0"/>
            </a:endParaRPr>
          </a:p>
        </p:txBody>
      </p:sp>
      <p:sp>
        <p:nvSpPr>
          <p:cNvPr id="9" name="TextBox 8"/>
          <p:cNvSpPr txBox="1"/>
          <p:nvPr/>
        </p:nvSpPr>
        <p:spPr>
          <a:xfrm>
            <a:off x="4767912" y="4881855"/>
            <a:ext cx="2432461" cy="1169551"/>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marL="285750" indent="-285750">
              <a:buFont typeface="Arial" panose="020B0604020202020204" pitchFamily="34" charset="0"/>
              <a:buChar char="•"/>
            </a:pPr>
            <a:r>
              <a:rPr lang="fr-CH" sz="1400">
                <a:latin typeface="Calibri Light" panose="020F0302020204030204" pitchFamily="34" charset="0"/>
                <a:cs typeface="Calibri Light" panose="020F0302020204030204" pitchFamily="34" charset="0"/>
              </a:rPr>
              <a:t>Transformation function</a:t>
            </a:r>
          </a:p>
          <a:p>
            <a:pPr marL="285750" indent="-285750">
              <a:buFont typeface="Arial" panose="020B0604020202020204" pitchFamily="34" charset="0"/>
              <a:buChar char="•"/>
            </a:pPr>
            <a:r>
              <a:rPr lang="fr-CH" sz="1400">
                <a:latin typeface="Calibri Light" panose="020F0302020204030204" pitchFamily="34" charset="0"/>
                <a:cs typeface="Calibri Light" panose="020F0302020204030204" pitchFamily="34" charset="0"/>
              </a:rPr>
              <a:t>Transformation parameters</a:t>
            </a:r>
          </a:p>
          <a:p>
            <a:pPr marL="285750" indent="-285750">
              <a:buFont typeface="Arial" panose="020B0604020202020204" pitchFamily="34" charset="0"/>
              <a:buChar char="•"/>
            </a:pPr>
            <a:r>
              <a:rPr lang="fr-CH" sz="1400">
                <a:latin typeface="Calibri Light" panose="020F0302020204030204" pitchFamily="34" charset="0"/>
                <a:cs typeface="Calibri Light" panose="020F0302020204030204" pitchFamily="34" charset="0"/>
              </a:rPr>
              <a:t>Number of neighbors</a:t>
            </a:r>
          </a:p>
          <a:p>
            <a:pPr marL="285750" indent="-285750">
              <a:buFont typeface="Arial" panose="020B0604020202020204" pitchFamily="34" charset="0"/>
              <a:buChar char="•"/>
            </a:pPr>
            <a:r>
              <a:rPr lang="fr-CH" sz="1400">
                <a:latin typeface="Calibri Light" panose="020F0302020204030204" pitchFamily="34" charset="0"/>
                <a:cs typeface="Calibri Light" panose="020F0302020204030204" pitchFamily="34" charset="0"/>
              </a:rPr>
              <a:t>Number of subclusters</a:t>
            </a:r>
          </a:p>
          <a:p>
            <a:pPr marL="285750" indent="-285750">
              <a:buFont typeface="Arial" panose="020B0604020202020204" pitchFamily="34" charset="0"/>
              <a:buChar char="•"/>
            </a:pP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p:txBody>
      </p:sp>
      <p:sp>
        <p:nvSpPr>
          <p:cNvPr id="10" name="TextBox 9"/>
          <p:cNvSpPr txBox="1"/>
          <p:nvPr/>
        </p:nvSpPr>
        <p:spPr>
          <a:xfrm>
            <a:off x="8081292" y="4383171"/>
            <a:ext cx="2202316" cy="523220"/>
          </a:xfrm>
          <a:prstGeom prst="rect">
            <a:avLst/>
          </a:prstGeom>
          <a:noFill/>
        </p:spPr>
        <p:txBody>
          <a:bodyPr wrap="square" rtlCol="0">
            <a:spAutoFit/>
          </a:bodyPr>
          <a:lstStyle/>
          <a:p>
            <a:pPr algn="ctr"/>
            <a:r>
              <a:rPr lang="fr-CH" sz="1400" b="1">
                <a:latin typeface="Calibri Light" panose="020F0302020204030204" pitchFamily="34" charset="0"/>
                <a:cs typeface="Calibri Light" panose="020F0302020204030204" pitchFamily="34" charset="0"/>
              </a:rPr>
              <a:t>Which predictors/features to use?</a:t>
            </a:r>
            <a:endParaRPr lang="en-GB" sz="1400" b="1">
              <a:latin typeface="Calibri Light" panose="020F0302020204030204" pitchFamily="34" charset="0"/>
              <a:cs typeface="Calibri Light" panose="020F0302020204030204" pitchFamily="34" charset="0"/>
            </a:endParaRPr>
          </a:p>
        </p:txBody>
      </p:sp>
      <p:sp>
        <p:nvSpPr>
          <p:cNvPr id="13" name="TextBox 12"/>
          <p:cNvSpPr txBox="1"/>
          <p:nvPr/>
        </p:nvSpPr>
        <p:spPr>
          <a:xfrm>
            <a:off x="2028945" y="4117783"/>
            <a:ext cx="2008534" cy="523220"/>
          </a:xfrm>
          <a:prstGeom prst="rect">
            <a:avLst/>
          </a:prstGeom>
          <a:noFill/>
        </p:spPr>
        <p:txBody>
          <a:bodyPr wrap="square" rtlCol="0">
            <a:spAutoFit/>
          </a:bodyPr>
          <a:lstStyle/>
          <a:p>
            <a:pPr algn="ctr"/>
            <a:r>
              <a:rPr lang="fr-CH" sz="1400" b="1">
                <a:latin typeface="Calibri Light" panose="020F0302020204030204" pitchFamily="34" charset="0"/>
                <a:cs typeface="Calibri Light" panose="020F0302020204030204" pitchFamily="34" charset="0"/>
              </a:rPr>
              <a:t>Which specific model to use?</a:t>
            </a:r>
            <a:endParaRPr lang="en-GB" sz="1400" b="1">
              <a:latin typeface="Calibri Light" panose="020F0302020204030204" pitchFamily="34" charset="0"/>
              <a:cs typeface="Calibri Light" panose="020F0302020204030204" pitchFamily="34" charset="0"/>
            </a:endParaRPr>
          </a:p>
        </p:txBody>
      </p:sp>
      <p:sp>
        <p:nvSpPr>
          <p:cNvPr id="16" name="TextBox 15"/>
          <p:cNvSpPr txBox="1"/>
          <p:nvPr/>
        </p:nvSpPr>
        <p:spPr>
          <a:xfrm>
            <a:off x="5865942" y="6182072"/>
            <a:ext cx="2215350" cy="307777"/>
          </a:xfrm>
          <a:prstGeom prst="rect">
            <a:avLst/>
          </a:prstGeom>
          <a:noFill/>
        </p:spPr>
        <p:txBody>
          <a:bodyPr wrap="none" rtlCol="0">
            <a:spAutoFit/>
          </a:bodyPr>
          <a:lstStyle/>
          <a:p>
            <a:r>
              <a:rPr lang="fr-CH" sz="1400" b="1">
                <a:latin typeface="Calibri Light" panose="020F0302020204030204" pitchFamily="34" charset="0"/>
                <a:cs typeface="Calibri Light" panose="020F0302020204030204" pitchFamily="34" charset="0"/>
              </a:rPr>
              <a:t>Which model options to set?</a:t>
            </a:r>
            <a:endParaRPr lang="en-GB" sz="1400" b="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104018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603966" cy="4925144"/>
          </a:xfrm>
        </p:spPr>
        <p:txBody>
          <a:bodyPr>
            <a:normAutofit/>
          </a:bodyPr>
          <a:lstStyle/>
          <a:p>
            <a:r>
              <a:rPr lang="fr-CH" sz="1800">
                <a:latin typeface="Calibri Light" panose="020F0302020204030204" pitchFamily="34" charset="0"/>
                <a:cs typeface="Calibri Light" panose="020F0302020204030204" pitchFamily="34" charset="0"/>
              </a:rPr>
              <a:t>One way to select a model is by </a:t>
            </a:r>
            <a:r>
              <a:rPr lang="fr-CH" sz="1800">
                <a:solidFill>
                  <a:srgbClr val="0070C0"/>
                </a:solidFill>
                <a:latin typeface="Calibri Light" panose="020F0302020204030204" pitchFamily="34" charset="0"/>
                <a:cs typeface="Calibri Light" panose="020F0302020204030204" pitchFamily="34" charset="0"/>
              </a:rPr>
              <a:t>fitting several alternatives</a:t>
            </a:r>
            <a:r>
              <a:rPr lang="fr-CH" sz="1800">
                <a:latin typeface="Calibri Light" panose="020F0302020204030204" pitchFamily="34" charset="0"/>
                <a:cs typeface="Calibri Light" panose="020F0302020204030204" pitchFamily="34" charset="0"/>
              </a:rPr>
              <a:t>, and </a:t>
            </a:r>
            <a:r>
              <a:rPr lang="fr-CH" sz="1800">
                <a:solidFill>
                  <a:srgbClr val="0070C0"/>
                </a:solidFill>
                <a:latin typeface="Calibri Light" panose="020F0302020204030204" pitchFamily="34" charset="0"/>
                <a:cs typeface="Calibri Light" panose="020F0302020204030204" pitchFamily="34" charset="0"/>
              </a:rPr>
              <a:t>compare their accuracy or error </a:t>
            </a:r>
            <a:r>
              <a:rPr lang="fr-CH" sz="1800">
                <a:latin typeface="Calibri Light" panose="020F0302020204030204" pitchFamily="34" charset="0"/>
                <a:cs typeface="Calibri Light" panose="020F0302020204030204" pitchFamily="34" charset="0"/>
              </a:rPr>
              <a:t>on the outcome data. Let us consider some simple data, and once again </a:t>
            </a:r>
            <a:r>
              <a:rPr lang="fr-CH" sz="1800">
                <a:solidFill>
                  <a:srgbClr val="0070C0"/>
                </a:solidFill>
                <a:latin typeface="Calibri Light" panose="020F0302020204030204" pitchFamily="34" charset="0"/>
                <a:cs typeface="Calibri Light" panose="020F0302020204030204" pitchFamily="34" charset="0"/>
              </a:rPr>
              <a:t>fit polynomial regressions</a:t>
            </a:r>
            <a:r>
              <a:rPr lang="fr-CH" sz="1800">
                <a:latin typeface="Calibri Light" panose="020F0302020204030204" pitchFamily="34" charset="0"/>
                <a:cs typeface="Calibri Light" panose="020F0302020204030204" pitchFamily="34" charset="0"/>
              </a:rPr>
              <a:t>. We start with a basic model:</a:t>
            </a: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Model selection – Accuracy comparison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429D1BB-7652-4470-9562-AF8AB91192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3672" y="2863866"/>
            <a:ext cx="3525856" cy="3517462"/>
          </a:xfrm>
          <a:prstGeom prst="rect">
            <a:avLst/>
          </a:prstGeom>
        </p:spPr>
      </p:pic>
      <p:sp>
        <p:nvSpPr>
          <p:cNvPr id="12" name="TextBox 11">
            <a:extLst>
              <a:ext uri="{FF2B5EF4-FFF2-40B4-BE49-F238E27FC236}">
                <a16:creationId xmlns:a16="http://schemas.microsoft.com/office/drawing/2014/main" id="{AFAA702B-7ADA-4A31-B435-7E9C090F2C0B}"/>
              </a:ext>
            </a:extLst>
          </p:cNvPr>
          <p:cNvSpPr txBox="1"/>
          <p:nvPr/>
        </p:nvSpPr>
        <p:spPr>
          <a:xfrm>
            <a:off x="6930336" y="3258850"/>
            <a:ext cx="4134216" cy="1754326"/>
          </a:xfrm>
          <a:prstGeom prst="rect">
            <a:avLst/>
          </a:prstGeom>
          <a:noFill/>
        </p:spPr>
        <p:txBody>
          <a:bodyPr wrap="square" rtlCol="0">
            <a:spAutoFit/>
          </a:bodyPr>
          <a:lstStyle/>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Standard linear model (polynomial 1):</a:t>
            </a:r>
          </a:p>
          <a:p>
            <a:endParaRPr lang="en-GB">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GB" i="1">
                <a:latin typeface="Calibri Light" panose="020F0302020204030204" pitchFamily="34" charset="0"/>
                <a:cs typeface="Calibri Light" panose="020F0302020204030204" pitchFamily="34" charset="0"/>
              </a:rPr>
              <a:t>RMSE</a:t>
            </a:r>
            <a:r>
              <a:rPr lang="en-GB">
                <a:latin typeface="Calibri Light" panose="020F0302020204030204" pitchFamily="34" charset="0"/>
                <a:cs typeface="Calibri Light" panose="020F0302020204030204" pitchFamily="34" charset="0"/>
              </a:rPr>
              <a:t> = 1.980 </a:t>
            </a:r>
          </a:p>
          <a:p>
            <a:pPr marL="742950" lvl="1" indent="-285750">
              <a:buFont typeface="Arial" panose="020B0604020202020204" pitchFamily="34" charset="0"/>
              <a:buChar char="•"/>
            </a:pPr>
            <a:r>
              <a:rPr lang="en-GB" i="1">
                <a:latin typeface="Calibri Light" panose="020F0302020204030204" pitchFamily="34" charset="0"/>
                <a:cs typeface="Calibri Light" panose="020F0302020204030204" pitchFamily="34" charset="0"/>
              </a:rPr>
              <a:t>R</a:t>
            </a:r>
            <a:r>
              <a:rPr lang="en-GB" i="1" baseline="30000">
                <a:latin typeface="Calibri Light" panose="020F0302020204030204" pitchFamily="34" charset="0"/>
                <a:cs typeface="Calibri Light" panose="020F0302020204030204" pitchFamily="34" charset="0"/>
              </a:rPr>
              <a:t>2</a:t>
            </a:r>
            <a:r>
              <a:rPr lang="en-GB">
                <a:latin typeface="Calibri Light" panose="020F0302020204030204" pitchFamily="34" charset="0"/>
                <a:cs typeface="Calibri Light" panose="020F0302020204030204" pitchFamily="34" charset="0"/>
              </a:rPr>
              <a:t> = 0.2698</a:t>
            </a:r>
          </a:p>
          <a:p>
            <a:pPr marL="285750" indent="-285750">
              <a:buFont typeface="Arial" panose="020B0604020202020204" pitchFamily="34" charset="0"/>
              <a:buChar char="•"/>
            </a:pPr>
            <a:endParaRPr lang="en-GB">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a:solidFill>
                  <a:srgbClr val="FF0000"/>
                </a:solidFill>
                <a:latin typeface="Calibri Light" panose="020F0302020204030204" pitchFamily="34" charset="0"/>
                <a:cs typeface="Calibri Light" panose="020F0302020204030204" pitchFamily="34" charset="0"/>
              </a:rPr>
              <a:t>What do these quantities mean?</a:t>
            </a:r>
          </a:p>
        </p:txBody>
      </p:sp>
    </p:spTree>
    <p:extLst>
      <p:ext uri="{BB962C8B-B14F-4D97-AF65-F5344CB8AC3E}">
        <p14:creationId xmlns:p14="http://schemas.microsoft.com/office/powerpoint/2010/main" val="2155731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RMSE is derived from the </a:t>
                </a:r>
                <a:r>
                  <a:rPr lang="en-GB" sz="1800">
                    <a:solidFill>
                      <a:srgbClr val="0070C0"/>
                    </a:solidFill>
                    <a:latin typeface="Calibri Light" panose="020F0302020204030204" pitchFamily="34" charset="0"/>
                    <a:cs typeface="Calibri Light" panose="020F0302020204030204" pitchFamily="34" charset="0"/>
                  </a:rPr>
                  <a:t>sum-of-squared errors </a:t>
                </a:r>
                <a:r>
                  <a:rPr lang="en-GB" sz="1800">
                    <a:latin typeface="Calibri Light" panose="020F0302020204030204" pitchFamily="34" charset="0"/>
                    <a:cs typeface="Calibri Light" panose="020F0302020204030204" pitchFamily="34" charset="0"/>
                  </a:rPr>
                  <a:t>(</a:t>
                </a:r>
                <a:r>
                  <a:rPr lang="en-GB" sz="1800">
                    <a:solidFill>
                      <a:srgbClr val="0070C0"/>
                    </a:solidFill>
                    <a:latin typeface="Calibri Light" panose="020F0302020204030204" pitchFamily="34" charset="0"/>
                    <a:cs typeface="Calibri Light" panose="020F0302020204030204" pitchFamily="34" charset="0"/>
                  </a:rPr>
                  <a:t>SSE</a:t>
                </a:r>
                <a:r>
                  <a:rPr lang="en-GB" sz="180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of a regression model. SSE can be averaged over </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to the</a:t>
                </a:r>
                <a:r>
                  <a:rPr lang="en-GB" sz="1800">
                    <a:latin typeface="Calibri Light" panose="020F0302020204030204" pitchFamily="34" charset="0"/>
                    <a:cs typeface="Calibri Light" panose="020F0302020204030204" pitchFamily="34" charset="0"/>
                  </a:rPr>
                  <a:t> </a:t>
                </a:r>
                <a:r>
                  <a:rPr lang="en-GB" sz="1800">
                    <a:solidFill>
                      <a:srgbClr val="0070C0"/>
                    </a:solidFill>
                    <a:latin typeface="Calibri Light" panose="020F0302020204030204" pitchFamily="34" charset="0"/>
                    <a:cs typeface="Calibri Light" panose="020F0302020204030204" pitchFamily="34" charset="0"/>
                  </a:rPr>
                  <a:t>mean-squared error </a:t>
                </a:r>
                <a:r>
                  <a:rPr lang="en-GB" sz="1800">
                    <a:latin typeface="Calibri Light" panose="020F0302020204030204" pitchFamily="34" charset="0"/>
                    <a:cs typeface="Calibri Light" panose="020F0302020204030204" pitchFamily="34" charset="0"/>
                  </a:rPr>
                  <a:t>(</a:t>
                </a:r>
                <a:r>
                  <a:rPr lang="en-GB" sz="1800">
                    <a:solidFill>
                      <a:srgbClr val="0070C0"/>
                    </a:solidFill>
                    <a:latin typeface="Calibri Light" panose="020F0302020204030204" pitchFamily="34" charset="0"/>
                    <a:cs typeface="Calibri Light" panose="020F0302020204030204" pitchFamily="34" charset="0"/>
                  </a:rPr>
                  <a:t>MSE</a:t>
                </a:r>
                <a:r>
                  <a:rPr lang="en-GB" sz="1800">
                    <a:latin typeface="Calibri Light" panose="020F0302020204030204" pitchFamily="34" charset="0"/>
                    <a:cs typeface="Calibri Light" panose="020F0302020204030204" pitchFamily="34" charset="0"/>
                  </a:rPr>
                  <a:t>), which is an estimate of the variance around the regression line/plane.*</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The root of MSE is </a:t>
                </a:r>
                <a:r>
                  <a:rPr lang="en-GB" sz="1800">
                    <a:solidFill>
                      <a:srgbClr val="0070C0"/>
                    </a:solidFill>
                    <a:latin typeface="Calibri Light" panose="020F0302020204030204" pitchFamily="34" charset="0"/>
                    <a:cs typeface="Calibri Light" panose="020F0302020204030204" pitchFamily="34" charset="0"/>
                  </a:rPr>
                  <a:t>RMSE</a:t>
                </a:r>
                <a:r>
                  <a:rPr lang="en-GB" sz="1800">
                    <a:latin typeface="Calibri Light" panose="020F0302020204030204" pitchFamily="34" charset="0"/>
                    <a:cs typeface="Calibri Light" panose="020F0302020204030204" pitchFamily="34" charset="0"/>
                  </a:rPr>
                  <a:t> (= </a:t>
                </a:r>
                <a14:m>
                  <m:oMath xmlns:m="http://schemas.openxmlformats.org/officeDocument/2006/math">
                    <m:rad>
                      <m:radPr>
                        <m:degHide m:val="on"/>
                        <m:ctrlPr>
                          <a:rPr lang="en-GB" sz="1800" i="1">
                            <a:latin typeface="Cambria Math" panose="02040503050406030204" pitchFamily="18" charset="0"/>
                            <a:cs typeface="Times New Roman" panose="02020603050405020304" pitchFamily="18" charset="0"/>
                          </a:rPr>
                        </m:ctrlPr>
                      </m:radPr>
                      <m:deg/>
                      <m:e>
                        <m:r>
                          <m:rPr>
                            <m:sty m:val="p"/>
                          </m:rPr>
                          <a:rPr lang="fr-CH" sz="1800">
                            <a:latin typeface="Cambria Math"/>
                            <a:cs typeface="Times New Roman" panose="02020603050405020304" pitchFamily="18" charset="0"/>
                          </a:rPr>
                          <m:t>MSE</m:t>
                        </m:r>
                      </m:e>
                    </m:rad>
                  </m:oMath>
                </a14:m>
                <a:r>
                  <a:rPr lang="en-GB" sz="1800">
                    <a:latin typeface="Calibri Light" panose="020F0302020204030204" pitchFamily="34" charset="0"/>
                    <a:cs typeface="Calibri Light" panose="020F0302020204030204" pitchFamily="34" charset="0"/>
                  </a:rPr>
                  <a:t>), and is also known as the </a:t>
                </a:r>
                <a:r>
                  <a:rPr lang="en-GB" sz="1800">
                    <a:solidFill>
                      <a:srgbClr val="0070C0"/>
                    </a:solidFill>
                    <a:latin typeface="Calibri Light" panose="020F0302020204030204" pitchFamily="34" charset="0"/>
                    <a:cs typeface="Calibri Light" panose="020F0302020204030204" pitchFamily="34" charset="0"/>
                  </a:rPr>
                  <a:t>residual standard error</a:t>
                </a:r>
                <a:r>
                  <a:rPr lang="en-GB" sz="1800">
                    <a:latin typeface="Calibri Light" panose="020F0302020204030204" pitchFamily="34" charset="0"/>
                    <a:cs typeface="Calibri Light" panose="020F0302020204030204" pitchFamily="34" charset="0"/>
                  </a:rPr>
                  <a:t>. RMSE is a measure of spread like MSE, but can be interpreted on the measurement scale of the outcome.</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If the outcome is interpretable (e.g., length, IQ score, units sold, patients died), then </a:t>
                </a:r>
                <a:r>
                  <a:rPr lang="en-GB" sz="1800">
                    <a:solidFill>
                      <a:srgbClr val="0070C0"/>
                    </a:solidFill>
                    <a:latin typeface="Calibri Light" panose="020F0302020204030204" pitchFamily="34" charset="0"/>
                    <a:cs typeface="Calibri Light" panose="020F0302020204030204" pitchFamily="34" charset="0"/>
                  </a:rPr>
                  <a:t>RMSE has absolute meaning </a:t>
                </a:r>
                <a:r>
                  <a:rPr lang="en-GB" sz="1800">
                    <a:latin typeface="Calibri Light" panose="020F0302020204030204" pitchFamily="34" charset="0"/>
                    <a:cs typeface="Calibri Light" panose="020F0302020204030204" pitchFamily="34" charset="0"/>
                  </a:rPr>
                  <a:t>as a measure of prediction error.</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A model with error, </a:t>
                </a:r>
                <a:r>
                  <a:rPr lang="en-GB" sz="1800" i="1">
                    <a:latin typeface="Calibri Light" panose="020F0302020204030204" pitchFamily="34" charset="0"/>
                    <a:cs typeface="Calibri Light" panose="020F0302020204030204" pitchFamily="34" charset="0"/>
                  </a:rPr>
                  <a:t>RMSE=2 deaths</a:t>
                </a:r>
                <a:r>
                  <a:rPr lang="en-GB" sz="1800">
                    <a:latin typeface="Calibri Light" panose="020F0302020204030204" pitchFamily="34" charset="0"/>
                    <a:cs typeface="Calibri Light" panose="020F0302020204030204" pitchFamily="34" charset="0"/>
                  </a:rPr>
                  <a:t>, would be preferable over a model with error, </a:t>
                </a:r>
                <a:r>
                  <a:rPr lang="en-GB" sz="1800" i="1">
                    <a:latin typeface="Calibri Light" panose="020F0302020204030204" pitchFamily="34" charset="0"/>
                    <a:cs typeface="Calibri Light" panose="020F0302020204030204" pitchFamily="34" charset="0"/>
                  </a:rPr>
                  <a:t>RMSE=10 deaths</a:t>
                </a:r>
                <a:r>
                  <a:rPr lang="en-GB" sz="1800">
                    <a:latin typeface="Calibri Light" panose="020F0302020204030204" pitchFamily="34" charset="0"/>
                    <a:cs typeface="Calibri Light" panose="020F0302020204030204" pitchFamily="34" charset="0"/>
                  </a:rPr>
                  <a:t>. For a more abstract outcome, it might be difficult to say if, </a:t>
                </a:r>
                <a:r>
                  <a:rPr lang="en-GB" sz="1800" i="1">
                    <a:latin typeface="Calibri Light" panose="020F0302020204030204" pitchFamily="34" charset="0"/>
                    <a:cs typeface="Calibri Light" panose="020F0302020204030204" pitchFamily="34" charset="0"/>
                  </a:rPr>
                  <a:t>RMSE=25.4</a:t>
                </a:r>
                <a:r>
                  <a:rPr lang="en-GB" sz="1800">
                    <a:latin typeface="Calibri Light" panose="020F0302020204030204" pitchFamily="34" charset="0"/>
                    <a:cs typeface="Calibri Light" panose="020F0302020204030204" pitchFamily="34" charset="0"/>
                  </a:rPr>
                  <a:t>, is “substantially” better than, </a:t>
                </a:r>
                <a:r>
                  <a:rPr lang="en-GB" sz="1800" i="1">
                    <a:latin typeface="Calibri Light" panose="020F0302020204030204" pitchFamily="34" charset="0"/>
                    <a:cs typeface="Calibri Light" panose="020F0302020204030204" pitchFamily="34" charset="0"/>
                  </a:rPr>
                  <a:t>RMSE=39.1</a:t>
                </a:r>
                <a:r>
                  <a:rPr lang="en-GB" sz="1800">
                    <a:latin typeface="Calibri Light" panose="020F0302020204030204" pitchFamily="34" charset="0"/>
                    <a:cs typeface="Calibri Light" panose="020F0302020204030204" pitchFamily="34" charset="0"/>
                  </a:rPr>
                  <a:t>.</a:t>
                </a:r>
              </a:p>
              <a:p>
                <a:endParaRPr lang="en-GB" sz="180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1600200"/>
                <a:ext cx="8229600" cy="4925144"/>
              </a:xfrm>
              <a:blipFill>
                <a:blip r:embed="rId2"/>
                <a:stretch>
                  <a:fillRect l="-444" t="-743" r="-1111"/>
                </a:stretch>
              </a:blipFill>
            </p:spPr>
            <p:txBody>
              <a:bodyPr/>
              <a:lstStyle/>
              <a:p>
                <a:r>
                  <a:rPr lang="en-GB">
                    <a:noFill/>
                  </a:rPr>
                  <a:t> </a:t>
                </a:r>
              </a:p>
            </p:txBody>
          </p:sp>
        </mc:Fallback>
      </mc:AlternateContent>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Root mean squared error (</a:t>
            </a:r>
            <a:r>
              <a:rPr lang="fr-CH" sz="3200" i="1">
                <a:solidFill>
                  <a:schemeClr val="tx2">
                    <a:lumMod val="75000"/>
                  </a:schemeClr>
                </a:solidFill>
                <a:latin typeface="Tw Cen MT" panose="020B0602020104020603" pitchFamily="34" charset="0"/>
              </a:rPr>
              <a:t>RMSE</a:t>
            </a:r>
            <a:r>
              <a:rPr lang="fr-CH" sz="3200">
                <a:solidFill>
                  <a:schemeClr val="tx2">
                    <a:lumMod val="75000"/>
                  </a:schemeClr>
                </a:solidFill>
                <a:latin typeface="Tw Cen MT" panose="020B0602020104020603" pitchFamily="34" charset="0"/>
              </a:rPr>
              <a: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F72635-615F-401F-BD5C-5B2E1FFC0C16}"/>
              </a:ext>
            </a:extLst>
          </p:cNvPr>
          <p:cNvSpPr txBox="1"/>
          <p:nvPr/>
        </p:nvSpPr>
        <p:spPr>
          <a:xfrm>
            <a:off x="9048328" y="6339150"/>
            <a:ext cx="2532553"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 Often assumed to be constant!</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54758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1600200"/>
                <a:ext cx="8229600" cy="4925144"/>
              </a:xfrm>
            </p:spPr>
            <p:txBody>
              <a:bodyPr>
                <a:normAutofit/>
              </a:bodyPr>
              <a:lstStyle/>
              <a:p>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is </a:t>
                </a:r>
                <a:r>
                  <a:rPr lang="en-US" sz="1800">
                    <a:latin typeface="Calibri Light" panose="020F0302020204030204" pitchFamily="34" charset="0"/>
                    <a:cs typeface="Calibri Light" panose="020F0302020204030204" pitchFamily="34" charset="0"/>
                  </a:rPr>
                  <a:t>the </a:t>
                </a:r>
                <a:r>
                  <a:rPr lang="en-US" sz="1800">
                    <a:solidFill>
                      <a:srgbClr val="0070C0"/>
                    </a:solidFill>
                    <a:latin typeface="Calibri Light" panose="020F0302020204030204" pitchFamily="34" charset="0"/>
                    <a:cs typeface="Calibri Light" panose="020F0302020204030204" pitchFamily="34" charset="0"/>
                  </a:rPr>
                  <a:t>proportion of variance</a:t>
                </a:r>
                <a:r>
                  <a:rPr lang="en-US" sz="1800">
                    <a:latin typeface="Calibri Light" panose="020F0302020204030204" pitchFamily="34" charset="0"/>
                    <a:cs typeface="Calibri Light" panose="020F0302020204030204" pitchFamily="34" charset="0"/>
                  </a:rPr>
                  <a:t> in the outcome </a:t>
                </a:r>
                <a:r>
                  <a:rPr lang="en-US" sz="1800">
                    <a:solidFill>
                      <a:srgbClr val="0070C0"/>
                    </a:solidFill>
                    <a:latin typeface="Calibri Light" panose="020F0302020204030204" pitchFamily="34" charset="0"/>
                    <a:cs typeface="Calibri Light" panose="020F0302020204030204" pitchFamily="34" charset="0"/>
                  </a:rPr>
                  <a:t>explained</a:t>
                </a:r>
                <a:r>
                  <a:rPr lang="en-US" sz="1800">
                    <a:latin typeface="Calibri Light" panose="020F0302020204030204" pitchFamily="34" charset="0"/>
                    <a:cs typeface="Calibri Light" panose="020F0302020204030204" pitchFamily="34" charset="0"/>
                  </a:rPr>
                  <a:t> by the predictors in the model. It is also derived from SSE (1 – SSE/SST) but a measure of accuracy rather than error.</a:t>
                </a:r>
              </a:p>
              <a:p>
                <a:endParaRPr lang="en-US" sz="1800">
                  <a:latin typeface="Calibri Light" panose="020F0302020204030204" pitchFamily="34" charset="0"/>
                  <a:cs typeface="Calibri Light" panose="020F0302020204030204" pitchFamily="34" charset="0"/>
                </a:endParaRPr>
              </a:p>
              <a:p>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a:t>
                </a:r>
                <a:r>
                  <a:rPr lang="en-US" sz="1800">
                    <a:latin typeface="Calibri Light" panose="020F0302020204030204" pitchFamily="34" charset="0"/>
                    <a:cs typeface="Calibri Light" panose="020F0302020204030204" pitchFamily="34" charset="0"/>
                  </a:rPr>
                  <a:t>can also be interpreted as the </a:t>
                </a:r>
                <a:r>
                  <a:rPr lang="en-US" sz="1800">
                    <a:solidFill>
                      <a:srgbClr val="0070C0"/>
                    </a:solidFill>
                    <a:latin typeface="Calibri Light" panose="020F0302020204030204" pitchFamily="34" charset="0"/>
                    <a:cs typeface="Calibri Light" panose="020F0302020204030204" pitchFamily="34" charset="0"/>
                  </a:rPr>
                  <a:t>squared correlation </a:t>
                </a:r>
                <a:r>
                  <a:rPr lang="en-US" sz="1800">
                    <a:latin typeface="Calibri Light" panose="020F0302020204030204" pitchFamily="34" charset="0"/>
                    <a:cs typeface="Calibri Light" panose="020F0302020204030204" pitchFamily="34" charset="0"/>
                  </a:rPr>
                  <a:t>between the model’s fitted values, and the observed outcome values, </a:t>
                </a:r>
                <a:r>
                  <a:rPr lang="en-US" sz="1800">
                    <a:solidFill>
                      <a:srgbClr val="0070C0"/>
                    </a:solidFill>
                    <a:latin typeface="Calibri Light" panose="020F0302020204030204" pitchFamily="34" charset="0"/>
                    <a:cs typeface="Calibri Light" panose="020F0302020204030204" pitchFamily="34" charset="0"/>
                  </a:rPr>
                  <a:t>cor(</a:t>
                </a:r>
                <a14:m>
                  <m:oMath xmlns:m="http://schemas.openxmlformats.org/officeDocument/2006/math">
                    <m:acc>
                      <m:accPr>
                        <m:chr m:val="̂"/>
                        <m:ctrlPr>
                          <a:rPr lang="en-US" sz="1800" i="1" smtClean="0">
                            <a:solidFill>
                              <a:srgbClr val="0070C0"/>
                            </a:solidFill>
                            <a:latin typeface="Cambria Math" panose="02040503050406030204" pitchFamily="18" charset="0"/>
                            <a:cs typeface="Times New Roman" panose="02020603050405020304" pitchFamily="18" charset="0"/>
                          </a:rPr>
                        </m:ctrlPr>
                      </m:accPr>
                      <m:e>
                        <m:r>
                          <a:rPr lang="en-US" sz="1800" b="0" i="1" smtClean="0">
                            <a:solidFill>
                              <a:srgbClr val="0070C0"/>
                            </a:solidFill>
                            <a:latin typeface="Cambria Math" panose="02040503050406030204" pitchFamily="18" charset="0"/>
                            <a:cs typeface="Times New Roman" panose="02020603050405020304" pitchFamily="18" charset="0"/>
                          </a:rPr>
                          <m:t>𝑌</m:t>
                        </m:r>
                      </m:e>
                    </m:acc>
                  </m:oMath>
                </a14:m>
                <a:r>
                  <a:rPr lang="en-US" sz="1800">
                    <a:solidFill>
                      <a:srgbClr val="0070C0"/>
                    </a:solidFill>
                    <a:latin typeface="Calibri Light" panose="020F0302020204030204" pitchFamily="34" charset="0"/>
                    <a:cs typeface="Calibri Light" panose="020F0302020204030204" pitchFamily="34" charset="0"/>
                  </a:rPr>
                  <a:t>,</a:t>
                </a:r>
                <a:r>
                  <a:rPr lang="en-US" sz="1800" i="1">
                    <a:solidFill>
                      <a:srgbClr val="0070C0"/>
                    </a:solidFill>
                    <a:latin typeface="Calibri Light" panose="020F0302020204030204" pitchFamily="34" charset="0"/>
                    <a:cs typeface="Calibri Light" panose="020F0302020204030204" pitchFamily="34" charset="0"/>
                  </a:rPr>
                  <a:t>Y</a:t>
                </a:r>
                <a:r>
                  <a:rPr lang="en-US" sz="1800">
                    <a:solidFill>
                      <a:srgbClr val="0070C0"/>
                    </a:solidFill>
                    <a:latin typeface="Calibri Light" panose="020F0302020204030204" pitchFamily="34" charset="0"/>
                    <a:cs typeface="Calibri Light" panose="020F0302020204030204" pitchFamily="34" charset="0"/>
                  </a:rPr>
                  <a:t>)</a:t>
                </a:r>
                <a:r>
                  <a:rPr lang="en-US" sz="1800">
                    <a:latin typeface="Calibri Light" panose="020F0302020204030204" pitchFamily="34" charset="0"/>
                    <a:cs typeface="Calibri Light" panose="020F0302020204030204" pitchFamily="34" charset="0"/>
                  </a:rPr>
                  <a:t>, sometimes denoted </a:t>
                </a:r>
                <a:r>
                  <a:rPr lang="en-US" sz="1800" i="1">
                    <a:latin typeface="Calibri Light" panose="020F0302020204030204" pitchFamily="34" charset="0"/>
                    <a:cs typeface="Calibri Light" panose="020F0302020204030204" pitchFamily="34" charset="0"/>
                  </a:rPr>
                  <a:t>R</a:t>
                </a:r>
                <a:r>
                  <a:rPr lang="en-US" sz="1800">
                    <a:latin typeface="Calibri Light" panose="020F0302020204030204" pitchFamily="34" charset="0"/>
                    <a:cs typeface="Calibri Light" panose="020F0302020204030204" pitchFamily="34" charset="0"/>
                  </a:rPr>
                  <a:t>.</a:t>
                </a:r>
              </a:p>
              <a:p>
                <a:endParaRPr lang="en-US" sz="1800">
                  <a:latin typeface="Calibri Light" panose="020F0302020204030204" pitchFamily="34" charset="0"/>
                  <a:cs typeface="Calibri Light" panose="020F0302020204030204" pitchFamily="34" charset="0"/>
                </a:endParaRPr>
              </a:p>
              <a:p>
                <a:r>
                  <a:rPr lang="en-US" sz="1800" i="1">
                    <a:latin typeface="Calibri Light" panose="020F0302020204030204" pitchFamily="34" charset="0"/>
                    <a:cs typeface="Calibri Light" panose="020F0302020204030204" pitchFamily="34" charset="0"/>
                  </a:rPr>
                  <a:t>R</a:t>
                </a:r>
                <a:r>
                  <a:rPr lang="en-US" sz="1800" i="1" baseline="30000">
                    <a:latin typeface="Calibri Light" panose="020F0302020204030204" pitchFamily="34" charset="0"/>
                    <a:cs typeface="Calibri Light" panose="020F0302020204030204" pitchFamily="34" charset="0"/>
                  </a:rPr>
                  <a:t>2</a:t>
                </a:r>
                <a:r>
                  <a:rPr lang="en-US" sz="1800">
                    <a:latin typeface="Calibri Light" panose="020F0302020204030204" pitchFamily="34" charset="0"/>
                    <a:cs typeface="Calibri Light" panose="020F0302020204030204" pitchFamily="34" charset="0"/>
                  </a:rPr>
                  <a:t> should have a value between 0 (no variance explained) and 1 (all variance explained), with rules of thumb for interpreting values in between, e.g.:</a:t>
                </a:r>
              </a:p>
              <a:p>
                <a:endParaRPr lang="en-US" sz="1800">
                  <a:latin typeface="Calibri Light" panose="020F0302020204030204" pitchFamily="34" charset="0"/>
                  <a:cs typeface="Calibri Light" panose="020F0302020204030204" pitchFamily="34" charset="0"/>
                </a:endParaRPr>
              </a:p>
              <a:p>
                <a:pPr lvl="1"/>
                <a:r>
                  <a:rPr lang="en-US" sz="1600">
                    <a:latin typeface="Calibri Light" panose="020F0302020204030204" pitchFamily="34" charset="0"/>
                    <a:cs typeface="Calibri Light" panose="020F0302020204030204" pitchFamily="34" charset="0"/>
                  </a:rPr>
                  <a:t>0.00 &lt; </a:t>
                </a:r>
                <a:r>
                  <a:rPr lang="en-US" sz="1600" i="1">
                    <a:latin typeface="Calibri Light" panose="020F0302020204030204" pitchFamily="34" charset="0"/>
                    <a:cs typeface="Calibri Light" panose="020F0302020204030204" pitchFamily="34" charset="0"/>
                  </a:rPr>
                  <a:t>R</a:t>
                </a:r>
                <a:r>
                  <a:rPr lang="en-US" sz="1600" i="1" baseline="30000">
                    <a:latin typeface="Calibri Light" panose="020F0302020204030204" pitchFamily="34" charset="0"/>
                    <a:cs typeface="Calibri Light" panose="020F0302020204030204" pitchFamily="34" charset="0"/>
                  </a:rPr>
                  <a:t>2</a:t>
                </a:r>
                <a:r>
                  <a:rPr lang="en-US" sz="1600">
                    <a:latin typeface="Calibri Light" panose="020F0302020204030204" pitchFamily="34" charset="0"/>
                    <a:cs typeface="Calibri Light" panose="020F0302020204030204" pitchFamily="34" charset="0"/>
                  </a:rPr>
                  <a:t> &lt; 0.25	Weak</a:t>
                </a:r>
              </a:p>
              <a:p>
                <a:pPr lvl="1"/>
                <a:r>
                  <a:rPr lang="en-US" sz="1600">
                    <a:latin typeface="Calibri Light" panose="020F0302020204030204" pitchFamily="34" charset="0"/>
                    <a:cs typeface="Calibri Light" panose="020F0302020204030204" pitchFamily="34" charset="0"/>
                  </a:rPr>
                  <a:t>0.25 &lt; </a:t>
                </a:r>
                <a:r>
                  <a:rPr lang="en-US" sz="1600" i="1">
                    <a:latin typeface="Calibri Light" panose="020F0302020204030204" pitchFamily="34" charset="0"/>
                    <a:cs typeface="Calibri Light" panose="020F0302020204030204" pitchFamily="34" charset="0"/>
                  </a:rPr>
                  <a:t>R</a:t>
                </a:r>
                <a:r>
                  <a:rPr lang="en-US" sz="1600" i="1" baseline="30000">
                    <a:latin typeface="Calibri Light" panose="020F0302020204030204" pitchFamily="34" charset="0"/>
                    <a:cs typeface="Calibri Light" panose="020F0302020204030204" pitchFamily="34" charset="0"/>
                  </a:rPr>
                  <a:t>2</a:t>
                </a:r>
                <a:r>
                  <a:rPr lang="en-US" sz="1600">
                    <a:latin typeface="Calibri Light" panose="020F0302020204030204" pitchFamily="34" charset="0"/>
                    <a:cs typeface="Calibri Light" panose="020F0302020204030204" pitchFamily="34" charset="0"/>
                  </a:rPr>
                  <a:t> &lt; 0.50	Moderate</a:t>
                </a:r>
              </a:p>
              <a:p>
                <a:pPr lvl="1"/>
                <a:r>
                  <a:rPr lang="en-US" sz="1600">
                    <a:latin typeface="Calibri Light" panose="020F0302020204030204" pitchFamily="34" charset="0"/>
                    <a:cs typeface="Calibri Light" panose="020F0302020204030204" pitchFamily="34" charset="0"/>
                  </a:rPr>
                  <a:t>0.50 &lt; </a:t>
                </a:r>
                <a:r>
                  <a:rPr lang="en-US" sz="1600" i="1">
                    <a:latin typeface="Calibri Light" panose="020F0302020204030204" pitchFamily="34" charset="0"/>
                    <a:cs typeface="Calibri Light" panose="020F0302020204030204" pitchFamily="34" charset="0"/>
                  </a:rPr>
                  <a:t>R</a:t>
                </a:r>
                <a:r>
                  <a:rPr lang="en-US" sz="1600" i="1" baseline="30000">
                    <a:latin typeface="Calibri Light" panose="020F0302020204030204" pitchFamily="34" charset="0"/>
                    <a:cs typeface="Calibri Light" panose="020F0302020204030204" pitchFamily="34" charset="0"/>
                  </a:rPr>
                  <a:t>2</a:t>
                </a:r>
                <a:r>
                  <a:rPr lang="en-US" sz="1600">
                    <a:latin typeface="Calibri Light" panose="020F0302020204030204" pitchFamily="34" charset="0"/>
                    <a:cs typeface="Calibri Light" panose="020F0302020204030204" pitchFamily="34" charset="0"/>
                  </a:rPr>
                  <a:t> &lt; 0.75	Good</a:t>
                </a:r>
              </a:p>
              <a:p>
                <a:pPr lvl="1"/>
                <a:r>
                  <a:rPr lang="en-US" sz="1600">
                    <a:latin typeface="Calibri Light" panose="020F0302020204030204" pitchFamily="34" charset="0"/>
                    <a:cs typeface="Calibri Light" panose="020F0302020204030204" pitchFamily="34" charset="0"/>
                  </a:rPr>
                  <a:t>0.75 &lt; </a:t>
                </a:r>
                <a:r>
                  <a:rPr lang="en-US" sz="1600" i="1">
                    <a:latin typeface="Calibri Light" panose="020F0302020204030204" pitchFamily="34" charset="0"/>
                    <a:cs typeface="Calibri Light" panose="020F0302020204030204" pitchFamily="34" charset="0"/>
                  </a:rPr>
                  <a:t>R</a:t>
                </a:r>
                <a:r>
                  <a:rPr lang="en-US" sz="1600" i="1" baseline="30000">
                    <a:latin typeface="Calibri Light" panose="020F0302020204030204" pitchFamily="34" charset="0"/>
                    <a:cs typeface="Calibri Light" panose="020F0302020204030204" pitchFamily="34" charset="0"/>
                  </a:rPr>
                  <a:t>2</a:t>
                </a:r>
                <a:r>
                  <a:rPr lang="en-US" sz="1600">
                    <a:latin typeface="Calibri Light" panose="020F0302020204030204" pitchFamily="34" charset="0"/>
                    <a:cs typeface="Calibri Light" panose="020F0302020204030204" pitchFamily="34" charset="0"/>
                  </a:rPr>
                  <a:t> &lt; 1.00	Strong</a:t>
                </a:r>
                <a:endParaRPr lang="en-GB" sz="1600">
                  <a:latin typeface="Calibri Light" panose="020F0302020204030204" pitchFamily="34" charset="0"/>
                  <a:cs typeface="Calibri Light" panose="020F03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1600200"/>
                <a:ext cx="8229600" cy="4925144"/>
              </a:xfrm>
              <a:blipFill>
                <a:blip r:embed="rId2"/>
                <a:stretch>
                  <a:fillRect l="-444" t="-743"/>
                </a:stretch>
              </a:blipFill>
            </p:spPr>
            <p:txBody>
              <a:bodyPr/>
              <a:lstStyle/>
              <a:p>
                <a:r>
                  <a:rPr lang="en-GB">
                    <a:noFill/>
                  </a:rPr>
                  <a:t> </a:t>
                </a:r>
              </a:p>
            </p:txBody>
          </p:sp>
        </mc:Fallback>
      </mc:AlternateContent>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Proportion of explained variance (</a:t>
            </a:r>
            <a:r>
              <a:rPr lang="fr-CH" sz="3200" i="1">
                <a:solidFill>
                  <a:schemeClr val="tx2">
                    <a:lumMod val="75000"/>
                  </a:schemeClr>
                </a:solidFill>
                <a:latin typeface="Tw Cen MT" panose="020B0602020104020603" pitchFamily="34" charset="0"/>
              </a:rPr>
              <a:t>R</a:t>
            </a:r>
            <a:r>
              <a:rPr lang="fr-CH" sz="3200" i="1" baseline="30000">
                <a:solidFill>
                  <a:schemeClr val="tx2">
                    <a:lumMod val="75000"/>
                  </a:schemeClr>
                </a:solidFill>
                <a:latin typeface="Tw Cen MT" panose="020B0602020104020603" pitchFamily="34" charset="0"/>
              </a:rPr>
              <a:t>2</a:t>
            </a:r>
            <a:r>
              <a:rPr lang="fr-CH" sz="3200">
                <a:solidFill>
                  <a:schemeClr val="tx2">
                    <a:lumMod val="75000"/>
                  </a:schemeClr>
                </a:solidFill>
                <a:latin typeface="Tw Cen MT" panose="020B0602020104020603" pitchFamily="34" charset="0"/>
              </a:rPr>
              <a: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261D8F-38B2-46B2-B160-F17056C6390F}"/>
              </a:ext>
            </a:extLst>
          </p:cNvPr>
          <p:cNvSpPr txBox="1"/>
          <p:nvPr/>
        </p:nvSpPr>
        <p:spPr>
          <a:xfrm>
            <a:off x="8112224" y="6386844"/>
            <a:ext cx="3888432" cy="276999"/>
          </a:xfrm>
          <a:prstGeom prst="rect">
            <a:avLst/>
          </a:prstGeom>
          <a:noFill/>
        </p:spPr>
        <p:txBody>
          <a:bodyPr wrap="square">
            <a:spAutoFit/>
          </a:bodyPr>
          <a:lstStyle/>
          <a:p>
            <a:r>
              <a:rPr lang="en-CH" sz="1200">
                <a:latin typeface="Calibri Light" panose="020F0302020204030204" pitchFamily="34" charset="0"/>
                <a:cs typeface="Calibri Light" panose="020F0302020204030204" pitchFamily="34" charset="0"/>
                <a:hlinkClick r:id="rId3"/>
              </a:rPr>
              <a:t>https://en.wikipedia.org/wiki/Coefficient_of_determination</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71097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Let’s try more polynomials…</a:t>
            </a:r>
            <a:endParaRPr lang="en-GB" sz="3200">
              <a:solidFill>
                <a:schemeClr val="tx2">
                  <a:lumMod val="75000"/>
                </a:schemeClr>
              </a:solidFill>
              <a:latin typeface="Tw Cen MT" panose="020B0602020104020603" pitchFamily="34" charset="0"/>
            </a:endParaRPr>
          </a:p>
        </p:txBody>
      </p:sp>
      <p:pic>
        <p:nvPicPr>
          <p:cNvPr id="8" name="Picture 7">
            <a:extLst>
              <a:ext uri="{FF2B5EF4-FFF2-40B4-BE49-F238E27FC236}">
                <a16:creationId xmlns:a16="http://schemas.microsoft.com/office/drawing/2014/main" id="{839B9E20-D602-4CEF-8EC6-2805B8E7D8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1504" y="1700808"/>
            <a:ext cx="2887194" cy="2880320"/>
          </a:xfrm>
          <a:prstGeom prst="rect">
            <a:avLst/>
          </a:prstGeom>
        </p:spPr>
      </p:pic>
      <p:pic>
        <p:nvPicPr>
          <p:cNvPr id="9" name="Picture 8">
            <a:extLst>
              <a:ext uri="{FF2B5EF4-FFF2-40B4-BE49-F238E27FC236}">
                <a16:creationId xmlns:a16="http://schemas.microsoft.com/office/drawing/2014/main" id="{E816BC46-B344-461A-B225-0B9A56258A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8698" y="1700808"/>
            <a:ext cx="2887194" cy="2880320"/>
          </a:xfrm>
          <a:prstGeom prst="rect">
            <a:avLst/>
          </a:prstGeom>
        </p:spPr>
      </p:pic>
      <p:pic>
        <p:nvPicPr>
          <p:cNvPr id="10" name="Picture 9">
            <a:extLst>
              <a:ext uri="{FF2B5EF4-FFF2-40B4-BE49-F238E27FC236}">
                <a16:creationId xmlns:a16="http://schemas.microsoft.com/office/drawing/2014/main" id="{42FDB2B2-0264-4177-9B29-B869829656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91672" y="1700808"/>
            <a:ext cx="2887194" cy="2880320"/>
          </a:xfrm>
          <a:prstGeom prst="rect">
            <a:avLst/>
          </a:prstGeom>
        </p:spPr>
      </p:pic>
      <p:sp>
        <p:nvSpPr>
          <p:cNvPr id="11" name="TextBox 10">
            <a:extLst>
              <a:ext uri="{FF2B5EF4-FFF2-40B4-BE49-F238E27FC236}">
                <a16:creationId xmlns:a16="http://schemas.microsoft.com/office/drawing/2014/main" id="{B85CE170-EB90-4DF0-94FC-12F4F1F2FF85}"/>
              </a:ext>
            </a:extLst>
          </p:cNvPr>
          <p:cNvSpPr txBox="1"/>
          <p:nvPr/>
        </p:nvSpPr>
        <p:spPr>
          <a:xfrm>
            <a:off x="2581024" y="1290216"/>
            <a:ext cx="1239763" cy="338554"/>
          </a:xfrm>
          <a:prstGeom prst="rect">
            <a:avLst/>
          </a:prstGeom>
          <a:noFill/>
        </p:spPr>
        <p:txBody>
          <a:bodyPr wrap="none" rtlCol="0">
            <a:spAutoFit/>
          </a:bodyPr>
          <a:lstStyle/>
          <a:p>
            <a:pPr algn="ctr"/>
            <a:r>
              <a:rPr lang="en-US" sz="1600" b="1">
                <a:latin typeface="Calibri Light" panose="020F0302020204030204" pitchFamily="34" charset="0"/>
                <a:cs typeface="Calibri Light" panose="020F0302020204030204" pitchFamily="34" charset="0"/>
              </a:rPr>
              <a:t>Polynomial 5</a:t>
            </a:r>
            <a:endParaRPr lang="en-CH" sz="1600" b="1">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DB8C01B6-0E72-4566-B05B-17FF3FDA3564}"/>
              </a:ext>
            </a:extLst>
          </p:cNvPr>
          <p:cNvSpPr txBox="1"/>
          <p:nvPr/>
        </p:nvSpPr>
        <p:spPr>
          <a:xfrm>
            <a:off x="5452547" y="1290216"/>
            <a:ext cx="1343958" cy="338554"/>
          </a:xfrm>
          <a:prstGeom prst="rect">
            <a:avLst/>
          </a:prstGeom>
          <a:noFill/>
        </p:spPr>
        <p:txBody>
          <a:bodyPr wrap="none" rtlCol="0">
            <a:spAutoFit/>
          </a:bodyPr>
          <a:lstStyle/>
          <a:p>
            <a:pPr algn="ctr"/>
            <a:r>
              <a:rPr lang="en-US" sz="1600" b="1">
                <a:latin typeface="Calibri Light" panose="020F0302020204030204" pitchFamily="34" charset="0"/>
                <a:cs typeface="Calibri Light" panose="020F0302020204030204" pitchFamily="34" charset="0"/>
              </a:rPr>
              <a:t>Polynomial 50</a:t>
            </a:r>
            <a:endParaRPr lang="en-CH" sz="1600" b="1">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E1FBFE10-F7EC-45BC-9A6C-6A17458C866C}"/>
              </a:ext>
            </a:extLst>
          </p:cNvPr>
          <p:cNvSpPr txBox="1"/>
          <p:nvPr/>
        </p:nvSpPr>
        <p:spPr>
          <a:xfrm>
            <a:off x="8324071" y="1290215"/>
            <a:ext cx="1448153" cy="338554"/>
          </a:xfrm>
          <a:prstGeom prst="rect">
            <a:avLst/>
          </a:prstGeom>
          <a:noFill/>
        </p:spPr>
        <p:txBody>
          <a:bodyPr wrap="none" rtlCol="0">
            <a:spAutoFit/>
          </a:bodyPr>
          <a:lstStyle/>
          <a:p>
            <a:pPr algn="ctr"/>
            <a:r>
              <a:rPr lang="en-US" sz="1600" b="1">
                <a:latin typeface="Calibri Light" panose="020F0302020204030204" pitchFamily="34" charset="0"/>
                <a:cs typeface="Calibri Light" panose="020F0302020204030204" pitchFamily="34" charset="0"/>
              </a:rPr>
              <a:t>Polynomial 100</a:t>
            </a:r>
            <a:endParaRPr lang="en-CH" sz="1600" b="1">
              <a:latin typeface="Calibri Light" panose="020F0302020204030204" pitchFamily="34" charset="0"/>
              <a:cs typeface="Calibri Light" panose="020F0302020204030204" pitchFamily="34" charset="0"/>
            </a:endParaRPr>
          </a:p>
        </p:txBody>
      </p:sp>
      <p:graphicFrame>
        <p:nvGraphicFramePr>
          <p:cNvPr id="16" name="Table 15">
            <a:extLst>
              <a:ext uri="{FF2B5EF4-FFF2-40B4-BE49-F238E27FC236}">
                <a16:creationId xmlns:a16="http://schemas.microsoft.com/office/drawing/2014/main" id="{CC193C77-BC10-4DDB-8F3A-D49666D3C74D}"/>
              </a:ext>
            </a:extLst>
          </p:cNvPr>
          <p:cNvGraphicFramePr>
            <a:graphicFrameLocks noGrp="1"/>
          </p:cNvGraphicFramePr>
          <p:nvPr>
            <p:extLst>
              <p:ext uri="{D42A27DB-BD31-4B8C-83A1-F6EECF244321}">
                <p14:modId xmlns:p14="http://schemas.microsoft.com/office/powerpoint/2010/main" val="1844908595"/>
              </p:ext>
            </p:extLst>
          </p:nvPr>
        </p:nvGraphicFramePr>
        <p:xfrm>
          <a:off x="2127177" y="4758238"/>
          <a:ext cx="2147456" cy="941922"/>
        </p:xfrm>
        <a:graphic>
          <a:graphicData uri="http://schemas.openxmlformats.org/drawingml/2006/table">
            <a:tbl>
              <a:tblPr firstRow="1" bandRow="1">
                <a:tableStyleId>{5940675A-B579-460E-94D1-54222C63F5DA}</a:tableStyleId>
              </a:tblPr>
              <a:tblGrid>
                <a:gridCol w="1073728">
                  <a:extLst>
                    <a:ext uri="{9D8B030D-6E8A-4147-A177-3AD203B41FA5}">
                      <a16:colId xmlns:a16="http://schemas.microsoft.com/office/drawing/2014/main" val="74474200"/>
                    </a:ext>
                  </a:extLst>
                </a:gridCol>
                <a:gridCol w="1073728">
                  <a:extLst>
                    <a:ext uri="{9D8B030D-6E8A-4147-A177-3AD203B41FA5}">
                      <a16:colId xmlns:a16="http://schemas.microsoft.com/office/drawing/2014/main" val="3747920705"/>
                    </a:ext>
                  </a:extLst>
                </a:gridCol>
              </a:tblGrid>
              <a:tr h="313974">
                <a:tc>
                  <a:txBody>
                    <a:bodyPr/>
                    <a:lstStyle/>
                    <a:p>
                      <a:r>
                        <a:rPr lang="en-US" sz="1400" i="1">
                          <a:latin typeface="Calibri Light" panose="020F0302020204030204" pitchFamily="34" charset="0"/>
                          <a:cs typeface="Calibri Light" panose="020F0302020204030204" pitchFamily="34" charset="0"/>
                        </a:rPr>
                        <a:t>RMSE</a:t>
                      </a:r>
                      <a:endParaRPr lang="en-CH" sz="1400" i="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a:latin typeface="Calibri Light" panose="020F0302020204030204" pitchFamily="34" charset="0"/>
                          <a:cs typeface="Calibri Light" panose="020F0302020204030204" pitchFamily="34" charset="0"/>
                        </a:rPr>
                        <a:t>1.977</a:t>
                      </a:r>
                      <a:endParaRPr lang="en-CH" sz="14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28556027"/>
                  </a:ext>
                </a:extLst>
              </a:tr>
              <a:tr h="313974">
                <a:tc>
                  <a:txBody>
                    <a:bodyPr/>
                    <a:lstStyle/>
                    <a:p>
                      <a:r>
                        <a:rPr lang="en-US" sz="1400" b="1" i="1">
                          <a:solidFill>
                            <a:srgbClr val="FF0000"/>
                          </a:solidFill>
                          <a:latin typeface="Calibri Light" panose="020F0302020204030204" pitchFamily="34" charset="0"/>
                          <a:cs typeface="Calibri Light" panose="020F0302020204030204" pitchFamily="34" charset="0"/>
                        </a:rPr>
                        <a:t>R</a:t>
                      </a:r>
                      <a:r>
                        <a:rPr lang="en-US" sz="1400" b="1" i="1" baseline="30000">
                          <a:solidFill>
                            <a:srgbClr val="FF0000"/>
                          </a:solidFill>
                          <a:latin typeface="Calibri Light" panose="020F0302020204030204" pitchFamily="34" charset="0"/>
                          <a:cs typeface="Calibri Light" panose="020F0302020204030204" pitchFamily="34" charset="0"/>
                        </a:rPr>
                        <a:t>2</a:t>
                      </a:r>
                      <a:endParaRPr lang="en-CH" sz="1400" b="1" i="1" baseline="30000">
                        <a:solidFill>
                          <a:srgbClr val="FF0000"/>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b="1">
                          <a:solidFill>
                            <a:srgbClr val="FF0000"/>
                          </a:solidFill>
                          <a:latin typeface="Calibri Light" panose="020F0302020204030204" pitchFamily="34" charset="0"/>
                          <a:cs typeface="Calibri Light" panose="020F0302020204030204" pitchFamily="34" charset="0"/>
                        </a:rPr>
                        <a:t>0.2773</a:t>
                      </a:r>
                      <a:endParaRPr lang="en-CH" sz="1400" b="1">
                        <a:solidFill>
                          <a:srgbClr val="FF0000"/>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0957462"/>
                  </a:ext>
                </a:extLst>
              </a:tr>
              <a:tr h="313974">
                <a:tc>
                  <a:txBody>
                    <a:bodyPr/>
                    <a:lstStyle/>
                    <a:p>
                      <a:r>
                        <a:rPr lang="en-US" sz="1400">
                          <a:latin typeface="Calibri Light" panose="020F0302020204030204" pitchFamily="34" charset="0"/>
                          <a:cs typeface="Calibri Light" panose="020F0302020204030204" pitchFamily="34" charset="0"/>
                        </a:rPr>
                        <a:t>Adjusted </a:t>
                      </a:r>
                      <a:r>
                        <a:rPr lang="en-US" sz="1400" i="1">
                          <a:latin typeface="Calibri Light" panose="020F0302020204030204" pitchFamily="34" charset="0"/>
                          <a:cs typeface="Calibri Light" panose="020F0302020204030204" pitchFamily="34" charset="0"/>
                        </a:rPr>
                        <a:t>R</a:t>
                      </a:r>
                      <a:r>
                        <a:rPr lang="en-US" sz="1400" i="1" baseline="30000">
                          <a:latin typeface="Calibri Light" panose="020F0302020204030204" pitchFamily="34" charset="0"/>
                          <a:cs typeface="Calibri Light" panose="020F0302020204030204" pitchFamily="34" charset="0"/>
                        </a:rPr>
                        <a:t>2</a:t>
                      </a:r>
                      <a:endParaRPr lang="en-CH" sz="1400" i="1" baseline="300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a:latin typeface="Calibri Light" panose="020F0302020204030204" pitchFamily="34" charset="0"/>
                          <a:cs typeface="Calibri Light" panose="020F0302020204030204" pitchFamily="34" charset="0"/>
                        </a:rPr>
                        <a:t>0.2700</a:t>
                      </a:r>
                      <a:endParaRPr lang="en-CH" sz="14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30015761"/>
                  </a:ext>
                </a:extLst>
              </a:tr>
            </a:tbl>
          </a:graphicData>
        </a:graphic>
      </p:graphicFrame>
      <p:graphicFrame>
        <p:nvGraphicFramePr>
          <p:cNvPr id="17" name="Table 15">
            <a:extLst>
              <a:ext uri="{FF2B5EF4-FFF2-40B4-BE49-F238E27FC236}">
                <a16:creationId xmlns:a16="http://schemas.microsoft.com/office/drawing/2014/main" id="{6440CA21-CF4C-4F1F-95E9-78817E8B8C1B}"/>
              </a:ext>
            </a:extLst>
          </p:cNvPr>
          <p:cNvGraphicFramePr>
            <a:graphicFrameLocks noGrp="1"/>
          </p:cNvGraphicFramePr>
          <p:nvPr>
            <p:extLst>
              <p:ext uri="{D42A27DB-BD31-4B8C-83A1-F6EECF244321}">
                <p14:modId xmlns:p14="http://schemas.microsoft.com/office/powerpoint/2010/main" val="1808076212"/>
              </p:ext>
            </p:extLst>
          </p:nvPr>
        </p:nvGraphicFramePr>
        <p:xfrm>
          <a:off x="5050797" y="4758238"/>
          <a:ext cx="2147456" cy="941922"/>
        </p:xfrm>
        <a:graphic>
          <a:graphicData uri="http://schemas.openxmlformats.org/drawingml/2006/table">
            <a:tbl>
              <a:tblPr firstRow="1" bandRow="1">
                <a:tableStyleId>{5940675A-B579-460E-94D1-54222C63F5DA}</a:tableStyleId>
              </a:tblPr>
              <a:tblGrid>
                <a:gridCol w="1073728">
                  <a:extLst>
                    <a:ext uri="{9D8B030D-6E8A-4147-A177-3AD203B41FA5}">
                      <a16:colId xmlns:a16="http://schemas.microsoft.com/office/drawing/2014/main" val="74474200"/>
                    </a:ext>
                  </a:extLst>
                </a:gridCol>
                <a:gridCol w="1073728">
                  <a:extLst>
                    <a:ext uri="{9D8B030D-6E8A-4147-A177-3AD203B41FA5}">
                      <a16:colId xmlns:a16="http://schemas.microsoft.com/office/drawing/2014/main" val="3747920705"/>
                    </a:ext>
                  </a:extLst>
                </a:gridCol>
              </a:tblGrid>
              <a:tr h="313974">
                <a:tc>
                  <a:txBody>
                    <a:bodyPr/>
                    <a:lstStyle/>
                    <a:p>
                      <a:r>
                        <a:rPr lang="en-US" sz="1400" i="1">
                          <a:latin typeface="Calibri Light" panose="020F0302020204030204" pitchFamily="34" charset="0"/>
                          <a:cs typeface="Calibri Light" panose="020F0302020204030204" pitchFamily="34" charset="0"/>
                        </a:rPr>
                        <a:t>RMSE</a:t>
                      </a:r>
                      <a:endParaRPr lang="en-CH" sz="1400" i="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a:latin typeface="Calibri Light" panose="020F0302020204030204" pitchFamily="34" charset="0"/>
                          <a:cs typeface="Calibri Light" panose="020F0302020204030204" pitchFamily="34" charset="0"/>
                        </a:rPr>
                        <a:t>1.936</a:t>
                      </a:r>
                      <a:endParaRPr lang="en-CH" sz="14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28556027"/>
                  </a:ext>
                </a:extLst>
              </a:tr>
              <a:tr h="313974">
                <a:tc>
                  <a:txBody>
                    <a:bodyPr/>
                    <a:lstStyle/>
                    <a:p>
                      <a:r>
                        <a:rPr lang="en-US" sz="1400" b="1" i="1">
                          <a:solidFill>
                            <a:srgbClr val="FF0000"/>
                          </a:solidFill>
                          <a:latin typeface="Calibri Light" panose="020F0302020204030204" pitchFamily="34" charset="0"/>
                          <a:cs typeface="Calibri Light" panose="020F0302020204030204" pitchFamily="34" charset="0"/>
                        </a:rPr>
                        <a:t>R</a:t>
                      </a:r>
                      <a:r>
                        <a:rPr lang="en-US" sz="1400" b="1" i="1" baseline="30000">
                          <a:solidFill>
                            <a:srgbClr val="FF0000"/>
                          </a:solidFill>
                          <a:latin typeface="Calibri Light" panose="020F0302020204030204" pitchFamily="34" charset="0"/>
                          <a:cs typeface="Calibri Light" panose="020F0302020204030204" pitchFamily="34" charset="0"/>
                        </a:rPr>
                        <a:t>2</a:t>
                      </a:r>
                      <a:endParaRPr lang="en-CH" sz="1400" b="1" i="1" baseline="30000">
                        <a:solidFill>
                          <a:srgbClr val="FF0000"/>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b="1">
                          <a:solidFill>
                            <a:srgbClr val="FF0000"/>
                          </a:solidFill>
                          <a:latin typeface="Calibri Light" panose="020F0302020204030204" pitchFamily="34" charset="0"/>
                          <a:cs typeface="Calibri Light" panose="020F0302020204030204" pitchFamily="34" charset="0"/>
                        </a:rPr>
                        <a:t>0.3509</a:t>
                      </a:r>
                      <a:endParaRPr lang="en-CH" sz="1400" b="1">
                        <a:solidFill>
                          <a:srgbClr val="FF0000"/>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0957462"/>
                  </a:ext>
                </a:extLst>
              </a:tr>
              <a:tr h="313974">
                <a:tc>
                  <a:txBody>
                    <a:bodyPr/>
                    <a:lstStyle/>
                    <a:p>
                      <a:r>
                        <a:rPr lang="en-US" sz="1400">
                          <a:latin typeface="Calibri Light" panose="020F0302020204030204" pitchFamily="34" charset="0"/>
                          <a:cs typeface="Calibri Light" panose="020F0302020204030204" pitchFamily="34" charset="0"/>
                        </a:rPr>
                        <a:t>Adjusted </a:t>
                      </a:r>
                      <a:r>
                        <a:rPr lang="en-US" sz="1400" i="1">
                          <a:latin typeface="Calibri Light" panose="020F0302020204030204" pitchFamily="34" charset="0"/>
                          <a:cs typeface="Calibri Light" panose="020F0302020204030204" pitchFamily="34" charset="0"/>
                        </a:rPr>
                        <a:t>R</a:t>
                      </a:r>
                      <a:r>
                        <a:rPr lang="en-US" sz="1400" i="1" baseline="30000">
                          <a:latin typeface="Calibri Light" panose="020F0302020204030204" pitchFamily="34" charset="0"/>
                          <a:cs typeface="Calibri Light" panose="020F0302020204030204" pitchFamily="34" charset="0"/>
                        </a:rPr>
                        <a:t>2</a:t>
                      </a:r>
                      <a:endParaRPr lang="en-CH" sz="1400" i="1" baseline="300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a:latin typeface="Calibri Light" panose="020F0302020204030204" pitchFamily="34" charset="0"/>
                          <a:cs typeface="Calibri Light" panose="020F0302020204030204" pitchFamily="34" charset="0"/>
                        </a:rPr>
                        <a:t>0.3004</a:t>
                      </a:r>
                      <a:endParaRPr lang="en-CH" sz="14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30015761"/>
                  </a:ext>
                </a:extLst>
              </a:tr>
            </a:tbl>
          </a:graphicData>
        </a:graphic>
      </p:graphicFrame>
      <p:graphicFrame>
        <p:nvGraphicFramePr>
          <p:cNvPr id="19" name="Table 15">
            <a:extLst>
              <a:ext uri="{FF2B5EF4-FFF2-40B4-BE49-F238E27FC236}">
                <a16:creationId xmlns:a16="http://schemas.microsoft.com/office/drawing/2014/main" id="{E7A6CFE5-DEED-4609-85E3-B983BE03FBBE}"/>
              </a:ext>
            </a:extLst>
          </p:cNvPr>
          <p:cNvGraphicFramePr>
            <a:graphicFrameLocks noGrp="1"/>
          </p:cNvGraphicFramePr>
          <p:nvPr>
            <p:extLst>
              <p:ext uri="{D42A27DB-BD31-4B8C-83A1-F6EECF244321}">
                <p14:modId xmlns:p14="http://schemas.microsoft.com/office/powerpoint/2010/main" val="2843210038"/>
              </p:ext>
            </p:extLst>
          </p:nvPr>
        </p:nvGraphicFramePr>
        <p:xfrm>
          <a:off x="7969404" y="4758238"/>
          <a:ext cx="2147456" cy="941922"/>
        </p:xfrm>
        <a:graphic>
          <a:graphicData uri="http://schemas.openxmlformats.org/drawingml/2006/table">
            <a:tbl>
              <a:tblPr firstRow="1" bandRow="1">
                <a:tableStyleId>{5940675A-B579-460E-94D1-54222C63F5DA}</a:tableStyleId>
              </a:tblPr>
              <a:tblGrid>
                <a:gridCol w="1073728">
                  <a:extLst>
                    <a:ext uri="{9D8B030D-6E8A-4147-A177-3AD203B41FA5}">
                      <a16:colId xmlns:a16="http://schemas.microsoft.com/office/drawing/2014/main" val="74474200"/>
                    </a:ext>
                  </a:extLst>
                </a:gridCol>
                <a:gridCol w="1073728">
                  <a:extLst>
                    <a:ext uri="{9D8B030D-6E8A-4147-A177-3AD203B41FA5}">
                      <a16:colId xmlns:a16="http://schemas.microsoft.com/office/drawing/2014/main" val="3747920705"/>
                    </a:ext>
                  </a:extLst>
                </a:gridCol>
              </a:tblGrid>
              <a:tr h="313974">
                <a:tc>
                  <a:txBody>
                    <a:bodyPr/>
                    <a:lstStyle/>
                    <a:p>
                      <a:r>
                        <a:rPr lang="en-US" sz="1400" i="1">
                          <a:latin typeface="Calibri Light" panose="020F0302020204030204" pitchFamily="34" charset="0"/>
                          <a:cs typeface="Calibri Light" panose="020F0302020204030204" pitchFamily="34" charset="0"/>
                        </a:rPr>
                        <a:t>RMSE</a:t>
                      </a:r>
                      <a:endParaRPr lang="en-CH" sz="1400" i="1">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a:latin typeface="Calibri Light" panose="020F0302020204030204" pitchFamily="34" charset="0"/>
                          <a:cs typeface="Calibri Light" panose="020F0302020204030204" pitchFamily="34" charset="0"/>
                        </a:rPr>
                        <a:t>1.937</a:t>
                      </a:r>
                      <a:endParaRPr lang="en-CH" sz="14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28556027"/>
                  </a:ext>
                </a:extLst>
              </a:tr>
              <a:tr h="313974">
                <a:tc>
                  <a:txBody>
                    <a:bodyPr/>
                    <a:lstStyle/>
                    <a:p>
                      <a:r>
                        <a:rPr lang="en-US" sz="1400" b="1" i="1">
                          <a:solidFill>
                            <a:srgbClr val="FF0000"/>
                          </a:solidFill>
                          <a:latin typeface="Calibri Light" panose="020F0302020204030204" pitchFamily="34" charset="0"/>
                          <a:cs typeface="Calibri Light" panose="020F0302020204030204" pitchFamily="34" charset="0"/>
                        </a:rPr>
                        <a:t>R</a:t>
                      </a:r>
                      <a:r>
                        <a:rPr lang="en-US" sz="1400" b="1" i="1" baseline="30000">
                          <a:solidFill>
                            <a:srgbClr val="FF0000"/>
                          </a:solidFill>
                          <a:latin typeface="Calibri Light" panose="020F0302020204030204" pitchFamily="34" charset="0"/>
                          <a:cs typeface="Calibri Light" panose="020F0302020204030204" pitchFamily="34" charset="0"/>
                        </a:rPr>
                        <a:t>2</a:t>
                      </a:r>
                      <a:endParaRPr lang="en-CH" sz="1400" b="1" i="1" baseline="30000">
                        <a:solidFill>
                          <a:srgbClr val="FF0000"/>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b="1">
                          <a:solidFill>
                            <a:srgbClr val="FF0000"/>
                          </a:solidFill>
                          <a:latin typeface="Calibri Light" panose="020F0302020204030204" pitchFamily="34" charset="0"/>
                          <a:cs typeface="Calibri Light" panose="020F0302020204030204" pitchFamily="34" charset="0"/>
                        </a:rPr>
                        <a:t>0.3639</a:t>
                      </a:r>
                      <a:endParaRPr lang="en-CH" sz="1400" b="1">
                        <a:solidFill>
                          <a:srgbClr val="FF0000"/>
                        </a:solidFill>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0957462"/>
                  </a:ext>
                </a:extLst>
              </a:tr>
              <a:tr h="313974">
                <a:tc>
                  <a:txBody>
                    <a:bodyPr/>
                    <a:lstStyle/>
                    <a:p>
                      <a:r>
                        <a:rPr lang="en-US" sz="1400">
                          <a:latin typeface="Calibri Light" panose="020F0302020204030204" pitchFamily="34" charset="0"/>
                          <a:cs typeface="Calibri Light" panose="020F0302020204030204" pitchFamily="34" charset="0"/>
                        </a:rPr>
                        <a:t>Adjusted </a:t>
                      </a:r>
                      <a:r>
                        <a:rPr lang="en-US" sz="1400" i="1">
                          <a:latin typeface="Calibri Light" panose="020F0302020204030204" pitchFamily="34" charset="0"/>
                          <a:cs typeface="Calibri Light" panose="020F0302020204030204" pitchFamily="34" charset="0"/>
                        </a:rPr>
                        <a:t>R</a:t>
                      </a:r>
                      <a:r>
                        <a:rPr lang="en-US" sz="1400" i="1" baseline="30000">
                          <a:latin typeface="Calibri Light" panose="020F0302020204030204" pitchFamily="34" charset="0"/>
                          <a:cs typeface="Calibri Light" panose="020F0302020204030204" pitchFamily="34" charset="0"/>
                        </a:rPr>
                        <a:t>2</a:t>
                      </a:r>
                      <a:endParaRPr lang="en-CH" sz="1400" i="1" baseline="300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lang="en-US" sz="1400">
                          <a:latin typeface="Calibri Light" panose="020F0302020204030204" pitchFamily="34" charset="0"/>
                          <a:cs typeface="Calibri Light" panose="020F0302020204030204" pitchFamily="34" charset="0"/>
                        </a:rPr>
                        <a:t>0.2993</a:t>
                      </a:r>
                      <a:endParaRPr lang="en-CH" sz="1400">
                        <a:latin typeface="Calibri Light" panose="020F0302020204030204" pitchFamily="34" charset="0"/>
                        <a:cs typeface="Calibri Light" panose="020F030202020403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30015761"/>
                  </a:ext>
                </a:extLst>
              </a:tr>
            </a:tbl>
          </a:graphicData>
        </a:graphic>
      </p:graphicFrame>
      <p:sp>
        <p:nvSpPr>
          <p:cNvPr id="20" name="TextBox 19">
            <a:extLst>
              <a:ext uri="{FF2B5EF4-FFF2-40B4-BE49-F238E27FC236}">
                <a16:creationId xmlns:a16="http://schemas.microsoft.com/office/drawing/2014/main" id="{E9A0647E-8B5F-46A5-83CE-96BD9EF46377}"/>
              </a:ext>
            </a:extLst>
          </p:cNvPr>
          <p:cNvSpPr txBox="1"/>
          <p:nvPr/>
        </p:nvSpPr>
        <p:spPr>
          <a:xfrm>
            <a:off x="1210941" y="6093296"/>
            <a:ext cx="5619936" cy="338554"/>
          </a:xfrm>
          <a:prstGeom prst="rect">
            <a:avLst/>
          </a:prstGeom>
          <a:noFill/>
        </p:spPr>
        <p:txBody>
          <a:bodyPr wrap="none" rtlCol="0">
            <a:spAutoFit/>
          </a:bodyPr>
          <a:lstStyle/>
          <a:p>
            <a:r>
              <a:rPr lang="en-US" sz="1600" i="1">
                <a:latin typeface="Calibri Light" panose="020F0302020204030204" pitchFamily="34" charset="0"/>
                <a:cs typeface="Calibri Light" panose="020F0302020204030204" pitchFamily="34" charset="0"/>
              </a:rPr>
              <a:t>R</a:t>
            </a:r>
            <a:r>
              <a:rPr lang="en-US" sz="1600" i="1" baseline="30000">
                <a:latin typeface="Calibri Light" panose="020F0302020204030204" pitchFamily="34" charset="0"/>
                <a:cs typeface="Calibri Light" panose="020F0302020204030204" pitchFamily="34" charset="0"/>
              </a:rPr>
              <a:t>2</a:t>
            </a:r>
            <a:r>
              <a:rPr lang="en-US" sz="1600">
                <a:latin typeface="Calibri Light" panose="020F0302020204030204" pitchFamily="34" charset="0"/>
                <a:cs typeface="Calibri Light" panose="020F0302020204030204" pitchFamily="34" charset="0"/>
              </a:rPr>
              <a:t> keeps increasing! These must be highly complex data, right…?</a:t>
            </a:r>
            <a:endParaRPr lang="en-CH" sz="16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165872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5571" y="1556792"/>
            <a:ext cx="4536373" cy="4525573"/>
          </a:xfrm>
          <a:prstGeom prst="rect">
            <a:avLst/>
          </a:prstGeom>
        </p:spPr>
      </p:pic>
      <p:sp>
        <p:nvSpPr>
          <p:cNvPr id="6" name="TextBox 5"/>
          <p:cNvSpPr txBox="1"/>
          <p:nvPr/>
        </p:nvSpPr>
        <p:spPr>
          <a:xfrm>
            <a:off x="6054030" y="1988840"/>
            <a:ext cx="4722490" cy="2585323"/>
          </a:xfrm>
          <a:prstGeom prst="rect">
            <a:avLst/>
          </a:prstGeom>
          <a:noFill/>
        </p:spPr>
        <p:txBody>
          <a:bodyPr wrap="square" rtlCol="0">
            <a:spAutoFit/>
          </a:bodyPr>
          <a:lstStyle/>
          <a:p>
            <a:pPr marL="285750" indent="-285750">
              <a:buFont typeface="Arial" panose="020B0604020202020204" pitchFamily="34" charset="0"/>
              <a:buChar char="•"/>
            </a:pPr>
            <a:r>
              <a:rPr lang="fr-CH">
                <a:latin typeface="Calibri Light" panose="020F0302020204030204" pitchFamily="34" charset="0"/>
                <a:cs typeface="Calibri Light" panose="020F0302020204030204" pitchFamily="34" charset="0"/>
              </a:rPr>
              <a:t>The sample data were generated from a standard linear regression, with:</a:t>
            </a:r>
          </a:p>
          <a:p>
            <a:endParaRPr lang="en-GB">
              <a:latin typeface="Calibri Light" panose="020F0302020204030204" pitchFamily="34" charset="0"/>
              <a:cs typeface="Calibri Light" panose="020F0302020204030204" pitchFamily="34" charset="0"/>
            </a:endParaRPr>
          </a:p>
          <a:p>
            <a:pPr marL="742950" lvl="1"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True polynomial degree = 1</a:t>
            </a:r>
          </a:p>
          <a:p>
            <a:pPr marL="742950" lvl="1"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True </a:t>
            </a:r>
            <a:r>
              <a:rPr lang="en-GB" i="1">
                <a:latin typeface="Calibri Light" panose="020F0302020204030204" pitchFamily="34" charset="0"/>
                <a:cs typeface="Calibri Light" panose="020F0302020204030204" pitchFamily="34" charset="0"/>
              </a:rPr>
              <a:t>RMSE </a:t>
            </a:r>
            <a:r>
              <a:rPr lang="en-GB">
                <a:latin typeface="Calibri Light" panose="020F0302020204030204" pitchFamily="34" charset="0"/>
                <a:cs typeface="Calibri Light" panose="020F0302020204030204" pitchFamily="34" charset="0"/>
              </a:rPr>
              <a:t>= 2</a:t>
            </a:r>
          </a:p>
          <a:p>
            <a:pPr marL="742950" lvl="1"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True </a:t>
            </a:r>
            <a:r>
              <a:rPr lang="en-GB" i="1">
                <a:latin typeface="Calibri Light" panose="020F0302020204030204" pitchFamily="34" charset="0"/>
                <a:cs typeface="Calibri Light" panose="020F0302020204030204" pitchFamily="34" charset="0"/>
              </a:rPr>
              <a:t>R</a:t>
            </a:r>
            <a:r>
              <a:rPr lang="en-GB" i="1" baseline="30000">
                <a:latin typeface="Calibri Light" panose="020F0302020204030204" pitchFamily="34" charset="0"/>
                <a:cs typeface="Calibri Light" panose="020F0302020204030204" pitchFamily="34" charset="0"/>
              </a:rPr>
              <a:t>2</a:t>
            </a:r>
            <a:r>
              <a:rPr lang="en-GB">
                <a:latin typeface="Calibri Light" panose="020F0302020204030204" pitchFamily="34" charset="0"/>
                <a:cs typeface="Calibri Light" panose="020F0302020204030204" pitchFamily="34" charset="0"/>
              </a:rPr>
              <a:t> = 0.25</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How is it possible for any model to achieve an error lower than 2…?</a:t>
            </a:r>
          </a:p>
        </p:txBody>
      </p:sp>
      <p:sp>
        <p:nvSpPr>
          <p:cNvPr id="7" name="TextBox 6"/>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Wrong…!</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755505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en-GB" sz="1800">
                <a:latin typeface="Calibri Light" panose="020F0302020204030204" pitchFamily="34" charset="0"/>
                <a:cs typeface="Calibri Light" panose="020F0302020204030204" pitchFamily="34" charset="0"/>
              </a:rPr>
              <a:t>Data are assumed to be a combination of </a:t>
            </a:r>
            <a:r>
              <a:rPr lang="en-GB" sz="1800">
                <a:solidFill>
                  <a:srgbClr val="0070C0"/>
                </a:solidFill>
                <a:latin typeface="Calibri Light" panose="020F0302020204030204" pitchFamily="34" charset="0"/>
                <a:cs typeface="Calibri Light" panose="020F0302020204030204" pitchFamily="34" charset="0"/>
              </a:rPr>
              <a:t>patterns and noise</a:t>
            </a:r>
            <a:r>
              <a:rPr lang="en-GB" sz="1800">
                <a:latin typeface="Calibri Light" panose="020F0302020204030204" pitchFamily="34" charset="0"/>
                <a:cs typeface="Calibri Light" panose="020F0302020204030204" pitchFamily="34" charset="0"/>
              </a:rPr>
              <a:t>.</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Noise is expected to change from sample to sample, hence we cannot hope to predict this well, and assign the “noise” part to a distribution function (e.g., normal, binomial, poisson).</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Instead, we hope to predict well the patterns. When the model confuses noise for patterns, </a:t>
            </a:r>
            <a:r>
              <a:rPr lang="fr-CH" sz="1800">
                <a:latin typeface="Calibri Light" panose="020F0302020204030204" pitchFamily="34" charset="0"/>
                <a:cs typeface="Calibri Light" panose="020F0302020204030204" pitchFamily="34" charset="0"/>
              </a:rPr>
              <a:t>it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said</a:t>
            </a:r>
            <a:r>
              <a:rPr lang="fr-CH" sz="1800" dirty="0">
                <a:latin typeface="Calibri Light" panose="020F0302020204030204" pitchFamily="34" charset="0"/>
                <a:cs typeface="Calibri Light" panose="020F0302020204030204" pitchFamily="34" charset="0"/>
              </a:rPr>
              <a:t> to </a:t>
            </a:r>
            <a:r>
              <a:rPr lang="fr-CH" sz="1800" err="1">
                <a:latin typeface="Calibri Light" panose="020F0302020204030204" pitchFamily="34" charset="0"/>
                <a:cs typeface="Calibri Light" panose="020F0302020204030204" pitchFamily="34" charset="0"/>
              </a:rPr>
              <a:t>be</a:t>
            </a:r>
            <a:r>
              <a:rPr lang="fr-CH" sz="1800">
                <a:latin typeface="Calibri Light" panose="020F0302020204030204" pitchFamily="34" charset="0"/>
                <a:cs typeface="Calibri Light" panose="020F0302020204030204" pitchFamily="34" charset="0"/>
              </a:rPr>
              <a:t> </a:t>
            </a:r>
            <a:r>
              <a:rPr lang="en-GB" sz="1800">
                <a:solidFill>
                  <a:srgbClr val="0070C0"/>
                </a:solidFill>
                <a:latin typeface="Calibri Light" panose="020F0302020204030204" pitchFamily="34" charset="0"/>
                <a:cs typeface="Calibri Light" panose="020F0302020204030204" pitchFamily="34" charset="0"/>
              </a:rPr>
              <a:t>“overfitting”</a:t>
            </a:r>
            <a:r>
              <a:rPr lang="fr-CH" sz="1800" b="1" i="1">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the data</a:t>
            </a:r>
            <a:r>
              <a:rPr lang="fr-CH" sz="1800" i="1" dirty="0">
                <a:latin typeface="Calibri Light" panose="020F0302020204030204" pitchFamily="34" charset="0"/>
                <a:cs typeface="Calibri Light" panose="020F0302020204030204" pitchFamily="34" charset="0"/>
              </a:rPr>
              <a:t>.</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In </a:t>
            </a:r>
            <a:r>
              <a:rPr lang="fr-CH" sz="1800">
                <a:latin typeface="Calibri Light" panose="020F0302020204030204" pitchFamily="34" charset="0"/>
                <a:cs typeface="Calibri Light" panose="020F0302020204030204" pitchFamily="34" charset="0"/>
              </a:rPr>
              <a:t>the example, adding polynomial transformations continued to improve model fit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to our sample data. By degree 100, the </a:t>
            </a:r>
            <a:r>
              <a:rPr lang="fr-CH" sz="1800" dirty="0" err="1">
                <a:latin typeface="Calibri Light" panose="020F0302020204030204" pitchFamily="34" charset="0"/>
                <a:cs typeface="Calibri Light" panose="020F0302020204030204" pitchFamily="34" charset="0"/>
              </a:rPr>
              <a:t>curve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starting</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pass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through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every</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individual</a:t>
            </a:r>
            <a:r>
              <a:rPr lang="fr-CH" sz="1800">
                <a:latin typeface="Calibri Light" panose="020F0302020204030204" pitchFamily="34" charset="0"/>
                <a:cs typeface="Calibri Light" panose="020F0302020204030204" pitchFamily="34" charset="0"/>
              </a:rPr>
              <a:t> point. Eventually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have </a:t>
            </a:r>
            <a:r>
              <a:rPr lang="fr-CH" sz="1800" err="1">
                <a:latin typeface="Calibri Light" panose="020F0302020204030204" pitchFamily="34" charset="0"/>
                <a:cs typeface="Calibri Light" panose="020F0302020204030204" pitchFamily="34" charset="0"/>
              </a:rPr>
              <a:t>achieved</a:t>
            </a:r>
            <a:r>
              <a:rPr lang="fr-CH" sz="1800">
                <a:latin typeface="Calibri Light" panose="020F0302020204030204" pitchFamily="34" charset="0"/>
                <a:cs typeface="Calibri Light" panose="020F0302020204030204" pitchFamily="34" charset="0"/>
              </a:rPr>
              <a:t> </a:t>
            </a:r>
            <a:r>
              <a:rPr lang="en-GB" sz="1800">
                <a:latin typeface="Calibri Light" panose="020F0302020204030204" pitchFamily="34" charset="0"/>
                <a:cs typeface="Calibri Light" panose="020F0302020204030204" pitchFamily="34" charset="0"/>
              </a:rPr>
              <a:t>“perfect fit”</a:t>
            </a:r>
            <a:r>
              <a:rPr lang="fr-CH" sz="180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procedure</a:t>
            </a:r>
            <a:r>
              <a:rPr lang="fr-CH" sz="1800" dirty="0">
                <a:latin typeface="Calibri Light" panose="020F0302020204030204" pitchFamily="34" charset="0"/>
                <a:cs typeface="Calibri Light" panose="020F0302020204030204" pitchFamily="34" charset="0"/>
              </a:rPr>
              <a:t> (</a:t>
            </a:r>
            <a:r>
              <a:rPr lang="fr-CH" sz="1800" i="1" dirty="0">
                <a:latin typeface="Calibri Light" panose="020F0302020204030204" pitchFamily="34" charset="0"/>
                <a:cs typeface="Calibri Light" panose="020F0302020204030204" pitchFamily="34" charset="0"/>
              </a:rPr>
              <a:t>R</a:t>
            </a:r>
            <a:r>
              <a:rPr lang="fr-CH" sz="1800" i="1" baseline="30000" dirty="0">
                <a:latin typeface="Calibri Light" panose="020F0302020204030204" pitchFamily="34" charset="0"/>
                <a:cs typeface="Calibri Light" panose="020F0302020204030204" pitchFamily="34" charset="0"/>
              </a:rPr>
              <a:t>2</a:t>
            </a:r>
            <a:r>
              <a:rPr lang="fr-CH" sz="1800" dirty="0">
                <a:latin typeface="Calibri Light" panose="020F0302020204030204" pitchFamily="34" charset="0"/>
                <a:cs typeface="Calibri Light" panose="020F0302020204030204" pitchFamily="34" charset="0"/>
              </a:rPr>
              <a:t> = </a:t>
            </a:r>
            <a:r>
              <a:rPr lang="fr-CH" sz="1800">
                <a:latin typeface="Calibri Light" panose="020F0302020204030204" pitchFamily="34" charset="0"/>
                <a:cs typeface="Calibri Light" panose="020F0302020204030204" pitchFamily="34" charset="0"/>
              </a:rPr>
              <a:t>1.00).</a:t>
            </a:r>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Overfitting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00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084A81B-0F09-431E-A3A2-2B411FCCA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628800"/>
            <a:ext cx="7314223" cy="2998832"/>
          </a:xfrm>
          <a:prstGeom prst="rect">
            <a:avLst/>
          </a:prstGeom>
        </p:spPr>
      </p:pic>
      <p:sp>
        <p:nvSpPr>
          <p:cNvPr id="10" name="TextBox 9">
            <a:extLst>
              <a:ext uri="{FF2B5EF4-FFF2-40B4-BE49-F238E27FC236}">
                <a16:creationId xmlns:a16="http://schemas.microsoft.com/office/drawing/2014/main" id="{66ADD33F-7EEC-4178-95B8-1B3310826E70}"/>
              </a:ext>
            </a:extLst>
          </p:cNvPr>
          <p:cNvSpPr txBox="1"/>
          <p:nvPr/>
        </p:nvSpPr>
        <p:spPr>
          <a:xfrm>
            <a:off x="1919536" y="5241974"/>
            <a:ext cx="8280920" cy="923330"/>
          </a:xfrm>
          <a:prstGeom prst="rect">
            <a:avLst/>
          </a:prstGeom>
          <a:noFill/>
        </p:spPr>
        <p:txBody>
          <a:bodyPr wrap="square">
            <a:spAutoFit/>
          </a:bodyPr>
          <a:lstStyle/>
          <a:p>
            <a:pPr marL="285750" indent="-285750">
              <a:buFont typeface="Arial" panose="020B0604020202020204" pitchFamily="34" charset="0"/>
              <a:buChar char="•"/>
            </a:pPr>
            <a:r>
              <a:rPr lang="fr-CH" sz="1800">
                <a:latin typeface="Calibri Light" panose="020F0302020204030204" pitchFamily="34" charset="0"/>
                <a:cs typeface="Calibri Light" panose="020F0302020204030204" pitchFamily="34" charset="0"/>
              </a:rPr>
              <a:t>Overfitting is a major risk for nonlinear models! Extra parameters and flexibility allow the model to achieve </a:t>
            </a:r>
            <a:r>
              <a:rPr lang="fr-CH" sz="1800">
                <a:solidFill>
                  <a:srgbClr val="0070C0"/>
                </a:solidFill>
                <a:latin typeface="Calibri Light" panose="020F0302020204030204" pitchFamily="34" charset="0"/>
                <a:cs typeface="Calibri Light" panose="020F0302020204030204" pitchFamily="34" charset="0"/>
              </a:rPr>
              <a:t>perfect fit on any sample data</a:t>
            </a:r>
            <a:r>
              <a:rPr lang="fr-CH" sz="1800">
                <a:latin typeface="Calibri Light" panose="020F0302020204030204" pitchFamily="34" charset="0"/>
                <a:cs typeface="Calibri Light" panose="020F0302020204030204" pitchFamily="34" charset="0"/>
              </a:rPr>
              <a:t>, but at the cost of poor generalization.</a:t>
            </a:r>
            <a:endParaRPr lang="fr-CH" sz="1800"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E2EDA273-7E6C-488B-B0EF-59C18F925FD3}"/>
              </a:ext>
            </a:extLst>
          </p:cNvPr>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Overfitting and underfitting</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0625299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At this point, it is useful to make a distinction between types of error/accuracy, when fitting ML models. Generally speaking, we can distinguish three error types:</a:t>
            </a:r>
          </a:p>
          <a:p>
            <a:pPr marL="0" indent="0">
              <a:buNone/>
            </a:pPr>
            <a:endParaRPr lang="en-GB" sz="1800">
              <a:latin typeface="Calibri Light" panose="020F0302020204030204" pitchFamily="34" charset="0"/>
              <a:cs typeface="Calibri Light" panose="020F0302020204030204" pitchFamily="34" charset="0"/>
            </a:endParaRPr>
          </a:p>
          <a:p>
            <a:pPr marL="800100" lvl="1" indent="-342900">
              <a:buFont typeface="+mj-lt"/>
              <a:buAutoNum type="arabicPeriod"/>
            </a:pPr>
            <a:r>
              <a:rPr lang="en-GB" sz="2000">
                <a:solidFill>
                  <a:srgbClr val="CC9900"/>
                </a:solidFill>
                <a:latin typeface="Calibri Light" panose="020F0302020204030204" pitchFamily="34" charset="0"/>
                <a:cs typeface="Calibri Light" panose="020F0302020204030204" pitchFamily="34" charset="0"/>
              </a:rPr>
              <a:t>Irreducible error</a:t>
            </a:r>
          </a:p>
          <a:p>
            <a:pPr marL="800100" lvl="1" indent="-342900">
              <a:buFont typeface="+mj-lt"/>
              <a:buAutoNum type="arabicPeriod"/>
            </a:pPr>
            <a:r>
              <a:rPr lang="en-GB" sz="2000">
                <a:solidFill>
                  <a:schemeClr val="bg1">
                    <a:lumMod val="75000"/>
                  </a:schemeClr>
                </a:solidFill>
                <a:latin typeface="Calibri Light" panose="020F0302020204030204" pitchFamily="34" charset="0"/>
                <a:cs typeface="Calibri Light" panose="020F0302020204030204" pitchFamily="34" charset="0"/>
              </a:rPr>
              <a:t>Training error</a:t>
            </a:r>
          </a:p>
          <a:p>
            <a:pPr marL="800100" lvl="1" indent="-342900">
              <a:buFont typeface="+mj-lt"/>
              <a:buAutoNum type="arabicPeriod"/>
            </a:pPr>
            <a:r>
              <a:rPr lang="en-GB" sz="2000">
                <a:solidFill>
                  <a:schemeClr val="bg1">
                    <a:lumMod val="75000"/>
                  </a:schemeClr>
                </a:solidFill>
                <a:latin typeface="Calibri Light" panose="020F0302020204030204" pitchFamily="34" charset="0"/>
                <a:cs typeface="Calibri Light" panose="020F0302020204030204" pitchFamily="34" charset="0"/>
              </a:rPr>
              <a:t>Test error</a:t>
            </a:r>
          </a:p>
          <a:p>
            <a:pPr marL="400050">
              <a:buFont typeface="+mj-lt"/>
              <a:buAutoNum type="arabicPeriod"/>
            </a:pPr>
            <a:endParaRPr lang="en-GB" sz="1800">
              <a:solidFill>
                <a:srgbClr val="0070C0"/>
              </a:solidFill>
              <a:latin typeface="Calibri Light" panose="020F0302020204030204" pitchFamily="34" charset="0"/>
              <a:cs typeface="Calibri Light" panose="020F0302020204030204" pitchFamily="34" charset="0"/>
            </a:endParaRPr>
          </a:p>
          <a:p>
            <a:pPr marL="400050"/>
            <a:r>
              <a:rPr lang="fr-CH" sz="1800">
                <a:latin typeface="Calibri Light" panose="020F0302020204030204" pitchFamily="34" charset="0"/>
                <a:cs typeface="Calibri Light" panose="020F0302020204030204" pitchFamily="34" charset="0"/>
              </a:rPr>
              <a:t>Irreducible error is the </a:t>
            </a:r>
            <a:r>
              <a:rPr lang="fr-CH" sz="1800">
                <a:solidFill>
                  <a:srgbClr val="0070C0"/>
                </a:solidFill>
                <a:latin typeface="Calibri Light" panose="020F0302020204030204" pitchFamily="34" charset="0"/>
                <a:cs typeface="Calibri Light" panose="020F0302020204030204" pitchFamily="34" charset="0"/>
              </a:rPr>
              <a:t>true error </a:t>
            </a:r>
            <a:r>
              <a:rPr lang="fr-CH" sz="1800">
                <a:latin typeface="Calibri Light" panose="020F0302020204030204" pitchFamily="34" charset="0"/>
                <a:cs typeface="Calibri Light" panose="020F0302020204030204" pitchFamily="34" charset="0"/>
              </a:rPr>
              <a:t>of a prediction problem, and </a:t>
            </a:r>
            <a:r>
              <a:rPr lang="fr-CH" sz="1800">
                <a:solidFill>
                  <a:srgbClr val="0070C0"/>
                </a:solidFill>
                <a:latin typeface="Calibri Light" panose="020F0302020204030204" pitchFamily="34" charset="0"/>
                <a:cs typeface="Calibri Light" panose="020F0302020204030204" pitchFamily="34" charset="0"/>
              </a:rPr>
              <a:t>may be non-zero</a:t>
            </a:r>
            <a:r>
              <a:rPr lang="fr-CH" sz="1800">
                <a:latin typeface="Calibri Light" panose="020F0302020204030204" pitchFamily="34" charset="0"/>
                <a:cs typeface="Calibri Light" panose="020F0302020204030204" pitchFamily="34" charset="0"/>
              </a:rPr>
              <a:t> for many data problems. It may reflect pure measurement error on the outcome, or miscellaneous sources of variance that are basically unknown.</a:t>
            </a:r>
          </a:p>
          <a:p>
            <a:pPr marL="400050"/>
            <a:endParaRPr lang="fr-CH" sz="1800">
              <a:latin typeface="Calibri Light" panose="020F0302020204030204" pitchFamily="34" charset="0"/>
              <a:cs typeface="Calibri Light" panose="020F0302020204030204" pitchFamily="34" charset="0"/>
            </a:endParaRPr>
          </a:p>
          <a:p>
            <a:pPr marL="400050"/>
            <a:r>
              <a:rPr lang="en-GB" sz="1800">
                <a:latin typeface="Calibri Light" panose="020F0302020204030204" pitchFamily="34" charset="0"/>
                <a:cs typeface="Calibri Light" panose="020F0302020204030204" pitchFamily="34" charset="0"/>
              </a:rPr>
              <a:t>ML models will achieve good generalisation if they can minimize prediction error to its irreducible part. Lower would mean the model is overfitting, higher would mean the model is underfitting.</a:t>
            </a:r>
          </a:p>
          <a:p>
            <a:pPr marL="400050"/>
            <a:endParaRPr lang="fr-CH" sz="1800">
              <a:latin typeface="Calibri Light" panose="020F0302020204030204" pitchFamily="34" charset="0"/>
              <a:cs typeface="Calibri Light" panose="020F0302020204030204" pitchFamily="34" charset="0"/>
            </a:endParaRPr>
          </a:p>
          <a:p>
            <a:pPr marL="400050"/>
            <a:endParaRPr lang="fr-CH" sz="1800">
              <a:latin typeface="Calibri Light" panose="020F0302020204030204" pitchFamily="34" charset="0"/>
              <a:cs typeface="Calibri Light" panose="020F0302020204030204" pitchFamily="34" charset="0"/>
            </a:endParaRPr>
          </a:p>
          <a:p>
            <a:pPr marL="400050"/>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Types of error in prediction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1100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Irreducible error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22143" y="1412776"/>
            <a:ext cx="5075706" cy="5063476"/>
          </a:xfrm>
          <a:prstGeom prst="rect">
            <a:avLst/>
          </a:prstGeom>
        </p:spPr>
      </p:pic>
      <p:cxnSp>
        <p:nvCxnSpPr>
          <p:cNvPr id="8" name="Straight Arrow Connector 7"/>
          <p:cNvCxnSpPr/>
          <p:nvPr/>
        </p:nvCxnSpPr>
        <p:spPr>
          <a:xfrm>
            <a:off x="7104112" y="2276872"/>
            <a:ext cx="0" cy="1512168"/>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79976" y="2888940"/>
            <a:ext cx="0" cy="1512168"/>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21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Although</a:t>
            </a:r>
            <a:r>
              <a:rPr lang="fr-CH" sz="1800" dirty="0">
                <a:latin typeface="Calibri Light" panose="020F0302020204030204" pitchFamily="34" charset="0"/>
                <a:cs typeface="Calibri Light" panose="020F0302020204030204" pitchFamily="34" charset="0"/>
              </a:rPr>
              <a:t> I focus on </a:t>
            </a:r>
            <a:r>
              <a:rPr lang="fr-CH" sz="1800" dirty="0" err="1">
                <a:latin typeface="Calibri Light" panose="020F0302020204030204" pitchFamily="34" charset="0"/>
                <a:cs typeface="Calibri Light" panose="020F0302020204030204" pitchFamily="34" charset="0"/>
              </a:rPr>
              <a:t>presenting</a:t>
            </a:r>
            <a:r>
              <a:rPr lang="fr-CH" sz="1800" dirty="0">
                <a:latin typeface="Calibri Light" panose="020F0302020204030204" pitchFamily="34" charset="0"/>
                <a:cs typeface="Calibri Light" panose="020F0302020204030204" pitchFamily="34" charset="0"/>
              </a:rPr>
              <a:t>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terms</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familiar</a:t>
            </a:r>
            <a:r>
              <a:rPr lang="fr-CH" sz="1800" dirty="0">
                <a:latin typeface="Calibri Light" panose="020F0302020204030204" pitchFamily="34" charset="0"/>
                <a:cs typeface="Calibri Light" panose="020F0302020204030204" pitchFamily="34" charset="0"/>
              </a:rPr>
              <a:t> concepts,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learn</a:t>
            </a:r>
            <a:r>
              <a:rPr lang="fr-CH" sz="1800" dirty="0">
                <a:latin typeface="Calibri Light" panose="020F0302020204030204" pitchFamily="34" charset="0"/>
                <a:cs typeface="Calibri Light" panose="020F0302020204030204" pitchFamily="34" charset="0"/>
              </a:rPr>
              <a:t> new and </a:t>
            </a:r>
            <a:r>
              <a:rPr lang="fr-CH" sz="1800" dirty="0" err="1">
                <a:latin typeface="Calibri Light" panose="020F0302020204030204" pitchFamily="34" charset="0"/>
                <a:cs typeface="Calibri Light" panose="020F0302020204030204" pitchFamily="34" charset="0"/>
              </a:rPr>
              <a:t>advanced</a:t>
            </a:r>
            <a:r>
              <a:rPr lang="fr-CH" sz="1800" dirty="0">
                <a:latin typeface="Calibri Light" panose="020F0302020204030204" pitchFamily="34" charset="0"/>
                <a:cs typeface="Calibri Light" panose="020F0302020204030204" pitchFamily="34" charset="0"/>
              </a:rPr>
              <a:t> concepts,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as:</a:t>
            </a:r>
          </a:p>
          <a:p>
            <a:endParaRPr lang="fr-CH" sz="1800" dirty="0">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Cross-validation</a:t>
            </a:r>
          </a:p>
          <a:p>
            <a:pPr lvl="1"/>
            <a:r>
              <a:rPr lang="fr-CH" sz="1600">
                <a:latin typeface="Calibri Light" panose="020F0302020204030204" pitchFamily="34" charset="0"/>
                <a:cs typeface="Calibri Light" panose="020F0302020204030204" pitchFamily="34" charset="0"/>
              </a:rPr>
              <a:t>Curse of dimensionality</a:t>
            </a:r>
            <a:endParaRPr lang="fr-CH" sz="1600" dirty="0">
              <a:latin typeface="Calibri Light" panose="020F0302020204030204" pitchFamily="34" charset="0"/>
              <a:cs typeface="Calibri Light" panose="020F0302020204030204" pitchFamily="34" charset="0"/>
            </a:endParaRPr>
          </a:p>
          <a:p>
            <a:pPr lvl="1"/>
            <a:r>
              <a:rPr lang="fr-CH" sz="1600" dirty="0">
                <a:latin typeface="Calibri Light" panose="020F0302020204030204" pitchFamily="34" charset="0"/>
                <a:cs typeface="Calibri Light" panose="020F0302020204030204" pitchFamily="34" charset="0"/>
              </a:rPr>
              <a:t>Ensemble </a:t>
            </a:r>
            <a:r>
              <a:rPr lang="fr-CH" sz="1600" dirty="0" err="1">
                <a:latin typeface="Calibri Light" panose="020F0302020204030204" pitchFamily="34" charset="0"/>
                <a:cs typeface="Calibri Light" panose="020F0302020204030204" pitchFamily="34" charset="0"/>
              </a:rPr>
              <a:t>learning</a:t>
            </a:r>
            <a:endParaRPr lang="fr-CH" sz="1600" dirty="0">
              <a:latin typeface="Calibri Light" panose="020F0302020204030204" pitchFamily="34" charset="0"/>
              <a:cs typeface="Calibri Light" panose="020F0302020204030204" pitchFamily="34" charset="0"/>
            </a:endParaRPr>
          </a:p>
          <a:p>
            <a:pPr lvl="1"/>
            <a:r>
              <a:rPr lang="fr-CH" sz="1600" dirty="0">
                <a:latin typeface="Calibri Light" panose="020F0302020204030204" pitchFamily="34" charset="0"/>
                <a:cs typeface="Calibri Light" panose="020F0302020204030204" pitchFamily="34" charset="0"/>
              </a:rPr>
              <a:t>Bootstrap </a:t>
            </a:r>
            <a:r>
              <a:rPr lang="fr-CH" sz="1600" dirty="0" err="1">
                <a:latin typeface="Calibri Light" panose="020F0302020204030204" pitchFamily="34" charset="0"/>
                <a:cs typeface="Calibri Light" panose="020F0302020204030204" pitchFamily="34" charset="0"/>
              </a:rPr>
              <a:t>aggregation</a:t>
            </a:r>
            <a:endParaRPr lang="fr-CH" sz="1600" dirty="0">
              <a:latin typeface="Calibri Light" panose="020F0302020204030204" pitchFamily="34" charset="0"/>
              <a:cs typeface="Calibri Light" panose="020F0302020204030204" pitchFamily="34" charset="0"/>
            </a:endParaRPr>
          </a:p>
          <a:p>
            <a:pPr lvl="1"/>
            <a:r>
              <a:rPr lang="fr-CH" sz="1600" dirty="0" err="1">
                <a:latin typeface="Calibri Light" panose="020F0302020204030204" pitchFamily="34" charset="0"/>
                <a:cs typeface="Calibri Light" panose="020F0302020204030204" pitchFamily="34" charset="0"/>
              </a:rPr>
              <a:t>Splines</a:t>
            </a:r>
            <a:endParaRPr lang="fr-CH" sz="1600" dirty="0">
              <a:latin typeface="Calibri Light" panose="020F0302020204030204" pitchFamily="34" charset="0"/>
              <a:cs typeface="Calibri Light" panose="020F0302020204030204" pitchFamily="34" charset="0"/>
            </a:endParaRPr>
          </a:p>
          <a:p>
            <a:pPr lvl="1"/>
            <a:endParaRPr lang="fr-CH" sz="14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workshop, I </a:t>
            </a:r>
            <a:r>
              <a:rPr lang="fr-CH" sz="1800" dirty="0" err="1">
                <a:latin typeface="Calibri Light" panose="020F0302020204030204" pitchFamily="34" charset="0"/>
                <a:cs typeface="Calibri Light" panose="020F0302020204030204" pitchFamily="34" charset="0"/>
              </a:rPr>
              <a:t>want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acquire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following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skills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lvl="1"/>
            <a:r>
              <a:rPr lang="fr-CH" sz="1600" dirty="0">
                <a:latin typeface="Calibri Light" panose="020F0302020204030204" pitchFamily="34" charset="0"/>
                <a:cs typeface="Calibri Light" panose="020F0302020204030204" pitchFamily="34" charset="0"/>
              </a:rPr>
              <a:t>Use </a:t>
            </a:r>
            <a:r>
              <a:rPr lang="fr-CH" sz="1600" dirty="0" err="1">
                <a:latin typeface="Calibri Light" panose="020F0302020204030204" pitchFamily="34" charset="0"/>
                <a:cs typeface="Calibri Light" panose="020F0302020204030204" pitchFamily="34" charset="0"/>
              </a:rPr>
              <a:t>your</a:t>
            </a:r>
            <a:r>
              <a:rPr lang="fr-CH" sz="1600" dirty="0">
                <a:latin typeface="Calibri Light" panose="020F0302020204030204" pitchFamily="34" charset="0"/>
                <a:cs typeface="Calibri Light" panose="020F0302020204030204" pitchFamily="34" charset="0"/>
              </a:rPr>
              <a:t> intuition as if </a:t>
            </a:r>
            <a:r>
              <a:rPr lang="fr-CH" sz="1600" dirty="0" err="1">
                <a:latin typeface="Calibri Light" panose="020F0302020204030204" pitchFamily="34" charset="0"/>
                <a:cs typeface="Calibri Light" panose="020F0302020204030204" pitchFamily="34" charset="0"/>
              </a:rPr>
              <a:t>it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was</a:t>
            </a:r>
            <a:r>
              <a:rPr lang="fr-CH" sz="1600" dirty="0">
                <a:latin typeface="Calibri Light" panose="020F0302020204030204" pitchFamily="34" charset="0"/>
                <a:cs typeface="Calibri Light" panose="020F0302020204030204" pitchFamily="34" charset="0"/>
              </a:rPr>
              <a:t> a machine </a:t>
            </a:r>
            <a:r>
              <a:rPr lang="fr-CH" sz="1600" dirty="0" err="1">
                <a:latin typeface="Calibri Light" panose="020F0302020204030204" pitchFamily="34" charset="0"/>
                <a:cs typeface="Calibri Light" panose="020F0302020204030204" pitchFamily="34" charset="0"/>
              </a:rPr>
              <a:t>learner</a:t>
            </a:r>
            <a:endParaRPr lang="fr-CH" sz="1600" dirty="0">
              <a:latin typeface="Calibri Light" panose="020F0302020204030204" pitchFamily="34" charset="0"/>
              <a:cs typeface="Calibri Light" panose="020F0302020204030204" pitchFamily="34" charset="0"/>
            </a:endParaRPr>
          </a:p>
          <a:p>
            <a:pPr lvl="1"/>
            <a:r>
              <a:rPr lang="fr-CH" sz="1600" dirty="0" err="1">
                <a:latin typeface="Calibri Light" panose="020F0302020204030204" pitchFamily="34" charset="0"/>
                <a:cs typeface="Calibri Light" panose="020F0302020204030204" pitchFamily="34" charset="0"/>
              </a:rPr>
              <a:t>Evaluate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predictor</a:t>
            </a:r>
            <a:r>
              <a:rPr lang="fr-CH" sz="1600" dirty="0">
                <a:latin typeface="Calibri Light" panose="020F0302020204030204" pitchFamily="34" charset="0"/>
                <a:cs typeface="Calibri Light" panose="020F0302020204030204" pitchFamily="34" charset="0"/>
              </a:rPr>
              <a:t> relevance </a:t>
            </a:r>
            <a:r>
              <a:rPr lang="fr-CH" sz="1600" dirty="0" err="1">
                <a:latin typeface="Calibri Light" panose="020F0302020204030204" pitchFamily="34" charset="0"/>
                <a:cs typeface="Calibri Light" panose="020F0302020204030204" pitchFamily="34" charset="0"/>
              </a:rPr>
              <a:t>without</a:t>
            </a:r>
            <a:r>
              <a:rPr lang="fr-CH" sz="1600" dirty="0">
                <a:latin typeface="Calibri Light" panose="020F0302020204030204" pitchFamily="34" charset="0"/>
                <a:cs typeface="Calibri Light" panose="020F0302020204030204" pitchFamily="34" charset="0"/>
              </a:rPr>
              <a:t> </a:t>
            </a:r>
            <a:r>
              <a:rPr lang="fr-CH" sz="1600" i="1" dirty="0">
                <a:latin typeface="Calibri Light" panose="020F0302020204030204" pitchFamily="34" charset="0"/>
                <a:cs typeface="Calibri Light" panose="020F0302020204030204" pitchFamily="34" charset="0"/>
              </a:rPr>
              <a:t>p</a:t>
            </a:r>
            <a:r>
              <a:rPr lang="fr-CH" sz="1600" dirty="0">
                <a:latin typeface="Calibri Light" panose="020F0302020204030204" pitchFamily="34" charset="0"/>
                <a:cs typeface="Calibri Light" panose="020F0302020204030204" pitchFamily="34" charset="0"/>
              </a:rPr>
              <a:t>-values</a:t>
            </a:r>
          </a:p>
          <a:p>
            <a:pPr lvl="1"/>
            <a:r>
              <a:rPr lang="fr-CH" sz="1600" dirty="0">
                <a:latin typeface="Calibri Light" panose="020F0302020204030204" pitchFamily="34" charset="0"/>
                <a:cs typeface="Calibri Light" panose="020F0302020204030204" pitchFamily="34" charset="0"/>
              </a:rPr>
              <a:t>Automate the </a:t>
            </a:r>
            <a:r>
              <a:rPr lang="fr-CH" sz="1600" dirty="0" err="1">
                <a:latin typeface="Calibri Light" panose="020F0302020204030204" pitchFamily="34" charset="0"/>
                <a:cs typeface="Calibri Light" panose="020F0302020204030204" pitchFamily="34" charset="0"/>
              </a:rPr>
              <a:t>search</a:t>
            </a:r>
            <a:r>
              <a:rPr lang="fr-CH" sz="1600" dirty="0">
                <a:latin typeface="Calibri Light" panose="020F0302020204030204" pitchFamily="34" charset="0"/>
                <a:cs typeface="Calibri Light" panose="020F0302020204030204" pitchFamily="34" charset="0"/>
              </a:rPr>
              <a:t> for interactions and </a:t>
            </a:r>
            <a:r>
              <a:rPr lang="fr-CH" sz="1600" err="1">
                <a:latin typeface="Calibri Light" panose="020F0302020204030204" pitchFamily="34" charset="0"/>
                <a:cs typeface="Calibri Light" panose="020F0302020204030204" pitchFamily="34" charset="0"/>
              </a:rPr>
              <a:t>nonlinear</a:t>
            </a:r>
            <a:r>
              <a:rPr lang="fr-CH" sz="1600">
                <a:latin typeface="Calibri Light" panose="020F0302020204030204" pitchFamily="34" charset="0"/>
                <a:cs typeface="Calibri Light" panose="020F0302020204030204" pitchFamily="34" charset="0"/>
              </a:rPr>
              <a:t> effects in your data</a:t>
            </a:r>
            <a:endParaRPr lang="fr-CH" sz="1600" dirty="0">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Run </a:t>
            </a:r>
            <a:r>
              <a:rPr lang="fr-CH" sz="1600" dirty="0">
                <a:latin typeface="Calibri Light" panose="020F0302020204030204" pitchFamily="34" charset="0"/>
                <a:cs typeface="Calibri Light" panose="020F0302020204030204" pitchFamily="34" charset="0"/>
              </a:rPr>
              <a:t>machine </a:t>
            </a:r>
            <a:r>
              <a:rPr lang="fr-CH" sz="1600" dirty="0" err="1">
                <a:latin typeface="Calibri Light" panose="020F0302020204030204" pitchFamily="34" charset="0"/>
                <a:cs typeface="Calibri Light" panose="020F0302020204030204" pitchFamily="34" charset="0"/>
              </a:rPr>
              <a:t>learning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models</a:t>
            </a:r>
            <a:r>
              <a:rPr lang="fr-CH" sz="1600" dirty="0">
                <a:latin typeface="Calibri Light" panose="020F0302020204030204" pitchFamily="34" charset="0"/>
                <a:cs typeface="Calibri Light" panose="020F0302020204030204" pitchFamily="34" charset="0"/>
              </a:rPr>
              <a:t> in R</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Goals of the workshop</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2569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Bayes error rate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9454" y="1484784"/>
            <a:ext cx="4680520" cy="4669243"/>
          </a:xfrm>
          <a:prstGeom prst="rect">
            <a:avLst/>
          </a:prstGeom>
        </p:spPr>
      </p:pic>
      <p:pic>
        <p:nvPicPr>
          <p:cNvPr id="7" name="Picture 6">
            <a:extLst>
              <a:ext uri="{FF2B5EF4-FFF2-40B4-BE49-F238E27FC236}">
                <a16:creationId xmlns:a16="http://schemas.microsoft.com/office/drawing/2014/main" id="{5D039C26-F13B-402F-80A5-66DCE6749F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1982" y="1484784"/>
            <a:ext cx="4680522" cy="4669243"/>
          </a:xfrm>
          <a:prstGeom prst="rect">
            <a:avLst/>
          </a:prstGeom>
        </p:spPr>
      </p:pic>
    </p:spTree>
    <p:extLst>
      <p:ext uri="{BB962C8B-B14F-4D97-AF65-F5344CB8AC3E}">
        <p14:creationId xmlns:p14="http://schemas.microsoft.com/office/powerpoint/2010/main" val="3207725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en-GB" sz="1800">
                <a:latin typeface="Calibri Light" panose="020F0302020204030204" pitchFamily="34" charset="0"/>
                <a:cs typeface="Calibri Light" panose="020F0302020204030204" pitchFamily="34" charset="0"/>
              </a:rPr>
              <a:t>For classification problems, the irreducible error is known as the </a:t>
            </a:r>
            <a:r>
              <a:rPr lang="en-GB" sz="1800">
                <a:solidFill>
                  <a:srgbClr val="0070C0"/>
                </a:solidFill>
                <a:latin typeface="Calibri Light" panose="020F0302020204030204" pitchFamily="34" charset="0"/>
                <a:cs typeface="Calibri Light" panose="020F0302020204030204" pitchFamily="34" charset="0"/>
              </a:rPr>
              <a:t>Bayes error rate</a:t>
            </a:r>
            <a:r>
              <a:rPr lang="en-GB" sz="1800">
                <a:latin typeface="Calibri Light" panose="020F0302020204030204" pitchFamily="34" charset="0"/>
                <a:cs typeface="Calibri Light" panose="020F0302020204030204" pitchFamily="34" charset="0"/>
              </a:rPr>
              <a:t>. It is the percentage of misclassifications that would occur, even if our fitted model captured </a:t>
            </a:r>
            <a:r>
              <a:rPr lang="en-GB" sz="1800" i="1">
                <a:latin typeface="Calibri Light" panose="020F0302020204030204" pitchFamily="34" charset="0"/>
                <a:cs typeface="Calibri Light" panose="020F0302020204030204" pitchFamily="34" charset="0"/>
              </a:rPr>
              <a:t>exactly</a:t>
            </a:r>
            <a:r>
              <a:rPr lang="en-GB" sz="1800">
                <a:latin typeface="Calibri Light" panose="020F0302020204030204" pitchFamily="34" charset="0"/>
                <a:cs typeface="Calibri Light" panose="020F0302020204030204" pitchFamily="34" charset="0"/>
              </a:rPr>
              <a:t> the true underlying data distribution:</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This implies that </a:t>
            </a:r>
            <a:r>
              <a:rPr lang="en-GB" sz="1800" dirty="0">
                <a:solidFill>
                  <a:srgbClr val="0070C0"/>
                </a:solidFill>
                <a:latin typeface="Calibri Light" panose="020F0302020204030204" pitchFamily="34" charset="0"/>
                <a:cs typeface="Calibri Light" panose="020F0302020204030204" pitchFamily="34" charset="0"/>
              </a:rPr>
              <a:t>perfect separation </a:t>
            </a:r>
            <a:r>
              <a:rPr lang="en-GB" sz="1800">
                <a:solidFill>
                  <a:srgbClr val="0070C0"/>
                </a:solidFill>
                <a:latin typeface="Calibri Light" panose="020F0302020204030204" pitchFamily="34" charset="0"/>
                <a:cs typeface="Calibri Light" panose="020F0302020204030204" pitchFamily="34" charset="0"/>
              </a:rPr>
              <a:t>of classes </a:t>
            </a:r>
            <a:r>
              <a:rPr lang="en-GB" sz="1800" dirty="0">
                <a:solidFill>
                  <a:srgbClr val="0070C0"/>
                </a:solidFill>
                <a:latin typeface="Calibri Light" panose="020F0302020204030204" pitchFamily="34" charset="0"/>
                <a:cs typeface="Calibri Light" panose="020F0302020204030204" pitchFamily="34" charset="0"/>
              </a:rPr>
              <a:t>may not be possible</a:t>
            </a:r>
            <a:r>
              <a:rPr lang="en-GB" sz="1800" dirty="0">
                <a:latin typeface="Calibri Light" panose="020F0302020204030204" pitchFamily="34" charset="0"/>
                <a:cs typeface="Calibri Light" panose="020F0302020204030204" pitchFamily="34" charset="0"/>
              </a:rPr>
              <a:t>, even by the best machine learner.</a:t>
            </a:r>
          </a:p>
          <a:p>
            <a:pPr marL="0" indent="0">
              <a:buNone/>
            </a:pPr>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However, unlike regression problems—where 0 error is rarely expected—there are classification problems where machine learning has achieved extremely high accuracy, e.g., recognition of handwritten digits (0.7% error; </a:t>
            </a:r>
            <a:r>
              <a:rPr lang="en-GB" sz="1800" dirty="0" err="1">
                <a:latin typeface="Calibri Light" panose="020F0302020204030204" pitchFamily="34" charset="0"/>
                <a:cs typeface="Calibri Light" panose="020F0302020204030204" pitchFamily="34" charset="0"/>
              </a:rPr>
              <a:t>LeCun</a:t>
            </a:r>
            <a:r>
              <a:rPr lang="en-GB" sz="1800" dirty="0">
                <a:latin typeface="Calibri Light" panose="020F0302020204030204" pitchFamily="34" charset="0"/>
                <a:cs typeface="Calibri Light" panose="020F0302020204030204" pitchFamily="34" charset="0"/>
              </a:rPr>
              <a:t> et al., 1989). These rates are believed to be quite close to the irreducible </a:t>
            </a:r>
            <a:r>
              <a:rPr lang="en-GB" sz="1800">
                <a:latin typeface="Calibri Light" panose="020F0302020204030204" pitchFamily="34" charset="0"/>
                <a:cs typeface="Calibri Light" panose="020F0302020204030204" pitchFamily="34" charset="0"/>
              </a:rPr>
              <a:t>error.</a:t>
            </a:r>
            <a:endParaRPr lang="en-GB"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Irreducible error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234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4314186" cy="5141168"/>
          </a:xfrm>
        </p:spPr>
        <p:txBody>
          <a:bodyPr>
            <a:normAutofit/>
          </a:bodyPr>
          <a:lstStyle/>
          <a:p>
            <a:r>
              <a:rPr lang="fr-CH" sz="1600">
                <a:latin typeface="Calibri Light" panose="020F0302020204030204" pitchFamily="34" charset="0"/>
                <a:cs typeface="Calibri Light" panose="020F0302020204030204" pitchFamily="34" charset="0"/>
              </a:rPr>
              <a:t>Recognition of handwritten digits became a classic ML problem since </a:t>
            </a:r>
            <a:r>
              <a:rPr lang="fr-CH" sz="1600">
                <a:solidFill>
                  <a:srgbClr val="0070C0"/>
                </a:solidFill>
                <a:latin typeface="Calibri Light" panose="020F0302020204030204" pitchFamily="34" charset="0"/>
                <a:cs typeface="Calibri Light" panose="020F0302020204030204" pitchFamily="34" charset="0"/>
              </a:rPr>
              <a:t>Yann LeCun</a:t>
            </a:r>
            <a:r>
              <a:rPr lang="fr-CH" sz="1600">
                <a:latin typeface="Calibri Light" panose="020F0302020204030204" pitchFamily="34" charset="0"/>
                <a:cs typeface="Calibri Light" panose="020F0302020204030204" pitchFamily="34" charset="0"/>
              </a:rPr>
              <a:t>’s influential paper on recognition of US ZIP codes (LeCun et al., 1989).</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To solve this problem, LeCun used highly layered neural networks that were the forerunners of today’s </a:t>
            </a:r>
            <a:r>
              <a:rPr lang="en-GB" sz="1600">
                <a:solidFill>
                  <a:srgbClr val="0070C0"/>
                </a:solidFill>
                <a:latin typeface="Calibri Light" panose="020F0302020204030204" pitchFamily="34" charset="0"/>
                <a:cs typeface="Calibri Light" panose="020F0302020204030204" pitchFamily="34" charset="0"/>
              </a:rPr>
              <a:t>“</a:t>
            </a:r>
            <a:r>
              <a:rPr lang="fr-CH" sz="1600">
                <a:solidFill>
                  <a:srgbClr val="0070C0"/>
                </a:solidFill>
                <a:latin typeface="Calibri Light" panose="020F0302020204030204" pitchFamily="34" charset="0"/>
                <a:cs typeface="Calibri Light" panose="020F0302020204030204" pitchFamily="34" charset="0"/>
              </a:rPr>
              <a:t>deep learning</a:t>
            </a:r>
            <a:r>
              <a:rPr lang="en-GB" sz="1600">
                <a:solidFill>
                  <a:srgbClr val="0070C0"/>
                </a:solidFill>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 networks.</a:t>
            </a:r>
          </a:p>
          <a:p>
            <a:pPr marL="0" indent="0">
              <a:buNone/>
            </a:pPr>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The ZIP code data became a benchmark problem for new ML methods, with surprisingly simple models (KNN) now beating LeCun’s neural nets. LeCun is currently director of AI research at Facebook.</a:t>
            </a: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Handwritten digit recognition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128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20336" y="44624"/>
            <a:ext cx="1194230" cy="1194230"/>
          </a:xfrm>
          <a:prstGeom prst="rect">
            <a:avLst/>
          </a:prstGeom>
        </p:spPr>
      </p:pic>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0556669" y="188641"/>
            <a:ext cx="1068053" cy="1296143"/>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44072" y="1633622"/>
            <a:ext cx="3323800" cy="1959496"/>
          </a:xfrm>
          <a:prstGeom prst="rect">
            <a:avLst/>
          </a:prstGeom>
        </p:spPr>
      </p:pic>
      <p:graphicFrame>
        <p:nvGraphicFramePr>
          <p:cNvPr id="2" name="Table 5">
            <a:extLst>
              <a:ext uri="{FF2B5EF4-FFF2-40B4-BE49-F238E27FC236}">
                <a16:creationId xmlns:a16="http://schemas.microsoft.com/office/drawing/2014/main" id="{7C27EEB4-4C3B-4C79-8C43-131DB2487C80}"/>
              </a:ext>
            </a:extLst>
          </p:cNvPr>
          <p:cNvGraphicFramePr>
            <a:graphicFrameLocks noGrp="1"/>
          </p:cNvGraphicFramePr>
          <p:nvPr>
            <p:extLst>
              <p:ext uri="{D42A27DB-BD31-4B8C-83A1-F6EECF244321}">
                <p14:modId xmlns:p14="http://schemas.microsoft.com/office/powerpoint/2010/main" val="3877577648"/>
              </p:ext>
            </p:extLst>
          </p:nvPr>
        </p:nvGraphicFramePr>
        <p:xfrm>
          <a:off x="6744072" y="3903439"/>
          <a:ext cx="4086643" cy="1854200"/>
        </p:xfrm>
        <a:graphic>
          <a:graphicData uri="http://schemas.openxmlformats.org/drawingml/2006/table">
            <a:tbl>
              <a:tblPr firstRow="1" bandRow="1">
                <a:tableStyleId>{5940675A-B579-460E-94D1-54222C63F5DA}</a:tableStyleId>
              </a:tblPr>
              <a:tblGrid>
                <a:gridCol w="972000">
                  <a:extLst>
                    <a:ext uri="{9D8B030D-6E8A-4147-A177-3AD203B41FA5}">
                      <a16:colId xmlns:a16="http://schemas.microsoft.com/office/drawing/2014/main" val="3904799953"/>
                    </a:ext>
                  </a:extLst>
                </a:gridCol>
                <a:gridCol w="576000">
                  <a:extLst>
                    <a:ext uri="{9D8B030D-6E8A-4147-A177-3AD203B41FA5}">
                      <a16:colId xmlns:a16="http://schemas.microsoft.com/office/drawing/2014/main" val="4162008281"/>
                    </a:ext>
                  </a:extLst>
                </a:gridCol>
                <a:gridCol w="576000">
                  <a:extLst>
                    <a:ext uri="{9D8B030D-6E8A-4147-A177-3AD203B41FA5}">
                      <a16:colId xmlns:a16="http://schemas.microsoft.com/office/drawing/2014/main" val="3350067920"/>
                    </a:ext>
                  </a:extLst>
                </a:gridCol>
                <a:gridCol w="576000">
                  <a:extLst>
                    <a:ext uri="{9D8B030D-6E8A-4147-A177-3AD203B41FA5}">
                      <a16:colId xmlns:a16="http://schemas.microsoft.com/office/drawing/2014/main" val="3463095064"/>
                    </a:ext>
                  </a:extLst>
                </a:gridCol>
                <a:gridCol w="576000">
                  <a:extLst>
                    <a:ext uri="{9D8B030D-6E8A-4147-A177-3AD203B41FA5}">
                      <a16:colId xmlns:a16="http://schemas.microsoft.com/office/drawing/2014/main" val="4136965701"/>
                    </a:ext>
                  </a:extLst>
                </a:gridCol>
                <a:gridCol w="810643">
                  <a:extLst>
                    <a:ext uri="{9D8B030D-6E8A-4147-A177-3AD203B41FA5}">
                      <a16:colId xmlns:a16="http://schemas.microsoft.com/office/drawing/2014/main" val="100003440"/>
                    </a:ext>
                  </a:extLst>
                </a:gridCol>
              </a:tblGrid>
              <a:tr h="370840">
                <a:tc>
                  <a:txBody>
                    <a:bodyPr/>
                    <a:lstStyle/>
                    <a:p>
                      <a:r>
                        <a:rPr lang="en-US" sz="1200" b="1">
                          <a:latin typeface="Calibri Light" panose="020F0302020204030204" pitchFamily="34" charset="0"/>
                          <a:cs typeface="Calibri Light" panose="020F0302020204030204" pitchFamily="34" charset="0"/>
                        </a:rPr>
                        <a:t>ID</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b="1">
                          <a:latin typeface="Calibri Light" panose="020F0302020204030204" pitchFamily="34" charset="0"/>
                          <a:cs typeface="Calibri Light" panose="020F0302020204030204" pitchFamily="34" charset="0"/>
                        </a:rPr>
                        <a:t>px11</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b="1">
                          <a:latin typeface="Calibri Light" panose="020F0302020204030204" pitchFamily="34" charset="0"/>
                          <a:cs typeface="Calibri Light" panose="020F0302020204030204" pitchFamily="34" charset="0"/>
                        </a:rPr>
                        <a:t>px12</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b="1">
                          <a:latin typeface="Calibri Light" panose="020F0302020204030204" pitchFamily="34" charset="0"/>
                          <a:cs typeface="Calibri Light" panose="020F0302020204030204" pitchFamily="34" charset="0"/>
                        </a:rPr>
                        <a:t>…</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Light" panose="020F0302020204030204" pitchFamily="34" charset="0"/>
                          <a:cs typeface="Calibri Light" panose="020F0302020204030204" pitchFamily="34" charset="0"/>
                        </a:rPr>
                        <a:t>px99</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b="1">
                          <a:latin typeface="Calibri Light" panose="020F0302020204030204" pitchFamily="34" charset="0"/>
                          <a:cs typeface="Calibri Light" panose="020F0302020204030204" pitchFamily="34" charset="0"/>
                        </a:rPr>
                        <a:t>True N°</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6091385"/>
                  </a:ext>
                </a:extLst>
              </a:tr>
              <a:tr h="370840">
                <a:tc>
                  <a:txBody>
                    <a:bodyPr/>
                    <a:lstStyle/>
                    <a:p>
                      <a:r>
                        <a:rPr lang="en-US" sz="1100">
                          <a:latin typeface="Calibri Light" panose="020F0302020204030204" pitchFamily="34" charset="0"/>
                          <a:cs typeface="Calibri Light" panose="020F0302020204030204" pitchFamily="34" charset="0"/>
                        </a:rPr>
                        <a:t>img_03108</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0.12</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0.45</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0.01</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400">
                          <a:latin typeface="Calibri Light" panose="020F0302020204030204" pitchFamily="34" charset="0"/>
                          <a:cs typeface="Calibri Light" panose="020F0302020204030204" pitchFamily="34" charset="0"/>
                        </a:rPr>
                        <a:t>2</a:t>
                      </a:r>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72402351"/>
                  </a:ext>
                </a:extLst>
              </a:tr>
              <a:tr h="370840">
                <a:tc>
                  <a:txBody>
                    <a:bodyPr/>
                    <a:lstStyle/>
                    <a:p>
                      <a:r>
                        <a:rPr lang="en-US" sz="1100">
                          <a:latin typeface="Calibri Light" panose="020F0302020204030204" pitchFamily="34" charset="0"/>
                          <a:cs typeface="Calibri Light" panose="020F0302020204030204" pitchFamily="34" charset="0"/>
                        </a:rPr>
                        <a:t>img_03109</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0.23</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0.26</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0.78</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400">
                          <a:latin typeface="Calibri Light" panose="020F0302020204030204" pitchFamily="34" charset="0"/>
                          <a:cs typeface="Calibri Light" panose="020F0302020204030204" pitchFamily="34" charset="0"/>
                        </a:rPr>
                        <a:t>6</a:t>
                      </a:r>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42786127"/>
                  </a:ext>
                </a:extLst>
              </a:tr>
              <a:tr h="370840">
                <a:tc>
                  <a:txBody>
                    <a:bodyPr/>
                    <a:lstStyle/>
                    <a:p>
                      <a:r>
                        <a:rPr lang="en-US" sz="1100">
                          <a:latin typeface="Calibri Light" panose="020F0302020204030204" pitchFamily="34" charset="0"/>
                          <a:cs typeface="Calibri Light" panose="020F0302020204030204" pitchFamily="34" charset="0"/>
                        </a:rPr>
                        <a:t>img_03110</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0.20</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0.51</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0.73</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400">
                          <a:latin typeface="Calibri Light" panose="020F0302020204030204" pitchFamily="34" charset="0"/>
                          <a:cs typeface="Calibri Light" panose="020F0302020204030204" pitchFamily="34" charset="0"/>
                        </a:rPr>
                        <a:t>4</a:t>
                      </a:r>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12821649"/>
                  </a:ext>
                </a:extLst>
              </a:tr>
              <a:tr h="370840">
                <a:tc>
                  <a:txBody>
                    <a:bodyPr/>
                    <a:lstStyle/>
                    <a:p>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100">
                          <a:latin typeface="Calibri Light" panose="020F0302020204030204" pitchFamily="34" charset="0"/>
                          <a:cs typeface="Calibri Light" panose="020F0302020204030204" pitchFamily="34" charset="0"/>
                        </a:rPr>
                        <a:t>…</a:t>
                      </a:r>
                      <a:endParaRPr lang="en-CH" sz="11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400">
                          <a:latin typeface="Calibri Light" panose="020F0302020204030204" pitchFamily="34" charset="0"/>
                          <a:cs typeface="Calibri Light" panose="020F0302020204030204" pitchFamily="34" charset="0"/>
                        </a:rPr>
                        <a:t>…</a:t>
                      </a:r>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57845659"/>
                  </a:ext>
                </a:extLst>
              </a:tr>
            </a:tbl>
          </a:graphicData>
        </a:graphic>
      </p:graphicFrame>
      <p:sp>
        <p:nvSpPr>
          <p:cNvPr id="6" name="TextBox 5">
            <a:extLst>
              <a:ext uri="{FF2B5EF4-FFF2-40B4-BE49-F238E27FC236}">
                <a16:creationId xmlns:a16="http://schemas.microsoft.com/office/drawing/2014/main" id="{1352A28C-9EE1-412D-B453-70DF32EC4FD5}"/>
              </a:ext>
            </a:extLst>
          </p:cNvPr>
          <p:cNvSpPr txBox="1"/>
          <p:nvPr/>
        </p:nvSpPr>
        <p:spPr>
          <a:xfrm>
            <a:off x="6687604" y="5919663"/>
            <a:ext cx="4403091" cy="461665"/>
          </a:xfrm>
          <a:prstGeom prst="rect">
            <a:avLst/>
          </a:prstGeom>
          <a:noFill/>
        </p:spPr>
        <p:txBody>
          <a:bodyPr wrap="square" rtlCol="0">
            <a:spAutoFit/>
          </a:bodyPr>
          <a:lstStyle/>
          <a:p>
            <a:r>
              <a:rPr lang="en-US" sz="1200">
                <a:latin typeface="Calibri Light" panose="020F0302020204030204" pitchFamily="34" charset="0"/>
                <a:cs typeface="Calibri Light" panose="020F0302020204030204" pitchFamily="34" charset="0"/>
              </a:rPr>
              <a:t>Data representation with image pixels as features, and the human-recognized number as outcome.</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397233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For most data sets, t</a:t>
            </a:r>
            <a:r>
              <a:rPr lang="en-GB" sz="1800">
                <a:latin typeface="Calibri Light" panose="020F0302020204030204" pitchFamily="34" charset="0"/>
                <a:cs typeface="Calibri Light" panose="020F0302020204030204" pitchFamily="34" charset="0"/>
              </a:rPr>
              <a:t>he </a:t>
            </a:r>
            <a:r>
              <a:rPr lang="en-GB" sz="1800">
                <a:solidFill>
                  <a:srgbClr val="C00000"/>
                </a:solidFill>
                <a:latin typeface="Calibri Light" panose="020F0302020204030204" pitchFamily="34" charset="0"/>
                <a:cs typeface="Calibri Light" panose="020F0302020204030204" pitchFamily="34" charset="0"/>
              </a:rPr>
              <a:t>true irreducible error will not be known.</a:t>
            </a:r>
            <a:r>
              <a:rPr lang="en-GB" sz="1800">
                <a:latin typeface="Calibri Light" panose="020F0302020204030204" pitchFamily="34" charset="0"/>
                <a:cs typeface="Calibri Light" panose="020F0302020204030204" pitchFamily="34" charset="0"/>
              </a:rPr>
              <a:t> This is because we typically do not know the true generating process of the data, or have access to the full population of data.</a:t>
            </a:r>
          </a:p>
          <a:p>
            <a:endParaRPr lang="en-GB" sz="1800">
              <a:solidFill>
                <a:srgbClr val="C00000"/>
              </a:solidFill>
              <a:latin typeface="Calibri Light" panose="020F0302020204030204" pitchFamily="34" charset="0"/>
              <a:cs typeface="Calibri Light" panose="020F0302020204030204" pitchFamily="34" charset="0"/>
            </a:endParaRPr>
          </a:p>
          <a:p>
            <a:pPr marL="800100" lvl="1" indent="-342900">
              <a:buFont typeface="+mj-lt"/>
              <a:buAutoNum type="arabicPeriod"/>
            </a:pPr>
            <a:r>
              <a:rPr lang="en-GB" sz="2000">
                <a:solidFill>
                  <a:schemeClr val="bg1">
                    <a:lumMod val="75000"/>
                  </a:schemeClr>
                </a:solidFill>
                <a:latin typeface="Calibri Light" panose="020F0302020204030204" pitchFamily="34" charset="0"/>
                <a:cs typeface="Calibri Light" panose="020F0302020204030204" pitchFamily="34" charset="0"/>
              </a:rPr>
              <a:t>Irreducible error</a:t>
            </a:r>
          </a:p>
          <a:p>
            <a:pPr marL="800100" lvl="1" indent="-342900">
              <a:buFont typeface="+mj-lt"/>
              <a:buAutoNum type="arabicPeriod"/>
            </a:pPr>
            <a:r>
              <a:rPr lang="en-GB" sz="2000">
                <a:solidFill>
                  <a:srgbClr val="CC9900"/>
                </a:solidFill>
                <a:latin typeface="Calibri Light" panose="020F0302020204030204" pitchFamily="34" charset="0"/>
                <a:cs typeface="Calibri Light" panose="020F0302020204030204" pitchFamily="34" charset="0"/>
              </a:rPr>
              <a:t>Training error</a:t>
            </a:r>
          </a:p>
          <a:p>
            <a:pPr marL="800100" lvl="1" indent="-342900">
              <a:buFont typeface="+mj-lt"/>
              <a:buAutoNum type="arabicPeriod"/>
            </a:pPr>
            <a:r>
              <a:rPr lang="en-GB" sz="2000">
                <a:solidFill>
                  <a:schemeClr val="bg1">
                    <a:lumMod val="75000"/>
                  </a:schemeClr>
                </a:solidFill>
                <a:latin typeface="Calibri Light" panose="020F0302020204030204" pitchFamily="34" charset="0"/>
                <a:cs typeface="Calibri Light" panose="020F0302020204030204" pitchFamily="34" charset="0"/>
              </a:rPr>
              <a:t>Test error</a:t>
            </a:r>
          </a:p>
          <a:p>
            <a:pPr marL="0" indent="0">
              <a:buNone/>
            </a:pPr>
            <a:endParaRPr lang="en-GB" sz="1800">
              <a:solidFill>
                <a:srgbClr val="C00000"/>
              </a:solidFill>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Using just a sample data, ML models must attempt </a:t>
            </a:r>
            <a:r>
              <a:rPr lang="en-GB" sz="1800" dirty="0">
                <a:latin typeface="Calibri Light" panose="020F0302020204030204" pitchFamily="34" charset="0"/>
                <a:cs typeface="Calibri Light" panose="020F0302020204030204" pitchFamily="34" charset="0"/>
              </a:rPr>
              <a:t>to </a:t>
            </a:r>
            <a:r>
              <a:rPr lang="en-GB" sz="1800">
                <a:solidFill>
                  <a:srgbClr val="0070C0"/>
                </a:solidFill>
                <a:latin typeface="Calibri Light" panose="020F0302020204030204" pitchFamily="34" charset="0"/>
                <a:cs typeface="Calibri Light" panose="020F0302020204030204" pitchFamily="34" charset="0"/>
              </a:rPr>
              <a:t>approximate the irreducible error</a:t>
            </a:r>
            <a:r>
              <a:rPr lang="en-GB" sz="1800">
                <a:latin typeface="Calibri Light" panose="020F0302020204030204" pitchFamily="34" charset="0"/>
                <a:cs typeface="Calibri Light" panose="020F0302020204030204" pitchFamily="34" charset="0"/>
              </a:rPr>
              <a:t> with a measure of their own performance.</a:t>
            </a:r>
            <a:endParaRPr lang="en-GB"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err="1">
                <a:latin typeface="Calibri Light" panose="020F0302020204030204" pitchFamily="34" charset="0"/>
                <a:cs typeface="Calibri Light" panose="020F0302020204030204" pitchFamily="34" charset="0"/>
              </a:rPr>
              <a:t>We</a:t>
            </a:r>
            <a:r>
              <a:rPr lang="fr-CH" sz="1800">
                <a:latin typeface="Calibri Light" panose="020F0302020204030204" pitchFamily="34" charset="0"/>
                <a:cs typeface="Calibri Light" panose="020F0302020204030204" pitchFamily="34" charset="0"/>
              </a:rPr>
              <a:t> will now consider two such approximates, </a:t>
            </a:r>
            <a:r>
              <a:rPr lang="fr-CH" sz="1800" dirty="0">
                <a:solidFill>
                  <a:srgbClr val="0070C0"/>
                </a:solidFill>
                <a:latin typeface="Calibri Light" panose="020F0302020204030204" pitchFamily="34" charset="0"/>
                <a:cs typeface="Calibri Light" panose="020F0302020204030204" pitchFamily="34" charset="0"/>
              </a:rPr>
              <a:t>training and </a:t>
            </a:r>
            <a:r>
              <a:rPr lang="fr-CH" sz="1800">
                <a:solidFill>
                  <a:srgbClr val="0070C0"/>
                </a:solidFill>
                <a:latin typeface="Calibri Light" panose="020F0302020204030204" pitchFamily="34" charset="0"/>
                <a:cs typeface="Calibri Light" panose="020F0302020204030204" pitchFamily="34" charset="0"/>
              </a:rPr>
              <a:t>test error</a:t>
            </a:r>
            <a:r>
              <a:rPr lang="fr-CH" sz="1800">
                <a:latin typeface="Calibri Light" panose="020F0302020204030204" pitchFamily="34" charset="0"/>
                <a:cs typeface="Calibri Light" panose="020F0302020204030204" pitchFamily="34" charset="0"/>
              </a:rPr>
              <a:t>, discuss different statistics to measure them, and discuss how balancing these two errors can avoid underfitting and overfitting.</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Types of error in prediction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4478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en-GB" sz="1800">
                <a:latin typeface="Calibri Light" panose="020F0302020204030204" pitchFamily="34" charset="0"/>
                <a:cs typeface="Calibri Light" panose="020F0302020204030204" pitchFamily="34" charset="0"/>
              </a:rPr>
              <a:t>Training error refers to the prediction error of a model that it achieves on the sample of data that it was fitted to (=the </a:t>
            </a:r>
            <a:r>
              <a:rPr lang="en-GB" sz="1800">
                <a:solidFill>
                  <a:srgbClr val="0070C0"/>
                </a:solidFill>
                <a:latin typeface="Calibri Light" panose="020F0302020204030204" pitchFamily="34" charset="0"/>
                <a:cs typeface="Calibri Light" panose="020F0302020204030204" pitchFamily="34" charset="0"/>
              </a:rPr>
              <a:t>training data</a:t>
            </a:r>
            <a:r>
              <a:rPr lang="en-GB" sz="1800">
                <a:latin typeface="Calibri Light" panose="020F0302020204030204" pitchFamily="34" charset="0"/>
                <a:cs typeface="Calibri Light" panose="020F0302020204030204" pitchFamily="34" charset="0"/>
              </a:rPr>
              <a:t>).</a:t>
            </a:r>
          </a:p>
          <a:p>
            <a:endParaRPr lang="en-GB" sz="1800">
              <a:latin typeface="Calibri Light" panose="020F0302020204030204" pitchFamily="34" charset="0"/>
              <a:cs typeface="Calibri Light" panose="020F0302020204030204" pitchFamily="34" charset="0"/>
            </a:endParaRPr>
          </a:p>
          <a:p>
            <a:r>
              <a:rPr lang="en-US" sz="1800">
                <a:latin typeface="Calibri Light" panose="020F0302020204030204" pitchFamily="34" charset="0"/>
                <a:cs typeface="Calibri Light" panose="020F0302020204030204" pitchFamily="34" charset="0"/>
              </a:rPr>
              <a:t>We have just discussed </a:t>
            </a:r>
            <a:r>
              <a:rPr lang="en-US" sz="1800" i="1">
                <a:solidFill>
                  <a:srgbClr val="0070C0"/>
                </a:solidFill>
                <a:latin typeface="Calibri Light" panose="020F0302020204030204" pitchFamily="34" charset="0"/>
                <a:cs typeface="Calibri Light" panose="020F0302020204030204" pitchFamily="34" charset="0"/>
              </a:rPr>
              <a:t>RMSE</a:t>
            </a:r>
            <a:r>
              <a:rPr lang="en-US" sz="1800">
                <a:latin typeface="Calibri Light" panose="020F0302020204030204" pitchFamily="34" charset="0"/>
                <a:cs typeface="Calibri Light" panose="020F0302020204030204" pitchFamily="34" charset="0"/>
              </a:rPr>
              <a:t> and </a:t>
            </a:r>
            <a:r>
              <a:rPr lang="en-US" sz="1800" i="1">
                <a:solidFill>
                  <a:srgbClr val="0070C0"/>
                </a:solidFill>
                <a:latin typeface="Calibri Light" panose="020F0302020204030204" pitchFamily="34" charset="0"/>
                <a:cs typeface="Calibri Light" panose="020F0302020204030204" pitchFamily="34" charset="0"/>
              </a:rPr>
              <a:t>R</a:t>
            </a:r>
            <a:r>
              <a:rPr lang="en-US" sz="1800" i="1" baseline="30000">
                <a:solidFill>
                  <a:srgbClr val="0070C0"/>
                </a:solidFill>
                <a:latin typeface="Calibri Light" panose="020F0302020204030204" pitchFamily="34" charset="0"/>
                <a:cs typeface="Calibri Light" panose="020F0302020204030204" pitchFamily="34" charset="0"/>
              </a:rPr>
              <a:t>2</a:t>
            </a:r>
            <a:r>
              <a:rPr lang="en-US" sz="1800">
                <a:latin typeface="Calibri Light" panose="020F0302020204030204" pitchFamily="34" charset="0"/>
                <a:cs typeface="Calibri Light" panose="020F0302020204030204" pitchFamily="34" charset="0"/>
              </a:rPr>
              <a:t> as two measures of training error—or accuracy—for continuous outcomes.</a:t>
            </a:r>
          </a:p>
          <a:p>
            <a:endParaRPr lang="en-US"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For categorical outcomes, there exist analogous measures of error such as </a:t>
            </a:r>
            <a:r>
              <a:rPr lang="en-GB" sz="1800">
                <a:solidFill>
                  <a:srgbClr val="0070C0"/>
                </a:solidFill>
                <a:latin typeface="Calibri Light" panose="020F0302020204030204" pitchFamily="34" charset="0"/>
                <a:cs typeface="Calibri Light" panose="020F0302020204030204" pitchFamily="34" charset="0"/>
              </a:rPr>
              <a:t>cross-entropy</a:t>
            </a:r>
            <a:r>
              <a:rPr lang="en-GB" sz="1800">
                <a:latin typeface="Calibri Light" panose="020F0302020204030204" pitchFamily="34" charset="0"/>
                <a:cs typeface="Calibri Light" panose="020F0302020204030204" pitchFamily="34" charset="0"/>
              </a:rPr>
              <a:t>, or measures of accuracy such as the proportion of observations in the training data </a:t>
            </a:r>
            <a:r>
              <a:rPr lang="en-GB" sz="1800">
                <a:solidFill>
                  <a:srgbClr val="0070C0"/>
                </a:solidFill>
                <a:latin typeface="Calibri Light" panose="020F0302020204030204" pitchFamily="34" charset="0"/>
                <a:cs typeface="Calibri Light" panose="020F0302020204030204" pitchFamily="34" charset="0"/>
              </a:rPr>
              <a:t>classified correctly</a:t>
            </a:r>
            <a:r>
              <a:rPr lang="en-GB" sz="1800">
                <a:latin typeface="Calibri Light" panose="020F0302020204030204" pitchFamily="34" charset="0"/>
                <a:cs typeface="Calibri Light" panose="020F0302020204030204" pitchFamily="34" charset="0"/>
              </a:rPr>
              <a:t> (see later!).</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Unfortunately, these measures will not tell us when our model is overfitting, and are therefore poor measures of generalization...</a:t>
            </a:r>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Training error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2331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In the previous example,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continued to increase despite the model overfitting. The reason is that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does not </a:t>
            </a:r>
            <a:r>
              <a:rPr lang="fr-CH" sz="1800" i="1">
                <a:solidFill>
                  <a:srgbClr val="0070C0"/>
                </a:solidFill>
                <a:latin typeface="Calibri Light" panose="020F0302020204030204" pitchFamily="34" charset="0"/>
                <a:cs typeface="Calibri Light" panose="020F0302020204030204" pitchFamily="34" charset="0"/>
              </a:rPr>
              <a:t>penalize</a:t>
            </a:r>
            <a:r>
              <a:rPr lang="fr-CH" sz="1800" i="1">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a model for adding extra parameters. On the contrary, any random noise that is added as a predictor will increase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Training error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3672" y="2650008"/>
            <a:ext cx="5702177" cy="4039614"/>
          </a:xfrm>
          <a:prstGeom prst="rect">
            <a:avLst/>
          </a:prstGeom>
        </p:spPr>
      </p:pic>
      <p:sp>
        <p:nvSpPr>
          <p:cNvPr id="6" name="TextBox 5"/>
          <p:cNvSpPr txBox="1"/>
          <p:nvPr/>
        </p:nvSpPr>
        <p:spPr>
          <a:xfrm>
            <a:off x="8032435" y="3082056"/>
            <a:ext cx="352982" cy="307777"/>
          </a:xfrm>
          <a:prstGeom prst="rect">
            <a:avLst/>
          </a:prstGeom>
          <a:noFill/>
        </p:spPr>
        <p:txBody>
          <a:bodyPr wrap="none" rtlCol="0">
            <a:spAutoFit/>
          </a:bodyPr>
          <a:lstStyle/>
          <a:p>
            <a:r>
              <a:rPr lang="en-GB" sz="1400" i="1">
                <a:latin typeface="Calibri Light" panose="020F0302020204030204" pitchFamily="34" charset="0"/>
                <a:cs typeface="Calibri Light" panose="020F0302020204030204" pitchFamily="34" charset="0"/>
              </a:rPr>
              <a:t>R</a:t>
            </a:r>
            <a:r>
              <a:rPr lang="en-GB" sz="1400" i="1" baseline="30000">
                <a:latin typeface="Calibri Light" panose="020F0302020204030204" pitchFamily="34" charset="0"/>
                <a:cs typeface="Calibri Light" panose="020F0302020204030204" pitchFamily="34" charset="0"/>
              </a:rPr>
              <a:t>2</a:t>
            </a:r>
          </a:p>
        </p:txBody>
      </p:sp>
      <p:sp>
        <p:nvSpPr>
          <p:cNvPr id="7" name="TextBox 6"/>
          <p:cNvSpPr txBox="1"/>
          <p:nvPr/>
        </p:nvSpPr>
        <p:spPr>
          <a:xfrm>
            <a:off x="7338335" y="3889461"/>
            <a:ext cx="1047082"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Adjusted </a:t>
            </a:r>
            <a:r>
              <a:rPr lang="en-GB" sz="1400" i="1">
                <a:latin typeface="Calibri Light" panose="020F0302020204030204" pitchFamily="34" charset="0"/>
                <a:cs typeface="Calibri Light" panose="020F0302020204030204" pitchFamily="34" charset="0"/>
              </a:rPr>
              <a:t>R</a:t>
            </a:r>
            <a:r>
              <a:rPr lang="en-GB" sz="1400" i="1" baseline="30000">
                <a:latin typeface="Calibri Light" panose="020F0302020204030204" pitchFamily="34" charset="0"/>
                <a:cs typeface="Calibri Light" panose="020F0302020204030204" pitchFamily="34" charset="0"/>
              </a:rPr>
              <a:t>2</a:t>
            </a:r>
          </a:p>
        </p:txBody>
      </p:sp>
      <p:sp>
        <p:nvSpPr>
          <p:cNvPr id="8" name="TextBox 7"/>
          <p:cNvSpPr txBox="1"/>
          <p:nvPr/>
        </p:nvSpPr>
        <p:spPr>
          <a:xfrm>
            <a:off x="5581465" y="4882256"/>
            <a:ext cx="699807"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True </a:t>
            </a:r>
            <a:r>
              <a:rPr lang="en-GB" sz="1400" i="1">
                <a:latin typeface="Calibri Light" panose="020F0302020204030204" pitchFamily="34" charset="0"/>
                <a:cs typeface="Calibri Light" panose="020F0302020204030204" pitchFamily="34" charset="0"/>
              </a:rPr>
              <a:t>R</a:t>
            </a:r>
            <a:r>
              <a:rPr lang="en-GB" sz="1400" i="1" baseline="30000">
                <a:latin typeface="Calibri Light" panose="020F0302020204030204" pitchFamily="34" charset="0"/>
                <a:cs typeface="Calibri Light" panose="020F0302020204030204" pitchFamily="34" charset="0"/>
              </a:rPr>
              <a:t>2</a:t>
            </a:r>
          </a:p>
        </p:txBody>
      </p:sp>
    </p:spTree>
    <p:extLst>
      <p:ext uri="{BB962C8B-B14F-4D97-AF65-F5344CB8AC3E}">
        <p14:creationId xmlns:p14="http://schemas.microsoft.com/office/powerpoint/2010/main" val="3928931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Adjusted-</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corrects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  </a:t>
                </a:r>
                <a:r>
                  <a:rPr lang="fr-CH" sz="1800">
                    <a:latin typeface="Calibri Light" panose="020F0302020204030204" pitchFamily="34" charset="0"/>
                    <a:cs typeface="Calibri Light" panose="020F0302020204030204" pitchFamily="34" charset="0"/>
                  </a:rPr>
                  <a:t>by taking into account the </a:t>
                </a:r>
                <a:r>
                  <a:rPr lang="fr-CH" sz="1800">
                    <a:solidFill>
                      <a:srgbClr val="0070C0"/>
                    </a:solidFill>
                    <a:latin typeface="Calibri Light" panose="020F0302020204030204" pitchFamily="34" charset="0"/>
                    <a:cs typeface="Calibri Light" panose="020F0302020204030204" pitchFamily="34" charset="0"/>
                  </a:rPr>
                  <a:t>number of parameters</a:t>
                </a:r>
                <a:r>
                  <a:rPr lang="fr-CH" sz="1800">
                    <a:latin typeface="Calibri Light" panose="020F0302020204030204" pitchFamily="34" charset="0"/>
                    <a:cs typeface="Calibri Light" panose="020F0302020204030204" pitchFamily="34" charset="0"/>
                  </a:rPr>
                  <a:t> in the model when calculating the error sum of squares (SSE). The most popular adjustment is by Ezekiel (1930):</a:t>
                </a: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For larger </a:t>
                </a:r>
                <a:r>
                  <a:rPr lang="fr-CH" sz="1800" i="1">
                    <a:latin typeface="Calibri Light" panose="020F0302020204030204" pitchFamily="34" charset="0"/>
                    <a:cs typeface="Calibri Light" panose="020F0302020204030204" pitchFamily="34" charset="0"/>
                  </a:rPr>
                  <a:t>p</a:t>
                </a:r>
                <a:r>
                  <a:rPr lang="fr-CH" sz="1800">
                    <a:latin typeface="Calibri Light" panose="020F0302020204030204" pitchFamily="34" charset="0"/>
                    <a:cs typeface="Calibri Light" panose="020F0302020204030204" pitchFamily="34" charset="0"/>
                  </a:rPr>
                  <a:t>, SSE will be larger, and hence </a:t>
                </a:r>
                <a14:m>
                  <m:oMath xmlns:m="http://schemas.openxmlformats.org/officeDocument/2006/math">
                    <m:sSubSup>
                      <m:sSubSupPr>
                        <m:ctrlPr>
                          <a:rPr lang="fr-CH" sz="1800" i="1" smtClean="0">
                            <a:latin typeface="Cambria Math" panose="02040503050406030204" pitchFamily="18" charset="0"/>
                            <a:cs typeface="Times New Roman" panose="02020603050405020304" pitchFamily="18" charset="0"/>
                          </a:rPr>
                        </m:ctrlPr>
                      </m:sSubSupPr>
                      <m:e>
                        <m:r>
                          <a:rPr lang="en-US" sz="1800" b="0" i="1" smtClean="0">
                            <a:latin typeface="Cambria Math" panose="02040503050406030204" pitchFamily="18" charset="0"/>
                            <a:cs typeface="Times New Roman" panose="02020603050405020304" pitchFamily="18" charset="0"/>
                          </a:rPr>
                          <m:t>𝑅</m:t>
                        </m:r>
                      </m:e>
                      <m:sub>
                        <m:r>
                          <a:rPr lang="en-US" sz="1800" b="0" i="1" smtClean="0">
                            <a:latin typeface="Cambria Math" panose="02040503050406030204" pitchFamily="18" charset="0"/>
                            <a:cs typeface="Times New Roman" panose="02020603050405020304" pitchFamily="18" charset="0"/>
                          </a:rPr>
                          <m:t>𝑎𝑑𝑗</m:t>
                        </m:r>
                      </m:sub>
                      <m:sup>
                        <m:r>
                          <a:rPr lang="en-US" sz="1800" b="0" i="1" smtClean="0">
                            <a:latin typeface="Cambria Math" panose="02040503050406030204" pitchFamily="18" charset="0"/>
                            <a:cs typeface="Times New Roman" panose="02020603050405020304" pitchFamily="18" charset="0"/>
                          </a:rPr>
                          <m:t>2</m:t>
                        </m:r>
                      </m:sup>
                    </m:sSubSup>
                  </m:oMath>
                </a14:m>
                <a:r>
                  <a:rPr lang="fr-CH" sz="1800">
                    <a:latin typeface="Calibri Light" panose="020F0302020204030204" pitchFamily="34" charset="0"/>
                    <a:cs typeface="Calibri Light" panose="020F0302020204030204" pitchFamily="34" charset="0"/>
                  </a:rPr>
                  <a:t> will be lower. </a:t>
                </a:r>
                <a14:m>
                  <m:oMath xmlns:m="http://schemas.openxmlformats.org/officeDocument/2006/math">
                    <m:sSubSup>
                      <m:sSubSupPr>
                        <m:ctrlPr>
                          <a:rPr lang="fr-CH" sz="1800" i="1">
                            <a:latin typeface="Cambria Math" panose="02040503050406030204" pitchFamily="18" charset="0"/>
                            <a:cs typeface="Times New Roman" panose="02020603050405020304" pitchFamily="18" charset="0"/>
                          </a:rPr>
                        </m:ctrlPr>
                      </m:sSubSupPr>
                      <m:e>
                        <m:r>
                          <a:rPr lang="en-US" sz="1800" i="1">
                            <a:latin typeface="Cambria Math" panose="02040503050406030204" pitchFamily="18" charset="0"/>
                            <a:cs typeface="Times New Roman" panose="02020603050405020304" pitchFamily="18" charset="0"/>
                          </a:rPr>
                          <m:t>𝑅</m:t>
                        </m:r>
                      </m:e>
                      <m:sub>
                        <m:r>
                          <a:rPr lang="en-US" sz="1800" i="1">
                            <a:latin typeface="Cambria Math" panose="02040503050406030204" pitchFamily="18" charset="0"/>
                            <a:cs typeface="Times New Roman" panose="02020603050405020304" pitchFamily="18" charset="0"/>
                          </a:rPr>
                          <m:t>𝑎𝑑𝑗</m:t>
                        </m:r>
                      </m:sub>
                      <m:sup>
                        <m:r>
                          <a:rPr lang="en-US" sz="1800" i="1">
                            <a:latin typeface="Cambria Math" panose="02040503050406030204" pitchFamily="18" charset="0"/>
                            <a:cs typeface="Times New Roman" panose="02020603050405020304" pitchFamily="18" charset="0"/>
                          </a:rPr>
                          <m:t>2</m:t>
                        </m:r>
                      </m:sup>
                    </m:sSubSup>
                  </m:oMath>
                </a14:m>
                <a:r>
                  <a:rPr lang="fr-CH" sz="1800">
                    <a:latin typeface="Calibri Light" panose="020F0302020204030204" pitchFamily="34" charset="0"/>
                    <a:cs typeface="Calibri Light" panose="020F0302020204030204" pitchFamily="34" charset="0"/>
                  </a:rPr>
                  <a:t> can never be larger than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and sometimes taken on negative values. Variations on the above adjustment have been proposed and can be calculated with the </a:t>
                </a:r>
                <a:r>
                  <a:rPr lang="fr-CH" sz="1800">
                    <a:latin typeface="Courier New" panose="02070309020205020404" pitchFamily="49" charset="0"/>
                    <a:cs typeface="Courier New" panose="02070309020205020404" pitchFamily="49" charset="0"/>
                  </a:rPr>
                  <a:t>altR2</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 for </a:t>
                </a:r>
                <a:r>
                  <a:rPr lang="fr-CH" sz="1800">
                    <a:latin typeface="Courier New" panose="02070309020205020404" pitchFamily="49" charset="0"/>
                    <a:cs typeface="Courier New" panose="02070309020205020404" pitchFamily="49" charset="0"/>
                  </a:rPr>
                  <a:t>lm</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models.</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Unfortunately, </a:t>
                </a:r>
                <a14:m>
                  <m:oMath xmlns:m="http://schemas.openxmlformats.org/officeDocument/2006/math">
                    <m:sSubSup>
                      <m:sSubSupPr>
                        <m:ctrlPr>
                          <a:rPr lang="fr-CH" sz="1800" i="1" smtClean="0">
                            <a:solidFill>
                              <a:srgbClr val="C00000"/>
                            </a:solidFill>
                            <a:latin typeface="Cambria Math" panose="02040503050406030204" pitchFamily="18" charset="0"/>
                            <a:cs typeface="Times New Roman" panose="02020603050405020304" pitchFamily="18" charset="0"/>
                          </a:rPr>
                        </m:ctrlPr>
                      </m:sSubSupPr>
                      <m:e>
                        <m:r>
                          <a:rPr lang="en-US" sz="1800" b="0" i="1" smtClean="0">
                            <a:solidFill>
                              <a:srgbClr val="C00000"/>
                            </a:solidFill>
                            <a:latin typeface="Cambria Math" panose="02040503050406030204" pitchFamily="18" charset="0"/>
                            <a:cs typeface="Times New Roman" panose="02020603050405020304" pitchFamily="18" charset="0"/>
                          </a:rPr>
                          <m:t>𝑅</m:t>
                        </m:r>
                      </m:e>
                      <m:sub>
                        <m:r>
                          <a:rPr lang="en-US" sz="1800" b="0" i="1" smtClean="0">
                            <a:solidFill>
                              <a:srgbClr val="C00000"/>
                            </a:solidFill>
                            <a:latin typeface="Cambria Math" panose="02040503050406030204" pitchFamily="18" charset="0"/>
                            <a:cs typeface="Times New Roman" panose="02020603050405020304" pitchFamily="18" charset="0"/>
                          </a:rPr>
                          <m:t>𝑎𝑑𝑗</m:t>
                        </m:r>
                      </m:sub>
                      <m:sup>
                        <m:r>
                          <a:rPr lang="en-US" sz="1800" b="0" i="1" smtClean="0">
                            <a:solidFill>
                              <a:srgbClr val="C00000"/>
                            </a:solidFill>
                            <a:latin typeface="Cambria Math" panose="02040503050406030204" pitchFamily="18" charset="0"/>
                            <a:cs typeface="Times New Roman" panose="02020603050405020304" pitchFamily="18" charset="0"/>
                          </a:rPr>
                          <m:t>2</m:t>
                        </m:r>
                      </m:sup>
                    </m:sSubSup>
                  </m:oMath>
                </a14:m>
                <a:r>
                  <a:rPr lang="fr-CH" sz="1800">
                    <a:solidFill>
                      <a:srgbClr val="C00000"/>
                    </a:solidFill>
                    <a:latin typeface="Calibri Light" panose="020F0302020204030204" pitchFamily="34" charset="0"/>
                    <a:cs typeface="Calibri Light" panose="020F0302020204030204" pitchFamily="34" charset="0"/>
                  </a:rPr>
                  <a:t> did not improve our model selection </a:t>
                </a:r>
                <a:r>
                  <a:rPr lang="fr-CH" sz="1800">
                    <a:latin typeface="Calibri Light" panose="020F0302020204030204" pitchFamily="34" charset="0"/>
                    <a:cs typeface="Calibri Light" panose="020F0302020204030204" pitchFamily="34" charset="0"/>
                  </a:rPr>
                  <a:t>in the overfitting example, and still increased for increasing polynomial complexity…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1600200"/>
                <a:ext cx="8229600" cy="4925144"/>
              </a:xfrm>
              <a:blipFill>
                <a:blip r:embed="rId2"/>
                <a:stretch>
                  <a:fillRect l="-444" t="-743" r="-889"/>
                </a:stretch>
              </a:blipFill>
            </p:spPr>
            <p:txBody>
              <a:bodyPr/>
              <a:lstStyle/>
              <a:p>
                <a:r>
                  <a:rPr lang="en-GB">
                    <a:noFill/>
                  </a:rPr>
                  <a:t> </a:t>
                </a:r>
              </a:p>
            </p:txBody>
          </p:sp>
        </mc:Fallback>
      </mc:AlternateContent>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Adjusted </a:t>
            </a:r>
            <a:r>
              <a:rPr lang="fr-CH" sz="3200" i="1">
                <a:solidFill>
                  <a:schemeClr val="tx2">
                    <a:lumMod val="75000"/>
                  </a:schemeClr>
                </a:solidFill>
                <a:latin typeface="Tw Cen MT" panose="020B0602020104020603" pitchFamily="34" charset="0"/>
              </a:rPr>
              <a:t>R</a:t>
            </a:r>
            <a:r>
              <a:rPr lang="fr-CH" sz="3200" i="1" baseline="30000">
                <a:solidFill>
                  <a:schemeClr val="tx2">
                    <a:lumMod val="75000"/>
                  </a:schemeClr>
                </a:solidFill>
                <a:latin typeface="Tw Cen MT" panose="020B0602020104020603" pitchFamily="34" charset="0"/>
              </a:rPr>
              <a:t>2</a:t>
            </a:r>
            <a:endParaRPr lang="en-GB" sz="3200" i="1" baseline="300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2A92833-95CE-48FD-8129-46437EC1122A}"/>
                  </a:ext>
                </a:extLst>
              </p:cNvPr>
              <p:cNvSpPr txBox="1"/>
              <p:nvPr/>
            </p:nvSpPr>
            <p:spPr>
              <a:xfrm>
                <a:off x="3359696" y="2903922"/>
                <a:ext cx="1903534" cy="6649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CH"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b="0" i="1" smtClean="0">
                          <a:latin typeface="Cambria Math" panose="02040503050406030204" pitchFamily="18" charset="0"/>
                        </a:rPr>
                        <m:t>=1− </m:t>
                      </m:r>
                      <m:f>
                        <m:fPr>
                          <m:ctrlPr>
                            <a:rPr lang="en-US" b="0" i="1" smtClean="0">
                              <a:latin typeface="Cambria Math" panose="02040503050406030204" pitchFamily="18" charset="0"/>
                            </a:rPr>
                          </m:ctrlPr>
                        </m:fPr>
                        <m:num>
                          <m:r>
                            <a:rPr lang="en-US" b="0" i="1" smtClean="0">
                              <a:latin typeface="Cambria Math" panose="02040503050406030204" pitchFamily="18" charset="0"/>
                            </a:rPr>
                            <m:t>𝑆𝑆𝐸</m:t>
                          </m:r>
                          <m:r>
                            <a:rPr lang="en-US" b="0" i="1" smtClean="0">
                              <a:latin typeface="Cambria Math" panose="02040503050406030204" pitchFamily="18" charset="0"/>
                            </a:rPr>
                            <m:t>/</m:t>
                          </m:r>
                          <m:r>
                            <a:rPr lang="en-US" b="0" i="1" smtClean="0">
                              <a:latin typeface="Cambria Math" panose="02040503050406030204" pitchFamily="18" charset="0"/>
                            </a:rPr>
                            <m:t>𝑛</m:t>
                          </m:r>
                        </m:num>
                        <m:den>
                          <m:r>
                            <a:rPr lang="en-US" b="0" i="1" smtClean="0">
                              <a:latin typeface="Cambria Math" panose="02040503050406030204" pitchFamily="18" charset="0"/>
                            </a:rPr>
                            <m:t>𝑆𝑆𝑇</m:t>
                          </m:r>
                          <m:r>
                            <a:rPr lang="en-US" b="0" i="1" smtClean="0">
                              <a:latin typeface="Cambria Math" panose="02040503050406030204" pitchFamily="18" charset="0"/>
                            </a:rPr>
                            <m:t>/</m:t>
                          </m:r>
                          <m:r>
                            <a:rPr lang="en-US" b="0" i="1" smtClean="0">
                              <a:latin typeface="Cambria Math" panose="02040503050406030204" pitchFamily="18" charset="0"/>
                            </a:rPr>
                            <m:t>𝑛</m:t>
                          </m:r>
                        </m:den>
                      </m:f>
                    </m:oMath>
                  </m:oMathPara>
                </a14:m>
                <a:endParaRPr lang="en-CH"/>
              </a:p>
            </p:txBody>
          </p:sp>
        </mc:Choice>
        <mc:Fallback xmlns="">
          <p:sp>
            <p:nvSpPr>
              <p:cNvPr id="2" name="TextBox 1">
                <a:extLst>
                  <a:ext uri="{FF2B5EF4-FFF2-40B4-BE49-F238E27FC236}">
                    <a16:creationId xmlns:a16="http://schemas.microsoft.com/office/drawing/2014/main" id="{12A92833-95CE-48FD-8129-46437EC1122A}"/>
                  </a:ext>
                </a:extLst>
              </p:cNvPr>
              <p:cNvSpPr txBox="1">
                <a:spLocks noRot="1" noChangeAspect="1" noMove="1" noResize="1" noEditPoints="1" noAdjustHandles="1" noChangeArrowheads="1" noChangeShapeType="1" noTextEdit="1"/>
              </p:cNvSpPr>
              <p:nvPr/>
            </p:nvSpPr>
            <p:spPr>
              <a:xfrm>
                <a:off x="3359696" y="2903922"/>
                <a:ext cx="1903534" cy="664990"/>
              </a:xfrm>
              <a:prstGeom prst="rect">
                <a:avLst/>
              </a:prstGeom>
              <a:blipFill>
                <a:blip r:embed="rId3"/>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5B900A-7E78-4F09-8E96-1A2C45FEC082}"/>
                  </a:ext>
                </a:extLst>
              </p:cNvPr>
              <p:cNvSpPr txBox="1"/>
              <p:nvPr/>
            </p:nvSpPr>
            <p:spPr>
              <a:xfrm>
                <a:off x="6096000" y="2903922"/>
                <a:ext cx="3095656" cy="669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CH"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𝑎𝑑𝑗</m:t>
                          </m:r>
                        </m:sub>
                        <m:sup>
                          <m:r>
                            <a:rPr lang="en-US" b="0" i="1" smtClean="0">
                              <a:latin typeface="Cambria Math" panose="02040503050406030204" pitchFamily="18" charset="0"/>
                            </a:rPr>
                            <m:t>2</m:t>
                          </m:r>
                        </m:sup>
                      </m:sSubSup>
                      <m:r>
                        <a:rPr lang="en-US" b="0" i="1" smtClean="0">
                          <a:latin typeface="Cambria Math" panose="02040503050406030204" pitchFamily="18" charset="0"/>
                        </a:rPr>
                        <m:t>=1− </m:t>
                      </m:r>
                      <m:f>
                        <m:fPr>
                          <m:ctrlPr>
                            <a:rPr lang="en-US" b="0" i="1" smtClean="0">
                              <a:latin typeface="Cambria Math" panose="02040503050406030204" pitchFamily="18" charset="0"/>
                            </a:rPr>
                          </m:ctrlPr>
                        </m:fPr>
                        <m:num>
                          <m:r>
                            <a:rPr lang="en-US" b="0" i="1" smtClean="0">
                              <a:latin typeface="Cambria Math" panose="02040503050406030204" pitchFamily="18" charset="0"/>
                            </a:rPr>
                            <m:t>𝑆𝑆𝐸</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−1)</m:t>
                          </m:r>
                        </m:num>
                        <m:den>
                          <m:r>
                            <a:rPr lang="en-US" b="0" i="1" smtClean="0">
                              <a:latin typeface="Cambria Math" panose="02040503050406030204" pitchFamily="18" charset="0"/>
                            </a:rPr>
                            <m:t>𝑆𝑆𝑇</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den>
                      </m:f>
                    </m:oMath>
                  </m:oMathPara>
                </a14:m>
                <a:endParaRPr lang="en-CH"/>
              </a:p>
            </p:txBody>
          </p:sp>
        </mc:Choice>
        <mc:Fallback xmlns="">
          <p:sp>
            <p:nvSpPr>
              <p:cNvPr id="8" name="TextBox 7">
                <a:extLst>
                  <a:ext uri="{FF2B5EF4-FFF2-40B4-BE49-F238E27FC236}">
                    <a16:creationId xmlns:a16="http://schemas.microsoft.com/office/drawing/2014/main" id="{225B900A-7E78-4F09-8E96-1A2C45FEC082}"/>
                  </a:ext>
                </a:extLst>
              </p:cNvPr>
              <p:cNvSpPr txBox="1">
                <a:spLocks noRot="1" noChangeAspect="1" noMove="1" noResize="1" noEditPoints="1" noAdjustHandles="1" noChangeArrowheads="1" noChangeShapeType="1" noTextEdit="1"/>
              </p:cNvSpPr>
              <p:nvPr/>
            </p:nvSpPr>
            <p:spPr>
              <a:xfrm>
                <a:off x="6096000" y="2903922"/>
                <a:ext cx="3095656" cy="669094"/>
              </a:xfrm>
              <a:prstGeom prst="rect">
                <a:avLst/>
              </a:prstGeom>
              <a:blipFill>
                <a:blip r:embed="rId4"/>
                <a:stretch>
                  <a:fillRect/>
                </a:stretch>
              </a:blipFill>
            </p:spPr>
            <p:txBody>
              <a:bodyPr/>
              <a:lstStyle/>
              <a:p>
                <a:r>
                  <a:rPr lang="en-CH">
                    <a:noFill/>
                  </a:rPr>
                  <a:t> </a:t>
                </a:r>
              </a:p>
            </p:txBody>
          </p:sp>
        </mc:Fallback>
      </mc:AlternateContent>
    </p:spTree>
    <p:extLst>
      <p:ext uri="{BB962C8B-B14F-4D97-AF65-F5344CB8AC3E}">
        <p14:creationId xmlns:p14="http://schemas.microsoft.com/office/powerpoint/2010/main" val="30515859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Other measures of training error have also adopted the penalization </a:t>
            </a:r>
            <a:br>
              <a:rPr lang="fr-CH" sz="1800">
                <a:latin typeface="Calibri Light" panose="020F0302020204030204" pitchFamily="34" charset="0"/>
                <a:cs typeface="Calibri Light" panose="020F0302020204030204" pitchFamily="34" charset="0"/>
              </a:rPr>
            </a:br>
            <a:r>
              <a:rPr lang="fr-CH" sz="1800">
                <a:latin typeface="Calibri Light" panose="020F0302020204030204" pitchFamily="34" charset="0"/>
                <a:cs typeface="Calibri Light" panose="020F0302020204030204" pitchFamily="34" charset="0"/>
              </a:rPr>
              <a:t>principle, most famously the information criteria </a:t>
            </a:r>
            <a:r>
              <a:rPr lang="fr-CH" sz="1800">
                <a:solidFill>
                  <a:srgbClr val="0070C0"/>
                </a:solidFill>
                <a:latin typeface="Calibri Light" panose="020F0302020204030204" pitchFamily="34" charset="0"/>
                <a:cs typeface="Calibri Light" panose="020F0302020204030204" pitchFamily="34" charset="0"/>
              </a:rPr>
              <a:t>Akaike Information </a:t>
            </a:r>
            <a:br>
              <a:rPr lang="fr-CH" sz="1800">
                <a:solidFill>
                  <a:srgbClr val="0070C0"/>
                </a:solidFill>
                <a:latin typeface="Calibri Light" panose="020F0302020204030204" pitchFamily="34" charset="0"/>
                <a:cs typeface="Calibri Light" panose="020F0302020204030204" pitchFamily="34" charset="0"/>
              </a:rPr>
            </a:br>
            <a:r>
              <a:rPr lang="fr-CH" sz="1800">
                <a:solidFill>
                  <a:srgbClr val="0070C0"/>
                </a:solidFill>
                <a:latin typeface="Calibri Light" panose="020F0302020204030204" pitchFamily="34" charset="0"/>
                <a:cs typeface="Calibri Light" panose="020F0302020204030204" pitchFamily="34" charset="0"/>
              </a:rPr>
              <a:t>Criterion (AIC) </a:t>
            </a:r>
            <a:r>
              <a:rPr lang="fr-CH" sz="1800">
                <a:latin typeface="Calibri Light" panose="020F0302020204030204" pitchFamily="34" charset="0"/>
                <a:cs typeface="Calibri Light" panose="020F0302020204030204" pitchFamily="34" charset="0"/>
              </a:rPr>
              <a:t>and </a:t>
            </a:r>
            <a:r>
              <a:rPr lang="fr-CH" sz="1800">
                <a:solidFill>
                  <a:srgbClr val="0070C0"/>
                </a:solidFill>
                <a:latin typeface="Calibri Light" panose="020F0302020204030204" pitchFamily="34" charset="0"/>
                <a:cs typeface="Calibri Light" panose="020F0302020204030204" pitchFamily="34" charset="0"/>
              </a:rPr>
              <a:t>Bayesian Information Criterion (BIC)</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These quantities are related to Bayes factors although they can be motivated from a frequentist probability perspective, too (Burnham &amp; Anderson, 2004).</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AIC/BIC are a direct measure of generalization but cannot be interpreted in an absolute sense, </a:t>
            </a:r>
            <a:r>
              <a:rPr lang="fr-CH" sz="1800">
                <a:solidFill>
                  <a:srgbClr val="0070C0"/>
                </a:solidFill>
                <a:latin typeface="Calibri Light" panose="020F0302020204030204" pitchFamily="34" charset="0"/>
                <a:cs typeface="Calibri Light" panose="020F0302020204030204" pitchFamily="34" charset="0"/>
              </a:rPr>
              <a:t>only in a relative sense</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Among several competing models for the same outcome data, the </a:t>
            </a:r>
            <a:r>
              <a:rPr lang="fr-CH" sz="1800">
                <a:solidFill>
                  <a:srgbClr val="0070C0"/>
                </a:solidFill>
                <a:latin typeface="Calibri Light" panose="020F0302020204030204" pitchFamily="34" charset="0"/>
                <a:cs typeface="Calibri Light" panose="020F0302020204030204" pitchFamily="34" charset="0"/>
              </a:rPr>
              <a:t>model with lowest AIC/BIC </a:t>
            </a:r>
            <a:r>
              <a:rPr lang="fr-CH" sz="1800">
                <a:latin typeface="Calibri Light" panose="020F0302020204030204" pitchFamily="34" charset="0"/>
                <a:cs typeface="Calibri Light" panose="020F0302020204030204" pitchFamily="34" charset="0"/>
              </a:rPr>
              <a:t>should be the one that best generalizes! If multiple models have AIC/BIC values close to each other, differences &gt; 2 are already considered meaningful!</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Information criteria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9139229" y="271193"/>
            <a:ext cx="1263582" cy="143427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l="21040" r="17055" b="36154"/>
          <a:stretch/>
        </p:blipFill>
        <p:spPr>
          <a:xfrm>
            <a:off x="10487798" y="260648"/>
            <a:ext cx="1296834" cy="1434276"/>
          </a:xfrm>
          <a:prstGeom prst="rect">
            <a:avLst/>
          </a:prstGeom>
        </p:spPr>
      </p:pic>
      <p:sp>
        <p:nvSpPr>
          <p:cNvPr id="2" name="TextBox 1">
            <a:extLst>
              <a:ext uri="{FF2B5EF4-FFF2-40B4-BE49-F238E27FC236}">
                <a16:creationId xmlns:a16="http://schemas.microsoft.com/office/drawing/2014/main" id="{7042B650-979F-418C-AC47-1FB492A406BD}"/>
              </a:ext>
            </a:extLst>
          </p:cNvPr>
          <p:cNvSpPr txBox="1"/>
          <p:nvPr/>
        </p:nvSpPr>
        <p:spPr>
          <a:xfrm>
            <a:off x="9408036" y="1794164"/>
            <a:ext cx="725968" cy="338554"/>
          </a:xfrm>
          <a:prstGeom prst="rect">
            <a:avLst/>
          </a:prstGeom>
          <a:noFill/>
        </p:spPr>
        <p:txBody>
          <a:bodyPr wrap="none" rtlCol="0">
            <a:spAutoFit/>
          </a:bodyPr>
          <a:lstStyle/>
          <a:p>
            <a:pPr algn="ctr"/>
            <a:r>
              <a:rPr lang="en-US" sz="1600">
                <a:latin typeface="Calibri Light" panose="020F0302020204030204" pitchFamily="34" charset="0"/>
                <a:cs typeface="Calibri Light" panose="020F0302020204030204" pitchFamily="34" charset="0"/>
              </a:rPr>
              <a:t>Akaike</a:t>
            </a:r>
            <a:endParaRPr lang="en-CH" sz="1600">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392F4424-F723-4FC8-B6E2-73D767BE6EDA}"/>
              </a:ext>
            </a:extLst>
          </p:cNvPr>
          <p:cNvSpPr txBox="1"/>
          <p:nvPr/>
        </p:nvSpPr>
        <p:spPr>
          <a:xfrm>
            <a:off x="10788440" y="1794302"/>
            <a:ext cx="655821" cy="338554"/>
          </a:xfrm>
          <a:prstGeom prst="rect">
            <a:avLst/>
          </a:prstGeom>
          <a:noFill/>
        </p:spPr>
        <p:txBody>
          <a:bodyPr wrap="none" rtlCol="0">
            <a:spAutoFit/>
          </a:bodyPr>
          <a:lstStyle/>
          <a:p>
            <a:pPr algn="ctr"/>
            <a:r>
              <a:rPr lang="en-US" sz="1600">
                <a:latin typeface="Calibri Light" panose="020F0302020204030204" pitchFamily="34" charset="0"/>
                <a:cs typeface="Calibri Light" panose="020F0302020204030204" pitchFamily="34" charset="0"/>
              </a:rPr>
              <a:t>Bayes</a:t>
            </a:r>
            <a:endParaRPr lang="en-CH" sz="16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0983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a:latin typeface="Calibri Light" panose="020F0302020204030204" pitchFamily="34" charset="0"/>
                <a:cs typeface="Calibri Light" panose="020F0302020204030204" pitchFamily="34" charset="0"/>
              </a:rPr>
              <a:t>BIC penalizes a model for extra parameters more heavily than AIC. In other words, it </a:t>
            </a:r>
            <a:r>
              <a:rPr lang="fr-CH" sz="1600">
                <a:solidFill>
                  <a:srgbClr val="0070C0"/>
                </a:solidFill>
                <a:latin typeface="Calibri Light" panose="020F0302020204030204" pitchFamily="34" charset="0"/>
                <a:cs typeface="Calibri Light" panose="020F0302020204030204" pitchFamily="34" charset="0"/>
              </a:rPr>
              <a:t>favors sparse models</a:t>
            </a:r>
            <a:r>
              <a:rPr lang="fr-CH" sz="1600">
                <a:latin typeface="Calibri Light" panose="020F0302020204030204" pitchFamily="34" charset="0"/>
                <a:cs typeface="Calibri Light" panose="020F0302020204030204" pitchFamily="34" charset="0"/>
              </a:rPr>
              <a:t>. In the overfitting example, </a:t>
            </a:r>
            <a:r>
              <a:rPr lang="fr-CH" sz="1600">
                <a:solidFill>
                  <a:srgbClr val="0070C0"/>
                </a:solidFill>
                <a:latin typeface="Calibri Light" panose="020F0302020204030204" pitchFamily="34" charset="0"/>
                <a:cs typeface="Calibri Light" panose="020F0302020204030204" pitchFamily="34" charset="0"/>
              </a:rPr>
              <a:t>minimal AIC/BIC </a:t>
            </a:r>
            <a:r>
              <a:rPr lang="fr-CH" sz="1600">
                <a:latin typeface="Calibri Light" panose="020F0302020204030204" pitchFamily="34" charset="0"/>
                <a:cs typeface="Calibri Light" panose="020F0302020204030204" pitchFamily="34" charset="0"/>
              </a:rPr>
              <a:t>was reached for the standard linear model, which was the true data-generating model!</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AIC and BIC for model selection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7688" y="2636912"/>
            <a:ext cx="5702176" cy="4039614"/>
          </a:xfrm>
          <a:prstGeom prst="rect">
            <a:avLst/>
          </a:prstGeom>
        </p:spPr>
      </p:pic>
      <p:sp>
        <p:nvSpPr>
          <p:cNvPr id="6" name="TextBox 5"/>
          <p:cNvSpPr txBox="1"/>
          <p:nvPr/>
        </p:nvSpPr>
        <p:spPr>
          <a:xfrm>
            <a:off x="6456041" y="2924944"/>
            <a:ext cx="452368" cy="338554"/>
          </a:xfrm>
          <a:prstGeom prst="rect">
            <a:avLst/>
          </a:prstGeom>
          <a:noFill/>
        </p:spPr>
        <p:txBody>
          <a:bodyPr wrap="none" rtlCol="0">
            <a:spAutoFit/>
          </a:bodyPr>
          <a:lstStyle/>
          <a:p>
            <a:r>
              <a:rPr lang="en-GB" sz="1600" i="1">
                <a:latin typeface="Calibri Light" panose="020F0302020204030204" pitchFamily="34" charset="0"/>
                <a:cs typeface="Calibri Light" panose="020F0302020204030204" pitchFamily="34" charset="0"/>
              </a:rPr>
              <a:t>BIC</a:t>
            </a:r>
            <a:endParaRPr lang="en-GB" sz="1600" i="1" baseline="30000">
              <a:latin typeface="Calibri Light" panose="020F0302020204030204" pitchFamily="34" charset="0"/>
              <a:cs typeface="Calibri Light" panose="020F0302020204030204" pitchFamily="34" charset="0"/>
            </a:endParaRPr>
          </a:p>
        </p:txBody>
      </p:sp>
      <p:sp>
        <p:nvSpPr>
          <p:cNvPr id="7" name="TextBox 6"/>
          <p:cNvSpPr txBox="1"/>
          <p:nvPr/>
        </p:nvSpPr>
        <p:spPr>
          <a:xfrm>
            <a:off x="7824193" y="5013176"/>
            <a:ext cx="457176" cy="338554"/>
          </a:xfrm>
          <a:prstGeom prst="rect">
            <a:avLst/>
          </a:prstGeom>
          <a:noFill/>
        </p:spPr>
        <p:txBody>
          <a:bodyPr wrap="none" rtlCol="0">
            <a:spAutoFit/>
          </a:bodyPr>
          <a:lstStyle/>
          <a:p>
            <a:r>
              <a:rPr lang="en-GB" sz="1600" i="1">
                <a:latin typeface="Calibri Light" panose="020F0302020204030204" pitchFamily="34" charset="0"/>
                <a:cs typeface="Calibri Light" panose="020F0302020204030204" pitchFamily="34" charset="0"/>
              </a:rPr>
              <a:t>AIC</a:t>
            </a:r>
            <a:endParaRPr lang="en-GB" sz="1600" i="1" baseline="300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95466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3872" y="1600200"/>
            <a:ext cx="5266928" cy="4925144"/>
          </a:xfrm>
        </p:spPr>
        <p:txBody>
          <a:bodyPr>
            <a:normAutofit/>
          </a:bodyPr>
          <a:lstStyle/>
          <a:p>
            <a:r>
              <a:rPr lang="fr-CH" sz="1800">
                <a:latin typeface="Calibri Light" panose="020F0302020204030204" pitchFamily="34" charset="0"/>
                <a:cs typeface="Calibri Light" panose="020F0302020204030204" pitchFamily="34" charset="0"/>
              </a:rPr>
              <a:t>Penalized measures of fit follow the principle known as Occam’s Razor, </a:t>
            </a:r>
            <a:r>
              <a:rPr lang="en-GB" sz="1800">
                <a:latin typeface="Calibri Light" panose="020F0302020204030204" pitchFamily="34" charset="0"/>
                <a:cs typeface="Calibri Light" panose="020F0302020204030204" pitchFamily="34" charset="0"/>
              </a:rPr>
              <a:t>so named after the 14</a:t>
            </a:r>
            <a:r>
              <a:rPr lang="en-GB" sz="1800" baseline="30000">
                <a:latin typeface="Calibri Light" panose="020F0302020204030204" pitchFamily="34" charset="0"/>
                <a:cs typeface="Calibri Light" panose="020F0302020204030204" pitchFamily="34" charset="0"/>
              </a:rPr>
              <a:t>th</a:t>
            </a:r>
            <a:r>
              <a:rPr lang="en-GB" sz="1800">
                <a:latin typeface="Calibri Light" panose="020F0302020204030204" pitchFamily="34" charset="0"/>
                <a:cs typeface="Calibri Light" panose="020F0302020204030204" pitchFamily="34" charset="0"/>
              </a:rPr>
              <a:t> century scholastic philosopher </a:t>
            </a:r>
            <a:r>
              <a:rPr lang="en-GB" sz="1800">
                <a:solidFill>
                  <a:srgbClr val="0070C0"/>
                </a:solidFill>
                <a:latin typeface="Calibri Light" panose="020F0302020204030204" pitchFamily="34" charset="0"/>
                <a:cs typeface="Calibri Light" panose="020F0302020204030204" pitchFamily="34" charset="0"/>
              </a:rPr>
              <a:t>William of Occam</a:t>
            </a:r>
            <a:r>
              <a:rPr lang="en-GB" sz="1800">
                <a:latin typeface="Calibri Light" panose="020F0302020204030204" pitchFamily="34" charset="0"/>
                <a:cs typeface="Calibri Light" panose="020F0302020204030204" pitchFamily="34" charset="0"/>
              </a:rPr>
              <a:t>.</a:t>
            </a:r>
          </a:p>
          <a:p>
            <a:endParaRPr lang="en-GB" sz="1800">
              <a:latin typeface="Times New Roman" panose="02020603050405020304" pitchFamily="18" charset="0"/>
              <a:cs typeface="Times New Roman" panose="02020603050405020304" pitchFamily="18" charset="0"/>
            </a:endParaRPr>
          </a:p>
          <a:p>
            <a:endParaRPr lang="en-GB" sz="1800">
              <a:latin typeface="Times New Roman" panose="02020603050405020304" pitchFamily="18" charset="0"/>
              <a:cs typeface="Times New Roman" panose="02020603050405020304" pitchFamily="18" charset="0"/>
            </a:endParaRPr>
          </a:p>
          <a:p>
            <a:endParaRPr lang="en-GB" sz="1800">
              <a:latin typeface="Times New Roman" panose="02020603050405020304" pitchFamily="18" charset="0"/>
              <a:cs typeface="Times New Roman" panose="02020603050405020304" pitchFamily="18" charset="0"/>
            </a:endParaRPr>
          </a:p>
          <a:p>
            <a:endParaRPr lang="en-GB" sz="1800">
              <a:latin typeface="Times New Roman" panose="02020603050405020304" pitchFamily="18" charset="0"/>
              <a:cs typeface="Times New Roman" panose="02020603050405020304" pitchFamily="18" charset="0"/>
            </a:endParaRPr>
          </a:p>
          <a:p>
            <a:endParaRPr lang="en-GB" sz="1800">
              <a:latin typeface="Times New Roman" panose="02020603050405020304" pitchFamily="18" charset="0"/>
              <a:cs typeface="Times New Roman" panose="02020603050405020304" pitchFamily="18" charset="0"/>
            </a:endParaRPr>
          </a:p>
          <a:p>
            <a:endParaRPr lang="en-GB" sz="1800">
              <a:latin typeface="Times New Roman" panose="02020603050405020304" pitchFamily="18" charset="0"/>
              <a:cs typeface="Times New Roman" panose="02020603050405020304" pitchFamily="18" charset="0"/>
            </a:endParaRPr>
          </a:p>
          <a:p>
            <a:r>
              <a:rPr lang="en-GB" sz="1800">
                <a:latin typeface="Calibri Light" panose="020F0302020204030204" pitchFamily="34" charset="0"/>
                <a:cs typeface="Calibri Light" panose="020F0302020204030204" pitchFamily="34" charset="0"/>
              </a:rPr>
              <a:t>This can be translated directly into statistical modelling terms:</a:t>
            </a:r>
            <a:endParaRPr lang="fr-CH" sz="1800">
              <a:latin typeface="Calibri Light" panose="020F0302020204030204" pitchFamily="34" charset="0"/>
              <a:cs typeface="Calibri Light" panose="020F0302020204030204" pitchFamily="34"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p:txBody>
      </p:sp>
      <p:sp>
        <p:nvSpPr>
          <p:cNvPr id="6" name="Rounded Rectangle 5"/>
          <p:cNvSpPr/>
          <p:nvPr/>
        </p:nvSpPr>
        <p:spPr>
          <a:xfrm>
            <a:off x="5335836" y="2766628"/>
            <a:ext cx="4667250" cy="1296144"/>
          </a:xfrm>
          <a:prstGeom prst="roundRect">
            <a:avLst/>
          </a:prstGeom>
          <a:solidFill>
            <a:srgbClr val="FBF3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solidFill>
                <a:latin typeface="Times New Roman" panose="02020603050405020304" pitchFamily="18" charset="0"/>
                <a:cs typeface="Times New Roman" panose="02020603050405020304" pitchFamily="18" charset="0"/>
              </a:rPr>
              <a:t>“Given a phenomenon and a set of competing theories to explain that phenomenon, one should always prefer the theory that best explains the phenomenon with the least amount of assumptions"</a:t>
            </a:r>
          </a:p>
        </p:txBody>
      </p:sp>
      <p:sp>
        <p:nvSpPr>
          <p:cNvPr id="8" name="Rounded Rectangle 7"/>
          <p:cNvSpPr/>
          <p:nvPr/>
        </p:nvSpPr>
        <p:spPr>
          <a:xfrm>
            <a:off x="2146574" y="5373216"/>
            <a:ext cx="7856513" cy="1008112"/>
          </a:xfrm>
          <a:prstGeom prst="roundRect">
            <a:avLst/>
          </a:prstGeom>
          <a:solidFill>
            <a:srgbClr val="FBF3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a:solidFill>
                  <a:schemeClr val="tx1"/>
                </a:solidFill>
                <a:latin typeface="Times New Roman" panose="02020603050405020304" pitchFamily="18" charset="0"/>
                <a:cs typeface="Times New Roman" panose="02020603050405020304" pitchFamily="18" charset="0"/>
              </a:rPr>
              <a:t>“Given data and several competing models to explain the data, one should always prefer the model that best explains the data with the least amount of parameters"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1" b="-268"/>
          <a:stretch/>
        </p:blipFill>
        <p:spPr>
          <a:xfrm>
            <a:off x="2146574" y="1600201"/>
            <a:ext cx="2581275" cy="3447723"/>
          </a:xfrm>
          <a:prstGeom prst="rect">
            <a:avLst/>
          </a:prstGeom>
        </p:spPr>
      </p:pic>
      <p:sp>
        <p:nvSpPr>
          <p:cNvPr id="9" name="TextBox 8"/>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Occam’s Razor</a:t>
            </a:r>
            <a:endParaRPr lang="en-GB" sz="3200">
              <a:solidFill>
                <a:schemeClr val="tx2">
                  <a:lumMod val="75000"/>
                </a:schemeClr>
              </a:solidFill>
              <a:latin typeface="Tw Cen MT" panose="020B0602020104020603" pitchFamily="34" charset="0"/>
            </a:endParaRPr>
          </a:p>
        </p:txBody>
      </p:sp>
      <p:cxnSp>
        <p:nvCxnSpPr>
          <p:cNvPr id="10" name="Straight Connector 9"/>
          <p:cNvCxnSpPr/>
          <p:nvPr/>
        </p:nvCxnSpPr>
        <p:spPr>
          <a:xfrm>
            <a:off x="1919536" y="908720"/>
            <a:ext cx="7128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20336" y="44624"/>
            <a:ext cx="1194230" cy="1194230"/>
          </a:xfrm>
          <a:prstGeom prst="rect">
            <a:avLst/>
          </a:prstGeom>
        </p:spPr>
      </p:pic>
    </p:spTree>
    <p:extLst>
      <p:ext uri="{BB962C8B-B14F-4D97-AF65-F5344CB8AC3E}">
        <p14:creationId xmlns:p14="http://schemas.microsoft.com/office/powerpoint/2010/main" val="3091857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31890</TotalTime>
  <Words>12605</Words>
  <Application>Microsoft Office PowerPoint</Application>
  <PresentationFormat>Widescreen</PresentationFormat>
  <Paragraphs>2629</Paragraphs>
  <Slides>149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149</vt:i4>
      </vt:variant>
    </vt:vector>
  </HeadingPairs>
  <TitlesOfParts>
    <vt:vector size="159" baseType="lpstr">
      <vt:lpstr>Arial</vt:lpstr>
      <vt:lpstr>Calibri</vt:lpstr>
      <vt:lpstr>Calibri Light</vt:lpstr>
      <vt:lpstr>Cambria Math</vt:lpstr>
      <vt:lpstr>Century Schoolbook</vt:lpstr>
      <vt:lpstr>Courier New</vt:lpstr>
      <vt:lpstr>Times New Roman</vt:lpstr>
      <vt:lpstr>Tw Cen MT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Université de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Meuleman</dc:creator>
  <cp:lastModifiedBy>Ben Meuleman</cp:lastModifiedBy>
  <cp:revision>1123</cp:revision>
  <dcterms:created xsi:type="dcterms:W3CDTF">2015-11-28T18:57:21Z</dcterms:created>
  <dcterms:modified xsi:type="dcterms:W3CDTF">2024-04-28T19:00:30Z</dcterms:modified>
</cp:coreProperties>
</file>